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9" r:id="rId4"/>
    <p:sldId id="270" r:id="rId5"/>
    <p:sldId id="259" r:id="rId6"/>
    <p:sldId id="264" r:id="rId7"/>
    <p:sldId id="26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4" y="780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6"/>
              <c:layout>
                <c:manualLayout>
                  <c:x val="-1.6140956484458652E-3"/>
                  <c:y val="-1.89104906914977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9329-440F-A0F1-66CADDD8AA53}"/>
                </c:ext>
              </c:extLst>
            </c:dLbl>
            <c:dLbl>
              <c:idx val="7"/>
              <c:layout>
                <c:manualLayout>
                  <c:x val="1.508849923653816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9329-440F-A0F1-66CADDD8AA53}"/>
                </c:ext>
              </c:extLst>
            </c:dLbl>
            <c:dLbl>
              <c:idx val="8"/>
              <c:layout>
                <c:manualLayout>
                  <c:x val="-1.421186136531491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9329-440F-A0F1-66CADDD8AA53}"/>
                </c:ext>
              </c:extLst>
            </c:dLbl>
            <c:dLbl>
              <c:idx val="9"/>
              <c:layout>
                <c:manualLayout>
                  <c:x val="-7.667077280730798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9329-440F-A0F1-66CADDD8AA53}"/>
                </c:ext>
              </c:extLst>
            </c:dLbl>
            <c:dLbl>
              <c:idx val="10"/>
              <c:layout>
                <c:manualLayout>
                  <c:x val="-5.228351870392349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329-440F-A0F1-66CADDD8AA53}"/>
                </c:ext>
              </c:extLst>
            </c:dLbl>
            <c:dLbl>
              <c:idx val="11"/>
              <c:layout>
                <c:manualLayout>
                  <c:x val="-1.666841461454921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329-440F-A0F1-66CADDD8AA53}"/>
                </c:ext>
              </c:extLst>
            </c:dLbl>
            <c:dLbl>
              <c:idx val="12"/>
              <c:layout>
                <c:manualLayout>
                  <c:x val="-8.8426080923388901E-3"/>
                  <c:y val="-1.89104906914977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329-440F-A0F1-66CADDD8AA53}"/>
                </c:ext>
              </c:extLst>
            </c:dLbl>
            <c:dLbl>
              <c:idx val="13"/>
              <c:layout>
                <c:manualLayout>
                  <c:x val="-2.158029160688734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329-440F-A0F1-66CADDD8AA53}"/>
                </c:ext>
              </c:extLst>
            </c:dLbl>
            <c:dLbl>
              <c:idx val="14"/>
              <c:layout>
                <c:manualLayout>
                  <c:x val="-3.7195019467385322E-3"/>
                  <c:y val="-1.89104906914970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B21-4A16-8302-194264DA86B6}"/>
                </c:ext>
              </c:extLst>
            </c:dLbl>
            <c:dLbl>
              <c:idx val="15"/>
              <c:layout>
                <c:manualLayout>
                  <c:x val="-8.4221169956230808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B21-4A16-8302-194264DA86B6}"/>
                </c:ext>
              </c:extLst>
            </c:dLbl>
            <c:dLbl>
              <c:idx val="16"/>
              <c:layout>
                <c:manualLayout>
                  <c:x val="4.450197440242006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B21-4A16-8302-194264DA86B6}"/>
                </c:ext>
              </c:extLst>
            </c:dLbl>
            <c:dLbl>
              <c:idx val="17"/>
              <c:layout>
                <c:manualLayout>
                  <c:x val="2.919954109913176E-3"/>
                  <c:y val="-1.386753297484024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B21-4A16-8302-194264DA86B6}"/>
                </c:ext>
              </c:extLst>
            </c:dLbl>
            <c:dLbl>
              <c:idx val="18"/>
              <c:layout>
                <c:manualLayout>
                  <c:x val="-3.3565517369423258E-4"/>
                  <c:y val="-1.386753297484024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B21-4A16-8302-194264DA86B6}"/>
                </c:ext>
              </c:extLst>
            </c:dLbl>
            <c:dLbl>
              <c:idx val="19"/>
              <c:layout>
                <c:manualLayout>
                  <c:x val="-3.3565517369417533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B21-4A16-8302-194264DA86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Sheet1!$A$2:$A$21</c:f>
              <c:strCache>
                <c:ptCount val="20"/>
                <c:pt idx="0">
                  <c:v>Suriname</c:v>
                </c:pt>
                <c:pt idx="1">
                  <c:v>Haiti</c:v>
                </c:pt>
                <c:pt idx="2">
                  <c:v>Uruguay</c:v>
                </c:pt>
                <c:pt idx="3">
                  <c:v>Nicaragua</c:v>
                </c:pt>
                <c:pt idx="4">
                  <c:v>Chile</c:v>
                </c:pt>
                <c:pt idx="5">
                  <c:v>Bolivia</c:v>
                </c:pt>
                <c:pt idx="6">
                  <c:v>Panama</c:v>
                </c:pt>
                <c:pt idx="7">
                  <c:v>Costa Rica</c:v>
                </c:pt>
                <c:pt idx="8">
                  <c:v>Colombia</c:v>
                </c:pt>
                <c:pt idx="9">
                  <c:v>Trinidad and Tobago</c:v>
                </c:pt>
                <c:pt idx="10">
                  <c:v>Guyana</c:v>
                </c:pt>
                <c:pt idx="11">
                  <c:v>Cuba</c:v>
                </c:pt>
                <c:pt idx="12">
                  <c:v>Ecuador</c:v>
                </c:pt>
                <c:pt idx="13">
                  <c:v>Venezuela</c:v>
                </c:pt>
                <c:pt idx="14">
                  <c:v>Antigua and Barbuda</c:v>
                </c:pt>
                <c:pt idx="15">
                  <c:v>Jamaica</c:v>
                </c:pt>
                <c:pt idx="16">
                  <c:v>Mexico</c:v>
                </c:pt>
                <c:pt idx="17">
                  <c:v>Argentina</c:v>
                </c:pt>
                <c:pt idx="18">
                  <c:v>Peru</c:v>
                </c:pt>
                <c:pt idx="19">
                  <c:v>Brazil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0.1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0.7</c:v>
                </c:pt>
                <c:pt idx="7">
                  <c:v>0.7</c:v>
                </c:pt>
                <c:pt idx="8">
                  <c:v>1.1000000000000001</c:v>
                </c:pt>
                <c:pt idx="9">
                  <c:v>1.1000000000000001</c:v>
                </c:pt>
                <c:pt idx="10">
                  <c:v>1.3</c:v>
                </c:pt>
                <c:pt idx="11">
                  <c:v>1.4</c:v>
                </c:pt>
                <c:pt idx="12">
                  <c:v>1.9</c:v>
                </c:pt>
                <c:pt idx="13">
                  <c:v>2</c:v>
                </c:pt>
                <c:pt idx="14">
                  <c:v>2</c:v>
                </c:pt>
                <c:pt idx="15">
                  <c:v>2.2999999999999998</c:v>
                </c:pt>
                <c:pt idx="16">
                  <c:v>6.7</c:v>
                </c:pt>
                <c:pt idx="17">
                  <c:v>11</c:v>
                </c:pt>
                <c:pt idx="18">
                  <c:v>20.100000000000001</c:v>
                </c:pt>
                <c:pt idx="19">
                  <c:v>65.5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29-440F-A0F1-66CADDD8AA5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283863912"/>
        <c:axId val="283862272"/>
      </c:barChart>
      <c:catAx>
        <c:axId val="283863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3862272"/>
        <c:crosses val="autoZero"/>
        <c:auto val="1"/>
        <c:lblAlgn val="ctr"/>
        <c:lblOffset val="100"/>
        <c:noMultiLvlLbl val="0"/>
      </c:catAx>
      <c:valAx>
        <c:axId val="2838622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3863912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1FC8-48CF-4DD4-9F00-6F59CB9CC224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961B0-DD1E-44F9-8D5A-C25C1AB9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971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1FC8-48CF-4DD4-9F00-6F59CB9CC224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961B0-DD1E-44F9-8D5A-C25C1AB9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913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1FC8-48CF-4DD4-9F00-6F59CB9CC224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961B0-DD1E-44F9-8D5A-C25C1AB9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047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1FC8-48CF-4DD4-9F00-6F59CB9CC224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961B0-DD1E-44F9-8D5A-C25C1AB9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527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1FC8-48CF-4DD4-9F00-6F59CB9CC224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961B0-DD1E-44F9-8D5A-C25C1AB9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38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1FC8-48CF-4DD4-9F00-6F59CB9CC224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961B0-DD1E-44F9-8D5A-C25C1AB9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495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1FC8-48CF-4DD4-9F00-6F59CB9CC224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961B0-DD1E-44F9-8D5A-C25C1AB9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404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1FC8-48CF-4DD4-9F00-6F59CB9CC224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961B0-DD1E-44F9-8D5A-C25C1AB9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69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1FC8-48CF-4DD4-9F00-6F59CB9CC224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961B0-DD1E-44F9-8D5A-C25C1AB9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695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1FC8-48CF-4DD4-9F00-6F59CB9CC224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961B0-DD1E-44F9-8D5A-C25C1AB9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26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1FC8-48CF-4DD4-9F00-6F59CB9CC224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961B0-DD1E-44F9-8D5A-C25C1AB9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470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51FC8-48CF-4DD4-9F00-6F59CB9CC224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961B0-DD1E-44F9-8D5A-C25C1AB9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543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8169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Another Great Leap Forward ? The Next Phase in Chinese Investment in Latin America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7266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7928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Figure 1: </a:t>
            </a:r>
            <a:r>
              <a:rPr lang="en-US" sz="3200" dirty="0" smtClean="0"/>
              <a:t>Evolution of Chinese investment projects in Brazil – 2007-2016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 rotWithShape="1">
          <a:blip r:embed="rId2"/>
          <a:srcRect t="12506" r="60" b="44042"/>
          <a:stretch/>
        </p:blipFill>
        <p:spPr>
          <a:xfrm>
            <a:off x="252944" y="1475874"/>
            <a:ext cx="11686112" cy="4746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95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4243137" cy="6785811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+mn-lt"/>
              </a:rPr>
              <a:t>Figure 2: </a:t>
            </a:r>
            <a:br>
              <a:rPr lang="en-US" sz="3200" b="1" dirty="0" smtClean="0">
                <a:latin typeface="+mn-lt"/>
              </a:rPr>
            </a:br>
            <a:r>
              <a:rPr lang="en-US" sz="3200" b="1" dirty="0">
                <a:latin typeface="+mn-lt"/>
              </a:rPr>
              <a:t/>
            </a:r>
            <a:br>
              <a:rPr lang="en-US" sz="3200" b="1" dirty="0">
                <a:latin typeface="+mn-lt"/>
              </a:rPr>
            </a:br>
            <a:r>
              <a:rPr lang="en-US" sz="3200" dirty="0" smtClean="0">
                <a:latin typeface="+mn-lt"/>
              </a:rPr>
              <a:t>Estimated FDI inflows from China, by country of destination – </a:t>
            </a:r>
            <a:r>
              <a:rPr lang="en-US" sz="3200" dirty="0" smtClean="0">
                <a:latin typeface="+mn-lt"/>
              </a:rPr>
              <a:t>2005-October </a:t>
            </a:r>
            <a:r>
              <a:rPr lang="en-US" sz="3200" dirty="0" smtClean="0">
                <a:latin typeface="+mn-lt"/>
              </a:rPr>
              <a:t>2017</a:t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3200" dirty="0">
                <a:latin typeface="+mn-lt"/>
              </a:rPr>
              <a:t/>
            </a:r>
            <a:br>
              <a:rPr lang="en-US" sz="3200" dirty="0">
                <a:latin typeface="+mn-lt"/>
              </a:rPr>
            </a:br>
            <a:r>
              <a:rPr lang="en-US" sz="3200" dirty="0" smtClean="0">
                <a:latin typeface="+mn-lt"/>
              </a:rPr>
              <a:t>(Billions of dollars</a:t>
            </a:r>
            <a:r>
              <a:rPr lang="en-US" sz="3200" dirty="0" smtClean="0">
                <a:latin typeface="+mn-lt"/>
              </a:rPr>
              <a:t>)</a:t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3200" dirty="0">
                <a:latin typeface="+mn-lt"/>
              </a:rPr>
              <a:t/>
            </a:r>
            <a:br>
              <a:rPr lang="en-US" sz="3200" dirty="0">
                <a:latin typeface="+mn-lt"/>
              </a:rPr>
            </a:br>
            <a:r>
              <a:rPr lang="en-US" sz="1600" i="1" dirty="0" smtClean="0">
                <a:latin typeface="+mn-lt"/>
              </a:rPr>
              <a:t>Source: Economic Commission for Latin America and the </a:t>
            </a:r>
            <a:r>
              <a:rPr lang="en-US" sz="1600" i="1" dirty="0" err="1" smtClean="0">
                <a:latin typeface="+mn-lt"/>
              </a:rPr>
              <a:t>Carribbean</a:t>
            </a:r>
            <a:r>
              <a:rPr lang="en-US" sz="1600" i="1" dirty="0" smtClean="0">
                <a:latin typeface="+mn-lt"/>
              </a:rPr>
              <a:t> (ECLAC), on the basis of </a:t>
            </a:r>
            <a:r>
              <a:rPr lang="en-US" sz="1600" dirty="0" smtClean="0">
                <a:latin typeface="+mn-lt"/>
              </a:rPr>
              <a:t>Financial Times</a:t>
            </a:r>
            <a:r>
              <a:rPr lang="en-US" sz="1600" i="1" dirty="0" smtClean="0">
                <a:latin typeface="+mn-lt"/>
              </a:rPr>
              <a:t>, </a:t>
            </a:r>
            <a:r>
              <a:rPr lang="en-US" sz="1600" i="1" dirty="0" err="1" smtClean="0">
                <a:latin typeface="+mn-lt"/>
              </a:rPr>
              <a:t>fDi</a:t>
            </a:r>
            <a:r>
              <a:rPr lang="en-US" sz="1600" i="1" dirty="0" smtClean="0">
                <a:latin typeface="+mn-lt"/>
              </a:rPr>
              <a:t> Markets, and Bloomberg</a:t>
            </a:r>
            <a:endParaRPr lang="en-US" sz="1600" dirty="0">
              <a:latin typeface="+mn-lt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74038513"/>
              </p:ext>
            </p:extLst>
          </p:nvPr>
        </p:nvGraphicFramePr>
        <p:xfrm>
          <a:off x="4050633" y="0"/>
          <a:ext cx="814136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9214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t="15490" r="88"/>
          <a:stretch/>
        </p:blipFill>
        <p:spPr>
          <a:xfrm>
            <a:off x="4275221" y="181137"/>
            <a:ext cx="7916779" cy="66768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4275221" cy="68580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+mn-lt"/>
              </a:rPr>
              <a:t>Figure 3: </a:t>
            </a:r>
            <a:br>
              <a:rPr lang="en-US" sz="3200" b="1" dirty="0" smtClean="0">
                <a:latin typeface="+mn-lt"/>
              </a:rPr>
            </a:br>
            <a:r>
              <a:rPr lang="en-US" sz="3200" b="1" dirty="0" smtClean="0">
                <a:latin typeface="+mn-lt"/>
              </a:rPr>
              <a:t/>
            </a:r>
            <a:br>
              <a:rPr lang="en-US" sz="3200" b="1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>Estimated FDI inflows from China to Latin America and the Caribbean – 2005-October 2017</a:t>
            </a:r>
            <a:br>
              <a:rPr lang="en-US" sz="3200" dirty="0" smtClean="0">
                <a:latin typeface="+mn-lt"/>
              </a:rPr>
            </a:br>
            <a:r>
              <a:rPr lang="en-US" sz="3200" dirty="0">
                <a:latin typeface="+mn-lt"/>
              </a:rPr>
              <a:t/>
            </a:r>
            <a:br>
              <a:rPr lang="en-US" sz="3200" dirty="0">
                <a:latin typeface="+mn-lt"/>
              </a:rPr>
            </a:b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>(Billions of dollars and number of transactions)</a:t>
            </a:r>
            <a:endParaRPr lang="en-US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8038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296"/>
            <a:ext cx="3573379" cy="6160168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+mn-lt"/>
              </a:rPr>
              <a:t>Figure 4: </a:t>
            </a:r>
            <a:br>
              <a:rPr lang="en-US" sz="3200" b="1" dirty="0" smtClean="0">
                <a:latin typeface="+mn-lt"/>
              </a:rPr>
            </a:br>
            <a:r>
              <a:rPr lang="en-US" sz="3200" b="1" dirty="0" smtClean="0">
                <a:latin typeface="+mn-lt"/>
              </a:rPr>
              <a:t/>
            </a:r>
            <a:br>
              <a:rPr lang="en-US" sz="3200" b="1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>FDI outflows by groups of destination economies</a:t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>2005-2016</a:t>
            </a:r>
            <a:br>
              <a:rPr lang="en-US" sz="3200" dirty="0" smtClean="0">
                <a:latin typeface="+mn-lt"/>
              </a:rPr>
            </a:b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3200" dirty="0">
                <a:latin typeface="+mn-lt"/>
              </a:rPr>
              <a:t/>
            </a:r>
            <a:br>
              <a:rPr lang="en-US" sz="3200" dirty="0">
                <a:latin typeface="+mn-lt"/>
              </a:rPr>
            </a:br>
            <a:r>
              <a:rPr lang="en-US" sz="3200" dirty="0" smtClean="0">
                <a:latin typeface="+mn-lt"/>
              </a:rPr>
              <a:t>(Billions of dollars</a:t>
            </a:r>
            <a:r>
              <a:rPr lang="en-US" sz="3600" dirty="0" smtClean="0">
                <a:latin typeface="+mn-lt"/>
              </a:rPr>
              <a:t>)</a:t>
            </a:r>
            <a:endParaRPr lang="en-US" sz="3600" dirty="0">
              <a:latin typeface="+mn-lt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 rotWithShape="1">
          <a:blip r:embed="rId2"/>
          <a:srcRect l="-1" t="14531" r="-165"/>
          <a:stretch/>
        </p:blipFill>
        <p:spPr>
          <a:xfrm>
            <a:off x="3276622" y="0"/>
            <a:ext cx="891537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0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9138"/>
          <a:stretch/>
        </p:blipFill>
        <p:spPr>
          <a:xfrm>
            <a:off x="0" y="1459831"/>
            <a:ext cx="12192000" cy="52224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3698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latin typeface="+mn-lt"/>
              </a:rPr>
              <a:t>Figure 5: </a:t>
            </a:r>
            <a:r>
              <a:rPr lang="en-US" sz="3600" dirty="0" smtClean="0">
                <a:latin typeface="+mn-lt"/>
              </a:rPr>
              <a:t>Infrastructure investment in Latin America (total, public, and </a:t>
            </a:r>
            <a:r>
              <a:rPr lang="en-US" sz="3200" dirty="0" smtClean="0">
                <a:latin typeface="+mn-lt"/>
              </a:rPr>
              <a:t>private</a:t>
            </a:r>
            <a:r>
              <a:rPr lang="en-US" sz="3600" dirty="0" smtClean="0">
                <a:latin typeface="+mn-lt"/>
              </a:rPr>
              <a:t>) – 1980-2015 </a:t>
            </a:r>
            <a:endParaRPr lang="en-US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588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dn.static-economist.com/sites/default/files/images/print-edition/20180310_AMC049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80"/>
          <a:stretch/>
        </p:blipFill>
        <p:spPr bwMode="auto">
          <a:xfrm>
            <a:off x="4190754" y="0"/>
            <a:ext cx="800124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0" y="0"/>
            <a:ext cx="419075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 smtClean="0"/>
          </a:p>
          <a:p>
            <a:endParaRPr lang="en-US" sz="3200" b="1" dirty="0"/>
          </a:p>
          <a:p>
            <a:endParaRPr lang="en-US" sz="3200" b="1" dirty="0" smtClean="0"/>
          </a:p>
          <a:p>
            <a:r>
              <a:rPr lang="en-US" sz="3200" b="1" dirty="0" smtClean="0"/>
              <a:t>Figure 6: </a:t>
            </a:r>
          </a:p>
          <a:p>
            <a:endParaRPr lang="en-US" sz="3200" dirty="0" smtClean="0"/>
          </a:p>
          <a:p>
            <a:r>
              <a:rPr lang="en-US" sz="3200" dirty="0" smtClean="0"/>
              <a:t>Public and private infrastructure investment 2017</a:t>
            </a:r>
          </a:p>
          <a:p>
            <a:endParaRPr lang="en-US" sz="3200" dirty="0" smtClean="0"/>
          </a:p>
          <a:p>
            <a:endParaRPr lang="en-US" sz="3200" dirty="0"/>
          </a:p>
          <a:p>
            <a:r>
              <a:rPr lang="en-US" sz="3200" dirty="0" smtClean="0"/>
              <a:t>(% of GDP)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841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80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Another Great Leap Forward ? The Next Phase in Chinese Investment in Latin America</vt:lpstr>
      <vt:lpstr>Figure 1: Evolution of Chinese investment projects in Brazil – 2007-2016</vt:lpstr>
      <vt:lpstr>Figure 2:   Estimated FDI inflows from China, by country of destination – 2005-October 2017   (Billions of dollars)   Source: Economic Commission for Latin America and the Carribbean (ECLAC), on the basis of Financial Times, fDi Markets, and Bloomberg</vt:lpstr>
      <vt:lpstr>Figure 3:   Estimated FDI inflows from China to Latin America and the Caribbean – 2005-October 2017   (Billions of dollars and number of transactions)</vt:lpstr>
      <vt:lpstr>Figure 4:   FDI outflows by groups of destination economies 2005-2016   (Billions of dollars)</vt:lpstr>
      <vt:lpstr>Figure 5: Infrastructure investment in Latin America (total, public, and private) – 1980-2015 </vt:lpstr>
      <vt:lpstr>PowerPoint Presentation</vt:lpstr>
    </vt:vector>
  </TitlesOfParts>
  <Company>Wilson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Deploy</dc:creator>
  <cp:lastModifiedBy>Deploy</cp:lastModifiedBy>
  <cp:revision>24</cp:revision>
  <dcterms:created xsi:type="dcterms:W3CDTF">2018-06-01T14:05:28Z</dcterms:created>
  <dcterms:modified xsi:type="dcterms:W3CDTF">2018-06-06T18:43:19Z</dcterms:modified>
</cp:coreProperties>
</file>