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89" r:id="rId1"/>
    <p:sldMasterId id="2147483800" r:id="rId2"/>
  </p:sldMasterIdLst>
  <p:notesMasterIdLst>
    <p:notesMasterId r:id="rId13"/>
  </p:notesMasterIdLst>
  <p:sldIdLst>
    <p:sldId id="277" r:id="rId3"/>
    <p:sldId id="286" r:id="rId4"/>
    <p:sldId id="287" r:id="rId5"/>
    <p:sldId id="288" r:id="rId6"/>
    <p:sldId id="291" r:id="rId7"/>
    <p:sldId id="293" r:id="rId8"/>
    <p:sldId id="279" r:id="rId9"/>
    <p:sldId id="280" r:id="rId10"/>
    <p:sldId id="318" r:id="rId11"/>
    <p:sldId id="31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23D0CB37-1E44-7A40-AF2B-75D1EE2673DA}">
          <p14:sldIdLst>
            <p14:sldId id="277"/>
            <p14:sldId id="286"/>
            <p14:sldId id="287"/>
            <p14:sldId id="288"/>
            <p14:sldId id="291"/>
            <p14:sldId id="293"/>
            <p14:sldId id="279"/>
            <p14:sldId id="280"/>
            <p14:sldId id="318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6" autoAdjust="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9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hugoh\Dropbox\WB_Prof.Chen\agg%20results\Apr3%20Summary%20final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hugoh\Dropbox\WB_Prof.Chen\agg%20results\Apr3%20Summary%20final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hugoh\Dropbox\WB_Prof.Chen\agg%20results\Apr3%20Summary%20final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hugoh\Dropbox\WB_Prof.Chen\agg%20results\Apr3%20Summary%20final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hugoh\Dropbox\WB_Prof.Chen\agg%20results\Apr3%20Summary%20fin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Effect of FDI on GDP Growth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additional!$K$62</c:f>
              <c:strCache>
                <c:ptCount val="1"/>
                <c:pt idx="0">
                  <c:v>Effect of FDI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2.0370135052831988E-16"/>
                  <c:y val="0.111111111111111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0CD-406E-9597-C9D1CDBD7AB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additional!$I$63:$I$66</c:f>
              <c:strCache>
                <c:ptCount val="4"/>
                <c:pt idx="0">
                  <c:v>Low income</c:v>
                </c:pt>
                <c:pt idx="1">
                  <c:v>Lower middle</c:v>
                </c:pt>
                <c:pt idx="2">
                  <c:v>Upper middle </c:v>
                </c:pt>
                <c:pt idx="3">
                  <c:v>High income</c:v>
                </c:pt>
              </c:strCache>
            </c:strRef>
          </c:cat>
          <c:val>
            <c:numRef>
              <c:f>additional!$K$63:$K$66</c:f>
              <c:numCache>
                <c:formatCode>0.00</c:formatCode>
                <c:ptCount val="4"/>
                <c:pt idx="0">
                  <c:v>4.4669999999999996</c:v>
                </c:pt>
                <c:pt idx="1">
                  <c:v>1.9950000000000001</c:v>
                </c:pt>
                <c:pt idx="2">
                  <c:v>0.77300000000000002</c:v>
                </c:pt>
                <c:pt idx="3">
                  <c:v>-0.109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0CD-406E-9597-C9D1CDBD7A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7833896"/>
        <c:axId val="417834288"/>
      </c:barChart>
      <c:catAx>
        <c:axId val="417833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834288"/>
        <c:crosses val="autoZero"/>
        <c:auto val="1"/>
        <c:lblAlgn val="ctr"/>
        <c:lblOffset val="100"/>
        <c:noMultiLvlLbl val="0"/>
      </c:catAx>
      <c:valAx>
        <c:axId val="417834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833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Effect of FDI on Exports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additional!$K$90</c:f>
              <c:strCache>
                <c:ptCount val="1"/>
                <c:pt idx="0">
                  <c:v>Effect of FDI on Export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additional!$I$91:$I$94</c:f>
              <c:strCache>
                <c:ptCount val="4"/>
                <c:pt idx="0">
                  <c:v>Low income</c:v>
                </c:pt>
                <c:pt idx="1">
                  <c:v>Lower middle</c:v>
                </c:pt>
                <c:pt idx="2">
                  <c:v>Upper middle </c:v>
                </c:pt>
                <c:pt idx="3">
                  <c:v>High income</c:v>
                </c:pt>
              </c:strCache>
            </c:strRef>
          </c:cat>
          <c:val>
            <c:numRef>
              <c:f>additional!$K$91:$K$94</c:f>
              <c:numCache>
                <c:formatCode>0.00</c:formatCode>
                <c:ptCount val="4"/>
                <c:pt idx="0">
                  <c:v>19.8</c:v>
                </c:pt>
                <c:pt idx="1">
                  <c:v>12.8</c:v>
                </c:pt>
                <c:pt idx="2">
                  <c:v>13.4</c:v>
                </c:pt>
                <c:pt idx="3">
                  <c:v>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21-4250-8043-18D4C6AC153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3628392"/>
        <c:axId val="413628784"/>
      </c:barChart>
      <c:catAx>
        <c:axId val="413628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628784"/>
        <c:crosses val="autoZero"/>
        <c:auto val="1"/>
        <c:lblAlgn val="ctr"/>
        <c:lblOffset val="100"/>
        <c:noMultiLvlLbl val="0"/>
      </c:catAx>
      <c:valAx>
        <c:axId val="41362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628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Effect of FDI on Imports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additional!$K$76</c:f>
              <c:strCache>
                <c:ptCount val="1"/>
                <c:pt idx="0">
                  <c:v>Effect of FDI on Import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additional!$I$77:$I$80</c:f>
              <c:strCache>
                <c:ptCount val="4"/>
                <c:pt idx="0">
                  <c:v>Low income</c:v>
                </c:pt>
                <c:pt idx="1">
                  <c:v>Lower middle</c:v>
                </c:pt>
                <c:pt idx="2">
                  <c:v>Upper middle </c:v>
                </c:pt>
                <c:pt idx="3">
                  <c:v>High income</c:v>
                </c:pt>
              </c:strCache>
            </c:strRef>
          </c:cat>
          <c:val>
            <c:numRef>
              <c:f>additional!$K$77:$K$80</c:f>
              <c:numCache>
                <c:formatCode>0.00</c:formatCode>
                <c:ptCount val="4"/>
                <c:pt idx="0">
                  <c:v>17.8</c:v>
                </c:pt>
                <c:pt idx="1">
                  <c:v>13</c:v>
                </c:pt>
                <c:pt idx="2">
                  <c:v>7.2000000000000011</c:v>
                </c:pt>
                <c:pt idx="3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6C-4F7E-8D16-CF4CEFDA59E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3629176"/>
        <c:axId val="413627608"/>
      </c:barChart>
      <c:catAx>
        <c:axId val="413629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627608"/>
        <c:crosses val="autoZero"/>
        <c:auto val="1"/>
        <c:lblAlgn val="ctr"/>
        <c:lblOffset val="100"/>
        <c:noMultiLvlLbl val="0"/>
      </c:catAx>
      <c:valAx>
        <c:axId val="413627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629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5425158116654955"/>
          <c:y val="4.83592400690846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additional!$K$104</c:f>
              <c:strCache>
                <c:ptCount val="1"/>
                <c:pt idx="0">
                  <c:v>Effect of FDI on Employment 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additional!$I$105:$I$108</c:f>
              <c:strCache>
                <c:ptCount val="4"/>
                <c:pt idx="0">
                  <c:v>Low income</c:v>
                </c:pt>
                <c:pt idx="1">
                  <c:v>Lower middle</c:v>
                </c:pt>
                <c:pt idx="2">
                  <c:v>Upper middle </c:v>
                </c:pt>
                <c:pt idx="3">
                  <c:v>High income</c:v>
                </c:pt>
              </c:strCache>
            </c:strRef>
          </c:cat>
          <c:val>
            <c:numRef>
              <c:f>additional!$K$105:$K$108</c:f>
              <c:numCache>
                <c:formatCode>0.00</c:formatCode>
                <c:ptCount val="4"/>
                <c:pt idx="0">
                  <c:v>0.43300000000000005</c:v>
                </c:pt>
                <c:pt idx="1">
                  <c:v>0.248</c:v>
                </c:pt>
                <c:pt idx="2">
                  <c:v>0.187</c:v>
                </c:pt>
                <c:pt idx="3">
                  <c:v>-0.24299999999999999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B0-440D-969D-41F3F81785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3624864"/>
        <c:axId val="413629960"/>
      </c:barChart>
      <c:catAx>
        <c:axId val="41362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629960"/>
        <c:crosses val="autoZero"/>
        <c:auto val="1"/>
        <c:lblAlgn val="ctr"/>
        <c:lblOffset val="100"/>
        <c:noMultiLvlLbl val="0"/>
      </c:catAx>
      <c:valAx>
        <c:axId val="413629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624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additional!$K$122</c:f>
              <c:strCache>
                <c:ptCount val="1"/>
                <c:pt idx="0">
                  <c:v>Effect of FDI on GDP Growth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0.12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5DA-4D3A-B7EF-5CAA21235A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additional!$I$123:$I$130</c:f>
              <c:strCache>
                <c:ptCount val="8"/>
                <c:pt idx="0">
                  <c:v>East Asia &amp; Pacific</c:v>
                </c:pt>
                <c:pt idx="1">
                  <c:v>Europe &amp; Central Asia</c:v>
                </c:pt>
                <c:pt idx="2">
                  <c:v>Latin America &amp; Caribbean</c:v>
                </c:pt>
                <c:pt idx="3">
                  <c:v>Middle East &amp; North Africa</c:v>
                </c:pt>
                <c:pt idx="4">
                  <c:v>North America</c:v>
                </c:pt>
                <c:pt idx="5">
                  <c:v>South Asia</c:v>
                </c:pt>
                <c:pt idx="6">
                  <c:v>Sub-Saharan Africa</c:v>
                </c:pt>
                <c:pt idx="7">
                  <c:v>Belt&amp;Road</c:v>
                </c:pt>
              </c:strCache>
            </c:strRef>
          </c:cat>
          <c:val>
            <c:numRef>
              <c:f>additional!$K$123:$K$130</c:f>
              <c:numCache>
                <c:formatCode>0.00</c:formatCode>
                <c:ptCount val="8"/>
                <c:pt idx="0">
                  <c:v>1.875</c:v>
                </c:pt>
                <c:pt idx="1">
                  <c:v>-0.26799999999999979</c:v>
                </c:pt>
                <c:pt idx="2">
                  <c:v>1.7270000000000001</c:v>
                </c:pt>
                <c:pt idx="3">
                  <c:v>1.8620000000000001</c:v>
                </c:pt>
                <c:pt idx="4">
                  <c:v>0.29099999999999993</c:v>
                </c:pt>
                <c:pt idx="5">
                  <c:v>3.0830000000000002</c:v>
                </c:pt>
                <c:pt idx="6">
                  <c:v>4.032</c:v>
                </c:pt>
                <c:pt idx="7" formatCode="General">
                  <c:v>1.7069999999999999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5DA-4D3A-B7EF-5CAA21235A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3626040"/>
        <c:axId val="413622512"/>
      </c:barChart>
      <c:catAx>
        <c:axId val="413626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622512"/>
        <c:crosses val="autoZero"/>
        <c:auto val="1"/>
        <c:lblAlgn val="ctr"/>
        <c:lblOffset val="100"/>
        <c:noMultiLvlLbl val="0"/>
      </c:catAx>
      <c:valAx>
        <c:axId val="413622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626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44C46-EBB2-4CBC-9D82-E56510D77AB1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38263-1570-42FD-84F3-EAC18AFB3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96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-General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05628" y="465270"/>
            <a:ext cx="5444279" cy="2441160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5628" y="3137687"/>
            <a:ext cx="544427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ECE9C6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-General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0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-General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105628" y="465270"/>
            <a:ext cx="5444279" cy="2441160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105628" y="3137687"/>
            <a:ext cx="544427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ECE9C6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17123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1861441"/>
            <a:ext cx="7745505" cy="3170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0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432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  <a:prstGeom prst="rect">
            <a:avLst/>
          </a:prstGeom>
        </p:spPr>
        <p:txBody>
          <a:bodyPr anchor="b"/>
          <a:lstStyle>
            <a:lvl1pPr algn="ctr">
              <a:defRPr sz="5400" b="1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699248" y="3324431"/>
            <a:ext cx="7734747" cy="15001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5582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845482"/>
            <a:ext cx="3803904" cy="34344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1845482"/>
            <a:ext cx="3803904" cy="34344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9278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688490" y="1783601"/>
            <a:ext cx="3621929" cy="6583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622290"/>
            <a:ext cx="3621931" cy="2595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5878" y="1783601"/>
            <a:ext cx="3663716" cy="6583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785878" y="2619063"/>
            <a:ext cx="3658875" cy="2595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3422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2" y="559399"/>
            <a:ext cx="3580882" cy="44140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algn="l">
              <a:defRPr sz="20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2000">
                <a:latin typeface="Arial"/>
                <a:cs typeface="Arial"/>
              </a:defRPr>
            </a:lvl4pPr>
            <a:lvl5pPr algn="l"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89812" y="562026"/>
            <a:ext cx="3580882" cy="4414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3237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344365">
            <a:off x="773476" y="536672"/>
            <a:ext cx="7578326" cy="3491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/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4486019"/>
            <a:ext cx="7756264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8861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nbuffback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60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lainbuffcov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  <a:prstGeom prst="rect">
            <a:avLst/>
          </a:prstGeom>
        </p:spPr>
        <p:txBody>
          <a:bodyPr anchor="b"/>
          <a:lstStyle>
            <a:lvl1pPr algn="ctr">
              <a:defRPr sz="5400" b="1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99248" y="3324431"/>
            <a:ext cx="7734747" cy="15001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648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1861441"/>
            <a:ext cx="7745505" cy="3170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-General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2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47073" y="2887579"/>
            <a:ext cx="857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dirty="0">
              <a:solidFill>
                <a:schemeClr val="tx2">
                  <a:lumMod val="60000"/>
                  <a:lumOff val="40000"/>
                </a:schemeClr>
              </a:solidFill>
              <a:latin typeface="Wingdings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  <a:prstGeom prst="rect">
            <a:avLst/>
          </a:prstGeom>
        </p:spPr>
        <p:txBody>
          <a:bodyPr anchor="b"/>
          <a:lstStyle>
            <a:lvl1pPr algn="ctr">
              <a:defRPr sz="5400" b="1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324431"/>
            <a:ext cx="7734747" cy="15001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845482"/>
            <a:ext cx="3803904" cy="34344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1845482"/>
            <a:ext cx="3803904" cy="34344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490" y="1783601"/>
            <a:ext cx="3621929" cy="6583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622290"/>
            <a:ext cx="3621931" cy="2595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5878" y="1783601"/>
            <a:ext cx="3663716" cy="6583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5878" y="2619063"/>
            <a:ext cx="3658875" cy="2595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2" y="559399"/>
            <a:ext cx="3580882" cy="441401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algn="l">
              <a:defRPr sz="20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2000">
                <a:latin typeface="Arial"/>
                <a:cs typeface="Arial"/>
              </a:defRPr>
            </a:lvl4pPr>
            <a:lvl5pPr algn="l"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89812" y="562026"/>
            <a:ext cx="3580882" cy="4414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344365">
            <a:off x="773476" y="536672"/>
            <a:ext cx="7578326" cy="3491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/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4486019"/>
            <a:ext cx="7756264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-General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24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lainluecov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  <a:prstGeom prst="rect">
            <a:avLst/>
          </a:prstGeom>
        </p:spPr>
        <p:txBody>
          <a:bodyPr anchor="b"/>
          <a:lstStyle>
            <a:lvl1pPr algn="ctr">
              <a:defRPr sz="5400" b="1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99248" y="3324431"/>
            <a:ext cx="7734747" cy="15001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35614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5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-General11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PT-General4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PPT-General4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PPT-General6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9" r:id="rId8"/>
    <p:sldLayoutId id="2147483814" r:id="rId9"/>
    <p:sldLayoutId id="2147483813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None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11480" indent="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None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77240" indent="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188720" indent="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508760" indent="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-General15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PPT-General2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PPT-General12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6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2" r:id="rId9"/>
    <p:sldLayoutId id="2147483816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6">
            <a:extLst>
              <a:ext uri="{FF2B5EF4-FFF2-40B4-BE49-F238E27FC236}">
                <a16:creationId xmlns="" xmlns:a16="http://schemas.microsoft.com/office/drawing/2014/main" id="{F82B97B2-51FB-4F52-BAD6-D5642D82D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4602"/>
            <a:ext cx="4572000" cy="331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57">
            <a:extLst>
              <a:ext uri="{FF2B5EF4-FFF2-40B4-BE49-F238E27FC236}">
                <a16:creationId xmlns="" xmlns:a16="http://schemas.microsoft.com/office/drawing/2014/main" id="{8E20D537-C768-4E5E-BEB5-940B887D6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14603"/>
            <a:ext cx="4554096" cy="331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9CFDC7F-3659-4A7D-84F1-4912999D3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A7B5C3F-7238-487D-B8C3-437FF33CD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36" y="5001682"/>
            <a:ext cx="89387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Figure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2: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Trends of outward FDI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9764" y="5718576"/>
            <a:ext cx="7475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chemeClr val="bg1"/>
                </a:solidFill>
                <a:latin typeface="Garamond" panose="02020404030301010803" pitchFamily="18" charset="0"/>
                <a:ea typeface="宋体" panose="02010600030101010101" pitchFamily="2" charset="-122"/>
                <a:cs typeface="Arial" panose="020B0604020202020204" pitchFamily="34" charset="0"/>
              </a:rPr>
              <a:t>Stylized Fact 1: </a:t>
            </a:r>
            <a:r>
              <a:rPr lang="en-US" altLang="en-US" dirty="0" smtClean="0">
                <a:solidFill>
                  <a:schemeClr val="bg1"/>
                </a:solidFill>
                <a:latin typeface="Garamond" panose="02020404030301010803" pitchFamily="18" charset="0"/>
                <a:ea typeface="宋体" panose="02010600030101010101" pitchFamily="2" charset="-122"/>
                <a:cs typeface="Arial" panose="020B0604020202020204" pitchFamily="34" charset="0"/>
              </a:rPr>
              <a:t>Developed countries are the main sources of FDI around the world, but FDI from developing countries, in particular, China is rising. 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263275" y="572251"/>
            <a:ext cx="7756263" cy="1054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000" b="1" smtClean="0">
                <a:solidFill>
                  <a:srgbClr val="0070C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Global FDI</a:t>
            </a:r>
            <a:endParaRPr lang="en-US" sz="4000" b="1" dirty="0">
              <a:solidFill>
                <a:srgbClr val="0070C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5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w16se="http://schemas.microsoft.com/office/word/2015/wordml/symex" xmlns:a16="http://schemas.microsoft.com/office/drawing/2014/main" xmlns:lc="http://schemas.openxmlformats.org/drawingml/2006/lockedCanvas" id="{E3927586-1ECA-4924-8D95-232F8F5BBB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4250798"/>
              </p:ext>
            </p:extLst>
          </p:nvPr>
        </p:nvGraphicFramePr>
        <p:xfrm>
          <a:off x="1683923" y="1063977"/>
          <a:ext cx="5420549" cy="3647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6"/>
          <p:cNvSpPr txBox="1">
            <a:spLocks/>
          </p:cNvSpPr>
          <p:nvPr/>
        </p:nvSpPr>
        <p:spPr>
          <a:xfrm>
            <a:off x="431519" y="276420"/>
            <a:ext cx="7756263" cy="1054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smtClean="0">
                <a:solidFill>
                  <a:srgbClr val="0070C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FDI and Economic Growth</a:t>
            </a:r>
            <a:endParaRPr lang="en-US" sz="3200" b="1" dirty="0">
              <a:solidFill>
                <a:srgbClr val="0070C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668" y="5800420"/>
            <a:ext cx="74357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Stylized Fact 6: </a:t>
            </a: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Increased FDI </a:t>
            </a:r>
            <a:r>
              <a:rPr lang="en-US">
                <a:solidFill>
                  <a:schemeClr val="bg1"/>
                </a:solidFill>
                <a:latin typeface="Garamond" panose="020204040303010108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inflow </a:t>
            </a:r>
            <a:r>
              <a:rPr lang="en-US" smtClean="0">
                <a:solidFill>
                  <a:schemeClr val="bg1"/>
                </a:solidFill>
                <a:latin typeface="Garamond" panose="020204040303010108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is associated with faster GDP, </a:t>
            </a: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export and import growth and the effects are found stronger for lower-income countries. 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06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1">
            <a:extLst>
              <a:ext uri="{FF2B5EF4-FFF2-40B4-BE49-F238E27FC236}">
                <a16:creationId xmlns="" xmlns:a16="http://schemas.microsoft.com/office/drawing/2014/main" id="{78E9095A-FD6C-455E-BEE1-4FE201C21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2338"/>
            <a:ext cx="4605662" cy="334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D003AE8-9FB3-4165-9606-C0ACC4452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B348B18-5D50-4DDA-BEC7-7E4D35389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7101" y="5074933"/>
            <a:ext cx="45245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Figure 7: Trends of China’s outward investment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162" y="5740195"/>
            <a:ext cx="76369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Stylized fact 2:</a:t>
            </a:r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China’s ODI growth is led </a:t>
            </a:r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by </a:t>
            </a:r>
            <a:r>
              <a:rPr lang="en-US" sz="1600" dirty="0" smtClean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its investment towards developed and non-BRI countries </a:t>
            </a:r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while </a:t>
            </a:r>
            <a:r>
              <a:rPr lang="en-US" sz="1600" dirty="0" smtClean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 majority of China’s </a:t>
            </a:r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construction </a:t>
            </a:r>
            <a:r>
              <a:rPr lang="en-US" sz="1600" dirty="0" smtClean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contracts are in developing and BRI countries.</a:t>
            </a:r>
            <a:endParaRPr lang="en-US" sz="1600" dirty="0">
              <a:solidFill>
                <a:schemeClr val="bg1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661" y="1582338"/>
            <a:ext cx="4432975" cy="3341664"/>
          </a:xfrm>
          <a:prstGeom prst="rect">
            <a:avLst/>
          </a:prstGeom>
        </p:spPr>
      </p:pic>
      <p:sp>
        <p:nvSpPr>
          <p:cNvPr id="13" name="Title 6"/>
          <p:cNvSpPr txBox="1">
            <a:spLocks/>
          </p:cNvSpPr>
          <p:nvPr/>
        </p:nvSpPr>
        <p:spPr>
          <a:xfrm>
            <a:off x="263275" y="572251"/>
            <a:ext cx="7756263" cy="1054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en-US" sz="4000" b="1" dirty="0">
              <a:solidFill>
                <a:srgbClr val="0070C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415675" y="724651"/>
            <a:ext cx="7756263" cy="1054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000" b="1" dirty="0" smtClean="0">
                <a:solidFill>
                  <a:srgbClr val="0070C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China’s Outward FDI</a:t>
            </a:r>
            <a:endParaRPr lang="en-US" sz="4000" b="1" dirty="0">
              <a:solidFill>
                <a:srgbClr val="0070C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59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3">
            <a:extLst>
              <a:ext uri="{FF2B5EF4-FFF2-40B4-BE49-F238E27FC236}">
                <a16:creationId xmlns="" xmlns:a16="http://schemas.microsoft.com/office/drawing/2014/main" id="{DE05ACB8-9FEA-4069-AD72-2DC8FF03C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0958"/>
            <a:ext cx="4572000" cy="332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74">
            <a:extLst>
              <a:ext uri="{FF2B5EF4-FFF2-40B4-BE49-F238E27FC236}">
                <a16:creationId xmlns="" xmlns:a16="http://schemas.microsoft.com/office/drawing/2014/main" id="{E3064E5F-F8C4-4D99-A34A-6073516A2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14581"/>
            <a:ext cx="4553278" cy="331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0C08A28-2A9A-4D51-A100-C050DF081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79E639B-5D57-4F90-8A38-E128EDECC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6005" y="5005640"/>
            <a:ext cx="53951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Figure 8: Trends of China’s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foreign construction contracts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itle 6"/>
          <p:cNvSpPr txBox="1">
            <a:spLocks/>
          </p:cNvSpPr>
          <p:nvPr/>
        </p:nvSpPr>
        <p:spPr>
          <a:xfrm>
            <a:off x="263275" y="572251"/>
            <a:ext cx="8798015" cy="1054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600" b="1" dirty="0" smtClean="0">
                <a:solidFill>
                  <a:srgbClr val="0070C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China’s Outward Infrastructure Projects</a:t>
            </a:r>
            <a:endParaRPr lang="en-US" sz="3600" b="1" dirty="0">
              <a:solidFill>
                <a:srgbClr val="0070C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6162" y="5740195"/>
            <a:ext cx="76369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Stylized fact 2:</a:t>
            </a:r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China’s ODI growth is led </a:t>
            </a:r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by </a:t>
            </a:r>
            <a:r>
              <a:rPr lang="en-US" sz="1600" dirty="0" smtClean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its investment towards developed and non-BRI countries </a:t>
            </a:r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while </a:t>
            </a:r>
            <a:r>
              <a:rPr lang="en-US" sz="1600" dirty="0" smtClean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 majority of China’s </a:t>
            </a:r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construction </a:t>
            </a:r>
            <a:r>
              <a:rPr lang="en-US" sz="1600" dirty="0" smtClean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contracts are in developing and BRI countries.</a:t>
            </a:r>
            <a:endParaRPr lang="en-US" sz="1600" dirty="0">
              <a:solidFill>
                <a:schemeClr val="bg1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64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6">
            <a:extLst>
              <a:ext uri="{FF2B5EF4-FFF2-40B4-BE49-F238E27FC236}">
                <a16:creationId xmlns="" xmlns:a16="http://schemas.microsoft.com/office/drawing/2014/main" id="{4EC7F066-CA9E-4AFC-ABB9-D2F5AE82F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22" y="1533407"/>
            <a:ext cx="4553278" cy="321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Picture 17">
            <a:extLst>
              <a:ext uri="{FF2B5EF4-FFF2-40B4-BE49-F238E27FC236}">
                <a16:creationId xmlns="" xmlns:a16="http://schemas.microsoft.com/office/drawing/2014/main" id="{9D7225DB-3405-4B68-9A1F-DA3513DF5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278" y="1502449"/>
            <a:ext cx="4553278" cy="322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67FE0C5-F5E5-4581-BF52-168282D61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224ECAC-F452-48C3-AEC0-164F63901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980" y="4970654"/>
            <a:ext cx="81907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Figure 9: The spatial distribution of China’s general outward and construction investment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16">
            <a:extLst>
              <a:ext uri="{FF2B5EF4-FFF2-40B4-BE49-F238E27FC236}">
                <a16:creationId xmlns="" xmlns:a16="http://schemas.microsoft.com/office/drawing/2014/main" id="{4EC7F066-CA9E-4AFC-ABB9-D2F5AE82F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3407"/>
            <a:ext cx="4553278" cy="321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6"/>
          <p:cNvSpPr txBox="1">
            <a:spLocks/>
          </p:cNvSpPr>
          <p:nvPr/>
        </p:nvSpPr>
        <p:spPr>
          <a:xfrm>
            <a:off x="263275" y="572251"/>
            <a:ext cx="8733686" cy="1054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The Spatial Distribution of China’s ODI</a:t>
            </a:r>
            <a:endParaRPr lang="en-US" sz="3200" b="1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6162" y="5740195"/>
            <a:ext cx="76369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Stylized fact 2:</a:t>
            </a:r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China’s ODI growth is led </a:t>
            </a:r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by </a:t>
            </a:r>
            <a:r>
              <a:rPr lang="en-US" sz="1600" dirty="0" smtClean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its investment towards developed and non-BRI countries </a:t>
            </a:r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while </a:t>
            </a:r>
            <a:r>
              <a:rPr lang="en-US" sz="1600" dirty="0" smtClean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 majority of China’s </a:t>
            </a:r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construction </a:t>
            </a:r>
            <a:r>
              <a:rPr lang="en-US" sz="1600" dirty="0" smtClean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contracts are in developing and BRI countries.</a:t>
            </a:r>
            <a:endParaRPr lang="en-US" sz="1600" dirty="0">
              <a:solidFill>
                <a:schemeClr val="bg1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14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5">
            <a:extLst>
              <a:ext uri="{FF2B5EF4-FFF2-40B4-BE49-F238E27FC236}">
                <a16:creationId xmlns="" xmlns:a16="http://schemas.microsoft.com/office/drawing/2014/main" id="{E231DE98-8A91-4BF1-BD9D-B500B2CCB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17805"/>
            <a:ext cx="4588760" cy="333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26">
            <a:extLst>
              <a:ext uri="{FF2B5EF4-FFF2-40B4-BE49-F238E27FC236}">
                <a16:creationId xmlns="" xmlns:a16="http://schemas.microsoft.com/office/drawing/2014/main" id="{3BE831D5-6CB6-45FC-B743-5829B6741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717804"/>
            <a:ext cx="4572000" cy="333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505B08D-39D3-4DDE-980D-7FC1FD2F5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0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E55F3A5-EDE6-45D2-8CEA-2817C1D3F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885" y="5074493"/>
            <a:ext cx="82541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Figure 11: Trends of China’s general outward and construction investments in BRI countries by sector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文本框 5">
            <a:extLst>
              <a:ext uri="{FF2B5EF4-FFF2-40B4-BE49-F238E27FC236}">
                <a16:creationId xmlns="" xmlns:a16="http://schemas.microsoft.com/office/drawing/2014/main" id="{5CB7266B-7507-4615-BD5D-9F728312DA1C}"/>
              </a:ext>
            </a:extLst>
          </p:cNvPr>
          <p:cNvSpPr txBox="1"/>
          <p:nvPr/>
        </p:nvSpPr>
        <p:spPr>
          <a:xfrm>
            <a:off x="263275" y="5799264"/>
            <a:ext cx="7356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Stylized fact 3:</a:t>
            </a:r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US" sz="1600" smtClean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Energy is the </a:t>
            </a:r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leading sector in </a:t>
            </a:r>
            <a:r>
              <a:rPr lang="en-US" sz="1600" dirty="0" smtClean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both China’s </a:t>
            </a:r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ODI and </a:t>
            </a:r>
            <a:r>
              <a:rPr lang="en-US" sz="160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construction </a:t>
            </a:r>
            <a:r>
              <a:rPr lang="en-US" sz="1600" smtClean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contracts in BRI.</a:t>
            </a:r>
            <a:endParaRPr lang="en-US" sz="1600" dirty="0">
              <a:solidFill>
                <a:schemeClr val="bg1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263275" y="572251"/>
            <a:ext cx="8733686" cy="1054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The Sector Composition of China’s ODI</a:t>
            </a:r>
            <a:endParaRPr lang="en-US" sz="3200" b="1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01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BD2C6701-A1A0-4F80-8F0C-00E816C4C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77">
            <a:extLst>
              <a:ext uri="{FF2B5EF4-FFF2-40B4-BE49-F238E27FC236}">
                <a16:creationId xmlns="" xmlns:a16="http://schemas.microsoft.com/office/drawing/2014/main" id="{2669C93D-9622-4E46-8ECF-D54DAE1FF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151" y="678638"/>
            <a:ext cx="5914323" cy="430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F9CF9863-9E57-4084-A0F0-567E35D41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469" y="5044305"/>
            <a:ext cx="66408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Figure 19: The correlation between China’s general outward investment and construction investment (based on aggregate values from 2005-2016)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940" y="5727408"/>
            <a:ext cx="71816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Garamond" panose="020204040303010108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Stylized Fact 4: </a:t>
            </a:r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China’s infrastructure </a:t>
            </a:r>
            <a:r>
              <a:rPr lang="en-US" sz="1400" dirty="0" smtClean="0">
                <a:solidFill>
                  <a:schemeClr val="bg1"/>
                </a:solidFill>
                <a:latin typeface="Garamond" panose="020204040303010108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activities serve </a:t>
            </a:r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as </a:t>
            </a:r>
            <a:r>
              <a:rPr lang="en-US" sz="1400" dirty="0" smtClean="0">
                <a:solidFill>
                  <a:schemeClr val="bg1"/>
                </a:solidFill>
                <a:latin typeface="Garamond" panose="020204040303010108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catalyst </a:t>
            </a:r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 </a:t>
            </a:r>
            <a:r>
              <a:rPr lang="en-US" sz="1400" dirty="0" smtClean="0">
                <a:solidFill>
                  <a:schemeClr val="bg1"/>
                </a:solidFill>
                <a:latin typeface="Garamond" panose="020204040303010108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FDI </a:t>
            </a:r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 manufacturing and service sectors. A 10-percent increase in construction contracts is associated with </a:t>
            </a:r>
            <a:r>
              <a:rPr lang="en-US" sz="1400" dirty="0" smtClean="0">
                <a:solidFill>
                  <a:schemeClr val="bg1"/>
                </a:solidFill>
                <a:latin typeface="Garamond" panose="020204040303010108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 </a:t>
            </a:r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increase in FDI by 7 percent in the same year, 11 percent the next year, and 16 percent in two years.</a:t>
            </a:r>
            <a:endParaRPr lang="en-US" sz="1400" dirty="0">
              <a:solidFill>
                <a:schemeClr val="bg1"/>
              </a:solidFill>
              <a:effectLst/>
              <a:latin typeface="Cambria" panose="0204050305040603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74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8">
            <a:extLst>
              <a:ext uri="{FF2B5EF4-FFF2-40B4-BE49-F238E27FC236}">
                <a16:creationId xmlns="" xmlns:a16="http://schemas.microsoft.com/office/drawing/2014/main" id="{18458E14-A08B-4947-8062-96E5CB976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84" y="1698494"/>
            <a:ext cx="4347108" cy="315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60">
            <a:extLst>
              <a:ext uri="{FF2B5EF4-FFF2-40B4-BE49-F238E27FC236}">
                <a16:creationId xmlns="" xmlns:a16="http://schemas.microsoft.com/office/drawing/2014/main" id="{07847E0C-DFD8-4C2C-8C58-D8AFCD5D2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893" y="1704387"/>
            <a:ext cx="4335122" cy="314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299FE57-BE68-4CD4-B28F-38FB438CC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F385D77-090A-4F2F-ACA6-91CF9184B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15" y="5048928"/>
            <a:ext cx="93119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Figure 4: The decomposition of BRI’s inward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FDI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029" y="5805880"/>
            <a:ext cx="7475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chemeClr val="bg1"/>
                </a:solidFill>
                <a:latin typeface="Garamond" panose="02020404030301010803" pitchFamily="18" charset="0"/>
                <a:ea typeface="宋体" panose="02010600030101010101" pitchFamily="2" charset="-122"/>
                <a:cs typeface="Arial" panose="020B0604020202020204" pitchFamily="34" charset="0"/>
              </a:rPr>
              <a:t>Stylized Fact 5</a:t>
            </a:r>
            <a:r>
              <a:rPr lang="en-US" altLang="en-US" b="1" dirty="0" smtClean="0">
                <a:solidFill>
                  <a:schemeClr val="bg1"/>
                </a:solidFill>
                <a:latin typeface="Garamond" panose="02020404030301010803" pitchFamily="18" charset="0"/>
                <a:ea typeface="宋体" panose="02010600030101010101" pitchFamily="2" charset="-122"/>
                <a:cs typeface="Arial" panose="020B0604020202020204" pitchFamily="34" charset="0"/>
              </a:rPr>
              <a:t>: </a:t>
            </a:r>
            <a:r>
              <a:rPr lang="en-US" altLang="en-US" dirty="0" smtClean="0">
                <a:solidFill>
                  <a:schemeClr val="bg1"/>
                </a:solidFill>
                <a:latin typeface="Garamond" panose="02020404030301010803" pitchFamily="18" charset="0"/>
                <a:ea typeface="宋体" panose="02010600030101010101" pitchFamily="2" charset="-122"/>
                <a:cs typeface="Arial" panose="020B0604020202020204" pitchFamily="34" charset="0"/>
              </a:rPr>
              <a:t>The majority </a:t>
            </a:r>
            <a:r>
              <a:rPr lang="en-US" altLang="en-US" dirty="0">
                <a:solidFill>
                  <a:schemeClr val="bg1"/>
                </a:solidFill>
                <a:latin typeface="Garamond" panose="02020404030301010803" pitchFamily="18" charset="0"/>
                <a:ea typeface="宋体" panose="02010600030101010101" pitchFamily="2" charset="-122"/>
                <a:cs typeface="Arial" panose="020B0604020202020204" pitchFamily="34" charset="0"/>
              </a:rPr>
              <a:t>of BRI’s </a:t>
            </a:r>
            <a:r>
              <a:rPr lang="en-US" altLang="en-US" dirty="0" smtClean="0">
                <a:solidFill>
                  <a:schemeClr val="bg1"/>
                </a:solidFill>
                <a:latin typeface="Garamond" panose="02020404030301010803" pitchFamily="18" charset="0"/>
                <a:ea typeface="宋体" panose="02010600030101010101" pitchFamily="2" charset="-122"/>
                <a:cs typeface="Arial" panose="020B0604020202020204" pitchFamily="34" charset="0"/>
              </a:rPr>
              <a:t>FDI comes from </a:t>
            </a:r>
            <a:r>
              <a:rPr lang="en-US" altLang="en-US" dirty="0">
                <a:solidFill>
                  <a:schemeClr val="bg1"/>
                </a:solidFill>
                <a:latin typeface="Garamond" panose="02020404030301010803" pitchFamily="18" charset="0"/>
                <a:ea typeface="宋体" panose="02010600030101010101" pitchFamily="2" charset="-122"/>
                <a:cs typeface="Arial" panose="020B0604020202020204" pitchFamily="34" charset="0"/>
              </a:rPr>
              <a:t>non-BRI </a:t>
            </a:r>
            <a:r>
              <a:rPr lang="en-US" altLang="en-US" dirty="0" smtClean="0">
                <a:solidFill>
                  <a:schemeClr val="bg1"/>
                </a:solidFill>
                <a:latin typeface="Garamond" panose="02020404030301010803" pitchFamily="18" charset="0"/>
                <a:ea typeface="宋体" panose="02010600030101010101" pitchFamily="2" charset="-122"/>
                <a:cs typeface="Arial" panose="020B0604020202020204" pitchFamily="34" charset="0"/>
              </a:rPr>
              <a:t>countries but the share of intra-BRI FDI, in particular, China’s FDI in BRI, is growing. 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Title 6"/>
          <p:cNvSpPr txBox="1">
            <a:spLocks/>
          </p:cNvSpPr>
          <p:nvPr/>
        </p:nvSpPr>
        <p:spPr>
          <a:xfrm>
            <a:off x="263275" y="572251"/>
            <a:ext cx="7756263" cy="1054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000" b="1" dirty="0" smtClean="0">
                <a:solidFill>
                  <a:srgbClr val="0070C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FDI in B&amp;R</a:t>
            </a:r>
            <a:endParaRPr lang="en-US" sz="4000" b="1" dirty="0">
              <a:solidFill>
                <a:srgbClr val="0070C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33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1">
            <a:extLst>
              <a:ext uri="{FF2B5EF4-FFF2-40B4-BE49-F238E27FC236}">
                <a16:creationId xmlns="" xmlns:a16="http://schemas.microsoft.com/office/drawing/2014/main" id="{E1E96F36-0E24-49DB-91C6-9077B1F72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53" y="1743846"/>
            <a:ext cx="4376058" cy="318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62">
            <a:extLst>
              <a:ext uri="{FF2B5EF4-FFF2-40B4-BE49-F238E27FC236}">
                <a16:creationId xmlns="" xmlns:a16="http://schemas.microsoft.com/office/drawing/2014/main" id="{8D0ADE5A-3D4D-4822-BA34-AFE743216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712" y="1743846"/>
            <a:ext cx="4376058" cy="318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2B79E57-A5E5-4A2C-AFB6-7867DD5AE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2806" y="5137380"/>
            <a:ext cx="374762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Figure 5: FDI patterns within BRI by Region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>
            <a:off x="263275" y="572251"/>
            <a:ext cx="7756263" cy="1054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000" b="1" dirty="0" smtClean="0">
                <a:solidFill>
                  <a:srgbClr val="0070C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FDI in B&amp;R</a:t>
            </a:r>
            <a:endParaRPr lang="en-US" sz="4000" b="1" dirty="0">
              <a:solidFill>
                <a:srgbClr val="0070C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029" y="5805880"/>
            <a:ext cx="7475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chemeClr val="bg1"/>
                </a:solidFill>
                <a:latin typeface="Garamond" panose="02020404030301010803" pitchFamily="18" charset="0"/>
                <a:ea typeface="宋体" panose="02010600030101010101" pitchFamily="2" charset="-122"/>
                <a:cs typeface="Arial" panose="020B0604020202020204" pitchFamily="34" charset="0"/>
              </a:rPr>
              <a:t>Stylized Fact 5</a:t>
            </a:r>
            <a:r>
              <a:rPr lang="en-US" altLang="en-US" b="1" dirty="0" smtClean="0">
                <a:solidFill>
                  <a:schemeClr val="bg1"/>
                </a:solidFill>
                <a:latin typeface="Garamond" panose="02020404030301010803" pitchFamily="18" charset="0"/>
                <a:ea typeface="宋体" panose="02010600030101010101" pitchFamily="2" charset="-122"/>
                <a:cs typeface="Arial" panose="020B0604020202020204" pitchFamily="34" charset="0"/>
              </a:rPr>
              <a:t>: </a:t>
            </a:r>
            <a:r>
              <a:rPr lang="en-US" altLang="en-US" dirty="0" smtClean="0">
                <a:solidFill>
                  <a:schemeClr val="bg1"/>
                </a:solidFill>
                <a:latin typeface="Garamond" panose="02020404030301010803" pitchFamily="18" charset="0"/>
                <a:ea typeface="宋体" panose="02010600030101010101" pitchFamily="2" charset="-122"/>
                <a:cs typeface="Arial" panose="020B0604020202020204" pitchFamily="34" charset="0"/>
              </a:rPr>
              <a:t>The majority </a:t>
            </a:r>
            <a:r>
              <a:rPr lang="en-US" altLang="en-US" dirty="0">
                <a:solidFill>
                  <a:schemeClr val="bg1"/>
                </a:solidFill>
                <a:latin typeface="Garamond" panose="02020404030301010803" pitchFamily="18" charset="0"/>
                <a:ea typeface="宋体" panose="02010600030101010101" pitchFamily="2" charset="-122"/>
                <a:cs typeface="Arial" panose="020B0604020202020204" pitchFamily="34" charset="0"/>
              </a:rPr>
              <a:t>of BRI’s </a:t>
            </a:r>
            <a:r>
              <a:rPr lang="en-US" altLang="en-US" dirty="0" smtClean="0">
                <a:solidFill>
                  <a:schemeClr val="bg1"/>
                </a:solidFill>
                <a:latin typeface="Garamond" panose="02020404030301010803" pitchFamily="18" charset="0"/>
                <a:ea typeface="宋体" panose="02010600030101010101" pitchFamily="2" charset="-122"/>
                <a:cs typeface="Arial" panose="020B0604020202020204" pitchFamily="34" charset="0"/>
              </a:rPr>
              <a:t>FDI comes from </a:t>
            </a:r>
            <a:r>
              <a:rPr lang="en-US" altLang="en-US" dirty="0">
                <a:solidFill>
                  <a:schemeClr val="bg1"/>
                </a:solidFill>
                <a:latin typeface="Garamond" panose="02020404030301010803" pitchFamily="18" charset="0"/>
                <a:ea typeface="宋体" panose="02010600030101010101" pitchFamily="2" charset="-122"/>
                <a:cs typeface="Arial" panose="020B0604020202020204" pitchFamily="34" charset="0"/>
              </a:rPr>
              <a:t>non-BRI </a:t>
            </a:r>
            <a:r>
              <a:rPr lang="en-US" altLang="en-US" dirty="0" smtClean="0">
                <a:solidFill>
                  <a:schemeClr val="bg1"/>
                </a:solidFill>
                <a:latin typeface="Garamond" panose="02020404030301010803" pitchFamily="18" charset="0"/>
                <a:ea typeface="宋体" panose="02010600030101010101" pitchFamily="2" charset="-122"/>
                <a:cs typeface="Arial" panose="020B0604020202020204" pitchFamily="34" charset="0"/>
              </a:rPr>
              <a:t>countries but the share of intra-BRI FDI, in particular, China’s FDI in BRI, is growing. 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11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1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w16se="http://schemas.microsoft.com/office/word/2015/wordml/symex" xmlns:a16="http://schemas.microsoft.com/office/drawing/2014/main" xmlns:lc="http://schemas.openxmlformats.org/drawingml/2006/lockedCanvas" id="{4995747E-9E4F-4BD4-B134-BF14F91EF4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2182934"/>
              </p:ext>
            </p:extLst>
          </p:nvPr>
        </p:nvGraphicFramePr>
        <p:xfrm>
          <a:off x="534940" y="801992"/>
          <a:ext cx="3814445" cy="2276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图表 3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w16se="http://schemas.microsoft.com/office/word/2015/wordml/symex" xmlns:a16="http://schemas.microsoft.com/office/drawing/2014/main" xmlns:lc="http://schemas.openxmlformats.org/drawingml/2006/lockedCanvas" id="{833BD97A-A114-4BD3-99B8-25A1056893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5862416"/>
              </p:ext>
            </p:extLst>
          </p:nvPr>
        </p:nvGraphicFramePr>
        <p:xfrm>
          <a:off x="4309651" y="639749"/>
          <a:ext cx="3790950" cy="2600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图表 2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w16se="http://schemas.microsoft.com/office/word/2015/wordml/symex" xmlns:a16="http://schemas.microsoft.com/office/drawing/2014/main" xmlns:lc="http://schemas.openxmlformats.org/drawingml/2006/lockedCanvas" id="{D9F52043-EA70-41EF-8D1C-0C2C47B1E3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4104473"/>
              </p:ext>
            </p:extLst>
          </p:nvPr>
        </p:nvGraphicFramePr>
        <p:xfrm>
          <a:off x="534940" y="2988462"/>
          <a:ext cx="3814445" cy="2652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图表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w16se="http://schemas.microsoft.com/office/word/2015/wordml/symex" xmlns:a16="http://schemas.microsoft.com/office/drawing/2014/main" xmlns:lc="http://schemas.openxmlformats.org/drawingml/2006/lockedCanvas" id="{D667409B-A16E-4219-ABBA-C680B23DB7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8203951"/>
              </p:ext>
            </p:extLst>
          </p:nvPr>
        </p:nvGraphicFramePr>
        <p:xfrm>
          <a:off x="4500104" y="3263852"/>
          <a:ext cx="3823970" cy="222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304668" y="5800420"/>
            <a:ext cx="74357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Stylized Fact 6: </a:t>
            </a: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Increased FDI </a:t>
            </a:r>
            <a:r>
              <a:rPr lang="en-US">
                <a:solidFill>
                  <a:schemeClr val="bg1"/>
                </a:solidFill>
                <a:latin typeface="Garamond" panose="020204040303010108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inflow </a:t>
            </a:r>
            <a:r>
              <a:rPr lang="en-US" smtClean="0">
                <a:solidFill>
                  <a:schemeClr val="bg1"/>
                </a:solidFill>
                <a:latin typeface="Garamond" panose="020204040303010108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is associated with faster GDP, </a:t>
            </a: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export and import growth and the effects are found stronger for lower-income countries. 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431519" y="198305"/>
            <a:ext cx="7756263" cy="1054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smtClean="0">
                <a:solidFill>
                  <a:srgbClr val="0070C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FDI and Economic Growth</a:t>
            </a:r>
            <a:endParaRPr lang="en-US" sz="3200" b="1" dirty="0">
              <a:solidFill>
                <a:srgbClr val="0070C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97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W General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GW_General_PPT</Template>
  <TotalTime>12422</TotalTime>
  <Words>467</Words>
  <Application>Microsoft Office PowerPoint</Application>
  <PresentationFormat>On-screen Show (4:3)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等线</vt:lpstr>
      <vt:lpstr>宋体</vt:lpstr>
      <vt:lpstr>宋体</vt:lpstr>
      <vt:lpstr>Arial</vt:lpstr>
      <vt:lpstr>Book Antiqua</vt:lpstr>
      <vt:lpstr>Calibri</vt:lpstr>
      <vt:lpstr>Cambria</vt:lpstr>
      <vt:lpstr>Garamond</vt:lpstr>
      <vt:lpstr>Times New Roman</vt:lpstr>
      <vt:lpstr>Wingdings</vt:lpstr>
      <vt:lpstr>GW General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Maggie Chen</dc:creator>
  <cp:lastModifiedBy>Maggie Chen</cp:lastModifiedBy>
  <cp:revision>88</cp:revision>
  <dcterms:created xsi:type="dcterms:W3CDTF">2018-04-09T21:31:22Z</dcterms:created>
  <dcterms:modified xsi:type="dcterms:W3CDTF">2018-06-13T13:24:23Z</dcterms:modified>
</cp:coreProperties>
</file>