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72" r:id="rId2"/>
    <p:sldId id="275" r:id="rId3"/>
    <p:sldId id="281" r:id="rId4"/>
    <p:sldId id="273" r:id="rId5"/>
    <p:sldId id="276" r:id="rId6"/>
    <p:sldId id="274" r:id="rId7"/>
    <p:sldId id="277" r:id="rId8"/>
    <p:sldId id="278" r:id="rId9"/>
    <p:sldId id="279" r:id="rId10"/>
    <p:sldId id="282" r:id="rId11"/>
    <p:sldId id="298" r:id="rId12"/>
    <p:sldId id="286" r:id="rId13"/>
    <p:sldId id="287" r:id="rId14"/>
    <p:sldId id="289" r:id="rId15"/>
    <p:sldId id="288" r:id="rId16"/>
    <p:sldId id="283" r:id="rId17"/>
    <p:sldId id="291" r:id="rId18"/>
    <p:sldId id="292" r:id="rId19"/>
    <p:sldId id="293" r:id="rId20"/>
    <p:sldId id="295" r:id="rId21"/>
    <p:sldId id="297" r:id="rId22"/>
    <p:sldId id="290" r:id="rId23"/>
    <p:sldId id="265" r:id="rId24"/>
    <p:sldId id="267" r:id="rId25"/>
    <p:sldId id="270" r:id="rId26"/>
    <p:sldId id="271" r:id="rId2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17" autoAdjust="0"/>
  </p:normalViewPr>
  <p:slideViewPr>
    <p:cSldViewPr snapToGrid="0" snapToObjects="1">
      <p:cViewPr>
        <p:scale>
          <a:sx n="90" d="100"/>
          <a:sy n="90" d="100"/>
        </p:scale>
        <p:origin x="-14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B2DEE-604F-204F-BD3C-2976B9B7415A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6C1F7-06C1-6649-B885-1716AC18334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9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6C1F7-06C1-6649-B885-1716AC18334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93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8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7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3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838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90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02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1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4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25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29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43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E42D8-546C-2E40-B77A-F74B1152F0D2}" type="datetimeFigureOut">
              <a:rPr lang="es-ES" smtClean="0"/>
              <a:t>24/07/16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548C3-9260-F246-9FA9-B77595F32D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95300"/>
            <a:ext cx="8229600" cy="91914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MX" sz="6700" b="1" dirty="0" smtClean="0">
                <a:ln w="11430"/>
                <a:solidFill>
                  <a:srgbClr val="00A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venir Book"/>
                <a:cs typeface="Avenir Book"/>
              </a:rPr>
              <a:t>HALLAZGOS 2015</a:t>
            </a:r>
            <a:r>
              <a:rPr lang="es-MX" sz="7800" b="1" dirty="0">
                <a:ln w="11430"/>
                <a:solidFill>
                  <a:srgbClr val="00A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venir Book"/>
                <a:cs typeface="Avenir Book"/>
              </a:rPr>
              <a:t/>
            </a:r>
            <a:br>
              <a:rPr lang="es-MX" sz="7800" b="1" dirty="0">
                <a:ln w="11430"/>
                <a:solidFill>
                  <a:srgbClr val="00A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venir Book"/>
                <a:cs typeface="Avenir Book"/>
              </a:rPr>
            </a:br>
            <a:endParaRPr lang="en-GB" sz="2800" b="1" dirty="0">
              <a:ln w="11430"/>
              <a:solidFill>
                <a:srgbClr val="00A6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Imagen 3" descr="Captura de pantalla 2016-04-28 a la(s) 16.25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50" y="1414440"/>
            <a:ext cx="3740150" cy="328174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57200" y="4927600"/>
            <a:ext cx="812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cap="small" dirty="0" smtClean="0">
                <a:solidFill>
                  <a:srgbClr val="FF0000"/>
                </a:solidFill>
                <a:latin typeface="Avenir Book"/>
                <a:cs typeface="Avenir Book"/>
              </a:rPr>
              <a:t>M</a:t>
            </a:r>
            <a:r>
              <a:rPr lang="es-MX" sz="3200" b="1" cap="small" dirty="0" smtClean="0">
                <a:solidFill>
                  <a:srgbClr val="FF0000"/>
                </a:solidFill>
                <a:latin typeface="Avenir Book"/>
                <a:cs typeface="Avenir Book"/>
              </a:rPr>
              <a:t>éxico 2016: ¿el año en que la justicia cambio?  </a:t>
            </a:r>
            <a:endParaRPr lang="en-GB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4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489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6700" dirty="0" smtClean="0">
                <a:solidFill>
                  <a:srgbClr val="FFFFFF"/>
                </a:solidFill>
                <a:latin typeface="Avenir Book"/>
                <a:cs typeface="Avenir Book"/>
              </a:rPr>
              <a:t>HABILITANTES</a:t>
            </a:r>
            <a:r>
              <a:rPr lang="es-ES" sz="5000" dirty="0" smtClean="0">
                <a:solidFill>
                  <a:srgbClr val="FFFFFF"/>
                </a:solidFill>
                <a:latin typeface="Avenir Book"/>
                <a:cs typeface="Avenir Book"/>
              </a:rPr>
              <a:t/>
            </a:r>
            <a:br>
              <a:rPr lang="es-ES" sz="5000" dirty="0" smtClean="0">
                <a:solidFill>
                  <a:srgbClr val="FFFFFF"/>
                </a:solidFill>
                <a:latin typeface="Avenir Book"/>
                <a:cs typeface="Avenir Book"/>
              </a:rPr>
            </a:br>
            <a:r>
              <a:rPr lang="es-MX" sz="3300" cap="small" dirty="0" smtClean="0">
                <a:solidFill>
                  <a:srgbClr val="FFFFFF"/>
                </a:solidFill>
                <a:latin typeface="Avenir Book"/>
                <a:cs typeface="Avenir Book"/>
              </a:rPr>
              <a:t>DE RESULTADOS</a:t>
            </a:r>
            <a:endParaRPr lang="es-ES" sz="3300" dirty="0">
              <a:solidFill>
                <a:srgbClr val="FFFFFF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438380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2"/>
          <p:cNvSpPr txBox="1">
            <a:spLocks/>
          </p:cNvSpPr>
          <p:nvPr/>
        </p:nvSpPr>
        <p:spPr>
          <a:xfrm>
            <a:off x="1520407" y="1721141"/>
            <a:ext cx="6574101" cy="64228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dirty="0" smtClean="0">
                <a:solidFill>
                  <a:schemeClr val="bg1"/>
                </a:solidFill>
                <a:latin typeface="Avenir Book"/>
                <a:cs typeface="Avenir Book"/>
              </a:rPr>
              <a:t>Rezago en las defensorías</a:t>
            </a: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1520407" y="3038168"/>
            <a:ext cx="6574101" cy="64228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dirty="0" smtClean="0">
                <a:solidFill>
                  <a:schemeClr val="bg1"/>
                </a:solidFill>
                <a:latin typeface="Avenir Book"/>
                <a:cs typeface="Avenir Book"/>
              </a:rPr>
              <a:t>Faltan facilitadores</a:t>
            </a:r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1520407" y="4458321"/>
            <a:ext cx="6574101" cy="64228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dirty="0" smtClean="0">
                <a:solidFill>
                  <a:schemeClr val="bg1"/>
                </a:solidFill>
                <a:latin typeface="Avenir Book"/>
                <a:cs typeface="Avenir Book"/>
              </a:rPr>
              <a:t>Faltan asesores de víctimas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>
            <a:solidFill>
              <a:srgbClr val="008000"/>
            </a:solidFill>
          </a:ln>
        </p:spPr>
        <p:txBody>
          <a:bodyPr/>
          <a:lstStyle/>
          <a:p>
            <a:r>
              <a:rPr lang="es-ES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Gestión institucional</a:t>
            </a:r>
            <a:endParaRPr lang="es-ES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258012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75006" y="2425035"/>
            <a:ext cx="7771593" cy="33433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Algunos esfuerzos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Gran cantidad de recursos</a:t>
            </a:r>
          </a:p>
          <a:p>
            <a:pPr>
              <a:buFont typeface="Wingdings" charset="2"/>
              <a:buChar char="u"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No se ha logrado consolidar un esquema funcional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1193256"/>
            <a:ext cx="5831191" cy="722358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Tecnologías de la información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91884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75006" y="2425035"/>
            <a:ext cx="7771593" cy="156276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54,168 capacitados entre 2010 y 2014</a:t>
            </a: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271,584 por capacitar</a:t>
            </a: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Inversión de </a:t>
            </a:r>
            <a:r>
              <a:rPr lang="es-ES" dirty="0" smtClean="0">
                <a:solidFill>
                  <a:srgbClr val="000000"/>
                </a:solidFill>
                <a:latin typeface="Avenir Book"/>
                <a:cs typeface="Avenir Book"/>
              </a:rPr>
              <a:t>$484,550,142</a:t>
            </a: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GRAN PENDIENTE: Policía</a:t>
            </a: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Calidad en la operación evidencia fallas en capacitación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1193256"/>
            <a:ext cx="5831191" cy="722358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Capacitación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pic>
        <p:nvPicPr>
          <p:cNvPr id="2" name="Imagen 1" descr="Captura de pantalla 2016-04-28 a la(s) 11.26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6000"/>
            <a:ext cx="9144000" cy="1155219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552493" y="4254500"/>
            <a:ext cx="5979555" cy="635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dirty="0" smtClean="0">
                <a:solidFill>
                  <a:srgbClr val="008000"/>
                </a:solidFill>
                <a:latin typeface="Avenir Book"/>
                <a:cs typeface="Avenir Book"/>
              </a:rPr>
              <a:t>Operadores capacitados vs operadores por capacitar</a:t>
            </a:r>
          </a:p>
        </p:txBody>
      </p:sp>
    </p:spTree>
    <p:extLst>
      <p:ext uri="{BB962C8B-B14F-4D97-AF65-F5344CB8AC3E}">
        <p14:creationId xmlns:p14="http://schemas.microsoft.com/office/powerpoint/2010/main" val="136667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1193256"/>
            <a:ext cx="5831191" cy="1041944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Operadores de las instituciones del SJPA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pic>
        <p:nvPicPr>
          <p:cNvPr id="3" name="Imagen 2" descr="Captura de pantalla 2016-04-28 a la(s) 11.29.2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2479347"/>
            <a:ext cx="7112000" cy="388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73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75006" y="2425036"/>
            <a:ext cx="7771593" cy="353704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Retrasos en la aprobación y </a:t>
            </a:r>
            <a:r>
              <a:rPr lang="es-ES" dirty="0">
                <a:latin typeface="Avenir Book"/>
                <a:cs typeface="Avenir Book"/>
              </a:rPr>
              <a:t>p</a:t>
            </a:r>
            <a:r>
              <a:rPr lang="es-ES" dirty="0" smtClean="0">
                <a:latin typeface="Avenir Book"/>
                <a:cs typeface="Avenir Book"/>
              </a:rPr>
              <a:t>ublicación de legislación </a:t>
            </a:r>
            <a:r>
              <a:rPr lang="es-ES" dirty="0" smtClean="0">
                <a:latin typeface="Avenir Book"/>
                <a:cs typeface="Avenir Book"/>
              </a:rPr>
              <a:t>nacional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Ámbito local </a:t>
            </a:r>
            <a:r>
              <a:rPr lang="es-ES" dirty="0" smtClean="0">
                <a:latin typeface="Avenir Book"/>
                <a:cs typeface="Avenir Book"/>
                <a:sym typeface="Wingdings"/>
              </a:rPr>
              <a:t> </a:t>
            </a:r>
            <a:r>
              <a:rPr lang="es-ES" dirty="0" smtClean="0">
                <a:latin typeface="Avenir Book"/>
                <a:cs typeface="Avenir Book"/>
              </a:rPr>
              <a:t>pendiente la alineación normativa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Aun existen pendientes en ámbito federal</a:t>
            </a:r>
          </a:p>
          <a:p>
            <a:pPr>
              <a:buFont typeface="Wingdings" charset="2"/>
              <a:buChar char="u"/>
            </a:pPr>
            <a:endParaRPr lang="es-ES" dirty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Necesaria homologación de protocolos y manuales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1193256"/>
            <a:ext cx="5831191" cy="722358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Normatividad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709294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48972"/>
            <a:ext cx="8229600" cy="1435628"/>
          </a:xfrm>
        </p:spPr>
        <p:txBody>
          <a:bodyPr>
            <a:normAutofit fontScale="90000"/>
          </a:bodyPr>
          <a:lstStyle/>
          <a:p>
            <a:r>
              <a:rPr lang="es-ES" sz="6700" dirty="0" smtClean="0">
                <a:solidFill>
                  <a:srgbClr val="FFFFFF"/>
                </a:solidFill>
                <a:latin typeface="Avenir Book"/>
                <a:cs typeface="Avenir Book"/>
              </a:rPr>
              <a:t>CONDICIONES</a:t>
            </a:r>
            <a:br>
              <a:rPr lang="es-ES" sz="6700" dirty="0" smtClean="0">
                <a:solidFill>
                  <a:srgbClr val="FFFFFF"/>
                </a:solidFill>
                <a:latin typeface="Avenir Book"/>
                <a:cs typeface="Avenir Book"/>
              </a:rPr>
            </a:br>
            <a:r>
              <a:rPr lang="es-MX" sz="3300" cap="small" dirty="0" smtClean="0">
                <a:solidFill>
                  <a:srgbClr val="FFFFFF"/>
                </a:solidFill>
                <a:latin typeface="Avenir Book"/>
                <a:cs typeface="Avenir Book"/>
              </a:rPr>
              <a:t>de la </a:t>
            </a:r>
            <a:r>
              <a:rPr lang="es-MX" sz="3300" cap="small" dirty="0">
                <a:solidFill>
                  <a:srgbClr val="FFFFFF"/>
                </a:solidFill>
                <a:latin typeface="Avenir Book"/>
                <a:cs typeface="Avenir Book"/>
              </a:rPr>
              <a:t>implementación </a:t>
            </a:r>
            <a:endParaRPr lang="es-ES" sz="3300" dirty="0">
              <a:solidFill>
                <a:srgbClr val="FFFFFF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624935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75006" y="2286000"/>
            <a:ext cx="7771593" cy="367607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ÓRGANOS IMPLEMENTADORES</a:t>
            </a:r>
            <a:endParaRPr lang="es-ES" sz="3600" b="1" dirty="0" smtClean="0">
              <a:solidFill>
                <a:srgbClr val="008000"/>
              </a:solidFill>
              <a:latin typeface="Avenir Book"/>
              <a:cs typeface="Avenir Book"/>
              <a:sym typeface="Wingdings"/>
            </a:endParaRPr>
          </a:p>
          <a:p>
            <a:pPr marL="0" indent="0">
              <a:buNone/>
            </a:pPr>
            <a:r>
              <a:rPr lang="es-ES" sz="3600" dirty="0">
                <a:latin typeface="Avenir Book"/>
                <a:cs typeface="Avenir Book"/>
                <a:sym typeface="Wingdings"/>
              </a:rPr>
              <a:t>	</a:t>
            </a:r>
            <a:r>
              <a:rPr lang="es-ES" sz="3600" dirty="0" smtClean="0">
                <a:latin typeface="Avenir Book"/>
                <a:cs typeface="Avenir Book"/>
                <a:sym typeface="Wingdings"/>
              </a:rPr>
              <a:t> </a:t>
            </a:r>
            <a:r>
              <a:rPr lang="es-ES" sz="3600" dirty="0" smtClean="0">
                <a:latin typeface="Avenir Book"/>
                <a:cs typeface="Avenir Book"/>
              </a:rPr>
              <a:t>niveles </a:t>
            </a:r>
            <a:r>
              <a:rPr lang="es-ES" sz="3600" dirty="0">
                <a:latin typeface="Avenir Book"/>
                <a:cs typeface="Avenir Book"/>
              </a:rPr>
              <a:t>de </a:t>
            </a:r>
            <a:r>
              <a:rPr lang="es-ES" sz="3600" dirty="0" smtClean="0">
                <a:latin typeface="Avenir Book"/>
                <a:cs typeface="Avenir Book"/>
              </a:rPr>
              <a:t>desarrollo heterogéneos</a:t>
            </a:r>
          </a:p>
          <a:p>
            <a:pPr marL="0" indent="0">
              <a:buNone/>
            </a:pPr>
            <a:endParaRPr lang="es-ES" sz="3600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LOGRO</a:t>
            </a:r>
          </a:p>
          <a:p>
            <a:pPr marL="0" indent="0">
              <a:buNone/>
            </a:pPr>
            <a:r>
              <a:rPr lang="es-ES" sz="3600" dirty="0" smtClean="0">
                <a:latin typeface="Avenir Book"/>
                <a:cs typeface="Avenir Book"/>
              </a:rPr>
              <a:t>	Código Nacional de Procedimientos Penales</a:t>
            </a:r>
          </a:p>
          <a:p>
            <a:pPr marL="0" indent="0">
              <a:buNone/>
            </a:pPr>
            <a:endParaRPr lang="es-ES" sz="3600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FALLA </a:t>
            </a:r>
          </a:p>
          <a:p>
            <a:pPr marL="400050" lvl="1" indent="0">
              <a:buNone/>
            </a:pPr>
            <a:r>
              <a:rPr lang="es-ES" sz="3600" dirty="0">
                <a:latin typeface="Avenir Book"/>
                <a:cs typeface="Avenir Book"/>
              </a:rPr>
              <a:t>A</a:t>
            </a:r>
            <a:r>
              <a:rPr lang="es-ES" sz="3600" dirty="0" smtClean="0">
                <a:latin typeface="Avenir Book"/>
                <a:cs typeface="Avenir Book"/>
              </a:rPr>
              <a:t>usencia de políticas </a:t>
            </a:r>
            <a:r>
              <a:rPr lang="es-ES" sz="3600" dirty="0">
                <a:latin typeface="Avenir Book"/>
                <a:cs typeface="Avenir Book"/>
              </a:rPr>
              <a:t>públicas </a:t>
            </a:r>
            <a:r>
              <a:rPr lang="es-ES" sz="3600" dirty="0" smtClean="0">
                <a:latin typeface="Avenir Book"/>
                <a:cs typeface="Avenir Book"/>
              </a:rPr>
              <a:t>integrales y coordinación </a:t>
            </a:r>
            <a:r>
              <a:rPr lang="es-ES" sz="3600" dirty="0" err="1" smtClean="0">
                <a:latin typeface="Avenir Book"/>
                <a:cs typeface="Avenir Book"/>
              </a:rPr>
              <a:t>insterinstitucional</a:t>
            </a:r>
            <a:r>
              <a:rPr lang="es-ES" sz="3600" dirty="0" smtClean="0">
                <a:latin typeface="Avenir Book"/>
                <a:cs typeface="Avenir Book"/>
              </a:rPr>
              <a:t> 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577366"/>
            <a:ext cx="5831191" cy="1231780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COORDINACIÓN Y FLUJOS DE LA INFORMACIÓN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4024354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 txBox="1">
            <a:spLocks/>
          </p:cNvSpPr>
          <p:nvPr/>
        </p:nvSpPr>
        <p:spPr>
          <a:xfrm>
            <a:off x="2970858" y="577366"/>
            <a:ext cx="5831191" cy="845034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SEGUIMIENTO Y EVALUACIÓN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775006" y="1828800"/>
            <a:ext cx="8027043" cy="317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Sistemas de información sectorial deficientes o inexistentes.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Inexistencia de un sistema consolidado que genere información integral del proceso.</a:t>
            </a:r>
          </a:p>
          <a:p>
            <a:pPr marL="0" indent="0">
              <a:buNone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r>
              <a:rPr lang="es-ES" dirty="0" smtClean="0">
                <a:latin typeface="Avenir Book"/>
                <a:cs typeface="Avenir Book"/>
              </a:rPr>
              <a:t>Carencia de herramientas técnicas y recursos humanos para la sistematización.</a:t>
            </a:r>
          </a:p>
          <a:p>
            <a:pPr>
              <a:buFont typeface="Wingdings" charset="2"/>
              <a:buChar char="u"/>
            </a:pPr>
            <a:endParaRPr lang="es-ES" dirty="0" smtClean="0">
              <a:latin typeface="Avenir Book"/>
              <a:cs typeface="Avenir Book"/>
            </a:endParaRPr>
          </a:p>
          <a:p>
            <a:pPr>
              <a:buFont typeface="Wingdings" charset="2"/>
              <a:buChar char="u"/>
            </a:pPr>
            <a:endParaRPr lang="es-ES" dirty="0">
              <a:latin typeface="Avenir Book"/>
              <a:cs typeface="Avenir Book"/>
            </a:endParaRPr>
          </a:p>
        </p:txBody>
      </p:sp>
      <p:grpSp>
        <p:nvGrpSpPr>
          <p:cNvPr id="13" name="Agrupar 12"/>
          <p:cNvGrpSpPr/>
          <p:nvPr/>
        </p:nvGrpSpPr>
        <p:grpSpPr>
          <a:xfrm>
            <a:off x="559107" y="5080000"/>
            <a:ext cx="8242943" cy="1524000"/>
            <a:chOff x="559107" y="5080000"/>
            <a:chExt cx="8242943" cy="1524000"/>
          </a:xfrm>
        </p:grpSpPr>
        <p:sp>
          <p:nvSpPr>
            <p:cNvPr id="8" name="Marcador de contenido 2"/>
            <p:cNvSpPr txBox="1">
              <a:spLocks/>
            </p:cNvSpPr>
            <p:nvPr/>
          </p:nvSpPr>
          <p:spPr>
            <a:xfrm>
              <a:off x="6170010" y="5080000"/>
              <a:ext cx="2632040" cy="1524000"/>
            </a:xfrm>
            <a:prstGeom prst="rect">
              <a:avLst/>
            </a:prstGeom>
            <a:ln>
              <a:solidFill>
                <a:srgbClr val="008000"/>
              </a:solidFill>
            </a:ln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s-ES" sz="2750" dirty="0" smtClean="0">
                  <a:solidFill>
                    <a:srgbClr val="008000"/>
                  </a:solidFill>
                  <a:latin typeface="Avenir Book"/>
                  <a:cs typeface="Avenir Book"/>
                </a:rPr>
                <a:t>¿cómo se realizará el levantamiento?</a:t>
              </a:r>
            </a:p>
            <a:p>
              <a:pPr algn="ctr">
                <a:buFont typeface="Wingdings" charset="2"/>
                <a:buChar char="u"/>
              </a:pPr>
              <a:endParaRPr lang="es-ES" sz="2750" dirty="0">
                <a:solidFill>
                  <a:srgbClr val="008000"/>
                </a:solidFill>
                <a:latin typeface="Avenir Book"/>
                <a:cs typeface="Avenir Book"/>
              </a:endParaRPr>
            </a:p>
          </p:txBody>
        </p:sp>
        <p:grpSp>
          <p:nvGrpSpPr>
            <p:cNvPr id="12" name="Agrupar 11"/>
            <p:cNvGrpSpPr/>
            <p:nvPr/>
          </p:nvGrpSpPr>
          <p:grpSpPr>
            <a:xfrm>
              <a:off x="559107" y="5080000"/>
              <a:ext cx="5610902" cy="1524000"/>
              <a:chOff x="559107" y="5080000"/>
              <a:chExt cx="5610902" cy="1524000"/>
            </a:xfrm>
          </p:grpSpPr>
          <p:grpSp>
            <p:nvGrpSpPr>
              <p:cNvPr id="11" name="Agrupar 10"/>
              <p:cNvGrpSpPr/>
              <p:nvPr/>
            </p:nvGrpSpPr>
            <p:grpSpPr>
              <a:xfrm>
                <a:off x="559107" y="5080000"/>
                <a:ext cx="4823502" cy="1524000"/>
                <a:chOff x="952807" y="5080000"/>
                <a:chExt cx="4823502" cy="1524000"/>
              </a:xfrm>
            </p:grpSpPr>
            <p:sp>
              <p:nvSpPr>
                <p:cNvPr id="6" name="Marcador de contenido 2"/>
                <p:cNvSpPr txBox="1">
                  <a:spLocks/>
                </p:cNvSpPr>
                <p:nvPr/>
              </p:nvSpPr>
              <p:spPr>
                <a:xfrm>
                  <a:off x="952807" y="5080000"/>
                  <a:ext cx="2018051" cy="1524000"/>
                </a:xfrm>
                <a:prstGeom prst="rect">
                  <a:avLst/>
                </a:prstGeom>
                <a:ln>
                  <a:solidFill>
                    <a:srgbClr val="008000"/>
                  </a:solidFill>
                </a:ln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457200" rtl="0" eaLnBrk="1" latinLnBrk="0" hangingPunct="1">
                    <a:spcBef>
                      <a:spcPct val="20000"/>
                    </a:spcBef>
                    <a:buFont typeface="Arial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buNone/>
                  </a:pPr>
                  <a:r>
                    <a:rPr lang="es-ES" sz="2750" dirty="0" smtClean="0">
                      <a:solidFill>
                        <a:srgbClr val="008000"/>
                      </a:solidFill>
                      <a:latin typeface="Avenir Book"/>
                      <a:cs typeface="Avenir Book"/>
                    </a:rPr>
                    <a:t>Creación de Comité </a:t>
                  </a:r>
                  <a:r>
                    <a:rPr lang="es-ES" sz="2750" dirty="0">
                      <a:solidFill>
                        <a:srgbClr val="008000"/>
                      </a:solidFill>
                      <a:latin typeface="Avenir Book"/>
                      <a:cs typeface="Avenir Book"/>
                    </a:rPr>
                    <a:t>para </a:t>
                  </a:r>
                  <a:r>
                    <a:rPr lang="es-ES" sz="2750" dirty="0" smtClean="0">
                      <a:solidFill>
                        <a:srgbClr val="008000"/>
                      </a:solidFill>
                      <a:latin typeface="Avenir Book"/>
                      <a:cs typeface="Avenir Book"/>
                    </a:rPr>
                    <a:t>Evaluación </a:t>
                  </a:r>
                  <a:r>
                    <a:rPr lang="es-ES" sz="2750" dirty="0">
                      <a:solidFill>
                        <a:srgbClr val="008000"/>
                      </a:solidFill>
                      <a:latin typeface="Avenir Book"/>
                      <a:cs typeface="Avenir Book"/>
                    </a:rPr>
                    <a:t>y </a:t>
                  </a:r>
                  <a:r>
                    <a:rPr lang="es-ES" sz="2750" dirty="0" smtClean="0">
                      <a:solidFill>
                        <a:srgbClr val="008000"/>
                      </a:solidFill>
                      <a:latin typeface="Avenir Book"/>
                      <a:cs typeface="Avenir Book"/>
                    </a:rPr>
                    <a:t>Seguimiento</a:t>
                  </a:r>
                </a:p>
                <a:p>
                  <a:pPr algn="ctr">
                    <a:buFont typeface="Wingdings" charset="2"/>
                    <a:buChar char="u"/>
                  </a:pPr>
                  <a:endParaRPr lang="es-ES" sz="2750" dirty="0">
                    <a:solidFill>
                      <a:srgbClr val="008000"/>
                    </a:solidFill>
                    <a:latin typeface="Avenir Book"/>
                    <a:cs typeface="Avenir Book"/>
                  </a:endParaRPr>
                </a:p>
              </p:txBody>
            </p:sp>
            <p:grpSp>
              <p:nvGrpSpPr>
                <p:cNvPr id="3" name="Agrupar 2"/>
                <p:cNvGrpSpPr/>
                <p:nvPr/>
              </p:nvGrpSpPr>
              <p:grpSpPr>
                <a:xfrm>
                  <a:off x="2970858" y="5080000"/>
                  <a:ext cx="2805451" cy="1524000"/>
                  <a:chOff x="2970858" y="5080000"/>
                  <a:chExt cx="2805451" cy="1524000"/>
                </a:xfrm>
              </p:grpSpPr>
              <p:sp>
                <p:nvSpPr>
                  <p:cNvPr id="9" name="Marcador de contenido 2"/>
                  <p:cNvSpPr txBox="1">
                    <a:spLocks/>
                  </p:cNvSpPr>
                  <p:nvPr/>
                </p:nvSpPr>
                <p:spPr>
                  <a:xfrm>
                    <a:off x="3758258" y="5080000"/>
                    <a:ext cx="2018051" cy="1524000"/>
                  </a:xfrm>
                  <a:prstGeom prst="rect">
                    <a:avLst/>
                  </a:prstGeom>
                  <a:ln>
                    <a:solidFill>
                      <a:srgbClr val="008000"/>
                    </a:solidFill>
                  </a:ln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342900" indent="-3429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457200" rtl="0" eaLnBrk="1" latinLnBrk="0" hangingPunct="1">
                      <a:spcBef>
                        <a:spcPct val="20000"/>
                      </a:spcBef>
                      <a:buFont typeface="Arial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>
                      <a:buNone/>
                    </a:pPr>
                    <a:r>
                      <a:rPr lang="es-ES" sz="2750" dirty="0" smtClean="0">
                        <a:solidFill>
                          <a:srgbClr val="008000"/>
                        </a:solidFill>
                        <a:latin typeface="Avenir Book"/>
                        <a:cs typeface="Avenir Book"/>
                      </a:rPr>
                      <a:t>Desarrollo de indicadores</a:t>
                    </a:r>
                  </a:p>
                  <a:p>
                    <a:pPr algn="ctr">
                      <a:buFont typeface="Wingdings" charset="2"/>
                      <a:buChar char="u"/>
                    </a:pPr>
                    <a:endParaRPr lang="es-ES" sz="2750" dirty="0">
                      <a:solidFill>
                        <a:srgbClr val="008000"/>
                      </a:solidFill>
                      <a:latin typeface="Avenir Book"/>
                      <a:cs typeface="Avenir Book"/>
                    </a:endParaRPr>
                  </a:p>
                </p:txBody>
              </p:sp>
              <p:sp>
                <p:nvSpPr>
                  <p:cNvPr id="2" name="Flecha derecha 1"/>
                  <p:cNvSpPr/>
                  <p:nvPr/>
                </p:nvSpPr>
                <p:spPr>
                  <a:xfrm flipV="1">
                    <a:off x="2970858" y="5588000"/>
                    <a:ext cx="787400" cy="533400"/>
                  </a:xfrm>
                  <a:prstGeom prst="rightArrow">
                    <a:avLst/>
                  </a:prstGeom>
                  <a:solidFill>
                    <a:srgbClr val="008000"/>
                  </a:solidFill>
                  <a:ln>
                    <a:solidFill>
                      <a:srgbClr val="008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s-ES"/>
                  </a:p>
                </p:txBody>
              </p:sp>
            </p:grpSp>
          </p:grpSp>
          <p:sp>
            <p:nvSpPr>
              <p:cNvPr id="10" name="Flecha derecha 9"/>
              <p:cNvSpPr/>
              <p:nvPr/>
            </p:nvSpPr>
            <p:spPr>
              <a:xfrm flipV="1">
                <a:off x="5382609" y="5588000"/>
                <a:ext cx="787400" cy="533400"/>
              </a:xfrm>
              <a:prstGeom prst="rightArrow">
                <a:avLst/>
              </a:prstGeom>
              <a:solidFill>
                <a:srgbClr val="008000"/>
              </a:soli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7998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 txBox="1">
            <a:spLocks/>
          </p:cNvSpPr>
          <p:nvPr/>
        </p:nvSpPr>
        <p:spPr>
          <a:xfrm>
            <a:off x="1878658" y="577366"/>
            <a:ext cx="5831191" cy="845034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(A)</a:t>
            </a:r>
            <a:r>
              <a:rPr lang="es-ES" sz="3000" b="1" dirty="0">
                <a:solidFill>
                  <a:schemeClr val="bg1"/>
                </a:solidFill>
                <a:latin typeface="Avenir Book"/>
                <a:cs typeface="Avenir Book"/>
              </a:rPr>
              <a:t>s</a:t>
            </a: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imetrías institucionales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603646" y="2153382"/>
            <a:ext cx="2195851" cy="55880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 smtClean="0">
                <a:latin typeface="Avenir Book"/>
                <a:cs typeface="Avenir Book"/>
              </a:rPr>
              <a:t>Disparidad</a:t>
            </a:r>
          </a:p>
          <a:p>
            <a:pPr>
              <a:buFont typeface="Wingdings" charset="2"/>
              <a:buChar char="u"/>
            </a:pPr>
            <a:endParaRPr lang="es-ES" dirty="0">
              <a:latin typeface="Avenir Book"/>
              <a:cs typeface="Avenir Book"/>
            </a:endParaRPr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4945529" y="1661818"/>
            <a:ext cx="2248007" cy="639124"/>
          </a:xfrm>
          <a:prstGeom prst="rect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750" dirty="0" smtClean="0">
                <a:solidFill>
                  <a:srgbClr val="008000"/>
                </a:solidFill>
                <a:latin typeface="Avenir Book"/>
                <a:cs typeface="Avenir Book"/>
              </a:rPr>
              <a:t>Entidades federativas</a:t>
            </a:r>
          </a:p>
          <a:p>
            <a:pPr algn="ctr">
              <a:buFont typeface="Wingdings" charset="2"/>
              <a:buChar char="u"/>
            </a:pPr>
            <a:endParaRPr lang="es-ES" sz="2750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sp>
        <p:nvSpPr>
          <p:cNvPr id="29" name="Marcador de contenido 2"/>
          <p:cNvSpPr txBox="1">
            <a:spLocks/>
          </p:cNvSpPr>
          <p:nvPr/>
        </p:nvSpPr>
        <p:spPr>
          <a:xfrm>
            <a:off x="4945529" y="2572153"/>
            <a:ext cx="2248008" cy="701100"/>
          </a:xfrm>
          <a:prstGeom prst="rect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750" dirty="0" smtClean="0">
                <a:solidFill>
                  <a:srgbClr val="008000"/>
                </a:solidFill>
                <a:latin typeface="Avenir Book"/>
                <a:cs typeface="Avenir Book"/>
              </a:rPr>
              <a:t>Instituciones operadoras</a:t>
            </a:r>
          </a:p>
          <a:p>
            <a:pPr algn="ctr">
              <a:buFont typeface="Wingdings" charset="2"/>
              <a:buChar char="u"/>
            </a:pPr>
            <a:endParaRPr lang="es-ES" sz="2750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sp>
        <p:nvSpPr>
          <p:cNvPr id="34" name="Marcador de contenido 2"/>
          <p:cNvSpPr txBox="1">
            <a:spLocks/>
          </p:cNvSpPr>
          <p:nvPr/>
        </p:nvSpPr>
        <p:spPr>
          <a:xfrm>
            <a:off x="926464" y="3302000"/>
            <a:ext cx="7537073" cy="294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ü"/>
            </a:pPr>
            <a:r>
              <a:rPr lang="es-ES" dirty="0" smtClean="0">
                <a:latin typeface="Avenir Book"/>
                <a:cs typeface="Avenir Book"/>
              </a:rPr>
              <a:t>Falta de voluntad política</a:t>
            </a:r>
          </a:p>
          <a:p>
            <a:pPr>
              <a:buFont typeface="Wingdings" charset="2"/>
              <a:buChar char="ü"/>
            </a:pPr>
            <a:r>
              <a:rPr lang="es-ES" dirty="0" smtClean="0">
                <a:latin typeface="Avenir Book"/>
                <a:cs typeface="Avenir Book"/>
              </a:rPr>
              <a:t>Cambio constante de autoridades</a:t>
            </a:r>
          </a:p>
          <a:p>
            <a:pPr>
              <a:buFont typeface="Wingdings" charset="2"/>
              <a:buChar char="ü"/>
            </a:pPr>
            <a:r>
              <a:rPr lang="es-ES" dirty="0" smtClean="0">
                <a:latin typeface="Avenir Book"/>
                <a:cs typeface="Avenir Book"/>
              </a:rPr>
              <a:t>Ausencia de protocolos y modelos homologados</a:t>
            </a:r>
          </a:p>
          <a:p>
            <a:pPr>
              <a:buFont typeface="Wingdings" charset="2"/>
              <a:buChar char="ü"/>
            </a:pPr>
            <a:r>
              <a:rPr lang="es-ES" dirty="0" smtClean="0">
                <a:latin typeface="Avenir Book"/>
                <a:cs typeface="Avenir Book"/>
              </a:rPr>
              <a:t>Falta de acuerdos entre operadores</a:t>
            </a:r>
          </a:p>
          <a:p>
            <a:pPr>
              <a:buFont typeface="Wingdings" charset="2"/>
              <a:buChar char="u"/>
            </a:pPr>
            <a:endParaRPr lang="es-ES" dirty="0">
              <a:latin typeface="Avenir Book"/>
              <a:cs typeface="Avenir Book"/>
            </a:endParaRPr>
          </a:p>
        </p:txBody>
      </p:sp>
      <p:sp>
        <p:nvSpPr>
          <p:cNvPr id="2" name="Abrir llave 1"/>
          <p:cNvSpPr/>
          <p:nvPr/>
        </p:nvSpPr>
        <p:spPr>
          <a:xfrm>
            <a:off x="3914588" y="1822824"/>
            <a:ext cx="597647" cy="1284941"/>
          </a:xfrm>
          <a:prstGeom prst="leftBrace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09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2311400"/>
          </a:xfrm>
        </p:spPr>
        <p:txBody>
          <a:bodyPr>
            <a:normAutofit fontScale="90000"/>
          </a:bodyPr>
          <a:lstStyle/>
          <a:p>
            <a:r>
              <a:rPr lang="es-MX" sz="89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37 </a:t>
            </a:r>
            <a:r>
              <a:rPr lang="es-MX" sz="89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DÍAS</a:t>
            </a:r>
            <a:br>
              <a:rPr lang="es-MX" sz="89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</a:br>
            <a:r>
              <a:rPr lang="es-MX" sz="3000" b="1" dirty="0" smtClean="0">
                <a:solidFill>
                  <a:srgbClr val="008000"/>
                </a:solidFill>
                <a:latin typeface="Avenir Book"/>
                <a:cs typeface="Avenir Book"/>
              </a:rPr>
              <a:t>desp</a:t>
            </a:r>
            <a:r>
              <a:rPr lang="es-MX" sz="3000" b="1" dirty="0" smtClean="0">
                <a:solidFill>
                  <a:srgbClr val="008000"/>
                </a:solidFill>
                <a:latin typeface="Avenir Book"/>
                <a:cs typeface="Avenir Book"/>
              </a:rPr>
              <a:t>úes de la entrada de vigencia plena del sistema penal acusatorio </a:t>
            </a:r>
            <a:r>
              <a:rPr lang="es-MX" sz="3000" b="1" dirty="0" smtClean="0">
                <a:solidFill>
                  <a:srgbClr val="008000"/>
                </a:solidFill>
                <a:latin typeface="Avenir Book"/>
                <a:cs typeface="Avenir Book"/>
              </a:rPr>
              <a:t>en </a:t>
            </a:r>
            <a:r>
              <a:rPr lang="es-MX" sz="3000" b="1" dirty="0" smtClean="0">
                <a:solidFill>
                  <a:srgbClr val="008000"/>
                </a:solidFill>
                <a:latin typeface="Avenir Book"/>
                <a:cs typeface="Avenir Book"/>
              </a:rPr>
              <a:t>México</a:t>
            </a:r>
            <a:r>
              <a:rPr lang="es-MX" sz="30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/>
            </a:r>
            <a:br>
              <a:rPr lang="es-MX" sz="30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</a:br>
            <a:endParaRPr lang="es-MX" sz="3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584200" y="3708400"/>
            <a:ext cx="8102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500" b="1" dirty="0" smtClean="0">
                <a:latin typeface="Avenir Book"/>
                <a:cs typeface="Avenir Book"/>
              </a:rPr>
              <a:t>Y d</a:t>
            </a:r>
            <a:r>
              <a:rPr lang="es-MX" sz="3500" b="1" dirty="0" smtClean="0">
                <a:latin typeface="Avenir Book"/>
                <a:cs typeface="Avenir Book"/>
              </a:rPr>
              <a:t>espués </a:t>
            </a:r>
            <a:r>
              <a:rPr lang="es-MX" sz="3500" b="1" dirty="0" smtClean="0">
                <a:latin typeface="Avenir Book"/>
                <a:cs typeface="Avenir Book"/>
              </a:rPr>
              <a:t>de ocho </a:t>
            </a:r>
            <a:r>
              <a:rPr lang="es-MX" sz="3500" b="1" dirty="0" smtClean="0">
                <a:latin typeface="Avenir Book"/>
                <a:cs typeface="Avenir Book"/>
              </a:rPr>
              <a:t>años de implementaci</a:t>
            </a:r>
            <a:r>
              <a:rPr lang="es-MX" sz="3500" b="1" dirty="0" smtClean="0">
                <a:latin typeface="Avenir Book"/>
                <a:cs typeface="Avenir Book"/>
              </a:rPr>
              <a:t>ón</a:t>
            </a:r>
            <a:r>
              <a:rPr lang="es-MX" sz="3500" b="1" dirty="0" smtClean="0">
                <a:latin typeface="Avenir Book"/>
                <a:cs typeface="Avenir Book"/>
              </a:rPr>
              <a:t>, </a:t>
            </a:r>
            <a:endParaRPr lang="es-MX" sz="3500" b="1" dirty="0" smtClean="0">
              <a:latin typeface="Avenir Book"/>
              <a:cs typeface="Avenir Book"/>
            </a:endParaRPr>
          </a:p>
          <a:p>
            <a:pPr algn="ctr"/>
            <a:r>
              <a:rPr lang="es-MX" sz="3500" b="1" dirty="0" smtClean="0">
                <a:latin typeface="Avenir Book"/>
                <a:cs typeface="Avenir Book"/>
              </a:rPr>
              <a:t>¿d</a:t>
            </a:r>
            <a:r>
              <a:rPr lang="es-MX" sz="3500" b="1" dirty="0" smtClean="0">
                <a:latin typeface="Avenir Book"/>
                <a:cs typeface="Avenir Book"/>
              </a:rPr>
              <a:t>ónde estamos</a:t>
            </a:r>
            <a:r>
              <a:rPr lang="es-MX" sz="3500" b="1" dirty="0" smtClean="0">
                <a:latin typeface="Avenir Book"/>
                <a:cs typeface="Avenir Book"/>
              </a:rPr>
              <a:t>?</a:t>
            </a:r>
            <a:endParaRPr lang="es-MX" sz="3500" b="1" dirty="0">
              <a:latin typeface="Avenir Book"/>
              <a:cs typeface="Avenir Book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42900" y="2882900"/>
            <a:ext cx="8343900" cy="369332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3591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 txBox="1">
            <a:spLocks/>
          </p:cNvSpPr>
          <p:nvPr/>
        </p:nvSpPr>
        <p:spPr>
          <a:xfrm>
            <a:off x="980692" y="577365"/>
            <a:ext cx="7147307" cy="1290281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rgbClr val="FF0000"/>
                </a:solidFill>
                <a:latin typeface="Avenir Book"/>
                <a:cs typeface="Avenir Book"/>
              </a:rPr>
              <a:t>CNPP tuvo un papel fundamental en los ritmos de implementación</a:t>
            </a:r>
          </a:p>
          <a:p>
            <a:pPr marL="0" indent="0" algn="ctr">
              <a:buFont typeface="Arial"/>
              <a:buNone/>
            </a:pPr>
            <a:r>
              <a:rPr lang="es-ES" sz="1800" b="1" dirty="0" smtClean="0">
                <a:solidFill>
                  <a:srgbClr val="FF0000"/>
                </a:solidFill>
                <a:latin typeface="Avenir Book"/>
                <a:cs typeface="Avenir Book"/>
              </a:rPr>
              <a:t>Ámbito local</a:t>
            </a:r>
            <a:endParaRPr lang="es-ES" sz="1800" b="1" dirty="0">
              <a:solidFill>
                <a:srgbClr val="FF0000"/>
              </a:solidFill>
              <a:latin typeface="Avenir Book"/>
              <a:cs typeface="Avenir Book"/>
            </a:endParaRPr>
          </a:p>
        </p:txBody>
      </p:sp>
      <p:pic>
        <p:nvPicPr>
          <p:cNvPr id="2" name="Imagen 1" descr="Captura de pantalla 2016-04-29 a la(s) 12.05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50" y="2048279"/>
            <a:ext cx="8685350" cy="353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26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775006" y="1498600"/>
            <a:ext cx="7771593" cy="279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u"/>
            </a:pP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Subsidio </a:t>
            </a:r>
            <a:r>
              <a:rPr lang="es-ES" sz="3600" b="1" dirty="0">
                <a:solidFill>
                  <a:srgbClr val="008000"/>
                </a:solidFill>
                <a:latin typeface="Avenir Book"/>
                <a:cs typeface="Avenir Book"/>
              </a:rPr>
              <a:t>de apoyo a las entidades </a:t>
            </a: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federativas (administrado por SETEC)</a:t>
            </a:r>
            <a:endParaRPr lang="es-ES" sz="3600" b="1" dirty="0" smtClean="0">
              <a:solidFill>
                <a:srgbClr val="008000"/>
              </a:solidFill>
              <a:latin typeface="Avenir Book"/>
              <a:cs typeface="Avenir Book"/>
              <a:sym typeface="Wingdings"/>
            </a:endParaRP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$3,510,092,861 distribuidos entre 2010 y 2015</a:t>
            </a: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Estado de México, Ciudad de México y Nuevo León las más beneficiadas</a:t>
            </a: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Infraestructura y Tecnología</a:t>
            </a:r>
          </a:p>
          <a:p>
            <a:pPr marL="0" indent="0">
              <a:buNone/>
            </a:pPr>
            <a:endParaRPr lang="es-ES" sz="3600" dirty="0" smtClean="0">
              <a:latin typeface="Avenir Book"/>
              <a:cs typeface="Avenir Book"/>
            </a:endParaRPr>
          </a:p>
          <a:p>
            <a:pPr lvl="0">
              <a:buFont typeface="Wingdings" charset="2"/>
              <a:buChar char="u"/>
            </a:pP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Fideicomiso </a:t>
            </a:r>
            <a:r>
              <a:rPr lang="es-ES" sz="3600" b="1" dirty="0">
                <a:solidFill>
                  <a:srgbClr val="008000"/>
                </a:solidFill>
                <a:latin typeface="Avenir Book"/>
                <a:cs typeface="Avenir Book"/>
              </a:rPr>
              <a:t>de </a:t>
            </a: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5 mil millones (</a:t>
            </a:r>
            <a:r>
              <a:rPr lang="es-ES" sz="3600" b="1" dirty="0">
                <a:solidFill>
                  <a:srgbClr val="008000"/>
                </a:solidFill>
                <a:latin typeface="Avenir Book"/>
                <a:cs typeface="Avenir Book"/>
              </a:rPr>
              <a:t>BANOBRAS</a:t>
            </a:r>
            <a:r>
              <a:rPr lang="es-ES" sz="3600" b="1" dirty="0" smtClean="0">
                <a:solidFill>
                  <a:srgbClr val="008000"/>
                </a:solidFill>
                <a:latin typeface="Avenir Book"/>
                <a:cs typeface="Avenir Book"/>
              </a:rPr>
              <a:t>)</a:t>
            </a: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747proyectos</a:t>
            </a: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32</a:t>
            </a:r>
            <a:r>
              <a:rPr lang="es-ES" dirty="0">
                <a:latin typeface="Avenir Book"/>
                <a:cs typeface="Avenir Book"/>
              </a:rPr>
              <a:t>% se destinaron a equipamiento </a:t>
            </a:r>
            <a:r>
              <a:rPr lang="es-ES" dirty="0" smtClean="0">
                <a:latin typeface="Avenir Book"/>
                <a:cs typeface="Avenir Book"/>
              </a:rPr>
              <a:t>tecnológico</a:t>
            </a:r>
          </a:p>
          <a:p>
            <a:pPr marL="857250" lvl="1" indent="-457200"/>
            <a:r>
              <a:rPr lang="es-ES" dirty="0" smtClean="0">
                <a:latin typeface="Avenir Book"/>
                <a:cs typeface="Avenir Book"/>
              </a:rPr>
              <a:t>68</a:t>
            </a:r>
            <a:r>
              <a:rPr lang="es-ES" dirty="0">
                <a:latin typeface="Avenir Book"/>
                <a:cs typeface="Avenir Book"/>
              </a:rPr>
              <a:t>% a proyectos de infraestructura. </a:t>
            </a:r>
            <a:endParaRPr lang="es-ES" dirty="0" smtClean="0">
              <a:latin typeface="Avenir Book"/>
              <a:cs typeface="Avenir Book"/>
            </a:endParaRP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3312809" y="545132"/>
            <a:ext cx="5831191" cy="597868"/>
          </a:xfrm>
          <a:prstGeom prst="rect">
            <a:avLst/>
          </a:prstGeom>
          <a:solidFill>
            <a:srgbClr val="008000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3000" b="1" dirty="0" smtClean="0">
                <a:solidFill>
                  <a:schemeClr val="bg1"/>
                </a:solidFill>
                <a:latin typeface="Avenir Book"/>
                <a:cs typeface="Avenir Book"/>
              </a:rPr>
              <a:t>RECURSOS</a:t>
            </a:r>
            <a:endParaRPr lang="es-ES" sz="3000" b="1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pic>
        <p:nvPicPr>
          <p:cNvPr id="2" name="Imagen 1" descr="Captura de pantalla 2016-04-29 a la(s) 12.19.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99" y="4292600"/>
            <a:ext cx="7518400" cy="211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9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489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6700" dirty="0" smtClean="0">
                <a:solidFill>
                  <a:srgbClr val="FFFFFF"/>
                </a:solidFill>
                <a:latin typeface="Avenir Book"/>
                <a:cs typeface="Avenir Book"/>
              </a:rPr>
              <a:t>RANKING</a:t>
            </a:r>
            <a:r>
              <a:rPr lang="es-ES" sz="5000" dirty="0" smtClean="0">
                <a:solidFill>
                  <a:srgbClr val="FFFFFF"/>
                </a:solidFill>
                <a:latin typeface="Avenir Book"/>
                <a:cs typeface="Avenir Book"/>
              </a:rPr>
              <a:t/>
            </a:r>
            <a:br>
              <a:rPr lang="es-ES" sz="5000" dirty="0" smtClean="0">
                <a:solidFill>
                  <a:srgbClr val="FFFFFF"/>
                </a:solidFill>
                <a:latin typeface="Avenir Book"/>
                <a:cs typeface="Avenir Book"/>
              </a:rPr>
            </a:br>
            <a:r>
              <a:rPr lang="es-MX" sz="3300" cap="small" dirty="0">
                <a:solidFill>
                  <a:srgbClr val="FFFFFF"/>
                </a:solidFill>
                <a:latin typeface="Avenir Book"/>
                <a:cs typeface="Avenir Book"/>
              </a:rPr>
              <a:t>de avance en la implementación </a:t>
            </a:r>
            <a:endParaRPr lang="es-ES" sz="3300" dirty="0">
              <a:solidFill>
                <a:srgbClr val="FFFFFF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466860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4043" y="427398"/>
            <a:ext cx="7732257" cy="944202"/>
          </a:xfrm>
        </p:spPr>
        <p:txBody>
          <a:bodyPr>
            <a:normAutofit fontScale="90000"/>
          </a:bodyPr>
          <a:lstStyle/>
          <a:p>
            <a:r>
              <a:rPr lang="es-MX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RANKING </a:t>
            </a:r>
            <a:br>
              <a:rPr lang="es-MX" cap="small" dirty="0" smtClean="0">
                <a:solidFill>
                  <a:srgbClr val="008000"/>
                </a:solidFill>
                <a:latin typeface="Avenir Book"/>
                <a:cs typeface="Avenir Book"/>
              </a:rPr>
            </a:br>
            <a:endParaRPr lang="es-MX" sz="2200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pic>
        <p:nvPicPr>
          <p:cNvPr id="3" name="Imagen 2" descr="Captura de pantalla 2016-04-28 a la(s) 9.40.4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856" y="1199444"/>
            <a:ext cx="7295444" cy="554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97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4043" y="1259840"/>
            <a:ext cx="7732257" cy="518160"/>
          </a:xfrm>
        </p:spPr>
        <p:txBody>
          <a:bodyPr>
            <a:noAutofit/>
          </a:bodyPr>
          <a:lstStyle/>
          <a:p>
            <a:r>
              <a:rPr lang="es-MX" sz="50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FALTAN 11 AÑOS</a:t>
            </a:r>
            <a:br>
              <a:rPr lang="es-MX" sz="5000" cap="small" dirty="0" smtClean="0">
                <a:solidFill>
                  <a:srgbClr val="008000"/>
                </a:solidFill>
                <a:latin typeface="Avenir Book"/>
                <a:cs typeface="Avenir Book"/>
              </a:rPr>
            </a:br>
            <a:r>
              <a:rPr lang="es-MX" sz="25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para que el sistema penal opere de manera eficaz</a:t>
            </a:r>
            <a:endParaRPr lang="es-MX" sz="2500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sp>
        <p:nvSpPr>
          <p:cNvPr id="4" name="Subtítulo 2"/>
          <p:cNvSpPr>
            <a:spLocks noGrp="1"/>
          </p:cNvSpPr>
          <p:nvPr>
            <p:ph type="subTitle" idx="1"/>
          </p:nvPr>
        </p:nvSpPr>
        <p:spPr>
          <a:xfrm>
            <a:off x="1107440" y="2326641"/>
            <a:ext cx="7124700" cy="1706879"/>
          </a:xfrm>
          <a:solidFill>
            <a:schemeClr val="bg1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pPr algn="just"/>
            <a:r>
              <a:rPr lang="es-MX" sz="1800" dirty="0" smtClean="0">
                <a:solidFill>
                  <a:schemeClr val="tx1"/>
                </a:solidFill>
                <a:latin typeface="Avenir Book"/>
                <a:cs typeface="Avenir Book"/>
              </a:rPr>
              <a:t>A </a:t>
            </a:r>
            <a:r>
              <a:rPr lang="es-MX" sz="1800" dirty="0">
                <a:solidFill>
                  <a:schemeClr val="tx1"/>
                </a:solidFill>
                <a:latin typeface="Avenir Book"/>
                <a:cs typeface="Avenir Book"/>
              </a:rPr>
              <a:t>partir del avance promedio que cada entidad federativa ha mostrado desde 2013 en el proceso de implementación, y en relación con la brecha que las separa del estándar ideal, a nivel nacional, nos llevará, en promedio, once años alcanzar el nivel óptimo para que el sistema de justicia penal opere de manera eficaz y adecuada. </a:t>
            </a:r>
            <a:endParaRPr lang="es-MX" sz="1800" dirty="0" smtClean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000" dirty="0" smtClean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900" dirty="0" smtClean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000" dirty="0" smtClean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000" dirty="0">
              <a:solidFill>
                <a:schemeClr val="tx1"/>
              </a:solidFill>
              <a:latin typeface="Avenir Book"/>
              <a:cs typeface="Avenir Book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178560" y="4231640"/>
            <a:ext cx="7053580" cy="1579880"/>
          </a:xfrm>
          <a:prstGeom prst="rect">
            <a:avLst/>
          </a:prstGeom>
          <a:solidFill>
            <a:srgbClr val="008000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500" dirty="0" smtClean="0">
                <a:solidFill>
                  <a:schemeClr val="bg1"/>
                </a:solidFill>
                <a:latin typeface="Avenir Book"/>
                <a:cs typeface="Avenir Book"/>
              </a:rPr>
              <a:t>En este periodo, deben:</a:t>
            </a:r>
          </a:p>
          <a:p>
            <a:pPr marL="342900" indent="-342900" algn="just">
              <a:buFont typeface="Arial"/>
              <a:buChar char="•"/>
            </a:pPr>
            <a:r>
              <a:rPr lang="es-MX" sz="1500" dirty="0" smtClean="0">
                <a:solidFill>
                  <a:schemeClr val="bg1"/>
                </a:solidFill>
                <a:latin typeface="Avenir Book"/>
                <a:cs typeface="Avenir Book"/>
              </a:rPr>
              <a:t>Coexistir al </a:t>
            </a:r>
            <a:r>
              <a:rPr lang="es-MX" sz="1500" dirty="0">
                <a:solidFill>
                  <a:schemeClr val="bg1"/>
                </a:solidFill>
                <a:latin typeface="Avenir Book"/>
                <a:cs typeface="Avenir Book"/>
              </a:rPr>
              <a:t>interior de las instituciones las capacidades necesarias para llevarla a cabo sin </a:t>
            </a:r>
            <a:r>
              <a:rPr lang="es-MX" sz="1500" dirty="0" smtClean="0">
                <a:solidFill>
                  <a:schemeClr val="bg1"/>
                </a:solidFill>
                <a:latin typeface="Avenir Book"/>
                <a:cs typeface="Avenir Book"/>
              </a:rPr>
              <a:t>contratiempos.</a:t>
            </a:r>
          </a:p>
          <a:p>
            <a:pPr marL="342900" indent="-342900" algn="just">
              <a:buFont typeface="Arial"/>
              <a:buChar char="•"/>
            </a:pPr>
            <a:r>
              <a:rPr lang="es-MX" sz="1500" dirty="0" smtClean="0">
                <a:solidFill>
                  <a:schemeClr val="bg1"/>
                </a:solidFill>
                <a:latin typeface="Avenir Book"/>
                <a:cs typeface="Avenir Book"/>
              </a:rPr>
              <a:t>Generarse condiciones fundamentales tales como coordinación institucional, planeación integral, así como el diseño y ejecución de una política pública integral.</a:t>
            </a:r>
          </a:p>
          <a:p>
            <a:pPr marL="342900" indent="-342900" algn="just">
              <a:buFont typeface="Arial"/>
              <a:buChar char="•"/>
            </a:pPr>
            <a:endParaRPr lang="es-MX" sz="1500" dirty="0" smtClean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500" dirty="0" smtClean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500" dirty="0" smtClean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342900" indent="-342900" algn="just">
              <a:buFont typeface="Arial"/>
              <a:buChar char="•"/>
            </a:pPr>
            <a:endParaRPr lang="es-MX" sz="1500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16547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RIESGOS / DESAFIOS</a:t>
            </a:r>
            <a:endParaRPr lang="es-MX" sz="2200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pic>
        <p:nvPicPr>
          <p:cNvPr id="6" name="Imagen 5" descr="Mac06:Users:mac-06cidac:Desktop:Captura de pantalla 2016-04-27 a la(s) 10.51.5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" y="1264285"/>
            <a:ext cx="8194040" cy="5146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10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ESTRATEGIA NACIONAL </a:t>
            </a:r>
            <a:br>
              <a:rPr lang="es-MX" cap="small" dirty="0" smtClean="0">
                <a:solidFill>
                  <a:srgbClr val="008000"/>
                </a:solidFill>
                <a:latin typeface="Avenir Book"/>
                <a:cs typeface="Avenir Book"/>
              </a:rPr>
            </a:br>
            <a:r>
              <a:rPr lang="es-MX" sz="22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PARA LA CONSOLIDACIÓN DEL SJPA </a:t>
            </a:r>
            <a:endParaRPr lang="es-MX" sz="2200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pic>
        <p:nvPicPr>
          <p:cNvPr id="5" name="Imagen 4" descr="Mac06:Users:mac-06cidac:Desktop:Captura de pantalla 2016-04-27 a la(s) 10.52.4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20" y="1604010"/>
            <a:ext cx="8188960" cy="4644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8477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489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5000" dirty="0" smtClean="0">
                <a:solidFill>
                  <a:schemeClr val="bg1"/>
                </a:solidFill>
                <a:latin typeface="Avenir Book"/>
                <a:cs typeface="Avenir Book"/>
              </a:rPr>
              <a:t>RESULTADOS DE LA OPERACIÓN</a:t>
            </a:r>
            <a:endParaRPr lang="es-ES" sz="5000" dirty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356679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5568857" y="2021528"/>
            <a:ext cx="3012723" cy="1358271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500" dirty="0" smtClean="0">
                <a:solidFill>
                  <a:schemeClr val="bg1"/>
                </a:solidFill>
                <a:latin typeface="Avenir Book"/>
                <a:cs typeface="Avenir Book"/>
              </a:rPr>
              <a:t>Cifra negra: 92.8%</a:t>
            </a:r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1612900" y="474133"/>
            <a:ext cx="6616700" cy="138853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2500" b="1" dirty="0" smtClean="0">
                <a:solidFill>
                  <a:srgbClr val="008000"/>
                </a:solidFill>
                <a:latin typeface="Avenir Book"/>
                <a:cs typeface="Avenir Book"/>
              </a:rPr>
              <a:t>Deficiencias sistémicas que impiden realizar un seguimiento de las causas de acuerdo a los flujos del proceso penal.</a:t>
            </a:r>
          </a:p>
          <a:p>
            <a:pPr marL="285750" indent="-285750" algn="just">
              <a:buFont typeface="Arial"/>
              <a:buChar char="•"/>
            </a:pPr>
            <a:endParaRPr lang="es-MX" sz="2500" dirty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285750" indent="-285750" algn="just">
              <a:buFont typeface="Arial"/>
              <a:buChar char="•"/>
            </a:pPr>
            <a:endParaRPr lang="es-MX" sz="2500" dirty="0" smtClean="0">
              <a:solidFill>
                <a:schemeClr val="tx1"/>
              </a:solidFill>
              <a:latin typeface="Avenir Book"/>
              <a:cs typeface="Avenir Book"/>
            </a:endParaRPr>
          </a:p>
        </p:txBody>
      </p:sp>
      <p:sp>
        <p:nvSpPr>
          <p:cNvPr id="18" name="Subtítulo 2"/>
          <p:cNvSpPr txBox="1">
            <a:spLocks/>
          </p:cNvSpPr>
          <p:nvPr/>
        </p:nvSpPr>
        <p:spPr>
          <a:xfrm>
            <a:off x="411339" y="3075628"/>
            <a:ext cx="3124200" cy="4445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000" b="1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Asuntos penales</a:t>
            </a:r>
          </a:p>
        </p:txBody>
      </p:sp>
      <p:sp>
        <p:nvSpPr>
          <p:cNvPr id="19" name="Flecha derecha 18"/>
          <p:cNvSpPr/>
          <p:nvPr/>
        </p:nvSpPr>
        <p:spPr>
          <a:xfrm>
            <a:off x="679450" y="663222"/>
            <a:ext cx="806450" cy="657578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Imagen 21" descr="Captura de pantalla 2016-04-28 a la(s) 20.22.2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99" y="3539884"/>
            <a:ext cx="5691011" cy="3318115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132286" y="3353707"/>
            <a:ext cx="1568823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0000"/>
                </a:solidFill>
              </a:rPr>
              <a:t>ENVIPE, 2015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3057421" y="6363900"/>
            <a:ext cx="1568823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0000"/>
                </a:solidFill>
              </a:rPr>
              <a:t>INEGI, 2015</a:t>
            </a:r>
            <a:endParaRPr lang="en-GB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512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3043767" y="2003882"/>
            <a:ext cx="3708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>
                <a:solidFill>
                  <a:srgbClr val="008000"/>
                </a:solidFill>
                <a:latin typeface="Avenir Book"/>
                <a:cs typeface="Avenir Book"/>
              </a:rPr>
              <a:t>Asuntos penales del fuero común en 2014 (INEGI, 2015)</a:t>
            </a:r>
            <a:endParaRPr lang="es-MX" sz="1300" b="1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2057400" y="723898"/>
            <a:ext cx="5778500" cy="736601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2000" b="1" cap="small" dirty="0" smtClean="0">
                <a:solidFill>
                  <a:schemeClr val="bg1"/>
                </a:solidFill>
                <a:latin typeface="Avenir Book"/>
                <a:cs typeface="Avenir Book"/>
              </a:rPr>
              <a:t>En </a:t>
            </a:r>
            <a:r>
              <a:rPr lang="es-MX" sz="2000" b="1" cap="small" dirty="0">
                <a:solidFill>
                  <a:schemeClr val="bg1"/>
                </a:solidFill>
                <a:latin typeface="Avenir Book"/>
                <a:cs typeface="Avenir Book"/>
              </a:rPr>
              <a:t>2014 aún entraban más asuntos al sistema tradicional que al sistema penal </a:t>
            </a:r>
            <a:r>
              <a:rPr lang="es-MX" sz="2000" b="1" cap="small" dirty="0" smtClean="0">
                <a:solidFill>
                  <a:schemeClr val="bg1"/>
                </a:solidFill>
                <a:latin typeface="Avenir Book"/>
                <a:cs typeface="Avenir Book"/>
              </a:rPr>
              <a:t>acusatorio</a:t>
            </a:r>
            <a:endParaRPr lang="es-MX" sz="2000" b="1" cap="small" dirty="0">
              <a:solidFill>
                <a:schemeClr val="bg1"/>
              </a:solidFill>
              <a:latin typeface="Avenir Book"/>
              <a:cs typeface="Avenir Book"/>
            </a:endParaRPr>
          </a:p>
          <a:p>
            <a:pPr algn="l"/>
            <a:endParaRPr lang="es-MX" sz="2000" b="1" dirty="0" smtClean="0">
              <a:solidFill>
                <a:schemeClr val="bg1"/>
              </a:solidFill>
              <a:latin typeface="Avenir Book"/>
              <a:cs typeface="Avenir Book"/>
            </a:endParaRPr>
          </a:p>
          <a:p>
            <a:pPr algn="l"/>
            <a:r>
              <a:rPr lang="es-MX" sz="2000" b="1" dirty="0" smtClean="0">
                <a:solidFill>
                  <a:schemeClr val="bg1"/>
                </a:solidFill>
                <a:latin typeface="Avenir Book"/>
                <a:cs typeface="Avenir Book"/>
              </a:rPr>
              <a:t>.</a:t>
            </a:r>
          </a:p>
          <a:p>
            <a:pPr marL="285750" indent="-285750" algn="just">
              <a:buFont typeface="Arial"/>
              <a:buChar char="•"/>
            </a:pPr>
            <a:endParaRPr lang="es-MX" sz="2000" dirty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285750" indent="-285750" algn="just">
              <a:buFont typeface="Arial"/>
              <a:buChar char="•"/>
            </a:pPr>
            <a:endParaRPr lang="es-MX" sz="2000" dirty="0" smtClean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pic>
        <p:nvPicPr>
          <p:cNvPr id="3" name="Imagen 2" descr="Captura de pantalla 2016-04-28 a la(s) 19.35.5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38" y="2496325"/>
            <a:ext cx="7638572" cy="38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838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518991" y="2554902"/>
            <a:ext cx="1819730" cy="829841"/>
          </a:xfrm>
          <a:prstGeom prst="rect">
            <a:avLst/>
          </a:prstGeom>
          <a:solidFill>
            <a:srgbClr val="FFFF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700" dirty="0" smtClean="0">
                <a:solidFill>
                  <a:schemeClr val="tx1"/>
                </a:solidFill>
                <a:latin typeface="Avenir Book"/>
                <a:cs typeface="Avenir Book"/>
              </a:rPr>
              <a:t>96 % fueron por procedimiento abreviado.</a:t>
            </a:r>
            <a:endParaRPr lang="es-MX" sz="1700" dirty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285750" indent="-285750" algn="just">
              <a:buFont typeface="Arial"/>
              <a:buChar char="•"/>
            </a:pPr>
            <a:endParaRPr lang="es-MX" sz="1700" dirty="0" smtClean="0">
              <a:solidFill>
                <a:schemeClr val="tx1"/>
              </a:solidFill>
              <a:latin typeface="Avenir Book"/>
              <a:cs typeface="Avenir Book"/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449294" y="1895079"/>
            <a:ext cx="3851194" cy="77009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500" cap="small" dirty="0" smtClean="0">
                <a:latin typeface="Avenir Book"/>
                <a:cs typeface="Avenir Book"/>
              </a:rPr>
              <a:t>215 fueron concluidas</a:t>
            </a:r>
            <a:endParaRPr lang="es-MX" sz="2500" cap="small" dirty="0">
              <a:latin typeface="Avenir Book"/>
              <a:cs typeface="Avenir Book"/>
            </a:endParaRPr>
          </a:p>
        </p:txBody>
      </p:sp>
      <p:sp>
        <p:nvSpPr>
          <p:cNvPr id="18" name="Flecha derecha 17"/>
          <p:cNvSpPr/>
          <p:nvPr/>
        </p:nvSpPr>
        <p:spPr>
          <a:xfrm>
            <a:off x="4754388" y="973271"/>
            <a:ext cx="546100" cy="381000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577662" y="502006"/>
            <a:ext cx="3851194" cy="12230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5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811 causas penales </a:t>
            </a:r>
          </a:p>
          <a:p>
            <a:r>
              <a:rPr lang="es-MX" sz="35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ingresadas al PJF </a:t>
            </a:r>
          </a:p>
          <a:p>
            <a:r>
              <a:rPr lang="es-MX" sz="1200" cap="small" dirty="0" smtClean="0">
                <a:solidFill>
                  <a:srgbClr val="008000"/>
                </a:solidFill>
                <a:latin typeface="Avenir Book"/>
                <a:cs typeface="Avenir Book"/>
              </a:rPr>
              <a:t>Nov 2014 - Nov 2015</a:t>
            </a:r>
            <a:endParaRPr lang="es-MX" sz="1200" cap="small" dirty="0">
              <a:solidFill>
                <a:srgbClr val="008000"/>
              </a:solidFill>
              <a:latin typeface="Avenir Book"/>
              <a:cs typeface="Avenir Book"/>
            </a:endParaRPr>
          </a:p>
        </p:txBody>
      </p:sp>
      <p:sp>
        <p:nvSpPr>
          <p:cNvPr id="20" name="Subtítulo 2"/>
          <p:cNvSpPr txBox="1">
            <a:spLocks/>
          </p:cNvSpPr>
          <p:nvPr/>
        </p:nvSpPr>
        <p:spPr>
          <a:xfrm>
            <a:off x="5870494" y="502006"/>
            <a:ext cx="2247900" cy="1277828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2500" dirty="0" smtClean="0">
                <a:solidFill>
                  <a:schemeClr val="bg1"/>
                </a:solidFill>
                <a:latin typeface="Avenir Book"/>
                <a:cs typeface="Avenir Book"/>
              </a:rPr>
              <a:t>DOS JUICIOS ORALES </a:t>
            </a:r>
          </a:p>
          <a:p>
            <a:r>
              <a:rPr lang="es-MX" sz="2500" dirty="0" smtClean="0">
                <a:solidFill>
                  <a:schemeClr val="bg1"/>
                </a:solidFill>
                <a:latin typeface="Avenir Book"/>
                <a:cs typeface="Avenir Book"/>
              </a:rPr>
              <a:t>EN PUEBLA</a:t>
            </a:r>
          </a:p>
          <a:p>
            <a:endParaRPr lang="es-MX" sz="2500" dirty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285750" indent="-285750">
              <a:buFont typeface="Arial"/>
              <a:buChar char="•"/>
            </a:pPr>
            <a:endParaRPr lang="es-MX" sz="2500" dirty="0">
              <a:solidFill>
                <a:schemeClr val="bg1"/>
              </a:solidFill>
              <a:latin typeface="Avenir Book"/>
              <a:cs typeface="Avenir Book"/>
            </a:endParaRPr>
          </a:p>
          <a:p>
            <a:pPr marL="285750" indent="-285750">
              <a:buFont typeface="Arial"/>
              <a:buChar char="•"/>
            </a:pPr>
            <a:endParaRPr lang="es-MX" sz="2500" dirty="0" smtClean="0">
              <a:solidFill>
                <a:schemeClr val="bg1"/>
              </a:solidFill>
              <a:latin typeface="Avenir Book"/>
              <a:cs typeface="Avenir Book"/>
            </a:endParaRPr>
          </a:p>
        </p:txBody>
      </p:sp>
      <p:pic>
        <p:nvPicPr>
          <p:cNvPr id="10" name="Imagen 9" descr="Captura de pantalla 2016-04-28 a la(s) 20.37.0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94" y="3835400"/>
            <a:ext cx="6766006" cy="2673350"/>
          </a:xfrm>
          <a:prstGeom prst="rect">
            <a:avLst/>
          </a:prstGeom>
        </p:spPr>
      </p:pic>
      <p:sp>
        <p:nvSpPr>
          <p:cNvPr id="22" name="Subtítulo 2"/>
          <p:cNvSpPr txBox="1">
            <a:spLocks/>
          </p:cNvSpPr>
          <p:nvPr/>
        </p:nvSpPr>
        <p:spPr>
          <a:xfrm>
            <a:off x="180894" y="3302000"/>
            <a:ext cx="3124200" cy="787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500" b="1" dirty="0" smtClean="0">
                <a:solidFill>
                  <a:srgbClr val="008000"/>
                </a:solidFill>
                <a:latin typeface="Avenir Book"/>
                <a:cs typeface="Avenir Book"/>
              </a:rPr>
              <a:t>Causas finalizadas</a:t>
            </a:r>
          </a:p>
          <a:p>
            <a:r>
              <a:rPr lang="es-MX" sz="1500" b="1" dirty="0" smtClean="0">
                <a:solidFill>
                  <a:srgbClr val="008000"/>
                </a:solidFill>
                <a:latin typeface="Avenir Book"/>
                <a:cs typeface="Avenir Book"/>
              </a:rPr>
              <a:t>(porcentaje)</a:t>
            </a: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5692588" y="2252371"/>
            <a:ext cx="1847638" cy="3025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500" dirty="0" smtClean="0">
                <a:solidFill>
                  <a:schemeClr val="tx1"/>
                </a:solidFill>
                <a:latin typeface="Avenir Book"/>
                <a:cs typeface="Avenir Book"/>
              </a:rPr>
              <a:t>De las cuales</a:t>
            </a:r>
            <a:endParaRPr lang="es-MX" sz="1500" dirty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285750" indent="-285750" algn="just">
              <a:buFont typeface="Arial"/>
              <a:buChar char="•"/>
            </a:pPr>
            <a:endParaRPr lang="es-MX" sz="1500" dirty="0">
              <a:solidFill>
                <a:schemeClr val="tx1"/>
              </a:solidFill>
              <a:latin typeface="Avenir Book"/>
              <a:cs typeface="Avenir Book"/>
            </a:endParaRPr>
          </a:p>
          <a:p>
            <a:pPr marL="285750" indent="-285750" algn="just">
              <a:buFont typeface="Arial"/>
              <a:buChar char="•"/>
            </a:pPr>
            <a:endParaRPr lang="es-MX" sz="1500" dirty="0" smtClean="0">
              <a:solidFill>
                <a:schemeClr val="tx1"/>
              </a:solidFill>
              <a:latin typeface="Avenir Book"/>
              <a:cs typeface="Avenir Book"/>
            </a:endParaRPr>
          </a:p>
        </p:txBody>
      </p:sp>
      <p:sp>
        <p:nvSpPr>
          <p:cNvPr id="2" name="Flecha curvada hacia la derecha 1"/>
          <p:cNvSpPr/>
          <p:nvPr/>
        </p:nvSpPr>
        <p:spPr>
          <a:xfrm>
            <a:off x="180894" y="1711979"/>
            <a:ext cx="836705" cy="814914"/>
          </a:xfrm>
          <a:prstGeom prst="curvedRightArrow">
            <a:avLst>
              <a:gd name="adj1" fmla="val 25000"/>
              <a:gd name="adj2" fmla="val 50000"/>
              <a:gd name="adj3" fmla="val 11486"/>
            </a:avLst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Flecha curvada hacia la izquierda 2"/>
          <p:cNvSpPr/>
          <p:nvPr/>
        </p:nvSpPr>
        <p:spPr>
          <a:xfrm>
            <a:off x="5408706" y="2224362"/>
            <a:ext cx="283882" cy="501797"/>
          </a:xfrm>
          <a:prstGeom prst="curvedLef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155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ítulo 2"/>
          <p:cNvSpPr txBox="1">
            <a:spLocks/>
          </p:cNvSpPr>
          <p:nvPr/>
        </p:nvSpPr>
        <p:spPr>
          <a:xfrm>
            <a:off x="2434022" y="546100"/>
            <a:ext cx="5499742" cy="635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500" b="1" dirty="0" smtClean="0">
                <a:solidFill>
                  <a:srgbClr val="FF0000"/>
                </a:solidFill>
                <a:latin typeface="Avenir Book"/>
                <a:cs typeface="Avenir Book"/>
              </a:rPr>
              <a:t>Avance en la cantidad de Unidades de Atención Temprana</a:t>
            </a:r>
          </a:p>
          <a:p>
            <a:r>
              <a:rPr lang="es-MX" sz="1500" b="1" dirty="0" smtClean="0">
                <a:solidFill>
                  <a:srgbClr val="FF0000"/>
                </a:solidFill>
                <a:latin typeface="Avenir Book"/>
                <a:cs typeface="Avenir Book"/>
              </a:rPr>
              <a:t>(porcentaje)</a:t>
            </a:r>
          </a:p>
        </p:txBody>
      </p:sp>
      <p:pic>
        <p:nvPicPr>
          <p:cNvPr id="3" name="Imagen 2" descr="Captura de pantalla 2016-04-28 a la(s) 20.43.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94" y="1146272"/>
            <a:ext cx="7794706" cy="569678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6803580" y="6371825"/>
            <a:ext cx="1568823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0000"/>
                </a:solidFill>
              </a:rPr>
              <a:t>SETEC, 2016</a:t>
            </a:r>
            <a:endParaRPr lang="en-GB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989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2822494" y="546100"/>
            <a:ext cx="3124200" cy="635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500" b="1" dirty="0" smtClean="0">
                <a:solidFill>
                  <a:srgbClr val="008000"/>
                </a:solidFill>
                <a:latin typeface="Avenir Book"/>
                <a:cs typeface="Avenir Book"/>
              </a:rPr>
              <a:t>Tipo de determinaciones</a:t>
            </a:r>
          </a:p>
          <a:p>
            <a:r>
              <a:rPr lang="es-MX" sz="1500" b="1" dirty="0" smtClean="0">
                <a:solidFill>
                  <a:srgbClr val="008000"/>
                </a:solidFill>
                <a:latin typeface="Avenir Book"/>
                <a:cs typeface="Avenir Book"/>
              </a:rPr>
              <a:t>(porcentaje)</a:t>
            </a:r>
          </a:p>
        </p:txBody>
      </p:sp>
      <p:pic>
        <p:nvPicPr>
          <p:cNvPr id="5" name="Imagen 4" descr="Captura de pantalla 2016-04-28 a la(s) 20.46.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801117"/>
            <a:ext cx="8168409" cy="3634483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527176" y="5983355"/>
            <a:ext cx="4078941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err="1" smtClean="0">
                <a:solidFill>
                  <a:srgbClr val="FF0000"/>
                </a:solidFill>
              </a:rPr>
              <a:t>Información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err="1" smtClean="0">
                <a:solidFill>
                  <a:srgbClr val="FF0000"/>
                </a:solidFill>
              </a:rPr>
              <a:t>proporcionada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err="1" smtClean="0">
                <a:solidFill>
                  <a:srgbClr val="FF0000"/>
                </a:solidFill>
              </a:rPr>
              <a:t>por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err="1" smtClean="0">
                <a:solidFill>
                  <a:srgbClr val="FF0000"/>
                </a:solidFill>
              </a:rPr>
              <a:t>las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err="1" smtClean="0">
                <a:solidFill>
                  <a:srgbClr val="FF0000"/>
                </a:solidFill>
              </a:rPr>
              <a:t>entidades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err="1" smtClean="0">
                <a:solidFill>
                  <a:srgbClr val="FF0000"/>
                </a:solidFill>
              </a:rPr>
              <a:t>federativas</a:t>
            </a:r>
            <a:endParaRPr lang="en-GB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883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2822494" y="546100"/>
            <a:ext cx="3124200" cy="635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500" b="1" dirty="0" smtClean="0">
                <a:solidFill>
                  <a:srgbClr val="008000"/>
                </a:solidFill>
                <a:latin typeface="Avenir Book"/>
                <a:cs typeface="Avenir Book"/>
              </a:rPr>
              <a:t>Efectividad del sistema penal acusatorio</a:t>
            </a:r>
          </a:p>
        </p:txBody>
      </p:sp>
      <p:pic>
        <p:nvPicPr>
          <p:cNvPr id="2" name="Imagen 1" descr="Captura de pantalla 2016-04-28 a la(s) 9.17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1100"/>
            <a:ext cx="9144000" cy="540985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251816" y="6452455"/>
            <a:ext cx="1568823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0000"/>
                </a:solidFill>
              </a:rPr>
              <a:t>INEGI, 2015</a:t>
            </a:r>
            <a:endParaRPr lang="en-GB" sz="1200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34471" y="806823"/>
            <a:ext cx="461665" cy="3959411"/>
          </a:xfrm>
          <a:prstGeom prst="rect">
            <a:avLst/>
          </a:prstGeom>
          <a:solidFill>
            <a:srgbClr val="FFFF00"/>
          </a:solidFill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% de </a:t>
            </a:r>
            <a:r>
              <a:rPr lang="en-GB" dirty="0" err="1" smtClean="0"/>
              <a:t>asuntos</a:t>
            </a:r>
            <a:r>
              <a:rPr lang="en-GB" dirty="0" smtClean="0"/>
              <a:t> </a:t>
            </a:r>
            <a:r>
              <a:rPr lang="en-GB" dirty="0" err="1" smtClean="0"/>
              <a:t>determinados</a:t>
            </a:r>
            <a:r>
              <a:rPr lang="en-GB" dirty="0" smtClean="0"/>
              <a:t> / </a:t>
            </a:r>
            <a:r>
              <a:rPr lang="en-GB" dirty="0" err="1" smtClean="0"/>
              <a:t>ingresados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249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542</Words>
  <Application>Microsoft Macintosh PowerPoint</Application>
  <PresentationFormat>Presentación en pantalla (4:3)</PresentationFormat>
  <Paragraphs>115</Paragraphs>
  <Slides>26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HALLAZGOS 2015 </vt:lpstr>
      <vt:lpstr>37 DÍAS despúes de la entrada de vigencia plena del sistema penal acusatorio en México </vt:lpstr>
      <vt:lpstr>RESULTADOS DE LA OPERACIÓN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HABILITANTES DE RESULTADOS</vt:lpstr>
      <vt:lpstr>Gestión institucional</vt:lpstr>
      <vt:lpstr>Presentación de PowerPoint</vt:lpstr>
      <vt:lpstr>Presentación de PowerPoint</vt:lpstr>
      <vt:lpstr>Presentación de PowerPoint</vt:lpstr>
      <vt:lpstr>Presentación de PowerPoint</vt:lpstr>
      <vt:lpstr>CONDICIONES de la implementación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RANKING de avance en la implementación </vt:lpstr>
      <vt:lpstr>RANKING  </vt:lpstr>
      <vt:lpstr>FALTAN 11 AÑOS para que el sistema penal opere de manera eficaz</vt:lpstr>
      <vt:lpstr>RIESGOS / DESAFIOS</vt:lpstr>
      <vt:lpstr>ESTRATEGIA NACIONAL  PARA LA CONSOLIDACIÓN DEL SJPA </vt:lpstr>
    </vt:vector>
  </TitlesOfParts>
  <Company>CIDAC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 y diseño de la metodología</dc:title>
  <dc:creator>MAC-06 CIDAC</dc:creator>
  <cp:lastModifiedBy>Maria Novoa</cp:lastModifiedBy>
  <cp:revision>93</cp:revision>
  <dcterms:created xsi:type="dcterms:W3CDTF">2016-04-27T14:36:50Z</dcterms:created>
  <dcterms:modified xsi:type="dcterms:W3CDTF">2016-07-25T00:34:31Z</dcterms:modified>
</cp:coreProperties>
</file>