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2" r:id="rId1"/>
  </p:sldMasterIdLst>
  <p:sldIdLst>
    <p:sldId id="256" r:id="rId2"/>
    <p:sldId id="258" r:id="rId3"/>
    <p:sldId id="269" r:id="rId4"/>
    <p:sldId id="272" r:id="rId5"/>
    <p:sldId id="260" r:id="rId6"/>
    <p:sldId id="273" r:id="rId7"/>
    <p:sldId id="271" r:id="rId8"/>
    <p:sldId id="270" r:id="rId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Énfasi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718" autoAdjust="0"/>
  </p:normalViewPr>
  <p:slideViewPr>
    <p:cSldViewPr snapToGrid="0" snapToObjects="1">
      <p:cViewPr varScale="1">
        <p:scale>
          <a:sx n="132" d="100"/>
          <a:sy n="132" d="100"/>
        </p:scale>
        <p:origin x="101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B44C8-1A25-B942-BBC1-7EC85437BD96}" type="doc">
      <dgm:prSet loTypeId="urn:microsoft.com/office/officeart/2005/8/layout/process2" loCatId="" qsTypeId="urn:microsoft.com/office/officeart/2005/8/quickstyle/simple4" qsCatId="simple" csTypeId="urn:microsoft.com/office/officeart/2005/8/colors/accent1_2" csCatId="accent1" phldr="1"/>
      <dgm:spPr/>
    </dgm:pt>
    <dgm:pt modelId="{8CAA67CA-9D7F-3041-8469-B2AEC8441EE5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dirty="0" smtClean="0"/>
            <a:t>Política criminal</a:t>
          </a:r>
          <a:endParaRPr lang="es-ES" dirty="0"/>
        </a:p>
      </dgm:t>
    </dgm:pt>
    <dgm:pt modelId="{B3A207A8-4924-1143-8E10-EF0A39DA7B7A}" type="parTrans" cxnId="{0933F4DA-72D3-7343-A5C6-5FC4BC371E1D}">
      <dgm:prSet/>
      <dgm:spPr/>
      <dgm:t>
        <a:bodyPr/>
        <a:lstStyle/>
        <a:p>
          <a:endParaRPr lang="es-ES"/>
        </a:p>
      </dgm:t>
    </dgm:pt>
    <dgm:pt modelId="{D9DC697A-C22D-174E-B41C-281486434B05}" type="sibTrans" cxnId="{0933F4DA-72D3-7343-A5C6-5FC4BC371E1D}">
      <dgm:prSet/>
      <dgm:spPr/>
      <dgm:t>
        <a:bodyPr/>
        <a:lstStyle/>
        <a:p>
          <a:endParaRPr lang="es-ES"/>
        </a:p>
      </dgm:t>
    </dgm:pt>
    <dgm:pt modelId="{4132BE0E-A9EA-7142-90CB-A78BF6277257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dirty="0" smtClean="0"/>
            <a:t>Plan de persecución</a:t>
          </a:r>
          <a:endParaRPr lang="es-ES" dirty="0"/>
        </a:p>
      </dgm:t>
    </dgm:pt>
    <dgm:pt modelId="{629EE518-5D93-FE44-A3AA-57798AF36599}" type="parTrans" cxnId="{D74666E9-EA44-B743-AF6A-DB2CAD186A40}">
      <dgm:prSet/>
      <dgm:spPr/>
      <dgm:t>
        <a:bodyPr/>
        <a:lstStyle/>
        <a:p>
          <a:endParaRPr lang="es-ES"/>
        </a:p>
      </dgm:t>
    </dgm:pt>
    <dgm:pt modelId="{F382673C-C79B-1C41-97CC-46E0E2B19109}" type="sibTrans" cxnId="{D74666E9-EA44-B743-AF6A-DB2CAD186A40}">
      <dgm:prSet/>
      <dgm:spPr/>
      <dgm:t>
        <a:bodyPr/>
        <a:lstStyle/>
        <a:p>
          <a:endParaRPr lang="es-ES"/>
        </a:p>
      </dgm:t>
    </dgm:pt>
    <dgm:pt modelId="{33D96571-0968-A847-94E3-CBEF012E76EA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dirty="0" smtClean="0"/>
            <a:t>Modelo de investigación</a:t>
          </a:r>
          <a:endParaRPr lang="es-ES" dirty="0"/>
        </a:p>
      </dgm:t>
    </dgm:pt>
    <dgm:pt modelId="{62E2A002-8CB8-3F42-8ED3-DEE70C5FDB1E}" type="parTrans" cxnId="{79198DB9-B084-9D40-AC62-1B600259BE86}">
      <dgm:prSet/>
      <dgm:spPr/>
      <dgm:t>
        <a:bodyPr/>
        <a:lstStyle/>
        <a:p>
          <a:endParaRPr lang="es-ES"/>
        </a:p>
      </dgm:t>
    </dgm:pt>
    <dgm:pt modelId="{65607C37-3392-B545-A4C5-264E18422103}" type="sibTrans" cxnId="{79198DB9-B084-9D40-AC62-1B600259BE86}">
      <dgm:prSet/>
      <dgm:spPr/>
      <dgm:t>
        <a:bodyPr/>
        <a:lstStyle/>
        <a:p>
          <a:endParaRPr lang="es-ES"/>
        </a:p>
      </dgm:t>
    </dgm:pt>
    <dgm:pt modelId="{2DEB7DBC-08A8-AF41-91BD-9B7B93599B70}" type="pres">
      <dgm:prSet presAssocID="{0F5B44C8-1A25-B942-BBC1-7EC85437BD96}" presName="linearFlow" presStyleCnt="0">
        <dgm:presLayoutVars>
          <dgm:resizeHandles val="exact"/>
        </dgm:presLayoutVars>
      </dgm:prSet>
      <dgm:spPr/>
    </dgm:pt>
    <dgm:pt modelId="{80E5B5A2-6D25-BF45-88E4-1C7D8BC0AF50}" type="pres">
      <dgm:prSet presAssocID="{8CAA67CA-9D7F-3041-8469-B2AEC8441EE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41AAA4-54EA-C74B-A3C6-BB892C20F316}" type="pres">
      <dgm:prSet presAssocID="{D9DC697A-C22D-174E-B41C-281486434B05}" presName="sibTrans" presStyleLbl="sibTrans2D1" presStyleIdx="0" presStyleCnt="2"/>
      <dgm:spPr/>
      <dgm:t>
        <a:bodyPr/>
        <a:lstStyle/>
        <a:p>
          <a:endParaRPr lang="es-ES"/>
        </a:p>
      </dgm:t>
    </dgm:pt>
    <dgm:pt modelId="{EDFAFD0E-2F1A-F940-BD9A-0FA348275C66}" type="pres">
      <dgm:prSet presAssocID="{D9DC697A-C22D-174E-B41C-281486434B05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22D10BCA-B31F-2045-A1FC-6741AECDFBEF}" type="pres">
      <dgm:prSet presAssocID="{4132BE0E-A9EA-7142-90CB-A78BF627725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844CA6-C8FF-5442-B217-E1E5B6D80D14}" type="pres">
      <dgm:prSet presAssocID="{F382673C-C79B-1C41-97CC-46E0E2B19109}" presName="sibTrans" presStyleLbl="sibTrans2D1" presStyleIdx="1" presStyleCnt="2"/>
      <dgm:spPr/>
      <dgm:t>
        <a:bodyPr/>
        <a:lstStyle/>
        <a:p>
          <a:endParaRPr lang="es-ES"/>
        </a:p>
      </dgm:t>
    </dgm:pt>
    <dgm:pt modelId="{A9D86062-A539-8D44-886E-4AE62B680954}" type="pres">
      <dgm:prSet presAssocID="{F382673C-C79B-1C41-97CC-46E0E2B19109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C15F209D-C488-DC42-B8C2-1A6EBAABC8EF}" type="pres">
      <dgm:prSet presAssocID="{33D96571-0968-A847-94E3-CBEF012E76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596A18F-C8BE-054F-83FC-9B253397A09E}" type="presOf" srcId="{F382673C-C79B-1C41-97CC-46E0E2B19109}" destId="{2D844CA6-C8FF-5442-B217-E1E5B6D80D14}" srcOrd="0" destOrd="0" presId="urn:microsoft.com/office/officeart/2005/8/layout/process2"/>
    <dgm:cxn modelId="{D74666E9-EA44-B743-AF6A-DB2CAD186A40}" srcId="{0F5B44C8-1A25-B942-BBC1-7EC85437BD96}" destId="{4132BE0E-A9EA-7142-90CB-A78BF6277257}" srcOrd="1" destOrd="0" parTransId="{629EE518-5D93-FE44-A3AA-57798AF36599}" sibTransId="{F382673C-C79B-1C41-97CC-46E0E2B19109}"/>
    <dgm:cxn modelId="{79198DB9-B084-9D40-AC62-1B600259BE86}" srcId="{0F5B44C8-1A25-B942-BBC1-7EC85437BD96}" destId="{33D96571-0968-A847-94E3-CBEF012E76EA}" srcOrd="2" destOrd="0" parTransId="{62E2A002-8CB8-3F42-8ED3-DEE70C5FDB1E}" sibTransId="{65607C37-3392-B545-A4C5-264E18422103}"/>
    <dgm:cxn modelId="{6EB28C55-6F18-2E45-9EA0-FFC367E65E4E}" type="presOf" srcId="{D9DC697A-C22D-174E-B41C-281486434B05}" destId="{EDFAFD0E-2F1A-F940-BD9A-0FA348275C66}" srcOrd="1" destOrd="0" presId="urn:microsoft.com/office/officeart/2005/8/layout/process2"/>
    <dgm:cxn modelId="{EF6F3369-F73E-A340-B991-7F83F62CE8CE}" type="presOf" srcId="{F382673C-C79B-1C41-97CC-46E0E2B19109}" destId="{A9D86062-A539-8D44-886E-4AE62B680954}" srcOrd="1" destOrd="0" presId="urn:microsoft.com/office/officeart/2005/8/layout/process2"/>
    <dgm:cxn modelId="{CE6436BA-8E98-544E-BBD4-68F21A3D7A0B}" type="presOf" srcId="{33D96571-0968-A847-94E3-CBEF012E76EA}" destId="{C15F209D-C488-DC42-B8C2-1A6EBAABC8EF}" srcOrd="0" destOrd="0" presId="urn:microsoft.com/office/officeart/2005/8/layout/process2"/>
    <dgm:cxn modelId="{47323D54-CA9E-4941-9411-609A15593F17}" type="presOf" srcId="{0F5B44C8-1A25-B942-BBC1-7EC85437BD96}" destId="{2DEB7DBC-08A8-AF41-91BD-9B7B93599B70}" srcOrd="0" destOrd="0" presId="urn:microsoft.com/office/officeart/2005/8/layout/process2"/>
    <dgm:cxn modelId="{0933F4DA-72D3-7343-A5C6-5FC4BC371E1D}" srcId="{0F5B44C8-1A25-B942-BBC1-7EC85437BD96}" destId="{8CAA67CA-9D7F-3041-8469-B2AEC8441EE5}" srcOrd="0" destOrd="0" parTransId="{B3A207A8-4924-1143-8E10-EF0A39DA7B7A}" sibTransId="{D9DC697A-C22D-174E-B41C-281486434B05}"/>
    <dgm:cxn modelId="{6A960AB2-92E4-3643-B7B9-59561E991B68}" type="presOf" srcId="{8CAA67CA-9D7F-3041-8469-B2AEC8441EE5}" destId="{80E5B5A2-6D25-BF45-88E4-1C7D8BC0AF50}" srcOrd="0" destOrd="0" presId="urn:microsoft.com/office/officeart/2005/8/layout/process2"/>
    <dgm:cxn modelId="{1080F928-3F41-2744-BAF0-CAD64C90B109}" type="presOf" srcId="{D9DC697A-C22D-174E-B41C-281486434B05}" destId="{7E41AAA4-54EA-C74B-A3C6-BB892C20F316}" srcOrd="0" destOrd="0" presId="urn:microsoft.com/office/officeart/2005/8/layout/process2"/>
    <dgm:cxn modelId="{EE667CD2-DD3E-7F4D-A52D-E8B922C87962}" type="presOf" srcId="{4132BE0E-A9EA-7142-90CB-A78BF6277257}" destId="{22D10BCA-B31F-2045-A1FC-6741AECDFBEF}" srcOrd="0" destOrd="0" presId="urn:microsoft.com/office/officeart/2005/8/layout/process2"/>
    <dgm:cxn modelId="{30528392-4224-644A-B2E9-B7C5D54DF4AD}" type="presParOf" srcId="{2DEB7DBC-08A8-AF41-91BD-9B7B93599B70}" destId="{80E5B5A2-6D25-BF45-88E4-1C7D8BC0AF50}" srcOrd="0" destOrd="0" presId="urn:microsoft.com/office/officeart/2005/8/layout/process2"/>
    <dgm:cxn modelId="{D97EC9B5-2DCC-214C-AD49-6AB5880D14B2}" type="presParOf" srcId="{2DEB7DBC-08A8-AF41-91BD-9B7B93599B70}" destId="{7E41AAA4-54EA-C74B-A3C6-BB892C20F316}" srcOrd="1" destOrd="0" presId="urn:microsoft.com/office/officeart/2005/8/layout/process2"/>
    <dgm:cxn modelId="{B2EB8D70-7ED7-A64B-ACA0-87BD123C1EC1}" type="presParOf" srcId="{7E41AAA4-54EA-C74B-A3C6-BB892C20F316}" destId="{EDFAFD0E-2F1A-F940-BD9A-0FA348275C66}" srcOrd="0" destOrd="0" presId="urn:microsoft.com/office/officeart/2005/8/layout/process2"/>
    <dgm:cxn modelId="{CB43C7BB-4727-1640-8E93-336BC836D33E}" type="presParOf" srcId="{2DEB7DBC-08A8-AF41-91BD-9B7B93599B70}" destId="{22D10BCA-B31F-2045-A1FC-6741AECDFBEF}" srcOrd="2" destOrd="0" presId="urn:microsoft.com/office/officeart/2005/8/layout/process2"/>
    <dgm:cxn modelId="{9DE6A7DA-1EAA-3248-9027-59173E88CBC9}" type="presParOf" srcId="{2DEB7DBC-08A8-AF41-91BD-9B7B93599B70}" destId="{2D844CA6-C8FF-5442-B217-E1E5B6D80D14}" srcOrd="3" destOrd="0" presId="urn:microsoft.com/office/officeart/2005/8/layout/process2"/>
    <dgm:cxn modelId="{FB3C10A4-7B1C-CF40-932B-A593C80742C8}" type="presParOf" srcId="{2D844CA6-C8FF-5442-B217-E1E5B6D80D14}" destId="{A9D86062-A539-8D44-886E-4AE62B680954}" srcOrd="0" destOrd="0" presId="urn:microsoft.com/office/officeart/2005/8/layout/process2"/>
    <dgm:cxn modelId="{C05F84C4-1359-1545-A6F2-14BD0251A888}" type="presParOf" srcId="{2DEB7DBC-08A8-AF41-91BD-9B7B93599B70}" destId="{C15F209D-C488-DC42-B8C2-1A6EBAABC8E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9B269A-1E3B-F249-86DF-620E9B56A687}" type="doc">
      <dgm:prSet loTypeId="urn:microsoft.com/office/officeart/2005/8/layout/cycle6" loCatId="" qsTypeId="urn:microsoft.com/office/officeart/2005/8/quickstyle/simple4" qsCatId="simple" csTypeId="urn:microsoft.com/office/officeart/2005/8/colors/accent1_2" csCatId="accent1" phldr="1"/>
      <dgm:spPr/>
    </dgm:pt>
    <dgm:pt modelId="{A8C02BA7-F75E-9B42-BD7A-4DD67B4820E1}">
      <dgm:prSet phldrT="[Texto]" custT="1"/>
      <dgm:spPr/>
      <dgm:t>
        <a:bodyPr/>
        <a:lstStyle/>
        <a:p>
          <a:r>
            <a:rPr lang="es-ES" sz="1800" dirty="0" smtClean="0">
              <a:solidFill>
                <a:schemeClr val="bg1"/>
              </a:solidFill>
            </a:rPr>
            <a:t>Modelo de investigación criminal enmarcado en una política</a:t>
          </a:r>
          <a:endParaRPr lang="es-ES" sz="1800" dirty="0">
            <a:solidFill>
              <a:schemeClr val="bg1"/>
            </a:solidFill>
          </a:endParaRPr>
        </a:p>
      </dgm:t>
    </dgm:pt>
    <dgm:pt modelId="{14B1CEDB-323A-A547-9A36-B46E873A7012}" type="parTrans" cxnId="{E7F18993-0968-F24A-AFA5-65FE97B5306B}">
      <dgm:prSet/>
      <dgm:spPr/>
      <dgm:t>
        <a:bodyPr/>
        <a:lstStyle/>
        <a:p>
          <a:endParaRPr lang="es-ES"/>
        </a:p>
      </dgm:t>
    </dgm:pt>
    <dgm:pt modelId="{17D79C3C-A3A0-F344-AEE8-C5797E202C74}" type="sibTrans" cxnId="{E7F18993-0968-F24A-AFA5-65FE97B5306B}">
      <dgm:prSet/>
      <dgm:spPr/>
      <dgm:t>
        <a:bodyPr/>
        <a:lstStyle/>
        <a:p>
          <a:endParaRPr lang="es-ES"/>
        </a:p>
      </dgm:t>
    </dgm:pt>
    <dgm:pt modelId="{5FFD7039-FD62-BA4A-9D65-1D8EA83D3718}">
      <dgm:prSet phldrT="[Texto]" custT="1"/>
      <dgm:spPr/>
      <dgm:t>
        <a:bodyPr/>
        <a:lstStyle/>
        <a:p>
          <a:r>
            <a:rPr lang="es-ES" sz="1800" dirty="0" smtClean="0"/>
            <a:t>Servicio profesional de carrera en la práctica</a:t>
          </a:r>
          <a:endParaRPr lang="es-ES" sz="1800" dirty="0"/>
        </a:p>
      </dgm:t>
    </dgm:pt>
    <dgm:pt modelId="{DF025F44-003D-3C41-964B-5DD5C1BF3CE7}" type="parTrans" cxnId="{25FEB32C-2B9C-B549-89AF-6668891A0A8F}">
      <dgm:prSet/>
      <dgm:spPr/>
      <dgm:t>
        <a:bodyPr/>
        <a:lstStyle/>
        <a:p>
          <a:endParaRPr lang="es-ES"/>
        </a:p>
      </dgm:t>
    </dgm:pt>
    <dgm:pt modelId="{E717C785-2E2F-D842-8146-062BA39FA0DD}" type="sibTrans" cxnId="{25FEB32C-2B9C-B549-89AF-6668891A0A8F}">
      <dgm:prSet/>
      <dgm:spPr/>
      <dgm:t>
        <a:bodyPr/>
        <a:lstStyle/>
        <a:p>
          <a:endParaRPr lang="es-ES"/>
        </a:p>
      </dgm:t>
    </dgm:pt>
    <dgm:pt modelId="{AE5F9B98-F69E-F54A-98FF-BCF9B6F53148}">
      <dgm:prSet phldrT="[Texto]" custT="1"/>
      <dgm:spPr/>
      <dgm:t>
        <a:bodyPr/>
        <a:lstStyle/>
        <a:p>
          <a:r>
            <a:rPr lang="es-ES" sz="1800" dirty="0" smtClean="0"/>
            <a:t>Operación ágil y eficiente con evaluación permanente</a:t>
          </a:r>
          <a:endParaRPr lang="es-ES" sz="1800" dirty="0"/>
        </a:p>
      </dgm:t>
    </dgm:pt>
    <dgm:pt modelId="{E91ED888-0F90-0D4D-B085-AFA39B38C4AD}" type="parTrans" cxnId="{3152DD98-2343-FE4D-A3F2-51FFEDF620F6}">
      <dgm:prSet/>
      <dgm:spPr/>
      <dgm:t>
        <a:bodyPr/>
        <a:lstStyle/>
        <a:p>
          <a:endParaRPr lang="es-ES"/>
        </a:p>
      </dgm:t>
    </dgm:pt>
    <dgm:pt modelId="{B55B5AD0-C3E4-BB45-8023-EA99365508B4}" type="sibTrans" cxnId="{3152DD98-2343-FE4D-A3F2-51FFEDF620F6}">
      <dgm:prSet/>
      <dgm:spPr/>
      <dgm:t>
        <a:bodyPr/>
        <a:lstStyle/>
        <a:p>
          <a:endParaRPr lang="es-ES"/>
        </a:p>
      </dgm:t>
    </dgm:pt>
    <dgm:pt modelId="{4E8ECFA5-08C1-B14C-982F-576A3C27CA02}">
      <dgm:prSet phldrT="[Texto]" custT="1"/>
      <dgm:spPr/>
      <dgm:t>
        <a:bodyPr/>
        <a:lstStyle/>
        <a:p>
          <a:r>
            <a:rPr lang="es-ES" sz="1800" dirty="0" smtClean="0"/>
            <a:t>Autonomía e Independencia</a:t>
          </a:r>
          <a:endParaRPr lang="es-ES" sz="1800" dirty="0"/>
        </a:p>
      </dgm:t>
    </dgm:pt>
    <dgm:pt modelId="{30B6511A-E9EF-7C46-A9E1-8DD27A00CA6A}" type="parTrans" cxnId="{9EF2BE80-CBC5-CD4B-9A5E-65439A834F8C}">
      <dgm:prSet/>
      <dgm:spPr/>
      <dgm:t>
        <a:bodyPr/>
        <a:lstStyle/>
        <a:p>
          <a:endParaRPr lang="es-ES"/>
        </a:p>
      </dgm:t>
    </dgm:pt>
    <dgm:pt modelId="{813049EA-BEEE-E840-83B4-220D39D911F0}" type="sibTrans" cxnId="{9EF2BE80-CBC5-CD4B-9A5E-65439A834F8C}">
      <dgm:prSet/>
      <dgm:spPr/>
      <dgm:t>
        <a:bodyPr/>
        <a:lstStyle/>
        <a:p>
          <a:endParaRPr lang="es-ES"/>
        </a:p>
      </dgm:t>
    </dgm:pt>
    <dgm:pt modelId="{290F48FF-0887-1D4A-A811-1086AD6E38E6}" type="pres">
      <dgm:prSet presAssocID="{3B9B269A-1E3B-F249-86DF-620E9B56A687}" presName="cycle" presStyleCnt="0">
        <dgm:presLayoutVars>
          <dgm:dir/>
          <dgm:resizeHandles val="exact"/>
        </dgm:presLayoutVars>
      </dgm:prSet>
      <dgm:spPr/>
    </dgm:pt>
    <dgm:pt modelId="{B00A9F7B-0F00-5343-8401-55F58FD5720F}" type="pres">
      <dgm:prSet presAssocID="{4E8ECFA5-08C1-B14C-982F-576A3C27CA0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F58608-C29D-3847-8855-27DF76AD70FE}" type="pres">
      <dgm:prSet presAssocID="{4E8ECFA5-08C1-B14C-982F-576A3C27CA02}" presName="spNode" presStyleCnt="0"/>
      <dgm:spPr/>
    </dgm:pt>
    <dgm:pt modelId="{30352C2E-97D4-9E4C-B890-69EEB807D571}" type="pres">
      <dgm:prSet presAssocID="{813049EA-BEEE-E840-83B4-220D39D911F0}" presName="sibTrans" presStyleLbl="sibTrans1D1" presStyleIdx="0" presStyleCnt="4"/>
      <dgm:spPr/>
      <dgm:t>
        <a:bodyPr/>
        <a:lstStyle/>
        <a:p>
          <a:endParaRPr lang="es-ES"/>
        </a:p>
      </dgm:t>
    </dgm:pt>
    <dgm:pt modelId="{C7385469-66CD-A642-82A4-269F84287D79}" type="pres">
      <dgm:prSet presAssocID="{A8C02BA7-F75E-9B42-BD7A-4DD67B4820E1}" presName="node" presStyleLbl="node1" presStyleIdx="1" presStyleCnt="4" custScaleX="130372" custRadScaleRad="12334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BDBE90-1090-7442-8A4E-FC47672BFD24}" type="pres">
      <dgm:prSet presAssocID="{A8C02BA7-F75E-9B42-BD7A-4DD67B4820E1}" presName="spNode" presStyleCnt="0"/>
      <dgm:spPr/>
    </dgm:pt>
    <dgm:pt modelId="{A39C5262-6AD3-5A4A-8720-AB337D61774F}" type="pres">
      <dgm:prSet presAssocID="{17D79C3C-A3A0-F344-AEE8-C5797E202C74}" presName="sibTrans" presStyleLbl="sibTrans1D1" presStyleIdx="1" presStyleCnt="4"/>
      <dgm:spPr/>
      <dgm:t>
        <a:bodyPr/>
        <a:lstStyle/>
        <a:p>
          <a:endParaRPr lang="es-ES"/>
        </a:p>
      </dgm:t>
    </dgm:pt>
    <dgm:pt modelId="{0C9396DF-A787-BF47-AEC1-E427F01398BF}" type="pres">
      <dgm:prSet presAssocID="{5FFD7039-FD62-BA4A-9D65-1D8EA83D371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17F050-32EE-FB44-A2DC-6E556A3A8E41}" type="pres">
      <dgm:prSet presAssocID="{5FFD7039-FD62-BA4A-9D65-1D8EA83D3718}" presName="spNode" presStyleCnt="0"/>
      <dgm:spPr/>
    </dgm:pt>
    <dgm:pt modelId="{5E9B8017-95DB-8D43-BE93-B75BEBB2BDBA}" type="pres">
      <dgm:prSet presAssocID="{E717C785-2E2F-D842-8146-062BA39FA0DD}" presName="sibTrans" presStyleLbl="sibTrans1D1" presStyleIdx="2" presStyleCnt="4"/>
      <dgm:spPr/>
      <dgm:t>
        <a:bodyPr/>
        <a:lstStyle/>
        <a:p>
          <a:endParaRPr lang="es-ES"/>
        </a:p>
      </dgm:t>
    </dgm:pt>
    <dgm:pt modelId="{BF6BCA9C-A43E-E042-A5C8-E9ECFB5444A0}" type="pres">
      <dgm:prSet presAssocID="{AE5F9B98-F69E-F54A-98FF-BCF9B6F53148}" presName="node" presStyleLbl="node1" presStyleIdx="3" presStyleCnt="4" custRadScaleRad="1195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DDF51F-C535-3F4F-9D00-C79904BB7DCC}" type="pres">
      <dgm:prSet presAssocID="{AE5F9B98-F69E-F54A-98FF-BCF9B6F53148}" presName="spNode" presStyleCnt="0"/>
      <dgm:spPr/>
    </dgm:pt>
    <dgm:pt modelId="{8538C129-0B78-3E4E-98A7-743F386CA4C0}" type="pres">
      <dgm:prSet presAssocID="{B55B5AD0-C3E4-BB45-8023-EA99365508B4}" presName="sibTrans" presStyleLbl="sibTrans1D1" presStyleIdx="3" presStyleCnt="4"/>
      <dgm:spPr/>
      <dgm:t>
        <a:bodyPr/>
        <a:lstStyle/>
        <a:p>
          <a:endParaRPr lang="es-ES"/>
        </a:p>
      </dgm:t>
    </dgm:pt>
  </dgm:ptLst>
  <dgm:cxnLst>
    <dgm:cxn modelId="{F5F78224-20BA-3D42-9133-945895B12AA0}" type="presOf" srcId="{AE5F9B98-F69E-F54A-98FF-BCF9B6F53148}" destId="{BF6BCA9C-A43E-E042-A5C8-E9ECFB5444A0}" srcOrd="0" destOrd="0" presId="urn:microsoft.com/office/officeart/2005/8/layout/cycle6"/>
    <dgm:cxn modelId="{9EF2BE80-CBC5-CD4B-9A5E-65439A834F8C}" srcId="{3B9B269A-1E3B-F249-86DF-620E9B56A687}" destId="{4E8ECFA5-08C1-B14C-982F-576A3C27CA02}" srcOrd="0" destOrd="0" parTransId="{30B6511A-E9EF-7C46-A9E1-8DD27A00CA6A}" sibTransId="{813049EA-BEEE-E840-83B4-220D39D911F0}"/>
    <dgm:cxn modelId="{114CF523-7DAB-B845-8A6C-A671C4CC291A}" type="presOf" srcId="{3B9B269A-1E3B-F249-86DF-620E9B56A687}" destId="{290F48FF-0887-1D4A-A811-1086AD6E38E6}" srcOrd="0" destOrd="0" presId="urn:microsoft.com/office/officeart/2005/8/layout/cycle6"/>
    <dgm:cxn modelId="{3B9F3E3E-43FD-7D4C-B7CD-202FB1568B26}" type="presOf" srcId="{B55B5AD0-C3E4-BB45-8023-EA99365508B4}" destId="{8538C129-0B78-3E4E-98A7-743F386CA4C0}" srcOrd="0" destOrd="0" presId="urn:microsoft.com/office/officeart/2005/8/layout/cycle6"/>
    <dgm:cxn modelId="{25FEB32C-2B9C-B549-89AF-6668891A0A8F}" srcId="{3B9B269A-1E3B-F249-86DF-620E9B56A687}" destId="{5FFD7039-FD62-BA4A-9D65-1D8EA83D3718}" srcOrd="2" destOrd="0" parTransId="{DF025F44-003D-3C41-964B-5DD5C1BF3CE7}" sibTransId="{E717C785-2E2F-D842-8146-062BA39FA0DD}"/>
    <dgm:cxn modelId="{7BFA14D8-6059-F14E-99BA-D7019B2B4890}" type="presOf" srcId="{17D79C3C-A3A0-F344-AEE8-C5797E202C74}" destId="{A39C5262-6AD3-5A4A-8720-AB337D61774F}" srcOrd="0" destOrd="0" presId="urn:microsoft.com/office/officeart/2005/8/layout/cycle6"/>
    <dgm:cxn modelId="{E7F18993-0968-F24A-AFA5-65FE97B5306B}" srcId="{3B9B269A-1E3B-F249-86DF-620E9B56A687}" destId="{A8C02BA7-F75E-9B42-BD7A-4DD67B4820E1}" srcOrd="1" destOrd="0" parTransId="{14B1CEDB-323A-A547-9A36-B46E873A7012}" sibTransId="{17D79C3C-A3A0-F344-AEE8-C5797E202C74}"/>
    <dgm:cxn modelId="{F380921C-FADA-534F-95E5-F0B605E94A76}" type="presOf" srcId="{A8C02BA7-F75E-9B42-BD7A-4DD67B4820E1}" destId="{C7385469-66CD-A642-82A4-269F84287D79}" srcOrd="0" destOrd="0" presId="urn:microsoft.com/office/officeart/2005/8/layout/cycle6"/>
    <dgm:cxn modelId="{C3745604-8B82-D048-8B97-215BB3D42832}" type="presOf" srcId="{5FFD7039-FD62-BA4A-9D65-1D8EA83D3718}" destId="{0C9396DF-A787-BF47-AEC1-E427F01398BF}" srcOrd="0" destOrd="0" presId="urn:microsoft.com/office/officeart/2005/8/layout/cycle6"/>
    <dgm:cxn modelId="{96D65417-AB8B-5B47-BCDF-B2FCF85CA475}" type="presOf" srcId="{4E8ECFA5-08C1-B14C-982F-576A3C27CA02}" destId="{B00A9F7B-0F00-5343-8401-55F58FD5720F}" srcOrd="0" destOrd="0" presId="urn:microsoft.com/office/officeart/2005/8/layout/cycle6"/>
    <dgm:cxn modelId="{86F22E35-E63B-2248-991B-13B90789AFBD}" type="presOf" srcId="{813049EA-BEEE-E840-83B4-220D39D911F0}" destId="{30352C2E-97D4-9E4C-B890-69EEB807D571}" srcOrd="0" destOrd="0" presId="urn:microsoft.com/office/officeart/2005/8/layout/cycle6"/>
    <dgm:cxn modelId="{3152DD98-2343-FE4D-A3F2-51FFEDF620F6}" srcId="{3B9B269A-1E3B-F249-86DF-620E9B56A687}" destId="{AE5F9B98-F69E-F54A-98FF-BCF9B6F53148}" srcOrd="3" destOrd="0" parTransId="{E91ED888-0F90-0D4D-B085-AFA39B38C4AD}" sibTransId="{B55B5AD0-C3E4-BB45-8023-EA99365508B4}"/>
    <dgm:cxn modelId="{E22E1823-D6A7-7345-8805-C2B0ADA44D21}" type="presOf" srcId="{E717C785-2E2F-D842-8146-062BA39FA0DD}" destId="{5E9B8017-95DB-8D43-BE93-B75BEBB2BDBA}" srcOrd="0" destOrd="0" presId="urn:microsoft.com/office/officeart/2005/8/layout/cycle6"/>
    <dgm:cxn modelId="{7FCDC9DC-CA27-B349-81FB-1B83F5F9638C}" type="presParOf" srcId="{290F48FF-0887-1D4A-A811-1086AD6E38E6}" destId="{B00A9F7B-0F00-5343-8401-55F58FD5720F}" srcOrd="0" destOrd="0" presId="urn:microsoft.com/office/officeart/2005/8/layout/cycle6"/>
    <dgm:cxn modelId="{FDFEEF99-4E93-2D4A-A521-6E040B01DF5F}" type="presParOf" srcId="{290F48FF-0887-1D4A-A811-1086AD6E38E6}" destId="{DEF58608-C29D-3847-8855-27DF76AD70FE}" srcOrd="1" destOrd="0" presId="urn:microsoft.com/office/officeart/2005/8/layout/cycle6"/>
    <dgm:cxn modelId="{A1BCC353-5B49-F147-BE5A-75326D3570A2}" type="presParOf" srcId="{290F48FF-0887-1D4A-A811-1086AD6E38E6}" destId="{30352C2E-97D4-9E4C-B890-69EEB807D571}" srcOrd="2" destOrd="0" presId="urn:microsoft.com/office/officeart/2005/8/layout/cycle6"/>
    <dgm:cxn modelId="{9614EB7C-ABCB-AF4B-ACE9-2671BDE29209}" type="presParOf" srcId="{290F48FF-0887-1D4A-A811-1086AD6E38E6}" destId="{C7385469-66CD-A642-82A4-269F84287D79}" srcOrd="3" destOrd="0" presId="urn:microsoft.com/office/officeart/2005/8/layout/cycle6"/>
    <dgm:cxn modelId="{90B371C2-6788-524E-A0EC-5E9840387856}" type="presParOf" srcId="{290F48FF-0887-1D4A-A811-1086AD6E38E6}" destId="{B7BDBE90-1090-7442-8A4E-FC47672BFD24}" srcOrd="4" destOrd="0" presId="urn:microsoft.com/office/officeart/2005/8/layout/cycle6"/>
    <dgm:cxn modelId="{DDB46FB2-E495-B94C-B685-7852C8DA2D2E}" type="presParOf" srcId="{290F48FF-0887-1D4A-A811-1086AD6E38E6}" destId="{A39C5262-6AD3-5A4A-8720-AB337D61774F}" srcOrd="5" destOrd="0" presId="urn:microsoft.com/office/officeart/2005/8/layout/cycle6"/>
    <dgm:cxn modelId="{7710DE24-B2C9-4C4A-8ED9-C1D7F14145A1}" type="presParOf" srcId="{290F48FF-0887-1D4A-A811-1086AD6E38E6}" destId="{0C9396DF-A787-BF47-AEC1-E427F01398BF}" srcOrd="6" destOrd="0" presId="urn:microsoft.com/office/officeart/2005/8/layout/cycle6"/>
    <dgm:cxn modelId="{BF999BE6-05B3-2D49-8B55-5EE4466D1F2E}" type="presParOf" srcId="{290F48FF-0887-1D4A-A811-1086AD6E38E6}" destId="{3C17F050-32EE-FB44-A2DC-6E556A3A8E41}" srcOrd="7" destOrd="0" presId="urn:microsoft.com/office/officeart/2005/8/layout/cycle6"/>
    <dgm:cxn modelId="{5FC38BDD-B45A-7F4C-AF82-FFF2010D1AC0}" type="presParOf" srcId="{290F48FF-0887-1D4A-A811-1086AD6E38E6}" destId="{5E9B8017-95DB-8D43-BE93-B75BEBB2BDBA}" srcOrd="8" destOrd="0" presId="urn:microsoft.com/office/officeart/2005/8/layout/cycle6"/>
    <dgm:cxn modelId="{850C25BB-3122-EE49-9DDA-41BFDF6D7382}" type="presParOf" srcId="{290F48FF-0887-1D4A-A811-1086AD6E38E6}" destId="{BF6BCA9C-A43E-E042-A5C8-E9ECFB5444A0}" srcOrd="9" destOrd="0" presId="urn:microsoft.com/office/officeart/2005/8/layout/cycle6"/>
    <dgm:cxn modelId="{25E3E339-AD64-A249-A2D0-C6F9D080725D}" type="presParOf" srcId="{290F48FF-0887-1D4A-A811-1086AD6E38E6}" destId="{C2DDF51F-C535-3F4F-9D00-C79904BB7DCC}" srcOrd="10" destOrd="0" presId="urn:microsoft.com/office/officeart/2005/8/layout/cycle6"/>
    <dgm:cxn modelId="{36BE9318-A85B-6743-86B9-4DD848BA2F09}" type="presParOf" srcId="{290F48FF-0887-1D4A-A811-1086AD6E38E6}" destId="{8538C129-0B78-3E4E-98A7-743F386CA4C0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F82681-D621-F044-9BDE-FB0A9EFFAEA7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</dgm:pt>
    <dgm:pt modelId="{CB5F8E12-BD9C-2F40-AC34-7BD555951F3A}">
      <dgm:prSet phldrT="[Texto]" custT="1"/>
      <dgm:spPr/>
      <dgm:t>
        <a:bodyPr/>
        <a:lstStyle/>
        <a:p>
          <a:r>
            <a:rPr lang="es-ES" sz="2000" dirty="0" smtClean="0"/>
            <a:t>Justicia expedita y de calidad</a:t>
          </a:r>
          <a:endParaRPr lang="es-ES" sz="2000" dirty="0"/>
        </a:p>
      </dgm:t>
    </dgm:pt>
    <dgm:pt modelId="{5A0EDC45-ACAE-0C49-82D3-2C53F321403D}" type="parTrans" cxnId="{C9A4BBB5-3406-234B-96C7-5953F99B3E9E}">
      <dgm:prSet/>
      <dgm:spPr/>
      <dgm:t>
        <a:bodyPr/>
        <a:lstStyle/>
        <a:p>
          <a:endParaRPr lang="es-ES"/>
        </a:p>
      </dgm:t>
    </dgm:pt>
    <dgm:pt modelId="{3B417F43-B2E9-674B-9D5B-3452FC127E00}" type="sibTrans" cxnId="{C9A4BBB5-3406-234B-96C7-5953F99B3E9E}">
      <dgm:prSet/>
      <dgm:spPr/>
      <dgm:t>
        <a:bodyPr/>
        <a:lstStyle/>
        <a:p>
          <a:endParaRPr lang="es-ES"/>
        </a:p>
      </dgm:t>
    </dgm:pt>
    <dgm:pt modelId="{9A546779-BC11-1C49-B19B-E93BB174FAC4}">
      <dgm:prSet phldrT="[Texto]" custT="1"/>
      <dgm:spPr/>
      <dgm:t>
        <a:bodyPr/>
        <a:lstStyle/>
        <a:p>
          <a:r>
            <a:rPr lang="es-ES" sz="1600" b="1" dirty="0" smtClean="0"/>
            <a:t>Investigación eficaz . Garantías para las parte</a:t>
          </a:r>
          <a:r>
            <a:rPr lang="es-ES" sz="1400" b="1" dirty="0" smtClean="0"/>
            <a:t>s</a:t>
          </a:r>
          <a:endParaRPr lang="es-ES" sz="1400" b="1" dirty="0"/>
        </a:p>
      </dgm:t>
    </dgm:pt>
    <dgm:pt modelId="{A1A001D0-20FF-784A-B8B6-E025B5F3FBD9}" type="parTrans" cxnId="{53CF189A-3F42-D548-9A37-3D250694C0C5}">
      <dgm:prSet/>
      <dgm:spPr/>
      <dgm:t>
        <a:bodyPr/>
        <a:lstStyle/>
        <a:p>
          <a:endParaRPr lang="es-ES"/>
        </a:p>
      </dgm:t>
    </dgm:pt>
    <dgm:pt modelId="{81729E83-5AB1-B64C-8A61-F6E715AD5280}" type="sibTrans" cxnId="{53CF189A-3F42-D548-9A37-3D250694C0C5}">
      <dgm:prSet/>
      <dgm:spPr/>
      <dgm:t>
        <a:bodyPr/>
        <a:lstStyle/>
        <a:p>
          <a:endParaRPr lang="es-ES"/>
        </a:p>
      </dgm:t>
    </dgm:pt>
    <dgm:pt modelId="{6FC3FE2C-DAAD-6D4C-A7D4-2C04955B4762}">
      <dgm:prSet phldrT="[Texto]" phldr="1"/>
      <dgm:spPr/>
      <dgm:t>
        <a:bodyPr/>
        <a:lstStyle/>
        <a:p>
          <a:endParaRPr lang="es-ES" dirty="0"/>
        </a:p>
      </dgm:t>
    </dgm:pt>
    <dgm:pt modelId="{955A97CA-DED8-9143-8B58-DBE4D4A88285}" type="parTrans" cxnId="{28A1CBDD-4016-DB4F-BFFA-A4E3D6782E4B}">
      <dgm:prSet/>
      <dgm:spPr/>
      <dgm:t>
        <a:bodyPr/>
        <a:lstStyle/>
        <a:p>
          <a:endParaRPr lang="es-ES"/>
        </a:p>
      </dgm:t>
    </dgm:pt>
    <dgm:pt modelId="{AA3025EF-67B3-EE42-8CE2-5CD0C3C2D863}" type="sibTrans" cxnId="{28A1CBDD-4016-DB4F-BFFA-A4E3D6782E4B}">
      <dgm:prSet/>
      <dgm:spPr/>
      <dgm:t>
        <a:bodyPr/>
        <a:lstStyle/>
        <a:p>
          <a:endParaRPr lang="es-ES"/>
        </a:p>
      </dgm:t>
    </dgm:pt>
    <dgm:pt modelId="{A8C65C8B-D8EB-6B45-B14B-E1074860E6BC}">
      <dgm:prSet phldrT="[Texto]" custT="1"/>
      <dgm:spPr/>
      <dgm:t>
        <a:bodyPr/>
        <a:lstStyle/>
        <a:p>
          <a:r>
            <a:rPr lang="es-ES" sz="2400" b="1" dirty="0" smtClean="0"/>
            <a:t>Menor impunidad y mayor confianza ciudadana</a:t>
          </a:r>
          <a:endParaRPr lang="es-ES" sz="2400" b="1" dirty="0"/>
        </a:p>
      </dgm:t>
    </dgm:pt>
    <dgm:pt modelId="{82F455E4-C6B4-5A4D-B3DD-533761778E13}" type="parTrans" cxnId="{6378BB13-4770-3B42-BE4E-D6BC2B124E17}">
      <dgm:prSet/>
      <dgm:spPr/>
      <dgm:t>
        <a:bodyPr/>
        <a:lstStyle/>
        <a:p>
          <a:endParaRPr lang="es-ES"/>
        </a:p>
      </dgm:t>
    </dgm:pt>
    <dgm:pt modelId="{1F43F1C4-3429-2946-BF58-CA99B6DE2EFA}" type="sibTrans" cxnId="{6378BB13-4770-3B42-BE4E-D6BC2B124E17}">
      <dgm:prSet/>
      <dgm:spPr/>
      <dgm:t>
        <a:bodyPr/>
        <a:lstStyle/>
        <a:p>
          <a:endParaRPr lang="es-ES"/>
        </a:p>
      </dgm:t>
    </dgm:pt>
    <dgm:pt modelId="{051A43D9-24A5-8040-9345-CA917C181A4F}" type="pres">
      <dgm:prSet presAssocID="{AAF82681-D621-F044-9BDE-FB0A9EFFAEA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0A4C2C2-EDBF-AF4C-B561-3B42330320AB}" type="pres">
      <dgm:prSet presAssocID="{A8C65C8B-D8EB-6B45-B14B-E1074860E6B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8E226D-D3BF-7946-A45C-9CF874DEAF84}" type="pres">
      <dgm:prSet presAssocID="{A8C65C8B-D8EB-6B45-B14B-E1074860E6BC}" presName="gear1srcNode" presStyleLbl="node1" presStyleIdx="0" presStyleCnt="3"/>
      <dgm:spPr/>
      <dgm:t>
        <a:bodyPr/>
        <a:lstStyle/>
        <a:p>
          <a:endParaRPr lang="es-ES"/>
        </a:p>
      </dgm:t>
    </dgm:pt>
    <dgm:pt modelId="{2F28E661-8498-7748-A766-EEA4B7AF049A}" type="pres">
      <dgm:prSet presAssocID="{A8C65C8B-D8EB-6B45-B14B-E1074860E6BC}" presName="gear1dstNode" presStyleLbl="node1" presStyleIdx="0" presStyleCnt="3"/>
      <dgm:spPr/>
      <dgm:t>
        <a:bodyPr/>
        <a:lstStyle/>
        <a:p>
          <a:endParaRPr lang="es-ES"/>
        </a:p>
      </dgm:t>
    </dgm:pt>
    <dgm:pt modelId="{5912DBD8-BC90-A34F-82E6-D393B5EC3140}" type="pres">
      <dgm:prSet presAssocID="{CB5F8E12-BD9C-2F40-AC34-7BD555951F3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50B5A4-B68D-EE41-AD85-5E079EB5D08B}" type="pres">
      <dgm:prSet presAssocID="{CB5F8E12-BD9C-2F40-AC34-7BD555951F3A}" presName="gear2srcNode" presStyleLbl="node1" presStyleIdx="1" presStyleCnt="3"/>
      <dgm:spPr/>
      <dgm:t>
        <a:bodyPr/>
        <a:lstStyle/>
        <a:p>
          <a:endParaRPr lang="es-ES"/>
        </a:p>
      </dgm:t>
    </dgm:pt>
    <dgm:pt modelId="{AF3B7C96-4073-F34E-8E67-B2164D7E404F}" type="pres">
      <dgm:prSet presAssocID="{CB5F8E12-BD9C-2F40-AC34-7BD555951F3A}" presName="gear2dstNode" presStyleLbl="node1" presStyleIdx="1" presStyleCnt="3"/>
      <dgm:spPr/>
      <dgm:t>
        <a:bodyPr/>
        <a:lstStyle/>
        <a:p>
          <a:endParaRPr lang="es-ES"/>
        </a:p>
      </dgm:t>
    </dgm:pt>
    <dgm:pt modelId="{2002C161-AC0B-CF4D-BE15-1DC4FB99E61D}" type="pres">
      <dgm:prSet presAssocID="{9A546779-BC11-1C49-B19B-E93BB174FAC4}" presName="gear3" presStyleLbl="node1" presStyleIdx="2" presStyleCnt="3" custScaleX="113063"/>
      <dgm:spPr/>
      <dgm:t>
        <a:bodyPr/>
        <a:lstStyle/>
        <a:p>
          <a:endParaRPr lang="es-ES"/>
        </a:p>
      </dgm:t>
    </dgm:pt>
    <dgm:pt modelId="{3F0A136E-2ED9-1E44-808A-9776A4E67FC8}" type="pres">
      <dgm:prSet presAssocID="{9A546779-BC11-1C49-B19B-E93BB174FAC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66409A-F9A4-2041-ACF6-F88D5408253D}" type="pres">
      <dgm:prSet presAssocID="{9A546779-BC11-1C49-B19B-E93BB174FAC4}" presName="gear3srcNode" presStyleLbl="node1" presStyleIdx="2" presStyleCnt="3"/>
      <dgm:spPr/>
      <dgm:t>
        <a:bodyPr/>
        <a:lstStyle/>
        <a:p>
          <a:endParaRPr lang="es-ES"/>
        </a:p>
      </dgm:t>
    </dgm:pt>
    <dgm:pt modelId="{C1591717-3D83-3649-AE8D-C081AFAFC43B}" type="pres">
      <dgm:prSet presAssocID="{9A546779-BC11-1C49-B19B-E93BB174FAC4}" presName="gear3dstNode" presStyleLbl="node1" presStyleIdx="2" presStyleCnt="3"/>
      <dgm:spPr/>
      <dgm:t>
        <a:bodyPr/>
        <a:lstStyle/>
        <a:p>
          <a:endParaRPr lang="es-ES"/>
        </a:p>
      </dgm:t>
    </dgm:pt>
    <dgm:pt modelId="{BC0BE144-9F27-704A-8BAD-70E3789C1311}" type="pres">
      <dgm:prSet presAssocID="{1F43F1C4-3429-2946-BF58-CA99B6DE2EFA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4133F39F-C5CD-0345-B073-161143D9195C}" type="pres">
      <dgm:prSet presAssocID="{3B417F43-B2E9-674B-9D5B-3452FC127E00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746B9273-B7F5-324B-8348-97B119223E64}" type="pres">
      <dgm:prSet presAssocID="{81729E83-5AB1-B64C-8A61-F6E715AD5280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8BD17887-3BA9-C94B-BDC3-6F6492D4FB9D}" type="presOf" srcId="{9A546779-BC11-1C49-B19B-E93BB174FAC4}" destId="{2002C161-AC0B-CF4D-BE15-1DC4FB99E61D}" srcOrd="0" destOrd="0" presId="urn:microsoft.com/office/officeart/2005/8/layout/gear1"/>
    <dgm:cxn modelId="{28A1CBDD-4016-DB4F-BFFA-A4E3D6782E4B}" srcId="{AAF82681-D621-F044-9BDE-FB0A9EFFAEA7}" destId="{6FC3FE2C-DAAD-6D4C-A7D4-2C04955B4762}" srcOrd="3" destOrd="0" parTransId="{955A97CA-DED8-9143-8B58-DBE4D4A88285}" sibTransId="{AA3025EF-67B3-EE42-8CE2-5CD0C3C2D863}"/>
    <dgm:cxn modelId="{9764E6A0-47CF-334E-8C27-058CD1D9566E}" type="presOf" srcId="{9A546779-BC11-1C49-B19B-E93BB174FAC4}" destId="{3F0A136E-2ED9-1E44-808A-9776A4E67FC8}" srcOrd="1" destOrd="0" presId="urn:microsoft.com/office/officeart/2005/8/layout/gear1"/>
    <dgm:cxn modelId="{807082F5-D555-9B49-ABC5-11683A988D64}" type="presOf" srcId="{A8C65C8B-D8EB-6B45-B14B-E1074860E6BC}" destId="{60A4C2C2-EDBF-AF4C-B561-3B42330320AB}" srcOrd="0" destOrd="0" presId="urn:microsoft.com/office/officeart/2005/8/layout/gear1"/>
    <dgm:cxn modelId="{53CF189A-3F42-D548-9A37-3D250694C0C5}" srcId="{AAF82681-D621-F044-9BDE-FB0A9EFFAEA7}" destId="{9A546779-BC11-1C49-B19B-E93BB174FAC4}" srcOrd="2" destOrd="0" parTransId="{A1A001D0-20FF-784A-B8B6-E025B5F3FBD9}" sibTransId="{81729E83-5AB1-B64C-8A61-F6E715AD5280}"/>
    <dgm:cxn modelId="{EA03772F-B39E-DD4F-B7F9-6EF99F800C14}" type="presOf" srcId="{9A546779-BC11-1C49-B19B-E93BB174FAC4}" destId="{F566409A-F9A4-2041-ACF6-F88D5408253D}" srcOrd="2" destOrd="0" presId="urn:microsoft.com/office/officeart/2005/8/layout/gear1"/>
    <dgm:cxn modelId="{5D82D262-9AE2-C048-BD2D-DFE35DD935B0}" type="presOf" srcId="{AAF82681-D621-F044-9BDE-FB0A9EFFAEA7}" destId="{051A43D9-24A5-8040-9345-CA917C181A4F}" srcOrd="0" destOrd="0" presId="urn:microsoft.com/office/officeart/2005/8/layout/gear1"/>
    <dgm:cxn modelId="{C9A4BBB5-3406-234B-96C7-5953F99B3E9E}" srcId="{AAF82681-D621-F044-9BDE-FB0A9EFFAEA7}" destId="{CB5F8E12-BD9C-2F40-AC34-7BD555951F3A}" srcOrd="1" destOrd="0" parTransId="{5A0EDC45-ACAE-0C49-82D3-2C53F321403D}" sibTransId="{3B417F43-B2E9-674B-9D5B-3452FC127E00}"/>
    <dgm:cxn modelId="{8E50F750-1F80-A444-A27A-6B0743E57876}" type="presOf" srcId="{A8C65C8B-D8EB-6B45-B14B-E1074860E6BC}" destId="{2F28E661-8498-7748-A766-EEA4B7AF049A}" srcOrd="2" destOrd="0" presId="urn:microsoft.com/office/officeart/2005/8/layout/gear1"/>
    <dgm:cxn modelId="{2CDDCDF0-6B1A-6D46-966E-D6104FDB797F}" type="presOf" srcId="{CB5F8E12-BD9C-2F40-AC34-7BD555951F3A}" destId="{5912DBD8-BC90-A34F-82E6-D393B5EC3140}" srcOrd="0" destOrd="0" presId="urn:microsoft.com/office/officeart/2005/8/layout/gear1"/>
    <dgm:cxn modelId="{E2578749-0F25-1C4A-9F06-DDB5EE6542F2}" type="presOf" srcId="{1F43F1C4-3429-2946-BF58-CA99B6DE2EFA}" destId="{BC0BE144-9F27-704A-8BAD-70E3789C1311}" srcOrd="0" destOrd="0" presId="urn:microsoft.com/office/officeart/2005/8/layout/gear1"/>
    <dgm:cxn modelId="{720EA9E1-B157-2642-9C62-8BD4216A99B8}" type="presOf" srcId="{3B417F43-B2E9-674B-9D5B-3452FC127E00}" destId="{4133F39F-C5CD-0345-B073-161143D9195C}" srcOrd="0" destOrd="0" presId="urn:microsoft.com/office/officeart/2005/8/layout/gear1"/>
    <dgm:cxn modelId="{6378BB13-4770-3B42-BE4E-D6BC2B124E17}" srcId="{AAF82681-D621-F044-9BDE-FB0A9EFFAEA7}" destId="{A8C65C8B-D8EB-6B45-B14B-E1074860E6BC}" srcOrd="0" destOrd="0" parTransId="{82F455E4-C6B4-5A4D-B3DD-533761778E13}" sibTransId="{1F43F1C4-3429-2946-BF58-CA99B6DE2EFA}"/>
    <dgm:cxn modelId="{9146B367-5299-FC47-AF70-8BD9860F581D}" type="presOf" srcId="{CB5F8E12-BD9C-2F40-AC34-7BD555951F3A}" destId="{AE50B5A4-B68D-EE41-AD85-5E079EB5D08B}" srcOrd="1" destOrd="0" presId="urn:microsoft.com/office/officeart/2005/8/layout/gear1"/>
    <dgm:cxn modelId="{AF6A2FC1-C905-2D4D-896C-5A568A88D0A5}" type="presOf" srcId="{9A546779-BC11-1C49-B19B-E93BB174FAC4}" destId="{C1591717-3D83-3649-AE8D-C081AFAFC43B}" srcOrd="3" destOrd="0" presId="urn:microsoft.com/office/officeart/2005/8/layout/gear1"/>
    <dgm:cxn modelId="{F84C7839-B06E-7D4C-8450-A5DF8BDA395F}" type="presOf" srcId="{81729E83-5AB1-B64C-8A61-F6E715AD5280}" destId="{746B9273-B7F5-324B-8348-97B119223E64}" srcOrd="0" destOrd="0" presId="urn:microsoft.com/office/officeart/2005/8/layout/gear1"/>
    <dgm:cxn modelId="{FD980B8D-F173-114F-BD57-630F2A0FB282}" type="presOf" srcId="{CB5F8E12-BD9C-2F40-AC34-7BD555951F3A}" destId="{AF3B7C96-4073-F34E-8E67-B2164D7E404F}" srcOrd="2" destOrd="0" presId="urn:microsoft.com/office/officeart/2005/8/layout/gear1"/>
    <dgm:cxn modelId="{173503BE-BA1A-AC45-8EFC-14ACF686424B}" type="presOf" srcId="{A8C65C8B-D8EB-6B45-B14B-E1074860E6BC}" destId="{638E226D-D3BF-7946-A45C-9CF874DEAF84}" srcOrd="1" destOrd="0" presId="urn:microsoft.com/office/officeart/2005/8/layout/gear1"/>
    <dgm:cxn modelId="{BCC6A899-4D6B-6C45-83AF-8B77C7BA6473}" type="presParOf" srcId="{051A43D9-24A5-8040-9345-CA917C181A4F}" destId="{60A4C2C2-EDBF-AF4C-B561-3B42330320AB}" srcOrd="0" destOrd="0" presId="urn:microsoft.com/office/officeart/2005/8/layout/gear1"/>
    <dgm:cxn modelId="{EF186308-D4EC-5A42-8A5D-D86836C1376E}" type="presParOf" srcId="{051A43D9-24A5-8040-9345-CA917C181A4F}" destId="{638E226D-D3BF-7946-A45C-9CF874DEAF84}" srcOrd="1" destOrd="0" presId="urn:microsoft.com/office/officeart/2005/8/layout/gear1"/>
    <dgm:cxn modelId="{37A3D18A-066A-404C-A0A1-2F65C08C1C2D}" type="presParOf" srcId="{051A43D9-24A5-8040-9345-CA917C181A4F}" destId="{2F28E661-8498-7748-A766-EEA4B7AF049A}" srcOrd="2" destOrd="0" presId="urn:microsoft.com/office/officeart/2005/8/layout/gear1"/>
    <dgm:cxn modelId="{8D1AADF1-9080-2647-B1F0-01FD792D846D}" type="presParOf" srcId="{051A43D9-24A5-8040-9345-CA917C181A4F}" destId="{5912DBD8-BC90-A34F-82E6-D393B5EC3140}" srcOrd="3" destOrd="0" presId="urn:microsoft.com/office/officeart/2005/8/layout/gear1"/>
    <dgm:cxn modelId="{ADD4B9B2-D369-D347-BA46-8C223B88D1A1}" type="presParOf" srcId="{051A43D9-24A5-8040-9345-CA917C181A4F}" destId="{AE50B5A4-B68D-EE41-AD85-5E079EB5D08B}" srcOrd="4" destOrd="0" presId="urn:microsoft.com/office/officeart/2005/8/layout/gear1"/>
    <dgm:cxn modelId="{BAC350EE-77B2-B843-B41F-A76089CB5176}" type="presParOf" srcId="{051A43D9-24A5-8040-9345-CA917C181A4F}" destId="{AF3B7C96-4073-F34E-8E67-B2164D7E404F}" srcOrd="5" destOrd="0" presId="urn:microsoft.com/office/officeart/2005/8/layout/gear1"/>
    <dgm:cxn modelId="{9DB48359-C068-E244-B40A-28B7A54E828A}" type="presParOf" srcId="{051A43D9-24A5-8040-9345-CA917C181A4F}" destId="{2002C161-AC0B-CF4D-BE15-1DC4FB99E61D}" srcOrd="6" destOrd="0" presId="urn:microsoft.com/office/officeart/2005/8/layout/gear1"/>
    <dgm:cxn modelId="{F6B2B65A-03FC-F94D-881B-C1F6702D3762}" type="presParOf" srcId="{051A43D9-24A5-8040-9345-CA917C181A4F}" destId="{3F0A136E-2ED9-1E44-808A-9776A4E67FC8}" srcOrd="7" destOrd="0" presId="urn:microsoft.com/office/officeart/2005/8/layout/gear1"/>
    <dgm:cxn modelId="{8181D419-D173-9E4E-A639-6C5FBC97344F}" type="presParOf" srcId="{051A43D9-24A5-8040-9345-CA917C181A4F}" destId="{F566409A-F9A4-2041-ACF6-F88D5408253D}" srcOrd="8" destOrd="0" presId="urn:microsoft.com/office/officeart/2005/8/layout/gear1"/>
    <dgm:cxn modelId="{0F1A552C-1D5B-414B-847C-BFB1EADB1749}" type="presParOf" srcId="{051A43D9-24A5-8040-9345-CA917C181A4F}" destId="{C1591717-3D83-3649-AE8D-C081AFAFC43B}" srcOrd="9" destOrd="0" presId="urn:microsoft.com/office/officeart/2005/8/layout/gear1"/>
    <dgm:cxn modelId="{1501A92D-FF44-3D48-B780-779156D8B7E4}" type="presParOf" srcId="{051A43D9-24A5-8040-9345-CA917C181A4F}" destId="{BC0BE144-9F27-704A-8BAD-70E3789C1311}" srcOrd="10" destOrd="0" presId="urn:microsoft.com/office/officeart/2005/8/layout/gear1"/>
    <dgm:cxn modelId="{65E50EEA-1BFE-EA4D-AFCC-1E90597B1BED}" type="presParOf" srcId="{051A43D9-24A5-8040-9345-CA917C181A4F}" destId="{4133F39F-C5CD-0345-B073-161143D9195C}" srcOrd="11" destOrd="0" presId="urn:microsoft.com/office/officeart/2005/8/layout/gear1"/>
    <dgm:cxn modelId="{9DABEB99-F087-2C4B-B46C-A290FA880498}" type="presParOf" srcId="{051A43D9-24A5-8040-9345-CA917C181A4F}" destId="{746B9273-B7F5-324B-8348-97B119223E6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E5B5A2-6D25-BF45-88E4-1C7D8BC0AF50}">
      <dsp:nvSpPr>
        <dsp:cNvPr id="0" name=""/>
        <dsp:cNvSpPr/>
      </dsp:nvSpPr>
      <dsp:spPr>
        <a:xfrm>
          <a:off x="2795984" y="0"/>
          <a:ext cx="1451061" cy="806145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Política criminal</a:t>
          </a:r>
          <a:endParaRPr lang="es-ES" sz="1800" kern="1200" dirty="0"/>
        </a:p>
      </dsp:txBody>
      <dsp:txXfrm>
        <a:off x="2819595" y="23611"/>
        <a:ext cx="1403839" cy="758923"/>
      </dsp:txXfrm>
    </dsp:sp>
    <dsp:sp modelId="{7E41AAA4-54EA-C74B-A3C6-BB892C20F316}">
      <dsp:nvSpPr>
        <dsp:cNvPr id="0" name=""/>
        <dsp:cNvSpPr/>
      </dsp:nvSpPr>
      <dsp:spPr>
        <a:xfrm rot="5400000">
          <a:off x="3370363" y="826298"/>
          <a:ext cx="302304" cy="3627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 rot="-5400000">
        <a:off x="3412686" y="856529"/>
        <a:ext cx="217659" cy="211613"/>
      </dsp:txXfrm>
    </dsp:sp>
    <dsp:sp modelId="{22D10BCA-B31F-2045-A1FC-6741AECDFBEF}">
      <dsp:nvSpPr>
        <dsp:cNvPr id="0" name=""/>
        <dsp:cNvSpPr/>
      </dsp:nvSpPr>
      <dsp:spPr>
        <a:xfrm>
          <a:off x="2795984" y="1209217"/>
          <a:ext cx="1451061" cy="806145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Plan de persecución</a:t>
          </a:r>
          <a:endParaRPr lang="es-ES" sz="1800" kern="1200" dirty="0"/>
        </a:p>
      </dsp:txBody>
      <dsp:txXfrm>
        <a:off x="2819595" y="1232828"/>
        <a:ext cx="1403839" cy="758923"/>
      </dsp:txXfrm>
    </dsp:sp>
    <dsp:sp modelId="{2D844CA6-C8FF-5442-B217-E1E5B6D80D14}">
      <dsp:nvSpPr>
        <dsp:cNvPr id="0" name=""/>
        <dsp:cNvSpPr/>
      </dsp:nvSpPr>
      <dsp:spPr>
        <a:xfrm rot="5400000">
          <a:off x="3370363" y="2035516"/>
          <a:ext cx="302304" cy="3627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 rot="-5400000">
        <a:off x="3412686" y="2065747"/>
        <a:ext cx="217659" cy="211613"/>
      </dsp:txXfrm>
    </dsp:sp>
    <dsp:sp modelId="{C15F209D-C488-DC42-B8C2-1A6EBAABC8EF}">
      <dsp:nvSpPr>
        <dsp:cNvPr id="0" name=""/>
        <dsp:cNvSpPr/>
      </dsp:nvSpPr>
      <dsp:spPr>
        <a:xfrm>
          <a:off x="2795984" y="2418435"/>
          <a:ext cx="1451061" cy="806145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Modelo de investigación</a:t>
          </a:r>
          <a:endParaRPr lang="es-ES" sz="1800" kern="1200" dirty="0"/>
        </a:p>
      </dsp:txBody>
      <dsp:txXfrm>
        <a:off x="2819595" y="2442046"/>
        <a:ext cx="1403839" cy="758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A9F7B-0F00-5343-8401-55F58FD5720F}">
      <dsp:nvSpPr>
        <dsp:cNvPr id="0" name=""/>
        <dsp:cNvSpPr/>
      </dsp:nvSpPr>
      <dsp:spPr>
        <a:xfrm>
          <a:off x="3077996" y="424"/>
          <a:ext cx="1800224" cy="11701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Autonomía e Independencia</a:t>
          </a:r>
          <a:endParaRPr lang="es-ES" sz="1800" kern="1200" dirty="0"/>
        </a:p>
      </dsp:txBody>
      <dsp:txXfrm>
        <a:off x="3135118" y="57546"/>
        <a:ext cx="1685980" cy="1055902"/>
      </dsp:txXfrm>
    </dsp:sp>
    <dsp:sp modelId="{30352C2E-97D4-9E4C-B890-69EEB807D571}">
      <dsp:nvSpPr>
        <dsp:cNvPr id="0" name=""/>
        <dsp:cNvSpPr/>
      </dsp:nvSpPr>
      <dsp:spPr>
        <a:xfrm>
          <a:off x="2586140" y="774119"/>
          <a:ext cx="3863555" cy="3863555"/>
        </a:xfrm>
        <a:custGeom>
          <a:avLst/>
          <a:gdLst/>
          <a:ahLst/>
          <a:cxnLst/>
          <a:rect l="0" t="0" r="0" b="0"/>
          <a:pathLst>
            <a:path>
              <a:moveTo>
                <a:pt x="2309779" y="37343"/>
              </a:moveTo>
              <a:arcTo wR="1931777" hR="1931777" stAng="16877052" swAng="327425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385469-66CD-A642-82A4-269F84287D79}">
      <dsp:nvSpPr>
        <dsp:cNvPr id="0" name=""/>
        <dsp:cNvSpPr/>
      </dsp:nvSpPr>
      <dsp:spPr>
        <a:xfrm>
          <a:off x="5187442" y="1932202"/>
          <a:ext cx="2346989" cy="11701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bg1"/>
              </a:solidFill>
            </a:rPr>
            <a:t>Modelo de investigación criminal enmarcado en una política</a:t>
          </a:r>
          <a:endParaRPr lang="es-ES" sz="1800" kern="1200" dirty="0">
            <a:solidFill>
              <a:schemeClr val="bg1"/>
            </a:solidFill>
          </a:endParaRPr>
        </a:p>
      </dsp:txBody>
      <dsp:txXfrm>
        <a:off x="5244564" y="1989324"/>
        <a:ext cx="2232745" cy="1055902"/>
      </dsp:txXfrm>
    </dsp:sp>
    <dsp:sp modelId="{A39C5262-6AD3-5A4A-8720-AB337D61774F}">
      <dsp:nvSpPr>
        <dsp:cNvPr id="0" name=""/>
        <dsp:cNvSpPr/>
      </dsp:nvSpPr>
      <dsp:spPr>
        <a:xfrm>
          <a:off x="2586140" y="396876"/>
          <a:ext cx="3863555" cy="3863555"/>
        </a:xfrm>
        <a:custGeom>
          <a:avLst/>
          <a:gdLst/>
          <a:ahLst/>
          <a:cxnLst/>
          <a:rect l="0" t="0" r="0" b="0"/>
          <a:pathLst>
            <a:path>
              <a:moveTo>
                <a:pt x="3694552" y="2721960"/>
              </a:moveTo>
              <a:arcTo wR="1931777" hR="1931777" stAng="1448689" swAng="327425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396DF-A787-BF47-AEC1-E427F01398BF}">
      <dsp:nvSpPr>
        <dsp:cNvPr id="0" name=""/>
        <dsp:cNvSpPr/>
      </dsp:nvSpPr>
      <dsp:spPr>
        <a:xfrm>
          <a:off x="3077996" y="3863979"/>
          <a:ext cx="1800224" cy="11701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Servicio profesional de carrera en la práctica</a:t>
          </a:r>
          <a:endParaRPr lang="es-ES" sz="1800" kern="1200" dirty="0"/>
        </a:p>
      </dsp:txBody>
      <dsp:txXfrm>
        <a:off x="3135118" y="3921101"/>
        <a:ext cx="1685980" cy="1055902"/>
      </dsp:txXfrm>
    </dsp:sp>
    <dsp:sp modelId="{5E9B8017-95DB-8D43-BE93-B75BEBB2BDBA}">
      <dsp:nvSpPr>
        <dsp:cNvPr id="0" name=""/>
        <dsp:cNvSpPr/>
      </dsp:nvSpPr>
      <dsp:spPr>
        <a:xfrm>
          <a:off x="1590005" y="414644"/>
          <a:ext cx="3863555" cy="3863555"/>
        </a:xfrm>
        <a:custGeom>
          <a:avLst/>
          <a:gdLst/>
          <a:ahLst/>
          <a:cxnLst/>
          <a:rect l="0" t="0" r="0" b="0"/>
          <a:pathLst>
            <a:path>
              <a:moveTo>
                <a:pt x="1471030" y="3807804"/>
              </a:moveTo>
              <a:arcTo wR="1931777" hR="1931777" stAng="6227914" swAng="315887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BCA9C-A43E-E042-A5C8-E9ECFB5444A0}">
      <dsp:nvSpPr>
        <dsp:cNvPr id="0" name=""/>
        <dsp:cNvSpPr/>
      </dsp:nvSpPr>
      <dsp:spPr>
        <a:xfrm>
          <a:off x="768594" y="1932202"/>
          <a:ext cx="1800224" cy="11701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Operación ágil y eficiente con evaluación permanente</a:t>
          </a:r>
          <a:endParaRPr lang="es-ES" sz="1800" kern="1200" dirty="0"/>
        </a:p>
      </dsp:txBody>
      <dsp:txXfrm>
        <a:off x="825716" y="1989324"/>
        <a:ext cx="1685980" cy="1055902"/>
      </dsp:txXfrm>
    </dsp:sp>
    <dsp:sp modelId="{8538C129-0B78-3E4E-98A7-743F386CA4C0}">
      <dsp:nvSpPr>
        <dsp:cNvPr id="0" name=""/>
        <dsp:cNvSpPr/>
      </dsp:nvSpPr>
      <dsp:spPr>
        <a:xfrm>
          <a:off x="1590005" y="756351"/>
          <a:ext cx="3863555" cy="3863555"/>
        </a:xfrm>
        <a:custGeom>
          <a:avLst/>
          <a:gdLst/>
          <a:ahLst/>
          <a:cxnLst/>
          <a:rect l="0" t="0" r="0" b="0"/>
          <a:pathLst>
            <a:path>
              <a:moveTo>
                <a:pt x="160941" y="1159828"/>
              </a:moveTo>
              <a:arcTo wR="1931777" hR="1931777" stAng="12213212" swAng="315887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4C2C2-EDBF-AF4C-B561-3B42330320AB}">
      <dsp:nvSpPr>
        <dsp:cNvPr id="0" name=""/>
        <dsp:cNvSpPr/>
      </dsp:nvSpPr>
      <dsp:spPr>
        <a:xfrm>
          <a:off x="3728589" y="2327705"/>
          <a:ext cx="2844972" cy="2844972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Menor impunidad y mayor confianza ciudadana</a:t>
          </a:r>
          <a:endParaRPr lang="es-ES" sz="2400" b="1" kern="1200" dirty="0"/>
        </a:p>
      </dsp:txBody>
      <dsp:txXfrm>
        <a:off x="4300555" y="2994126"/>
        <a:ext cx="1701040" cy="1462374"/>
      </dsp:txXfrm>
    </dsp:sp>
    <dsp:sp modelId="{5912DBD8-BC90-A34F-82E6-D393B5EC3140}">
      <dsp:nvSpPr>
        <dsp:cNvPr id="0" name=""/>
        <dsp:cNvSpPr/>
      </dsp:nvSpPr>
      <dsp:spPr>
        <a:xfrm>
          <a:off x="2073332" y="1655256"/>
          <a:ext cx="2069071" cy="2069071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Justicia expedita y de calidad</a:t>
          </a:r>
          <a:endParaRPr lang="es-ES" sz="2000" kern="1200" dirty="0"/>
        </a:p>
      </dsp:txBody>
      <dsp:txXfrm>
        <a:off x="2594227" y="2179299"/>
        <a:ext cx="1027281" cy="1020985"/>
      </dsp:txXfrm>
    </dsp:sp>
    <dsp:sp modelId="{2002C161-AC0B-CF4D-BE15-1DC4FB99E61D}">
      <dsp:nvSpPr>
        <dsp:cNvPr id="0" name=""/>
        <dsp:cNvSpPr/>
      </dsp:nvSpPr>
      <dsp:spPr>
        <a:xfrm rot="20700000">
          <a:off x="3051346" y="276274"/>
          <a:ext cx="2389020" cy="1930335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Investigación eficaz . Garantías para las parte</a:t>
          </a:r>
          <a:r>
            <a:rPr lang="es-ES" sz="1400" b="1" kern="1200" dirty="0" smtClean="0"/>
            <a:t>s</a:t>
          </a:r>
          <a:endParaRPr lang="es-ES" sz="1400" b="1" kern="1200" dirty="0"/>
        </a:p>
      </dsp:txBody>
      <dsp:txXfrm rot="-20700000">
        <a:off x="3602534" y="672448"/>
        <a:ext cx="1286644" cy="1137989"/>
      </dsp:txXfrm>
    </dsp:sp>
    <dsp:sp modelId="{BC0BE144-9F27-704A-8BAD-70E3789C1311}">
      <dsp:nvSpPr>
        <dsp:cNvPr id="0" name=""/>
        <dsp:cNvSpPr/>
      </dsp:nvSpPr>
      <dsp:spPr>
        <a:xfrm>
          <a:off x="3520719" y="1892182"/>
          <a:ext cx="3641565" cy="3641565"/>
        </a:xfrm>
        <a:prstGeom prst="circularArrow">
          <a:avLst>
            <a:gd name="adj1" fmla="val 4687"/>
            <a:gd name="adj2" fmla="val 299029"/>
            <a:gd name="adj3" fmla="val 2535446"/>
            <a:gd name="adj4" fmla="val 15820350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33F39F-C5CD-0345-B073-161143D9195C}">
      <dsp:nvSpPr>
        <dsp:cNvPr id="0" name=""/>
        <dsp:cNvSpPr/>
      </dsp:nvSpPr>
      <dsp:spPr>
        <a:xfrm>
          <a:off x="1706903" y="1193251"/>
          <a:ext cx="2645824" cy="264582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6B9273-B7F5-324B-8348-97B119223E64}">
      <dsp:nvSpPr>
        <dsp:cNvPr id="0" name=""/>
        <dsp:cNvSpPr/>
      </dsp:nvSpPr>
      <dsp:spPr>
        <a:xfrm>
          <a:off x="2763295" y="-220437"/>
          <a:ext cx="2852731" cy="285273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MX"/>
          </a:p>
        </p:txBody>
      </p:sp>
      <p:pic>
        <p:nvPicPr>
          <p:cNvPr id="7" name="Imagen 6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770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0B6269-86A8-E340-98EE-854D0457EC86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1A7995-50E1-7D4B-90A5-7DCC4540245D}" type="slidenum">
              <a:rPr lang="es-ES" smtClean="0"/>
              <a:t>‹#›</a:t>
            </a:fld>
            <a:endParaRPr lang="es-ES"/>
          </a:p>
        </p:txBody>
      </p:sp>
      <p:pic>
        <p:nvPicPr>
          <p:cNvPr id="7" name="Imagen 6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3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0B6269-86A8-E340-98EE-854D0457EC86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1A7995-50E1-7D4B-90A5-7DCC4540245D}" type="slidenum">
              <a:rPr lang="es-ES" smtClean="0"/>
              <a:t>‹#›</a:t>
            </a:fld>
            <a:endParaRPr lang="es-ES"/>
          </a:p>
        </p:txBody>
      </p:sp>
      <p:pic>
        <p:nvPicPr>
          <p:cNvPr id="8" name="Imagen 7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18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0B6269-86A8-E340-98EE-854D0457EC86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1A7995-50E1-7D4B-90A5-7DCC4540245D}" type="slidenum">
              <a:rPr lang="es-ES" smtClean="0"/>
              <a:t>‹#›</a:t>
            </a:fld>
            <a:endParaRPr lang="es-ES"/>
          </a:p>
        </p:txBody>
      </p:sp>
      <p:pic>
        <p:nvPicPr>
          <p:cNvPr id="7" name="Imagen 6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433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pic>
        <p:nvPicPr>
          <p:cNvPr id="7" name="Imagen 6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3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pic>
        <p:nvPicPr>
          <p:cNvPr id="7" name="Imagen 6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17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pic>
        <p:nvPicPr>
          <p:cNvPr id="7" name="Imagen 6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44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0B6269-86A8-E340-98EE-854D0457EC86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1A7995-50E1-7D4B-90A5-7DCC4540245D}" type="slidenum">
              <a:rPr lang="es-ES" smtClean="0"/>
              <a:t>‹#›</a:t>
            </a:fld>
            <a:endParaRPr lang="es-ES"/>
          </a:p>
        </p:txBody>
      </p:sp>
      <p:pic>
        <p:nvPicPr>
          <p:cNvPr id="8" name="Imagen 7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4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0B6269-86A8-E340-98EE-854D0457EC86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1A7995-50E1-7D4B-90A5-7DCC4540245D}" type="slidenum">
              <a:rPr lang="es-ES" smtClean="0"/>
              <a:t>‹#›</a:t>
            </a:fld>
            <a:endParaRPr lang="es-ES"/>
          </a:p>
        </p:txBody>
      </p:sp>
      <p:pic>
        <p:nvPicPr>
          <p:cNvPr id="10" name="Imagen 9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4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0B6269-86A8-E340-98EE-854D0457EC86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1A7995-50E1-7D4B-90A5-7DCC4540245D}" type="slidenum">
              <a:rPr lang="es-ES" smtClean="0"/>
              <a:t>‹#›</a:t>
            </a:fld>
            <a:endParaRPr lang="es-ES"/>
          </a:p>
        </p:txBody>
      </p:sp>
      <p:pic>
        <p:nvPicPr>
          <p:cNvPr id="6" name="Imagen 5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1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0B6269-86A8-E340-98EE-854D0457EC86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1A7995-50E1-7D4B-90A5-7DCC4540245D}" type="slidenum">
              <a:rPr lang="es-ES" smtClean="0"/>
              <a:t>‹#›</a:t>
            </a:fld>
            <a:endParaRPr lang="es-ES"/>
          </a:p>
        </p:txBody>
      </p:sp>
      <p:pic>
        <p:nvPicPr>
          <p:cNvPr id="5" name="Imagen 4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32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0B6269-86A8-E340-98EE-854D0457EC86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1A7995-50E1-7D4B-90A5-7DCC4540245D}" type="slidenum">
              <a:rPr lang="es-ES" smtClean="0"/>
              <a:t>‹#›</a:t>
            </a:fld>
            <a:endParaRPr lang="es-ES"/>
          </a:p>
        </p:txBody>
      </p:sp>
      <p:pic>
        <p:nvPicPr>
          <p:cNvPr id="8" name="Imagen 7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35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0B6269-86A8-E340-98EE-854D0457EC86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1A7995-50E1-7D4B-90A5-7DCC4540245D}" type="slidenum">
              <a:rPr lang="es-ES" smtClean="0"/>
              <a:t>‹#›</a:t>
            </a:fld>
            <a:endParaRPr lang="es-ES"/>
          </a:p>
        </p:txBody>
      </p:sp>
      <p:pic>
        <p:nvPicPr>
          <p:cNvPr id="6" name="Imagen 5" descr="logo_CIDA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9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76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4" r:id="rId9"/>
    <p:sldLayoutId id="2147483865" r:id="rId10"/>
    <p:sldLayoutId id="2147483861" r:id="rId11"/>
    <p:sldLayoutId id="2147483862" r:id="rId12"/>
    <p:sldLayoutId id="21474838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8851" y="2840785"/>
            <a:ext cx="7772400" cy="1470025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s-ES" sz="3600" b="1" dirty="0" smtClean="0"/>
              <a:t>¿Por qué una Fiscalía autónoma</a:t>
            </a:r>
            <a:r>
              <a:rPr lang="es-ES" sz="3600" b="1" dirty="0"/>
              <a:t> </a:t>
            </a:r>
            <a:r>
              <a:rPr lang="es-ES" sz="3600" b="1" dirty="0" smtClean="0"/>
              <a:t>es importante para el sistema acusatorio de México y cómo puede afectar su consolidación?</a:t>
            </a:r>
            <a:endParaRPr lang="es-ES" sz="2400" b="1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85252" y="5153124"/>
            <a:ext cx="3990824" cy="840246"/>
          </a:xfrm>
        </p:spPr>
        <p:txBody>
          <a:bodyPr>
            <a:noAutofit/>
          </a:bodyPr>
          <a:lstStyle/>
          <a:p>
            <a:pPr algn="l">
              <a:lnSpc>
                <a:spcPct val="60000"/>
              </a:lnSpc>
            </a:pPr>
            <a:r>
              <a:rPr lang="es-ES" sz="2800" b="1" dirty="0" smtClean="0"/>
              <a:t>María Novoa</a:t>
            </a:r>
          </a:p>
          <a:p>
            <a:pPr algn="l">
              <a:lnSpc>
                <a:spcPct val="60000"/>
              </a:lnSpc>
            </a:pPr>
            <a:r>
              <a:rPr lang="es-ES" sz="2800" b="1" dirty="0" smtClean="0"/>
              <a:t>Coordinadora de Justicia</a:t>
            </a:r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400" b="1" dirty="0"/>
          </a:p>
          <a:p>
            <a:pPr algn="l">
              <a:lnSpc>
                <a:spcPct val="60000"/>
              </a:lnSpc>
            </a:pPr>
            <a:endParaRPr lang="es-ES" sz="2400" b="1" dirty="0" smtClean="0"/>
          </a:p>
          <a:p>
            <a:pPr algn="l">
              <a:lnSpc>
                <a:spcPct val="60000"/>
              </a:lnSpc>
            </a:pPr>
            <a:endParaRPr lang="es-ES" sz="2800" dirty="0"/>
          </a:p>
        </p:txBody>
      </p:sp>
      <p:pic>
        <p:nvPicPr>
          <p:cNvPr id="5" name="Imagen 4" descr="logo_CIDA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  <p:pic>
        <p:nvPicPr>
          <p:cNvPr id="6" name="Imagen 5" descr="logo_CIDA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885" y="0"/>
            <a:ext cx="2585259" cy="116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3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40272"/>
          </a:xfrm>
        </p:spPr>
        <p:txBody>
          <a:bodyPr>
            <a:normAutofit/>
          </a:bodyPr>
          <a:lstStyle/>
          <a:p>
            <a:pPr algn="r"/>
            <a:r>
              <a:rPr lang="es-ES" sz="3200" b="1" dirty="0" smtClean="0">
                <a:solidFill>
                  <a:srgbClr val="7F7F7F"/>
                </a:solidFill>
              </a:rPr>
              <a:t>Transición institucional</a:t>
            </a:r>
            <a:endParaRPr lang="es-ES" sz="3200" b="1" dirty="0">
              <a:solidFill>
                <a:srgbClr val="7F7F7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164" y="822086"/>
            <a:ext cx="8913104" cy="4778021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q"/>
            </a:pPr>
            <a:r>
              <a:rPr lang="en-US" sz="1700" dirty="0" smtClean="0"/>
              <a:t>En 2008 se </a:t>
            </a:r>
            <a:r>
              <a:rPr lang="en-US" sz="1700" dirty="0" err="1" smtClean="0"/>
              <a:t>adopta</a:t>
            </a:r>
            <a:r>
              <a:rPr lang="en-US" sz="1700" dirty="0" smtClean="0"/>
              <a:t> en México </a:t>
            </a:r>
            <a:r>
              <a:rPr lang="en-US" sz="1700" dirty="0" err="1" smtClean="0"/>
              <a:t>reforma</a:t>
            </a:r>
            <a:r>
              <a:rPr lang="en-US" sz="1700" dirty="0" smtClean="0"/>
              <a:t> </a:t>
            </a:r>
            <a:r>
              <a:rPr lang="en-US" sz="1700" dirty="0" err="1" smtClean="0"/>
              <a:t>consitucional</a:t>
            </a:r>
            <a:r>
              <a:rPr lang="en-US" sz="1700" dirty="0" smtClean="0"/>
              <a:t> </a:t>
            </a:r>
            <a:r>
              <a:rPr lang="en-US" sz="1700" dirty="0" err="1" smtClean="0"/>
              <a:t>ambiciosa</a:t>
            </a:r>
            <a:r>
              <a:rPr lang="en-US" sz="1700" dirty="0" smtClean="0"/>
              <a:t> </a:t>
            </a:r>
            <a:r>
              <a:rPr lang="en-US" sz="1700" dirty="0" err="1" smtClean="0"/>
              <a:t>que</a:t>
            </a:r>
            <a:r>
              <a:rPr lang="en-US" sz="1700" dirty="0" smtClean="0"/>
              <a:t> </a:t>
            </a:r>
            <a:r>
              <a:rPr lang="en-US" sz="1700" dirty="0" err="1" smtClean="0"/>
              <a:t>establece</a:t>
            </a:r>
            <a:r>
              <a:rPr lang="en-US" sz="1700" dirty="0" smtClean="0"/>
              <a:t> un </a:t>
            </a:r>
            <a:r>
              <a:rPr lang="en-US" sz="1700" dirty="0" err="1" smtClean="0"/>
              <a:t>sistema</a:t>
            </a:r>
            <a:r>
              <a:rPr lang="en-US" sz="1700" dirty="0" smtClean="0"/>
              <a:t> de </a:t>
            </a:r>
            <a:r>
              <a:rPr lang="en-US" sz="1700" dirty="0" err="1" smtClean="0"/>
              <a:t>justicia</a:t>
            </a:r>
            <a:r>
              <a:rPr lang="en-US" sz="1700" dirty="0" smtClean="0"/>
              <a:t> penal </a:t>
            </a:r>
            <a:r>
              <a:rPr lang="en-US" sz="1700" dirty="0" err="1" smtClean="0"/>
              <a:t>acusatorio</a:t>
            </a:r>
            <a:r>
              <a:rPr lang="en-US" sz="1700" dirty="0" smtClean="0"/>
              <a:t>.</a:t>
            </a:r>
          </a:p>
          <a:p>
            <a:pPr>
              <a:buFont typeface="Wingdings" charset="2"/>
              <a:buChar char="q"/>
            </a:pPr>
            <a:endParaRPr lang="en-US" sz="1700" dirty="0" smtClean="0"/>
          </a:p>
          <a:p>
            <a:pPr>
              <a:buFont typeface="Wingdings" charset="2"/>
              <a:buChar char="q"/>
            </a:pPr>
            <a:r>
              <a:rPr lang="en-US" sz="1700" dirty="0" smtClean="0"/>
              <a:t>En </a:t>
            </a:r>
            <a:r>
              <a:rPr lang="en-US" sz="1700" dirty="0"/>
              <a:t>2013 el </a:t>
            </a:r>
            <a:r>
              <a:rPr lang="en-US" sz="1700" dirty="0" err="1"/>
              <a:t>Congreso</a:t>
            </a:r>
            <a:r>
              <a:rPr lang="en-US" sz="1700" dirty="0"/>
              <a:t> </a:t>
            </a:r>
            <a:r>
              <a:rPr lang="en-US" sz="1700" dirty="0" err="1" smtClean="0"/>
              <a:t>aprobó</a:t>
            </a:r>
            <a:r>
              <a:rPr lang="en-US" sz="1700" dirty="0" smtClean="0"/>
              <a:t> </a:t>
            </a:r>
            <a:r>
              <a:rPr lang="en-US" sz="1700" dirty="0"/>
              <a:t>la </a:t>
            </a:r>
            <a:r>
              <a:rPr lang="en-US" sz="1700" dirty="0" err="1"/>
              <a:t>creación</a:t>
            </a:r>
            <a:r>
              <a:rPr lang="en-US" sz="1700" dirty="0"/>
              <a:t> de la </a:t>
            </a:r>
            <a:r>
              <a:rPr lang="en-US" sz="1700" dirty="0" err="1"/>
              <a:t>Fiscalía</a:t>
            </a:r>
            <a:r>
              <a:rPr lang="en-US" sz="1700" dirty="0"/>
              <a:t> General </a:t>
            </a:r>
            <a:r>
              <a:rPr lang="en-US" sz="1700" dirty="0" err="1" smtClean="0"/>
              <a:t>que</a:t>
            </a:r>
            <a:r>
              <a:rPr lang="en-US" sz="1700" dirty="0" smtClean="0"/>
              <a:t> </a:t>
            </a:r>
            <a:r>
              <a:rPr lang="en-US" sz="1700" dirty="0" err="1"/>
              <a:t>sustituirá</a:t>
            </a:r>
            <a:r>
              <a:rPr lang="en-US" sz="1700" dirty="0"/>
              <a:t> a la actual </a:t>
            </a:r>
            <a:r>
              <a:rPr lang="en-US" sz="1700" dirty="0" err="1"/>
              <a:t>Procuraduría</a:t>
            </a:r>
            <a:r>
              <a:rPr lang="en-US" sz="1700" dirty="0"/>
              <a:t> </a:t>
            </a:r>
            <a:r>
              <a:rPr lang="en-US" sz="1700" dirty="0" smtClean="0"/>
              <a:t>General de </a:t>
            </a:r>
            <a:r>
              <a:rPr lang="en-US" sz="1700" dirty="0"/>
              <a:t>la </a:t>
            </a:r>
            <a:r>
              <a:rPr lang="en-US" sz="1700" dirty="0" err="1"/>
              <a:t>República</a:t>
            </a:r>
            <a:r>
              <a:rPr lang="en-US" sz="1700" dirty="0"/>
              <a:t> . </a:t>
            </a:r>
            <a:endParaRPr lang="en-US" sz="1700" dirty="0" smtClean="0"/>
          </a:p>
          <a:p>
            <a:pPr>
              <a:buFont typeface="Wingdings" charset="2"/>
              <a:buChar char="q"/>
            </a:pPr>
            <a:endParaRPr lang="en-US" sz="1700" dirty="0"/>
          </a:p>
          <a:p>
            <a:pPr>
              <a:buFont typeface="Wingdings" charset="2"/>
              <a:buChar char="q"/>
            </a:pPr>
            <a:r>
              <a:rPr lang="en-US" sz="1700" dirty="0"/>
              <a:t>La </a:t>
            </a:r>
            <a:r>
              <a:rPr lang="en-US" sz="1700" dirty="0" err="1"/>
              <a:t>transición</a:t>
            </a:r>
            <a:r>
              <a:rPr lang="en-US" sz="1700" dirty="0"/>
              <a:t> a </a:t>
            </a:r>
            <a:r>
              <a:rPr lang="en-US" sz="1700" dirty="0" err="1"/>
              <a:t>una</a:t>
            </a:r>
            <a:r>
              <a:rPr lang="en-US" sz="1700" dirty="0"/>
              <a:t> </a:t>
            </a:r>
            <a:r>
              <a:rPr lang="en-US" sz="1700" dirty="0" err="1"/>
              <a:t>Fiscalía</a:t>
            </a:r>
            <a:r>
              <a:rPr lang="en-US" sz="1700" dirty="0"/>
              <a:t> </a:t>
            </a:r>
            <a:r>
              <a:rPr lang="en-US" sz="1700" dirty="0" err="1"/>
              <a:t>exige</a:t>
            </a:r>
            <a:r>
              <a:rPr lang="en-US" sz="1700" dirty="0"/>
              <a:t> </a:t>
            </a:r>
            <a:r>
              <a:rPr lang="en-US" sz="1700" dirty="0" err="1"/>
              <a:t>asegurar</a:t>
            </a:r>
            <a:r>
              <a:rPr lang="en-US" sz="1700" dirty="0"/>
              <a:t> </a:t>
            </a:r>
            <a:r>
              <a:rPr lang="en-US" sz="1700" dirty="0" err="1"/>
              <a:t>autonomía</a:t>
            </a:r>
            <a:r>
              <a:rPr lang="en-US" sz="1700" dirty="0"/>
              <a:t> e </a:t>
            </a:r>
            <a:r>
              <a:rPr lang="en-US" sz="1700" dirty="0" err="1" smtClean="0"/>
              <a:t>independencia</a:t>
            </a:r>
            <a:r>
              <a:rPr lang="en-US" sz="1700" dirty="0" smtClean="0"/>
              <a:t>; </a:t>
            </a:r>
            <a:r>
              <a:rPr lang="en-US" sz="1700" dirty="0" err="1"/>
              <a:t>así</a:t>
            </a:r>
            <a:r>
              <a:rPr lang="en-US" sz="1700" dirty="0"/>
              <a:t> </a:t>
            </a:r>
            <a:r>
              <a:rPr lang="en-US" sz="1700" dirty="0" err="1"/>
              <a:t>como</a:t>
            </a:r>
            <a:r>
              <a:rPr lang="en-US" sz="1700" dirty="0"/>
              <a:t>, </a:t>
            </a:r>
            <a:r>
              <a:rPr lang="en-US" sz="1700" dirty="0" err="1"/>
              <a:t>fortalecer</a:t>
            </a:r>
            <a:r>
              <a:rPr lang="en-US" sz="1700" dirty="0"/>
              <a:t> </a:t>
            </a:r>
            <a:r>
              <a:rPr lang="en-US" sz="1700" dirty="0" smtClean="0"/>
              <a:t>la </a:t>
            </a:r>
            <a:r>
              <a:rPr lang="en-US" sz="1700" dirty="0" err="1" smtClean="0"/>
              <a:t>capacidad</a:t>
            </a:r>
            <a:r>
              <a:rPr lang="en-US" sz="1700" dirty="0" smtClean="0"/>
              <a:t> </a:t>
            </a:r>
            <a:r>
              <a:rPr lang="en-US" sz="1700" dirty="0"/>
              <a:t>de </a:t>
            </a:r>
            <a:r>
              <a:rPr lang="en-US" sz="1700" dirty="0" err="1"/>
              <a:t>investigación</a:t>
            </a:r>
            <a:r>
              <a:rPr lang="en-US" sz="1700" dirty="0"/>
              <a:t> de </a:t>
            </a:r>
            <a:r>
              <a:rPr lang="en-US" sz="1700" dirty="0" err="1"/>
              <a:t>delitos</a:t>
            </a:r>
            <a:r>
              <a:rPr lang="en-US" sz="1700" dirty="0"/>
              <a:t> del </a:t>
            </a:r>
            <a:r>
              <a:rPr lang="en-US" sz="1700" dirty="0" err="1"/>
              <a:t>fuero</a:t>
            </a:r>
            <a:r>
              <a:rPr lang="en-US" sz="1700" dirty="0"/>
              <a:t> federal.</a:t>
            </a:r>
          </a:p>
          <a:p>
            <a:pPr>
              <a:buFont typeface="Wingdings" charset="2"/>
              <a:buChar char="q"/>
            </a:pPr>
            <a:endParaRPr lang="en-US" sz="1700" dirty="0"/>
          </a:p>
          <a:p>
            <a:pPr>
              <a:buFont typeface="Wingdings" charset="2"/>
              <a:buChar char="q"/>
            </a:pPr>
            <a:r>
              <a:rPr lang="en-US" sz="1700" dirty="0" smtClean="0"/>
              <a:t>En el </a:t>
            </a:r>
            <a:r>
              <a:rPr lang="en-US" sz="1700" dirty="0"/>
              <a:t>debate </a:t>
            </a:r>
            <a:r>
              <a:rPr lang="en-US" sz="1700" dirty="0" err="1"/>
              <a:t>público</a:t>
            </a:r>
            <a:r>
              <a:rPr lang="en-US" sz="1700" dirty="0"/>
              <a:t> no </a:t>
            </a:r>
            <a:r>
              <a:rPr lang="en-US" sz="1700" dirty="0" smtClean="0"/>
              <a:t>se ha </a:t>
            </a:r>
            <a:r>
              <a:rPr lang="en-US" sz="1700" dirty="0" err="1" smtClean="0"/>
              <a:t>profundizado</a:t>
            </a:r>
            <a:r>
              <a:rPr lang="en-US" sz="1700" dirty="0" smtClean="0"/>
              <a:t> </a:t>
            </a:r>
            <a:r>
              <a:rPr lang="en-US" sz="1700" dirty="0" err="1" smtClean="0"/>
              <a:t>sobre</a:t>
            </a:r>
            <a:r>
              <a:rPr lang="en-US" sz="1700" dirty="0" smtClean="0"/>
              <a:t> el </a:t>
            </a:r>
            <a:r>
              <a:rPr lang="en-US" sz="1700" dirty="0" err="1" smtClean="0"/>
              <a:t>rediseño</a:t>
            </a:r>
            <a:r>
              <a:rPr lang="en-US" sz="1700" dirty="0" smtClean="0"/>
              <a:t> </a:t>
            </a:r>
            <a:r>
              <a:rPr lang="en-US" sz="1700" dirty="0" err="1" smtClean="0"/>
              <a:t>institucional</a:t>
            </a:r>
            <a:r>
              <a:rPr lang="en-US" sz="1700" dirty="0"/>
              <a:t>,</a:t>
            </a:r>
            <a:r>
              <a:rPr lang="en-US" sz="1700" dirty="0" smtClean="0"/>
              <a:t> el </a:t>
            </a:r>
            <a:r>
              <a:rPr lang="en-US" sz="1700" dirty="0" err="1" smtClean="0"/>
              <a:t>marco</a:t>
            </a:r>
            <a:r>
              <a:rPr lang="en-US" sz="1700" dirty="0" smtClean="0"/>
              <a:t> </a:t>
            </a:r>
            <a:r>
              <a:rPr lang="en-US" sz="1700" dirty="0" err="1" smtClean="0"/>
              <a:t>regulatorio</a:t>
            </a:r>
            <a:r>
              <a:rPr lang="en-US" sz="1700" dirty="0" smtClean="0"/>
              <a:t> y </a:t>
            </a:r>
            <a:r>
              <a:rPr lang="en-US" sz="1700" dirty="0" err="1" smtClean="0"/>
              <a:t>las</a:t>
            </a:r>
            <a:r>
              <a:rPr lang="en-US" sz="1700" dirty="0" smtClean="0"/>
              <a:t> </a:t>
            </a:r>
            <a:r>
              <a:rPr lang="en-US" sz="1700" dirty="0" err="1" smtClean="0"/>
              <a:t>estrategias</a:t>
            </a:r>
            <a:r>
              <a:rPr lang="en-US" sz="1700" dirty="0" smtClean="0"/>
              <a:t> </a:t>
            </a:r>
            <a:r>
              <a:rPr lang="en-US" sz="1700" dirty="0" err="1" smtClean="0"/>
              <a:t>para</a:t>
            </a:r>
            <a:r>
              <a:rPr lang="en-US" sz="1700" dirty="0" smtClean="0"/>
              <a:t> </a:t>
            </a:r>
            <a:r>
              <a:rPr lang="en-US" sz="1700" dirty="0" err="1" smtClean="0"/>
              <a:t>concretar</a:t>
            </a:r>
            <a:r>
              <a:rPr lang="en-US" sz="1700" dirty="0" smtClean="0"/>
              <a:t> los </a:t>
            </a:r>
            <a:r>
              <a:rPr lang="en-US" sz="1700" dirty="0" err="1" smtClean="0"/>
              <a:t>cambios</a:t>
            </a:r>
            <a:r>
              <a:rPr lang="en-US" sz="1700" dirty="0" smtClean="0"/>
              <a:t> </a:t>
            </a:r>
            <a:r>
              <a:rPr lang="en-US" sz="1700" dirty="0" err="1" smtClean="0"/>
              <a:t>esperados</a:t>
            </a:r>
            <a:r>
              <a:rPr lang="en-US" sz="1700" dirty="0" smtClean="0"/>
              <a:t>.</a:t>
            </a:r>
          </a:p>
          <a:p>
            <a:pPr>
              <a:buFont typeface="Wingdings" charset="2"/>
              <a:buChar char="q"/>
            </a:pPr>
            <a:endParaRPr lang="en-US" sz="1700" dirty="0"/>
          </a:p>
          <a:p>
            <a:pPr>
              <a:buFont typeface="Wingdings" charset="2"/>
              <a:buChar char="q"/>
            </a:pPr>
            <a:r>
              <a:rPr lang="en-US" sz="1700" dirty="0" err="1" smtClean="0"/>
              <a:t>Es</a:t>
            </a:r>
            <a:r>
              <a:rPr lang="en-US" sz="1700" dirty="0" smtClean="0"/>
              <a:t> </a:t>
            </a:r>
            <a:r>
              <a:rPr lang="en-US" sz="1700" dirty="0" err="1" smtClean="0"/>
              <a:t>necesario</a:t>
            </a:r>
            <a:r>
              <a:rPr lang="en-US" sz="1700" dirty="0" smtClean="0"/>
              <a:t> </a:t>
            </a:r>
            <a:r>
              <a:rPr lang="en-US" sz="1700" dirty="0" err="1" smtClean="0"/>
              <a:t>analizar</a:t>
            </a:r>
            <a:r>
              <a:rPr lang="en-US" sz="1700" dirty="0" smtClean="0"/>
              <a:t> </a:t>
            </a:r>
            <a:r>
              <a:rPr lang="en-US" sz="1700" dirty="0" err="1" smtClean="0"/>
              <a:t>posibles</a:t>
            </a:r>
            <a:r>
              <a:rPr lang="en-US" sz="1700" dirty="0" smtClean="0"/>
              <a:t> </a:t>
            </a:r>
            <a:r>
              <a:rPr lang="en-US" sz="1700" dirty="0" err="1" smtClean="0"/>
              <a:t>escenarios</a:t>
            </a:r>
            <a:r>
              <a:rPr lang="en-US" sz="1700" dirty="0" smtClean="0"/>
              <a:t> </a:t>
            </a:r>
            <a:r>
              <a:rPr lang="en-US" sz="1700" dirty="0" err="1" smtClean="0"/>
              <a:t>para</a:t>
            </a:r>
            <a:r>
              <a:rPr lang="en-US" sz="1700" dirty="0" smtClean="0"/>
              <a:t> la </a:t>
            </a:r>
            <a:r>
              <a:rPr lang="en-US" sz="1700" dirty="0" err="1" smtClean="0"/>
              <a:t>transición</a:t>
            </a:r>
            <a:r>
              <a:rPr lang="en-US" sz="1700" dirty="0" smtClean="0"/>
              <a:t>, </a:t>
            </a:r>
            <a:r>
              <a:rPr lang="en-US" sz="1700" dirty="0" err="1" smtClean="0"/>
              <a:t>asegurar</a:t>
            </a:r>
            <a:r>
              <a:rPr lang="en-US" sz="1700" dirty="0" smtClean="0"/>
              <a:t> el </a:t>
            </a:r>
            <a:r>
              <a:rPr lang="en-US" sz="1700" dirty="0" err="1" smtClean="0"/>
              <a:t>planteamiento</a:t>
            </a:r>
            <a:r>
              <a:rPr lang="en-US" sz="1700" dirty="0" smtClean="0"/>
              <a:t> de </a:t>
            </a:r>
            <a:r>
              <a:rPr lang="en-US" sz="1700" dirty="0" err="1" smtClean="0"/>
              <a:t>una</a:t>
            </a:r>
            <a:r>
              <a:rPr lang="en-US" sz="1700" dirty="0" smtClean="0"/>
              <a:t> </a:t>
            </a:r>
            <a:r>
              <a:rPr lang="en-US" sz="1700" dirty="0" err="1" smtClean="0"/>
              <a:t>política</a:t>
            </a:r>
            <a:r>
              <a:rPr lang="en-US" sz="1700" dirty="0" smtClean="0"/>
              <a:t> criminal, un </a:t>
            </a:r>
            <a:r>
              <a:rPr lang="en-US" sz="1700" dirty="0" err="1" smtClean="0"/>
              <a:t>servicio</a:t>
            </a:r>
            <a:r>
              <a:rPr lang="en-US" sz="1700" dirty="0" smtClean="0"/>
              <a:t> </a:t>
            </a:r>
            <a:r>
              <a:rPr lang="en-US" sz="1700" dirty="0" err="1" smtClean="0"/>
              <a:t>profesional</a:t>
            </a:r>
            <a:r>
              <a:rPr lang="en-US" sz="1700" dirty="0" smtClean="0"/>
              <a:t> de </a:t>
            </a:r>
            <a:r>
              <a:rPr lang="en-US" sz="1700" dirty="0" err="1" smtClean="0"/>
              <a:t>carrera</a:t>
            </a:r>
            <a:r>
              <a:rPr lang="en-US" sz="1700" dirty="0" smtClean="0"/>
              <a:t> y </a:t>
            </a:r>
            <a:r>
              <a:rPr lang="en-US" sz="1700" dirty="0" err="1" smtClean="0"/>
              <a:t>garantizar</a:t>
            </a:r>
            <a:r>
              <a:rPr lang="en-US" sz="1700" dirty="0" smtClean="0"/>
              <a:t> </a:t>
            </a:r>
            <a:r>
              <a:rPr lang="en-US" sz="1700" dirty="0" err="1" smtClean="0"/>
              <a:t>liquidación</a:t>
            </a:r>
            <a:r>
              <a:rPr lang="en-US" sz="1700" dirty="0" smtClean="0"/>
              <a:t> de </a:t>
            </a:r>
            <a:r>
              <a:rPr lang="en-US" sz="1700" dirty="0" err="1" smtClean="0"/>
              <a:t>casos</a:t>
            </a:r>
            <a:r>
              <a:rPr lang="en-US" sz="1700" dirty="0" smtClean="0"/>
              <a:t> en </a:t>
            </a:r>
            <a:r>
              <a:rPr lang="en-US" sz="1700" dirty="0" err="1" smtClean="0"/>
              <a:t>proceso</a:t>
            </a:r>
            <a:r>
              <a:rPr lang="en-US" sz="1700" dirty="0" smtClean="0"/>
              <a:t>.</a:t>
            </a:r>
          </a:p>
          <a:p>
            <a:pPr>
              <a:buFont typeface="Wingdings" charset="2"/>
              <a:buChar char="q"/>
            </a:pPr>
            <a:endParaRPr lang="en-US" sz="1700" dirty="0"/>
          </a:p>
          <a:p>
            <a:pPr>
              <a:buFont typeface="Wingdings" charset="2"/>
              <a:buChar char="q"/>
            </a:pPr>
            <a:r>
              <a:rPr lang="es-MX" sz="1700" dirty="0"/>
              <a:t>En febrero 2017, la PGR publicó un diagnóstico institucional </a:t>
            </a:r>
            <a:r>
              <a:rPr lang="es-MX" sz="1700" dirty="0" smtClean="0"/>
              <a:t>en </a:t>
            </a:r>
            <a:r>
              <a:rPr lang="es-MX" sz="1700" dirty="0"/>
              <a:t>el que reconoce </a:t>
            </a:r>
            <a:r>
              <a:rPr lang="es-MX" sz="1700" dirty="0" smtClean="0"/>
              <a:t>no </a:t>
            </a:r>
            <a:r>
              <a:rPr lang="es-MX" sz="1700" dirty="0"/>
              <a:t>contar con la arquitectura institucional necesaria </a:t>
            </a:r>
            <a:r>
              <a:rPr lang="es-MX" sz="1700" dirty="0" smtClean="0"/>
              <a:t>para </a:t>
            </a:r>
            <a:r>
              <a:rPr lang="es-MX" sz="1700" dirty="0"/>
              <a:t>los procesos del Sistema </a:t>
            </a:r>
            <a:r>
              <a:rPr lang="es-MX" sz="1700" dirty="0" smtClean="0"/>
              <a:t>Acusatorio y</a:t>
            </a:r>
            <a:r>
              <a:rPr lang="es-MX" sz="1700" dirty="0"/>
              <a:t> n</a:t>
            </a:r>
            <a:r>
              <a:rPr lang="es-MX" sz="1700" dirty="0" smtClean="0"/>
              <a:t>o </a:t>
            </a:r>
            <a:r>
              <a:rPr lang="es-MX" sz="1700" dirty="0"/>
              <a:t>haber logrado erradicar viejas prácticas de trabajo </a:t>
            </a:r>
            <a:r>
              <a:rPr lang="es-MX" sz="1700" dirty="0" smtClean="0"/>
              <a:t>deficientes.</a:t>
            </a:r>
            <a:endParaRPr lang="es-MX" sz="1700" dirty="0"/>
          </a:p>
          <a:p>
            <a:pPr marL="0" indent="0">
              <a:buNone/>
            </a:pPr>
            <a:endParaRPr lang="en-US" sz="1700" dirty="0"/>
          </a:p>
          <a:p>
            <a:pPr>
              <a:buFont typeface="Wingdings" charset="2"/>
              <a:buChar char="q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50313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085"/>
            <a:ext cx="8229600" cy="605174"/>
          </a:xfrm>
        </p:spPr>
        <p:txBody>
          <a:bodyPr>
            <a:normAutofit fontScale="90000"/>
          </a:bodyPr>
          <a:lstStyle/>
          <a:p>
            <a:pPr algn="r"/>
            <a:r>
              <a:rPr lang="es-ES" sz="3600" b="1" dirty="0" smtClean="0">
                <a:solidFill>
                  <a:srgbClr val="7F7F7F"/>
                </a:solidFill>
              </a:rPr>
              <a:t>Contexto Nacional</a:t>
            </a:r>
            <a:endParaRPr lang="es-ES" sz="3600" b="1" dirty="0">
              <a:solidFill>
                <a:srgbClr val="7F7F7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379" y="950696"/>
            <a:ext cx="8928185" cy="4525963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s-E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Altos niveles de crimen, violaciones graves de DDHH, corrupción e impunidad</a:t>
            </a:r>
          </a:p>
          <a:p>
            <a:pPr marL="800100" lvl="1" indent="-342900">
              <a:buFont typeface="Arial"/>
              <a:buChar char="•"/>
            </a:pPr>
            <a:r>
              <a:rPr lang="es-ES" sz="1700" b="1" dirty="0" smtClean="0"/>
              <a:t>37,017 </a:t>
            </a:r>
            <a:r>
              <a:rPr lang="es-ES" sz="1700" dirty="0" smtClean="0"/>
              <a:t>delitos por cada 100 mil habitantes (</a:t>
            </a:r>
            <a:r>
              <a:rPr lang="es-ES" sz="1700" i="1" dirty="0"/>
              <a:t>ENVIPE 2017, INEGI</a:t>
            </a:r>
            <a:r>
              <a:rPr lang="es-ES" sz="1700" dirty="0"/>
              <a:t>) </a:t>
            </a:r>
            <a:endParaRPr lang="es-ES" sz="1700" dirty="0" smtClean="0"/>
          </a:p>
          <a:p>
            <a:pPr marL="800100" lvl="1" indent="-342900">
              <a:buFont typeface="Arial"/>
              <a:buChar char="•"/>
            </a:pPr>
            <a:r>
              <a:rPr lang="es-ES" sz="1700" b="1" dirty="0" smtClean="0"/>
              <a:t>93.6</a:t>
            </a:r>
            <a:r>
              <a:rPr lang="es-ES" sz="1700" b="1" dirty="0"/>
              <a:t>%</a:t>
            </a:r>
            <a:r>
              <a:rPr lang="es-ES" sz="1700" dirty="0"/>
              <a:t> </a:t>
            </a:r>
            <a:r>
              <a:rPr lang="es-ES" sz="1700" dirty="0" smtClean="0"/>
              <a:t>delitos </a:t>
            </a:r>
            <a:r>
              <a:rPr lang="es-ES" sz="1700" dirty="0"/>
              <a:t>a nivel nacional </a:t>
            </a:r>
            <a:r>
              <a:rPr lang="es-ES" sz="1700" dirty="0" smtClean="0"/>
              <a:t>no </a:t>
            </a:r>
            <a:r>
              <a:rPr lang="es-ES" sz="1700" dirty="0"/>
              <a:t>se </a:t>
            </a:r>
            <a:r>
              <a:rPr lang="es-ES" sz="1700" dirty="0" smtClean="0"/>
              <a:t>denuncian </a:t>
            </a:r>
            <a:r>
              <a:rPr lang="es-ES" sz="1700" dirty="0"/>
              <a:t>o no se </a:t>
            </a:r>
            <a:r>
              <a:rPr lang="es-ES" sz="1700" dirty="0" smtClean="0"/>
              <a:t>inicia </a:t>
            </a:r>
            <a:r>
              <a:rPr lang="es-ES" sz="1700" dirty="0"/>
              <a:t>investigación </a:t>
            </a:r>
            <a:r>
              <a:rPr lang="es-ES" sz="1700" dirty="0" smtClean="0"/>
              <a:t>(</a:t>
            </a:r>
            <a:r>
              <a:rPr lang="es-ES" sz="1700" i="1" dirty="0"/>
              <a:t>ENVIPE 2017, INEGI</a:t>
            </a:r>
            <a:r>
              <a:rPr lang="es-ES" sz="1700" dirty="0"/>
              <a:t>) </a:t>
            </a:r>
          </a:p>
          <a:p>
            <a:pPr marL="800100" lvl="1" indent="-342900">
              <a:buFont typeface="Arial"/>
              <a:buChar char="•"/>
            </a:pPr>
            <a:r>
              <a:rPr lang="es-ES" sz="1700" b="1" dirty="0"/>
              <a:t>61.4% </a:t>
            </a:r>
            <a:r>
              <a:rPr lang="es-ES" sz="1700" dirty="0"/>
              <a:t>percibe como corrupta la Procuraduría General de la República (</a:t>
            </a:r>
            <a:r>
              <a:rPr lang="es-ES" sz="1700" i="1" dirty="0"/>
              <a:t>ENVIPE 2017, INEGI</a:t>
            </a:r>
            <a:r>
              <a:rPr lang="es-ES" sz="1700" dirty="0"/>
              <a:t>) </a:t>
            </a:r>
          </a:p>
          <a:p>
            <a:pPr marL="800100" lvl="1" indent="-342900">
              <a:buFont typeface="Arial"/>
              <a:buChar char="•"/>
            </a:pPr>
            <a:r>
              <a:rPr lang="es-ES" sz="1700" dirty="0" smtClean="0"/>
              <a:t>Nivel de impunidad de </a:t>
            </a:r>
            <a:r>
              <a:rPr lang="es-ES" sz="1700" b="1" dirty="0" smtClean="0"/>
              <a:t>69.7</a:t>
            </a:r>
            <a:r>
              <a:rPr lang="es-ES" sz="1700" dirty="0" smtClean="0"/>
              <a:t> </a:t>
            </a:r>
            <a:r>
              <a:rPr lang="es-ES" sz="1700" i="1" dirty="0" smtClean="0"/>
              <a:t>(Índice Global de Impunidad 2017, UDLAP)</a:t>
            </a:r>
            <a:endParaRPr lang="es-ES" sz="1700" i="1" dirty="0"/>
          </a:p>
          <a:p>
            <a:pPr marL="457200" lvl="1" indent="0">
              <a:buNone/>
            </a:pPr>
            <a:endParaRPr lang="es-ES" sz="1800" dirty="0"/>
          </a:p>
          <a:p>
            <a:pPr>
              <a:buFont typeface="Arial"/>
              <a:buChar char="•"/>
            </a:pPr>
            <a:r>
              <a:rPr lang="es-E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Sistema de </a:t>
            </a:r>
            <a:r>
              <a:rPr lang="es-E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justicia ineficaz y </a:t>
            </a:r>
            <a:r>
              <a:rPr lang="es-ES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victimizante</a:t>
            </a:r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s-ES" sz="1700" b="1" dirty="0" smtClean="0"/>
              <a:t>1 de cada 2 </a:t>
            </a:r>
            <a:r>
              <a:rPr lang="es-ES" sz="1700" dirty="0" smtClean="0"/>
              <a:t>carpetas</a:t>
            </a:r>
            <a:r>
              <a:rPr lang="es-ES" sz="1700" b="1" dirty="0" smtClean="0"/>
              <a:t> </a:t>
            </a:r>
            <a:r>
              <a:rPr lang="es-ES" sz="1700" dirty="0" smtClean="0"/>
              <a:t>logran una determinación (</a:t>
            </a:r>
            <a:r>
              <a:rPr lang="es-ES" sz="1700" i="1" dirty="0" smtClean="0"/>
              <a:t>Hallazgos 2016, CIDAC</a:t>
            </a:r>
            <a:r>
              <a:rPr lang="es-ES" sz="1700" dirty="0" smtClean="0"/>
              <a:t>) </a:t>
            </a:r>
            <a:r>
              <a:rPr lang="mr-IN" sz="1700" dirty="0" smtClean="0"/>
              <a:t>–</a:t>
            </a:r>
            <a:r>
              <a:rPr lang="es-ES" sz="1700" dirty="0" smtClean="0"/>
              <a:t> incapacidad de resolver</a:t>
            </a:r>
          </a:p>
          <a:p>
            <a:pPr marL="800100" lvl="1" indent="-342900">
              <a:buFont typeface="Arial"/>
              <a:buChar char="•"/>
            </a:pPr>
            <a:r>
              <a:rPr lang="es-ES" sz="1700" b="1" dirty="0" smtClean="0"/>
              <a:t>0.36% </a:t>
            </a:r>
            <a:r>
              <a:rPr lang="es-ES" sz="1700" dirty="0" smtClean="0"/>
              <a:t>carpetas determinadas resueltas por </a:t>
            </a:r>
            <a:r>
              <a:rPr lang="es-ES" sz="1700" b="1" dirty="0" smtClean="0"/>
              <a:t>mecanismos alternativos </a:t>
            </a:r>
            <a:r>
              <a:rPr lang="es-ES" sz="1700" i="1" dirty="0" smtClean="0"/>
              <a:t>(Hallazgos </a:t>
            </a:r>
            <a:r>
              <a:rPr lang="es-ES" sz="1700" i="1" dirty="0"/>
              <a:t>2016, CIDAC</a:t>
            </a:r>
            <a:r>
              <a:rPr lang="es-ES" sz="1700" dirty="0" smtClean="0"/>
              <a:t>)</a:t>
            </a:r>
          </a:p>
          <a:p>
            <a:pPr marL="800100" lvl="1" indent="-342900">
              <a:buFont typeface="Arial"/>
              <a:buChar char="•"/>
            </a:pPr>
            <a:r>
              <a:rPr lang="es-ES" sz="1700" b="1" dirty="0" smtClean="0"/>
              <a:t>99%</a:t>
            </a:r>
            <a:r>
              <a:rPr lang="es-ES" sz="1700" dirty="0" smtClean="0"/>
              <a:t> de causas penales iniciadas son en flagrancia </a:t>
            </a:r>
            <a:r>
              <a:rPr lang="mr-IN" sz="1700" dirty="0" smtClean="0"/>
              <a:t>–</a:t>
            </a:r>
            <a:r>
              <a:rPr lang="es-ES" sz="1700" dirty="0" smtClean="0"/>
              <a:t> deficiencia en capacidad de investigación para casos en los que no se configura flagrancia </a:t>
            </a:r>
            <a:r>
              <a:rPr lang="es-ES" sz="1700" i="1" dirty="0" smtClean="0"/>
              <a:t>(</a:t>
            </a:r>
            <a:r>
              <a:rPr lang="es-ES" sz="1700" i="1" dirty="0"/>
              <a:t>Hallazgos 2016, CIDAC</a:t>
            </a:r>
            <a:r>
              <a:rPr lang="es-ES" sz="1700" dirty="0" smtClean="0"/>
              <a:t>)</a:t>
            </a:r>
            <a:endParaRPr lang="es-ES" sz="1700" dirty="0"/>
          </a:p>
          <a:p>
            <a:pPr marL="800100" lvl="1" indent="-342900">
              <a:buFont typeface="Arial"/>
              <a:buChar char="•"/>
            </a:pPr>
            <a:r>
              <a:rPr lang="es-ES" sz="1700" b="1" dirty="0" smtClean="0"/>
              <a:t>Falta </a:t>
            </a:r>
            <a:r>
              <a:rPr lang="es-ES" sz="1700" b="1" dirty="0"/>
              <a:t>de flexibilidad </a:t>
            </a:r>
            <a:r>
              <a:rPr lang="es-ES" sz="1700" dirty="0"/>
              <a:t>para priorizar asuntos sensibles y/o de alto impacto social</a:t>
            </a:r>
          </a:p>
          <a:p>
            <a:pPr marL="800100" lvl="1" indent="-342900">
              <a:buFont typeface="Arial"/>
              <a:buChar char="•"/>
            </a:pPr>
            <a:r>
              <a:rPr lang="es-ES" sz="1700" b="1" dirty="0" smtClean="0"/>
              <a:t>Deficiencias en investigación criminal </a:t>
            </a:r>
            <a:r>
              <a:rPr lang="es-ES" sz="1700" dirty="0" smtClean="0"/>
              <a:t>han propiciado impunidad y violaciones de DDHH</a:t>
            </a:r>
            <a:endParaRPr lang="es-ES" sz="1700" dirty="0"/>
          </a:p>
          <a:p>
            <a:pPr marL="800100" lvl="1" indent="-342900">
              <a:buFont typeface="Arial"/>
              <a:buChar char="•"/>
            </a:pPr>
            <a:r>
              <a:rPr lang="es-ES" sz="1700" dirty="0"/>
              <a:t>No se </a:t>
            </a:r>
            <a:r>
              <a:rPr lang="es-ES" sz="1700" dirty="0" smtClean="0"/>
              <a:t>garantiza </a:t>
            </a:r>
            <a:r>
              <a:rPr lang="es-ES" sz="1700" dirty="0"/>
              <a:t>el debido proceso</a:t>
            </a:r>
          </a:p>
          <a:p>
            <a:pPr marL="800100" lvl="1" indent="-342900">
              <a:buFont typeface="Arial"/>
              <a:buChar char="•"/>
            </a:pPr>
            <a:endParaRPr lang="es-ES" sz="1700" dirty="0"/>
          </a:p>
        </p:txBody>
      </p:sp>
    </p:spTree>
    <p:extLst>
      <p:ext uri="{BB962C8B-B14F-4D97-AF65-F5344CB8AC3E}">
        <p14:creationId xmlns:p14="http://schemas.microsoft.com/office/powerpoint/2010/main" val="281704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316905"/>
              </p:ext>
            </p:extLst>
          </p:nvPr>
        </p:nvGraphicFramePr>
        <p:xfrm>
          <a:off x="-454361" y="2039433"/>
          <a:ext cx="7043031" cy="3224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5022637" y="1933222"/>
            <a:ext cx="524763" cy="336739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dirty="0" smtClean="0"/>
              <a:t>Servicio profesional de carrera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537441" y="1933222"/>
            <a:ext cx="524763" cy="336739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dirty="0" smtClean="0"/>
              <a:t>Autonomía e Independencia</a:t>
            </a:r>
            <a:endParaRPr lang="es-ES" dirty="0"/>
          </a:p>
        </p:txBody>
      </p:sp>
      <p:sp>
        <p:nvSpPr>
          <p:cNvPr id="2" name="Flecha derecha 1"/>
          <p:cNvSpPr/>
          <p:nvPr/>
        </p:nvSpPr>
        <p:spPr>
          <a:xfrm>
            <a:off x="537441" y="5658556"/>
            <a:ext cx="5009959" cy="705555"/>
          </a:xfrm>
          <a:prstGeom prst="rightArrow">
            <a:avLst/>
          </a:prstGeom>
          <a:solidFill>
            <a:srgbClr val="004E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Evaluación permanente y acciones de mejora</a:t>
            </a:r>
            <a:endParaRPr lang="es-ES" dirty="0"/>
          </a:p>
        </p:txBody>
      </p:sp>
      <p:sp>
        <p:nvSpPr>
          <p:cNvPr id="7" name="Flecha derecha 6"/>
          <p:cNvSpPr/>
          <p:nvPr/>
        </p:nvSpPr>
        <p:spPr>
          <a:xfrm>
            <a:off x="537441" y="1072442"/>
            <a:ext cx="5009959" cy="705555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Visión sistémica de seguridad y justicia</a:t>
            </a:r>
            <a:endParaRPr lang="es-ES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77085"/>
            <a:ext cx="8229600" cy="605174"/>
          </a:xfrm>
        </p:spPr>
        <p:txBody>
          <a:bodyPr>
            <a:normAutofit fontScale="90000"/>
          </a:bodyPr>
          <a:lstStyle/>
          <a:p>
            <a:pPr algn="r"/>
            <a:r>
              <a:rPr lang="es-ES" sz="3600" b="1" dirty="0" smtClean="0">
                <a:solidFill>
                  <a:srgbClr val="7F7F7F"/>
                </a:solidFill>
              </a:rPr>
              <a:t>Fiscalía autónoma entendida como…</a:t>
            </a:r>
            <a:endParaRPr lang="es-ES" sz="3600" b="1" dirty="0">
              <a:solidFill>
                <a:srgbClr val="7F7F7F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696033" y="1055542"/>
            <a:ext cx="32121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2000" dirty="0" smtClean="0"/>
              <a:t>La </a:t>
            </a:r>
            <a:r>
              <a:rPr lang="es-ES" sz="2000" b="1" dirty="0" smtClean="0"/>
              <a:t>autonomía e independencia por sí solas no son garantí</a:t>
            </a:r>
            <a:r>
              <a:rPr lang="es-ES" sz="2000" dirty="0" smtClean="0"/>
              <a:t>a si no son acompañadas de: pesos y contrapesos + rediseño institucional + modelos de gestión que privilegien principios del sistema acusatorio. </a:t>
            </a:r>
          </a:p>
          <a:p>
            <a:endParaRPr lang="es-ES" sz="2000" i="1" dirty="0"/>
          </a:p>
          <a:p>
            <a:pPr marL="742950" lvl="1" indent="-285750">
              <a:buFont typeface="Arial"/>
              <a:buChar char="•"/>
            </a:pPr>
            <a:r>
              <a:rPr lang="es-ES" sz="2000" i="1" dirty="0" smtClean="0"/>
              <a:t>Ver experiencia de fiscalías locales con mismos resultados que sus antecesoras en el sistema inquisitorio.</a:t>
            </a:r>
          </a:p>
        </p:txBody>
      </p:sp>
    </p:spTree>
    <p:extLst>
      <p:ext uri="{BB962C8B-B14F-4D97-AF65-F5344CB8AC3E}">
        <p14:creationId xmlns:p14="http://schemas.microsoft.com/office/powerpoint/2010/main" val="37251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923" y="74752"/>
            <a:ext cx="8763547" cy="760088"/>
          </a:xfrm>
        </p:spPr>
        <p:txBody>
          <a:bodyPr>
            <a:noAutofit/>
          </a:bodyPr>
          <a:lstStyle/>
          <a:p>
            <a:pPr algn="r"/>
            <a:r>
              <a:rPr lang="es-E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¿Qué se busca cambiar en la Fiscalía para una adecuada implementación del sistema acusatorio?</a:t>
            </a:r>
            <a:endParaRPr lang="es-ES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141244"/>
              </p:ext>
            </p:extLst>
          </p:nvPr>
        </p:nvGraphicFramePr>
        <p:xfrm>
          <a:off x="247300" y="1091612"/>
          <a:ext cx="8229600" cy="5034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89866" y="1087259"/>
            <a:ext cx="25549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Registro único de casos, atención y determinación tempranas</a:t>
            </a:r>
          </a:p>
          <a:p>
            <a:pPr marL="285750" indent="-285750">
              <a:buFont typeface="Arial"/>
              <a:buChar char="•"/>
            </a:pP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Descongestión de cargas de trabajo y uso de salidas alternas</a:t>
            </a:r>
          </a:p>
          <a:p>
            <a:pPr marL="285750" indent="-285750">
              <a:buFont typeface="Arial"/>
              <a:buChar char="•"/>
            </a:pP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Mayor capacidad de resolución</a:t>
            </a:r>
            <a:endParaRPr lang="es-ES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0" y="4462847"/>
            <a:ext cx="32535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Proceso de certificación y reconversión </a:t>
            </a:r>
            <a:r>
              <a:rPr lang="mr-IN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es-E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Ascenso por mérito</a:t>
            </a:r>
          </a:p>
          <a:p>
            <a:pPr marL="285750" indent="-285750">
              <a:buFont typeface="Arial"/>
              <a:buChar char="•"/>
            </a:pPr>
            <a:r>
              <a:rPr lang="es-E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Profesionalización y especialización</a:t>
            </a:r>
          </a:p>
          <a:p>
            <a:pPr marL="285750" indent="-285750">
              <a:buFont typeface="Arial"/>
              <a:buChar char="•"/>
            </a:pPr>
            <a:r>
              <a:rPr lang="es-E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Capacidades científicas</a:t>
            </a:r>
          </a:p>
          <a:p>
            <a:pPr marL="285750" indent="-285750">
              <a:buFont typeface="Arial"/>
              <a:buChar char="•"/>
            </a:pPr>
            <a:r>
              <a:rPr lang="es-E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Aplicación de principios del sistema acusatorio</a:t>
            </a:r>
            <a:endParaRPr lang="es-E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265672" y="4511341"/>
            <a:ext cx="2878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Análisis de </a:t>
            </a:r>
            <a:r>
              <a:rPr lang="es-ES" sz="1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macrocriminalidad</a:t>
            </a:r>
            <a:endParaRPr lang="es-ES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Capacidad de investigación de delitos </a:t>
            </a: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complejos</a:t>
            </a:r>
          </a:p>
          <a:p>
            <a:pPr marL="285750" indent="-285750">
              <a:buFont typeface="Arial"/>
              <a:buChar char="•"/>
            </a:pP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Flexibilidad - Optimización en la asignación de </a:t>
            </a: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recursos</a:t>
            </a:r>
          </a:p>
          <a:p>
            <a:pPr marL="285750" indent="-285750">
              <a:buFont typeface="Arial"/>
              <a:buChar char="•"/>
            </a:pP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Áreas de inteligencia</a:t>
            </a:r>
            <a:endParaRPr lang="es-ES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Menor tiempo para resolver casos</a:t>
            </a:r>
            <a:endParaRPr lang="es-ES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215819" y="994718"/>
            <a:ext cx="287832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Autonomía que evita influencia de variables externas (políticas)</a:t>
            </a:r>
          </a:p>
          <a:p>
            <a:pPr marL="285750" indent="-285750">
              <a:buFont typeface="Arial"/>
              <a:buChar char="•"/>
            </a:pPr>
            <a:r>
              <a:rPr lang="es-ES" sz="1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Independencia operativa de otras entidades</a:t>
            </a:r>
          </a:p>
          <a:p>
            <a:pPr marL="285750" indent="-285750">
              <a:buFont typeface="Arial"/>
              <a:buChar char="•"/>
            </a:pPr>
            <a:r>
              <a:rPr lang="es-ES" sz="1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Garantía de justicia a víctimas y de presunción de inocencia a imputados</a:t>
            </a:r>
          </a:p>
          <a:p>
            <a:pPr marL="285750" indent="-285750">
              <a:buFont typeface="Arial"/>
              <a:buChar char="•"/>
            </a:pPr>
            <a:endParaRPr lang="es-ES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896" y="104961"/>
            <a:ext cx="8679584" cy="640272"/>
          </a:xfrm>
        </p:spPr>
        <p:txBody>
          <a:bodyPr>
            <a:noAutofit/>
          </a:bodyPr>
          <a:lstStyle/>
          <a:p>
            <a:pPr algn="r"/>
            <a:r>
              <a:rPr lang="es-ES" sz="3200" b="1" dirty="0" smtClean="0">
                <a:solidFill>
                  <a:srgbClr val="7F7F7F"/>
                </a:solidFill>
              </a:rPr>
              <a:t>¿Es importante una Fiscalía autónoma para el sistema penal acusatorio?</a:t>
            </a:r>
            <a:endParaRPr lang="es-ES" sz="3200" b="1" dirty="0">
              <a:solidFill>
                <a:srgbClr val="7F7F7F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390381"/>
              </p:ext>
            </p:extLst>
          </p:nvPr>
        </p:nvGraphicFramePr>
        <p:xfrm>
          <a:off x="56029" y="1122864"/>
          <a:ext cx="8982923" cy="5303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03161"/>
                <a:gridCol w="3833642"/>
                <a:gridCol w="3546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Principios</a:t>
                      </a:r>
                      <a:r>
                        <a:rPr lang="es-ES" sz="1400" baseline="0" dirty="0" smtClean="0"/>
                        <a:t> Sistema Acusatorio</a:t>
                      </a:r>
                      <a:endParaRPr lang="es-ES" sz="14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Escenario con Procuraduría de Justicia sin autonomía</a:t>
                      </a:r>
                      <a:endParaRPr lang="es-ES" sz="14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Escenario con una Fiscalía autónoma e independiente</a:t>
                      </a:r>
                      <a:endParaRPr lang="es-ES" sz="14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Oralidad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Se mantienen prácticas y dinámicas del viejo sistema, la información es de difícil acceso y sólo una baja proporción concluye</a:t>
                      </a:r>
                      <a:r>
                        <a:rPr lang="es-ES" sz="1400" baseline="0" dirty="0" smtClean="0"/>
                        <a:t> en juicio oral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La</a:t>
                      </a:r>
                      <a:r>
                        <a:rPr lang="es-ES" sz="1400" baseline="0" dirty="0" smtClean="0"/>
                        <a:t> independencia y el rediseño organizacional garantizan aplicación del nuevo enfoque, la publicidad y oralidad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Justicia de calidad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El MP lleva a cabo investigación y carece de capacidades científicas,</a:t>
                      </a:r>
                      <a:r>
                        <a:rPr lang="es-ES" sz="1400" baseline="0" dirty="0" smtClean="0"/>
                        <a:t> lo que congestiona el sistema,</a:t>
                      </a:r>
                      <a:r>
                        <a:rPr lang="es-ES" sz="1400" dirty="0" smtClean="0"/>
                        <a:t> conduce a un nivel alto de impunidad </a:t>
                      </a:r>
                      <a:r>
                        <a:rPr lang="es-ES" sz="1400" baseline="0" dirty="0" smtClean="0"/>
                        <a:t> y a posible justicia selectiva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El</a:t>
                      </a:r>
                      <a:r>
                        <a:rPr lang="es-ES" sz="1400" baseline="0" dirty="0" smtClean="0"/>
                        <a:t> MP es especializado y capaz, asume conducción jurídica de la investigación y la policía es responsable de integrarla, la justicia se garantiza sin distinción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Justicia expedita -</a:t>
                      </a:r>
                    </a:p>
                    <a:p>
                      <a:pPr algn="ctr"/>
                      <a:r>
                        <a:rPr lang="es-ES" sz="1400" b="1" dirty="0" smtClean="0"/>
                        <a:t>Salidas alternas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Actualmente solo una mínima proporción de causas en el ámbito</a:t>
                      </a:r>
                      <a:r>
                        <a:rPr lang="es-ES" sz="1400" baseline="0" dirty="0" smtClean="0"/>
                        <a:t> federal se resuelve por salidas alternas, los procesos son largos, hay rezago en la determinación y la justicia se limita –en su caso- a la sanción del responsable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El uso</a:t>
                      </a:r>
                      <a:r>
                        <a:rPr lang="es-ES" sz="1400" baseline="0" dirty="0" smtClean="0"/>
                        <a:t> de salidas alternas descongestiona el sistema, reduciendo carga de trabajo y tiempo, haciendo más eficiente atención previa al juicio y privilegiando una justicia restaurativa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Presunción de inocencia - Medidas cautelares</a:t>
                      </a:r>
                      <a:endParaRPr lang="es-E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Dada</a:t>
                      </a:r>
                      <a:r>
                        <a:rPr lang="es-ES" sz="1400" baseline="0" dirty="0" smtClean="0"/>
                        <a:t> la baja capacidad investigativa, l</a:t>
                      </a:r>
                      <a:r>
                        <a:rPr lang="es-ES" sz="1400" dirty="0" smtClean="0"/>
                        <a:t>a prisión preventiva</a:t>
                      </a:r>
                      <a:r>
                        <a:rPr lang="es-ES" sz="1400" baseline="0" dirty="0" smtClean="0"/>
                        <a:t> es empleada como medida común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El</a:t>
                      </a:r>
                      <a:r>
                        <a:rPr lang="es-ES" sz="1400" baseline="0" dirty="0" smtClean="0"/>
                        <a:t> uso de</a:t>
                      </a:r>
                      <a:r>
                        <a:rPr lang="es-ES" sz="1400" dirty="0" smtClean="0"/>
                        <a:t> prisión preventiva se reduce a su mínima expresión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500" b="1" dirty="0" smtClean="0"/>
                        <a:t>Garantía del debido proceso</a:t>
                      </a:r>
                      <a:endParaRPr lang="es-E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Los procesos suelen ser </a:t>
                      </a:r>
                      <a:r>
                        <a:rPr lang="es-ES" sz="1500" dirty="0" err="1" smtClean="0"/>
                        <a:t>revictimizantes</a:t>
                      </a:r>
                      <a:r>
                        <a:rPr lang="es-ES" sz="1500" baseline="0" dirty="0" smtClean="0"/>
                        <a:t>, </a:t>
                      </a:r>
                      <a:r>
                        <a:rPr lang="es-ES" sz="1500" dirty="0" smtClean="0"/>
                        <a:t>desincentivan a las víctimas de acercarse a la autoridad y generalmente pueden vulnerar los derechos de los imputados</a:t>
                      </a:r>
                      <a:endParaRPr lang="es-E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500" dirty="0" smtClean="0"/>
                        <a:t>Los</a:t>
                      </a:r>
                      <a:r>
                        <a:rPr lang="es-ES" sz="1500" baseline="0" dirty="0" smtClean="0"/>
                        <a:t> operadores, los procesos y los mecanismos privilegian la garantía de respeto irrestricto a los derechos de víctimas e imputados</a:t>
                      </a:r>
                      <a:endParaRPr lang="es-ES" sz="1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38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896" y="104961"/>
            <a:ext cx="8679584" cy="640272"/>
          </a:xfrm>
        </p:spPr>
        <p:txBody>
          <a:bodyPr>
            <a:noAutofit/>
          </a:bodyPr>
          <a:lstStyle/>
          <a:p>
            <a:pPr algn="r"/>
            <a:r>
              <a:rPr lang="es-ES" sz="3200" b="1" dirty="0" smtClean="0">
                <a:solidFill>
                  <a:srgbClr val="7F7F7F"/>
                </a:solidFill>
              </a:rPr>
              <a:t>En términos del sistema penal acusatorio ¿qué se espera de contar con una Fiscalía autónoma?</a:t>
            </a:r>
            <a:endParaRPr lang="es-ES" sz="3200" b="1" dirty="0">
              <a:solidFill>
                <a:srgbClr val="7F7F7F"/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61323883"/>
              </p:ext>
            </p:extLst>
          </p:nvPr>
        </p:nvGraphicFramePr>
        <p:xfrm>
          <a:off x="522914" y="989719"/>
          <a:ext cx="7974446" cy="5172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echa abajo 3"/>
          <p:cNvSpPr/>
          <p:nvPr/>
        </p:nvSpPr>
        <p:spPr>
          <a:xfrm>
            <a:off x="522914" y="1419219"/>
            <a:ext cx="1344638" cy="429500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2400" b="1" dirty="0" smtClean="0"/>
              <a:t>Visión sistémica</a:t>
            </a:r>
            <a:endParaRPr lang="es-ES" sz="2400" b="1" dirty="0"/>
          </a:p>
        </p:txBody>
      </p:sp>
      <p:sp>
        <p:nvSpPr>
          <p:cNvPr id="5" name="Flecha arriba 4"/>
          <p:cNvSpPr/>
          <p:nvPr/>
        </p:nvSpPr>
        <p:spPr>
          <a:xfrm>
            <a:off x="7563585" y="1419219"/>
            <a:ext cx="1346896" cy="429500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2400" b="1" dirty="0" smtClean="0"/>
              <a:t>Institución independiente 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25510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91232" y="2105772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ES" sz="5400" b="1" dirty="0" smtClean="0"/>
              <a:t>Gracias</a:t>
            </a:r>
            <a:endParaRPr lang="es-ES" sz="4000" b="1" dirty="0">
              <a:solidFill>
                <a:srgbClr val="7F7F7F"/>
              </a:solidFill>
              <a:latin typeface="+mn-lt"/>
            </a:endParaRPr>
          </a:p>
        </p:txBody>
      </p:sp>
      <p:pic>
        <p:nvPicPr>
          <p:cNvPr id="5" name="Imagen 4" descr="logo_CIDA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44" y="6493802"/>
            <a:ext cx="808132" cy="36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53441"/>
      </p:ext>
    </p:extLst>
  </p:cSld>
  <p:clrMapOvr>
    <a:masterClrMapping/>
  </p:clrMapOvr>
</p:sld>
</file>

<file path=ppt/theme/theme1.xml><?xml version="1.0" encoding="utf-8"?>
<a:theme xmlns:a="http://schemas.openxmlformats.org/drawingml/2006/main" name="consejomarzo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consejomarzo16.thmx</Template>
  <TotalTime>1535</TotalTime>
  <Words>903</Words>
  <Application>Microsoft Office PowerPoint</Application>
  <PresentationFormat>On-screen Show (4:3)</PresentationFormat>
  <Paragraphs>144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Mangal</vt:lpstr>
      <vt:lpstr>Wingdings</vt:lpstr>
      <vt:lpstr>consejomarzo16</vt:lpstr>
      <vt:lpstr>¿Por qué una Fiscalía autónoma es importante para el sistema acusatorio de México y cómo puede afectar su consolidación?</vt:lpstr>
      <vt:lpstr>Transición institucional</vt:lpstr>
      <vt:lpstr>Contexto Nacional</vt:lpstr>
      <vt:lpstr>Fiscalía autónoma entendida como…</vt:lpstr>
      <vt:lpstr>¿Qué se busca cambiar en la Fiscalía para una adecuada implementación del sistema acusatorio?</vt:lpstr>
      <vt:lpstr>¿Es importante una Fiscalía autónoma para el sistema penal acusatorio?</vt:lpstr>
      <vt:lpstr>En términos del sistema penal acusatorio ¿qué se espera de contar con una Fiscalía autónoma?</vt:lpstr>
      <vt:lpstr>Gracias</vt:lpstr>
    </vt:vector>
  </TitlesOfParts>
  <Company>Mexico Evalua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diseñoevalua</dc:creator>
  <cp:lastModifiedBy>Mariana Sanchez</cp:lastModifiedBy>
  <cp:revision>88</cp:revision>
  <dcterms:created xsi:type="dcterms:W3CDTF">2016-10-18T17:22:18Z</dcterms:created>
  <dcterms:modified xsi:type="dcterms:W3CDTF">2017-10-12T15:30:03Z</dcterms:modified>
</cp:coreProperties>
</file>