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76" r:id="rId6"/>
    <p:sldId id="282" r:id="rId7"/>
    <p:sldId id="277" r:id="rId8"/>
    <p:sldId id="278" r:id="rId9"/>
    <p:sldId id="269" r:id="rId10"/>
    <p:sldId id="279" r:id="rId11"/>
    <p:sldId id="261" r:id="rId12"/>
    <p:sldId id="260" r:id="rId13"/>
    <p:sldId id="266" r:id="rId14"/>
    <p:sldId id="272" r:id="rId15"/>
    <p:sldId id="271" r:id="rId16"/>
    <p:sldId id="28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1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FC37ED-9F79-4A76-A821-730E4A82BCC5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586A0E-5FA4-4699-B598-D0E8D7BF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50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8B7040-D75D-48B0-B86F-075446EC353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029E2C-D007-415E-9D6F-C9C15C42F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0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7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1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29E2C-D007-415E-9D6F-C9C15C42F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7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9E2C-D007-415E-9D6F-C9C15C42F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2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progress.org/issues/green/reports/2017/05/15/432136/research-note-u-s-chinese-coal-fired-power-data/" TargetMode="External"/><Relationship Id="rId2" Type="http://schemas.openxmlformats.org/officeDocument/2006/relationships/hyperlink" Target="https://www.americanprogress.org/issues/green/reports/2017/05/15/432141/everything-think-know-coal-china-wro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dcoal.org/track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728" y="2386744"/>
            <a:ext cx="9802368" cy="1645920"/>
          </a:xfrm>
        </p:spPr>
        <p:txBody>
          <a:bodyPr>
            <a:normAutofit/>
          </a:bodyPr>
          <a:lstStyle/>
          <a:p>
            <a:r>
              <a:rPr lang="en-US" sz="3600" dirty="0"/>
              <a:t>tracking China’s coal transition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Melanie Hart</a:t>
            </a:r>
          </a:p>
          <a:p>
            <a:r>
              <a:rPr lang="en-US" dirty="0"/>
              <a:t>Center for American Progress</a:t>
            </a:r>
          </a:p>
        </p:txBody>
      </p:sp>
    </p:spTree>
    <p:extLst>
      <p:ext uri="{BB962C8B-B14F-4D97-AF65-F5344CB8AC3E}">
        <p14:creationId xmlns:p14="http://schemas.microsoft.com/office/powerpoint/2010/main" val="363352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americanprogress.org/content/uploads/2017/05/12133243/ChinaCoal-WEB-TableA2-10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0"/>
            <a:ext cx="8081682" cy="249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8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5449"/>
            <a:ext cx="12257026" cy="70134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75304" cy="709106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Operating units</a:t>
            </a:r>
          </a:p>
        </p:txBody>
      </p:sp>
    </p:spTree>
    <p:extLst>
      <p:ext uri="{BB962C8B-B14F-4D97-AF65-F5344CB8AC3E}">
        <p14:creationId xmlns:p14="http://schemas.microsoft.com/office/powerpoint/2010/main" val="334171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293"/>
            <a:ext cx="12229486" cy="709229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70248" cy="709106"/>
          </a:xfrm>
        </p:spPr>
        <p:txBody>
          <a:bodyPr>
            <a:normAutofit fontScale="90000"/>
          </a:bodyPr>
          <a:lstStyle/>
          <a:p>
            <a:r>
              <a:rPr lang="en-US" dirty="0"/>
              <a:t>shelved units</a:t>
            </a:r>
            <a:br>
              <a:rPr lang="en-US" dirty="0"/>
            </a:br>
            <a:r>
              <a:rPr lang="en-US" sz="1600" dirty="0"/>
              <a:t>(PROGRESS HALTED FOR 2+ YEARS)</a:t>
            </a:r>
          </a:p>
        </p:txBody>
      </p:sp>
    </p:spTree>
    <p:extLst>
      <p:ext uri="{BB962C8B-B14F-4D97-AF65-F5344CB8AC3E}">
        <p14:creationId xmlns:p14="http://schemas.microsoft.com/office/powerpoint/2010/main" val="86363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1168"/>
            <a:ext cx="12285667" cy="70591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70248" cy="709106"/>
          </a:xfrm>
        </p:spPr>
        <p:txBody>
          <a:bodyPr>
            <a:normAutofit fontScale="90000"/>
          </a:bodyPr>
          <a:lstStyle/>
          <a:p>
            <a:r>
              <a:rPr lang="en-US" dirty="0"/>
              <a:t>Pre-construction</a:t>
            </a:r>
          </a:p>
        </p:txBody>
      </p:sp>
    </p:spTree>
    <p:extLst>
      <p:ext uri="{BB962C8B-B14F-4D97-AF65-F5344CB8AC3E}">
        <p14:creationId xmlns:p14="http://schemas.microsoft.com/office/powerpoint/2010/main" val="98865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2920"/>
            <a:ext cx="12568257" cy="607399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615" y="0"/>
            <a:ext cx="7068312" cy="709106"/>
          </a:xfrm>
        </p:spPr>
        <p:txBody>
          <a:bodyPr>
            <a:normAutofit fontScale="90000"/>
          </a:bodyPr>
          <a:lstStyle/>
          <a:p>
            <a:r>
              <a:rPr lang="en-US" dirty="0"/>
              <a:t>COALSWARM Coal plant tracker</a:t>
            </a:r>
          </a:p>
        </p:txBody>
      </p:sp>
    </p:spTree>
    <p:extLst>
      <p:ext uri="{BB962C8B-B14F-4D97-AF65-F5344CB8AC3E}">
        <p14:creationId xmlns:p14="http://schemas.microsoft.com/office/powerpoint/2010/main" val="271693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537"/>
            <a:ext cx="12192000" cy="57364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1844" y="196150"/>
            <a:ext cx="7068312" cy="709106"/>
          </a:xfrm>
        </p:spPr>
        <p:txBody>
          <a:bodyPr>
            <a:normAutofit fontScale="90000"/>
          </a:bodyPr>
          <a:lstStyle/>
          <a:p>
            <a:r>
              <a:rPr lang="en-US" dirty="0"/>
              <a:t>COALSWARM Coal plant tracker</a:t>
            </a:r>
          </a:p>
        </p:txBody>
      </p:sp>
    </p:spTree>
    <p:extLst>
      <p:ext uri="{BB962C8B-B14F-4D97-AF65-F5344CB8AC3E}">
        <p14:creationId xmlns:p14="http://schemas.microsoft.com/office/powerpoint/2010/main" val="408374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Melanie Hart, Luke Bassett, and Blaine Johnson, “Everything You Think You Know About Coal in China Is Wrong,” May 15, 2017, available at  </a:t>
            </a:r>
            <a:r>
              <a:rPr lang="en-US" dirty="0">
                <a:hlinkClick r:id="rId2"/>
              </a:rPr>
              <a:t>https://www.americanprogress.org/issues/green/reports/2017/05/15/432141/everything-think-know-coal-china-wrong/</a:t>
            </a:r>
            <a:r>
              <a:rPr lang="en-US" dirty="0"/>
              <a:t>. </a:t>
            </a:r>
          </a:p>
          <a:p>
            <a:r>
              <a:rPr lang="en-US" dirty="0"/>
              <a:t>Melanie Hart, Luke Bassett, and Blaine Johnson, “Research Note on U.S. and Chinese Coal-Fired Power Data,” May 15, 2017, available at </a:t>
            </a:r>
            <a:r>
              <a:rPr lang="en-US" dirty="0">
                <a:hlinkClick r:id="rId3"/>
              </a:rPr>
              <a:t>https://www.americanprogress.org/issues/green/reports/2017/05/15/432136/research-note-u-s-chinese-coal-fired-power-data/</a:t>
            </a:r>
            <a:r>
              <a:rPr lang="en-US" dirty="0"/>
              <a:t>.</a:t>
            </a:r>
          </a:p>
          <a:p>
            <a:r>
              <a:rPr lang="en-US" dirty="0" err="1"/>
              <a:t>CoalSwarm</a:t>
            </a:r>
            <a:r>
              <a:rPr lang="en-US" dirty="0"/>
              <a:t>, “Global Coal Plant Tracker” (2017), available at </a:t>
            </a:r>
            <a:r>
              <a:rPr lang="en-US" dirty="0">
                <a:hlinkClick r:id="rId4"/>
              </a:rPr>
              <a:t>http://endcoal.org/tracker/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54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24" y="2638044"/>
            <a:ext cx="9765792" cy="353415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China’s new coal-fired power plants are more efficient than anything operating in the United States.</a:t>
            </a:r>
          </a:p>
          <a:p>
            <a:pPr lvl="0"/>
            <a:r>
              <a:rPr lang="en-US" dirty="0"/>
              <a:t>China’s emission standards for conventional air pollutants from coal-fired power plants are stricter than the comparable U.S. standards.</a:t>
            </a:r>
          </a:p>
          <a:p>
            <a:pPr lvl="0"/>
            <a:r>
              <a:rPr lang="en-US" dirty="0"/>
              <a:t>Demand for coal-fired power is falling so quickly in China that the nation cannot support its existing fleet. </a:t>
            </a:r>
          </a:p>
          <a:p>
            <a:pPr lvl="1"/>
            <a:r>
              <a:rPr lang="en-US" dirty="0"/>
              <a:t>Many of the coal-fired power plants that skeptics point to as evidence against a Chinese energy transformation are actually white elephants that Chinese leaders are already targeting in a wave of forced plant closures.  </a:t>
            </a:r>
          </a:p>
          <a:p>
            <a:r>
              <a:rPr lang="en-US" dirty="0"/>
              <a:t>If current U.S. regulatory trends continue, by 2020, every coal plant operating in the United States would be illegal to operate in China.</a:t>
            </a:r>
          </a:p>
        </p:txBody>
      </p:sp>
    </p:spTree>
    <p:extLst>
      <p:ext uri="{BB962C8B-B14F-4D97-AF65-F5344CB8AC3E}">
        <p14:creationId xmlns:p14="http://schemas.microsoft.com/office/powerpoint/2010/main" val="179708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89788"/>
            <a:ext cx="7729728" cy="1188720"/>
          </a:xfrm>
        </p:spPr>
        <p:txBody>
          <a:bodyPr/>
          <a:lstStyle/>
          <a:p>
            <a:r>
              <a:rPr lang="en-US" dirty="0"/>
              <a:t>top 100: technology type</a:t>
            </a:r>
          </a:p>
        </p:txBody>
      </p:sp>
      <p:pic>
        <p:nvPicPr>
          <p:cNvPr id="2050" name="Picture 2" descr="https://cdn.americanprogress.org/content/uploads/2017/05/12132202/ChinaCoal-WEB-Fig1-52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1"/>
          <a:stretch/>
        </p:blipFill>
        <p:spPr bwMode="auto">
          <a:xfrm>
            <a:off x="2231136" y="2218495"/>
            <a:ext cx="7807832" cy="37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8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88036"/>
            <a:ext cx="7729728" cy="1188720"/>
          </a:xfrm>
        </p:spPr>
        <p:txBody>
          <a:bodyPr/>
          <a:lstStyle/>
          <a:p>
            <a:r>
              <a:rPr lang="en-US" dirty="0"/>
              <a:t>Top 100: Emissions and efficiency</a:t>
            </a:r>
          </a:p>
        </p:txBody>
      </p:sp>
      <p:pic>
        <p:nvPicPr>
          <p:cNvPr id="3074" name="Picture 2" descr="https://cdn.americanprogress.org/content/uploads/2017/05/12132504/ChinaCoal-WEB-Fig2-52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3"/>
          <a:stretch/>
        </p:blipFill>
        <p:spPr bwMode="auto">
          <a:xfrm>
            <a:off x="3355848" y="1589441"/>
            <a:ext cx="5295712" cy="52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80060"/>
            <a:ext cx="7729728" cy="1188720"/>
          </a:xfrm>
        </p:spPr>
        <p:txBody>
          <a:bodyPr/>
          <a:lstStyle/>
          <a:p>
            <a:r>
              <a:rPr lang="en-US" dirty="0"/>
              <a:t>Capacity additions in operation as of 2017</a:t>
            </a:r>
          </a:p>
        </p:txBody>
      </p:sp>
      <p:pic>
        <p:nvPicPr>
          <p:cNvPr id="4098" name="Picture 2" descr="https://cdn.americanprogress.org/content/uploads/2017/05/12132610/ChinaCoal-WEB-Fig3-5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92" y="1772547"/>
            <a:ext cx="5385816" cy="50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3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58" y="553212"/>
            <a:ext cx="7729728" cy="1188720"/>
          </a:xfrm>
        </p:spPr>
        <p:txBody>
          <a:bodyPr/>
          <a:lstStyle/>
          <a:p>
            <a:r>
              <a:rPr lang="en-US" dirty="0"/>
              <a:t>Coal power standards</a:t>
            </a:r>
          </a:p>
        </p:txBody>
      </p:sp>
      <p:pic>
        <p:nvPicPr>
          <p:cNvPr id="1026" name="Picture 2" descr="https://cdn.americanprogress.org/content/uploads/2017/05/12132843/ChinaCoal-WEB-Table1-69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9"/>
          <a:stretch/>
        </p:blipFill>
        <p:spPr bwMode="auto">
          <a:xfrm>
            <a:off x="2236332" y="1993392"/>
            <a:ext cx="7722354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3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80644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overcapacity </a:t>
            </a:r>
            <a:r>
              <a:rPr lang="en-US" sz="2400" dirty="0">
                <a:sym typeface="Wingdings" panose="05000000000000000000" pitchFamily="2" charset="2"/>
              </a:rPr>
              <a:t> declining utilization</a:t>
            </a:r>
            <a:endParaRPr lang="en-US" sz="2400" dirty="0"/>
          </a:p>
        </p:txBody>
      </p:sp>
      <p:pic>
        <p:nvPicPr>
          <p:cNvPr id="5122" name="Picture 2" descr="https://cdn.americanprogress.org/content/uploads/2017/05/12132706/ChinaCoal-WEB-Fig4-5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92" y="1956183"/>
            <a:ext cx="5614416" cy="49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1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406908"/>
            <a:ext cx="10323576" cy="11887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China regulatory timeline: </a:t>
            </a:r>
            <a:br>
              <a:rPr lang="en-US" b="1" dirty="0"/>
            </a:br>
            <a:r>
              <a:rPr lang="en-US" sz="2400" b="1" dirty="0"/>
              <a:t>Beijing aims to rein in the coal-fired power bubble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696" y="1847088"/>
            <a:ext cx="10323576" cy="42702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October 2014 -- </a:t>
            </a:r>
            <a:r>
              <a:rPr lang="en-US" i="1" dirty="0"/>
              <a:t>“Government Approvals for Investment Projects Catalogue 2014 Version” (State Council)</a:t>
            </a:r>
          </a:p>
          <a:p>
            <a:r>
              <a:rPr lang="en-US" dirty="0"/>
              <a:t>November 2015 -- </a:t>
            </a:r>
            <a:r>
              <a:rPr lang="en-US" i="1" dirty="0"/>
              <a:t>“Notice on the Appropriate Use of Project Approvals for Electric Power Plants Under Decentralized Authority” (National Development and Reform Commission and National Energy Administration)</a:t>
            </a:r>
          </a:p>
          <a:p>
            <a:r>
              <a:rPr lang="en-US" dirty="0"/>
              <a:t>March 2016 -- </a:t>
            </a:r>
            <a:r>
              <a:rPr lang="en-US" i="1" dirty="0"/>
              <a:t>“Notice on Promoting the Orderly Development of Coal Power” (National Development and Reform Commission and National Energy Administration)</a:t>
            </a:r>
          </a:p>
          <a:p>
            <a:r>
              <a:rPr lang="en-US" dirty="0"/>
              <a:t>March 2016 -- </a:t>
            </a:r>
            <a:r>
              <a:rPr lang="en-US" i="1" dirty="0"/>
              <a:t>“Notice on Establishing a Coal Power Planning and Construction Risk Early Warning Mechanism” (National Energy Administration)</a:t>
            </a:r>
            <a:endParaRPr lang="en-US" dirty="0"/>
          </a:p>
          <a:p>
            <a:r>
              <a:rPr lang="en-US" dirty="0"/>
              <a:t>April 2016 -- </a:t>
            </a:r>
            <a:r>
              <a:rPr lang="en-US" i="1" dirty="0"/>
              <a:t>“Notice on Moving Forward to Phase Out Outdated Production Capacity in the Coal Power Industry” (National Development and Reform Commission and National Energy Administration)</a:t>
            </a:r>
          </a:p>
          <a:p>
            <a:r>
              <a:rPr lang="en-US" dirty="0"/>
              <a:t>September 2016 -- </a:t>
            </a:r>
            <a:r>
              <a:rPr lang="en-US" i="1" dirty="0"/>
              <a:t>“Notice Canceling Multiple Coal Power Projects Lacking Approved Construction Conditions” (National Energy Administration)</a:t>
            </a:r>
          </a:p>
          <a:p>
            <a:r>
              <a:rPr lang="en-US" dirty="0"/>
              <a:t>November 2016 -- </a:t>
            </a:r>
            <a:r>
              <a:rPr lang="en-US" i="1" dirty="0"/>
              <a:t>“13th Five-Year Development Plan for the Electricity Sector (2016-2020)”</a:t>
            </a:r>
          </a:p>
          <a:p>
            <a:r>
              <a:rPr lang="en-US" dirty="0"/>
              <a:t>January 2017 -- </a:t>
            </a:r>
            <a:r>
              <a:rPr lang="en-US" i="1" dirty="0"/>
              <a:t>Letter Regarding Scale of Coal Production Being Put into Operation Across Multiple Provinces in 13th Five-Year Plan Period (National Energy Administration)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606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americanprogress.org/content/uploads/2017/05/12133220/ChinaCoal-WEB-TableA1-10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35" y="0"/>
            <a:ext cx="8315660" cy="254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2033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674</TotalTime>
  <Words>459</Words>
  <Application>Microsoft Office PowerPoint</Application>
  <PresentationFormat>Widescreen</PresentationFormat>
  <Paragraphs>47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</vt:lpstr>
      <vt:lpstr>Parcel</vt:lpstr>
      <vt:lpstr>tracking China’s coal transition</vt:lpstr>
      <vt:lpstr>Key takeaways</vt:lpstr>
      <vt:lpstr>top 100: technology type</vt:lpstr>
      <vt:lpstr>Top 100: Emissions and efficiency</vt:lpstr>
      <vt:lpstr>Capacity additions in operation as of 2017</vt:lpstr>
      <vt:lpstr>Coal power standards</vt:lpstr>
      <vt:lpstr>overcapacity  declining utilization</vt:lpstr>
      <vt:lpstr>China regulatory timeline:  Beijing aims to rein in the coal-fired power bubble</vt:lpstr>
      <vt:lpstr>PowerPoint Presentation</vt:lpstr>
      <vt:lpstr>PowerPoint Presentation</vt:lpstr>
      <vt:lpstr>Operating units</vt:lpstr>
      <vt:lpstr>shelved units (PROGRESS HALTED FOR 2+ YEARS)</vt:lpstr>
      <vt:lpstr>Pre-construction</vt:lpstr>
      <vt:lpstr>COALSWARM Coal plant tracker</vt:lpstr>
      <vt:lpstr>COALSWARM Coal plant tracker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power in China</dc:title>
  <dc:creator>Blaine Johnson</dc:creator>
  <cp:lastModifiedBy>Molly Bradtke</cp:lastModifiedBy>
  <cp:revision>61</cp:revision>
  <cp:lastPrinted>2017-06-01T13:24:23Z</cp:lastPrinted>
  <dcterms:created xsi:type="dcterms:W3CDTF">2017-02-22T17:52:28Z</dcterms:created>
  <dcterms:modified xsi:type="dcterms:W3CDTF">2017-07-11T20:25:39Z</dcterms:modified>
</cp:coreProperties>
</file>