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89" r:id="rId4"/>
    <p:sldId id="288" r:id="rId5"/>
    <p:sldId id="259" r:id="rId6"/>
    <p:sldId id="260" r:id="rId7"/>
    <p:sldId id="293" r:id="rId8"/>
    <p:sldId id="294" r:id="rId9"/>
    <p:sldId id="295" r:id="rId10"/>
    <p:sldId id="296" r:id="rId11"/>
    <p:sldId id="297" r:id="rId12"/>
    <p:sldId id="299" r:id="rId13"/>
    <p:sldId id="301" r:id="rId14"/>
    <p:sldId id="291" r:id="rId15"/>
    <p:sldId id="292" r:id="rId16"/>
    <p:sldId id="261" r:id="rId17"/>
    <p:sldId id="266" r:id="rId18"/>
    <p:sldId id="272" r:id="rId19"/>
    <p:sldId id="265" r:id="rId20"/>
    <p:sldId id="274" r:id="rId21"/>
    <p:sldId id="264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9" autoAdjust="0"/>
    <p:restoredTop sz="91885" autoAdjust="0"/>
  </p:normalViewPr>
  <p:slideViewPr>
    <p:cSldViewPr>
      <p:cViewPr varScale="1">
        <p:scale>
          <a:sx n="83" d="100"/>
          <a:sy n="83" d="100"/>
        </p:scale>
        <p:origin x="15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1EBF-DC61-4BD6-B75B-478E9C56AAAB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B22F-CEF1-410A-9A29-E0BBC5C2E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8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1EBF-DC61-4BD6-B75B-478E9C56AAAB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B22F-CEF1-410A-9A29-E0BBC5C2E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5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1EBF-DC61-4BD6-B75B-478E9C56AAAB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B22F-CEF1-410A-9A29-E0BBC5C2E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32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1EBF-DC61-4BD6-B75B-478E9C56AAAB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B22F-CEF1-410A-9A29-E0BBC5C2E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1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1EBF-DC61-4BD6-B75B-478E9C56AAAB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B22F-CEF1-410A-9A29-E0BBC5C2E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9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1EBF-DC61-4BD6-B75B-478E9C56AAAB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B22F-CEF1-410A-9A29-E0BBC5C2E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27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1EBF-DC61-4BD6-B75B-478E9C56AAAB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B22F-CEF1-410A-9A29-E0BBC5C2E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38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1EBF-DC61-4BD6-B75B-478E9C56AAAB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B22F-CEF1-410A-9A29-E0BBC5C2E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31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1EBF-DC61-4BD6-B75B-478E9C56AAAB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B22F-CEF1-410A-9A29-E0BBC5C2E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95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1EBF-DC61-4BD6-B75B-478E9C56AAAB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B22F-CEF1-410A-9A29-E0BBC5C2E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70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1EBF-DC61-4BD6-B75B-478E9C56AAAB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B22F-CEF1-410A-9A29-E0BBC5C2E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10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11EBF-DC61-4BD6-B75B-478E9C56AAAB}" type="datetimeFigureOut">
              <a:rPr lang="en-US" smtClean="0"/>
              <a:t>6/12/2017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4B22F-CEF1-410A-9A29-E0BBC5C2E9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1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ff.org/research/publications/china-s-power-generation-dispatch" TargetMode="External"/><Relationship Id="rId2" Type="http://schemas.openxmlformats.org/officeDocument/2006/relationships/hyperlink" Target="http://www.fortunechina.com/business/c/2017-01/15/content_277037.htm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hinaproject.harvard.edu/people/mun-s-ho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" y="338913"/>
            <a:ext cx="9144000" cy="1905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333399"/>
                </a:solidFill>
              </a:rPr>
              <a:t>China Electricity Reform: </a:t>
            </a:r>
          </a:p>
          <a:p>
            <a:r>
              <a:rPr lang="en-US" sz="4000" b="1" dirty="0" smtClean="0">
                <a:solidFill>
                  <a:srgbClr val="333399"/>
                </a:solidFill>
              </a:rPr>
              <a:t>Lessons from challenges to earlier reforms </a:t>
            </a:r>
            <a:endParaRPr lang="en-US" sz="4000" b="1" dirty="0">
              <a:solidFill>
                <a:srgbClr val="333399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38150" y="2819400"/>
            <a:ext cx="82677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Mun Ho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Resources for the Future &amp;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Harvard China Project on Energy, Economy and Environment</a:t>
            </a: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Wilson Center, China Environment Forum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China’s Great Green Grid? 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Capturing Wasted Wind and Solar Power</a:t>
            </a:r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</a:rPr>
              <a:t>June 12, 2017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fld id="{E2CF56EE-65C4-4ABF-803B-E9BE2B556A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49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Generation rights trading 2008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95400"/>
            <a:ext cx="88392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Small plants required to shut down.</a:t>
            </a:r>
          </a:p>
          <a:p>
            <a:r>
              <a:rPr lang="en-US" sz="3200" dirty="0" smtClean="0"/>
              <a:t>As compensation, they can sell their generation quotas for 3 years; thus starting “generation rights trading.” </a:t>
            </a:r>
            <a:r>
              <a:rPr lang="en-US" sz="3200" dirty="0"/>
              <a:t> </a:t>
            </a:r>
            <a:r>
              <a:rPr lang="en-US" sz="3200" dirty="0" smtClean="0"/>
              <a:t>Resulted in some efficiency improvements but limited success due to: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Emission control costs not fully compensated (dirty plants not willing to sell their quotas)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Trading subject to intervention by provincial govt.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Unreasonable transmission charges by grid co.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443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5267"/>
            <a:ext cx="7671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Energy Conservation Dispatch 2007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95400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Provincial governments produce a “priority order” for their generators: </a:t>
            </a:r>
          </a:p>
          <a:p>
            <a:endParaRPr lang="en-US" sz="3200" dirty="0"/>
          </a:p>
          <a:p>
            <a:r>
              <a:rPr lang="en-US" sz="3200" dirty="0" smtClean="0"/>
              <a:t>Renewables, hydro, nuclear, CHP, gas, &amp; coal  </a:t>
            </a:r>
          </a:p>
          <a:p>
            <a:endParaRPr lang="en-US" sz="3200" dirty="0"/>
          </a:p>
          <a:p>
            <a:r>
              <a:rPr lang="en-US" sz="3200" dirty="0" smtClean="0"/>
              <a:t>Among coal units: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by heat rates,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by pollutants</a:t>
            </a:r>
          </a:p>
          <a:p>
            <a:endParaRPr lang="en-US" sz="3200" dirty="0"/>
          </a:p>
          <a:p>
            <a:r>
              <a:rPr lang="en-US" sz="3200" b="1" dirty="0" smtClean="0"/>
              <a:t>8 pilots: </a:t>
            </a:r>
            <a:r>
              <a:rPr lang="en-US" sz="3200" dirty="0" smtClean="0"/>
              <a:t>Jiangsu, Henan, Sichuan, Guangdong, </a:t>
            </a:r>
            <a:r>
              <a:rPr lang="en-US" sz="3200" dirty="0" err="1" smtClean="0"/>
              <a:t>Guizhou</a:t>
            </a:r>
            <a:r>
              <a:rPr lang="en-US" sz="3200" dirty="0" smtClean="0"/>
              <a:t>, </a:t>
            </a:r>
            <a:r>
              <a:rPr lang="en-US" sz="3200" dirty="0" err="1" smtClean="0"/>
              <a:t>Guangzi</a:t>
            </a:r>
            <a:r>
              <a:rPr lang="en-US" sz="3200" dirty="0" smtClean="0"/>
              <a:t>, Yunnan, Hainan</a:t>
            </a:r>
          </a:p>
        </p:txBody>
      </p:sp>
    </p:spTree>
    <p:extLst>
      <p:ext uri="{BB962C8B-B14F-4D97-AF65-F5344CB8AC3E}">
        <p14:creationId xmlns:p14="http://schemas.microsoft.com/office/powerpoint/2010/main" val="435491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447800"/>
            <a:ext cx="9067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Some got fewer hours than </a:t>
            </a:r>
            <a:r>
              <a:rPr lang="en-US" sz="3200" dirty="0" smtClean="0"/>
              <a:t>guaranteed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</a:t>
            </a:r>
            <a:r>
              <a:rPr lang="en-US" sz="3200" dirty="0" smtClean="0"/>
              <a:t>ncertain </a:t>
            </a:r>
            <a:r>
              <a:rPr lang="en-US" sz="3200" dirty="0"/>
              <a:t>compensation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Overturning “fair dispatch” upset many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Strongly opposed by powerful coal generators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Jiangsu, Henan, Sichuan gave </a:t>
            </a:r>
            <a:r>
              <a:rPr lang="en-US" sz="3200" dirty="0" smtClean="0"/>
              <a:t>up, </a:t>
            </a:r>
            <a:r>
              <a:rPr lang="en-US" sz="3200" dirty="0"/>
              <a:t>returned to old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35267"/>
            <a:ext cx="7842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Provincial Dispatch Pilot Difficulties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08657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6138"/>
            <a:ext cx="891540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Readings</a:t>
            </a:r>
          </a:p>
          <a:p>
            <a:endParaRPr lang="en-US" sz="2000" dirty="0" smtClean="0"/>
          </a:p>
          <a:p>
            <a:r>
              <a:rPr lang="en-US" sz="2800" dirty="0" smtClean="0"/>
              <a:t>“The Real Reasons China is Struggling to Control its Air Pollution Problems” Nielsen and Ho, </a:t>
            </a:r>
            <a:r>
              <a:rPr lang="en-US" sz="2800" i="1" dirty="0" smtClean="0"/>
              <a:t>Fortune</a:t>
            </a:r>
            <a:r>
              <a:rPr lang="en-US" sz="2800" dirty="0" smtClean="0"/>
              <a:t> 1/10/2017</a:t>
            </a:r>
          </a:p>
          <a:p>
            <a:r>
              <a:rPr lang="en-US" sz="2800" u="sng" dirty="0">
                <a:hlinkClick r:id="rId2"/>
              </a:rPr>
              <a:t>http://www.fortunechina.com/business/c/2017-01/15/content_277037.htm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Ho, Wang and Yu (2017). </a:t>
            </a:r>
            <a:r>
              <a:rPr lang="en-US" sz="2800" i="1" dirty="0" smtClean="0"/>
              <a:t>China’s Power Generation Dispatch</a:t>
            </a:r>
            <a:r>
              <a:rPr lang="en-US" sz="2800" dirty="0" smtClean="0"/>
              <a:t>, Resources for the Future Report, April.</a:t>
            </a:r>
          </a:p>
          <a:p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www.rff.org/research/publications/china-s-power-generation-dispatch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Harvard China Project page:</a:t>
            </a:r>
          </a:p>
          <a:p>
            <a:pPr algn="ctr"/>
            <a:r>
              <a:rPr lang="en-US" sz="2800" dirty="0" smtClean="0">
                <a:hlinkClick r:id="rId4"/>
              </a:rPr>
              <a:t>https</a:t>
            </a:r>
            <a:r>
              <a:rPr lang="en-US" sz="2800" dirty="0">
                <a:hlinkClick r:id="rId4"/>
              </a:rPr>
              <a:t>://</a:t>
            </a:r>
            <a:r>
              <a:rPr lang="en-US" sz="2800" dirty="0" smtClean="0">
                <a:hlinkClick r:id="rId4"/>
              </a:rPr>
              <a:t>chinaproject.harvard.edu/people/mun-s-ho</a:t>
            </a:r>
            <a:endParaRPr lang="en-US" sz="28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79545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-na.ssl-images-amazon.com/images/I/51Wd7lYbmIL._SX336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4038600" cy="59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9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2514600"/>
            <a:ext cx="2287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Extra slides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7223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304800"/>
            <a:ext cx="3371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“Fair Dispatch”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1985. Independent Power Producers (IPP) allowed to meet shortages.  Power Purchase Agreements (PPA) – guarantee of payback period.</a:t>
            </a:r>
          </a:p>
          <a:p>
            <a:endParaRPr lang="en-US" sz="3200" dirty="0"/>
          </a:p>
          <a:p>
            <a:r>
              <a:rPr lang="en-US" sz="3200" dirty="0" smtClean="0"/>
              <a:t>Start of “Fair Dispatch” system where all generators, regardless of efficiency and pollution control, are allocated equal generation hours.</a:t>
            </a:r>
          </a:p>
        </p:txBody>
      </p:sp>
    </p:spTree>
    <p:extLst>
      <p:ext uri="{BB962C8B-B14F-4D97-AF65-F5344CB8AC3E}">
        <p14:creationId xmlns:p14="http://schemas.microsoft.com/office/powerpoint/2010/main" val="1828734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09600"/>
            <a:ext cx="74453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Unlike most other countries, prices in China</a:t>
            </a:r>
          </a:p>
          <a:p>
            <a:r>
              <a:rPr lang="en-US" sz="3200" dirty="0" smtClean="0"/>
              <a:t> discriminate against large industrial users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8305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69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0"/>
            <a:ext cx="4918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Direct Contracts, cont.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33246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Provincial govt. happy to have discretion to bypass the prices set by the central govt. – favor local enterprises with cheaper electricity under direct contracting.</a:t>
            </a:r>
          </a:p>
          <a:p>
            <a:r>
              <a:rPr lang="en-US" sz="2800" dirty="0" smtClean="0"/>
              <a:t>Provincial govt. pressure generators to enter into these contracts. To compensate the generators somewhat, they were allocated more hours (i.e. violating fair dispatch)</a:t>
            </a:r>
          </a:p>
          <a:p>
            <a:endParaRPr lang="en-US" sz="2800" dirty="0"/>
          </a:p>
          <a:p>
            <a:r>
              <a:rPr lang="en-US" sz="2800" dirty="0" smtClean="0"/>
              <a:t>Use of direct contracts shrank during 2009-11 with increased enforcement of energy efficiency regulations (only 0.2% of all electricity in 2010).</a:t>
            </a:r>
          </a:p>
          <a:p>
            <a:endParaRPr lang="en-US" sz="2800" dirty="0"/>
          </a:p>
          <a:p>
            <a:r>
              <a:rPr lang="en-US" sz="2800" dirty="0" smtClean="0"/>
              <a:t>But expanded by 2013 as a decentralized mechanism to deal with excess capacity. The provincial </a:t>
            </a:r>
            <a:r>
              <a:rPr lang="en-US" sz="2800" dirty="0" err="1" smtClean="0"/>
              <a:t>govts</a:t>
            </a:r>
            <a:r>
              <a:rPr lang="en-US" sz="2800" dirty="0" smtClean="0"/>
              <a:t>. were delegated the authority for final approval of contracts.</a:t>
            </a:r>
          </a:p>
        </p:txBody>
      </p:sp>
    </p:spTree>
    <p:extLst>
      <p:ext uri="{BB962C8B-B14F-4D97-AF65-F5344CB8AC3E}">
        <p14:creationId xmlns:p14="http://schemas.microsoft.com/office/powerpoint/2010/main" val="224749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117" y="38100"/>
            <a:ext cx="86809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Inter-provincial, inter-regional contracts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31875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 forms of inter-provincial contracts:</a:t>
            </a:r>
            <a:endParaRPr lang="en-US" sz="2800" dirty="0" smtClean="0"/>
          </a:p>
          <a:p>
            <a:r>
              <a:rPr lang="en-US" sz="2800" dirty="0" smtClean="0"/>
              <a:t>1. Agreements to share reserves and ancillary services</a:t>
            </a:r>
          </a:p>
          <a:p>
            <a:r>
              <a:rPr lang="en-US" sz="2800" dirty="0" smtClean="0"/>
              <a:t>2. Forward contracts to trade electricity</a:t>
            </a:r>
          </a:p>
          <a:p>
            <a:endParaRPr lang="en-US" sz="2800" dirty="0"/>
          </a:p>
          <a:p>
            <a:r>
              <a:rPr lang="en-US" sz="2800" dirty="0" smtClean="0"/>
              <a:t>Compared to direct contracting, inter-provincial contracts are both market innovation and technical innovation.</a:t>
            </a:r>
          </a:p>
          <a:p>
            <a:endParaRPr lang="en-US" sz="2800" dirty="0" smtClean="0"/>
          </a:p>
          <a:p>
            <a:r>
              <a:rPr lang="en-US" sz="2800" dirty="0" smtClean="0"/>
              <a:t>It requires a high level of coordination between provincial power grids. Hence national and regional grid companies are responsible for these contracts with NDRC having ultimate authority.</a:t>
            </a:r>
          </a:p>
          <a:p>
            <a:endParaRPr lang="en-US" sz="2800" dirty="0"/>
          </a:p>
          <a:p>
            <a:r>
              <a:rPr lang="en-US" sz="2800" dirty="0" smtClean="0"/>
              <a:t>Eligible participants are generators &gt; 200MW and big consumers or grid companies.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1406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rtan hydrop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85800"/>
            <a:ext cx="6248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562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Ertan</a:t>
            </a:r>
            <a:r>
              <a:rPr lang="en-US" sz="2400" dirty="0" smtClean="0"/>
              <a:t> Hydropower Plant, Sichuan—3.5GW</a:t>
            </a:r>
          </a:p>
          <a:p>
            <a:pPr algn="ctr"/>
            <a:r>
              <a:rPr lang="en-US" sz="2400" dirty="0" smtClean="0"/>
              <a:t>Completed 2000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6499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450" y="228600"/>
            <a:ext cx="68502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Inter-provincial contracts, cont.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1295400"/>
            <a:ext cx="9067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Inter-provincial/regional contracts were successful in that they covered a good share of total kWh. The expansion was mostly due to the implementation of central and provincial </a:t>
            </a:r>
            <a:r>
              <a:rPr lang="en-US" sz="2800" dirty="0" err="1" smtClean="0"/>
              <a:t>govts</a:t>
            </a:r>
            <a:r>
              <a:rPr lang="en-US" sz="2800" dirty="0" smtClean="0"/>
              <a:t>. </a:t>
            </a:r>
            <a:r>
              <a:rPr lang="en-US" sz="2800" dirty="0"/>
              <a:t>e</a:t>
            </a:r>
            <a:r>
              <a:rPr lang="en-US" sz="2800" dirty="0" smtClean="0"/>
              <a:t>nergy strategies/plans. Only 1/5 is due to market negotiations.</a:t>
            </a:r>
          </a:p>
          <a:p>
            <a:endParaRPr lang="en-US" sz="2800" dirty="0"/>
          </a:p>
          <a:p>
            <a:r>
              <a:rPr lang="en-US" sz="2800" dirty="0" smtClean="0"/>
              <a:t>However, the grid companies abused their authority to advance their own agenda, e.g. pushing the UHV transmission grid;  charging inappropriate transmission fees for these contracts; colluding to bully generation companies.</a:t>
            </a:r>
          </a:p>
          <a:p>
            <a:endParaRPr lang="en-US" sz="2800" dirty="0"/>
          </a:p>
          <a:p>
            <a:r>
              <a:rPr lang="en-US" sz="2800" dirty="0" smtClean="0"/>
              <a:t>Hence, in 2011, stipulated that these contracts use prices set by the NDRC.</a:t>
            </a:r>
          </a:p>
        </p:txBody>
      </p:sp>
    </p:spTree>
    <p:extLst>
      <p:ext uri="{BB962C8B-B14F-4D97-AF65-F5344CB8AC3E}">
        <p14:creationId xmlns:p14="http://schemas.microsoft.com/office/powerpoint/2010/main" val="2308644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52400"/>
            <a:ext cx="7790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Energy Conservation Dispatch (ECD)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5605" y="1155667"/>
            <a:ext cx="8458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2007 State Council, NDRC, MEP &amp; NEA jointly issued ECD pilot measures. A proposal to supersede the planned generation scheduling. </a:t>
            </a:r>
            <a:r>
              <a:rPr lang="en-US" sz="2800" dirty="0"/>
              <a:t> </a:t>
            </a:r>
            <a:r>
              <a:rPr lang="en-US" sz="2800" dirty="0" smtClean="0"/>
              <a:t>ECD provides a merit order based on efficiency and emission rates:</a:t>
            </a:r>
          </a:p>
          <a:p>
            <a:endParaRPr lang="en-US" sz="2800" dirty="0"/>
          </a:p>
          <a:p>
            <a:pPr marL="457200" indent="-457200">
              <a:buAutoNum type="arabicPeriod"/>
            </a:pPr>
            <a:r>
              <a:rPr lang="en-US" sz="2800" dirty="0" smtClean="0"/>
              <a:t>Intermittent Renewables (wind, solar, tidal)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Renewables that can perform grid services (hydro, biomass, etc.)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Nuclear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CHP cogeneration; Integrated coal units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Natural gas; Coal-gasification plants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Coal units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Oil units</a:t>
            </a:r>
          </a:p>
        </p:txBody>
      </p:sp>
    </p:spTree>
    <p:extLst>
      <p:ext uri="{BB962C8B-B14F-4D97-AF65-F5344CB8AC3E}">
        <p14:creationId xmlns:p14="http://schemas.microsoft.com/office/powerpoint/2010/main" val="354447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" y="0"/>
            <a:ext cx="9124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Reform proposals of 2015-16. </a:t>
            </a:r>
          </a:p>
          <a:p>
            <a:pPr algn="ctr"/>
            <a:r>
              <a:rPr lang="en-US" sz="4000" b="1" dirty="0" smtClean="0"/>
              <a:t>Decree </a:t>
            </a:r>
            <a:r>
              <a:rPr lang="en-US" sz="4000" b="1" dirty="0"/>
              <a:t>No. </a:t>
            </a:r>
            <a:r>
              <a:rPr lang="en-US" sz="4000" b="1" dirty="0" smtClean="0"/>
              <a:t>9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050" y="1752600"/>
            <a:ext cx="91249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 main tasks:</a:t>
            </a:r>
          </a:p>
          <a:p>
            <a:endParaRPr lang="en-US" sz="2800" dirty="0"/>
          </a:p>
          <a:p>
            <a:r>
              <a:rPr lang="en-US" sz="2800" dirty="0" smtClean="0"/>
              <a:t>1. Expand transmission and distr. pricing reform nationally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(to be based on “reasonable return on investment”)</a:t>
            </a:r>
          </a:p>
          <a:p>
            <a:r>
              <a:rPr lang="en-US" sz="2800" dirty="0" smtClean="0"/>
              <a:t>2. Deregulate long-term markets in provincial systems</a:t>
            </a:r>
          </a:p>
          <a:p>
            <a:r>
              <a:rPr lang="en-US" sz="2800" dirty="0" smtClean="0"/>
              <a:t>3. Short-term markets in pilot provinces</a:t>
            </a:r>
          </a:p>
          <a:p>
            <a:r>
              <a:rPr lang="en-US" sz="2800" dirty="0" smtClean="0"/>
              <a:t>4. Establish retail electricity markets</a:t>
            </a:r>
          </a:p>
          <a:p>
            <a:r>
              <a:rPr lang="en-US" sz="2800" dirty="0" smtClean="0"/>
              <a:t>5. Establish national, regional, provincial trading centers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(non-profit under NEA supervision, operate trading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system, release day-ahead trading </a:t>
            </a:r>
            <a:r>
              <a:rPr lang="en-US" sz="2800" dirty="0" err="1" smtClean="0"/>
              <a:t>sche</a:t>
            </a:r>
            <a:r>
              <a:rPr lang="en-US" sz="2800" dirty="0" smtClean="0"/>
              <a:t>., provide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settlement services)</a:t>
            </a:r>
          </a:p>
        </p:txBody>
      </p:sp>
    </p:spTree>
    <p:extLst>
      <p:ext uri="{BB962C8B-B14F-4D97-AF65-F5344CB8AC3E}">
        <p14:creationId xmlns:p14="http://schemas.microsoft.com/office/powerpoint/2010/main" val="1363053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933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2015 </a:t>
            </a:r>
            <a:r>
              <a:rPr lang="en-US" sz="4000" b="1" dirty="0" err="1" smtClean="0"/>
              <a:t>Reform:Long-term</a:t>
            </a:r>
            <a:r>
              <a:rPr lang="en-US" sz="4000" b="1" dirty="0" smtClean="0"/>
              <a:t> and spot markets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914400"/>
            <a:ext cx="9144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/>
              <a:t>Long-term markets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Direct contracts on prices between generators and consumers (bypassing grid co.)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Prioritized dispatch contracts. Priority consumers are households and get retail prices fixed by govt. Priority baseload get prices fixed by govt.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Contracts for ancillary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8006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 smtClean="0"/>
              <a:t>Spot markets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Supply and demand curves offered to trading centers in 1-hour time steps. Zonal or nodal prices determined by centers.</a:t>
            </a:r>
          </a:p>
        </p:txBody>
      </p:sp>
    </p:spTree>
    <p:extLst>
      <p:ext uri="{BB962C8B-B14F-4D97-AF65-F5344CB8AC3E}">
        <p14:creationId xmlns:p14="http://schemas.microsoft.com/office/powerpoint/2010/main" val="118257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820" y="304800"/>
            <a:ext cx="7906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Reform of 2015; Non-pilot provinces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524000"/>
            <a:ext cx="89154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/>
              <a:t>Organization of markets with the following order:</a:t>
            </a:r>
          </a:p>
          <a:p>
            <a:pPr>
              <a:spcAft>
                <a:spcPts val="1200"/>
              </a:spcAft>
            </a:pPr>
            <a:endParaRPr lang="en-US" sz="3200" dirty="0" smtClean="0"/>
          </a:p>
          <a:p>
            <a:pPr>
              <a:spcAft>
                <a:spcPts val="1200"/>
              </a:spcAft>
            </a:pPr>
            <a:r>
              <a:rPr lang="en-US" sz="3200" dirty="0" smtClean="0"/>
              <a:t>1. Inter-regional, inter-provincial contracts settled by grid cos.</a:t>
            </a:r>
            <a:r>
              <a:rPr lang="en-US" sz="3200" dirty="0"/>
              <a:t> </a:t>
            </a:r>
            <a:r>
              <a:rPr lang="en-US" sz="3200" dirty="0" smtClean="0"/>
              <a:t>Prioritized contract quantity determined by provincial NEAs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2. Bilateral annual contracts between qualified units settled</a:t>
            </a:r>
          </a:p>
          <a:p>
            <a:pPr>
              <a:spcAft>
                <a:spcPts val="1200"/>
              </a:spcAft>
            </a:pPr>
            <a:r>
              <a:rPr lang="en-US" sz="3200" dirty="0" smtClean="0"/>
              <a:t>3. Monthly wholesale markets cleared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918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67816" cy="610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8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9" t="3733" r="926"/>
          <a:stretch/>
        </p:blipFill>
        <p:spPr bwMode="auto">
          <a:xfrm>
            <a:off x="838200" y="533400"/>
            <a:ext cx="7315200" cy="589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06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76645"/>
              </p:ext>
            </p:extLst>
          </p:nvPr>
        </p:nvGraphicFramePr>
        <p:xfrm>
          <a:off x="838200" y="762000"/>
          <a:ext cx="7543800" cy="5190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0764"/>
                <a:gridCol w="6403036"/>
              </a:tblGrid>
              <a:tr h="472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Year</a:t>
                      </a:r>
                      <a:endParaRPr lang="en-US" sz="2400" dirty="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Event</a:t>
                      </a:r>
                      <a:endParaRPr lang="en-US" sz="2400" dirty="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57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1985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Independent</a:t>
                      </a:r>
                      <a:r>
                        <a:rPr lang="en-US" sz="2400" baseline="0" dirty="0" smtClean="0">
                          <a:effectLst/>
                        </a:rPr>
                        <a:t> Power Producers allowed; Power Purchase guarantees; Fair dispatch</a:t>
                      </a:r>
                      <a:endParaRPr lang="en-US" sz="2400" dirty="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1997/8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State </a:t>
                      </a:r>
                      <a:r>
                        <a:rPr lang="en-US" sz="2400" dirty="0">
                          <a:effectLst/>
                        </a:rPr>
                        <a:t>Power </a:t>
                      </a:r>
                      <a:r>
                        <a:rPr lang="en-US" sz="2400" dirty="0" smtClean="0">
                          <a:effectLst/>
                        </a:rPr>
                        <a:t>Company established; Ministry of Power abolished</a:t>
                      </a:r>
                      <a:endParaRPr lang="en-US" sz="2400" dirty="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engXian"/>
                          <a:cs typeface="Times New Roman"/>
                        </a:rPr>
                        <a:t>1998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Breaking power generation off from the State Power Company; end of severe power shortages</a:t>
                      </a:r>
                      <a:endParaRPr lang="en-US" sz="2400" dirty="0" smtClean="0">
                        <a:effectLst/>
                        <a:latin typeface="+mn-lt"/>
                        <a:ea typeface="DengXi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engXian"/>
                          <a:cs typeface="Times New Roman"/>
                        </a:rPr>
                        <a:t>1999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aseline="0" dirty="0" err="1" smtClean="0">
                          <a:effectLst/>
                          <a:latin typeface="+mn-lt"/>
                          <a:ea typeface="DengXian"/>
                          <a:cs typeface="Times New Roman"/>
                        </a:rPr>
                        <a:t>Ertan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DengXian"/>
                          <a:cs typeface="Times New Roman"/>
                        </a:rPr>
                        <a:t> incident; curtail hydropower</a:t>
                      </a:r>
                      <a:endParaRPr lang="en-US" sz="2400" dirty="0" smtClean="0">
                        <a:effectLst/>
                        <a:latin typeface="+mn-lt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6553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engXian"/>
                          <a:cs typeface="Times New Roman"/>
                        </a:rPr>
                        <a:t>2002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"Power Sector Reform Scheme" (Document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No. 5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SPC broken into 2 grid Co. and 5 gen. Co.</a:t>
                      </a:r>
                      <a:endParaRPr lang="en-US" sz="2400" dirty="0">
                        <a:effectLst/>
                        <a:latin typeface="+mn-lt"/>
                        <a:ea typeface="DengXi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engXian"/>
                          <a:cs typeface="Times New Roman"/>
                        </a:rPr>
                        <a:t>2003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Inter-provincial/regional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contracting introduced</a:t>
                      </a:r>
                      <a:endParaRPr lang="en-US" sz="2400" dirty="0">
                        <a:effectLst/>
                        <a:latin typeface="+mn-lt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engXian"/>
                          <a:cs typeface="Times New Roman"/>
                        </a:rPr>
                        <a:t>2004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"Transparent, Fair and Impartial" rule for dispatch (“san gong” or 3-public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principles)</a:t>
                      </a:r>
                      <a:endParaRPr lang="en-US" sz="2400" dirty="0">
                        <a:effectLst/>
                        <a:latin typeface="+mn-lt"/>
                        <a:ea typeface="DengXi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985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069850"/>
              </p:ext>
            </p:extLst>
          </p:nvPr>
        </p:nvGraphicFramePr>
        <p:xfrm>
          <a:off x="914400" y="762000"/>
          <a:ext cx="7467600" cy="4998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7600"/>
                <a:gridCol w="6350000"/>
              </a:tblGrid>
              <a:tr h="2000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Year</a:t>
                      </a:r>
                      <a:endParaRPr lang="en-US" sz="2400" dirty="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Event</a:t>
                      </a:r>
                      <a:endParaRPr lang="en-US" sz="2400" dirty="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315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engXian"/>
                          <a:cs typeface="Times New Roman"/>
                        </a:rPr>
                        <a:t>2004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DengXian"/>
                          <a:cs typeface="Times New Roman"/>
                        </a:rPr>
                        <a:t>Direct contracting between generators and consumers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DengXian"/>
                          <a:cs typeface="Times New Roman"/>
                        </a:rPr>
                        <a:t> allowed</a:t>
                      </a:r>
                      <a:endParaRPr lang="en-US" sz="2400" dirty="0">
                        <a:effectLst/>
                        <a:latin typeface="+mn-lt"/>
                        <a:ea typeface="DengXi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engXian"/>
                          <a:cs typeface="Times New Roman"/>
                        </a:rPr>
                        <a:t>2006-2010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DengXian"/>
                          <a:cs typeface="Times New Roman"/>
                        </a:rPr>
                        <a:t>11</a:t>
                      </a:r>
                      <a:r>
                        <a:rPr lang="en-US" sz="2400" baseline="30000" dirty="0" smtClean="0">
                          <a:effectLst/>
                          <a:latin typeface="Calibri"/>
                          <a:ea typeface="DengXian"/>
                          <a:cs typeface="Times New Roman"/>
                        </a:rPr>
                        <a:t>th</a:t>
                      </a:r>
                      <a:r>
                        <a:rPr lang="en-US" sz="2400" dirty="0" smtClean="0">
                          <a:effectLst/>
                          <a:latin typeface="Calibri"/>
                          <a:ea typeface="DengXian"/>
                          <a:cs typeface="Times New Roman"/>
                        </a:rPr>
                        <a:t> FYP targets: shutdown of small</a:t>
                      </a:r>
                      <a:r>
                        <a:rPr lang="en-US" sz="2400" baseline="0" dirty="0" smtClean="0">
                          <a:effectLst/>
                          <a:latin typeface="Calibri"/>
                          <a:ea typeface="DengXian"/>
                          <a:cs typeface="Times New Roman"/>
                        </a:rPr>
                        <a:t> plants and SO</a:t>
                      </a:r>
                      <a:r>
                        <a:rPr lang="en-US" sz="2400" baseline="-25000" dirty="0" smtClean="0">
                          <a:effectLst/>
                          <a:latin typeface="Calibri"/>
                          <a:ea typeface="DengXian"/>
                          <a:cs typeface="Times New Roman"/>
                        </a:rPr>
                        <a:t>2</a:t>
                      </a:r>
                      <a:r>
                        <a:rPr lang="en-US" sz="2400" baseline="0" dirty="0" smtClean="0">
                          <a:effectLst/>
                          <a:latin typeface="Calibri"/>
                          <a:ea typeface="DengXian"/>
                          <a:cs typeface="Times New Roman"/>
                        </a:rPr>
                        <a:t> targets</a:t>
                      </a:r>
                      <a:endParaRPr lang="en-US" sz="2400" dirty="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914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"Energy Conservation Dispatch" Rules</a:t>
                      </a:r>
                      <a:endParaRPr lang="en-US" sz="2400" dirty="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engXian"/>
                          <a:cs typeface="Times New Roman"/>
                        </a:rPr>
                        <a:t>2008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Generation Rights Trading started</a:t>
                      </a:r>
                      <a:endParaRPr lang="en-US" sz="2400" dirty="0">
                        <a:effectLst/>
                        <a:latin typeface="+mn-lt"/>
                        <a:ea typeface="DengXi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engXian"/>
                          <a:cs typeface="Times New Roman"/>
                        </a:rPr>
                        <a:t>2011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NDRC reasserted</a:t>
                      </a:r>
                      <a:r>
                        <a:rPr lang="en-US" sz="2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control over prices for interprovincial contracts made by grid Company after seeing abusive </a:t>
                      </a:r>
                      <a:r>
                        <a:rPr lang="en-US" sz="2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pratices</a:t>
                      </a:r>
                      <a:endParaRPr lang="en-US" sz="2400" dirty="0">
                        <a:effectLst/>
                        <a:latin typeface="+mn-lt"/>
                        <a:ea typeface="DengXi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engXian"/>
                          <a:cs typeface="Times New Roman"/>
                        </a:rPr>
                        <a:t>2015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DengXian"/>
                          <a:cs typeface="Times New Roman"/>
                        </a:rPr>
                        <a:t>Decree no. 9 “Deepening Reform”</a:t>
                      </a:r>
                      <a:endParaRPr lang="en-US" sz="2400" dirty="0">
                        <a:effectLst/>
                        <a:latin typeface="+mn-lt"/>
                        <a:ea typeface="DengXi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DengXian"/>
                          <a:cs typeface="Times New Roman"/>
                        </a:rPr>
                        <a:t>2016/7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DengXian"/>
                          <a:cs typeface="Times New Roman"/>
                        </a:rPr>
                        <a:t>Huge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DengXian"/>
                          <a:cs typeface="Times New Roman"/>
                        </a:rPr>
                        <a:t> e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DengXian"/>
                          <a:cs typeface="Times New Roman"/>
                        </a:rPr>
                        <a:t>xcess capacity; investment</a:t>
                      </a:r>
                      <a:r>
                        <a:rPr lang="en-US" sz="2400" baseline="0" dirty="0" smtClean="0">
                          <a:effectLst/>
                          <a:latin typeface="+mn-lt"/>
                          <a:ea typeface="DengXian"/>
                          <a:cs typeface="Times New Roman"/>
                        </a:rPr>
                        <a:t> decision-making returned to central government</a:t>
                      </a:r>
                      <a:endParaRPr lang="en-US" sz="2400" dirty="0">
                        <a:effectLst/>
                        <a:latin typeface="+mn-lt"/>
                        <a:ea typeface="DengXi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994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4750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Direct Contracts 2004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143000"/>
            <a:ext cx="8610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2004 SERC introduced Direct Contracting between Power Producers and major consumers; </a:t>
            </a:r>
            <a:r>
              <a:rPr lang="en-US" sz="3200" dirty="0"/>
              <a:t> </a:t>
            </a:r>
            <a:r>
              <a:rPr lang="en-US" sz="3200" dirty="0" smtClean="0"/>
              <a:t>with a negotiated price to generator.</a:t>
            </a:r>
          </a:p>
          <a:p>
            <a:endParaRPr lang="en-US" sz="3200" dirty="0"/>
          </a:p>
          <a:p>
            <a:r>
              <a:rPr lang="en-US" sz="3200" b="1" dirty="0" smtClean="0"/>
              <a:t>RESULTS: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lower </a:t>
            </a:r>
            <a:r>
              <a:rPr lang="en-US" sz="3200" dirty="0"/>
              <a:t>prices for the major consumers</a:t>
            </a:r>
            <a:r>
              <a:rPr lang="en-US" sz="3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But </a:t>
            </a:r>
            <a:r>
              <a:rPr lang="en-US" sz="3200" dirty="0"/>
              <a:t>generators had little incentive to </a:t>
            </a:r>
            <a:r>
              <a:rPr lang="en-US" sz="3200" dirty="0" smtClean="0"/>
              <a:t>participate</a:t>
            </a:r>
            <a:endParaRPr lang="en-US" sz="3200" dirty="0"/>
          </a:p>
          <a:p>
            <a:r>
              <a:rPr lang="en-US" sz="3200" dirty="0" smtClean="0"/>
              <a:t>     (guaranteed </a:t>
            </a:r>
            <a:r>
              <a:rPr lang="en-US" sz="3200" dirty="0"/>
              <a:t>prices and “fair dispatch</a:t>
            </a:r>
            <a:r>
              <a:rPr lang="en-US" sz="3200" dirty="0" smtClean="0"/>
              <a:t>”)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Confusion over whether contracted hours are part of base hours. SERC decided in 2009 to excluded these hours from the base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8479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852" y="228600"/>
            <a:ext cx="8373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Composition of energy contracts, 2010</a:t>
            </a:r>
            <a:endParaRPr lang="en-US" sz="40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274770"/>
              </p:ext>
            </p:extLst>
          </p:nvPr>
        </p:nvGraphicFramePr>
        <p:xfrm>
          <a:off x="914401" y="1523999"/>
          <a:ext cx="7162799" cy="37226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38599"/>
                <a:gridCol w="1916987"/>
                <a:gridCol w="1207213"/>
              </a:tblGrid>
              <a:tr h="45661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Form of contract</a:t>
                      </a:r>
                      <a:endParaRPr lang="en-US" sz="2400" dirty="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Energy (</a:t>
                      </a:r>
                      <a:r>
                        <a:rPr lang="en-US" sz="2400" dirty="0" err="1">
                          <a:effectLst/>
                        </a:rPr>
                        <a:t>TWh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>
                          <a:effectLst/>
                        </a:rPr>
                        <a:t>(%)</a:t>
                      </a:r>
                      <a:endParaRPr lang="en-US" sz="2400" dirty="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661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Base-hour allocation</a:t>
                      </a:r>
                      <a:endParaRPr lang="en-US" sz="240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2740</a:t>
                      </a:r>
                      <a:endParaRPr lang="en-US" sz="240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81.06</a:t>
                      </a:r>
                      <a:endParaRPr lang="en-US" sz="240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661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Direct contracting</a:t>
                      </a:r>
                      <a:endParaRPr lang="en-US" sz="240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8.04</a:t>
                      </a:r>
                      <a:endParaRPr lang="en-US" sz="240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0.24</a:t>
                      </a:r>
                      <a:endParaRPr lang="en-US" sz="240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5789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Inter-provincial/regional contracting</a:t>
                      </a:r>
                      <a:endParaRPr lang="en-US" sz="2400" dirty="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592.5</a:t>
                      </a:r>
                      <a:endParaRPr lang="en-US" sz="2400" dirty="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17.53</a:t>
                      </a:r>
                      <a:endParaRPr lang="en-US" sz="2400" dirty="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661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Generation right trading</a:t>
                      </a:r>
                      <a:endParaRPr lang="en-US" sz="240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149.3</a:t>
                      </a:r>
                      <a:endParaRPr lang="en-US" sz="240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>
                          <a:effectLst/>
                        </a:rPr>
                        <a:t>4.42</a:t>
                      </a:r>
                      <a:endParaRPr lang="en-US" sz="240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9168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Total national electricity production (</a:t>
                      </a:r>
                      <a:r>
                        <a:rPr lang="en-US" sz="2400" dirty="0" err="1" smtClean="0">
                          <a:effectLst/>
                        </a:rPr>
                        <a:t>excl</a:t>
                      </a:r>
                      <a:r>
                        <a:rPr lang="en-US" sz="2400" dirty="0" smtClean="0">
                          <a:effectLst/>
                        </a:rPr>
                        <a:t> self-gen)</a:t>
                      </a:r>
                      <a:endParaRPr lang="en-US" sz="2400" dirty="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3380</a:t>
                      </a:r>
                      <a:endParaRPr lang="en-US" sz="240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</a:t>
                      </a:r>
                      <a:endParaRPr lang="en-US" sz="2400" dirty="0">
                        <a:effectLst/>
                        <a:latin typeface="Calibri"/>
                        <a:ea typeface="DengXi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521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05462"/>
            <a:ext cx="53501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Energy Conservation Era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56928" y="1447800"/>
            <a:ext cx="76632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2006+  era of greater consciousness of efficiency and pollution.   In 11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Five-year </a:t>
            </a:r>
            <a:r>
              <a:rPr lang="en-US" sz="3200" smtClean="0"/>
              <a:t>plan 2006-2010 two </a:t>
            </a:r>
            <a:r>
              <a:rPr lang="en-US" sz="3200" dirty="0" smtClean="0"/>
              <a:t>major innovations: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01525" y="3886200"/>
            <a:ext cx="77875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Shutdowns and “generation rights trading”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Energy conservation dispatch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94730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4467</TotalTime>
  <Words>1240</Words>
  <Application>Microsoft Office PowerPoint</Application>
  <PresentationFormat>On-screen Show (4:3)</PresentationFormat>
  <Paragraphs>180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DengXian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 Ho</dc:creator>
  <cp:lastModifiedBy>Molly Bradtke</cp:lastModifiedBy>
  <cp:revision>106</cp:revision>
  <dcterms:created xsi:type="dcterms:W3CDTF">2016-09-22T18:50:32Z</dcterms:created>
  <dcterms:modified xsi:type="dcterms:W3CDTF">2017-06-12T13:01:05Z</dcterms:modified>
</cp:coreProperties>
</file>