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BCB064A-19A2-4628-8A0E-80196215321C}">
  <a:tblStyle styleId="{4BCB064A-19A2-4628-8A0E-80196215321C}"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36" d="100"/>
          <a:sy n="136" d="100"/>
        </p:scale>
        <p:origin x="-894" y="3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zh-CN" sz="1200" b="0" i="0" u="none" strike="noStrike" cap="none">
                <a:solidFill>
                  <a:schemeClr val="dk1"/>
                </a:solidFill>
                <a:latin typeface="Calibri"/>
                <a:ea typeface="Calibri"/>
                <a:cs typeface="Calibri"/>
                <a:sym typeface="Calibri"/>
              </a:rPr>
              <a:t>‹#›</a:t>
            </a:fld>
            <a:endParaRPr lang="zh-C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98299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6" name="Shape 3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8" name="Shape 3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3" name="Shape 3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4" name="Shape 3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6" name="Shape 3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8" name="Shape 3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zh-CN" sz="1200" b="0" i="0" u="none" strike="noStrike" cap="none">
                <a:solidFill>
                  <a:srgbClr val="888888"/>
                </a:solidFill>
                <a:latin typeface="Calibri"/>
                <a:ea typeface="Calibri"/>
                <a:cs typeface="Calibri"/>
                <a:sym typeface="Calibri"/>
              </a:rPr>
              <a:t>‹#›</a:t>
            </a:fld>
            <a:endParaRPr lang="zh-C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标题和竖排文字">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zh-CN" sz="1200" b="0" i="0" u="none" strike="noStrike" cap="none">
                <a:solidFill>
                  <a:srgbClr val="888888"/>
                </a:solidFill>
                <a:latin typeface="Calibri"/>
                <a:ea typeface="Calibri"/>
                <a:cs typeface="Calibri"/>
                <a:sym typeface="Calibri"/>
              </a:rPr>
              <a:t>‹#›</a:t>
            </a:fld>
            <a:endParaRPr lang="zh-C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垂直排列标题与文本">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zh-CN" sz="1200" b="0" i="0" u="none" strike="noStrike" cap="none">
                <a:solidFill>
                  <a:srgbClr val="888888"/>
                </a:solidFill>
                <a:latin typeface="Calibri"/>
                <a:ea typeface="Calibri"/>
                <a:cs typeface="Calibri"/>
                <a:sym typeface="Calibri"/>
              </a:rPr>
              <a:t>‹#›</a:t>
            </a:fld>
            <a:endParaRPr lang="zh-C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zh-CN" sz="1200" b="0" i="0" u="none" strike="noStrike" cap="none">
                <a:solidFill>
                  <a:srgbClr val="888888"/>
                </a:solidFill>
                <a:latin typeface="Calibri"/>
                <a:ea typeface="Calibri"/>
                <a:cs typeface="Calibri"/>
                <a:sym typeface="Calibri"/>
              </a:rPr>
              <a:t>‹#›</a:t>
            </a:fld>
            <a:endParaRPr lang="zh-C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zh-CN" sz="1200" b="0" i="0" u="none" strike="noStrike" cap="none">
                <a:solidFill>
                  <a:srgbClr val="888888"/>
                </a:solidFill>
                <a:latin typeface="Calibri"/>
                <a:ea typeface="Calibri"/>
                <a:cs typeface="Calibri"/>
                <a:sym typeface="Calibri"/>
              </a:rPr>
              <a:t>‹#›</a:t>
            </a:fld>
            <a:endParaRPr lang="zh-C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zh-CN" sz="1200" b="0" i="0" u="none" strike="noStrike" cap="none">
                <a:solidFill>
                  <a:srgbClr val="888888"/>
                </a:solidFill>
                <a:latin typeface="Calibri"/>
                <a:ea typeface="Calibri"/>
                <a:cs typeface="Calibri"/>
                <a:sym typeface="Calibri"/>
              </a:rPr>
              <a:t>‹#›</a:t>
            </a:fld>
            <a:endParaRPr lang="zh-C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zh-CN" sz="1200" b="0" i="0" u="none" strike="noStrike" cap="none">
                <a:solidFill>
                  <a:srgbClr val="888888"/>
                </a:solidFill>
                <a:latin typeface="Calibri"/>
                <a:ea typeface="Calibri"/>
                <a:cs typeface="Calibri"/>
                <a:sym typeface="Calibri"/>
              </a:rPr>
              <a:t>‹#›</a:t>
            </a:fld>
            <a:endParaRPr lang="zh-C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zh-CN" sz="1200" b="0" i="0" u="none" strike="noStrike" cap="none">
                <a:solidFill>
                  <a:srgbClr val="888888"/>
                </a:solidFill>
                <a:latin typeface="Calibri"/>
                <a:ea typeface="Calibri"/>
                <a:cs typeface="Calibri"/>
                <a:sym typeface="Calibri"/>
              </a:rPr>
              <a:t>‹#›</a:t>
            </a:fld>
            <a:endParaRPr lang="zh-C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zh-CN" sz="1200" b="0" i="0" u="none" strike="noStrike" cap="none">
                <a:solidFill>
                  <a:srgbClr val="888888"/>
                </a:solidFill>
                <a:latin typeface="Calibri"/>
                <a:ea typeface="Calibri"/>
                <a:cs typeface="Calibri"/>
                <a:sym typeface="Calibri"/>
              </a:rPr>
              <a:t>‹#›</a:t>
            </a:fld>
            <a:endParaRPr lang="zh-C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内容与标题">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zh-CN" sz="1200" b="0" i="0" u="none" strike="noStrike" cap="none">
                <a:solidFill>
                  <a:srgbClr val="888888"/>
                </a:solidFill>
                <a:latin typeface="Calibri"/>
                <a:ea typeface="Calibri"/>
                <a:cs typeface="Calibri"/>
                <a:sym typeface="Calibri"/>
              </a:rPr>
              <a:t>‹#›</a:t>
            </a:fld>
            <a:endParaRPr lang="zh-C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图片与标题">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zh-CN" sz="1200" b="0" i="0" u="none" strike="noStrike" cap="none">
                <a:solidFill>
                  <a:srgbClr val="888888"/>
                </a:solidFill>
                <a:latin typeface="Calibri"/>
                <a:ea typeface="Calibri"/>
                <a:cs typeface="Calibri"/>
                <a:sym typeface="Calibri"/>
              </a:rPr>
              <a:t>‹#›</a:t>
            </a:fld>
            <a:endParaRPr lang="zh-CN"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zh-CN" sz="1200" b="0" i="0" u="none" strike="noStrike" cap="none">
                <a:solidFill>
                  <a:srgbClr val="888888"/>
                </a:solidFill>
                <a:latin typeface="Calibri"/>
                <a:ea typeface="Calibri"/>
                <a:cs typeface="Calibri"/>
                <a:sym typeface="Calibri"/>
              </a:rPr>
              <a:t>‹#›</a:t>
            </a:fld>
            <a:endParaRPr lang="zh-CN"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altLang="zh-CN" sz="1200" b="0" i="0" u="none" strike="noStrike" cap="none">
                <a:solidFill>
                  <a:srgbClr val="888888"/>
                </a:solidFill>
                <a:latin typeface="Calibri"/>
                <a:ea typeface="Calibri"/>
                <a:cs typeface="Calibri"/>
                <a:sym typeface="Calibri"/>
              </a:rPr>
              <a:t>1</a:t>
            </a:fld>
            <a:endParaRPr lang="zh-CN" sz="1200" b="0" i="0" u="none" strike="noStrike" cap="none">
              <a:solidFill>
                <a:srgbClr val="888888"/>
              </a:solidFill>
              <a:latin typeface="Calibri"/>
              <a:ea typeface="Calibri"/>
              <a:cs typeface="Calibri"/>
              <a:sym typeface="Calibri"/>
            </a:endParaRPr>
          </a:p>
        </p:txBody>
      </p:sp>
      <p:grpSp>
        <p:nvGrpSpPr>
          <p:cNvPr id="89" name="Shape 89"/>
          <p:cNvGrpSpPr/>
          <p:nvPr/>
        </p:nvGrpSpPr>
        <p:grpSpPr>
          <a:xfrm>
            <a:off x="0" y="1857375"/>
            <a:ext cx="9144001" cy="2376487"/>
            <a:chOff x="-4" y="-71412"/>
            <a:chExt cx="9144005" cy="2375667"/>
          </a:xfrm>
        </p:grpSpPr>
        <p:pic>
          <p:nvPicPr>
            <p:cNvPr id="90" name="Shape 90"/>
            <p:cNvPicPr preferRelativeResize="0"/>
            <p:nvPr/>
          </p:nvPicPr>
          <p:blipFill rotWithShape="1">
            <a:blip r:embed="rId3">
              <a:alphaModFix/>
            </a:blip>
            <a:srcRect/>
            <a:stretch/>
          </p:blipFill>
          <p:spPr>
            <a:xfrm>
              <a:off x="2976983" y="72008"/>
              <a:ext cx="3251199" cy="2158999"/>
            </a:xfrm>
            <a:prstGeom prst="rect">
              <a:avLst/>
            </a:prstGeom>
            <a:noFill/>
            <a:ln>
              <a:noFill/>
            </a:ln>
          </p:spPr>
        </p:pic>
        <p:pic>
          <p:nvPicPr>
            <p:cNvPr id="91" name="Shape 91"/>
            <p:cNvPicPr preferRelativeResize="0"/>
            <p:nvPr/>
          </p:nvPicPr>
          <p:blipFill rotWithShape="1">
            <a:blip r:embed="rId4">
              <a:alphaModFix/>
            </a:blip>
            <a:srcRect b="4000"/>
            <a:stretch/>
          </p:blipFill>
          <p:spPr>
            <a:xfrm>
              <a:off x="0" y="72008"/>
              <a:ext cx="3000375" cy="2160240"/>
            </a:xfrm>
            <a:prstGeom prst="rect">
              <a:avLst/>
            </a:prstGeom>
            <a:noFill/>
            <a:ln>
              <a:noFill/>
            </a:ln>
          </p:spPr>
        </p:pic>
        <p:pic>
          <p:nvPicPr>
            <p:cNvPr id="92" name="Shape 92"/>
            <p:cNvPicPr preferRelativeResize="0"/>
            <p:nvPr/>
          </p:nvPicPr>
          <p:blipFill rotWithShape="1">
            <a:blip r:embed="rId5">
              <a:alphaModFix/>
            </a:blip>
            <a:srcRect r="5639"/>
            <a:stretch/>
          </p:blipFill>
          <p:spPr>
            <a:xfrm>
              <a:off x="6124128" y="99980"/>
              <a:ext cx="3019871" cy="2132266"/>
            </a:xfrm>
            <a:prstGeom prst="rect">
              <a:avLst/>
            </a:prstGeom>
            <a:noFill/>
            <a:ln>
              <a:noFill/>
            </a:ln>
          </p:spPr>
        </p:pic>
        <p:sp>
          <p:nvSpPr>
            <p:cNvPr id="93" name="Shape 93"/>
            <p:cNvSpPr/>
            <p:nvPr/>
          </p:nvSpPr>
          <p:spPr>
            <a:xfrm rot="5400000">
              <a:off x="4319967" y="-4391385"/>
              <a:ext cx="504054" cy="9144000"/>
            </a:xfrm>
            <a:prstGeom prst="flowChartDelay">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Arial"/>
                <a:ea typeface="Arial"/>
                <a:cs typeface="Arial"/>
                <a:sym typeface="Arial"/>
              </a:endParaRPr>
            </a:p>
          </p:txBody>
        </p:sp>
        <p:sp>
          <p:nvSpPr>
            <p:cNvPr id="94" name="Shape 94"/>
            <p:cNvSpPr/>
            <p:nvPr/>
          </p:nvSpPr>
          <p:spPr>
            <a:xfrm rot="-5400000">
              <a:off x="4355972" y="-2483768"/>
              <a:ext cx="432047" cy="9144000"/>
            </a:xfrm>
            <a:prstGeom prst="flowChartDelay">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Arial"/>
                <a:ea typeface="Arial"/>
                <a:cs typeface="Arial"/>
                <a:sym typeface="Arial"/>
              </a:endParaRPr>
            </a:p>
          </p:txBody>
        </p:sp>
      </p:grpSp>
      <p:sp>
        <p:nvSpPr>
          <p:cNvPr id="95" name="Shape 95"/>
          <p:cNvSpPr txBox="1">
            <a:spLocks noGrp="1"/>
          </p:cNvSpPr>
          <p:nvPr>
            <p:ph type="ctrTitle"/>
          </p:nvPr>
        </p:nvSpPr>
        <p:spPr>
          <a:xfrm>
            <a:off x="0" y="357165"/>
            <a:ext cx="91440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zh-CN" sz="3600" b="0" i="0" u="none" strike="noStrike" cap="none">
                <a:solidFill>
                  <a:schemeClr val="dk1"/>
                </a:solidFill>
                <a:latin typeface="Calibri"/>
                <a:ea typeface="Calibri"/>
                <a:cs typeface="Calibri"/>
                <a:sym typeface="Calibri"/>
              </a:rPr>
              <a:t>Ideas Aided Decision-Making for Controlling Air Emission from Shipping in China</a:t>
            </a:r>
          </a:p>
        </p:txBody>
      </p:sp>
      <p:sp>
        <p:nvSpPr>
          <p:cNvPr id="96" name="Shape 96"/>
          <p:cNvSpPr/>
          <p:nvPr/>
        </p:nvSpPr>
        <p:spPr>
          <a:xfrm>
            <a:off x="657252" y="4143380"/>
            <a:ext cx="7772400" cy="269715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zh-CN" sz="3600" b="0" i="0" u="none" strike="noStrike" cap="none">
                <a:solidFill>
                  <a:schemeClr val="dk1"/>
                </a:solidFill>
                <a:latin typeface="Calibri"/>
                <a:ea typeface="Calibri"/>
                <a:cs typeface="Calibri"/>
                <a:sym typeface="Calibri"/>
              </a:rPr>
              <a:t>Prof. Peng Chuansheng</a:t>
            </a:r>
          </a:p>
          <a:p>
            <a:pPr marL="0" marR="0" lvl="0" indent="0" algn="ctr" rtl="0">
              <a:spcBef>
                <a:spcPts val="0"/>
              </a:spcBef>
              <a:buNone/>
            </a:pPr>
            <a:endParaRPr sz="2800" b="0" i="0" u="none" strike="noStrike" cap="none">
              <a:solidFill>
                <a:schemeClr val="dk1"/>
              </a:solidFill>
              <a:latin typeface="Arial"/>
              <a:ea typeface="Arial"/>
              <a:cs typeface="Arial"/>
              <a:sym typeface="Arial"/>
            </a:endParaRPr>
          </a:p>
          <a:p>
            <a:pPr marL="0" marR="0" lvl="0" indent="0" algn="ctr" rtl="0">
              <a:spcBef>
                <a:spcPts val="0"/>
              </a:spcBef>
              <a:buNone/>
            </a:pPr>
            <a:endParaRPr sz="2000" b="0" i="0" u="none" strike="noStrike" cap="none">
              <a:solidFill>
                <a:schemeClr val="dk1"/>
              </a:solidFill>
              <a:latin typeface="Arial"/>
              <a:ea typeface="Arial"/>
              <a:cs typeface="Arial"/>
              <a:sym typeface="Arial"/>
            </a:endParaRPr>
          </a:p>
          <a:p>
            <a:pPr marL="0" marR="0" lvl="0" indent="0" algn="ctr" rtl="0">
              <a:spcBef>
                <a:spcPts val="0"/>
              </a:spcBef>
              <a:buSzPct val="25000"/>
              <a:buNone/>
            </a:pPr>
            <a:r>
              <a:rPr lang="zh-CN" sz="2400" b="0" i="0" u="none" strike="noStrike" cap="none">
                <a:solidFill>
                  <a:schemeClr val="dk1"/>
                </a:solidFill>
                <a:latin typeface="Cambria"/>
                <a:ea typeface="Cambria"/>
                <a:cs typeface="Cambria"/>
                <a:sym typeface="Cambria"/>
              </a:rPr>
              <a:t>China Waterborne Transport Research Institute</a:t>
            </a:r>
          </a:p>
          <a:p>
            <a:pPr marL="0" marR="0" lvl="0" indent="0" algn="ctr" rtl="0">
              <a:spcBef>
                <a:spcPts val="0"/>
              </a:spcBef>
              <a:buNone/>
            </a:pPr>
            <a:endParaRPr sz="2000" b="0" i="0" u="none" strike="noStrike" cap="none">
              <a:solidFill>
                <a:schemeClr val="dk1"/>
              </a:solidFill>
              <a:latin typeface="Cambria"/>
              <a:ea typeface="Cambria"/>
              <a:cs typeface="Cambria"/>
              <a:sym typeface="Cambria"/>
            </a:endParaRPr>
          </a:p>
          <a:p>
            <a:pPr marL="0" marR="0" lvl="0" indent="0" algn="ctr" rtl="0">
              <a:spcBef>
                <a:spcPts val="0"/>
              </a:spcBef>
              <a:buSzPct val="25000"/>
              <a:buNone/>
            </a:pPr>
            <a:r>
              <a:rPr lang="zh-CN" sz="2000" b="0" i="0" u="none" strike="noStrike" cap="none">
                <a:solidFill>
                  <a:schemeClr val="dk1"/>
                </a:solidFill>
                <a:latin typeface="Cambria"/>
                <a:ea typeface="Cambria"/>
                <a:cs typeface="Cambria"/>
                <a:sym typeface="Cambria"/>
              </a:rPr>
              <a:t>26 July 2016                 Washington DC  UNITED STATES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sldNum" idx="12"/>
          </p:nvPr>
        </p:nvSpPr>
        <p:spPr>
          <a:xfrm>
            <a:off x="8241509" y="6642078"/>
            <a:ext cx="733444" cy="215922"/>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altLang="zh-CN" sz="1200" b="1" i="0" u="none" strike="noStrike" cap="none">
                <a:solidFill>
                  <a:srgbClr val="FABF8E"/>
                </a:solidFill>
                <a:latin typeface="Calibri"/>
                <a:ea typeface="Calibri"/>
                <a:cs typeface="Calibri"/>
                <a:sym typeface="Calibri"/>
              </a:rPr>
              <a:t>10</a:t>
            </a:fld>
            <a:endParaRPr lang="zh-CN" sz="1200" b="1" i="0" u="none" strike="noStrike" cap="none">
              <a:solidFill>
                <a:srgbClr val="FABF8E"/>
              </a:solidFill>
              <a:latin typeface="Calibri"/>
              <a:ea typeface="Calibri"/>
              <a:cs typeface="Calibri"/>
              <a:sym typeface="Calibri"/>
            </a:endParaRPr>
          </a:p>
        </p:txBody>
      </p:sp>
      <p:cxnSp>
        <p:nvCxnSpPr>
          <p:cNvPr id="237" name="Shape 237"/>
          <p:cNvCxnSpPr/>
          <p:nvPr/>
        </p:nvCxnSpPr>
        <p:spPr>
          <a:xfrm>
            <a:off x="0" y="642918"/>
            <a:ext cx="9094787" cy="0"/>
          </a:xfrm>
          <a:prstGeom prst="straightConnector1">
            <a:avLst/>
          </a:prstGeom>
          <a:noFill/>
          <a:ln w="9525" cap="flat" cmpd="sng">
            <a:solidFill>
              <a:srgbClr val="CC3300"/>
            </a:solidFill>
            <a:prstDash val="solid"/>
            <a:round/>
            <a:headEnd type="none" w="med" len="med"/>
            <a:tailEnd type="none" w="med" len="med"/>
          </a:ln>
        </p:spPr>
      </p:cxnSp>
      <p:sp>
        <p:nvSpPr>
          <p:cNvPr id="238" name="Shape 238"/>
          <p:cNvSpPr/>
          <p:nvPr/>
        </p:nvSpPr>
        <p:spPr>
          <a:xfrm>
            <a:off x="500033" y="3357562"/>
            <a:ext cx="8215370" cy="1077217"/>
          </a:xfrm>
          <a:prstGeom prst="rect">
            <a:avLst/>
          </a:prstGeom>
          <a:noFill/>
          <a:ln>
            <a:noFill/>
          </a:ln>
        </p:spPr>
        <p:txBody>
          <a:bodyPr lIns="91425" tIns="45700" rIns="91425" bIns="45700" anchor="t" anchorCtr="0">
            <a:noAutofit/>
          </a:bodyPr>
          <a:lstStyle/>
          <a:p>
            <a:pPr marL="0" marR="0" lvl="0" indent="0" algn="ctr" rtl="0">
              <a:spcBef>
                <a:spcPts val="0"/>
              </a:spcBef>
              <a:buNone/>
            </a:pPr>
            <a:endParaRPr sz="3200" b="1" i="0" u="none" strike="noStrike" cap="none">
              <a:solidFill>
                <a:schemeClr val="dk1"/>
              </a:solidFill>
              <a:latin typeface="Calibri"/>
              <a:ea typeface="Calibri"/>
              <a:cs typeface="Calibri"/>
              <a:sym typeface="Calibri"/>
            </a:endParaRPr>
          </a:p>
          <a:p>
            <a:pPr marL="0" marR="0" lvl="0" indent="0" algn="ctr" rtl="0">
              <a:spcBef>
                <a:spcPts val="0"/>
              </a:spcBef>
              <a:buNone/>
            </a:pPr>
            <a:endParaRPr sz="3200" b="1" i="0" u="none" strike="noStrike" cap="none">
              <a:solidFill>
                <a:schemeClr val="dk1"/>
              </a:solidFill>
              <a:latin typeface="Calibri"/>
              <a:ea typeface="Calibri"/>
              <a:cs typeface="Calibri"/>
              <a:sym typeface="Calibri"/>
            </a:endParaRPr>
          </a:p>
        </p:txBody>
      </p:sp>
      <p:pic>
        <p:nvPicPr>
          <p:cNvPr id="239" name="Shape 239" descr="http://www.wti.ac.cn/upfile/1/2011/05/040918177162.jpg"/>
          <p:cNvPicPr preferRelativeResize="0"/>
          <p:nvPr/>
        </p:nvPicPr>
        <p:blipFill rotWithShape="1">
          <a:blip r:embed="rId3">
            <a:alphaModFix/>
          </a:blip>
          <a:srcRect/>
          <a:stretch/>
        </p:blipFill>
        <p:spPr>
          <a:xfrm>
            <a:off x="214282" y="6357957"/>
            <a:ext cx="500041" cy="500041"/>
          </a:xfrm>
          <a:prstGeom prst="rect">
            <a:avLst/>
          </a:prstGeom>
          <a:noFill/>
          <a:ln>
            <a:noFill/>
          </a:ln>
        </p:spPr>
      </p:pic>
      <p:sp>
        <p:nvSpPr>
          <p:cNvPr id="240" name="Shape 240"/>
          <p:cNvSpPr txBox="1"/>
          <p:nvPr/>
        </p:nvSpPr>
        <p:spPr>
          <a:xfrm>
            <a:off x="704862" y="6431007"/>
            <a:ext cx="7153284"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China Waterborne Transport Research Institute</a:t>
            </a:r>
          </a:p>
        </p:txBody>
      </p:sp>
      <p:cxnSp>
        <p:nvCxnSpPr>
          <p:cNvPr id="241" name="Shape 241"/>
          <p:cNvCxnSpPr/>
          <p:nvPr/>
        </p:nvCxnSpPr>
        <p:spPr>
          <a:xfrm>
            <a:off x="0" y="6357957"/>
            <a:ext cx="9094787" cy="0"/>
          </a:xfrm>
          <a:prstGeom prst="straightConnector1">
            <a:avLst/>
          </a:prstGeom>
          <a:noFill/>
          <a:ln w="9525" cap="flat" cmpd="sng">
            <a:solidFill>
              <a:srgbClr val="CC3300"/>
            </a:solidFill>
            <a:prstDash val="solid"/>
            <a:round/>
            <a:headEnd type="none" w="med" len="med"/>
            <a:tailEnd type="none" w="med" len="med"/>
          </a:ln>
        </p:spPr>
      </p:cxnSp>
      <p:pic>
        <p:nvPicPr>
          <p:cNvPr id="242" name="Shape 242"/>
          <p:cNvPicPr preferRelativeResize="0"/>
          <p:nvPr/>
        </p:nvPicPr>
        <p:blipFill rotWithShape="1">
          <a:blip r:embed="rId4">
            <a:alphaModFix/>
          </a:blip>
          <a:srcRect/>
          <a:stretch/>
        </p:blipFill>
        <p:spPr>
          <a:xfrm>
            <a:off x="66154" y="785793"/>
            <a:ext cx="9006438" cy="5500726"/>
          </a:xfrm>
          <a:prstGeom prst="rect">
            <a:avLst/>
          </a:prstGeom>
          <a:noFill/>
          <a:ln>
            <a:noFill/>
          </a:ln>
        </p:spPr>
      </p:pic>
      <p:sp>
        <p:nvSpPr>
          <p:cNvPr id="243" name="Shape 243"/>
          <p:cNvSpPr txBox="1"/>
          <p:nvPr/>
        </p:nvSpPr>
        <p:spPr>
          <a:xfrm>
            <a:off x="0" y="142852"/>
            <a:ext cx="8858279"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Green Ports: New Front for China’s War on Pollution and Climate Mitigation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sldNum" idx="12"/>
          </p:nvPr>
        </p:nvSpPr>
        <p:spPr>
          <a:xfrm>
            <a:off x="8241509" y="6642078"/>
            <a:ext cx="733444" cy="215922"/>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altLang="zh-CN" sz="1200" b="1" i="0" u="none" strike="noStrike" cap="none">
                <a:solidFill>
                  <a:srgbClr val="FABF8E"/>
                </a:solidFill>
                <a:latin typeface="Calibri"/>
                <a:ea typeface="Calibri"/>
                <a:cs typeface="Calibri"/>
                <a:sym typeface="Calibri"/>
              </a:rPr>
              <a:t>11</a:t>
            </a:fld>
            <a:endParaRPr lang="zh-CN" sz="1200" b="1" i="0" u="none" strike="noStrike" cap="none">
              <a:solidFill>
                <a:srgbClr val="FABF8E"/>
              </a:solidFill>
              <a:latin typeface="Calibri"/>
              <a:ea typeface="Calibri"/>
              <a:cs typeface="Calibri"/>
              <a:sym typeface="Calibri"/>
            </a:endParaRPr>
          </a:p>
        </p:txBody>
      </p:sp>
      <p:cxnSp>
        <p:nvCxnSpPr>
          <p:cNvPr id="249" name="Shape 249"/>
          <p:cNvCxnSpPr/>
          <p:nvPr/>
        </p:nvCxnSpPr>
        <p:spPr>
          <a:xfrm>
            <a:off x="0" y="642918"/>
            <a:ext cx="9094787" cy="0"/>
          </a:xfrm>
          <a:prstGeom prst="straightConnector1">
            <a:avLst/>
          </a:prstGeom>
          <a:noFill/>
          <a:ln w="9525" cap="flat" cmpd="sng">
            <a:solidFill>
              <a:srgbClr val="CC3300"/>
            </a:solidFill>
            <a:prstDash val="solid"/>
            <a:round/>
            <a:headEnd type="none" w="med" len="med"/>
            <a:tailEnd type="none" w="med" len="med"/>
          </a:ln>
        </p:spPr>
      </p:cxnSp>
      <p:sp>
        <p:nvSpPr>
          <p:cNvPr id="250" name="Shape 250"/>
          <p:cNvSpPr/>
          <p:nvPr/>
        </p:nvSpPr>
        <p:spPr>
          <a:xfrm>
            <a:off x="500033" y="3357562"/>
            <a:ext cx="8215370" cy="1077217"/>
          </a:xfrm>
          <a:prstGeom prst="rect">
            <a:avLst/>
          </a:prstGeom>
          <a:noFill/>
          <a:ln>
            <a:noFill/>
          </a:ln>
        </p:spPr>
        <p:txBody>
          <a:bodyPr lIns="91425" tIns="45700" rIns="91425" bIns="45700" anchor="t" anchorCtr="0">
            <a:noAutofit/>
          </a:bodyPr>
          <a:lstStyle/>
          <a:p>
            <a:pPr marL="0" marR="0" lvl="0" indent="0" algn="ctr" rtl="0">
              <a:spcBef>
                <a:spcPts val="0"/>
              </a:spcBef>
              <a:buNone/>
            </a:pPr>
            <a:endParaRPr sz="3200" b="1" i="0" u="none" strike="noStrike" cap="none">
              <a:solidFill>
                <a:schemeClr val="dk1"/>
              </a:solidFill>
              <a:latin typeface="Calibri"/>
              <a:ea typeface="Calibri"/>
              <a:cs typeface="Calibri"/>
              <a:sym typeface="Calibri"/>
            </a:endParaRPr>
          </a:p>
          <a:p>
            <a:pPr marL="0" marR="0" lvl="0" indent="0" algn="ctr" rtl="0">
              <a:spcBef>
                <a:spcPts val="0"/>
              </a:spcBef>
              <a:buNone/>
            </a:pPr>
            <a:endParaRPr sz="3200" b="1" i="0" u="none" strike="noStrike" cap="none">
              <a:solidFill>
                <a:schemeClr val="dk1"/>
              </a:solidFill>
              <a:latin typeface="Calibri"/>
              <a:ea typeface="Calibri"/>
              <a:cs typeface="Calibri"/>
              <a:sym typeface="Calibri"/>
            </a:endParaRPr>
          </a:p>
        </p:txBody>
      </p:sp>
      <p:pic>
        <p:nvPicPr>
          <p:cNvPr id="251" name="Shape 251" descr="http://www.wti.ac.cn/upfile/1/2011/05/040918177162.jpg"/>
          <p:cNvPicPr preferRelativeResize="0"/>
          <p:nvPr/>
        </p:nvPicPr>
        <p:blipFill rotWithShape="1">
          <a:blip r:embed="rId3">
            <a:alphaModFix/>
          </a:blip>
          <a:srcRect/>
          <a:stretch/>
        </p:blipFill>
        <p:spPr>
          <a:xfrm>
            <a:off x="214282" y="6357957"/>
            <a:ext cx="500041" cy="500041"/>
          </a:xfrm>
          <a:prstGeom prst="rect">
            <a:avLst/>
          </a:prstGeom>
          <a:noFill/>
          <a:ln>
            <a:noFill/>
          </a:ln>
        </p:spPr>
      </p:pic>
      <p:sp>
        <p:nvSpPr>
          <p:cNvPr id="252" name="Shape 252"/>
          <p:cNvSpPr txBox="1"/>
          <p:nvPr/>
        </p:nvSpPr>
        <p:spPr>
          <a:xfrm>
            <a:off x="704862" y="6431007"/>
            <a:ext cx="7153284"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China Waterborne Transport Research Institute</a:t>
            </a:r>
          </a:p>
        </p:txBody>
      </p:sp>
      <p:cxnSp>
        <p:nvCxnSpPr>
          <p:cNvPr id="253" name="Shape 253"/>
          <p:cNvCxnSpPr/>
          <p:nvPr/>
        </p:nvCxnSpPr>
        <p:spPr>
          <a:xfrm>
            <a:off x="0" y="6357957"/>
            <a:ext cx="9094787" cy="0"/>
          </a:xfrm>
          <a:prstGeom prst="straightConnector1">
            <a:avLst/>
          </a:prstGeom>
          <a:noFill/>
          <a:ln w="9525" cap="flat" cmpd="sng">
            <a:solidFill>
              <a:srgbClr val="CC3300"/>
            </a:solidFill>
            <a:prstDash val="solid"/>
            <a:round/>
            <a:headEnd type="none" w="med" len="med"/>
            <a:tailEnd type="none" w="med" len="med"/>
          </a:ln>
        </p:spPr>
      </p:cxnSp>
      <p:pic>
        <p:nvPicPr>
          <p:cNvPr id="254" name="Shape 254"/>
          <p:cNvPicPr preferRelativeResize="0"/>
          <p:nvPr/>
        </p:nvPicPr>
        <p:blipFill rotWithShape="1">
          <a:blip r:embed="rId4">
            <a:alphaModFix/>
          </a:blip>
          <a:srcRect/>
          <a:stretch/>
        </p:blipFill>
        <p:spPr>
          <a:xfrm>
            <a:off x="71405" y="714356"/>
            <a:ext cx="9009138" cy="5500726"/>
          </a:xfrm>
          <a:prstGeom prst="rect">
            <a:avLst/>
          </a:prstGeom>
          <a:noFill/>
          <a:ln>
            <a:noFill/>
          </a:ln>
        </p:spPr>
      </p:pic>
      <p:sp>
        <p:nvSpPr>
          <p:cNvPr id="255" name="Shape 255"/>
          <p:cNvSpPr txBox="1"/>
          <p:nvPr/>
        </p:nvSpPr>
        <p:spPr>
          <a:xfrm>
            <a:off x="0" y="142852"/>
            <a:ext cx="8858279"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Green Ports: New Front for China’s War on Pollution and Climate Mitigation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sldNum" idx="12"/>
          </p:nvPr>
        </p:nvSpPr>
        <p:spPr>
          <a:xfrm>
            <a:off x="8241509" y="6642078"/>
            <a:ext cx="733444" cy="215922"/>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altLang="zh-CN" sz="1200" b="1" i="0" u="none" strike="noStrike" cap="none">
                <a:solidFill>
                  <a:srgbClr val="FABF8E"/>
                </a:solidFill>
                <a:latin typeface="Calibri"/>
                <a:ea typeface="Calibri"/>
                <a:cs typeface="Calibri"/>
                <a:sym typeface="Calibri"/>
              </a:rPr>
              <a:t>12</a:t>
            </a:fld>
            <a:endParaRPr lang="zh-CN" sz="1200" b="1" i="0" u="none" strike="noStrike" cap="none">
              <a:solidFill>
                <a:srgbClr val="FABF8E"/>
              </a:solidFill>
              <a:latin typeface="Calibri"/>
              <a:ea typeface="Calibri"/>
              <a:cs typeface="Calibri"/>
              <a:sym typeface="Calibri"/>
            </a:endParaRPr>
          </a:p>
        </p:txBody>
      </p:sp>
      <p:cxnSp>
        <p:nvCxnSpPr>
          <p:cNvPr id="261" name="Shape 261"/>
          <p:cNvCxnSpPr/>
          <p:nvPr/>
        </p:nvCxnSpPr>
        <p:spPr>
          <a:xfrm>
            <a:off x="0" y="642918"/>
            <a:ext cx="9094787" cy="0"/>
          </a:xfrm>
          <a:prstGeom prst="straightConnector1">
            <a:avLst/>
          </a:prstGeom>
          <a:noFill/>
          <a:ln w="9525" cap="flat" cmpd="sng">
            <a:solidFill>
              <a:srgbClr val="CC3300"/>
            </a:solidFill>
            <a:prstDash val="solid"/>
            <a:round/>
            <a:headEnd type="none" w="med" len="med"/>
            <a:tailEnd type="none" w="med" len="med"/>
          </a:ln>
        </p:spPr>
      </p:cxnSp>
      <p:sp>
        <p:nvSpPr>
          <p:cNvPr id="262" name="Shape 262"/>
          <p:cNvSpPr txBox="1"/>
          <p:nvPr/>
        </p:nvSpPr>
        <p:spPr>
          <a:xfrm>
            <a:off x="2857488" y="785793"/>
            <a:ext cx="3857652" cy="5143535"/>
          </a:xfrm>
          <a:prstGeom prst="rect">
            <a:avLst/>
          </a:prstGeom>
          <a:noFill/>
          <a:ln>
            <a:noFill/>
          </a:ln>
        </p:spPr>
        <p:txBody>
          <a:bodyPr lIns="91425" tIns="45700" rIns="91425" bIns="45700" anchor="ctr" anchorCtr="0">
            <a:noAutofit/>
          </a:bodyPr>
          <a:lstStyle/>
          <a:p>
            <a:pPr marL="360000" marR="0" lvl="0" indent="-360000" algn="l" rtl="0">
              <a:lnSpc>
                <a:spcPct val="200000"/>
              </a:lnSpc>
              <a:spcBef>
                <a:spcPts val="0"/>
              </a:spcBef>
              <a:spcAft>
                <a:spcPts val="0"/>
              </a:spcAft>
              <a:buClr>
                <a:schemeClr val="dk1"/>
              </a:buClr>
              <a:buSzPct val="100000"/>
              <a:buFont typeface="Noto Sans Symbols"/>
              <a:buChar char="●"/>
            </a:pPr>
            <a:r>
              <a:rPr lang="zh-CN" sz="5400" b="1" i="0" u="none" strike="noStrike" cap="none">
                <a:solidFill>
                  <a:schemeClr val="dk1"/>
                </a:solidFill>
                <a:latin typeface="Calibri"/>
                <a:ea typeface="Calibri"/>
                <a:cs typeface="Calibri"/>
                <a:sym typeface="Calibri"/>
              </a:rPr>
              <a:t>Necessity</a:t>
            </a:r>
          </a:p>
          <a:p>
            <a:pPr marL="360000" marR="0" lvl="0" indent="-360000" algn="l" rtl="0">
              <a:lnSpc>
                <a:spcPct val="200000"/>
              </a:lnSpc>
              <a:spcBef>
                <a:spcPts val="0"/>
              </a:spcBef>
              <a:spcAft>
                <a:spcPts val="0"/>
              </a:spcAft>
              <a:buClr>
                <a:srgbClr val="FF0000"/>
              </a:buClr>
              <a:buSzPct val="100000"/>
              <a:buFont typeface="Noto Sans Symbols"/>
              <a:buChar char="●"/>
            </a:pPr>
            <a:r>
              <a:rPr lang="zh-CN" sz="5400" b="1" i="0" u="none" strike="noStrike" cap="none">
                <a:solidFill>
                  <a:srgbClr val="FF0000"/>
                </a:solidFill>
                <a:latin typeface="Calibri"/>
                <a:ea typeface="Calibri"/>
                <a:cs typeface="Calibri"/>
                <a:sym typeface="Calibri"/>
              </a:rPr>
              <a:t>Timing</a:t>
            </a:r>
          </a:p>
          <a:p>
            <a:pPr marL="360000" marR="0" lvl="0" indent="-360000" algn="l" rtl="0">
              <a:lnSpc>
                <a:spcPct val="200000"/>
              </a:lnSpc>
              <a:spcBef>
                <a:spcPts val="0"/>
              </a:spcBef>
              <a:buClr>
                <a:schemeClr val="dk1"/>
              </a:buClr>
              <a:buSzPct val="100000"/>
              <a:buFont typeface="Noto Sans Symbols"/>
              <a:buChar char="●"/>
            </a:pPr>
            <a:r>
              <a:rPr lang="zh-CN" sz="5400" b="1" i="0" u="none" strike="noStrike" cap="none">
                <a:solidFill>
                  <a:schemeClr val="dk1"/>
                </a:solidFill>
                <a:latin typeface="Calibri"/>
                <a:ea typeface="Calibri"/>
                <a:cs typeface="Calibri"/>
                <a:sym typeface="Calibri"/>
              </a:rPr>
              <a:t>Benefit</a:t>
            </a:r>
          </a:p>
        </p:txBody>
      </p:sp>
      <p:pic>
        <p:nvPicPr>
          <p:cNvPr id="263" name="Shape 263" descr="http://www.wti.ac.cn/upfile/1/2011/05/040918177162.jpg"/>
          <p:cNvPicPr preferRelativeResize="0"/>
          <p:nvPr/>
        </p:nvPicPr>
        <p:blipFill rotWithShape="1">
          <a:blip r:embed="rId3">
            <a:alphaModFix/>
          </a:blip>
          <a:srcRect/>
          <a:stretch/>
        </p:blipFill>
        <p:spPr>
          <a:xfrm>
            <a:off x="214282" y="6357957"/>
            <a:ext cx="500041" cy="500041"/>
          </a:xfrm>
          <a:prstGeom prst="rect">
            <a:avLst/>
          </a:prstGeom>
          <a:noFill/>
          <a:ln>
            <a:noFill/>
          </a:ln>
        </p:spPr>
      </p:pic>
      <p:sp>
        <p:nvSpPr>
          <p:cNvPr id="264" name="Shape 264"/>
          <p:cNvSpPr txBox="1"/>
          <p:nvPr/>
        </p:nvSpPr>
        <p:spPr>
          <a:xfrm>
            <a:off x="704862" y="6431007"/>
            <a:ext cx="7153284"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China Waterborne Transport Research Institute</a:t>
            </a:r>
          </a:p>
        </p:txBody>
      </p:sp>
      <p:cxnSp>
        <p:nvCxnSpPr>
          <p:cNvPr id="265" name="Shape 265"/>
          <p:cNvCxnSpPr/>
          <p:nvPr/>
        </p:nvCxnSpPr>
        <p:spPr>
          <a:xfrm>
            <a:off x="0" y="6357957"/>
            <a:ext cx="9094787" cy="0"/>
          </a:xfrm>
          <a:prstGeom prst="straightConnector1">
            <a:avLst/>
          </a:prstGeom>
          <a:noFill/>
          <a:ln w="9525" cap="flat" cmpd="sng">
            <a:solidFill>
              <a:srgbClr val="CC3300"/>
            </a:solidFill>
            <a:prstDash val="solid"/>
            <a:round/>
            <a:headEnd type="none" w="med" len="med"/>
            <a:tailEnd type="none" w="med" len="med"/>
          </a:ln>
        </p:spPr>
      </p:cxnSp>
      <p:sp>
        <p:nvSpPr>
          <p:cNvPr id="266" name="Shape 266"/>
          <p:cNvSpPr txBox="1"/>
          <p:nvPr/>
        </p:nvSpPr>
        <p:spPr>
          <a:xfrm>
            <a:off x="0" y="142852"/>
            <a:ext cx="8858279"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Green Ports: New Front for China’s War on Pollution and Climate Mitigation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sldNum" idx="12"/>
          </p:nvPr>
        </p:nvSpPr>
        <p:spPr>
          <a:xfrm>
            <a:off x="8241509" y="6642078"/>
            <a:ext cx="733444" cy="215922"/>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altLang="zh-CN" sz="1200" b="1" i="0" u="none" strike="noStrike" cap="none">
                <a:solidFill>
                  <a:srgbClr val="FABF8E"/>
                </a:solidFill>
                <a:latin typeface="Calibri"/>
                <a:ea typeface="Calibri"/>
                <a:cs typeface="Calibri"/>
                <a:sym typeface="Calibri"/>
              </a:rPr>
              <a:t>13</a:t>
            </a:fld>
            <a:endParaRPr lang="zh-CN" sz="1200" b="1" i="0" u="none" strike="noStrike" cap="none">
              <a:solidFill>
                <a:srgbClr val="FABF8E"/>
              </a:solidFill>
              <a:latin typeface="Calibri"/>
              <a:ea typeface="Calibri"/>
              <a:cs typeface="Calibri"/>
              <a:sym typeface="Calibri"/>
            </a:endParaRPr>
          </a:p>
        </p:txBody>
      </p:sp>
      <p:cxnSp>
        <p:nvCxnSpPr>
          <p:cNvPr id="272" name="Shape 272"/>
          <p:cNvCxnSpPr/>
          <p:nvPr/>
        </p:nvCxnSpPr>
        <p:spPr>
          <a:xfrm>
            <a:off x="0" y="642918"/>
            <a:ext cx="9094787" cy="0"/>
          </a:xfrm>
          <a:prstGeom prst="straightConnector1">
            <a:avLst/>
          </a:prstGeom>
          <a:noFill/>
          <a:ln w="9525" cap="flat" cmpd="sng">
            <a:solidFill>
              <a:srgbClr val="CC3300"/>
            </a:solidFill>
            <a:prstDash val="solid"/>
            <a:round/>
            <a:headEnd type="none" w="med" len="med"/>
            <a:tailEnd type="none" w="med" len="med"/>
          </a:ln>
        </p:spPr>
      </p:cxnSp>
      <p:sp>
        <p:nvSpPr>
          <p:cNvPr id="273" name="Shape 273"/>
          <p:cNvSpPr/>
          <p:nvPr/>
        </p:nvSpPr>
        <p:spPr>
          <a:xfrm>
            <a:off x="500033" y="3357562"/>
            <a:ext cx="8215370" cy="1077217"/>
          </a:xfrm>
          <a:prstGeom prst="rect">
            <a:avLst/>
          </a:prstGeom>
          <a:noFill/>
          <a:ln>
            <a:noFill/>
          </a:ln>
        </p:spPr>
        <p:txBody>
          <a:bodyPr lIns="91425" tIns="45700" rIns="91425" bIns="45700" anchor="t" anchorCtr="0">
            <a:noAutofit/>
          </a:bodyPr>
          <a:lstStyle/>
          <a:p>
            <a:pPr marL="0" marR="0" lvl="0" indent="0" algn="ctr" rtl="0">
              <a:spcBef>
                <a:spcPts val="0"/>
              </a:spcBef>
              <a:buNone/>
            </a:pPr>
            <a:endParaRPr sz="3200" b="1" i="0" u="none" strike="noStrike" cap="none">
              <a:solidFill>
                <a:schemeClr val="dk1"/>
              </a:solidFill>
              <a:latin typeface="Calibri"/>
              <a:ea typeface="Calibri"/>
              <a:cs typeface="Calibri"/>
              <a:sym typeface="Calibri"/>
            </a:endParaRPr>
          </a:p>
          <a:p>
            <a:pPr marL="0" marR="0" lvl="0" indent="0" algn="ctr" rtl="0">
              <a:spcBef>
                <a:spcPts val="0"/>
              </a:spcBef>
              <a:buNone/>
            </a:pPr>
            <a:endParaRPr sz="3200" b="1" i="0" u="none" strike="noStrike" cap="none">
              <a:solidFill>
                <a:schemeClr val="dk1"/>
              </a:solidFill>
              <a:latin typeface="Calibri"/>
              <a:ea typeface="Calibri"/>
              <a:cs typeface="Calibri"/>
              <a:sym typeface="Calibri"/>
            </a:endParaRPr>
          </a:p>
        </p:txBody>
      </p:sp>
      <p:pic>
        <p:nvPicPr>
          <p:cNvPr id="274" name="Shape 274" descr="http://www.wti.ac.cn/upfile/1/2011/05/040918177162.jpg"/>
          <p:cNvPicPr preferRelativeResize="0"/>
          <p:nvPr/>
        </p:nvPicPr>
        <p:blipFill rotWithShape="1">
          <a:blip r:embed="rId3">
            <a:alphaModFix/>
          </a:blip>
          <a:srcRect/>
          <a:stretch/>
        </p:blipFill>
        <p:spPr>
          <a:xfrm>
            <a:off x="214282" y="6357957"/>
            <a:ext cx="500041" cy="500041"/>
          </a:xfrm>
          <a:prstGeom prst="rect">
            <a:avLst/>
          </a:prstGeom>
          <a:noFill/>
          <a:ln>
            <a:noFill/>
          </a:ln>
        </p:spPr>
      </p:pic>
      <p:sp>
        <p:nvSpPr>
          <p:cNvPr id="275" name="Shape 275"/>
          <p:cNvSpPr txBox="1"/>
          <p:nvPr/>
        </p:nvSpPr>
        <p:spPr>
          <a:xfrm>
            <a:off x="704862" y="6431007"/>
            <a:ext cx="7153284"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China Waterborne Transport Research Institute</a:t>
            </a:r>
          </a:p>
        </p:txBody>
      </p:sp>
      <p:cxnSp>
        <p:nvCxnSpPr>
          <p:cNvPr id="276" name="Shape 276"/>
          <p:cNvCxnSpPr/>
          <p:nvPr/>
        </p:nvCxnSpPr>
        <p:spPr>
          <a:xfrm>
            <a:off x="0" y="6357957"/>
            <a:ext cx="9094787" cy="0"/>
          </a:xfrm>
          <a:prstGeom prst="straightConnector1">
            <a:avLst/>
          </a:prstGeom>
          <a:noFill/>
          <a:ln w="9525" cap="flat" cmpd="sng">
            <a:solidFill>
              <a:srgbClr val="CC3300"/>
            </a:solidFill>
            <a:prstDash val="solid"/>
            <a:round/>
            <a:headEnd type="none" w="med" len="med"/>
            <a:tailEnd type="none" w="med" len="med"/>
          </a:ln>
        </p:spPr>
      </p:cxnSp>
      <p:pic>
        <p:nvPicPr>
          <p:cNvPr id="277" name="Shape 277"/>
          <p:cNvPicPr preferRelativeResize="0"/>
          <p:nvPr/>
        </p:nvPicPr>
        <p:blipFill rotWithShape="1">
          <a:blip r:embed="rId4">
            <a:alphaModFix/>
          </a:blip>
          <a:srcRect/>
          <a:stretch/>
        </p:blipFill>
        <p:spPr>
          <a:xfrm>
            <a:off x="142843" y="1071545"/>
            <a:ext cx="8933125" cy="4857784"/>
          </a:xfrm>
          <a:prstGeom prst="rect">
            <a:avLst/>
          </a:prstGeom>
          <a:noFill/>
          <a:ln>
            <a:noFill/>
          </a:ln>
        </p:spPr>
      </p:pic>
      <p:sp>
        <p:nvSpPr>
          <p:cNvPr id="278" name="Shape 278"/>
          <p:cNvSpPr txBox="1"/>
          <p:nvPr/>
        </p:nvSpPr>
        <p:spPr>
          <a:xfrm>
            <a:off x="0" y="142852"/>
            <a:ext cx="8858279"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Green Ports: New Front for China’s War on Pollution and Climate Mitigation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sldNum" idx="12"/>
          </p:nvPr>
        </p:nvSpPr>
        <p:spPr>
          <a:xfrm>
            <a:off x="8241509" y="6642078"/>
            <a:ext cx="733444" cy="215922"/>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altLang="zh-CN" sz="1200" b="1" i="0" u="none" strike="noStrike" cap="none">
                <a:solidFill>
                  <a:srgbClr val="FABF8E"/>
                </a:solidFill>
                <a:latin typeface="Calibri"/>
                <a:ea typeface="Calibri"/>
                <a:cs typeface="Calibri"/>
                <a:sym typeface="Calibri"/>
              </a:rPr>
              <a:t>14</a:t>
            </a:fld>
            <a:endParaRPr lang="zh-CN" sz="1200" b="1" i="0" u="none" strike="noStrike" cap="none">
              <a:solidFill>
                <a:srgbClr val="FABF8E"/>
              </a:solidFill>
              <a:latin typeface="Calibri"/>
              <a:ea typeface="Calibri"/>
              <a:cs typeface="Calibri"/>
              <a:sym typeface="Calibri"/>
            </a:endParaRPr>
          </a:p>
        </p:txBody>
      </p:sp>
      <p:cxnSp>
        <p:nvCxnSpPr>
          <p:cNvPr id="284" name="Shape 284"/>
          <p:cNvCxnSpPr/>
          <p:nvPr/>
        </p:nvCxnSpPr>
        <p:spPr>
          <a:xfrm>
            <a:off x="0" y="642918"/>
            <a:ext cx="9094787" cy="0"/>
          </a:xfrm>
          <a:prstGeom prst="straightConnector1">
            <a:avLst/>
          </a:prstGeom>
          <a:noFill/>
          <a:ln w="9525" cap="flat" cmpd="sng">
            <a:solidFill>
              <a:srgbClr val="CC3300"/>
            </a:solidFill>
            <a:prstDash val="solid"/>
            <a:round/>
            <a:headEnd type="none" w="med" len="med"/>
            <a:tailEnd type="none" w="med" len="med"/>
          </a:ln>
        </p:spPr>
      </p:cxnSp>
      <p:sp>
        <p:nvSpPr>
          <p:cNvPr id="285" name="Shape 285"/>
          <p:cNvSpPr/>
          <p:nvPr/>
        </p:nvSpPr>
        <p:spPr>
          <a:xfrm>
            <a:off x="500033" y="3357562"/>
            <a:ext cx="8215370" cy="1077217"/>
          </a:xfrm>
          <a:prstGeom prst="rect">
            <a:avLst/>
          </a:prstGeom>
          <a:noFill/>
          <a:ln>
            <a:noFill/>
          </a:ln>
        </p:spPr>
        <p:txBody>
          <a:bodyPr lIns="91425" tIns="45700" rIns="91425" bIns="45700" anchor="t" anchorCtr="0">
            <a:noAutofit/>
          </a:bodyPr>
          <a:lstStyle/>
          <a:p>
            <a:pPr marL="0" marR="0" lvl="0" indent="0" algn="ctr" rtl="0">
              <a:spcBef>
                <a:spcPts val="0"/>
              </a:spcBef>
              <a:buNone/>
            </a:pPr>
            <a:endParaRPr sz="3200" b="1" i="0" u="none" strike="noStrike" cap="none">
              <a:solidFill>
                <a:schemeClr val="dk1"/>
              </a:solidFill>
              <a:latin typeface="Calibri"/>
              <a:ea typeface="Calibri"/>
              <a:cs typeface="Calibri"/>
              <a:sym typeface="Calibri"/>
            </a:endParaRPr>
          </a:p>
          <a:p>
            <a:pPr marL="0" marR="0" lvl="0" indent="0" algn="ctr" rtl="0">
              <a:spcBef>
                <a:spcPts val="0"/>
              </a:spcBef>
              <a:buNone/>
            </a:pPr>
            <a:endParaRPr sz="3200" b="1" i="0" u="none" strike="noStrike" cap="none">
              <a:solidFill>
                <a:schemeClr val="dk1"/>
              </a:solidFill>
              <a:latin typeface="Calibri"/>
              <a:ea typeface="Calibri"/>
              <a:cs typeface="Calibri"/>
              <a:sym typeface="Calibri"/>
            </a:endParaRPr>
          </a:p>
        </p:txBody>
      </p:sp>
      <p:pic>
        <p:nvPicPr>
          <p:cNvPr id="286" name="Shape 286" descr="http://www.wti.ac.cn/upfile/1/2011/05/040918177162.jpg"/>
          <p:cNvPicPr preferRelativeResize="0"/>
          <p:nvPr/>
        </p:nvPicPr>
        <p:blipFill rotWithShape="1">
          <a:blip r:embed="rId3">
            <a:alphaModFix/>
          </a:blip>
          <a:srcRect/>
          <a:stretch/>
        </p:blipFill>
        <p:spPr>
          <a:xfrm>
            <a:off x="214282" y="6357957"/>
            <a:ext cx="500041" cy="500041"/>
          </a:xfrm>
          <a:prstGeom prst="rect">
            <a:avLst/>
          </a:prstGeom>
          <a:noFill/>
          <a:ln>
            <a:noFill/>
          </a:ln>
        </p:spPr>
      </p:pic>
      <p:sp>
        <p:nvSpPr>
          <p:cNvPr id="287" name="Shape 287"/>
          <p:cNvSpPr txBox="1"/>
          <p:nvPr/>
        </p:nvSpPr>
        <p:spPr>
          <a:xfrm>
            <a:off x="704862" y="6431007"/>
            <a:ext cx="7153284"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China Waterborne Transport Research Institute</a:t>
            </a:r>
          </a:p>
        </p:txBody>
      </p:sp>
      <p:cxnSp>
        <p:nvCxnSpPr>
          <p:cNvPr id="288" name="Shape 288"/>
          <p:cNvCxnSpPr/>
          <p:nvPr/>
        </p:nvCxnSpPr>
        <p:spPr>
          <a:xfrm>
            <a:off x="0" y="6357957"/>
            <a:ext cx="9094787" cy="0"/>
          </a:xfrm>
          <a:prstGeom prst="straightConnector1">
            <a:avLst/>
          </a:prstGeom>
          <a:noFill/>
          <a:ln w="9525" cap="flat" cmpd="sng">
            <a:solidFill>
              <a:srgbClr val="CC3300"/>
            </a:solidFill>
            <a:prstDash val="solid"/>
            <a:round/>
            <a:headEnd type="none" w="med" len="med"/>
            <a:tailEnd type="none" w="med" len="med"/>
          </a:ln>
        </p:spPr>
      </p:cxnSp>
      <p:pic>
        <p:nvPicPr>
          <p:cNvPr id="289" name="Shape 289"/>
          <p:cNvPicPr preferRelativeResize="0"/>
          <p:nvPr/>
        </p:nvPicPr>
        <p:blipFill rotWithShape="1">
          <a:blip r:embed="rId4">
            <a:alphaModFix/>
          </a:blip>
          <a:srcRect/>
          <a:stretch/>
        </p:blipFill>
        <p:spPr>
          <a:xfrm>
            <a:off x="857224" y="714356"/>
            <a:ext cx="7411201" cy="5572164"/>
          </a:xfrm>
          <a:prstGeom prst="rect">
            <a:avLst/>
          </a:prstGeom>
          <a:noFill/>
          <a:ln>
            <a:noFill/>
          </a:ln>
        </p:spPr>
      </p:pic>
      <p:sp>
        <p:nvSpPr>
          <p:cNvPr id="290" name="Shape 290"/>
          <p:cNvSpPr txBox="1"/>
          <p:nvPr/>
        </p:nvSpPr>
        <p:spPr>
          <a:xfrm>
            <a:off x="0" y="142852"/>
            <a:ext cx="8858279"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Green Ports: New Front for China’s War on Pollution and Climate Mitigation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sldNum" idx="12"/>
          </p:nvPr>
        </p:nvSpPr>
        <p:spPr>
          <a:xfrm>
            <a:off x="8241509" y="6642078"/>
            <a:ext cx="733444" cy="215922"/>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altLang="zh-CN" sz="1200" b="1" i="0" u="none" strike="noStrike" cap="none">
                <a:solidFill>
                  <a:srgbClr val="FABF8E"/>
                </a:solidFill>
                <a:latin typeface="Calibri"/>
                <a:ea typeface="Calibri"/>
                <a:cs typeface="Calibri"/>
                <a:sym typeface="Calibri"/>
              </a:rPr>
              <a:t>15</a:t>
            </a:fld>
            <a:endParaRPr lang="zh-CN" sz="1200" b="1" i="0" u="none" strike="noStrike" cap="none">
              <a:solidFill>
                <a:srgbClr val="FABF8E"/>
              </a:solidFill>
              <a:latin typeface="Calibri"/>
              <a:ea typeface="Calibri"/>
              <a:cs typeface="Calibri"/>
              <a:sym typeface="Calibri"/>
            </a:endParaRPr>
          </a:p>
        </p:txBody>
      </p:sp>
      <p:cxnSp>
        <p:nvCxnSpPr>
          <p:cNvPr id="296" name="Shape 296"/>
          <p:cNvCxnSpPr/>
          <p:nvPr/>
        </p:nvCxnSpPr>
        <p:spPr>
          <a:xfrm>
            <a:off x="0" y="642918"/>
            <a:ext cx="9094787" cy="0"/>
          </a:xfrm>
          <a:prstGeom prst="straightConnector1">
            <a:avLst/>
          </a:prstGeom>
          <a:noFill/>
          <a:ln w="9525" cap="flat" cmpd="sng">
            <a:solidFill>
              <a:srgbClr val="CC3300"/>
            </a:solidFill>
            <a:prstDash val="solid"/>
            <a:round/>
            <a:headEnd type="none" w="med" len="med"/>
            <a:tailEnd type="none" w="med" len="med"/>
          </a:ln>
        </p:spPr>
      </p:cxnSp>
      <p:sp>
        <p:nvSpPr>
          <p:cNvPr id="297" name="Shape 297"/>
          <p:cNvSpPr/>
          <p:nvPr/>
        </p:nvSpPr>
        <p:spPr>
          <a:xfrm>
            <a:off x="500033" y="3357562"/>
            <a:ext cx="8215370" cy="1077217"/>
          </a:xfrm>
          <a:prstGeom prst="rect">
            <a:avLst/>
          </a:prstGeom>
          <a:noFill/>
          <a:ln>
            <a:noFill/>
          </a:ln>
        </p:spPr>
        <p:txBody>
          <a:bodyPr lIns="91425" tIns="45700" rIns="91425" bIns="45700" anchor="t" anchorCtr="0">
            <a:noAutofit/>
          </a:bodyPr>
          <a:lstStyle/>
          <a:p>
            <a:pPr marL="0" marR="0" lvl="0" indent="0" algn="ctr" rtl="0">
              <a:spcBef>
                <a:spcPts val="0"/>
              </a:spcBef>
              <a:buNone/>
            </a:pPr>
            <a:endParaRPr sz="3200" b="1" i="0" u="none" strike="noStrike" cap="none">
              <a:solidFill>
                <a:schemeClr val="dk1"/>
              </a:solidFill>
              <a:latin typeface="Calibri"/>
              <a:ea typeface="Calibri"/>
              <a:cs typeface="Calibri"/>
              <a:sym typeface="Calibri"/>
            </a:endParaRPr>
          </a:p>
          <a:p>
            <a:pPr marL="0" marR="0" lvl="0" indent="0" algn="ctr" rtl="0">
              <a:spcBef>
                <a:spcPts val="0"/>
              </a:spcBef>
              <a:buNone/>
            </a:pPr>
            <a:endParaRPr sz="3200" b="1" i="0" u="none" strike="noStrike" cap="none">
              <a:solidFill>
                <a:schemeClr val="dk1"/>
              </a:solidFill>
              <a:latin typeface="Calibri"/>
              <a:ea typeface="Calibri"/>
              <a:cs typeface="Calibri"/>
              <a:sym typeface="Calibri"/>
            </a:endParaRPr>
          </a:p>
        </p:txBody>
      </p:sp>
      <p:pic>
        <p:nvPicPr>
          <p:cNvPr id="298" name="Shape 298" descr="http://www.wti.ac.cn/upfile/1/2011/05/040918177162.jpg"/>
          <p:cNvPicPr preferRelativeResize="0"/>
          <p:nvPr/>
        </p:nvPicPr>
        <p:blipFill rotWithShape="1">
          <a:blip r:embed="rId3">
            <a:alphaModFix/>
          </a:blip>
          <a:srcRect/>
          <a:stretch/>
        </p:blipFill>
        <p:spPr>
          <a:xfrm>
            <a:off x="214282" y="6357957"/>
            <a:ext cx="500041" cy="500041"/>
          </a:xfrm>
          <a:prstGeom prst="rect">
            <a:avLst/>
          </a:prstGeom>
          <a:noFill/>
          <a:ln>
            <a:noFill/>
          </a:ln>
        </p:spPr>
      </p:pic>
      <p:sp>
        <p:nvSpPr>
          <p:cNvPr id="299" name="Shape 299"/>
          <p:cNvSpPr txBox="1"/>
          <p:nvPr/>
        </p:nvSpPr>
        <p:spPr>
          <a:xfrm>
            <a:off x="704862" y="6431007"/>
            <a:ext cx="7153284"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China Waterborne Transport Research Institute</a:t>
            </a:r>
          </a:p>
        </p:txBody>
      </p:sp>
      <p:cxnSp>
        <p:nvCxnSpPr>
          <p:cNvPr id="300" name="Shape 300"/>
          <p:cNvCxnSpPr/>
          <p:nvPr/>
        </p:nvCxnSpPr>
        <p:spPr>
          <a:xfrm>
            <a:off x="0" y="6357957"/>
            <a:ext cx="9094787" cy="0"/>
          </a:xfrm>
          <a:prstGeom prst="straightConnector1">
            <a:avLst/>
          </a:prstGeom>
          <a:noFill/>
          <a:ln w="9525" cap="flat" cmpd="sng">
            <a:solidFill>
              <a:srgbClr val="CC3300"/>
            </a:solidFill>
            <a:prstDash val="solid"/>
            <a:round/>
            <a:headEnd type="none" w="med" len="med"/>
            <a:tailEnd type="none" w="med" len="med"/>
          </a:ln>
        </p:spPr>
      </p:cxnSp>
      <p:pic>
        <p:nvPicPr>
          <p:cNvPr id="301" name="Shape 301"/>
          <p:cNvPicPr preferRelativeResize="0"/>
          <p:nvPr/>
        </p:nvPicPr>
        <p:blipFill rotWithShape="1">
          <a:blip r:embed="rId4">
            <a:alphaModFix/>
          </a:blip>
          <a:srcRect/>
          <a:stretch/>
        </p:blipFill>
        <p:spPr>
          <a:xfrm>
            <a:off x="1285851" y="714356"/>
            <a:ext cx="6512603" cy="5572164"/>
          </a:xfrm>
          <a:prstGeom prst="rect">
            <a:avLst/>
          </a:prstGeom>
          <a:noFill/>
          <a:ln>
            <a:noFill/>
          </a:ln>
        </p:spPr>
      </p:pic>
      <p:sp>
        <p:nvSpPr>
          <p:cNvPr id="302" name="Shape 302"/>
          <p:cNvSpPr txBox="1"/>
          <p:nvPr/>
        </p:nvSpPr>
        <p:spPr>
          <a:xfrm>
            <a:off x="0" y="142852"/>
            <a:ext cx="8858279"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Green Ports: New Front for China’s War on Pollution and Climate Mitigation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sldNum" idx="12"/>
          </p:nvPr>
        </p:nvSpPr>
        <p:spPr>
          <a:xfrm>
            <a:off x="8241509" y="6642078"/>
            <a:ext cx="733444" cy="215922"/>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altLang="zh-CN" sz="1200" b="1" i="0" u="none" strike="noStrike" cap="none">
                <a:solidFill>
                  <a:srgbClr val="FABF8E"/>
                </a:solidFill>
                <a:latin typeface="Calibri"/>
                <a:ea typeface="Calibri"/>
                <a:cs typeface="Calibri"/>
                <a:sym typeface="Calibri"/>
              </a:rPr>
              <a:t>16</a:t>
            </a:fld>
            <a:endParaRPr lang="zh-CN" sz="1200" b="1" i="0" u="none" strike="noStrike" cap="none">
              <a:solidFill>
                <a:srgbClr val="FABF8E"/>
              </a:solidFill>
              <a:latin typeface="Calibri"/>
              <a:ea typeface="Calibri"/>
              <a:cs typeface="Calibri"/>
              <a:sym typeface="Calibri"/>
            </a:endParaRPr>
          </a:p>
        </p:txBody>
      </p:sp>
      <p:cxnSp>
        <p:nvCxnSpPr>
          <p:cNvPr id="308" name="Shape 308"/>
          <p:cNvCxnSpPr/>
          <p:nvPr/>
        </p:nvCxnSpPr>
        <p:spPr>
          <a:xfrm>
            <a:off x="0" y="642918"/>
            <a:ext cx="9094787" cy="0"/>
          </a:xfrm>
          <a:prstGeom prst="straightConnector1">
            <a:avLst/>
          </a:prstGeom>
          <a:noFill/>
          <a:ln w="9525" cap="flat" cmpd="sng">
            <a:solidFill>
              <a:srgbClr val="CC3300"/>
            </a:solidFill>
            <a:prstDash val="solid"/>
            <a:round/>
            <a:headEnd type="none" w="med" len="med"/>
            <a:tailEnd type="none" w="med" len="med"/>
          </a:ln>
        </p:spPr>
      </p:cxnSp>
      <p:sp>
        <p:nvSpPr>
          <p:cNvPr id="309" name="Shape 309"/>
          <p:cNvSpPr txBox="1"/>
          <p:nvPr/>
        </p:nvSpPr>
        <p:spPr>
          <a:xfrm>
            <a:off x="2928925" y="785793"/>
            <a:ext cx="3714776" cy="5143535"/>
          </a:xfrm>
          <a:prstGeom prst="rect">
            <a:avLst/>
          </a:prstGeom>
          <a:noFill/>
          <a:ln>
            <a:noFill/>
          </a:ln>
        </p:spPr>
        <p:txBody>
          <a:bodyPr lIns="91425" tIns="45700" rIns="91425" bIns="45700" anchor="ctr" anchorCtr="0">
            <a:noAutofit/>
          </a:bodyPr>
          <a:lstStyle/>
          <a:p>
            <a:pPr marL="360000" marR="0" lvl="0" indent="-360000" algn="l" rtl="0">
              <a:lnSpc>
                <a:spcPct val="200000"/>
              </a:lnSpc>
              <a:spcBef>
                <a:spcPts val="0"/>
              </a:spcBef>
              <a:spcAft>
                <a:spcPts val="0"/>
              </a:spcAft>
              <a:buClr>
                <a:schemeClr val="dk1"/>
              </a:buClr>
              <a:buSzPct val="100000"/>
              <a:buFont typeface="Noto Sans Symbols"/>
              <a:buChar char="●"/>
            </a:pPr>
            <a:r>
              <a:rPr lang="zh-CN" sz="5400" b="1" i="0" u="none" strike="noStrike" cap="none">
                <a:solidFill>
                  <a:schemeClr val="dk1"/>
                </a:solidFill>
                <a:latin typeface="Calibri"/>
                <a:ea typeface="Calibri"/>
                <a:cs typeface="Calibri"/>
                <a:sym typeface="Calibri"/>
              </a:rPr>
              <a:t>Necessity</a:t>
            </a:r>
          </a:p>
          <a:p>
            <a:pPr marL="360000" marR="0" lvl="0" indent="-360000" algn="l" rtl="0">
              <a:lnSpc>
                <a:spcPct val="200000"/>
              </a:lnSpc>
              <a:spcBef>
                <a:spcPts val="0"/>
              </a:spcBef>
              <a:spcAft>
                <a:spcPts val="0"/>
              </a:spcAft>
              <a:buClr>
                <a:schemeClr val="dk1"/>
              </a:buClr>
              <a:buSzPct val="100000"/>
              <a:buFont typeface="Noto Sans Symbols"/>
              <a:buChar char="●"/>
            </a:pPr>
            <a:r>
              <a:rPr lang="zh-CN" sz="5400" b="1" i="0" u="none" strike="noStrike" cap="none">
                <a:solidFill>
                  <a:schemeClr val="dk1"/>
                </a:solidFill>
                <a:latin typeface="Calibri"/>
                <a:ea typeface="Calibri"/>
                <a:cs typeface="Calibri"/>
                <a:sym typeface="Calibri"/>
              </a:rPr>
              <a:t>Timing</a:t>
            </a:r>
          </a:p>
          <a:p>
            <a:pPr marL="360000" marR="0" lvl="0" indent="-360000" algn="l" rtl="0">
              <a:lnSpc>
                <a:spcPct val="200000"/>
              </a:lnSpc>
              <a:spcBef>
                <a:spcPts val="0"/>
              </a:spcBef>
              <a:buClr>
                <a:srgbClr val="FF0000"/>
              </a:buClr>
              <a:buSzPct val="100000"/>
              <a:buFont typeface="Noto Sans Symbols"/>
              <a:buChar char="●"/>
            </a:pPr>
            <a:r>
              <a:rPr lang="zh-CN" sz="5400" b="1" i="0" u="none" strike="noStrike" cap="none">
                <a:solidFill>
                  <a:srgbClr val="FF0000"/>
                </a:solidFill>
                <a:latin typeface="Calibri"/>
                <a:ea typeface="Calibri"/>
                <a:cs typeface="Calibri"/>
                <a:sym typeface="Calibri"/>
              </a:rPr>
              <a:t>Benefit</a:t>
            </a:r>
          </a:p>
        </p:txBody>
      </p:sp>
      <p:pic>
        <p:nvPicPr>
          <p:cNvPr id="310" name="Shape 310" descr="http://www.wti.ac.cn/upfile/1/2011/05/040918177162.jpg"/>
          <p:cNvPicPr preferRelativeResize="0"/>
          <p:nvPr/>
        </p:nvPicPr>
        <p:blipFill rotWithShape="1">
          <a:blip r:embed="rId3">
            <a:alphaModFix/>
          </a:blip>
          <a:srcRect/>
          <a:stretch/>
        </p:blipFill>
        <p:spPr>
          <a:xfrm>
            <a:off x="214282" y="6357957"/>
            <a:ext cx="500041" cy="500041"/>
          </a:xfrm>
          <a:prstGeom prst="rect">
            <a:avLst/>
          </a:prstGeom>
          <a:noFill/>
          <a:ln>
            <a:noFill/>
          </a:ln>
        </p:spPr>
      </p:pic>
      <p:sp>
        <p:nvSpPr>
          <p:cNvPr id="311" name="Shape 311"/>
          <p:cNvSpPr txBox="1"/>
          <p:nvPr/>
        </p:nvSpPr>
        <p:spPr>
          <a:xfrm>
            <a:off x="704862" y="6431007"/>
            <a:ext cx="7153284"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China Waterborne Transport Research Institute</a:t>
            </a:r>
          </a:p>
        </p:txBody>
      </p:sp>
      <p:cxnSp>
        <p:nvCxnSpPr>
          <p:cNvPr id="312" name="Shape 312"/>
          <p:cNvCxnSpPr/>
          <p:nvPr/>
        </p:nvCxnSpPr>
        <p:spPr>
          <a:xfrm>
            <a:off x="0" y="6357957"/>
            <a:ext cx="9094787" cy="0"/>
          </a:xfrm>
          <a:prstGeom prst="straightConnector1">
            <a:avLst/>
          </a:prstGeom>
          <a:noFill/>
          <a:ln w="9525" cap="flat" cmpd="sng">
            <a:solidFill>
              <a:srgbClr val="CC3300"/>
            </a:solidFill>
            <a:prstDash val="solid"/>
            <a:round/>
            <a:headEnd type="none" w="med" len="med"/>
            <a:tailEnd type="none" w="med" len="med"/>
          </a:ln>
        </p:spPr>
      </p:cxnSp>
      <p:sp>
        <p:nvSpPr>
          <p:cNvPr id="313" name="Shape 313"/>
          <p:cNvSpPr txBox="1"/>
          <p:nvPr/>
        </p:nvSpPr>
        <p:spPr>
          <a:xfrm>
            <a:off x="0" y="142852"/>
            <a:ext cx="8858279"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Green Ports: New Front for China’s War on Pollution and Climate Mitigation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sldNum" idx="12"/>
          </p:nvPr>
        </p:nvSpPr>
        <p:spPr>
          <a:xfrm>
            <a:off x="8241509" y="6642078"/>
            <a:ext cx="733444" cy="215922"/>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altLang="zh-CN" sz="1200" b="1" i="0" u="none" strike="noStrike" cap="none">
                <a:solidFill>
                  <a:srgbClr val="FABF8E"/>
                </a:solidFill>
                <a:latin typeface="Calibri"/>
                <a:ea typeface="Calibri"/>
                <a:cs typeface="Calibri"/>
                <a:sym typeface="Calibri"/>
              </a:rPr>
              <a:t>17</a:t>
            </a:fld>
            <a:endParaRPr lang="zh-CN" sz="1200" b="1" i="0" u="none" strike="noStrike" cap="none">
              <a:solidFill>
                <a:srgbClr val="FABF8E"/>
              </a:solidFill>
              <a:latin typeface="Calibri"/>
              <a:ea typeface="Calibri"/>
              <a:cs typeface="Calibri"/>
              <a:sym typeface="Calibri"/>
            </a:endParaRPr>
          </a:p>
        </p:txBody>
      </p:sp>
      <p:cxnSp>
        <p:nvCxnSpPr>
          <p:cNvPr id="319" name="Shape 319"/>
          <p:cNvCxnSpPr/>
          <p:nvPr/>
        </p:nvCxnSpPr>
        <p:spPr>
          <a:xfrm>
            <a:off x="0" y="642918"/>
            <a:ext cx="9094787" cy="0"/>
          </a:xfrm>
          <a:prstGeom prst="straightConnector1">
            <a:avLst/>
          </a:prstGeom>
          <a:noFill/>
          <a:ln w="9525" cap="flat" cmpd="sng">
            <a:solidFill>
              <a:srgbClr val="CC3300"/>
            </a:solidFill>
            <a:prstDash val="solid"/>
            <a:round/>
            <a:headEnd type="none" w="med" len="med"/>
            <a:tailEnd type="none" w="med" len="med"/>
          </a:ln>
        </p:spPr>
      </p:cxnSp>
      <p:sp>
        <p:nvSpPr>
          <p:cNvPr id="320" name="Shape 320"/>
          <p:cNvSpPr/>
          <p:nvPr/>
        </p:nvSpPr>
        <p:spPr>
          <a:xfrm>
            <a:off x="500033" y="3357562"/>
            <a:ext cx="8215370" cy="1077217"/>
          </a:xfrm>
          <a:prstGeom prst="rect">
            <a:avLst/>
          </a:prstGeom>
          <a:noFill/>
          <a:ln>
            <a:noFill/>
          </a:ln>
        </p:spPr>
        <p:txBody>
          <a:bodyPr lIns="91425" tIns="45700" rIns="91425" bIns="45700" anchor="t" anchorCtr="0">
            <a:noAutofit/>
          </a:bodyPr>
          <a:lstStyle/>
          <a:p>
            <a:pPr marL="0" marR="0" lvl="0" indent="0" algn="ctr" rtl="0">
              <a:spcBef>
                <a:spcPts val="0"/>
              </a:spcBef>
              <a:buNone/>
            </a:pPr>
            <a:endParaRPr sz="3200" b="1" i="0" u="none" strike="noStrike" cap="none">
              <a:solidFill>
                <a:schemeClr val="dk1"/>
              </a:solidFill>
              <a:latin typeface="Calibri"/>
              <a:ea typeface="Calibri"/>
              <a:cs typeface="Calibri"/>
              <a:sym typeface="Calibri"/>
            </a:endParaRPr>
          </a:p>
          <a:p>
            <a:pPr marL="0" marR="0" lvl="0" indent="0" algn="ctr" rtl="0">
              <a:spcBef>
                <a:spcPts val="0"/>
              </a:spcBef>
              <a:buNone/>
            </a:pPr>
            <a:endParaRPr sz="3200" b="1" i="0" u="none" strike="noStrike" cap="none">
              <a:solidFill>
                <a:schemeClr val="dk1"/>
              </a:solidFill>
              <a:latin typeface="Calibri"/>
              <a:ea typeface="Calibri"/>
              <a:cs typeface="Calibri"/>
              <a:sym typeface="Calibri"/>
            </a:endParaRPr>
          </a:p>
        </p:txBody>
      </p:sp>
      <p:pic>
        <p:nvPicPr>
          <p:cNvPr id="321" name="Shape 321" descr="http://www.wti.ac.cn/upfile/1/2011/05/040918177162.jpg"/>
          <p:cNvPicPr preferRelativeResize="0"/>
          <p:nvPr/>
        </p:nvPicPr>
        <p:blipFill rotWithShape="1">
          <a:blip r:embed="rId3">
            <a:alphaModFix/>
          </a:blip>
          <a:srcRect/>
          <a:stretch/>
        </p:blipFill>
        <p:spPr>
          <a:xfrm>
            <a:off x="214282" y="6357957"/>
            <a:ext cx="500041" cy="500041"/>
          </a:xfrm>
          <a:prstGeom prst="rect">
            <a:avLst/>
          </a:prstGeom>
          <a:noFill/>
          <a:ln>
            <a:noFill/>
          </a:ln>
        </p:spPr>
      </p:pic>
      <p:sp>
        <p:nvSpPr>
          <p:cNvPr id="322" name="Shape 322"/>
          <p:cNvSpPr txBox="1"/>
          <p:nvPr/>
        </p:nvSpPr>
        <p:spPr>
          <a:xfrm>
            <a:off x="704862" y="6431007"/>
            <a:ext cx="7153284"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China Waterborne Transport Research Institute</a:t>
            </a:r>
          </a:p>
        </p:txBody>
      </p:sp>
      <p:cxnSp>
        <p:nvCxnSpPr>
          <p:cNvPr id="323" name="Shape 323"/>
          <p:cNvCxnSpPr/>
          <p:nvPr/>
        </p:nvCxnSpPr>
        <p:spPr>
          <a:xfrm>
            <a:off x="0" y="6357957"/>
            <a:ext cx="9094787" cy="0"/>
          </a:xfrm>
          <a:prstGeom prst="straightConnector1">
            <a:avLst/>
          </a:prstGeom>
          <a:noFill/>
          <a:ln w="9525" cap="flat" cmpd="sng">
            <a:solidFill>
              <a:srgbClr val="CC3300"/>
            </a:solidFill>
            <a:prstDash val="solid"/>
            <a:round/>
            <a:headEnd type="none" w="med" len="med"/>
            <a:tailEnd type="none" w="med" len="med"/>
          </a:ln>
        </p:spPr>
      </p:cxnSp>
      <p:sp>
        <p:nvSpPr>
          <p:cNvPr id="324" name="Shape 324"/>
          <p:cNvSpPr/>
          <p:nvPr/>
        </p:nvSpPr>
        <p:spPr>
          <a:xfrm>
            <a:off x="142843" y="785793"/>
            <a:ext cx="8858312" cy="5447453"/>
          </a:xfrm>
          <a:prstGeom prst="rect">
            <a:avLst/>
          </a:prstGeom>
          <a:noFill/>
          <a:ln>
            <a:noFill/>
          </a:ln>
        </p:spPr>
        <p:txBody>
          <a:bodyPr lIns="91425" tIns="45700" rIns="91425" bIns="45700" anchor="t" anchorCtr="0">
            <a:noAutofit/>
          </a:bodyPr>
          <a:lstStyle/>
          <a:p>
            <a:pPr marL="0" marR="0" lvl="0" indent="0" algn="ctr" rtl="0">
              <a:lnSpc>
                <a:spcPct val="194444"/>
              </a:lnSpc>
              <a:spcBef>
                <a:spcPts val="0"/>
              </a:spcBef>
              <a:buSzPct val="25000"/>
              <a:buNone/>
            </a:pPr>
            <a:r>
              <a:rPr lang="zh-CN" sz="1800" b="1" i="0" u="none" strike="noStrike" cap="none" dirty="0">
                <a:solidFill>
                  <a:schemeClr val="dk1"/>
                </a:solidFill>
                <a:latin typeface="Calibri"/>
                <a:ea typeface="Calibri"/>
                <a:cs typeface="Calibri"/>
                <a:sym typeface="Calibri"/>
              </a:rPr>
              <a:t>Designation of North American Emission Control Area to Reduce Emissions from Ships</a:t>
            </a:r>
          </a:p>
          <a:p>
            <a:pPr marL="0" marR="0" lvl="0" indent="0" algn="ctr" rtl="0">
              <a:lnSpc>
                <a:spcPct val="194444"/>
              </a:lnSpc>
              <a:spcBef>
                <a:spcPts val="0"/>
              </a:spcBef>
              <a:buSzPct val="25000"/>
              <a:buNone/>
            </a:pPr>
            <a:r>
              <a:rPr lang="zh-CN" sz="1800" b="1" i="0" u="none" strike="noStrike" cap="none" dirty="0">
                <a:solidFill>
                  <a:schemeClr val="dk1"/>
                </a:solidFill>
                <a:latin typeface="Calibri"/>
                <a:ea typeface="Calibri"/>
                <a:cs typeface="Calibri"/>
                <a:sym typeface="Calibri"/>
              </a:rPr>
              <a:t>(</a:t>
            </a:r>
            <a:r>
              <a:rPr lang="zh-CN" sz="1800" b="0" i="0" u="none" strike="noStrike" cap="none" dirty="0">
                <a:solidFill>
                  <a:schemeClr val="dk1"/>
                </a:solidFill>
                <a:latin typeface="Calibri"/>
                <a:ea typeface="Calibri"/>
                <a:cs typeface="Calibri"/>
                <a:sym typeface="Calibri"/>
              </a:rPr>
              <a:t>Office of Transportation and Air Quality of EPA, EPA-420-F-10-015, March 2010</a:t>
            </a:r>
            <a:r>
              <a:rPr lang="zh-CN" sz="1800" b="1" i="0" u="none" strike="noStrike" cap="none" dirty="0">
                <a:solidFill>
                  <a:schemeClr val="dk1"/>
                </a:solidFill>
                <a:latin typeface="Calibri"/>
                <a:ea typeface="Calibri"/>
                <a:cs typeface="Calibri"/>
                <a:sym typeface="Calibri"/>
              </a:rPr>
              <a:t>)</a:t>
            </a:r>
          </a:p>
          <a:p>
            <a:pPr marR="0" lvl="0" indent="-457200" algn="l" rtl="0">
              <a:spcBef>
                <a:spcPts val="0"/>
              </a:spcBef>
              <a:buClr>
                <a:schemeClr val="dk1"/>
              </a:buClr>
              <a:buSzPct val="100000"/>
              <a:buFont typeface="Noto Sans Symbols"/>
              <a:buChar char="●"/>
            </a:pPr>
            <a:r>
              <a:rPr lang="zh-CN" sz="2400" b="0" i="0" u="none" strike="noStrike" cap="none" dirty="0" smtClean="0">
                <a:solidFill>
                  <a:schemeClr val="dk1"/>
                </a:solidFill>
                <a:latin typeface="Calibri"/>
                <a:ea typeface="Calibri"/>
                <a:cs typeface="Calibri"/>
                <a:sym typeface="Calibri"/>
              </a:rPr>
              <a:t>The </a:t>
            </a:r>
            <a:r>
              <a:rPr lang="zh-CN" sz="2400" b="0" i="0" u="none" strike="noStrike" cap="none" dirty="0">
                <a:solidFill>
                  <a:schemeClr val="dk1"/>
                </a:solidFill>
                <a:latin typeface="Calibri"/>
                <a:ea typeface="Calibri"/>
                <a:cs typeface="Calibri"/>
                <a:sym typeface="Calibri"/>
              </a:rPr>
              <a:t>total costs of improving the emissions of ships operating in the ECA from current performance to ECA standards will be approximately $3.2 billion in 2020</a:t>
            </a:r>
            <a:r>
              <a:rPr lang="zh-CN" sz="2400" b="0" i="0" u="none" strike="noStrike" cap="none" dirty="0" smtClean="0">
                <a:solidFill>
                  <a:schemeClr val="dk1"/>
                </a:solidFill>
                <a:latin typeface="Calibri"/>
                <a:ea typeface="Calibri"/>
                <a:cs typeface="Calibri"/>
                <a:sym typeface="Calibri"/>
              </a:rPr>
              <a:t>.</a:t>
            </a:r>
            <a:endParaRPr lang="en-US" altLang="zh-CN" sz="2400" b="0" i="0" u="none" strike="noStrike" cap="none" dirty="0" smtClean="0">
              <a:solidFill>
                <a:schemeClr val="dk1"/>
              </a:solidFill>
              <a:latin typeface="Calibri"/>
              <a:ea typeface="Calibri"/>
              <a:cs typeface="Calibri"/>
              <a:sym typeface="Calibri"/>
            </a:endParaRPr>
          </a:p>
          <a:p>
            <a:pPr marR="0" lvl="0" algn="l" rtl="0">
              <a:spcBef>
                <a:spcPts val="0"/>
              </a:spcBef>
              <a:buClr>
                <a:schemeClr val="dk1"/>
              </a:buClr>
              <a:buSzPct val="100000"/>
            </a:pPr>
            <a:r>
              <a:rPr lang="zh-CN" sz="2400" b="0" i="0" u="none" strike="noStrike" cap="none" dirty="0" smtClean="0">
                <a:solidFill>
                  <a:schemeClr val="dk1"/>
                </a:solidFill>
                <a:latin typeface="Calibri"/>
                <a:ea typeface="Calibri"/>
                <a:cs typeface="Calibri"/>
                <a:sym typeface="Calibri"/>
              </a:rPr>
              <a:t> </a:t>
            </a:r>
            <a:endParaRPr lang="zh-CN" sz="2400" b="0" i="0" u="none" strike="noStrike" cap="none" dirty="0">
              <a:solidFill>
                <a:schemeClr val="dk1"/>
              </a:solidFill>
              <a:latin typeface="Calibri"/>
              <a:ea typeface="Calibri"/>
              <a:cs typeface="Calibri"/>
              <a:sym typeface="Calibri"/>
            </a:endParaRPr>
          </a:p>
          <a:p>
            <a:pPr marR="0" lvl="0" indent="-457200" algn="l" rtl="0">
              <a:spcBef>
                <a:spcPts val="0"/>
              </a:spcBef>
              <a:buClr>
                <a:schemeClr val="dk1"/>
              </a:buClr>
              <a:buSzPct val="100000"/>
              <a:buFont typeface="Noto Sans Symbols"/>
              <a:buChar char="●"/>
            </a:pPr>
            <a:r>
              <a:rPr lang="zh-CN" sz="2400" b="0" i="0" u="none" strike="noStrike" cap="none" dirty="0">
                <a:solidFill>
                  <a:schemeClr val="dk1"/>
                </a:solidFill>
                <a:latin typeface="Calibri"/>
                <a:ea typeface="Calibri"/>
                <a:cs typeface="Calibri"/>
                <a:sym typeface="Calibri"/>
              </a:rPr>
              <a:t>EPA estimates that the annual benefits in 2020 will include preventing between 5,500 and 14,000 premature deaths, 3,800 emergency room visits, and 4,900,000 cases of acute respiratory symptoms in 2020. </a:t>
            </a:r>
            <a:endParaRPr lang="en-US" altLang="zh-CN" sz="2400" b="0" i="0" u="none" strike="noStrike" cap="none" dirty="0" smtClean="0">
              <a:solidFill>
                <a:schemeClr val="dk1"/>
              </a:solidFill>
              <a:latin typeface="Calibri"/>
              <a:ea typeface="Calibri"/>
              <a:cs typeface="Calibri"/>
              <a:sym typeface="Calibri"/>
            </a:endParaRPr>
          </a:p>
          <a:p>
            <a:pPr marR="0" lvl="0" algn="l" rtl="0">
              <a:spcBef>
                <a:spcPts val="0"/>
              </a:spcBef>
              <a:buClr>
                <a:schemeClr val="dk1"/>
              </a:buClr>
              <a:buSzPct val="100000"/>
            </a:pPr>
            <a:endParaRPr lang="zh-CN" sz="2400" b="0" i="0" u="none" strike="noStrike" cap="none" dirty="0">
              <a:solidFill>
                <a:schemeClr val="dk1"/>
              </a:solidFill>
              <a:latin typeface="Calibri"/>
              <a:ea typeface="Calibri"/>
              <a:cs typeface="Calibri"/>
              <a:sym typeface="Calibri"/>
            </a:endParaRPr>
          </a:p>
          <a:p>
            <a:pPr marR="0" lvl="0" indent="-457200" algn="l" rtl="0">
              <a:spcBef>
                <a:spcPts val="0"/>
              </a:spcBef>
              <a:buClr>
                <a:schemeClr val="dk1"/>
              </a:buClr>
              <a:buSzPct val="100000"/>
              <a:buFont typeface="Noto Sans Symbols"/>
              <a:buChar char="●"/>
            </a:pPr>
            <a:r>
              <a:rPr lang="zh-CN" sz="2400" b="0" i="0" u="none" strike="noStrike" cap="none" dirty="0">
                <a:solidFill>
                  <a:schemeClr val="dk1"/>
                </a:solidFill>
                <a:latin typeface="Calibri"/>
                <a:ea typeface="Calibri"/>
                <a:cs typeface="Calibri"/>
                <a:sym typeface="Calibri"/>
              </a:rPr>
              <a:t>The monetized health benefits in 2020 in the U.S. are projected to range from $47 to $110 billion in 2006 U.S. dollars.</a:t>
            </a:r>
          </a:p>
        </p:txBody>
      </p:sp>
      <p:sp>
        <p:nvSpPr>
          <p:cNvPr id="325" name="Shape 325"/>
          <p:cNvSpPr txBox="1"/>
          <p:nvPr/>
        </p:nvSpPr>
        <p:spPr>
          <a:xfrm>
            <a:off x="0" y="142852"/>
            <a:ext cx="8858279"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Green Ports: New Front for China’s War on Pollution and Climate Mitigation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sldNum" idx="12"/>
          </p:nvPr>
        </p:nvSpPr>
        <p:spPr>
          <a:xfrm>
            <a:off x="8241509" y="6642078"/>
            <a:ext cx="733444" cy="215922"/>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altLang="zh-CN" sz="1200" b="1" i="0" u="none" strike="noStrike" cap="none">
                <a:solidFill>
                  <a:srgbClr val="FABF8E"/>
                </a:solidFill>
                <a:latin typeface="Calibri"/>
                <a:ea typeface="Calibri"/>
                <a:cs typeface="Calibri"/>
                <a:sym typeface="Calibri"/>
              </a:rPr>
              <a:t>18</a:t>
            </a:fld>
            <a:endParaRPr lang="zh-CN" sz="1200" b="1" i="0" u="none" strike="noStrike" cap="none">
              <a:solidFill>
                <a:srgbClr val="FABF8E"/>
              </a:solidFill>
              <a:latin typeface="Calibri"/>
              <a:ea typeface="Calibri"/>
              <a:cs typeface="Calibri"/>
              <a:sym typeface="Calibri"/>
            </a:endParaRPr>
          </a:p>
        </p:txBody>
      </p:sp>
      <p:cxnSp>
        <p:nvCxnSpPr>
          <p:cNvPr id="331" name="Shape 331"/>
          <p:cNvCxnSpPr/>
          <p:nvPr/>
        </p:nvCxnSpPr>
        <p:spPr>
          <a:xfrm>
            <a:off x="0" y="642918"/>
            <a:ext cx="9094787" cy="0"/>
          </a:xfrm>
          <a:prstGeom prst="straightConnector1">
            <a:avLst/>
          </a:prstGeom>
          <a:noFill/>
          <a:ln w="9525" cap="flat" cmpd="sng">
            <a:solidFill>
              <a:srgbClr val="CC3300"/>
            </a:solidFill>
            <a:prstDash val="solid"/>
            <a:round/>
            <a:headEnd type="none" w="med" len="med"/>
            <a:tailEnd type="none" w="med" len="med"/>
          </a:ln>
        </p:spPr>
      </p:cxnSp>
      <p:sp>
        <p:nvSpPr>
          <p:cNvPr id="332" name="Shape 332"/>
          <p:cNvSpPr/>
          <p:nvPr/>
        </p:nvSpPr>
        <p:spPr>
          <a:xfrm>
            <a:off x="500033" y="3357562"/>
            <a:ext cx="8215370" cy="1077217"/>
          </a:xfrm>
          <a:prstGeom prst="rect">
            <a:avLst/>
          </a:prstGeom>
          <a:noFill/>
          <a:ln>
            <a:noFill/>
          </a:ln>
        </p:spPr>
        <p:txBody>
          <a:bodyPr lIns="91425" tIns="45700" rIns="91425" bIns="45700" anchor="t" anchorCtr="0">
            <a:noAutofit/>
          </a:bodyPr>
          <a:lstStyle/>
          <a:p>
            <a:pPr marL="0" marR="0" lvl="0" indent="0" algn="ctr" rtl="0">
              <a:spcBef>
                <a:spcPts val="0"/>
              </a:spcBef>
              <a:buNone/>
            </a:pPr>
            <a:endParaRPr sz="3200" b="1" i="0" u="none" strike="noStrike" cap="none">
              <a:solidFill>
                <a:schemeClr val="dk1"/>
              </a:solidFill>
              <a:latin typeface="Calibri"/>
              <a:ea typeface="Calibri"/>
              <a:cs typeface="Calibri"/>
              <a:sym typeface="Calibri"/>
            </a:endParaRPr>
          </a:p>
          <a:p>
            <a:pPr marL="0" marR="0" lvl="0" indent="0" algn="ctr" rtl="0">
              <a:spcBef>
                <a:spcPts val="0"/>
              </a:spcBef>
              <a:buNone/>
            </a:pPr>
            <a:endParaRPr sz="3200" b="1" i="0" u="none" strike="noStrike" cap="none">
              <a:solidFill>
                <a:schemeClr val="dk1"/>
              </a:solidFill>
              <a:latin typeface="Calibri"/>
              <a:ea typeface="Calibri"/>
              <a:cs typeface="Calibri"/>
              <a:sym typeface="Calibri"/>
            </a:endParaRPr>
          </a:p>
        </p:txBody>
      </p:sp>
      <p:pic>
        <p:nvPicPr>
          <p:cNvPr id="333" name="Shape 333" descr="http://www.wti.ac.cn/upfile/1/2011/05/040918177162.jpg"/>
          <p:cNvPicPr preferRelativeResize="0"/>
          <p:nvPr/>
        </p:nvPicPr>
        <p:blipFill rotWithShape="1">
          <a:blip r:embed="rId3">
            <a:alphaModFix/>
          </a:blip>
          <a:srcRect/>
          <a:stretch/>
        </p:blipFill>
        <p:spPr>
          <a:xfrm>
            <a:off x="214282" y="6357957"/>
            <a:ext cx="500041" cy="500041"/>
          </a:xfrm>
          <a:prstGeom prst="rect">
            <a:avLst/>
          </a:prstGeom>
          <a:noFill/>
          <a:ln>
            <a:noFill/>
          </a:ln>
        </p:spPr>
      </p:pic>
      <p:sp>
        <p:nvSpPr>
          <p:cNvPr id="334" name="Shape 334"/>
          <p:cNvSpPr txBox="1"/>
          <p:nvPr/>
        </p:nvSpPr>
        <p:spPr>
          <a:xfrm>
            <a:off x="704862" y="6431007"/>
            <a:ext cx="7153284"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China Waterborne Transport Research Institute</a:t>
            </a:r>
          </a:p>
        </p:txBody>
      </p:sp>
      <p:cxnSp>
        <p:nvCxnSpPr>
          <p:cNvPr id="335" name="Shape 335"/>
          <p:cNvCxnSpPr/>
          <p:nvPr/>
        </p:nvCxnSpPr>
        <p:spPr>
          <a:xfrm>
            <a:off x="0" y="6357957"/>
            <a:ext cx="9094787" cy="0"/>
          </a:xfrm>
          <a:prstGeom prst="straightConnector1">
            <a:avLst/>
          </a:prstGeom>
          <a:noFill/>
          <a:ln w="9525" cap="flat" cmpd="sng">
            <a:solidFill>
              <a:srgbClr val="CC3300"/>
            </a:solidFill>
            <a:prstDash val="solid"/>
            <a:round/>
            <a:headEnd type="none" w="med" len="med"/>
            <a:tailEnd type="none" w="med" len="med"/>
          </a:ln>
        </p:spPr>
      </p:cxnSp>
      <p:pic>
        <p:nvPicPr>
          <p:cNvPr id="336" name="Shape 336"/>
          <p:cNvPicPr preferRelativeResize="0"/>
          <p:nvPr/>
        </p:nvPicPr>
        <p:blipFill rotWithShape="1">
          <a:blip r:embed="rId4">
            <a:alphaModFix/>
          </a:blip>
          <a:srcRect/>
          <a:stretch/>
        </p:blipFill>
        <p:spPr>
          <a:xfrm>
            <a:off x="4870892" y="2214553"/>
            <a:ext cx="4171655" cy="3333599"/>
          </a:xfrm>
          <a:prstGeom prst="rect">
            <a:avLst/>
          </a:prstGeom>
          <a:noFill/>
          <a:ln w="9525" cap="flat" cmpd="sng">
            <a:solidFill>
              <a:schemeClr val="dk1"/>
            </a:solidFill>
            <a:prstDash val="solid"/>
            <a:miter/>
            <a:headEnd type="none" w="med" len="med"/>
            <a:tailEnd type="none" w="med" len="med"/>
          </a:ln>
        </p:spPr>
      </p:pic>
      <p:pic>
        <p:nvPicPr>
          <p:cNvPr id="337" name="Shape 337"/>
          <p:cNvPicPr preferRelativeResize="0"/>
          <p:nvPr/>
        </p:nvPicPr>
        <p:blipFill rotWithShape="1">
          <a:blip r:embed="rId5">
            <a:alphaModFix/>
          </a:blip>
          <a:srcRect/>
          <a:stretch/>
        </p:blipFill>
        <p:spPr>
          <a:xfrm>
            <a:off x="3081569" y="714356"/>
            <a:ext cx="3419256" cy="1285883"/>
          </a:xfrm>
          <a:prstGeom prst="rect">
            <a:avLst/>
          </a:prstGeom>
          <a:noFill/>
          <a:ln>
            <a:noFill/>
          </a:ln>
        </p:spPr>
      </p:pic>
      <p:pic>
        <p:nvPicPr>
          <p:cNvPr id="338" name="Shape 338"/>
          <p:cNvPicPr preferRelativeResize="0"/>
          <p:nvPr/>
        </p:nvPicPr>
        <p:blipFill rotWithShape="1">
          <a:blip r:embed="rId6">
            <a:alphaModFix/>
          </a:blip>
          <a:srcRect/>
          <a:stretch/>
        </p:blipFill>
        <p:spPr>
          <a:xfrm>
            <a:off x="71405" y="2214553"/>
            <a:ext cx="4667261" cy="3333757"/>
          </a:xfrm>
          <a:prstGeom prst="rect">
            <a:avLst/>
          </a:prstGeom>
          <a:noFill/>
          <a:ln w="9525" cap="flat" cmpd="sng">
            <a:solidFill>
              <a:schemeClr val="dk1"/>
            </a:solidFill>
            <a:prstDash val="solid"/>
            <a:miter/>
            <a:headEnd type="none" w="med" len="med"/>
            <a:tailEnd type="none" w="med" len="med"/>
          </a:ln>
        </p:spPr>
      </p:pic>
      <p:sp>
        <p:nvSpPr>
          <p:cNvPr id="339" name="Shape 339"/>
          <p:cNvSpPr txBox="1"/>
          <p:nvPr/>
        </p:nvSpPr>
        <p:spPr>
          <a:xfrm>
            <a:off x="0" y="142852"/>
            <a:ext cx="8858279"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Green Ports: New Front for China’s War on Pollution and Climate Mitigation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sldNum" idx="12"/>
          </p:nvPr>
        </p:nvSpPr>
        <p:spPr>
          <a:xfrm>
            <a:off x="8241509" y="6642078"/>
            <a:ext cx="733444" cy="215922"/>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altLang="zh-CN" sz="1200" b="1" i="0" u="none" strike="noStrike" cap="none">
                <a:solidFill>
                  <a:srgbClr val="FABF8E"/>
                </a:solidFill>
                <a:latin typeface="Calibri"/>
                <a:ea typeface="Calibri"/>
                <a:cs typeface="Calibri"/>
                <a:sym typeface="Calibri"/>
              </a:rPr>
              <a:t>19</a:t>
            </a:fld>
            <a:endParaRPr lang="zh-CN" sz="1200" b="1" i="0" u="none" strike="noStrike" cap="none">
              <a:solidFill>
                <a:srgbClr val="FABF8E"/>
              </a:solidFill>
              <a:latin typeface="Calibri"/>
              <a:ea typeface="Calibri"/>
              <a:cs typeface="Calibri"/>
              <a:sym typeface="Calibri"/>
            </a:endParaRPr>
          </a:p>
        </p:txBody>
      </p:sp>
      <p:cxnSp>
        <p:nvCxnSpPr>
          <p:cNvPr id="345" name="Shape 345"/>
          <p:cNvCxnSpPr/>
          <p:nvPr/>
        </p:nvCxnSpPr>
        <p:spPr>
          <a:xfrm>
            <a:off x="0" y="642918"/>
            <a:ext cx="9094787" cy="0"/>
          </a:xfrm>
          <a:prstGeom prst="straightConnector1">
            <a:avLst/>
          </a:prstGeom>
          <a:noFill/>
          <a:ln w="9525" cap="flat" cmpd="sng">
            <a:solidFill>
              <a:srgbClr val="CC3300"/>
            </a:solidFill>
            <a:prstDash val="solid"/>
            <a:round/>
            <a:headEnd type="none" w="med" len="med"/>
            <a:tailEnd type="none" w="med" len="med"/>
          </a:ln>
        </p:spPr>
      </p:cxnSp>
      <p:sp>
        <p:nvSpPr>
          <p:cNvPr id="346" name="Shape 346"/>
          <p:cNvSpPr/>
          <p:nvPr/>
        </p:nvSpPr>
        <p:spPr>
          <a:xfrm>
            <a:off x="500033" y="3357562"/>
            <a:ext cx="8215370" cy="1077217"/>
          </a:xfrm>
          <a:prstGeom prst="rect">
            <a:avLst/>
          </a:prstGeom>
          <a:noFill/>
          <a:ln>
            <a:noFill/>
          </a:ln>
        </p:spPr>
        <p:txBody>
          <a:bodyPr lIns="91425" tIns="45700" rIns="91425" bIns="45700" anchor="t" anchorCtr="0">
            <a:noAutofit/>
          </a:bodyPr>
          <a:lstStyle/>
          <a:p>
            <a:pPr marL="0" marR="0" lvl="0" indent="0" algn="ctr" rtl="0">
              <a:spcBef>
                <a:spcPts val="0"/>
              </a:spcBef>
              <a:buNone/>
            </a:pPr>
            <a:endParaRPr sz="3200" b="1" i="0" u="none" strike="noStrike" cap="none">
              <a:solidFill>
                <a:schemeClr val="dk1"/>
              </a:solidFill>
              <a:latin typeface="Calibri"/>
              <a:ea typeface="Calibri"/>
              <a:cs typeface="Calibri"/>
              <a:sym typeface="Calibri"/>
            </a:endParaRPr>
          </a:p>
          <a:p>
            <a:pPr marL="0" marR="0" lvl="0" indent="0" algn="ctr" rtl="0">
              <a:spcBef>
                <a:spcPts val="0"/>
              </a:spcBef>
              <a:buNone/>
            </a:pPr>
            <a:endParaRPr sz="3200" b="1" i="0" u="none" strike="noStrike" cap="none">
              <a:solidFill>
                <a:schemeClr val="dk1"/>
              </a:solidFill>
              <a:latin typeface="Calibri"/>
              <a:ea typeface="Calibri"/>
              <a:cs typeface="Calibri"/>
              <a:sym typeface="Calibri"/>
            </a:endParaRPr>
          </a:p>
        </p:txBody>
      </p:sp>
      <p:pic>
        <p:nvPicPr>
          <p:cNvPr id="347" name="Shape 347" descr="http://www.wti.ac.cn/upfile/1/2011/05/040918177162.jpg"/>
          <p:cNvPicPr preferRelativeResize="0"/>
          <p:nvPr/>
        </p:nvPicPr>
        <p:blipFill rotWithShape="1">
          <a:blip r:embed="rId3">
            <a:alphaModFix/>
          </a:blip>
          <a:srcRect/>
          <a:stretch/>
        </p:blipFill>
        <p:spPr>
          <a:xfrm>
            <a:off x="214282" y="6357957"/>
            <a:ext cx="500041" cy="500041"/>
          </a:xfrm>
          <a:prstGeom prst="rect">
            <a:avLst/>
          </a:prstGeom>
          <a:noFill/>
          <a:ln>
            <a:noFill/>
          </a:ln>
        </p:spPr>
      </p:pic>
      <p:sp>
        <p:nvSpPr>
          <p:cNvPr id="348" name="Shape 348"/>
          <p:cNvSpPr txBox="1"/>
          <p:nvPr/>
        </p:nvSpPr>
        <p:spPr>
          <a:xfrm>
            <a:off x="704862" y="6431007"/>
            <a:ext cx="7153284"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China Waterborne Transport Research Institute</a:t>
            </a:r>
          </a:p>
        </p:txBody>
      </p:sp>
      <p:cxnSp>
        <p:nvCxnSpPr>
          <p:cNvPr id="349" name="Shape 349"/>
          <p:cNvCxnSpPr/>
          <p:nvPr/>
        </p:nvCxnSpPr>
        <p:spPr>
          <a:xfrm>
            <a:off x="0" y="6357957"/>
            <a:ext cx="9094787" cy="0"/>
          </a:xfrm>
          <a:prstGeom prst="straightConnector1">
            <a:avLst/>
          </a:prstGeom>
          <a:noFill/>
          <a:ln w="9525" cap="flat" cmpd="sng">
            <a:solidFill>
              <a:srgbClr val="CC3300"/>
            </a:solidFill>
            <a:prstDash val="solid"/>
            <a:round/>
            <a:headEnd type="none" w="med" len="med"/>
            <a:tailEnd type="none" w="med" len="med"/>
          </a:ln>
        </p:spPr>
      </p:cxnSp>
      <p:sp>
        <p:nvSpPr>
          <p:cNvPr id="350" name="Shape 350"/>
          <p:cNvSpPr/>
          <p:nvPr/>
        </p:nvSpPr>
        <p:spPr>
          <a:xfrm>
            <a:off x="142843" y="785793"/>
            <a:ext cx="8858312" cy="5350183"/>
          </a:xfrm>
          <a:prstGeom prst="rect">
            <a:avLst/>
          </a:prstGeom>
          <a:noFill/>
          <a:ln>
            <a:noFill/>
          </a:ln>
        </p:spPr>
        <p:txBody>
          <a:bodyPr lIns="91425" tIns="45700" rIns="91425" bIns="45700" anchor="t" anchorCtr="0">
            <a:noAutofit/>
          </a:bodyPr>
          <a:lstStyle/>
          <a:p>
            <a:pPr marL="457200" marR="0" lvl="0" indent="-457200" algn="ctr" rtl="0">
              <a:lnSpc>
                <a:spcPct val="166666"/>
              </a:lnSpc>
              <a:spcBef>
                <a:spcPts val="0"/>
              </a:spcBef>
              <a:buSzPct val="25000"/>
              <a:buNone/>
            </a:pPr>
            <a:r>
              <a:rPr lang="zh-CN" sz="2400" b="0" i="0" u="none" strike="noStrike" cap="none" dirty="0">
                <a:solidFill>
                  <a:schemeClr val="dk1"/>
                </a:solidFill>
                <a:latin typeface="Calibri"/>
                <a:ea typeface="Calibri"/>
                <a:cs typeface="Calibri"/>
                <a:sym typeface="Calibri"/>
              </a:rPr>
              <a:t>Influencing Intensity of Air Emission from Ship</a:t>
            </a:r>
          </a:p>
          <a:p>
            <a:pPr marL="457200" marR="0" lvl="0" indent="-457200" algn="ctr" rtl="0">
              <a:lnSpc>
                <a:spcPct val="166666"/>
              </a:lnSpc>
              <a:spcBef>
                <a:spcPts val="0"/>
              </a:spcBef>
              <a:buSzPct val="25000"/>
              <a:buNone/>
            </a:pPr>
            <a:r>
              <a:rPr lang="zh-CN" sz="2400" b="1" i="0" u="none" strike="noStrike" cap="none" dirty="0">
                <a:solidFill>
                  <a:schemeClr val="dk1"/>
                </a:solidFill>
                <a:latin typeface="Calibri"/>
                <a:ea typeface="Calibri"/>
                <a:cs typeface="Calibri"/>
                <a:sym typeface="Calibri"/>
              </a:rPr>
              <a:t>船舶大气污染物排放对公众身体健康的影响强度</a:t>
            </a:r>
          </a:p>
          <a:p>
            <a:pPr marL="457200" marR="0" lvl="0" indent="-457200" algn="l" rtl="0">
              <a:spcBef>
                <a:spcPts val="0"/>
              </a:spcBef>
              <a:buClr>
                <a:schemeClr val="dk1"/>
              </a:buClr>
              <a:buSzPct val="100000"/>
              <a:buFont typeface="Noto Sans Symbols"/>
              <a:buChar char="●"/>
            </a:pPr>
            <a:r>
              <a:rPr lang="zh-CN" sz="2000" b="0" i="0" u="none" strike="noStrike" cap="none" dirty="0">
                <a:solidFill>
                  <a:schemeClr val="dk1"/>
                </a:solidFill>
                <a:latin typeface="Calibri"/>
                <a:ea typeface="Calibri"/>
                <a:cs typeface="Calibri"/>
                <a:sym typeface="Calibri"/>
              </a:rPr>
              <a:t>Using Port Cargo Throughput for International Trade Per Unit Coastline to indicate Average Emission of International Navigation Ships</a:t>
            </a:r>
          </a:p>
          <a:p>
            <a:pPr marL="457200" marR="0" lvl="0" indent="-457200" algn="l" rtl="0">
              <a:spcBef>
                <a:spcPts val="0"/>
              </a:spcBef>
              <a:buSzPct val="25000"/>
              <a:buNone/>
            </a:pPr>
            <a:r>
              <a:rPr lang="zh-CN" sz="2000" b="0" i="0" u="none" strike="noStrike" cap="none" dirty="0">
                <a:solidFill>
                  <a:schemeClr val="dk1"/>
                </a:solidFill>
                <a:latin typeface="Calibri"/>
                <a:ea typeface="Calibri"/>
                <a:cs typeface="Calibri"/>
                <a:sym typeface="Calibri"/>
              </a:rPr>
              <a:t>        用单位岸线（km）沿海省（州）港口外贸货物吞吐量（t）表示“国际航行船舶的平均排放强度”</a:t>
            </a:r>
          </a:p>
          <a:p>
            <a:pPr marL="457200" marR="0" lvl="0" indent="-457200" algn="l" rtl="0">
              <a:spcBef>
                <a:spcPts val="0"/>
              </a:spcBef>
              <a:buSzPct val="25000"/>
              <a:buNone/>
            </a:pPr>
            <a:r>
              <a:rPr lang="zh-CN" sz="2000" b="0" i="0" u="none" strike="noStrike" cap="none" dirty="0">
                <a:solidFill>
                  <a:schemeClr val="dk1"/>
                </a:solidFill>
                <a:latin typeface="Calibri"/>
                <a:ea typeface="Calibri"/>
                <a:cs typeface="Calibri"/>
                <a:sym typeface="Calibri"/>
              </a:rPr>
              <a:t>	</a:t>
            </a:r>
          </a:p>
          <a:p>
            <a:pPr marL="457200" marR="0" lvl="0" indent="-457200" algn="l" rtl="0">
              <a:spcBef>
                <a:spcPts val="0"/>
              </a:spcBef>
              <a:buClr>
                <a:schemeClr val="dk1"/>
              </a:buClr>
              <a:buSzPct val="100000"/>
              <a:buFont typeface="Noto Sans Symbols"/>
              <a:buChar char="●"/>
            </a:pPr>
            <a:r>
              <a:rPr lang="zh-CN" sz="2000" b="0" i="0" u="none" strike="noStrike" cap="none" dirty="0">
                <a:solidFill>
                  <a:schemeClr val="dk1"/>
                </a:solidFill>
                <a:latin typeface="Calibri"/>
                <a:ea typeface="Calibri"/>
                <a:cs typeface="Calibri"/>
                <a:sym typeface="Calibri"/>
              </a:rPr>
              <a:t>Using Product of Population Per Unit Area in Coastal States or Provinces and Average Emission of International Navigation Ships to indicate Influencing Intensity of Air Emission from Ship.</a:t>
            </a:r>
          </a:p>
          <a:p>
            <a:pPr marL="457200" marR="0" lvl="0" indent="-457200" algn="l" rtl="0">
              <a:spcBef>
                <a:spcPts val="0"/>
              </a:spcBef>
              <a:buSzPct val="25000"/>
              <a:buNone/>
            </a:pPr>
            <a:r>
              <a:rPr lang="zh-CN" sz="2000" b="0" i="0" u="none" strike="noStrike" cap="none" dirty="0">
                <a:solidFill>
                  <a:schemeClr val="dk1"/>
                </a:solidFill>
                <a:latin typeface="Calibri"/>
                <a:ea typeface="Calibri"/>
                <a:cs typeface="Calibri"/>
                <a:sym typeface="Calibri"/>
              </a:rPr>
              <a:t>        用沿海省（州）平均单位面积人口数量（人/km</a:t>
            </a:r>
            <a:r>
              <a:rPr lang="zh-CN" sz="2000" b="0" i="0" u="none" strike="noStrike" cap="none" baseline="30000" dirty="0">
                <a:solidFill>
                  <a:schemeClr val="dk1"/>
                </a:solidFill>
                <a:latin typeface="Calibri"/>
                <a:ea typeface="Calibri"/>
                <a:cs typeface="Calibri"/>
                <a:sym typeface="Calibri"/>
              </a:rPr>
              <a:t>2</a:t>
            </a:r>
            <a:r>
              <a:rPr lang="zh-CN" sz="2000" b="0" i="0" u="none" strike="noStrike" cap="none" dirty="0">
                <a:solidFill>
                  <a:schemeClr val="dk1"/>
                </a:solidFill>
                <a:latin typeface="Calibri"/>
                <a:ea typeface="Calibri"/>
                <a:cs typeface="Calibri"/>
                <a:sym typeface="Calibri"/>
              </a:rPr>
              <a:t>）与“国际航行船舶的平均排放强度”乘积衡量“船舶大气污染物排放对公众身体健康的影响强度”</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sldNum" idx="12"/>
          </p:nvPr>
        </p:nvSpPr>
        <p:spPr>
          <a:xfrm>
            <a:off x="8241509" y="6642078"/>
            <a:ext cx="733444" cy="215922"/>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altLang="zh-CN" sz="1200" b="1" i="0" u="none" strike="noStrike" cap="none">
                <a:solidFill>
                  <a:srgbClr val="FABF8E"/>
                </a:solidFill>
                <a:latin typeface="Calibri"/>
                <a:ea typeface="Calibri"/>
                <a:cs typeface="Calibri"/>
                <a:sym typeface="Calibri"/>
              </a:rPr>
              <a:t>2</a:t>
            </a:fld>
            <a:endParaRPr lang="zh-CN" sz="1200" b="1" i="0" u="none" strike="noStrike" cap="none">
              <a:solidFill>
                <a:srgbClr val="FABF8E"/>
              </a:solidFill>
              <a:latin typeface="Calibri"/>
              <a:ea typeface="Calibri"/>
              <a:cs typeface="Calibri"/>
              <a:sym typeface="Calibri"/>
            </a:endParaRPr>
          </a:p>
        </p:txBody>
      </p:sp>
      <p:cxnSp>
        <p:nvCxnSpPr>
          <p:cNvPr id="102" name="Shape 102"/>
          <p:cNvCxnSpPr/>
          <p:nvPr/>
        </p:nvCxnSpPr>
        <p:spPr>
          <a:xfrm>
            <a:off x="0" y="642918"/>
            <a:ext cx="9094787" cy="0"/>
          </a:xfrm>
          <a:prstGeom prst="straightConnector1">
            <a:avLst/>
          </a:prstGeom>
          <a:noFill/>
          <a:ln w="9525" cap="flat" cmpd="sng">
            <a:solidFill>
              <a:srgbClr val="CC3300"/>
            </a:solidFill>
            <a:prstDash val="solid"/>
            <a:round/>
            <a:headEnd type="none" w="med" len="med"/>
            <a:tailEnd type="none" w="med" len="med"/>
          </a:ln>
        </p:spPr>
      </p:cxnSp>
      <p:sp>
        <p:nvSpPr>
          <p:cNvPr id="103" name="Shape 103"/>
          <p:cNvSpPr/>
          <p:nvPr/>
        </p:nvSpPr>
        <p:spPr>
          <a:xfrm>
            <a:off x="500033" y="3357562"/>
            <a:ext cx="8215370" cy="1077217"/>
          </a:xfrm>
          <a:prstGeom prst="rect">
            <a:avLst/>
          </a:prstGeom>
          <a:noFill/>
          <a:ln>
            <a:noFill/>
          </a:ln>
        </p:spPr>
        <p:txBody>
          <a:bodyPr lIns="91425" tIns="45700" rIns="91425" bIns="45700" anchor="t" anchorCtr="0">
            <a:noAutofit/>
          </a:bodyPr>
          <a:lstStyle/>
          <a:p>
            <a:pPr marL="0" marR="0" lvl="0" indent="0" algn="ctr" rtl="0">
              <a:spcBef>
                <a:spcPts val="0"/>
              </a:spcBef>
              <a:buNone/>
            </a:pPr>
            <a:endParaRPr sz="3200" b="1" i="0" u="none" strike="noStrike" cap="none">
              <a:solidFill>
                <a:schemeClr val="dk1"/>
              </a:solidFill>
              <a:latin typeface="Calibri"/>
              <a:ea typeface="Calibri"/>
              <a:cs typeface="Calibri"/>
              <a:sym typeface="Calibri"/>
            </a:endParaRPr>
          </a:p>
          <a:p>
            <a:pPr marL="0" marR="0" lvl="0" indent="0" algn="ctr" rtl="0">
              <a:spcBef>
                <a:spcPts val="0"/>
              </a:spcBef>
              <a:buNone/>
            </a:pPr>
            <a:endParaRPr sz="3200" b="1" i="0" u="none" strike="noStrike" cap="none">
              <a:solidFill>
                <a:schemeClr val="dk1"/>
              </a:solidFill>
              <a:latin typeface="Calibri"/>
              <a:ea typeface="Calibri"/>
              <a:cs typeface="Calibri"/>
              <a:sym typeface="Calibri"/>
            </a:endParaRPr>
          </a:p>
        </p:txBody>
      </p:sp>
      <p:pic>
        <p:nvPicPr>
          <p:cNvPr id="104" name="Shape 104" descr="http://www.wti.ac.cn/upfile/1/2011/05/040918177162.jpg"/>
          <p:cNvPicPr preferRelativeResize="0"/>
          <p:nvPr/>
        </p:nvPicPr>
        <p:blipFill rotWithShape="1">
          <a:blip r:embed="rId3">
            <a:alphaModFix/>
          </a:blip>
          <a:srcRect/>
          <a:stretch/>
        </p:blipFill>
        <p:spPr>
          <a:xfrm>
            <a:off x="214282" y="6357957"/>
            <a:ext cx="500041" cy="500041"/>
          </a:xfrm>
          <a:prstGeom prst="rect">
            <a:avLst/>
          </a:prstGeom>
          <a:noFill/>
          <a:ln>
            <a:noFill/>
          </a:ln>
        </p:spPr>
      </p:pic>
      <p:sp>
        <p:nvSpPr>
          <p:cNvPr id="105" name="Shape 105"/>
          <p:cNvSpPr txBox="1"/>
          <p:nvPr/>
        </p:nvSpPr>
        <p:spPr>
          <a:xfrm>
            <a:off x="704862" y="6431007"/>
            <a:ext cx="7153284"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China Waterborne Transport Research Institute</a:t>
            </a:r>
          </a:p>
        </p:txBody>
      </p:sp>
      <p:cxnSp>
        <p:nvCxnSpPr>
          <p:cNvPr id="106" name="Shape 106"/>
          <p:cNvCxnSpPr/>
          <p:nvPr/>
        </p:nvCxnSpPr>
        <p:spPr>
          <a:xfrm>
            <a:off x="0" y="6357957"/>
            <a:ext cx="9094787" cy="0"/>
          </a:xfrm>
          <a:prstGeom prst="straightConnector1">
            <a:avLst/>
          </a:prstGeom>
          <a:noFill/>
          <a:ln w="9525" cap="flat" cmpd="sng">
            <a:solidFill>
              <a:srgbClr val="CC3300"/>
            </a:solidFill>
            <a:prstDash val="solid"/>
            <a:round/>
            <a:headEnd type="none" w="med" len="med"/>
            <a:tailEnd type="none" w="med" len="med"/>
          </a:ln>
        </p:spPr>
      </p:cxnSp>
      <p:sp>
        <p:nvSpPr>
          <p:cNvPr id="107" name="Shape 107"/>
          <p:cNvSpPr txBox="1"/>
          <p:nvPr/>
        </p:nvSpPr>
        <p:spPr>
          <a:xfrm>
            <a:off x="0" y="71414"/>
            <a:ext cx="5724524"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2400" b="1" i="0" u="none" strike="noStrike" cap="none">
                <a:solidFill>
                  <a:srgbClr val="003366"/>
                </a:solidFill>
                <a:latin typeface="Calibri"/>
                <a:ea typeface="Calibri"/>
                <a:cs typeface="Calibri"/>
                <a:sym typeface="Calibri"/>
              </a:rPr>
              <a:t>Peng Chuansheng</a:t>
            </a:r>
          </a:p>
        </p:txBody>
      </p:sp>
      <p:sp>
        <p:nvSpPr>
          <p:cNvPr id="108" name="Shape 108"/>
          <p:cNvSpPr txBox="1"/>
          <p:nvPr/>
        </p:nvSpPr>
        <p:spPr>
          <a:xfrm>
            <a:off x="0" y="642918"/>
            <a:ext cx="9001155" cy="5822234"/>
          </a:xfrm>
          <a:prstGeom prst="rect">
            <a:avLst/>
          </a:prstGeom>
          <a:noFill/>
          <a:ln>
            <a:noFill/>
          </a:ln>
          <a:effectLst>
            <a:outerShdw blurRad="50799" dist="50800" dir="5400000" algn="ctr" rotWithShape="0">
              <a:schemeClr val="lt1"/>
            </a:outerShdw>
          </a:effectLst>
        </p:spPr>
        <p:txBody>
          <a:bodyPr lIns="91425" tIns="45700" rIns="91425" bIns="45700" anchor="t" anchorCtr="0">
            <a:noAutofit/>
          </a:bodyPr>
          <a:lstStyle/>
          <a:p>
            <a:pPr marL="0" marR="0" lvl="2" indent="0" algn="just" rtl="0">
              <a:lnSpc>
                <a:spcPct val="127272"/>
              </a:lnSpc>
              <a:spcBef>
                <a:spcPts val="0"/>
              </a:spcBef>
              <a:buSzPct val="25000"/>
              <a:buNone/>
            </a:pPr>
            <a:r>
              <a:rPr lang="zh-CN" sz="2200" b="0" i="0" u="none" strike="noStrike" cap="none">
                <a:solidFill>
                  <a:schemeClr val="dk1"/>
                </a:solidFill>
                <a:latin typeface="Calibri"/>
                <a:ea typeface="Calibri"/>
                <a:cs typeface="Calibri"/>
                <a:sym typeface="Calibri"/>
              </a:rPr>
              <a:t>        He engaged in waterborne transport research and consulting work from 1991. His work covers port machinery research and development, port and terminal planning, terminal operation system development, energy conservation and environment protection. </a:t>
            </a:r>
          </a:p>
          <a:p>
            <a:pPr marL="0" marR="0" lvl="2" indent="0" algn="just" rtl="0">
              <a:lnSpc>
                <a:spcPct val="127272"/>
              </a:lnSpc>
              <a:spcBef>
                <a:spcPts val="0"/>
              </a:spcBef>
              <a:buSzPct val="25000"/>
              <a:buNone/>
            </a:pPr>
            <a:r>
              <a:rPr lang="zh-CN" sz="2200" b="0" i="0" u="none" strike="noStrike" cap="none">
                <a:solidFill>
                  <a:schemeClr val="dk1"/>
                </a:solidFill>
                <a:latin typeface="Calibri"/>
                <a:ea typeface="Calibri"/>
                <a:cs typeface="Calibri"/>
                <a:sym typeface="Calibri"/>
              </a:rPr>
              <a:t>        In past years, he aided the Ministry of Transport to formulate standards such as Limits and Verification Methods of Fuel Consumption for Commercial Ships, Limits and Verification Methods of CO2 Emission for Commercial Ships and Green Port Grand Evaluation Standard，Technical Specification for Terminal Energy Efficiency Management, and make policies or regulations such as Water Transportation Energy Conservation and Emissions Reduction Implementation Plan During the National 12th 5-Year Plan, Action Plan on Shipping and Ports Pollution Control and Marine Emission Control Area Plan for Pearl River Delta, Yangtze River Delta and Circum-Bohai-Sea (Beijing-Tianjin-Hebei Region) Ship Emission Control Zones and so on. </a:t>
            </a:r>
          </a:p>
          <a:p>
            <a:pPr marL="0" marR="0" lvl="2" indent="0" algn="just" rtl="0">
              <a:lnSpc>
                <a:spcPct val="127272"/>
              </a:lnSpc>
              <a:spcBef>
                <a:spcPts val="0"/>
              </a:spcBef>
              <a:buSzPct val="25000"/>
              <a:buNone/>
            </a:pPr>
            <a:r>
              <a:rPr lang="zh-CN" sz="2200" b="0" i="0" u="none" strike="noStrike" cap="none">
                <a:solidFill>
                  <a:schemeClr val="dk1"/>
                </a:solidFill>
                <a:latin typeface="Calibri"/>
                <a:ea typeface="Calibri"/>
                <a:cs typeface="Calibri"/>
                <a:sym typeface="Calibri"/>
              </a:rPr>
              <a:t>      He had won a National Prize for Progress in Science and Technology and published more than 400 papers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sldNum" idx="12"/>
          </p:nvPr>
        </p:nvSpPr>
        <p:spPr>
          <a:xfrm>
            <a:off x="8241509" y="6642078"/>
            <a:ext cx="733444" cy="215922"/>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altLang="zh-CN" sz="1200" b="1" i="0" u="none" strike="noStrike" cap="none">
                <a:solidFill>
                  <a:srgbClr val="FABF8E"/>
                </a:solidFill>
                <a:latin typeface="Calibri"/>
                <a:ea typeface="Calibri"/>
                <a:cs typeface="Calibri"/>
                <a:sym typeface="Calibri"/>
              </a:rPr>
              <a:t>20</a:t>
            </a:fld>
            <a:endParaRPr lang="zh-CN" sz="1200" b="1" i="0" u="none" strike="noStrike" cap="none">
              <a:solidFill>
                <a:srgbClr val="FABF8E"/>
              </a:solidFill>
              <a:latin typeface="Calibri"/>
              <a:ea typeface="Calibri"/>
              <a:cs typeface="Calibri"/>
              <a:sym typeface="Calibri"/>
            </a:endParaRPr>
          </a:p>
        </p:txBody>
      </p:sp>
      <p:cxnSp>
        <p:nvCxnSpPr>
          <p:cNvPr id="356" name="Shape 356"/>
          <p:cNvCxnSpPr/>
          <p:nvPr/>
        </p:nvCxnSpPr>
        <p:spPr>
          <a:xfrm>
            <a:off x="0" y="642918"/>
            <a:ext cx="9094787" cy="0"/>
          </a:xfrm>
          <a:prstGeom prst="straightConnector1">
            <a:avLst/>
          </a:prstGeom>
          <a:noFill/>
          <a:ln w="9525" cap="flat" cmpd="sng">
            <a:solidFill>
              <a:srgbClr val="CC3300"/>
            </a:solidFill>
            <a:prstDash val="solid"/>
            <a:round/>
            <a:headEnd type="none" w="med" len="med"/>
            <a:tailEnd type="none" w="med" len="med"/>
          </a:ln>
        </p:spPr>
      </p:cxnSp>
      <p:sp>
        <p:nvSpPr>
          <p:cNvPr id="357" name="Shape 357"/>
          <p:cNvSpPr/>
          <p:nvPr/>
        </p:nvSpPr>
        <p:spPr>
          <a:xfrm>
            <a:off x="500033" y="3357562"/>
            <a:ext cx="8215370" cy="1077217"/>
          </a:xfrm>
          <a:prstGeom prst="rect">
            <a:avLst/>
          </a:prstGeom>
          <a:noFill/>
          <a:ln>
            <a:noFill/>
          </a:ln>
        </p:spPr>
        <p:txBody>
          <a:bodyPr lIns="91425" tIns="45700" rIns="91425" bIns="45700" anchor="t" anchorCtr="0">
            <a:noAutofit/>
          </a:bodyPr>
          <a:lstStyle/>
          <a:p>
            <a:pPr marL="0" marR="0" lvl="0" indent="0" algn="ctr" rtl="0">
              <a:spcBef>
                <a:spcPts val="0"/>
              </a:spcBef>
              <a:buNone/>
            </a:pPr>
            <a:endParaRPr sz="3200" b="1" i="0" u="none" strike="noStrike" cap="none">
              <a:solidFill>
                <a:schemeClr val="dk1"/>
              </a:solidFill>
              <a:latin typeface="Calibri"/>
              <a:ea typeface="Calibri"/>
              <a:cs typeface="Calibri"/>
              <a:sym typeface="Calibri"/>
            </a:endParaRPr>
          </a:p>
          <a:p>
            <a:pPr marL="0" marR="0" lvl="0" indent="0" algn="ctr" rtl="0">
              <a:spcBef>
                <a:spcPts val="0"/>
              </a:spcBef>
              <a:buNone/>
            </a:pPr>
            <a:endParaRPr sz="3200" b="1" i="0" u="none" strike="noStrike" cap="none">
              <a:solidFill>
                <a:schemeClr val="dk1"/>
              </a:solidFill>
              <a:latin typeface="Calibri"/>
              <a:ea typeface="Calibri"/>
              <a:cs typeface="Calibri"/>
              <a:sym typeface="Calibri"/>
            </a:endParaRPr>
          </a:p>
        </p:txBody>
      </p:sp>
      <p:pic>
        <p:nvPicPr>
          <p:cNvPr id="358" name="Shape 358" descr="http://www.wti.ac.cn/upfile/1/2011/05/040918177162.jpg"/>
          <p:cNvPicPr preferRelativeResize="0"/>
          <p:nvPr/>
        </p:nvPicPr>
        <p:blipFill rotWithShape="1">
          <a:blip r:embed="rId3">
            <a:alphaModFix/>
          </a:blip>
          <a:srcRect/>
          <a:stretch/>
        </p:blipFill>
        <p:spPr>
          <a:xfrm>
            <a:off x="214282" y="6357957"/>
            <a:ext cx="500041" cy="500041"/>
          </a:xfrm>
          <a:prstGeom prst="rect">
            <a:avLst/>
          </a:prstGeom>
          <a:noFill/>
          <a:ln>
            <a:noFill/>
          </a:ln>
        </p:spPr>
      </p:pic>
      <p:sp>
        <p:nvSpPr>
          <p:cNvPr id="359" name="Shape 359"/>
          <p:cNvSpPr txBox="1"/>
          <p:nvPr/>
        </p:nvSpPr>
        <p:spPr>
          <a:xfrm>
            <a:off x="704862" y="6431007"/>
            <a:ext cx="7153284"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China Waterborne Transport Research Institute</a:t>
            </a:r>
          </a:p>
        </p:txBody>
      </p:sp>
      <p:cxnSp>
        <p:nvCxnSpPr>
          <p:cNvPr id="360" name="Shape 360"/>
          <p:cNvCxnSpPr/>
          <p:nvPr/>
        </p:nvCxnSpPr>
        <p:spPr>
          <a:xfrm>
            <a:off x="0" y="6357957"/>
            <a:ext cx="9094787" cy="0"/>
          </a:xfrm>
          <a:prstGeom prst="straightConnector1">
            <a:avLst/>
          </a:prstGeom>
          <a:noFill/>
          <a:ln w="9525" cap="flat" cmpd="sng">
            <a:solidFill>
              <a:srgbClr val="CC3300"/>
            </a:solidFill>
            <a:prstDash val="solid"/>
            <a:round/>
            <a:headEnd type="none" w="med" len="med"/>
            <a:tailEnd type="none" w="med" len="med"/>
          </a:ln>
        </p:spPr>
      </p:cxnSp>
      <p:graphicFrame>
        <p:nvGraphicFramePr>
          <p:cNvPr id="361" name="Shape 361"/>
          <p:cNvGraphicFramePr/>
          <p:nvPr/>
        </p:nvGraphicFramePr>
        <p:xfrm>
          <a:off x="214282" y="1000108"/>
          <a:ext cx="8572550" cy="5000650"/>
        </p:xfrm>
        <a:graphic>
          <a:graphicData uri="http://schemas.openxmlformats.org/drawingml/2006/table">
            <a:tbl>
              <a:tblPr>
                <a:noFill/>
                <a:tableStyleId>{4BCB064A-19A2-4628-8A0E-80196215321C}</a:tableStyleId>
              </a:tblPr>
              <a:tblGrid>
                <a:gridCol w="1096775"/>
                <a:gridCol w="2773850"/>
                <a:gridCol w="2292250"/>
                <a:gridCol w="2409675"/>
              </a:tblGrid>
              <a:tr h="2214575">
                <a:tc>
                  <a:txBody>
                    <a:bodyPr/>
                    <a:lstStyle/>
                    <a:p>
                      <a:pPr marL="0" marR="0" lvl="0" indent="0" algn="ctr" rtl="0">
                        <a:lnSpc>
                          <a:spcPct val="97500"/>
                        </a:lnSpc>
                        <a:spcBef>
                          <a:spcPts val="0"/>
                        </a:spcBef>
                        <a:spcAft>
                          <a:spcPts val="0"/>
                        </a:spcAft>
                        <a:buSzPct val="25000"/>
                        <a:buNone/>
                      </a:pPr>
                      <a:r>
                        <a:rPr lang="zh-CN" sz="1600" u="none" strike="noStrike" cap="none">
                          <a:solidFill>
                            <a:srgbClr val="000000"/>
                          </a:solidFill>
                          <a:latin typeface="Calibri"/>
                          <a:ea typeface="Calibri"/>
                          <a:cs typeface="Calibri"/>
                          <a:sym typeface="Calibri"/>
                        </a:rPr>
                        <a:t>Country</a:t>
                      </a:r>
                    </a:p>
                  </a:txBody>
                  <a:tcPr marL="65325" marR="653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2DADA"/>
                    </a:solidFill>
                  </a:tcPr>
                </a:tc>
                <a:tc>
                  <a:txBody>
                    <a:bodyPr/>
                    <a:lstStyle/>
                    <a:p>
                      <a:pPr marL="0" marR="0" lvl="0" indent="0" algn="ctr" rtl="0">
                        <a:lnSpc>
                          <a:spcPct val="97500"/>
                        </a:lnSpc>
                        <a:spcBef>
                          <a:spcPts val="0"/>
                        </a:spcBef>
                        <a:spcAft>
                          <a:spcPts val="0"/>
                        </a:spcAft>
                        <a:buSzPct val="25000"/>
                        <a:buNone/>
                      </a:pPr>
                      <a:r>
                        <a:rPr lang="zh-CN" sz="1600" u="none" strike="noStrike" cap="none">
                          <a:solidFill>
                            <a:srgbClr val="000000"/>
                          </a:solidFill>
                          <a:latin typeface="Calibri"/>
                          <a:ea typeface="Calibri"/>
                          <a:cs typeface="Calibri"/>
                          <a:sym typeface="Calibri"/>
                        </a:rPr>
                        <a:t>Population Per Area of Coastal States or Provinces</a:t>
                      </a:r>
                    </a:p>
                    <a:p>
                      <a:pPr marL="0" marR="0" lvl="0" indent="0" algn="ctr" rtl="0">
                        <a:lnSpc>
                          <a:spcPct val="97500"/>
                        </a:lnSpc>
                        <a:spcBef>
                          <a:spcPts val="0"/>
                        </a:spcBef>
                        <a:spcAft>
                          <a:spcPts val="0"/>
                        </a:spcAft>
                        <a:buSzPct val="25000"/>
                        <a:buNone/>
                      </a:pPr>
                      <a:r>
                        <a:rPr lang="zh-CN" sz="1600" u="none" strike="noStrike" cap="none">
                          <a:solidFill>
                            <a:srgbClr val="000000"/>
                          </a:solidFill>
                          <a:latin typeface="Calibri"/>
                          <a:ea typeface="Calibri"/>
                          <a:cs typeface="Calibri"/>
                          <a:sym typeface="Calibri"/>
                        </a:rPr>
                        <a:t> (persons per square kilometer)</a:t>
                      </a:r>
                    </a:p>
                  </a:txBody>
                  <a:tcPr marL="65325" marR="653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2DADA"/>
                    </a:solidFill>
                  </a:tcPr>
                </a:tc>
                <a:tc>
                  <a:txBody>
                    <a:bodyPr/>
                    <a:lstStyle/>
                    <a:p>
                      <a:pPr marL="0" marR="0" lvl="0" indent="0" algn="ctr" rtl="0">
                        <a:lnSpc>
                          <a:spcPct val="97500"/>
                        </a:lnSpc>
                        <a:spcBef>
                          <a:spcPts val="0"/>
                        </a:spcBef>
                        <a:spcAft>
                          <a:spcPts val="0"/>
                        </a:spcAft>
                        <a:buSzPct val="25000"/>
                        <a:buNone/>
                      </a:pPr>
                      <a:r>
                        <a:rPr lang="zh-CN" sz="1600" u="none" strike="noStrike" cap="none">
                          <a:solidFill>
                            <a:srgbClr val="000000"/>
                          </a:solidFill>
                          <a:latin typeface="Calibri"/>
                          <a:ea typeface="Calibri"/>
                          <a:cs typeface="Calibri"/>
                          <a:sym typeface="Calibri"/>
                        </a:rPr>
                        <a:t>Cargo Throughput Per Unit Coastline</a:t>
                      </a:r>
                    </a:p>
                    <a:p>
                      <a:pPr marL="0" marR="0" lvl="0" indent="0" algn="ctr" rtl="0">
                        <a:lnSpc>
                          <a:spcPct val="97500"/>
                        </a:lnSpc>
                        <a:spcBef>
                          <a:spcPts val="0"/>
                        </a:spcBef>
                        <a:spcAft>
                          <a:spcPts val="0"/>
                        </a:spcAft>
                        <a:buSzPct val="25000"/>
                        <a:buNone/>
                      </a:pPr>
                      <a:r>
                        <a:rPr lang="zh-CN" sz="1600" u="none" strike="noStrike" cap="none">
                          <a:solidFill>
                            <a:srgbClr val="000000"/>
                          </a:solidFill>
                          <a:latin typeface="Calibri"/>
                          <a:ea typeface="Calibri"/>
                          <a:cs typeface="Calibri"/>
                          <a:sym typeface="Calibri"/>
                        </a:rPr>
                        <a:t>(tons per kilometer)</a:t>
                      </a:r>
                    </a:p>
                  </a:txBody>
                  <a:tcPr marL="65325" marR="653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2DADA"/>
                    </a:solidFill>
                  </a:tcPr>
                </a:tc>
                <a:tc>
                  <a:txBody>
                    <a:bodyPr/>
                    <a:lstStyle/>
                    <a:p>
                      <a:pPr marL="0" marR="0" lvl="0" indent="0" algn="ctr" rtl="0">
                        <a:lnSpc>
                          <a:spcPct val="97500"/>
                        </a:lnSpc>
                        <a:spcBef>
                          <a:spcPts val="0"/>
                        </a:spcBef>
                        <a:spcAft>
                          <a:spcPts val="0"/>
                        </a:spcAft>
                        <a:buSzPct val="25000"/>
                        <a:buNone/>
                      </a:pPr>
                      <a:r>
                        <a:rPr lang="zh-CN" sz="1600" u="none" strike="noStrike" cap="none">
                          <a:solidFill>
                            <a:srgbClr val="000000"/>
                          </a:solidFill>
                          <a:latin typeface="Calibri"/>
                          <a:ea typeface="Calibri"/>
                          <a:cs typeface="Calibri"/>
                          <a:sym typeface="Calibri"/>
                        </a:rPr>
                        <a:t>Influencing Intensity of Air Emission from Ship</a:t>
                      </a:r>
                    </a:p>
                  </a:txBody>
                  <a:tcPr marL="65325" marR="653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2DADA"/>
                    </a:solidFill>
                  </a:tcPr>
                </a:tc>
              </a:tr>
              <a:tr h="928700">
                <a:tc>
                  <a:txBody>
                    <a:bodyPr/>
                    <a:lstStyle/>
                    <a:p>
                      <a:pPr marL="0" marR="0" lvl="0" indent="0" algn="ctr" rtl="0">
                        <a:lnSpc>
                          <a:spcPct val="65000"/>
                        </a:lnSpc>
                        <a:spcBef>
                          <a:spcPts val="0"/>
                        </a:spcBef>
                        <a:spcAft>
                          <a:spcPts val="0"/>
                        </a:spcAft>
                        <a:buSzPct val="25000"/>
                        <a:buNone/>
                      </a:pPr>
                      <a:r>
                        <a:rPr lang="zh-CN" sz="2400" u="none" strike="noStrike" cap="none">
                          <a:solidFill>
                            <a:srgbClr val="000000"/>
                          </a:solidFill>
                          <a:latin typeface="Calibri"/>
                          <a:ea typeface="Calibri"/>
                          <a:cs typeface="Calibri"/>
                          <a:sym typeface="Calibri"/>
                        </a:rPr>
                        <a:t>US</a:t>
                      </a:r>
                    </a:p>
                  </a:txBody>
                  <a:tcPr marL="65325" marR="653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5DFEC"/>
                    </a:solidFill>
                  </a:tcPr>
                </a:tc>
                <a:tc>
                  <a:txBody>
                    <a:bodyPr/>
                    <a:lstStyle/>
                    <a:p>
                      <a:pPr marL="0" marR="0" lvl="0" indent="0" algn="ctr" rtl="0">
                        <a:lnSpc>
                          <a:spcPct val="65000"/>
                        </a:lnSpc>
                        <a:spcBef>
                          <a:spcPts val="0"/>
                        </a:spcBef>
                        <a:spcAft>
                          <a:spcPts val="0"/>
                        </a:spcAft>
                        <a:buSzPct val="25000"/>
                        <a:buNone/>
                      </a:pPr>
                      <a:r>
                        <a:rPr lang="zh-CN" sz="2400" u="none" strike="noStrike" cap="none">
                          <a:solidFill>
                            <a:srgbClr val="000000"/>
                          </a:solidFill>
                          <a:latin typeface="Arial"/>
                          <a:ea typeface="Arial"/>
                          <a:cs typeface="Arial"/>
                          <a:sym typeface="Arial"/>
                        </a:rPr>
                        <a:t>68.7</a:t>
                      </a:r>
                    </a:p>
                  </a:txBody>
                  <a:tcPr marL="65325" marR="653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5DFEC"/>
                    </a:solidFill>
                  </a:tcPr>
                </a:tc>
                <a:tc>
                  <a:txBody>
                    <a:bodyPr/>
                    <a:lstStyle/>
                    <a:p>
                      <a:pPr marL="0" marR="0" lvl="0" indent="0" algn="ctr" rtl="0">
                        <a:lnSpc>
                          <a:spcPct val="65000"/>
                        </a:lnSpc>
                        <a:spcBef>
                          <a:spcPts val="0"/>
                        </a:spcBef>
                        <a:spcAft>
                          <a:spcPts val="0"/>
                        </a:spcAft>
                        <a:buSzPct val="25000"/>
                        <a:buNone/>
                      </a:pPr>
                      <a:r>
                        <a:rPr lang="zh-CN" sz="2400" u="none" strike="noStrike" cap="none">
                          <a:solidFill>
                            <a:srgbClr val="000000"/>
                          </a:solidFill>
                          <a:latin typeface="Arial"/>
                          <a:ea typeface="Arial"/>
                          <a:cs typeface="Arial"/>
                          <a:sym typeface="Arial"/>
                        </a:rPr>
                        <a:t>12707</a:t>
                      </a:r>
                    </a:p>
                  </a:txBody>
                  <a:tcPr marL="65325" marR="653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5DFEC"/>
                    </a:solidFill>
                  </a:tcPr>
                </a:tc>
                <a:tc>
                  <a:txBody>
                    <a:bodyPr/>
                    <a:lstStyle/>
                    <a:p>
                      <a:pPr marL="0" marR="0" lvl="0" indent="0" algn="ctr" rtl="0">
                        <a:lnSpc>
                          <a:spcPct val="65000"/>
                        </a:lnSpc>
                        <a:spcBef>
                          <a:spcPts val="0"/>
                        </a:spcBef>
                        <a:spcAft>
                          <a:spcPts val="0"/>
                        </a:spcAft>
                        <a:buSzPct val="25000"/>
                        <a:buNone/>
                      </a:pPr>
                      <a:r>
                        <a:rPr lang="zh-CN" sz="2400" u="none" strike="noStrike" cap="none">
                          <a:solidFill>
                            <a:srgbClr val="000000"/>
                          </a:solidFill>
                          <a:latin typeface="Arial"/>
                          <a:ea typeface="Arial"/>
                          <a:cs typeface="Arial"/>
                          <a:sym typeface="Arial"/>
                        </a:rPr>
                        <a:t>872935</a:t>
                      </a:r>
                    </a:p>
                  </a:txBody>
                  <a:tcPr marL="65325" marR="653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5DFEC"/>
                    </a:solidFill>
                  </a:tcPr>
                </a:tc>
              </a:tr>
              <a:tr h="1143000">
                <a:tc>
                  <a:txBody>
                    <a:bodyPr/>
                    <a:lstStyle/>
                    <a:p>
                      <a:pPr marL="0" marR="0" lvl="0" indent="0" algn="ctr" rtl="0">
                        <a:lnSpc>
                          <a:spcPct val="65000"/>
                        </a:lnSpc>
                        <a:spcBef>
                          <a:spcPts val="0"/>
                        </a:spcBef>
                        <a:spcAft>
                          <a:spcPts val="0"/>
                        </a:spcAft>
                        <a:buSzPct val="25000"/>
                        <a:buNone/>
                      </a:pPr>
                      <a:r>
                        <a:rPr lang="zh-CN" sz="2400" u="none" strike="noStrike" cap="none">
                          <a:solidFill>
                            <a:srgbClr val="000000"/>
                          </a:solidFill>
                          <a:latin typeface="Calibri"/>
                          <a:ea typeface="Calibri"/>
                          <a:cs typeface="Calibri"/>
                          <a:sym typeface="Calibri"/>
                        </a:rPr>
                        <a:t>China</a:t>
                      </a:r>
                    </a:p>
                  </a:txBody>
                  <a:tcPr marL="65325" marR="653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2DADA"/>
                    </a:solidFill>
                  </a:tcPr>
                </a:tc>
                <a:tc>
                  <a:txBody>
                    <a:bodyPr/>
                    <a:lstStyle/>
                    <a:p>
                      <a:pPr marL="0" marR="0" lvl="0" indent="0" algn="ctr" rtl="0">
                        <a:lnSpc>
                          <a:spcPct val="65000"/>
                        </a:lnSpc>
                        <a:spcBef>
                          <a:spcPts val="0"/>
                        </a:spcBef>
                        <a:spcAft>
                          <a:spcPts val="0"/>
                        </a:spcAft>
                        <a:buSzPct val="25000"/>
                        <a:buNone/>
                      </a:pPr>
                      <a:r>
                        <a:rPr lang="zh-CN" sz="2400" u="none" strike="noStrike" cap="none">
                          <a:solidFill>
                            <a:srgbClr val="000000"/>
                          </a:solidFill>
                          <a:latin typeface="Arial"/>
                          <a:ea typeface="Arial"/>
                          <a:cs typeface="Arial"/>
                          <a:sym typeface="Arial"/>
                        </a:rPr>
                        <a:t>449.6</a:t>
                      </a:r>
                    </a:p>
                  </a:txBody>
                  <a:tcPr marL="65325" marR="653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2DADA"/>
                    </a:solidFill>
                  </a:tcPr>
                </a:tc>
                <a:tc>
                  <a:txBody>
                    <a:bodyPr/>
                    <a:lstStyle/>
                    <a:p>
                      <a:pPr marL="0" marR="0" lvl="0" indent="0" algn="ctr" rtl="0">
                        <a:lnSpc>
                          <a:spcPct val="65000"/>
                        </a:lnSpc>
                        <a:spcBef>
                          <a:spcPts val="0"/>
                        </a:spcBef>
                        <a:spcAft>
                          <a:spcPts val="0"/>
                        </a:spcAft>
                        <a:buSzPct val="25000"/>
                        <a:buNone/>
                      </a:pPr>
                      <a:r>
                        <a:rPr lang="zh-CN" sz="2400" u="none" strike="noStrike" cap="none">
                          <a:solidFill>
                            <a:srgbClr val="000000"/>
                          </a:solidFill>
                          <a:latin typeface="Arial"/>
                          <a:ea typeface="Arial"/>
                          <a:cs typeface="Arial"/>
                          <a:sym typeface="Arial"/>
                        </a:rPr>
                        <a:t>90195.9</a:t>
                      </a:r>
                    </a:p>
                  </a:txBody>
                  <a:tcPr marL="65325" marR="653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2DADA"/>
                    </a:solidFill>
                  </a:tcPr>
                </a:tc>
                <a:tc>
                  <a:txBody>
                    <a:bodyPr/>
                    <a:lstStyle/>
                    <a:p>
                      <a:pPr marL="0" marR="0" lvl="0" indent="0" algn="ctr" rtl="0">
                        <a:lnSpc>
                          <a:spcPct val="65000"/>
                        </a:lnSpc>
                        <a:spcBef>
                          <a:spcPts val="0"/>
                        </a:spcBef>
                        <a:spcAft>
                          <a:spcPts val="0"/>
                        </a:spcAft>
                        <a:buSzPct val="25000"/>
                        <a:buNone/>
                      </a:pPr>
                      <a:r>
                        <a:rPr lang="zh-CN" sz="2400" u="none" strike="noStrike" cap="none">
                          <a:solidFill>
                            <a:srgbClr val="000000"/>
                          </a:solidFill>
                          <a:latin typeface="Arial"/>
                          <a:ea typeface="Arial"/>
                          <a:cs typeface="Arial"/>
                          <a:sym typeface="Arial"/>
                        </a:rPr>
                        <a:t>40553140 </a:t>
                      </a:r>
                    </a:p>
                  </a:txBody>
                  <a:tcPr marL="65325" marR="653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2DADA"/>
                    </a:solidFill>
                  </a:tcPr>
                </a:tc>
              </a:tr>
              <a:tr h="714375">
                <a:tc gridSpan="3">
                  <a:txBody>
                    <a:bodyPr/>
                    <a:lstStyle/>
                    <a:p>
                      <a:pPr marL="0" marR="0" lvl="0" indent="0" algn="ctr" rtl="0">
                        <a:lnSpc>
                          <a:spcPct val="65000"/>
                        </a:lnSpc>
                        <a:spcBef>
                          <a:spcPts val="0"/>
                        </a:spcBef>
                        <a:spcAft>
                          <a:spcPts val="0"/>
                        </a:spcAft>
                        <a:buSzPct val="25000"/>
                        <a:buNone/>
                      </a:pPr>
                      <a:r>
                        <a:rPr lang="zh-CN" sz="2400" u="none" strike="noStrike" cap="none">
                          <a:solidFill>
                            <a:srgbClr val="000000"/>
                          </a:solidFill>
                          <a:latin typeface="Calibri"/>
                          <a:ea typeface="Calibri"/>
                          <a:cs typeface="Calibri"/>
                          <a:sym typeface="Calibri"/>
                        </a:rPr>
                        <a:t>China vs US</a:t>
                      </a:r>
                    </a:p>
                  </a:txBody>
                  <a:tcPr marL="65325" marR="653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5DFEC"/>
                    </a:solidFill>
                  </a:tcPr>
                </a:tc>
                <a:tc hMerge="1">
                  <a:txBody>
                    <a:bodyPr/>
                    <a:lstStyle/>
                    <a:p>
                      <a:endParaRPr lang="en-US"/>
                    </a:p>
                  </a:txBody>
                  <a:tcPr/>
                </a:tc>
                <a:tc hMerge="1">
                  <a:txBody>
                    <a:bodyPr/>
                    <a:lstStyle/>
                    <a:p>
                      <a:endParaRPr lang="en-US"/>
                    </a:p>
                  </a:txBody>
                  <a:tcPr/>
                </a:tc>
                <a:tc>
                  <a:txBody>
                    <a:bodyPr/>
                    <a:lstStyle/>
                    <a:p>
                      <a:pPr marL="0" marR="0" lvl="0" indent="0" algn="ctr" rtl="0">
                        <a:lnSpc>
                          <a:spcPct val="65000"/>
                        </a:lnSpc>
                        <a:spcBef>
                          <a:spcPts val="0"/>
                        </a:spcBef>
                        <a:spcAft>
                          <a:spcPts val="0"/>
                        </a:spcAft>
                        <a:buSzPct val="25000"/>
                        <a:buNone/>
                      </a:pPr>
                      <a:r>
                        <a:rPr lang="zh-CN" sz="2400" u="none" strike="noStrike" cap="none">
                          <a:solidFill>
                            <a:srgbClr val="000000"/>
                          </a:solidFill>
                          <a:latin typeface="Arial"/>
                          <a:ea typeface="Arial"/>
                          <a:cs typeface="Arial"/>
                          <a:sym typeface="Arial"/>
                        </a:rPr>
                        <a:t>46.5</a:t>
                      </a:r>
                    </a:p>
                  </a:txBody>
                  <a:tcPr marL="65325" marR="6532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5DFEC"/>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sldNum" idx="12"/>
          </p:nvPr>
        </p:nvSpPr>
        <p:spPr>
          <a:xfrm>
            <a:off x="8241509" y="6642078"/>
            <a:ext cx="733444" cy="215922"/>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altLang="zh-CN" sz="1200" b="1" i="0" u="none" strike="noStrike" cap="none">
                <a:solidFill>
                  <a:srgbClr val="FABF8E"/>
                </a:solidFill>
                <a:latin typeface="Calibri"/>
                <a:ea typeface="Calibri"/>
                <a:cs typeface="Calibri"/>
                <a:sym typeface="Calibri"/>
              </a:rPr>
              <a:t>21</a:t>
            </a:fld>
            <a:endParaRPr lang="zh-CN" sz="1200" b="1" i="0" u="none" strike="noStrike" cap="none">
              <a:solidFill>
                <a:srgbClr val="FABF8E"/>
              </a:solidFill>
              <a:latin typeface="Calibri"/>
              <a:ea typeface="Calibri"/>
              <a:cs typeface="Calibri"/>
              <a:sym typeface="Calibri"/>
            </a:endParaRPr>
          </a:p>
        </p:txBody>
      </p:sp>
      <p:cxnSp>
        <p:nvCxnSpPr>
          <p:cNvPr id="367" name="Shape 367"/>
          <p:cNvCxnSpPr/>
          <p:nvPr/>
        </p:nvCxnSpPr>
        <p:spPr>
          <a:xfrm>
            <a:off x="0" y="642918"/>
            <a:ext cx="9094787" cy="0"/>
          </a:xfrm>
          <a:prstGeom prst="straightConnector1">
            <a:avLst/>
          </a:prstGeom>
          <a:noFill/>
          <a:ln w="9525" cap="flat" cmpd="sng">
            <a:solidFill>
              <a:srgbClr val="CC3300"/>
            </a:solidFill>
            <a:prstDash val="solid"/>
            <a:round/>
            <a:headEnd type="none" w="med" len="med"/>
            <a:tailEnd type="none" w="med" len="med"/>
          </a:ln>
        </p:spPr>
      </p:cxnSp>
      <p:sp>
        <p:nvSpPr>
          <p:cNvPr id="368" name="Shape 368"/>
          <p:cNvSpPr/>
          <p:nvPr/>
        </p:nvSpPr>
        <p:spPr>
          <a:xfrm>
            <a:off x="500033" y="3357562"/>
            <a:ext cx="8215370" cy="1077217"/>
          </a:xfrm>
          <a:prstGeom prst="rect">
            <a:avLst/>
          </a:prstGeom>
          <a:noFill/>
          <a:ln>
            <a:noFill/>
          </a:ln>
        </p:spPr>
        <p:txBody>
          <a:bodyPr lIns="91425" tIns="45700" rIns="91425" bIns="45700" anchor="t" anchorCtr="0">
            <a:noAutofit/>
          </a:bodyPr>
          <a:lstStyle/>
          <a:p>
            <a:pPr marL="0" marR="0" lvl="0" indent="0" algn="ctr" rtl="0">
              <a:spcBef>
                <a:spcPts val="0"/>
              </a:spcBef>
              <a:buNone/>
            </a:pPr>
            <a:endParaRPr sz="3200" b="1" i="0" u="none" strike="noStrike" cap="none">
              <a:solidFill>
                <a:schemeClr val="dk1"/>
              </a:solidFill>
              <a:latin typeface="Calibri"/>
              <a:ea typeface="Calibri"/>
              <a:cs typeface="Calibri"/>
              <a:sym typeface="Calibri"/>
            </a:endParaRPr>
          </a:p>
          <a:p>
            <a:pPr marL="0" marR="0" lvl="0" indent="0" algn="ctr" rtl="0">
              <a:spcBef>
                <a:spcPts val="0"/>
              </a:spcBef>
              <a:buNone/>
            </a:pPr>
            <a:endParaRPr sz="3200" b="1" i="0" u="none" strike="noStrike" cap="none">
              <a:solidFill>
                <a:schemeClr val="dk1"/>
              </a:solidFill>
              <a:latin typeface="Calibri"/>
              <a:ea typeface="Calibri"/>
              <a:cs typeface="Calibri"/>
              <a:sym typeface="Calibri"/>
            </a:endParaRPr>
          </a:p>
        </p:txBody>
      </p:sp>
      <p:pic>
        <p:nvPicPr>
          <p:cNvPr id="369" name="Shape 369" descr="http://www.wti.ac.cn/upfile/1/2011/05/040918177162.jpg"/>
          <p:cNvPicPr preferRelativeResize="0"/>
          <p:nvPr/>
        </p:nvPicPr>
        <p:blipFill rotWithShape="1">
          <a:blip r:embed="rId3">
            <a:alphaModFix/>
          </a:blip>
          <a:srcRect/>
          <a:stretch/>
        </p:blipFill>
        <p:spPr>
          <a:xfrm>
            <a:off x="214282" y="6357957"/>
            <a:ext cx="500041" cy="500041"/>
          </a:xfrm>
          <a:prstGeom prst="rect">
            <a:avLst/>
          </a:prstGeom>
          <a:noFill/>
          <a:ln>
            <a:noFill/>
          </a:ln>
        </p:spPr>
      </p:pic>
      <p:sp>
        <p:nvSpPr>
          <p:cNvPr id="370" name="Shape 370"/>
          <p:cNvSpPr txBox="1"/>
          <p:nvPr/>
        </p:nvSpPr>
        <p:spPr>
          <a:xfrm>
            <a:off x="704862" y="6431007"/>
            <a:ext cx="7153284"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China Waterborne Transport Research Institute</a:t>
            </a:r>
          </a:p>
        </p:txBody>
      </p:sp>
      <p:cxnSp>
        <p:nvCxnSpPr>
          <p:cNvPr id="371" name="Shape 371"/>
          <p:cNvCxnSpPr/>
          <p:nvPr/>
        </p:nvCxnSpPr>
        <p:spPr>
          <a:xfrm>
            <a:off x="0" y="6357957"/>
            <a:ext cx="9094787" cy="0"/>
          </a:xfrm>
          <a:prstGeom prst="straightConnector1">
            <a:avLst/>
          </a:prstGeom>
          <a:noFill/>
          <a:ln w="9525" cap="flat" cmpd="sng">
            <a:solidFill>
              <a:srgbClr val="CC3300"/>
            </a:solidFill>
            <a:prstDash val="solid"/>
            <a:round/>
            <a:headEnd type="none" w="med" len="med"/>
            <a:tailEnd type="none" w="med" len="med"/>
          </a:ln>
        </p:spPr>
      </p:cxnSp>
      <p:sp>
        <p:nvSpPr>
          <p:cNvPr id="372" name="Shape 372"/>
          <p:cNvSpPr/>
          <p:nvPr/>
        </p:nvSpPr>
        <p:spPr>
          <a:xfrm>
            <a:off x="142843" y="692695"/>
            <a:ext cx="8858312" cy="4914165"/>
          </a:xfrm>
          <a:prstGeom prst="rect">
            <a:avLst/>
          </a:prstGeom>
          <a:noFill/>
          <a:ln>
            <a:noFill/>
          </a:ln>
        </p:spPr>
        <p:txBody>
          <a:bodyPr lIns="91425" tIns="45700" rIns="91425" bIns="45700" anchor="t" anchorCtr="0">
            <a:noAutofit/>
          </a:bodyPr>
          <a:lstStyle/>
          <a:p>
            <a:pPr marL="457200" marR="0" lvl="0" indent="-457200" algn="ctr" rtl="0">
              <a:lnSpc>
                <a:spcPct val="195833"/>
              </a:lnSpc>
              <a:spcBef>
                <a:spcPts val="0"/>
              </a:spcBef>
              <a:buSzPct val="25000"/>
              <a:buNone/>
            </a:pPr>
            <a:r>
              <a:rPr lang="zh-CN" sz="2400" b="1" i="0" u="none" strike="noStrike" cap="none">
                <a:solidFill>
                  <a:schemeClr val="dk1"/>
                </a:solidFill>
                <a:latin typeface="Calibri"/>
                <a:ea typeface="Calibri"/>
                <a:cs typeface="Calibri"/>
                <a:sym typeface="Calibri"/>
              </a:rPr>
              <a:t>Conclusion</a:t>
            </a:r>
          </a:p>
          <a:p>
            <a:pPr marL="457200" marR="0" lvl="0" indent="-457200" algn="l" rtl="0">
              <a:lnSpc>
                <a:spcPct val="195833"/>
              </a:lnSpc>
              <a:spcBef>
                <a:spcPts val="0"/>
              </a:spcBef>
              <a:buClr>
                <a:schemeClr val="dk1"/>
              </a:buClr>
              <a:buSzPct val="100000"/>
              <a:buFont typeface="Noto Sans Symbols"/>
              <a:buChar char="●"/>
            </a:pPr>
            <a:r>
              <a:rPr lang="zh-CN" sz="2400" b="0" i="0" u="none" strike="noStrike" cap="none">
                <a:solidFill>
                  <a:schemeClr val="dk1"/>
                </a:solidFill>
                <a:latin typeface="Calibri"/>
                <a:ea typeface="Calibri"/>
                <a:cs typeface="Calibri"/>
                <a:sym typeface="Calibri"/>
              </a:rPr>
              <a:t>Cost：32*2785530000/1133458880=78.6×10</a:t>
            </a:r>
            <a:r>
              <a:rPr lang="zh-CN" sz="2400" b="0" i="0" u="none" strike="noStrike" cap="none" baseline="30000">
                <a:solidFill>
                  <a:schemeClr val="dk1"/>
                </a:solidFill>
                <a:latin typeface="Calibri"/>
                <a:ea typeface="Calibri"/>
                <a:cs typeface="Calibri"/>
                <a:sym typeface="Calibri"/>
              </a:rPr>
              <a:t>8</a:t>
            </a:r>
            <a:r>
              <a:rPr lang="zh-CN" sz="2400" b="0" i="0" u="none" strike="noStrike" cap="none">
                <a:solidFill>
                  <a:schemeClr val="dk1"/>
                </a:solidFill>
                <a:latin typeface="Calibri"/>
                <a:ea typeface="Calibri"/>
                <a:cs typeface="Calibri"/>
                <a:sym typeface="Calibri"/>
              </a:rPr>
              <a:t>USD）</a:t>
            </a:r>
          </a:p>
          <a:p>
            <a:pPr marL="457200" marR="0" lvl="0" indent="-457200" algn="l" rtl="0">
              <a:lnSpc>
                <a:spcPct val="195833"/>
              </a:lnSpc>
              <a:spcBef>
                <a:spcPts val="0"/>
              </a:spcBef>
              <a:buClr>
                <a:schemeClr val="dk1"/>
              </a:buClr>
              <a:buSzPct val="100000"/>
              <a:buFont typeface="Noto Sans Symbols"/>
              <a:buChar char="●"/>
            </a:pPr>
            <a:r>
              <a:rPr lang="zh-CN" sz="2400" b="0" i="0" u="none" strike="noStrike" cap="none">
                <a:solidFill>
                  <a:schemeClr val="dk1"/>
                </a:solidFill>
                <a:latin typeface="Calibri"/>
                <a:ea typeface="Calibri"/>
                <a:cs typeface="Calibri"/>
                <a:sym typeface="Calibri"/>
              </a:rPr>
              <a:t>Profit：	Min：470*46.5=21855×10</a:t>
            </a:r>
            <a:r>
              <a:rPr lang="zh-CN" sz="2400" b="0" i="0" u="none" strike="noStrike" cap="none" baseline="30000">
                <a:solidFill>
                  <a:schemeClr val="dk1"/>
                </a:solidFill>
                <a:latin typeface="Calibri"/>
                <a:ea typeface="Calibri"/>
                <a:cs typeface="Calibri"/>
                <a:sym typeface="Calibri"/>
              </a:rPr>
              <a:t>8</a:t>
            </a:r>
            <a:r>
              <a:rPr lang="zh-CN" sz="2400" b="0" i="0" u="none" strike="noStrike" cap="none">
                <a:solidFill>
                  <a:schemeClr val="dk1"/>
                </a:solidFill>
                <a:latin typeface="Calibri"/>
                <a:ea typeface="Calibri"/>
                <a:cs typeface="Calibri"/>
                <a:sym typeface="Calibri"/>
              </a:rPr>
              <a:t>USD）</a:t>
            </a:r>
          </a:p>
          <a:p>
            <a:pPr marL="0" marR="0" lvl="0" indent="0" algn="l" rtl="0">
              <a:lnSpc>
                <a:spcPct val="195833"/>
              </a:lnSpc>
              <a:spcBef>
                <a:spcPts val="0"/>
              </a:spcBef>
              <a:buSzPct val="25000"/>
              <a:buNone/>
            </a:pPr>
            <a:r>
              <a:rPr lang="zh-CN" sz="2400" b="0" i="0" u="none" strike="noStrike" cap="none">
                <a:solidFill>
                  <a:schemeClr val="dk1"/>
                </a:solidFill>
                <a:latin typeface="Calibri"/>
                <a:ea typeface="Calibri"/>
                <a:cs typeface="Calibri"/>
                <a:sym typeface="Calibri"/>
              </a:rPr>
              <a:t>			Max：1100*46.5=51150×10</a:t>
            </a:r>
            <a:r>
              <a:rPr lang="zh-CN" sz="2400" b="0" i="0" u="none" strike="noStrike" cap="none" baseline="30000">
                <a:solidFill>
                  <a:schemeClr val="dk1"/>
                </a:solidFill>
                <a:latin typeface="Calibri"/>
                <a:ea typeface="Calibri"/>
                <a:cs typeface="Calibri"/>
                <a:sym typeface="Calibri"/>
              </a:rPr>
              <a:t>8</a:t>
            </a:r>
            <a:r>
              <a:rPr lang="zh-CN" sz="2400" b="0" i="0" u="none" strike="noStrike" cap="none">
                <a:solidFill>
                  <a:schemeClr val="dk1"/>
                </a:solidFill>
                <a:latin typeface="Calibri"/>
                <a:ea typeface="Calibri"/>
                <a:cs typeface="Calibri"/>
                <a:sym typeface="Calibri"/>
              </a:rPr>
              <a:t>USD）</a:t>
            </a:r>
          </a:p>
          <a:p>
            <a:pPr marL="457200" marR="0" lvl="0" indent="-457200" algn="l" rtl="0">
              <a:lnSpc>
                <a:spcPct val="195833"/>
              </a:lnSpc>
              <a:spcBef>
                <a:spcPts val="0"/>
              </a:spcBef>
              <a:buClr>
                <a:schemeClr val="dk1"/>
              </a:buClr>
              <a:buSzPct val="100000"/>
              <a:buFont typeface="Noto Sans Symbols"/>
              <a:buChar char="●"/>
            </a:pPr>
            <a:r>
              <a:rPr lang="zh-CN" sz="2400" b="0" i="0" u="none" strike="noStrike" cap="none">
                <a:solidFill>
                  <a:schemeClr val="dk1"/>
                </a:solidFill>
                <a:latin typeface="Calibri"/>
                <a:ea typeface="Calibri"/>
                <a:cs typeface="Calibri"/>
                <a:sym typeface="Calibri"/>
              </a:rPr>
              <a:t>Assuming that value produced by a person in China is 1/50 of value produced by a person in US, the profit is equal to cost about minimum (21855/50)/78.6=5.6 times and maximum (51150/50)/78.6=13 times.</a:t>
            </a:r>
          </a:p>
        </p:txBody>
      </p:sp>
      <p:sp>
        <p:nvSpPr>
          <p:cNvPr id="373" name="Shape 373"/>
          <p:cNvSpPr txBox="1"/>
          <p:nvPr/>
        </p:nvSpPr>
        <p:spPr>
          <a:xfrm>
            <a:off x="0" y="142852"/>
            <a:ext cx="8858279"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Green Ports: New Front for China’s War on Pollution and Climate Mitigation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sldNum" idx="12"/>
          </p:nvPr>
        </p:nvSpPr>
        <p:spPr>
          <a:xfrm>
            <a:off x="8241509" y="6642078"/>
            <a:ext cx="733444" cy="215922"/>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altLang="zh-CN" sz="1200" b="1" i="0" u="none" strike="noStrike" cap="none">
                <a:solidFill>
                  <a:srgbClr val="FABF8E"/>
                </a:solidFill>
                <a:latin typeface="Calibri"/>
                <a:ea typeface="Calibri"/>
                <a:cs typeface="Calibri"/>
                <a:sym typeface="Calibri"/>
              </a:rPr>
              <a:t>22</a:t>
            </a:fld>
            <a:endParaRPr lang="zh-CN" sz="1200" b="1" i="0" u="none" strike="noStrike" cap="none">
              <a:solidFill>
                <a:srgbClr val="FABF8E"/>
              </a:solidFill>
              <a:latin typeface="Calibri"/>
              <a:ea typeface="Calibri"/>
              <a:cs typeface="Calibri"/>
              <a:sym typeface="Calibri"/>
            </a:endParaRPr>
          </a:p>
        </p:txBody>
      </p:sp>
      <p:cxnSp>
        <p:nvCxnSpPr>
          <p:cNvPr id="379" name="Shape 379"/>
          <p:cNvCxnSpPr/>
          <p:nvPr/>
        </p:nvCxnSpPr>
        <p:spPr>
          <a:xfrm>
            <a:off x="0" y="642918"/>
            <a:ext cx="9094787" cy="0"/>
          </a:xfrm>
          <a:prstGeom prst="straightConnector1">
            <a:avLst/>
          </a:prstGeom>
          <a:noFill/>
          <a:ln w="9525" cap="flat" cmpd="sng">
            <a:solidFill>
              <a:srgbClr val="CC3300"/>
            </a:solidFill>
            <a:prstDash val="solid"/>
            <a:round/>
            <a:headEnd type="none" w="med" len="med"/>
            <a:tailEnd type="none" w="med" len="med"/>
          </a:ln>
        </p:spPr>
      </p:cxnSp>
      <p:sp>
        <p:nvSpPr>
          <p:cNvPr id="380" name="Shape 380"/>
          <p:cNvSpPr/>
          <p:nvPr/>
        </p:nvSpPr>
        <p:spPr>
          <a:xfrm>
            <a:off x="500033" y="3357562"/>
            <a:ext cx="8215370" cy="1077217"/>
          </a:xfrm>
          <a:prstGeom prst="rect">
            <a:avLst/>
          </a:prstGeom>
          <a:noFill/>
          <a:ln>
            <a:noFill/>
          </a:ln>
        </p:spPr>
        <p:txBody>
          <a:bodyPr lIns="91425" tIns="45700" rIns="91425" bIns="45700" anchor="t" anchorCtr="0">
            <a:noAutofit/>
          </a:bodyPr>
          <a:lstStyle/>
          <a:p>
            <a:pPr marL="0" marR="0" lvl="0" indent="0" algn="ctr" rtl="0">
              <a:spcBef>
                <a:spcPts val="0"/>
              </a:spcBef>
              <a:buNone/>
            </a:pPr>
            <a:endParaRPr sz="3200" b="1" i="0" u="none" strike="noStrike" cap="none">
              <a:solidFill>
                <a:schemeClr val="dk1"/>
              </a:solidFill>
              <a:latin typeface="Calibri"/>
              <a:ea typeface="Calibri"/>
              <a:cs typeface="Calibri"/>
              <a:sym typeface="Calibri"/>
            </a:endParaRPr>
          </a:p>
          <a:p>
            <a:pPr marL="0" marR="0" lvl="0" indent="0" algn="ctr" rtl="0">
              <a:spcBef>
                <a:spcPts val="0"/>
              </a:spcBef>
              <a:buNone/>
            </a:pPr>
            <a:endParaRPr sz="3200" b="1" i="0" u="none" strike="noStrike" cap="none">
              <a:solidFill>
                <a:schemeClr val="dk1"/>
              </a:solidFill>
              <a:latin typeface="Calibri"/>
              <a:ea typeface="Calibri"/>
              <a:cs typeface="Calibri"/>
              <a:sym typeface="Calibri"/>
            </a:endParaRPr>
          </a:p>
        </p:txBody>
      </p:sp>
      <p:pic>
        <p:nvPicPr>
          <p:cNvPr id="381" name="Shape 381" descr="http://www.wti.ac.cn/upfile/1/2011/05/040918177162.jpg"/>
          <p:cNvPicPr preferRelativeResize="0"/>
          <p:nvPr/>
        </p:nvPicPr>
        <p:blipFill rotWithShape="1">
          <a:blip r:embed="rId3">
            <a:alphaModFix/>
          </a:blip>
          <a:srcRect/>
          <a:stretch/>
        </p:blipFill>
        <p:spPr>
          <a:xfrm>
            <a:off x="214282" y="6357957"/>
            <a:ext cx="500041" cy="500041"/>
          </a:xfrm>
          <a:prstGeom prst="rect">
            <a:avLst/>
          </a:prstGeom>
          <a:noFill/>
          <a:ln>
            <a:noFill/>
          </a:ln>
        </p:spPr>
      </p:pic>
      <p:sp>
        <p:nvSpPr>
          <p:cNvPr id="382" name="Shape 382"/>
          <p:cNvSpPr txBox="1"/>
          <p:nvPr/>
        </p:nvSpPr>
        <p:spPr>
          <a:xfrm>
            <a:off x="704862" y="6431007"/>
            <a:ext cx="7153284"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China Waterborne Transport Research Institute</a:t>
            </a:r>
          </a:p>
        </p:txBody>
      </p:sp>
      <p:cxnSp>
        <p:nvCxnSpPr>
          <p:cNvPr id="383" name="Shape 383"/>
          <p:cNvCxnSpPr/>
          <p:nvPr/>
        </p:nvCxnSpPr>
        <p:spPr>
          <a:xfrm>
            <a:off x="0" y="6357957"/>
            <a:ext cx="9094787" cy="0"/>
          </a:xfrm>
          <a:prstGeom prst="straightConnector1">
            <a:avLst/>
          </a:prstGeom>
          <a:noFill/>
          <a:ln w="9525" cap="flat" cmpd="sng">
            <a:solidFill>
              <a:srgbClr val="CC3300"/>
            </a:solidFill>
            <a:prstDash val="solid"/>
            <a:round/>
            <a:headEnd type="none" w="med" len="med"/>
            <a:tailEnd type="none" w="med" len="med"/>
          </a:ln>
        </p:spPr>
      </p:cxnSp>
      <p:sp>
        <p:nvSpPr>
          <p:cNvPr id="384" name="Shape 384"/>
          <p:cNvSpPr/>
          <p:nvPr/>
        </p:nvSpPr>
        <p:spPr>
          <a:xfrm>
            <a:off x="142843" y="772918"/>
            <a:ext cx="8858312" cy="5156412"/>
          </a:xfrm>
          <a:prstGeom prst="rect">
            <a:avLst/>
          </a:prstGeom>
          <a:noFill/>
          <a:ln>
            <a:noFill/>
          </a:ln>
        </p:spPr>
        <p:txBody>
          <a:bodyPr lIns="91425" tIns="45700" rIns="91425" bIns="45700" anchor="t" anchorCtr="0">
            <a:noAutofit/>
          </a:bodyPr>
          <a:lstStyle/>
          <a:p>
            <a:pPr marL="457200" marR="0" lvl="0" indent="-457200" algn="ctr" rtl="0">
              <a:lnSpc>
                <a:spcPct val="156250"/>
              </a:lnSpc>
              <a:spcBef>
                <a:spcPts val="0"/>
              </a:spcBef>
              <a:buSzPct val="25000"/>
              <a:buNone/>
            </a:pPr>
            <a:r>
              <a:rPr lang="zh-CN" sz="3200" b="1" i="0" u="none" strike="noStrike" cap="none" dirty="0">
                <a:solidFill>
                  <a:schemeClr val="dk1"/>
                </a:solidFill>
                <a:latin typeface="Calibri"/>
                <a:ea typeface="Calibri"/>
                <a:cs typeface="Calibri"/>
                <a:sym typeface="Calibri"/>
              </a:rPr>
              <a:t>Conclusion</a:t>
            </a:r>
          </a:p>
          <a:p>
            <a:pPr marL="457200" marR="0" lvl="0" indent="-457200" algn="l" rtl="0">
              <a:spcBef>
                <a:spcPts val="0"/>
              </a:spcBef>
              <a:buSzPct val="25000"/>
              <a:buNone/>
            </a:pPr>
            <a:r>
              <a:rPr lang="zh-CN" sz="3200" b="0" i="0" u="none" strike="noStrike" cap="none" dirty="0">
                <a:solidFill>
                  <a:schemeClr val="dk1"/>
                </a:solidFill>
                <a:latin typeface="Calibri"/>
                <a:ea typeface="Calibri"/>
                <a:cs typeface="Calibri"/>
                <a:sym typeface="Calibri"/>
              </a:rPr>
              <a:t>         Control emission from shipping:</a:t>
            </a:r>
          </a:p>
          <a:p>
            <a:pPr marL="1371600" marR="0" lvl="2" indent="-457200" algn="l" rtl="0">
              <a:spcBef>
                <a:spcPts val="0"/>
              </a:spcBef>
              <a:buClr>
                <a:schemeClr val="dk1"/>
              </a:buClr>
              <a:buSzPct val="100000"/>
              <a:buFont typeface="Noto Sans Symbols"/>
              <a:buChar char="●"/>
            </a:pPr>
            <a:r>
              <a:rPr lang="zh-CN" sz="3200" b="0" i="0" u="none" strike="noStrike" cap="none" dirty="0">
                <a:solidFill>
                  <a:schemeClr val="dk1"/>
                </a:solidFill>
                <a:latin typeface="Calibri"/>
                <a:ea typeface="Calibri"/>
                <a:cs typeface="Calibri"/>
                <a:sym typeface="Calibri"/>
              </a:rPr>
              <a:t>It is necessary to do.</a:t>
            </a:r>
          </a:p>
          <a:p>
            <a:pPr marL="1371600" marR="0" lvl="2" indent="-457200" algn="l" rtl="0">
              <a:spcBef>
                <a:spcPts val="0"/>
              </a:spcBef>
              <a:buClr>
                <a:schemeClr val="dk1"/>
              </a:buClr>
              <a:buSzPct val="100000"/>
              <a:buFont typeface="Noto Sans Symbols"/>
              <a:buChar char="●"/>
            </a:pPr>
            <a:r>
              <a:rPr lang="zh-CN" sz="3200" b="0" i="0" u="none" strike="noStrike" cap="none" dirty="0">
                <a:solidFill>
                  <a:schemeClr val="dk1"/>
                </a:solidFill>
                <a:latin typeface="Calibri"/>
                <a:ea typeface="Calibri"/>
                <a:cs typeface="Calibri"/>
                <a:sym typeface="Calibri"/>
              </a:rPr>
              <a:t>It is time to do.</a:t>
            </a:r>
          </a:p>
          <a:p>
            <a:pPr marL="1371600" marR="0" lvl="2" indent="-457200" algn="l" rtl="0">
              <a:spcBef>
                <a:spcPts val="0"/>
              </a:spcBef>
              <a:buClr>
                <a:schemeClr val="dk1"/>
              </a:buClr>
              <a:buSzPct val="100000"/>
              <a:buFont typeface="Noto Sans Symbols"/>
              <a:buChar char="●"/>
            </a:pPr>
            <a:r>
              <a:rPr lang="zh-CN" sz="3200" b="0" i="0" u="none" strike="noStrike" cap="none" dirty="0">
                <a:solidFill>
                  <a:schemeClr val="dk1"/>
                </a:solidFill>
                <a:latin typeface="Calibri"/>
                <a:ea typeface="Calibri"/>
                <a:cs typeface="Calibri"/>
                <a:sym typeface="Calibri"/>
              </a:rPr>
              <a:t>It is worth to do.</a:t>
            </a:r>
          </a:p>
          <a:p>
            <a:pPr marL="457200" marR="0" lvl="2" indent="-457200" algn="l" rtl="0">
              <a:spcBef>
                <a:spcPts val="0"/>
              </a:spcBef>
              <a:buSzPct val="25000"/>
              <a:buNone/>
            </a:pPr>
            <a:r>
              <a:rPr lang="zh-CN" sz="3200" b="0" i="0" u="none" strike="noStrike" cap="none" dirty="0">
                <a:solidFill>
                  <a:schemeClr val="dk1"/>
                </a:solidFill>
                <a:latin typeface="Calibri"/>
                <a:ea typeface="Calibri"/>
                <a:cs typeface="Calibri"/>
                <a:sym typeface="Calibri"/>
              </a:rPr>
              <a:t>        That means it is feasible. </a:t>
            </a:r>
          </a:p>
          <a:p>
            <a:pPr marL="0" marR="0" lvl="2" indent="457200" algn="l" rtl="0">
              <a:spcBef>
                <a:spcPts val="0"/>
              </a:spcBef>
              <a:buSzPct val="25000"/>
              <a:buNone/>
            </a:pPr>
            <a:r>
              <a:rPr lang="zh-CN" sz="3200" b="0" i="0" u="none" strike="noStrike" cap="none" dirty="0">
                <a:solidFill>
                  <a:schemeClr val="dk1"/>
                </a:solidFill>
                <a:latin typeface="Calibri"/>
                <a:ea typeface="Calibri"/>
                <a:cs typeface="Calibri"/>
                <a:sym typeface="Calibri"/>
              </a:rPr>
              <a:t>   </a:t>
            </a:r>
            <a:endParaRPr lang="en-US" altLang="zh-CN" sz="3200" b="0" i="0" u="none" strike="noStrike" cap="none" dirty="0" smtClean="0">
              <a:solidFill>
                <a:schemeClr val="dk1"/>
              </a:solidFill>
              <a:latin typeface="Calibri"/>
              <a:ea typeface="Calibri"/>
              <a:cs typeface="Calibri"/>
              <a:sym typeface="Calibri"/>
            </a:endParaRPr>
          </a:p>
          <a:p>
            <a:pPr marL="0" marR="0" lvl="2" indent="457200" algn="l" rtl="0">
              <a:spcBef>
                <a:spcPts val="0"/>
              </a:spcBef>
              <a:buSzPct val="25000"/>
              <a:buNone/>
            </a:pPr>
            <a:r>
              <a:rPr lang="zh-CN" sz="3200" b="0" i="0" u="none" strike="noStrike" cap="none" dirty="0" smtClean="0">
                <a:solidFill>
                  <a:schemeClr val="dk1"/>
                </a:solidFill>
                <a:latin typeface="Calibri"/>
                <a:ea typeface="Calibri"/>
                <a:cs typeface="Calibri"/>
                <a:sym typeface="Calibri"/>
              </a:rPr>
              <a:t>Whether </a:t>
            </a:r>
            <a:r>
              <a:rPr lang="zh-CN" sz="3200" b="0" i="0" u="none" strike="noStrike" cap="none" dirty="0">
                <a:solidFill>
                  <a:schemeClr val="dk1"/>
                </a:solidFill>
                <a:latin typeface="Calibri"/>
                <a:ea typeface="Calibri"/>
                <a:cs typeface="Calibri"/>
                <a:sym typeface="Calibri"/>
              </a:rPr>
              <a:t>we do and when we do depend on government’s decision. </a:t>
            </a:r>
          </a:p>
        </p:txBody>
      </p:sp>
      <p:sp>
        <p:nvSpPr>
          <p:cNvPr id="385" name="Shape 385"/>
          <p:cNvSpPr txBox="1"/>
          <p:nvPr/>
        </p:nvSpPr>
        <p:spPr>
          <a:xfrm>
            <a:off x="0" y="142852"/>
            <a:ext cx="8858279"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Green Ports: New Front for China’s War on Pollution and Climate Mitigation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sldNum" idx="12"/>
          </p:nvPr>
        </p:nvSpPr>
        <p:spPr>
          <a:xfrm>
            <a:off x="8241509" y="6642078"/>
            <a:ext cx="733444" cy="215922"/>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altLang="zh-CN" sz="1200" b="1" i="0" u="none" strike="noStrike" cap="none">
                <a:solidFill>
                  <a:srgbClr val="FABF8E"/>
                </a:solidFill>
                <a:latin typeface="Calibri"/>
                <a:ea typeface="Calibri"/>
                <a:cs typeface="Calibri"/>
                <a:sym typeface="Calibri"/>
              </a:rPr>
              <a:t>23</a:t>
            </a:fld>
            <a:endParaRPr lang="zh-CN" sz="1200" b="1" i="0" u="none" strike="noStrike" cap="none">
              <a:solidFill>
                <a:srgbClr val="FABF8E"/>
              </a:solidFill>
              <a:latin typeface="Calibri"/>
              <a:ea typeface="Calibri"/>
              <a:cs typeface="Calibri"/>
              <a:sym typeface="Calibri"/>
            </a:endParaRPr>
          </a:p>
        </p:txBody>
      </p:sp>
      <p:cxnSp>
        <p:nvCxnSpPr>
          <p:cNvPr id="391" name="Shape 391"/>
          <p:cNvCxnSpPr/>
          <p:nvPr/>
        </p:nvCxnSpPr>
        <p:spPr>
          <a:xfrm>
            <a:off x="0" y="642918"/>
            <a:ext cx="9094787" cy="0"/>
          </a:xfrm>
          <a:prstGeom prst="straightConnector1">
            <a:avLst/>
          </a:prstGeom>
          <a:noFill/>
          <a:ln w="9525" cap="flat" cmpd="sng">
            <a:solidFill>
              <a:srgbClr val="CC3300"/>
            </a:solidFill>
            <a:prstDash val="solid"/>
            <a:round/>
            <a:headEnd type="none" w="med" len="med"/>
            <a:tailEnd type="none" w="med" len="med"/>
          </a:ln>
        </p:spPr>
      </p:cxnSp>
      <p:sp>
        <p:nvSpPr>
          <p:cNvPr id="392" name="Shape 392"/>
          <p:cNvSpPr txBox="1"/>
          <p:nvPr/>
        </p:nvSpPr>
        <p:spPr>
          <a:xfrm>
            <a:off x="357158" y="1714488"/>
            <a:ext cx="8572528" cy="3298338"/>
          </a:xfrm>
          <a:prstGeom prst="rect">
            <a:avLst/>
          </a:prstGeom>
          <a:noFill/>
          <a:ln>
            <a:noFill/>
          </a:ln>
        </p:spPr>
        <p:txBody>
          <a:bodyPr lIns="91425" tIns="45700" rIns="91425" bIns="45700" anchor="t" anchorCtr="0">
            <a:noAutofit/>
          </a:bodyPr>
          <a:lstStyle/>
          <a:p>
            <a:pPr marL="0" marR="0" lvl="0" indent="0" algn="l" rtl="0">
              <a:lnSpc>
                <a:spcPct val="178571"/>
              </a:lnSpc>
              <a:spcBef>
                <a:spcPts val="0"/>
              </a:spcBef>
              <a:buSzPct val="25000"/>
              <a:buNone/>
            </a:pPr>
            <a:r>
              <a:rPr lang="zh-CN" sz="2800" b="1" i="0" u="none" strike="noStrike" cap="none">
                <a:solidFill>
                  <a:schemeClr val="dk1"/>
                </a:solidFill>
                <a:latin typeface="Calibri"/>
                <a:ea typeface="Calibri"/>
                <a:cs typeface="Calibri"/>
                <a:sym typeface="Calibri"/>
              </a:rPr>
              <a:t>Prof. Peng Chuansheng</a:t>
            </a:r>
          </a:p>
          <a:p>
            <a:pPr marL="0" marR="0" lvl="0" indent="0" algn="l" rtl="0">
              <a:lnSpc>
                <a:spcPct val="178571"/>
              </a:lnSpc>
              <a:spcBef>
                <a:spcPts val="0"/>
              </a:spcBef>
              <a:buSzPct val="25000"/>
              <a:buNone/>
            </a:pPr>
            <a:r>
              <a:rPr lang="zh-CN" sz="2800" b="1" i="0" u="none" strike="noStrike" cap="none">
                <a:solidFill>
                  <a:schemeClr val="dk1"/>
                </a:solidFill>
                <a:latin typeface="Calibri"/>
                <a:ea typeface="Calibri"/>
                <a:cs typeface="Calibri"/>
                <a:sym typeface="Calibri"/>
              </a:rPr>
              <a:t>China Waterborne Transport Research Institute</a:t>
            </a:r>
          </a:p>
          <a:p>
            <a:pPr marL="0" marR="0" lvl="0" indent="0" algn="l" rtl="0">
              <a:lnSpc>
                <a:spcPct val="178571"/>
              </a:lnSpc>
              <a:spcBef>
                <a:spcPts val="0"/>
              </a:spcBef>
              <a:buSzPct val="25000"/>
              <a:buNone/>
            </a:pPr>
            <a:r>
              <a:rPr lang="zh-CN" sz="2800" b="1" i="0" u="none" strike="noStrike" cap="none">
                <a:solidFill>
                  <a:schemeClr val="dk1"/>
                </a:solidFill>
                <a:latin typeface="Calibri"/>
                <a:ea typeface="Calibri"/>
                <a:cs typeface="Calibri"/>
                <a:sym typeface="Calibri"/>
              </a:rPr>
              <a:t>Add：8 Xitucheng Road，Beijing, 100088，China</a:t>
            </a:r>
          </a:p>
          <a:p>
            <a:pPr marL="0" marR="0" lvl="0" indent="0" algn="l" rtl="0">
              <a:lnSpc>
                <a:spcPct val="178571"/>
              </a:lnSpc>
              <a:spcBef>
                <a:spcPts val="0"/>
              </a:spcBef>
              <a:buSzPct val="25000"/>
              <a:buNone/>
            </a:pPr>
            <a:r>
              <a:rPr lang="zh-CN" sz="2800" b="1" i="0" u="none" strike="noStrike" cap="none">
                <a:solidFill>
                  <a:schemeClr val="dk1"/>
                </a:solidFill>
                <a:latin typeface="Calibri"/>
                <a:ea typeface="Calibri"/>
                <a:cs typeface="Calibri"/>
                <a:sym typeface="Calibri"/>
              </a:rPr>
              <a:t>Tel: 86-10-65290315</a:t>
            </a:r>
          </a:p>
          <a:p>
            <a:pPr marL="0" marR="0" lvl="0" indent="0" algn="l" rtl="0">
              <a:lnSpc>
                <a:spcPct val="178571"/>
              </a:lnSpc>
              <a:spcBef>
                <a:spcPts val="0"/>
              </a:spcBef>
              <a:buSzPct val="25000"/>
              <a:buNone/>
            </a:pPr>
            <a:r>
              <a:rPr lang="zh-CN" sz="2800" b="1" i="0" u="none" strike="noStrike" cap="none">
                <a:solidFill>
                  <a:schemeClr val="dk1"/>
                </a:solidFill>
                <a:latin typeface="Calibri"/>
                <a:ea typeface="Calibri"/>
                <a:cs typeface="Calibri"/>
                <a:sym typeface="Calibri"/>
              </a:rPr>
              <a:t>Email: pengcs@wti.ac.cn</a:t>
            </a:r>
          </a:p>
        </p:txBody>
      </p:sp>
      <p:sp>
        <p:nvSpPr>
          <p:cNvPr id="393" name="Shape 393"/>
          <p:cNvSpPr txBox="1"/>
          <p:nvPr/>
        </p:nvSpPr>
        <p:spPr>
          <a:xfrm>
            <a:off x="0" y="142852"/>
            <a:ext cx="8858279"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Green Ports: New Front for China’s War on Pollution and Climate Mitigation</a:t>
            </a:r>
          </a:p>
        </p:txBody>
      </p:sp>
      <p:pic>
        <p:nvPicPr>
          <p:cNvPr id="394" name="Shape 394" descr="http://www.wti.ac.cn/upfile/1/2011/05/040918177162.jpg"/>
          <p:cNvPicPr preferRelativeResize="0"/>
          <p:nvPr/>
        </p:nvPicPr>
        <p:blipFill rotWithShape="1">
          <a:blip r:embed="rId3">
            <a:alphaModFix/>
          </a:blip>
          <a:srcRect/>
          <a:stretch/>
        </p:blipFill>
        <p:spPr>
          <a:xfrm>
            <a:off x="214282" y="6357957"/>
            <a:ext cx="500041" cy="500041"/>
          </a:xfrm>
          <a:prstGeom prst="rect">
            <a:avLst/>
          </a:prstGeom>
          <a:noFill/>
          <a:ln>
            <a:noFill/>
          </a:ln>
        </p:spPr>
      </p:pic>
      <p:sp>
        <p:nvSpPr>
          <p:cNvPr id="395" name="Shape 395"/>
          <p:cNvSpPr txBox="1"/>
          <p:nvPr/>
        </p:nvSpPr>
        <p:spPr>
          <a:xfrm>
            <a:off x="704862" y="6431007"/>
            <a:ext cx="7153284"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China Waterborne Transport Research Institute</a:t>
            </a:r>
          </a:p>
        </p:txBody>
      </p:sp>
      <p:cxnSp>
        <p:nvCxnSpPr>
          <p:cNvPr id="396" name="Shape 396"/>
          <p:cNvCxnSpPr/>
          <p:nvPr/>
        </p:nvCxnSpPr>
        <p:spPr>
          <a:xfrm>
            <a:off x="0" y="6357957"/>
            <a:ext cx="9094787" cy="0"/>
          </a:xfrm>
          <a:prstGeom prst="straightConnector1">
            <a:avLst/>
          </a:prstGeom>
          <a:noFill/>
          <a:ln w="9525" cap="flat" cmpd="sng">
            <a:solidFill>
              <a:srgbClr val="CC3300"/>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sldNum" idx="12"/>
          </p:nvPr>
        </p:nvSpPr>
        <p:spPr>
          <a:xfrm>
            <a:off x="8241509" y="6642078"/>
            <a:ext cx="733444" cy="215922"/>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altLang="zh-CN" sz="1200" b="1" i="0" u="none" strike="noStrike" cap="none">
                <a:solidFill>
                  <a:srgbClr val="FABF8E"/>
                </a:solidFill>
                <a:latin typeface="Calibri"/>
                <a:ea typeface="Calibri"/>
                <a:cs typeface="Calibri"/>
                <a:sym typeface="Calibri"/>
              </a:rPr>
              <a:t>3</a:t>
            </a:fld>
            <a:endParaRPr lang="zh-CN" sz="1200" b="1" i="0" u="none" strike="noStrike" cap="none">
              <a:solidFill>
                <a:srgbClr val="FABF8E"/>
              </a:solidFill>
              <a:latin typeface="Calibri"/>
              <a:ea typeface="Calibri"/>
              <a:cs typeface="Calibri"/>
              <a:sym typeface="Calibri"/>
            </a:endParaRPr>
          </a:p>
        </p:txBody>
      </p:sp>
      <p:cxnSp>
        <p:nvCxnSpPr>
          <p:cNvPr id="114" name="Shape 114"/>
          <p:cNvCxnSpPr/>
          <p:nvPr/>
        </p:nvCxnSpPr>
        <p:spPr>
          <a:xfrm>
            <a:off x="0" y="642918"/>
            <a:ext cx="9094787" cy="0"/>
          </a:xfrm>
          <a:prstGeom prst="straightConnector1">
            <a:avLst/>
          </a:prstGeom>
          <a:noFill/>
          <a:ln w="9525" cap="flat" cmpd="sng">
            <a:solidFill>
              <a:srgbClr val="CC3300"/>
            </a:solidFill>
            <a:prstDash val="solid"/>
            <a:round/>
            <a:headEnd type="none" w="med" len="med"/>
            <a:tailEnd type="none" w="med" len="med"/>
          </a:ln>
        </p:spPr>
      </p:cxnSp>
      <p:pic>
        <p:nvPicPr>
          <p:cNvPr id="115" name="Shape 115" descr="http://www.wti.ac.cn/upfile/1/2011/05/040918177162.jpg"/>
          <p:cNvPicPr preferRelativeResize="0"/>
          <p:nvPr/>
        </p:nvPicPr>
        <p:blipFill rotWithShape="1">
          <a:blip r:embed="rId3">
            <a:alphaModFix/>
          </a:blip>
          <a:srcRect/>
          <a:stretch/>
        </p:blipFill>
        <p:spPr>
          <a:xfrm>
            <a:off x="214282" y="6357957"/>
            <a:ext cx="500041" cy="500041"/>
          </a:xfrm>
          <a:prstGeom prst="rect">
            <a:avLst/>
          </a:prstGeom>
          <a:noFill/>
          <a:ln>
            <a:noFill/>
          </a:ln>
        </p:spPr>
      </p:pic>
      <p:sp>
        <p:nvSpPr>
          <p:cNvPr id="116" name="Shape 116"/>
          <p:cNvSpPr txBox="1"/>
          <p:nvPr/>
        </p:nvSpPr>
        <p:spPr>
          <a:xfrm>
            <a:off x="704862" y="6431007"/>
            <a:ext cx="7153284"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China Waterborne Transport Research Institute</a:t>
            </a:r>
          </a:p>
        </p:txBody>
      </p:sp>
      <p:cxnSp>
        <p:nvCxnSpPr>
          <p:cNvPr id="117" name="Shape 117"/>
          <p:cNvCxnSpPr/>
          <p:nvPr/>
        </p:nvCxnSpPr>
        <p:spPr>
          <a:xfrm>
            <a:off x="0" y="6357957"/>
            <a:ext cx="9094787" cy="0"/>
          </a:xfrm>
          <a:prstGeom prst="straightConnector1">
            <a:avLst/>
          </a:prstGeom>
          <a:noFill/>
          <a:ln w="9525" cap="flat" cmpd="sng">
            <a:solidFill>
              <a:srgbClr val="CC3300"/>
            </a:solidFill>
            <a:prstDash val="solid"/>
            <a:round/>
            <a:headEnd type="none" w="med" len="med"/>
            <a:tailEnd type="none" w="med" len="med"/>
          </a:ln>
        </p:spPr>
      </p:cxnSp>
      <p:sp>
        <p:nvSpPr>
          <p:cNvPr id="118" name="Shape 118"/>
          <p:cNvSpPr txBox="1"/>
          <p:nvPr/>
        </p:nvSpPr>
        <p:spPr>
          <a:xfrm>
            <a:off x="0" y="71414"/>
            <a:ext cx="7358081"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2400" b="1" i="0" u="none" strike="noStrike" cap="none">
                <a:solidFill>
                  <a:srgbClr val="003366"/>
                </a:solidFill>
                <a:latin typeface="Calibri"/>
                <a:ea typeface="Calibri"/>
                <a:cs typeface="Calibri"/>
                <a:sym typeface="Calibri"/>
              </a:rPr>
              <a:t>China Waterborne Transport Research Institute</a:t>
            </a:r>
          </a:p>
        </p:txBody>
      </p:sp>
      <p:grpSp>
        <p:nvGrpSpPr>
          <p:cNvPr id="119" name="Shape 119"/>
          <p:cNvGrpSpPr/>
          <p:nvPr/>
        </p:nvGrpSpPr>
        <p:grpSpPr>
          <a:xfrm>
            <a:off x="71405" y="1071545"/>
            <a:ext cx="8745959" cy="4567720"/>
            <a:chOff x="71405" y="1071545"/>
            <a:chExt cx="8745959" cy="4567720"/>
          </a:xfrm>
        </p:grpSpPr>
        <p:grpSp>
          <p:nvGrpSpPr>
            <p:cNvPr id="120" name="Shape 120"/>
            <p:cNvGrpSpPr/>
            <p:nvPr/>
          </p:nvGrpSpPr>
          <p:grpSpPr>
            <a:xfrm>
              <a:off x="2786050" y="1545591"/>
              <a:ext cx="3671030" cy="4093675"/>
              <a:chOff x="2786050" y="1545591"/>
              <a:chExt cx="3671030" cy="4093675"/>
            </a:xfrm>
          </p:grpSpPr>
          <p:sp>
            <p:nvSpPr>
              <p:cNvPr id="121" name="Shape 121"/>
              <p:cNvSpPr/>
              <p:nvPr/>
            </p:nvSpPr>
            <p:spPr>
              <a:xfrm rot="-1142494">
                <a:off x="5422860" y="3078792"/>
                <a:ext cx="776570" cy="308313"/>
              </a:xfrm>
              <a:prstGeom prst="rightArrow">
                <a:avLst>
                  <a:gd name="adj1" fmla="val 35167"/>
                  <a:gd name="adj2" fmla="val 111029"/>
                </a:avLst>
              </a:prstGeom>
              <a:gradFill>
                <a:gsLst>
                  <a:gs pos="0">
                    <a:srgbClr val="1D4576">
                      <a:alpha val="0"/>
                    </a:srgbClr>
                  </a:gs>
                  <a:gs pos="100000">
                    <a:schemeClr val="dk2"/>
                  </a:gs>
                </a:gsLst>
                <a:lin ang="0" scaled="0"/>
              </a:gradFill>
              <a:ln>
                <a:noFill/>
              </a:ln>
            </p:spPr>
            <p:txBody>
              <a:bodyPr lIns="91425" tIns="45700" rIns="91425" bIns="45700" anchor="ctr" anchorCtr="0">
                <a:noAutofit/>
              </a:bodyPr>
              <a:lstStyle/>
              <a:p>
                <a:pPr marL="0" marR="0" lvl="0" indent="0" algn="ctr" rtl="0">
                  <a:lnSpc>
                    <a:spcPct val="90000"/>
                  </a:lnSpc>
                  <a:spcBef>
                    <a:spcPts val="0"/>
                  </a:spcBef>
                  <a:buClr>
                    <a:schemeClr val="hlink"/>
                  </a:buClr>
                  <a:buFont typeface="Noto Sans Symbols"/>
                  <a:buNone/>
                </a:pPr>
                <a:endParaRPr sz="1800" b="0" i="0" u="none" strike="noStrike" cap="none">
                  <a:solidFill>
                    <a:schemeClr val="dk1"/>
                  </a:solidFill>
                  <a:latin typeface="Calibri"/>
                  <a:ea typeface="Calibri"/>
                  <a:cs typeface="Calibri"/>
                  <a:sym typeface="Calibri"/>
                </a:endParaRPr>
              </a:p>
            </p:txBody>
          </p:sp>
          <p:sp>
            <p:nvSpPr>
              <p:cNvPr id="122" name="Shape 122"/>
              <p:cNvSpPr/>
              <p:nvPr/>
            </p:nvSpPr>
            <p:spPr>
              <a:xfrm rot="-9695081">
                <a:off x="3096137" y="3087691"/>
                <a:ext cx="692533" cy="308312"/>
              </a:xfrm>
              <a:prstGeom prst="rightArrow">
                <a:avLst>
                  <a:gd name="adj1" fmla="val 35167"/>
                  <a:gd name="adj2" fmla="val 99013"/>
                </a:avLst>
              </a:prstGeom>
              <a:gradFill>
                <a:gsLst>
                  <a:gs pos="0">
                    <a:srgbClr val="1D4576">
                      <a:alpha val="0"/>
                    </a:srgbClr>
                  </a:gs>
                  <a:gs pos="100000">
                    <a:schemeClr val="dk2"/>
                  </a:gs>
                </a:gsLst>
                <a:lin ang="0" scaled="0"/>
              </a:gradFill>
              <a:ln>
                <a:noFill/>
              </a:ln>
            </p:spPr>
            <p:txBody>
              <a:bodyPr lIns="91425" tIns="45700" rIns="91425" bIns="45700" anchor="ctr" anchorCtr="0">
                <a:noAutofit/>
              </a:bodyPr>
              <a:lstStyle/>
              <a:p>
                <a:pPr marL="0" marR="0" lvl="0" indent="0" algn="ctr" rtl="0">
                  <a:lnSpc>
                    <a:spcPct val="90000"/>
                  </a:lnSpc>
                  <a:spcBef>
                    <a:spcPts val="0"/>
                  </a:spcBef>
                  <a:buClr>
                    <a:schemeClr val="hlink"/>
                  </a:buClr>
                  <a:buFont typeface="Noto Sans Symbols"/>
                  <a:buNone/>
                </a:pPr>
                <a:endParaRPr sz="1800" b="0" i="0" u="none" strike="noStrike" cap="none">
                  <a:solidFill>
                    <a:schemeClr val="dk1"/>
                  </a:solidFill>
                  <a:latin typeface="Calibri"/>
                  <a:ea typeface="Calibri"/>
                  <a:cs typeface="Calibri"/>
                  <a:sym typeface="Calibri"/>
                </a:endParaRPr>
              </a:p>
            </p:txBody>
          </p:sp>
          <p:sp>
            <p:nvSpPr>
              <p:cNvPr id="123" name="Shape 123"/>
              <p:cNvSpPr/>
              <p:nvPr/>
            </p:nvSpPr>
            <p:spPr>
              <a:xfrm rot="-5400000">
                <a:off x="4191087" y="2177108"/>
                <a:ext cx="845320" cy="283238"/>
              </a:xfrm>
              <a:prstGeom prst="rightArrow">
                <a:avLst>
                  <a:gd name="adj1" fmla="val 35167"/>
                  <a:gd name="adj2" fmla="val 111029"/>
                </a:avLst>
              </a:prstGeom>
              <a:gradFill>
                <a:gsLst>
                  <a:gs pos="0">
                    <a:srgbClr val="1D4576">
                      <a:alpha val="0"/>
                    </a:srgbClr>
                  </a:gs>
                  <a:gs pos="100000">
                    <a:schemeClr val="dk2"/>
                  </a:gs>
                </a:gsLst>
                <a:lin ang="0" scaled="0"/>
              </a:gradFill>
              <a:ln>
                <a:noFill/>
              </a:ln>
            </p:spPr>
            <p:txBody>
              <a:bodyPr lIns="91425" tIns="45700" rIns="91425" bIns="45700" anchor="ctr" anchorCtr="0">
                <a:noAutofit/>
              </a:bodyPr>
              <a:lstStyle/>
              <a:p>
                <a:pPr marL="0" marR="0" lvl="0" indent="0" algn="ctr" rtl="0">
                  <a:lnSpc>
                    <a:spcPct val="90000"/>
                  </a:lnSpc>
                  <a:spcBef>
                    <a:spcPts val="0"/>
                  </a:spcBef>
                  <a:buClr>
                    <a:schemeClr val="hlink"/>
                  </a:buClr>
                  <a:buFont typeface="Noto Sans Symbols"/>
                  <a:buNone/>
                </a:pPr>
                <a:endParaRPr sz="1800" b="0" i="0" u="none" strike="noStrike" cap="none">
                  <a:solidFill>
                    <a:schemeClr val="dk1"/>
                  </a:solidFill>
                  <a:latin typeface="Calibri"/>
                  <a:ea typeface="Calibri"/>
                  <a:cs typeface="Calibri"/>
                  <a:sym typeface="Calibri"/>
                </a:endParaRPr>
              </a:p>
            </p:txBody>
          </p:sp>
          <p:sp>
            <p:nvSpPr>
              <p:cNvPr id="124" name="Shape 124"/>
              <p:cNvSpPr/>
              <p:nvPr/>
            </p:nvSpPr>
            <p:spPr>
              <a:xfrm rot="2341062">
                <a:off x="5259273" y="4487319"/>
                <a:ext cx="776571" cy="308312"/>
              </a:xfrm>
              <a:prstGeom prst="rightArrow">
                <a:avLst>
                  <a:gd name="adj1" fmla="val 35167"/>
                  <a:gd name="adj2" fmla="val 111029"/>
                </a:avLst>
              </a:prstGeom>
              <a:gradFill>
                <a:gsLst>
                  <a:gs pos="0">
                    <a:srgbClr val="1D4576">
                      <a:alpha val="0"/>
                    </a:srgbClr>
                  </a:gs>
                  <a:gs pos="100000">
                    <a:schemeClr val="dk2"/>
                  </a:gs>
                </a:gsLst>
                <a:lin ang="0" scaled="0"/>
              </a:gradFill>
              <a:ln>
                <a:noFill/>
              </a:ln>
            </p:spPr>
            <p:txBody>
              <a:bodyPr lIns="91425" tIns="45700" rIns="91425" bIns="45700" anchor="ctr" anchorCtr="0">
                <a:noAutofit/>
              </a:bodyPr>
              <a:lstStyle/>
              <a:p>
                <a:pPr marL="0" marR="0" lvl="0" indent="0" algn="ctr" rtl="0">
                  <a:lnSpc>
                    <a:spcPct val="90000"/>
                  </a:lnSpc>
                  <a:spcBef>
                    <a:spcPts val="0"/>
                  </a:spcBef>
                  <a:buClr>
                    <a:schemeClr val="hlink"/>
                  </a:buClr>
                  <a:buFont typeface="Noto Sans Symbols"/>
                  <a:buNone/>
                </a:pPr>
                <a:endParaRPr sz="1800" b="0" i="0" u="none" strike="noStrike" cap="none">
                  <a:solidFill>
                    <a:schemeClr val="dk1"/>
                  </a:solidFill>
                  <a:latin typeface="Calibri"/>
                  <a:ea typeface="Calibri"/>
                  <a:cs typeface="Calibri"/>
                  <a:sym typeface="Calibri"/>
                </a:endParaRPr>
              </a:p>
            </p:txBody>
          </p:sp>
          <p:sp>
            <p:nvSpPr>
              <p:cNvPr id="125" name="Shape 125"/>
              <p:cNvSpPr/>
              <p:nvPr/>
            </p:nvSpPr>
            <p:spPr>
              <a:xfrm rot="8988477">
                <a:off x="3219488" y="4482173"/>
                <a:ext cx="904138" cy="308312"/>
              </a:xfrm>
              <a:prstGeom prst="rightArrow">
                <a:avLst>
                  <a:gd name="adj1" fmla="val 35167"/>
                  <a:gd name="adj2" fmla="val 121041"/>
                </a:avLst>
              </a:prstGeom>
              <a:gradFill>
                <a:gsLst>
                  <a:gs pos="0">
                    <a:srgbClr val="1D4576">
                      <a:alpha val="0"/>
                    </a:srgbClr>
                  </a:gs>
                  <a:gs pos="100000">
                    <a:schemeClr val="dk2"/>
                  </a:gs>
                </a:gsLst>
                <a:lin ang="0" scaled="0"/>
              </a:gradFill>
              <a:ln>
                <a:noFill/>
              </a:ln>
            </p:spPr>
            <p:txBody>
              <a:bodyPr lIns="91425" tIns="45700" rIns="91425" bIns="45700" anchor="ctr" anchorCtr="0">
                <a:noAutofit/>
              </a:bodyPr>
              <a:lstStyle/>
              <a:p>
                <a:pPr marL="0" marR="0" lvl="0" indent="0" algn="ctr" rtl="0">
                  <a:lnSpc>
                    <a:spcPct val="90000"/>
                  </a:lnSpc>
                  <a:spcBef>
                    <a:spcPts val="0"/>
                  </a:spcBef>
                  <a:buClr>
                    <a:schemeClr val="hlink"/>
                  </a:buClr>
                  <a:buFont typeface="Noto Sans Symbols"/>
                  <a:buNone/>
                </a:pPr>
                <a:endParaRPr sz="1800" b="0" i="0" u="none" strike="noStrike" cap="none">
                  <a:solidFill>
                    <a:schemeClr val="dk1"/>
                  </a:solidFill>
                  <a:latin typeface="Calibri"/>
                  <a:ea typeface="Calibri"/>
                  <a:cs typeface="Calibri"/>
                  <a:sym typeface="Calibri"/>
                </a:endParaRPr>
              </a:p>
            </p:txBody>
          </p:sp>
          <p:sp>
            <p:nvSpPr>
              <p:cNvPr id="126" name="Shape 126"/>
              <p:cNvSpPr/>
              <p:nvPr/>
            </p:nvSpPr>
            <p:spPr>
              <a:xfrm>
                <a:off x="2786050" y="1643050"/>
                <a:ext cx="3669643" cy="3996216"/>
              </a:xfrm>
              <a:prstGeom prst="ellipse">
                <a:avLst/>
              </a:prstGeom>
              <a:noFill/>
              <a:ln w="381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90000"/>
                  </a:lnSpc>
                  <a:spcBef>
                    <a:spcPts val="0"/>
                  </a:spcBef>
                  <a:buClr>
                    <a:schemeClr val="hlink"/>
                  </a:buClr>
                  <a:buFont typeface="Noto Sans Symbols"/>
                  <a:buNone/>
                </a:pPr>
                <a:endParaRPr sz="1800" b="0" i="0" u="none" strike="noStrike" cap="none">
                  <a:solidFill>
                    <a:schemeClr val="dk1"/>
                  </a:solidFill>
                  <a:latin typeface="Calibri"/>
                  <a:ea typeface="Calibri"/>
                  <a:cs typeface="Calibri"/>
                  <a:sym typeface="Calibri"/>
                </a:endParaRPr>
              </a:p>
            </p:txBody>
          </p:sp>
          <p:sp>
            <p:nvSpPr>
              <p:cNvPr id="127" name="Shape 127"/>
              <p:cNvSpPr/>
              <p:nvPr/>
            </p:nvSpPr>
            <p:spPr>
              <a:xfrm>
                <a:off x="4437112" y="1545591"/>
                <a:ext cx="353269" cy="384544"/>
              </a:xfrm>
              <a:prstGeom prst="ellipse">
                <a:avLst/>
              </a:prstGeom>
              <a:gradFill>
                <a:gsLst>
                  <a:gs pos="0">
                    <a:srgbClr val="D7DEEB"/>
                  </a:gs>
                  <a:gs pos="100000">
                    <a:schemeClr val="accent1"/>
                  </a:gs>
                </a:gsLst>
                <a:path path="circle">
                  <a:fillToRect l="50000" t="50000" r="50000" b="50000"/>
                </a:path>
                <a:tileRect/>
              </a:gradFill>
              <a:ln>
                <a:noFill/>
              </a:ln>
            </p:spPr>
            <p:txBody>
              <a:bodyPr lIns="91425" tIns="45700" rIns="91425" bIns="45700" anchor="ctr" anchorCtr="0">
                <a:noAutofit/>
              </a:bodyPr>
              <a:lstStyle/>
              <a:p>
                <a:pPr marL="0" marR="0" lvl="0" indent="0" algn="ctr" rtl="0">
                  <a:lnSpc>
                    <a:spcPct val="90000"/>
                  </a:lnSpc>
                  <a:spcBef>
                    <a:spcPts val="0"/>
                  </a:spcBef>
                  <a:buClr>
                    <a:schemeClr val="hlink"/>
                  </a:buClr>
                  <a:buFont typeface="Noto Sans Symbols"/>
                  <a:buNone/>
                </a:pPr>
                <a:endParaRPr sz="1800" b="0" i="0" u="none" strike="noStrike" cap="none">
                  <a:solidFill>
                    <a:schemeClr val="dk1"/>
                  </a:solidFill>
                  <a:latin typeface="Calibri"/>
                  <a:ea typeface="Calibri"/>
                  <a:cs typeface="Calibri"/>
                  <a:sym typeface="Calibri"/>
                </a:endParaRPr>
              </a:p>
            </p:txBody>
          </p:sp>
          <p:sp>
            <p:nvSpPr>
              <p:cNvPr id="128" name="Shape 128"/>
              <p:cNvSpPr/>
              <p:nvPr/>
            </p:nvSpPr>
            <p:spPr>
              <a:xfrm>
                <a:off x="2997823" y="4793494"/>
                <a:ext cx="353269" cy="384544"/>
              </a:xfrm>
              <a:prstGeom prst="ellipse">
                <a:avLst/>
              </a:prstGeom>
              <a:gradFill>
                <a:gsLst>
                  <a:gs pos="0">
                    <a:srgbClr val="D7DEEB"/>
                  </a:gs>
                  <a:gs pos="100000">
                    <a:schemeClr val="accent1"/>
                  </a:gs>
                </a:gsLst>
                <a:path path="circle">
                  <a:fillToRect l="50000" t="50000" r="50000" b="50000"/>
                </a:path>
                <a:tileRect/>
              </a:gradFill>
              <a:ln>
                <a:noFill/>
              </a:ln>
            </p:spPr>
            <p:txBody>
              <a:bodyPr lIns="91425" tIns="45700" rIns="91425" bIns="45700" anchor="ctr" anchorCtr="0">
                <a:noAutofit/>
              </a:bodyPr>
              <a:lstStyle/>
              <a:p>
                <a:pPr marL="0" marR="0" lvl="0" indent="0" algn="ctr" rtl="0">
                  <a:lnSpc>
                    <a:spcPct val="90000"/>
                  </a:lnSpc>
                  <a:spcBef>
                    <a:spcPts val="0"/>
                  </a:spcBef>
                  <a:buClr>
                    <a:schemeClr val="hlink"/>
                  </a:buClr>
                  <a:buFont typeface="Noto Sans Symbols"/>
                  <a:buNone/>
                </a:pPr>
                <a:endParaRPr sz="1800" b="0" i="0" u="none" strike="noStrike" cap="none">
                  <a:solidFill>
                    <a:schemeClr val="dk1"/>
                  </a:solidFill>
                  <a:latin typeface="Calibri"/>
                  <a:ea typeface="Calibri"/>
                  <a:cs typeface="Calibri"/>
                  <a:sym typeface="Calibri"/>
                </a:endParaRPr>
              </a:p>
            </p:txBody>
          </p:sp>
          <p:sp>
            <p:nvSpPr>
              <p:cNvPr id="129" name="Shape 129"/>
              <p:cNvSpPr/>
              <p:nvPr/>
            </p:nvSpPr>
            <p:spPr>
              <a:xfrm>
                <a:off x="2786050" y="2872491"/>
                <a:ext cx="353269" cy="384544"/>
              </a:xfrm>
              <a:prstGeom prst="ellipse">
                <a:avLst/>
              </a:prstGeom>
              <a:gradFill>
                <a:gsLst>
                  <a:gs pos="0">
                    <a:srgbClr val="D7DEEB"/>
                  </a:gs>
                  <a:gs pos="100000">
                    <a:schemeClr val="accent1"/>
                  </a:gs>
                </a:gsLst>
                <a:path path="circle">
                  <a:fillToRect l="50000" t="50000" r="50000" b="50000"/>
                </a:path>
                <a:tileRect/>
              </a:gradFill>
              <a:ln>
                <a:noFill/>
              </a:ln>
            </p:spPr>
            <p:txBody>
              <a:bodyPr lIns="91425" tIns="45700" rIns="91425" bIns="45700" anchor="ctr" anchorCtr="0">
                <a:noAutofit/>
              </a:bodyPr>
              <a:lstStyle/>
              <a:p>
                <a:pPr marL="0" marR="0" lvl="0" indent="0" algn="ctr" rtl="0">
                  <a:lnSpc>
                    <a:spcPct val="90000"/>
                  </a:lnSpc>
                  <a:spcBef>
                    <a:spcPts val="0"/>
                  </a:spcBef>
                  <a:buClr>
                    <a:schemeClr val="hlink"/>
                  </a:buClr>
                  <a:buFont typeface="Noto Sans Symbols"/>
                  <a:buNone/>
                </a:pPr>
                <a:endParaRPr sz="1800" b="0" i="0" u="none" strike="noStrike" cap="none">
                  <a:solidFill>
                    <a:schemeClr val="dk1"/>
                  </a:solidFill>
                  <a:latin typeface="Calibri"/>
                  <a:ea typeface="Calibri"/>
                  <a:cs typeface="Calibri"/>
                  <a:sym typeface="Calibri"/>
                </a:endParaRPr>
              </a:p>
            </p:txBody>
          </p:sp>
          <p:sp>
            <p:nvSpPr>
              <p:cNvPr id="130" name="Shape 130"/>
              <p:cNvSpPr/>
              <p:nvPr/>
            </p:nvSpPr>
            <p:spPr>
              <a:xfrm>
                <a:off x="6103810" y="2872491"/>
                <a:ext cx="353269" cy="384544"/>
              </a:xfrm>
              <a:prstGeom prst="ellipse">
                <a:avLst/>
              </a:prstGeom>
              <a:gradFill>
                <a:gsLst>
                  <a:gs pos="0">
                    <a:srgbClr val="D7DEEB"/>
                  </a:gs>
                  <a:gs pos="100000">
                    <a:schemeClr val="accent1"/>
                  </a:gs>
                </a:gsLst>
                <a:path path="circle">
                  <a:fillToRect l="50000" t="50000" r="50000" b="50000"/>
                </a:path>
                <a:tileRect/>
              </a:gradFill>
              <a:ln>
                <a:noFill/>
              </a:ln>
            </p:spPr>
            <p:txBody>
              <a:bodyPr lIns="91425" tIns="45700" rIns="91425" bIns="45700" anchor="ctr" anchorCtr="0">
                <a:noAutofit/>
              </a:bodyPr>
              <a:lstStyle/>
              <a:p>
                <a:pPr marL="0" marR="0" lvl="0" indent="0" algn="ctr" rtl="0">
                  <a:lnSpc>
                    <a:spcPct val="90000"/>
                  </a:lnSpc>
                  <a:spcBef>
                    <a:spcPts val="0"/>
                  </a:spcBef>
                  <a:buClr>
                    <a:schemeClr val="hlink"/>
                  </a:buClr>
                  <a:buFont typeface="Noto Sans Symbols"/>
                  <a:buNone/>
                </a:pPr>
                <a:endParaRPr sz="1800" b="0" i="0" u="none" strike="noStrike" cap="none">
                  <a:solidFill>
                    <a:schemeClr val="dk1"/>
                  </a:solidFill>
                  <a:latin typeface="Calibri"/>
                  <a:ea typeface="Calibri"/>
                  <a:cs typeface="Calibri"/>
                  <a:sym typeface="Calibri"/>
                </a:endParaRPr>
              </a:p>
            </p:txBody>
          </p:sp>
          <p:sp>
            <p:nvSpPr>
              <p:cNvPr id="131" name="Shape 131"/>
              <p:cNvSpPr/>
              <p:nvPr/>
            </p:nvSpPr>
            <p:spPr>
              <a:xfrm>
                <a:off x="5892039" y="4793494"/>
                <a:ext cx="353269" cy="384544"/>
              </a:xfrm>
              <a:prstGeom prst="ellipse">
                <a:avLst/>
              </a:prstGeom>
              <a:gradFill>
                <a:gsLst>
                  <a:gs pos="0">
                    <a:srgbClr val="D7DEEB"/>
                  </a:gs>
                  <a:gs pos="100000">
                    <a:schemeClr val="accent1"/>
                  </a:gs>
                </a:gsLst>
                <a:path path="circle">
                  <a:fillToRect l="50000" t="50000" r="50000" b="50000"/>
                </a:path>
                <a:tileRect/>
              </a:gradFill>
              <a:ln>
                <a:noFill/>
              </a:ln>
            </p:spPr>
            <p:txBody>
              <a:bodyPr lIns="91425" tIns="45700" rIns="91425" bIns="45700" anchor="ctr" anchorCtr="0">
                <a:noAutofit/>
              </a:bodyPr>
              <a:lstStyle/>
              <a:p>
                <a:pPr marL="0" marR="0" lvl="0" indent="0" algn="ctr" rtl="0">
                  <a:lnSpc>
                    <a:spcPct val="90000"/>
                  </a:lnSpc>
                  <a:spcBef>
                    <a:spcPts val="0"/>
                  </a:spcBef>
                  <a:buClr>
                    <a:schemeClr val="hlink"/>
                  </a:buClr>
                  <a:buFont typeface="Noto Sans Symbols"/>
                  <a:buNone/>
                </a:pPr>
                <a:endParaRPr sz="1800" b="0" i="0" u="none" strike="noStrike" cap="none">
                  <a:solidFill>
                    <a:schemeClr val="dk1"/>
                  </a:solidFill>
                  <a:latin typeface="Calibri"/>
                  <a:ea typeface="Calibri"/>
                  <a:cs typeface="Calibri"/>
                  <a:sym typeface="Calibri"/>
                </a:endParaRPr>
              </a:p>
            </p:txBody>
          </p:sp>
          <p:grpSp>
            <p:nvGrpSpPr>
              <p:cNvPr id="132" name="Shape 132"/>
              <p:cNvGrpSpPr/>
              <p:nvPr/>
            </p:nvGrpSpPr>
            <p:grpSpPr>
              <a:xfrm>
                <a:off x="3676494" y="2716166"/>
                <a:ext cx="1906409" cy="1908000"/>
                <a:chOff x="3676494" y="2716166"/>
                <a:chExt cx="1906409" cy="2075185"/>
              </a:xfrm>
            </p:grpSpPr>
            <p:sp>
              <p:nvSpPr>
                <p:cNvPr id="133" name="Shape 133"/>
                <p:cNvSpPr/>
                <p:nvPr/>
              </p:nvSpPr>
              <p:spPr>
                <a:xfrm>
                  <a:off x="4022476" y="3215150"/>
                  <a:ext cx="1214446" cy="1077217"/>
                </a:xfrm>
                <a:prstGeom prst="rect">
                  <a:avLst/>
                </a:prstGeom>
                <a:noFill/>
                <a:ln>
                  <a:noFill/>
                </a:ln>
              </p:spPr>
              <p:txBody>
                <a:bodyPr lIns="91425" tIns="45700" rIns="91425" bIns="45700" anchor="t" anchorCtr="0">
                  <a:noAutofit/>
                </a:bodyPr>
                <a:lstStyle/>
                <a:p>
                  <a:pPr marL="0" marR="0" lvl="0" indent="0" algn="ctr" rtl="0">
                    <a:spcBef>
                      <a:spcPts val="0"/>
                    </a:spcBef>
                    <a:buNone/>
                  </a:pPr>
                  <a:endParaRPr sz="3200" b="1" i="0" u="none" strike="noStrike" cap="none">
                    <a:solidFill>
                      <a:schemeClr val="dk1"/>
                    </a:solidFill>
                    <a:latin typeface="Calibri"/>
                    <a:ea typeface="Calibri"/>
                    <a:cs typeface="Calibri"/>
                    <a:sym typeface="Calibri"/>
                  </a:endParaRPr>
                </a:p>
                <a:p>
                  <a:pPr marL="0" marR="0" lvl="0" indent="0" algn="ctr" rtl="0">
                    <a:spcBef>
                      <a:spcPts val="0"/>
                    </a:spcBef>
                    <a:buNone/>
                  </a:pPr>
                  <a:endParaRPr sz="3200" b="1" i="0" u="none" strike="noStrike" cap="none">
                    <a:solidFill>
                      <a:schemeClr val="dk1"/>
                    </a:solidFill>
                    <a:latin typeface="Calibri"/>
                    <a:ea typeface="Calibri"/>
                    <a:cs typeface="Calibri"/>
                    <a:sym typeface="Calibri"/>
                  </a:endParaRPr>
                </a:p>
              </p:txBody>
            </p:sp>
            <p:sp>
              <p:nvSpPr>
                <p:cNvPr id="134" name="Shape 134"/>
                <p:cNvSpPr/>
                <p:nvPr/>
              </p:nvSpPr>
              <p:spPr>
                <a:xfrm>
                  <a:off x="3676494" y="2716166"/>
                  <a:ext cx="1906409" cy="2075185"/>
                </a:xfrm>
                <a:prstGeom prst="ellipse">
                  <a:avLst/>
                </a:prstGeom>
                <a:gradFill>
                  <a:gsLst>
                    <a:gs pos="0">
                      <a:srgbClr val="FFFFFF"/>
                    </a:gs>
                    <a:gs pos="50000">
                      <a:schemeClr val="hlink"/>
                    </a:gs>
                    <a:gs pos="100000">
                      <a:srgbClr val="FFFFFF"/>
                    </a:gs>
                  </a:gsLst>
                  <a:lin ang="2700000" scaled="0"/>
                </a:gradFill>
                <a:ln>
                  <a:noFill/>
                </a:ln>
              </p:spPr>
              <p:txBody>
                <a:bodyPr lIns="91425" tIns="45700" rIns="91425" bIns="45700" anchor="ctr" anchorCtr="0">
                  <a:noAutofit/>
                </a:bodyPr>
                <a:lstStyle/>
                <a:p>
                  <a:pPr marL="0" marR="0" lvl="0" indent="0" algn="ctr" rtl="0">
                    <a:lnSpc>
                      <a:spcPct val="90000"/>
                    </a:lnSpc>
                    <a:spcBef>
                      <a:spcPts val="0"/>
                    </a:spcBef>
                    <a:buClr>
                      <a:schemeClr val="hlink"/>
                    </a:buClr>
                    <a:buFont typeface="Noto Sans Symbols"/>
                    <a:buNone/>
                  </a:pPr>
                  <a:endParaRPr sz="1800" b="0" i="0" u="none" strike="noStrike" cap="none">
                    <a:solidFill>
                      <a:schemeClr val="dk1"/>
                    </a:solidFill>
                    <a:latin typeface="Calibri"/>
                    <a:ea typeface="Calibri"/>
                    <a:cs typeface="Calibri"/>
                    <a:sym typeface="Calibri"/>
                  </a:endParaRPr>
                </a:p>
              </p:txBody>
            </p:sp>
            <p:sp>
              <p:nvSpPr>
                <p:cNvPr id="135" name="Shape 135"/>
                <p:cNvSpPr/>
                <p:nvPr/>
              </p:nvSpPr>
              <p:spPr>
                <a:xfrm>
                  <a:off x="3676494" y="2716166"/>
                  <a:ext cx="1906409" cy="2075185"/>
                </a:xfrm>
                <a:prstGeom prst="ellipse">
                  <a:avLst/>
                </a:prstGeom>
                <a:gradFill>
                  <a:gsLst>
                    <a:gs pos="0">
                      <a:srgbClr val="0000FF">
                        <a:alpha val="31764"/>
                      </a:srgbClr>
                    </a:gs>
                    <a:gs pos="100000">
                      <a:srgbClr val="0000B3"/>
                    </a:gs>
                  </a:gsLst>
                  <a:lin ang="2700000" scaled="0"/>
                </a:gradFill>
                <a:ln>
                  <a:noFill/>
                </a:ln>
              </p:spPr>
              <p:txBody>
                <a:bodyPr lIns="91425" tIns="45700" rIns="91425" bIns="45700" anchor="ctr" anchorCtr="0">
                  <a:noAutofit/>
                </a:bodyPr>
                <a:lstStyle/>
                <a:p>
                  <a:pPr marL="0" marR="0" lvl="0" indent="0" algn="ctr" rtl="0">
                    <a:lnSpc>
                      <a:spcPct val="90000"/>
                    </a:lnSpc>
                    <a:spcBef>
                      <a:spcPts val="0"/>
                    </a:spcBef>
                    <a:buClr>
                      <a:schemeClr val="hlink"/>
                    </a:buClr>
                    <a:buFont typeface="Noto Sans Symbols"/>
                    <a:buNone/>
                  </a:pPr>
                  <a:endParaRPr sz="1800" b="0" i="0" u="none" strike="noStrike" cap="none">
                    <a:solidFill>
                      <a:schemeClr val="dk1"/>
                    </a:solidFill>
                    <a:latin typeface="Calibri"/>
                    <a:ea typeface="Calibri"/>
                    <a:cs typeface="Calibri"/>
                    <a:sym typeface="Calibri"/>
                  </a:endParaRPr>
                </a:p>
              </p:txBody>
            </p:sp>
            <p:sp>
              <p:nvSpPr>
                <p:cNvPr id="136" name="Shape 136"/>
                <p:cNvSpPr/>
                <p:nvPr/>
              </p:nvSpPr>
              <p:spPr>
                <a:xfrm>
                  <a:off x="3800994" y="2851689"/>
                  <a:ext cx="1657409" cy="1804141"/>
                </a:xfrm>
                <a:prstGeom prst="ellipse">
                  <a:avLst/>
                </a:prstGeom>
                <a:gradFill>
                  <a:gsLst>
                    <a:gs pos="0">
                      <a:srgbClr val="0000C0"/>
                    </a:gs>
                    <a:gs pos="50000">
                      <a:schemeClr val="hlink"/>
                    </a:gs>
                    <a:gs pos="100000">
                      <a:srgbClr val="0000C0"/>
                    </a:gs>
                  </a:gsLst>
                  <a:lin ang="18900000" scaled="0"/>
                </a:gradFill>
                <a:ln>
                  <a:noFill/>
                </a:ln>
              </p:spPr>
              <p:txBody>
                <a:bodyPr lIns="91425" tIns="45700" rIns="91425" bIns="45700" anchor="ctr" anchorCtr="0">
                  <a:noAutofit/>
                </a:bodyPr>
                <a:lstStyle/>
                <a:p>
                  <a:pPr marL="0" marR="0" lvl="0" indent="0" algn="ctr" rtl="0">
                    <a:lnSpc>
                      <a:spcPct val="90000"/>
                    </a:lnSpc>
                    <a:spcBef>
                      <a:spcPts val="0"/>
                    </a:spcBef>
                    <a:buClr>
                      <a:schemeClr val="hlink"/>
                    </a:buClr>
                    <a:buFont typeface="Noto Sans Symbols"/>
                    <a:buNone/>
                  </a:pPr>
                  <a:endParaRPr sz="1800" b="0" i="0" u="none" strike="noStrike" cap="none">
                    <a:solidFill>
                      <a:schemeClr val="dk1"/>
                    </a:solidFill>
                    <a:latin typeface="Calibri"/>
                    <a:ea typeface="Calibri"/>
                    <a:cs typeface="Calibri"/>
                    <a:sym typeface="Calibri"/>
                  </a:endParaRPr>
                </a:p>
              </p:txBody>
            </p:sp>
            <p:sp>
              <p:nvSpPr>
                <p:cNvPr id="137" name="Shape 137"/>
                <p:cNvSpPr/>
                <p:nvPr/>
              </p:nvSpPr>
              <p:spPr>
                <a:xfrm>
                  <a:off x="3800994" y="2851688"/>
                  <a:ext cx="1657410" cy="1804141"/>
                </a:xfrm>
                <a:prstGeom prst="ellipse">
                  <a:avLst/>
                </a:prstGeom>
                <a:gradFill>
                  <a:gsLst>
                    <a:gs pos="0">
                      <a:srgbClr val="0000CF"/>
                    </a:gs>
                    <a:gs pos="100000">
                      <a:srgbClr val="0000FF">
                        <a:alpha val="0"/>
                      </a:srgbClr>
                    </a:gs>
                  </a:gsLst>
                  <a:lin ang="2700000" scaled="0"/>
                </a:gradFill>
                <a:ln>
                  <a:noFill/>
                </a:ln>
              </p:spPr>
              <p:txBody>
                <a:bodyPr lIns="91425" tIns="45700" rIns="91425" bIns="45700" anchor="ctr" anchorCtr="0">
                  <a:noAutofit/>
                </a:bodyPr>
                <a:lstStyle/>
                <a:p>
                  <a:pPr marL="0" marR="0" lvl="0" indent="0" algn="ctr" rtl="0">
                    <a:lnSpc>
                      <a:spcPct val="90000"/>
                    </a:lnSpc>
                    <a:spcBef>
                      <a:spcPts val="0"/>
                    </a:spcBef>
                    <a:buClr>
                      <a:schemeClr val="hlink"/>
                    </a:buClr>
                    <a:buFont typeface="Noto Sans Symbols"/>
                    <a:buNone/>
                  </a:pPr>
                  <a:endParaRPr sz="1800" b="0" i="0" u="none" strike="noStrike" cap="none">
                    <a:solidFill>
                      <a:schemeClr val="dk1"/>
                    </a:solidFill>
                    <a:latin typeface="Calibri"/>
                    <a:ea typeface="Calibri"/>
                    <a:cs typeface="Calibri"/>
                    <a:sym typeface="Calibri"/>
                  </a:endParaRPr>
                </a:p>
              </p:txBody>
            </p:sp>
            <p:grpSp>
              <p:nvGrpSpPr>
                <p:cNvPr id="138" name="Shape 138"/>
                <p:cNvGrpSpPr/>
                <p:nvPr/>
              </p:nvGrpSpPr>
              <p:grpSpPr>
                <a:xfrm>
                  <a:off x="3883476" y="2941472"/>
                  <a:ext cx="1492447" cy="1624575"/>
                  <a:chOff x="2415" y="1878"/>
                  <a:chExt cx="958" cy="958"/>
                </a:xfrm>
              </p:grpSpPr>
              <p:sp>
                <p:nvSpPr>
                  <p:cNvPr id="139" name="Shape 139"/>
                  <p:cNvSpPr/>
                  <p:nvPr/>
                </p:nvSpPr>
                <p:spPr>
                  <a:xfrm>
                    <a:off x="2415" y="1878"/>
                    <a:ext cx="958" cy="958"/>
                  </a:xfrm>
                  <a:prstGeom prst="ellipse">
                    <a:avLst/>
                  </a:prstGeom>
                  <a:solidFill>
                    <a:srgbClr val="333333"/>
                  </a:solidFill>
                  <a:ln>
                    <a:noFill/>
                  </a:ln>
                </p:spPr>
                <p:txBody>
                  <a:bodyPr lIns="91425" tIns="45700" rIns="91425" bIns="45700" anchor="ctr" anchorCtr="0">
                    <a:noAutofit/>
                  </a:bodyPr>
                  <a:lstStyle/>
                  <a:p>
                    <a:pPr marL="0" marR="0" lvl="0" indent="0" algn="ctr" rtl="0">
                      <a:lnSpc>
                        <a:spcPct val="90000"/>
                      </a:lnSpc>
                      <a:spcBef>
                        <a:spcPts val="0"/>
                      </a:spcBef>
                      <a:buClr>
                        <a:schemeClr val="hlink"/>
                      </a:buClr>
                      <a:buFont typeface="Noto Sans Symbols"/>
                      <a:buNone/>
                    </a:pPr>
                    <a:endParaRPr sz="1800" b="0" i="0" u="none" strike="noStrike" cap="none">
                      <a:solidFill>
                        <a:schemeClr val="dk1"/>
                      </a:solidFill>
                      <a:latin typeface="Calibri"/>
                      <a:ea typeface="Calibri"/>
                      <a:cs typeface="Calibri"/>
                      <a:sym typeface="Calibri"/>
                    </a:endParaRPr>
                  </a:p>
                </p:txBody>
              </p:sp>
              <p:sp>
                <p:nvSpPr>
                  <p:cNvPr id="140" name="Shape 140"/>
                  <p:cNvSpPr/>
                  <p:nvPr/>
                </p:nvSpPr>
                <p:spPr>
                  <a:xfrm>
                    <a:off x="2429" y="1889"/>
                    <a:ext cx="926" cy="927"/>
                  </a:xfrm>
                  <a:prstGeom prst="ellipse">
                    <a:avLst/>
                  </a:prstGeom>
                  <a:gradFill>
                    <a:gsLst>
                      <a:gs pos="0">
                        <a:srgbClr val="636869"/>
                      </a:gs>
                      <a:gs pos="100000">
                        <a:srgbClr val="D6E1E2"/>
                      </a:gs>
                    </a:gsLst>
                    <a:lin ang="5400000" scaled="0"/>
                  </a:gradFill>
                  <a:ln>
                    <a:noFill/>
                  </a:ln>
                </p:spPr>
                <p:txBody>
                  <a:bodyPr lIns="91425" tIns="91425" rIns="91425" bIns="91425" anchor="ctr" anchorCtr="0">
                    <a:noAutofit/>
                  </a:bodyPr>
                  <a:lstStyle/>
                  <a:p>
                    <a:pPr lvl="0">
                      <a:spcBef>
                        <a:spcPts val="0"/>
                      </a:spcBef>
                      <a:buNone/>
                    </a:pPr>
                    <a:endParaRPr/>
                  </a:p>
                </p:txBody>
              </p:sp>
              <p:sp>
                <p:nvSpPr>
                  <p:cNvPr id="141" name="Shape 141"/>
                  <p:cNvSpPr txBox="1"/>
                  <p:nvPr/>
                </p:nvSpPr>
                <p:spPr>
                  <a:xfrm rot="5400000">
                    <a:off x="2560" y="2011"/>
                    <a:ext cx="656" cy="655"/>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hlink"/>
                      </a:buClr>
                      <a:buFont typeface="Noto Sans Symbols"/>
                      <a:buNone/>
                    </a:pPr>
                    <a:endParaRPr sz="1800" b="0" i="0" u="none" strike="noStrike" cap="none">
                      <a:solidFill>
                        <a:schemeClr val="dk1"/>
                      </a:solidFill>
                      <a:latin typeface="Calibri"/>
                      <a:ea typeface="Calibri"/>
                      <a:cs typeface="Calibri"/>
                      <a:sym typeface="Calibri"/>
                    </a:endParaRPr>
                  </a:p>
                </p:txBody>
              </p:sp>
              <p:sp>
                <p:nvSpPr>
                  <p:cNvPr id="142" name="Shape 142"/>
                  <p:cNvSpPr/>
                  <p:nvPr/>
                </p:nvSpPr>
                <p:spPr>
                  <a:xfrm>
                    <a:off x="2440" y="1895"/>
                    <a:ext cx="906" cy="903"/>
                  </a:xfrm>
                  <a:prstGeom prst="ellipse">
                    <a:avLst/>
                  </a:prstGeom>
                  <a:gradFill>
                    <a:gsLst>
                      <a:gs pos="0">
                        <a:srgbClr val="D6E1E2">
                          <a:alpha val="0"/>
                        </a:srgbClr>
                      </a:gs>
                      <a:gs pos="100000">
                        <a:srgbClr val="F1F5F5"/>
                      </a:gs>
                    </a:gsLst>
                    <a:lin ang="5400000" scaled="0"/>
                  </a:gradFill>
                  <a:ln>
                    <a:noFill/>
                  </a:ln>
                </p:spPr>
                <p:txBody>
                  <a:bodyPr lIns="91425" tIns="91425" rIns="91425" bIns="91425" anchor="ctr" anchorCtr="0">
                    <a:noAutofit/>
                  </a:bodyPr>
                  <a:lstStyle/>
                  <a:p>
                    <a:pPr lvl="0">
                      <a:spcBef>
                        <a:spcPts val="0"/>
                      </a:spcBef>
                      <a:buNone/>
                    </a:pPr>
                    <a:endParaRPr/>
                  </a:p>
                </p:txBody>
              </p:sp>
              <p:sp>
                <p:nvSpPr>
                  <p:cNvPr id="143" name="Shape 143"/>
                  <p:cNvSpPr txBox="1"/>
                  <p:nvPr/>
                </p:nvSpPr>
                <p:spPr>
                  <a:xfrm rot="5400000">
                    <a:off x="2558" y="2006"/>
                    <a:ext cx="639" cy="64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hlink"/>
                      </a:buClr>
                      <a:buFont typeface="Noto Sans Symbols"/>
                      <a:buNone/>
                    </a:pPr>
                    <a:endParaRPr sz="1800" b="0" i="0" u="none" strike="noStrike" cap="none">
                      <a:solidFill>
                        <a:schemeClr val="dk1"/>
                      </a:solidFill>
                      <a:latin typeface="Calibri"/>
                      <a:ea typeface="Calibri"/>
                      <a:cs typeface="Calibri"/>
                      <a:sym typeface="Calibri"/>
                    </a:endParaRPr>
                  </a:p>
                </p:txBody>
              </p:sp>
              <p:sp>
                <p:nvSpPr>
                  <p:cNvPr id="144" name="Shape 144"/>
                  <p:cNvSpPr/>
                  <p:nvPr/>
                </p:nvSpPr>
                <p:spPr>
                  <a:xfrm>
                    <a:off x="2451" y="1904"/>
                    <a:ext cx="861" cy="845"/>
                  </a:xfrm>
                  <a:prstGeom prst="ellipse">
                    <a:avLst/>
                  </a:prstGeom>
                  <a:gradFill>
                    <a:gsLst>
                      <a:gs pos="0">
                        <a:srgbClr val="AAB2B3"/>
                      </a:gs>
                      <a:gs pos="100000">
                        <a:srgbClr val="D6E1E2">
                          <a:alpha val="47843"/>
                        </a:srgbClr>
                      </a:gs>
                    </a:gsLst>
                    <a:lin ang="5400000" scaled="0"/>
                  </a:gradFill>
                  <a:ln>
                    <a:noFill/>
                  </a:ln>
                </p:spPr>
                <p:txBody>
                  <a:bodyPr lIns="91425" tIns="91425" rIns="91425" bIns="91425" anchor="ctr" anchorCtr="0">
                    <a:noAutofit/>
                  </a:bodyPr>
                  <a:lstStyle/>
                  <a:p>
                    <a:pPr lvl="0">
                      <a:spcBef>
                        <a:spcPts val="0"/>
                      </a:spcBef>
                      <a:buNone/>
                    </a:pPr>
                    <a:endParaRPr/>
                  </a:p>
                </p:txBody>
              </p:sp>
              <p:sp>
                <p:nvSpPr>
                  <p:cNvPr id="145" name="Shape 145"/>
                  <p:cNvSpPr txBox="1"/>
                  <p:nvPr/>
                </p:nvSpPr>
                <p:spPr>
                  <a:xfrm rot="5400000">
                    <a:off x="2581" y="2018"/>
                    <a:ext cx="597" cy="60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hlink"/>
                      </a:buClr>
                      <a:buFont typeface="Noto Sans Symbols"/>
                      <a:buNone/>
                    </a:pPr>
                    <a:endParaRPr sz="1800" b="0" i="0" u="none" strike="noStrike" cap="none">
                      <a:solidFill>
                        <a:schemeClr val="dk1"/>
                      </a:solidFill>
                      <a:latin typeface="Calibri"/>
                      <a:ea typeface="Calibri"/>
                      <a:cs typeface="Calibri"/>
                      <a:sym typeface="Calibri"/>
                    </a:endParaRPr>
                  </a:p>
                </p:txBody>
              </p:sp>
            </p:grpSp>
          </p:grpSp>
          <p:sp>
            <p:nvSpPr>
              <p:cNvPr id="146" name="Shape 146"/>
              <p:cNvSpPr txBox="1"/>
              <p:nvPr/>
            </p:nvSpPr>
            <p:spPr>
              <a:xfrm>
                <a:off x="4093914" y="3408555"/>
                <a:ext cx="1071570" cy="523219"/>
              </a:xfrm>
              <a:prstGeom prst="rect">
                <a:avLst/>
              </a:prstGeom>
              <a:noFill/>
              <a:ln>
                <a:noFill/>
              </a:ln>
            </p:spPr>
            <p:txBody>
              <a:bodyPr lIns="91425" tIns="45700" rIns="91425" bIns="45700" anchor="t" anchorCtr="0">
                <a:noAutofit/>
              </a:bodyPr>
              <a:lstStyle/>
              <a:p>
                <a:pPr marL="0" marR="0" lvl="0" indent="0" algn="ctr" rtl="0">
                  <a:spcBef>
                    <a:spcPts val="0"/>
                  </a:spcBef>
                  <a:buClr>
                    <a:srgbClr val="0F243E"/>
                  </a:buClr>
                  <a:buSzPct val="25000"/>
                  <a:buFont typeface="Calibri"/>
                  <a:buNone/>
                </a:pPr>
                <a:r>
                  <a:rPr lang="zh-CN" sz="2800" b="0" i="0" u="none" strike="noStrike" cap="none">
                    <a:solidFill>
                      <a:srgbClr val="0F243E"/>
                    </a:solidFill>
                    <a:latin typeface="Calibri"/>
                    <a:ea typeface="Calibri"/>
                    <a:cs typeface="Calibri"/>
                    <a:sym typeface="Calibri"/>
                  </a:rPr>
                  <a:t>WTI</a:t>
                </a:r>
              </a:p>
            </p:txBody>
          </p:sp>
        </p:grpSp>
        <p:sp>
          <p:nvSpPr>
            <p:cNvPr id="147" name="Shape 147"/>
            <p:cNvSpPr txBox="1"/>
            <p:nvPr/>
          </p:nvSpPr>
          <p:spPr>
            <a:xfrm>
              <a:off x="6572264" y="2790975"/>
              <a:ext cx="2245101" cy="394116"/>
            </a:xfrm>
            <a:prstGeom prst="rect">
              <a:avLst/>
            </a:prstGeom>
            <a:noFill/>
            <a:ln>
              <a:noFill/>
            </a:ln>
          </p:spPr>
          <p:txBody>
            <a:bodyPr lIns="91425" tIns="45700" rIns="91425" bIns="45700" anchor="t" anchorCtr="0">
              <a:noAutofit/>
            </a:bodyPr>
            <a:lstStyle/>
            <a:p>
              <a:pPr marL="0" marR="0" lvl="0" indent="0" algn="l" rtl="0">
                <a:spcBef>
                  <a:spcPts val="0"/>
                </a:spcBef>
                <a:buClr>
                  <a:schemeClr val="dk2"/>
                </a:buClr>
                <a:buSzPct val="25000"/>
                <a:buFont typeface="Noto Sans Symbols"/>
                <a:buNone/>
              </a:pPr>
              <a:r>
                <a:rPr lang="zh-CN" sz="1800" b="1" i="0" u="none" strike="noStrike" cap="none">
                  <a:solidFill>
                    <a:schemeClr val="dk2"/>
                  </a:solidFill>
                  <a:latin typeface="Calibri"/>
                  <a:ea typeface="Calibri"/>
                  <a:cs typeface="Calibri"/>
                  <a:sym typeface="Calibri"/>
                </a:rPr>
                <a:t>Safety and Emergency</a:t>
              </a:r>
            </a:p>
          </p:txBody>
        </p:sp>
        <p:sp>
          <p:nvSpPr>
            <p:cNvPr id="148" name="Shape 148"/>
            <p:cNvSpPr txBox="1"/>
            <p:nvPr/>
          </p:nvSpPr>
          <p:spPr>
            <a:xfrm>
              <a:off x="3428992" y="1071545"/>
              <a:ext cx="230742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800" b="1" i="0" u="none" strike="noStrike" cap="none">
                  <a:solidFill>
                    <a:schemeClr val="dk2"/>
                  </a:solidFill>
                  <a:latin typeface="Calibri"/>
                  <a:ea typeface="Calibri"/>
                  <a:cs typeface="Calibri"/>
                  <a:sym typeface="Calibri"/>
                </a:rPr>
                <a:t>Waterborne Economic</a:t>
              </a:r>
            </a:p>
          </p:txBody>
        </p:sp>
        <p:sp>
          <p:nvSpPr>
            <p:cNvPr id="149" name="Shape 149"/>
            <p:cNvSpPr txBox="1"/>
            <p:nvPr/>
          </p:nvSpPr>
          <p:spPr>
            <a:xfrm>
              <a:off x="1071570" y="4929198"/>
              <a:ext cx="1857356" cy="369332"/>
            </a:xfrm>
            <a:prstGeom prst="rect">
              <a:avLst/>
            </a:prstGeom>
            <a:noFill/>
            <a:ln>
              <a:noFill/>
            </a:ln>
          </p:spPr>
          <p:txBody>
            <a:bodyPr lIns="91425" tIns="45700" rIns="91425" bIns="45700" anchor="t" anchorCtr="0">
              <a:noAutofit/>
            </a:bodyPr>
            <a:lstStyle/>
            <a:p>
              <a:pPr marL="0" marR="0" lvl="0" indent="0" algn="l" rtl="0">
                <a:spcBef>
                  <a:spcPts val="0"/>
                </a:spcBef>
                <a:buClr>
                  <a:schemeClr val="dk2"/>
                </a:buClr>
                <a:buSzPct val="25000"/>
                <a:buFont typeface="Calibri"/>
                <a:buNone/>
              </a:pPr>
              <a:r>
                <a:rPr lang="zh-CN" sz="1800" b="1" i="0" u="none" strike="noStrike" cap="none">
                  <a:solidFill>
                    <a:schemeClr val="dk2"/>
                  </a:solidFill>
                  <a:latin typeface="Calibri"/>
                  <a:ea typeface="Calibri"/>
                  <a:cs typeface="Calibri"/>
                  <a:sym typeface="Calibri"/>
                </a:rPr>
                <a:t>Modern Logistics</a:t>
              </a:r>
            </a:p>
          </p:txBody>
        </p:sp>
        <p:sp>
          <p:nvSpPr>
            <p:cNvPr id="150" name="Shape 150"/>
            <p:cNvSpPr txBox="1"/>
            <p:nvPr/>
          </p:nvSpPr>
          <p:spPr>
            <a:xfrm>
              <a:off x="6357950" y="4929198"/>
              <a:ext cx="2167146" cy="369332"/>
            </a:xfrm>
            <a:prstGeom prst="rect">
              <a:avLst/>
            </a:prstGeom>
            <a:noFill/>
            <a:ln>
              <a:noFill/>
            </a:ln>
          </p:spPr>
          <p:txBody>
            <a:bodyPr lIns="91425" tIns="45700" rIns="91425" bIns="45700" anchor="t" anchorCtr="0">
              <a:noAutofit/>
            </a:bodyPr>
            <a:lstStyle/>
            <a:p>
              <a:pPr marL="0" marR="0" lvl="0" indent="0" algn="l" rtl="0">
                <a:spcBef>
                  <a:spcPts val="0"/>
                </a:spcBef>
                <a:buClr>
                  <a:schemeClr val="dk2"/>
                </a:buClr>
                <a:buSzPct val="25000"/>
                <a:buFont typeface="Noto Sans Symbols"/>
                <a:buNone/>
              </a:pPr>
              <a:r>
                <a:rPr lang="zh-CN" sz="1800" b="1" i="0" u="none" strike="noStrike" cap="none">
                  <a:solidFill>
                    <a:schemeClr val="dk2"/>
                  </a:solidFill>
                  <a:latin typeface="Calibri"/>
                  <a:ea typeface="Calibri"/>
                  <a:cs typeface="Calibri"/>
                  <a:sym typeface="Calibri"/>
                </a:rPr>
                <a:t>Intelligent Transport</a:t>
              </a:r>
            </a:p>
          </p:txBody>
        </p:sp>
        <p:sp>
          <p:nvSpPr>
            <p:cNvPr id="151" name="Shape 151"/>
            <p:cNvSpPr txBox="1"/>
            <p:nvPr/>
          </p:nvSpPr>
          <p:spPr>
            <a:xfrm>
              <a:off x="71405" y="2815758"/>
              <a:ext cx="2463110" cy="369332"/>
            </a:xfrm>
            <a:prstGeom prst="rect">
              <a:avLst/>
            </a:prstGeom>
            <a:noFill/>
            <a:ln>
              <a:noFill/>
            </a:ln>
          </p:spPr>
          <p:txBody>
            <a:bodyPr lIns="91425" tIns="45700" rIns="91425" bIns="45700" anchor="t" anchorCtr="0">
              <a:noAutofit/>
            </a:bodyPr>
            <a:lstStyle/>
            <a:p>
              <a:pPr marL="0" marR="0" lvl="0" indent="0" algn="ctr" rtl="0">
                <a:spcBef>
                  <a:spcPts val="0"/>
                </a:spcBef>
                <a:buClr>
                  <a:srgbClr val="FF0000"/>
                </a:buClr>
                <a:buSzPct val="25000"/>
                <a:buFont typeface="Calibri"/>
                <a:buNone/>
              </a:pPr>
              <a:r>
                <a:rPr lang="zh-CN" sz="1800" b="1" i="0" u="none" strike="noStrike" cap="none">
                  <a:solidFill>
                    <a:srgbClr val="FF0000"/>
                  </a:solidFill>
                  <a:latin typeface="Calibri"/>
                  <a:ea typeface="Calibri"/>
                  <a:cs typeface="Calibri"/>
                  <a:sym typeface="Calibri"/>
                </a:rPr>
                <a:t>Environment Protection</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sldNum" idx="12"/>
          </p:nvPr>
        </p:nvSpPr>
        <p:spPr>
          <a:xfrm>
            <a:off x="8241509" y="6642078"/>
            <a:ext cx="733444" cy="215922"/>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altLang="zh-CN" sz="1200" b="1" i="0" u="none" strike="noStrike" cap="none">
                <a:solidFill>
                  <a:srgbClr val="FABF8E"/>
                </a:solidFill>
                <a:latin typeface="Calibri"/>
                <a:ea typeface="Calibri"/>
                <a:cs typeface="Calibri"/>
                <a:sym typeface="Calibri"/>
              </a:rPr>
              <a:t>4</a:t>
            </a:fld>
            <a:endParaRPr lang="zh-CN" sz="1200" b="1" i="0" u="none" strike="noStrike" cap="none">
              <a:solidFill>
                <a:srgbClr val="FABF8E"/>
              </a:solidFill>
              <a:latin typeface="Calibri"/>
              <a:ea typeface="Calibri"/>
              <a:cs typeface="Calibri"/>
              <a:sym typeface="Calibri"/>
            </a:endParaRPr>
          </a:p>
        </p:txBody>
      </p:sp>
      <p:cxnSp>
        <p:nvCxnSpPr>
          <p:cNvPr id="157" name="Shape 157"/>
          <p:cNvCxnSpPr/>
          <p:nvPr/>
        </p:nvCxnSpPr>
        <p:spPr>
          <a:xfrm>
            <a:off x="0" y="642918"/>
            <a:ext cx="9094787" cy="0"/>
          </a:xfrm>
          <a:prstGeom prst="straightConnector1">
            <a:avLst/>
          </a:prstGeom>
          <a:noFill/>
          <a:ln w="9525" cap="flat" cmpd="sng">
            <a:solidFill>
              <a:srgbClr val="CC3300"/>
            </a:solidFill>
            <a:prstDash val="solid"/>
            <a:round/>
            <a:headEnd type="none" w="med" len="med"/>
            <a:tailEnd type="none" w="med" len="med"/>
          </a:ln>
        </p:spPr>
      </p:cxnSp>
      <p:sp>
        <p:nvSpPr>
          <p:cNvPr id="158" name="Shape 158"/>
          <p:cNvSpPr/>
          <p:nvPr/>
        </p:nvSpPr>
        <p:spPr>
          <a:xfrm>
            <a:off x="500033" y="3357562"/>
            <a:ext cx="8215370" cy="1077217"/>
          </a:xfrm>
          <a:prstGeom prst="rect">
            <a:avLst/>
          </a:prstGeom>
          <a:noFill/>
          <a:ln>
            <a:noFill/>
          </a:ln>
        </p:spPr>
        <p:txBody>
          <a:bodyPr lIns="91425" tIns="45700" rIns="91425" bIns="45700" anchor="t" anchorCtr="0">
            <a:noAutofit/>
          </a:bodyPr>
          <a:lstStyle/>
          <a:p>
            <a:pPr marL="0" marR="0" lvl="0" indent="0" algn="ctr" rtl="0">
              <a:spcBef>
                <a:spcPts val="0"/>
              </a:spcBef>
              <a:buNone/>
            </a:pPr>
            <a:endParaRPr sz="3200" b="1" i="0" u="none" strike="noStrike" cap="none">
              <a:solidFill>
                <a:schemeClr val="dk1"/>
              </a:solidFill>
              <a:latin typeface="Calibri"/>
              <a:ea typeface="Calibri"/>
              <a:cs typeface="Calibri"/>
              <a:sym typeface="Calibri"/>
            </a:endParaRPr>
          </a:p>
          <a:p>
            <a:pPr marL="0" marR="0" lvl="0" indent="0" algn="ctr" rtl="0">
              <a:spcBef>
                <a:spcPts val="0"/>
              </a:spcBef>
              <a:buNone/>
            </a:pPr>
            <a:endParaRPr sz="3200" b="1" i="0" u="none" strike="noStrike" cap="none">
              <a:solidFill>
                <a:schemeClr val="dk1"/>
              </a:solidFill>
              <a:latin typeface="Calibri"/>
              <a:ea typeface="Calibri"/>
              <a:cs typeface="Calibri"/>
              <a:sym typeface="Calibri"/>
            </a:endParaRPr>
          </a:p>
        </p:txBody>
      </p:sp>
      <p:pic>
        <p:nvPicPr>
          <p:cNvPr id="159" name="Shape 159" descr="http://www.wti.ac.cn/upfile/1/2011/05/040918177162.jpg"/>
          <p:cNvPicPr preferRelativeResize="0"/>
          <p:nvPr/>
        </p:nvPicPr>
        <p:blipFill rotWithShape="1">
          <a:blip r:embed="rId3">
            <a:alphaModFix/>
          </a:blip>
          <a:srcRect/>
          <a:stretch/>
        </p:blipFill>
        <p:spPr>
          <a:xfrm>
            <a:off x="214282" y="6357957"/>
            <a:ext cx="500041" cy="500041"/>
          </a:xfrm>
          <a:prstGeom prst="rect">
            <a:avLst/>
          </a:prstGeom>
          <a:noFill/>
          <a:ln>
            <a:noFill/>
          </a:ln>
        </p:spPr>
      </p:pic>
      <p:sp>
        <p:nvSpPr>
          <p:cNvPr id="160" name="Shape 160"/>
          <p:cNvSpPr txBox="1"/>
          <p:nvPr/>
        </p:nvSpPr>
        <p:spPr>
          <a:xfrm>
            <a:off x="704862" y="6431007"/>
            <a:ext cx="7153284"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China Waterborne Transport Research Institute</a:t>
            </a:r>
          </a:p>
        </p:txBody>
      </p:sp>
      <p:cxnSp>
        <p:nvCxnSpPr>
          <p:cNvPr id="161" name="Shape 161"/>
          <p:cNvCxnSpPr/>
          <p:nvPr/>
        </p:nvCxnSpPr>
        <p:spPr>
          <a:xfrm>
            <a:off x="0" y="6357957"/>
            <a:ext cx="9094787" cy="0"/>
          </a:xfrm>
          <a:prstGeom prst="straightConnector1">
            <a:avLst/>
          </a:prstGeom>
          <a:noFill/>
          <a:ln w="9525" cap="flat" cmpd="sng">
            <a:solidFill>
              <a:srgbClr val="CC3300"/>
            </a:solidFill>
            <a:prstDash val="solid"/>
            <a:round/>
            <a:headEnd type="none" w="med" len="med"/>
            <a:tailEnd type="none" w="med" len="med"/>
          </a:ln>
        </p:spPr>
      </p:cxnSp>
      <p:sp>
        <p:nvSpPr>
          <p:cNvPr id="162" name="Shape 162"/>
          <p:cNvSpPr txBox="1"/>
          <p:nvPr/>
        </p:nvSpPr>
        <p:spPr>
          <a:xfrm>
            <a:off x="0" y="71414"/>
            <a:ext cx="9144000"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2400" b="1" i="0" u="none" strike="noStrike" cap="none">
                <a:solidFill>
                  <a:srgbClr val="003366"/>
                </a:solidFill>
                <a:latin typeface="Calibri"/>
                <a:ea typeface="Calibri"/>
                <a:cs typeface="Calibri"/>
                <a:sym typeface="Calibri"/>
              </a:rPr>
              <a:t>Port and Ocean Going &amp; Inland River Shipping = Waterborne Transport  </a:t>
            </a:r>
          </a:p>
        </p:txBody>
      </p:sp>
      <p:pic>
        <p:nvPicPr>
          <p:cNvPr id="163" name="Shape 163" descr="2006122720101173499全国港口分区域布局图.jpg"/>
          <p:cNvPicPr preferRelativeResize="0"/>
          <p:nvPr/>
        </p:nvPicPr>
        <p:blipFill rotWithShape="1">
          <a:blip r:embed="rId4">
            <a:alphaModFix/>
          </a:blip>
          <a:srcRect/>
          <a:stretch/>
        </p:blipFill>
        <p:spPr>
          <a:xfrm>
            <a:off x="5786446" y="714356"/>
            <a:ext cx="3284015" cy="5000660"/>
          </a:xfrm>
          <a:prstGeom prst="rect">
            <a:avLst/>
          </a:prstGeom>
          <a:noFill/>
          <a:ln>
            <a:noFill/>
          </a:ln>
        </p:spPr>
      </p:pic>
      <p:pic>
        <p:nvPicPr>
          <p:cNvPr id="164" name="Shape 164" descr="全国"/>
          <p:cNvPicPr preferRelativeResize="0"/>
          <p:nvPr/>
        </p:nvPicPr>
        <p:blipFill rotWithShape="1">
          <a:blip r:embed="rId5">
            <a:alphaModFix/>
          </a:blip>
          <a:srcRect/>
          <a:stretch/>
        </p:blipFill>
        <p:spPr>
          <a:xfrm>
            <a:off x="0" y="714356"/>
            <a:ext cx="5758149" cy="3929090"/>
          </a:xfrm>
          <a:prstGeom prst="rect">
            <a:avLst/>
          </a:prstGeom>
          <a:noFill/>
          <a:ln>
            <a:noFill/>
          </a:ln>
        </p:spPr>
      </p:pic>
      <p:sp>
        <p:nvSpPr>
          <p:cNvPr id="165" name="Shape 165"/>
          <p:cNvSpPr/>
          <p:nvPr/>
        </p:nvSpPr>
        <p:spPr>
          <a:xfrm>
            <a:off x="0" y="4643446"/>
            <a:ext cx="5715008" cy="1438855"/>
          </a:xfrm>
          <a:prstGeom prst="rect">
            <a:avLst/>
          </a:prstGeom>
          <a:noFill/>
          <a:ln>
            <a:noFill/>
          </a:ln>
        </p:spPr>
        <p:txBody>
          <a:bodyPr lIns="91425" tIns="45700" rIns="91425" bIns="45700" anchor="t" anchorCtr="0">
            <a:noAutofit/>
          </a:bodyPr>
          <a:lstStyle/>
          <a:p>
            <a:pPr marL="0" marR="0" lvl="0" indent="0" algn="l" rtl="0">
              <a:lnSpc>
                <a:spcPct val="194444"/>
              </a:lnSpc>
              <a:spcBef>
                <a:spcPts val="0"/>
              </a:spcBef>
              <a:buSzPct val="25000"/>
              <a:buNone/>
            </a:pPr>
            <a:r>
              <a:rPr lang="zh-CN" sz="1800" b="1" i="0" u="none" strike="noStrike" cap="none">
                <a:solidFill>
                  <a:schemeClr val="dk1"/>
                </a:solidFill>
                <a:latin typeface="Calibri"/>
                <a:ea typeface="Calibri"/>
                <a:cs typeface="Calibri"/>
                <a:sym typeface="Calibri"/>
              </a:rPr>
              <a:t>Port: Stationary source monitored by local government.</a:t>
            </a:r>
          </a:p>
          <a:p>
            <a:pPr marL="0" marR="0" lvl="0" indent="0" algn="l" rtl="0">
              <a:lnSpc>
                <a:spcPct val="194444"/>
              </a:lnSpc>
              <a:spcBef>
                <a:spcPts val="0"/>
              </a:spcBef>
              <a:buSzPct val="25000"/>
              <a:buNone/>
            </a:pPr>
            <a:r>
              <a:rPr lang="zh-CN" sz="1800" b="1" i="0" u="none" strike="noStrike" cap="none">
                <a:solidFill>
                  <a:schemeClr val="dk1"/>
                </a:solidFill>
                <a:latin typeface="Calibri"/>
                <a:ea typeface="Calibri"/>
                <a:cs typeface="Calibri"/>
                <a:sym typeface="Calibri"/>
              </a:rPr>
              <a:t>Shipping: Mobile source, different to control by a single local government, especially for  foreign flag ships.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sldNum" idx="12"/>
          </p:nvPr>
        </p:nvSpPr>
        <p:spPr>
          <a:xfrm>
            <a:off x="8241509" y="6642078"/>
            <a:ext cx="733444" cy="215922"/>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altLang="zh-CN" sz="1200" b="1" i="0" u="none" strike="noStrike" cap="none">
                <a:solidFill>
                  <a:srgbClr val="FABF8E"/>
                </a:solidFill>
                <a:latin typeface="Calibri"/>
                <a:ea typeface="Calibri"/>
                <a:cs typeface="Calibri"/>
                <a:sym typeface="Calibri"/>
              </a:rPr>
              <a:t>5</a:t>
            </a:fld>
            <a:endParaRPr lang="zh-CN" sz="1200" b="1" i="0" u="none" strike="noStrike" cap="none">
              <a:solidFill>
                <a:srgbClr val="FABF8E"/>
              </a:solidFill>
              <a:latin typeface="Calibri"/>
              <a:ea typeface="Calibri"/>
              <a:cs typeface="Calibri"/>
              <a:sym typeface="Calibri"/>
            </a:endParaRPr>
          </a:p>
        </p:txBody>
      </p:sp>
      <p:cxnSp>
        <p:nvCxnSpPr>
          <p:cNvPr id="171" name="Shape 171"/>
          <p:cNvCxnSpPr/>
          <p:nvPr/>
        </p:nvCxnSpPr>
        <p:spPr>
          <a:xfrm>
            <a:off x="0" y="642918"/>
            <a:ext cx="9094787" cy="0"/>
          </a:xfrm>
          <a:prstGeom prst="straightConnector1">
            <a:avLst/>
          </a:prstGeom>
          <a:noFill/>
          <a:ln w="9525" cap="flat" cmpd="sng">
            <a:solidFill>
              <a:srgbClr val="CC3300"/>
            </a:solidFill>
            <a:prstDash val="solid"/>
            <a:round/>
            <a:headEnd type="none" w="med" len="med"/>
            <a:tailEnd type="none" w="med" len="med"/>
          </a:ln>
        </p:spPr>
      </p:cxnSp>
      <p:pic>
        <p:nvPicPr>
          <p:cNvPr id="172" name="Shape 172" descr="http://www.wti.ac.cn/upfile/1/2011/05/040918177162.jpg"/>
          <p:cNvPicPr preferRelativeResize="0"/>
          <p:nvPr/>
        </p:nvPicPr>
        <p:blipFill rotWithShape="1">
          <a:blip r:embed="rId3">
            <a:alphaModFix/>
          </a:blip>
          <a:srcRect/>
          <a:stretch/>
        </p:blipFill>
        <p:spPr>
          <a:xfrm>
            <a:off x="214282" y="6357957"/>
            <a:ext cx="500041" cy="500041"/>
          </a:xfrm>
          <a:prstGeom prst="rect">
            <a:avLst/>
          </a:prstGeom>
          <a:noFill/>
          <a:ln>
            <a:noFill/>
          </a:ln>
        </p:spPr>
      </p:pic>
      <p:sp>
        <p:nvSpPr>
          <p:cNvPr id="173" name="Shape 173"/>
          <p:cNvSpPr txBox="1"/>
          <p:nvPr/>
        </p:nvSpPr>
        <p:spPr>
          <a:xfrm>
            <a:off x="704862" y="6431007"/>
            <a:ext cx="7153284"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China Waterborne Transport Research Institute</a:t>
            </a:r>
          </a:p>
        </p:txBody>
      </p:sp>
      <p:cxnSp>
        <p:nvCxnSpPr>
          <p:cNvPr id="174" name="Shape 174"/>
          <p:cNvCxnSpPr/>
          <p:nvPr/>
        </p:nvCxnSpPr>
        <p:spPr>
          <a:xfrm>
            <a:off x="0" y="6357957"/>
            <a:ext cx="9094787" cy="0"/>
          </a:xfrm>
          <a:prstGeom prst="straightConnector1">
            <a:avLst/>
          </a:prstGeom>
          <a:noFill/>
          <a:ln w="9525" cap="flat" cmpd="sng">
            <a:solidFill>
              <a:srgbClr val="CC3300"/>
            </a:solidFill>
            <a:prstDash val="solid"/>
            <a:round/>
            <a:headEnd type="none" w="med" len="med"/>
            <a:tailEnd type="none" w="med" len="med"/>
          </a:ln>
        </p:spPr>
      </p:cxnSp>
      <p:sp>
        <p:nvSpPr>
          <p:cNvPr id="175" name="Shape 175"/>
          <p:cNvSpPr txBox="1"/>
          <p:nvPr/>
        </p:nvSpPr>
        <p:spPr>
          <a:xfrm>
            <a:off x="0" y="71414"/>
            <a:ext cx="9144000"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2400" b="1" i="0" u="none" strike="noStrike" cap="none">
                <a:solidFill>
                  <a:srgbClr val="003366"/>
                </a:solidFill>
                <a:latin typeface="Calibri"/>
                <a:ea typeface="Calibri"/>
                <a:cs typeface="Calibri"/>
                <a:sym typeface="Calibri"/>
              </a:rPr>
              <a:t>Port and Ocean Going &amp; Inland River Shipping = Waterborne Transport  </a:t>
            </a:r>
          </a:p>
        </p:txBody>
      </p:sp>
      <p:pic>
        <p:nvPicPr>
          <p:cNvPr id="176" name="Shape 176"/>
          <p:cNvPicPr preferRelativeResize="0"/>
          <p:nvPr/>
        </p:nvPicPr>
        <p:blipFill rotWithShape="1">
          <a:blip r:embed="rId4">
            <a:alphaModFix/>
          </a:blip>
          <a:srcRect/>
          <a:stretch/>
        </p:blipFill>
        <p:spPr>
          <a:xfrm>
            <a:off x="2214546" y="714356"/>
            <a:ext cx="4786345" cy="561478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sldNum" idx="12"/>
          </p:nvPr>
        </p:nvSpPr>
        <p:spPr>
          <a:xfrm>
            <a:off x="8241509" y="6642078"/>
            <a:ext cx="733444" cy="215922"/>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altLang="zh-CN" sz="1200" b="1" i="0" u="none" strike="noStrike" cap="none">
                <a:solidFill>
                  <a:srgbClr val="FABF8E"/>
                </a:solidFill>
                <a:latin typeface="Calibri"/>
                <a:ea typeface="Calibri"/>
                <a:cs typeface="Calibri"/>
                <a:sym typeface="Calibri"/>
              </a:rPr>
              <a:t>6</a:t>
            </a:fld>
            <a:endParaRPr lang="zh-CN" sz="1200" b="1" i="0" u="none" strike="noStrike" cap="none">
              <a:solidFill>
                <a:srgbClr val="FABF8E"/>
              </a:solidFill>
              <a:latin typeface="Calibri"/>
              <a:ea typeface="Calibri"/>
              <a:cs typeface="Calibri"/>
              <a:sym typeface="Calibri"/>
            </a:endParaRPr>
          </a:p>
        </p:txBody>
      </p:sp>
      <p:cxnSp>
        <p:nvCxnSpPr>
          <p:cNvPr id="182" name="Shape 182"/>
          <p:cNvCxnSpPr/>
          <p:nvPr/>
        </p:nvCxnSpPr>
        <p:spPr>
          <a:xfrm>
            <a:off x="0" y="642918"/>
            <a:ext cx="9094787" cy="0"/>
          </a:xfrm>
          <a:prstGeom prst="straightConnector1">
            <a:avLst/>
          </a:prstGeom>
          <a:noFill/>
          <a:ln w="9525" cap="flat" cmpd="sng">
            <a:solidFill>
              <a:srgbClr val="CC3300"/>
            </a:solidFill>
            <a:prstDash val="solid"/>
            <a:round/>
            <a:headEnd type="none" w="med" len="med"/>
            <a:tailEnd type="none" w="med" len="med"/>
          </a:ln>
        </p:spPr>
      </p:cxnSp>
      <p:sp>
        <p:nvSpPr>
          <p:cNvPr id="183" name="Shape 183"/>
          <p:cNvSpPr/>
          <p:nvPr/>
        </p:nvSpPr>
        <p:spPr>
          <a:xfrm>
            <a:off x="500033" y="3357562"/>
            <a:ext cx="8215370" cy="1077217"/>
          </a:xfrm>
          <a:prstGeom prst="rect">
            <a:avLst/>
          </a:prstGeom>
          <a:noFill/>
          <a:ln>
            <a:noFill/>
          </a:ln>
        </p:spPr>
        <p:txBody>
          <a:bodyPr lIns="91425" tIns="45700" rIns="91425" bIns="45700" anchor="t" anchorCtr="0">
            <a:noAutofit/>
          </a:bodyPr>
          <a:lstStyle/>
          <a:p>
            <a:pPr marL="0" marR="0" lvl="0" indent="0" algn="ctr" rtl="0">
              <a:spcBef>
                <a:spcPts val="0"/>
              </a:spcBef>
              <a:buNone/>
            </a:pPr>
            <a:endParaRPr sz="3200" b="1" i="0" u="none" strike="noStrike" cap="none">
              <a:solidFill>
                <a:schemeClr val="dk1"/>
              </a:solidFill>
              <a:latin typeface="Calibri"/>
              <a:ea typeface="Calibri"/>
              <a:cs typeface="Calibri"/>
              <a:sym typeface="Calibri"/>
            </a:endParaRPr>
          </a:p>
          <a:p>
            <a:pPr marL="0" marR="0" lvl="0" indent="0" algn="ctr" rtl="0">
              <a:spcBef>
                <a:spcPts val="0"/>
              </a:spcBef>
              <a:buNone/>
            </a:pPr>
            <a:endParaRPr sz="3200" b="1" i="0" u="none" strike="noStrike" cap="none">
              <a:solidFill>
                <a:schemeClr val="dk1"/>
              </a:solidFill>
              <a:latin typeface="Calibri"/>
              <a:ea typeface="Calibri"/>
              <a:cs typeface="Calibri"/>
              <a:sym typeface="Calibri"/>
            </a:endParaRPr>
          </a:p>
        </p:txBody>
      </p:sp>
      <p:pic>
        <p:nvPicPr>
          <p:cNvPr id="184" name="Shape 184" descr="http://www.wti.ac.cn/upfile/1/2011/05/040918177162.jpg"/>
          <p:cNvPicPr preferRelativeResize="0"/>
          <p:nvPr/>
        </p:nvPicPr>
        <p:blipFill rotWithShape="1">
          <a:blip r:embed="rId3">
            <a:alphaModFix/>
          </a:blip>
          <a:srcRect/>
          <a:stretch/>
        </p:blipFill>
        <p:spPr>
          <a:xfrm>
            <a:off x="214282" y="6357957"/>
            <a:ext cx="500041" cy="500041"/>
          </a:xfrm>
          <a:prstGeom prst="rect">
            <a:avLst/>
          </a:prstGeom>
          <a:noFill/>
          <a:ln>
            <a:noFill/>
          </a:ln>
        </p:spPr>
      </p:pic>
      <p:sp>
        <p:nvSpPr>
          <p:cNvPr id="185" name="Shape 185"/>
          <p:cNvSpPr txBox="1"/>
          <p:nvPr/>
        </p:nvSpPr>
        <p:spPr>
          <a:xfrm>
            <a:off x="704862" y="6431007"/>
            <a:ext cx="7153284"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China Waterborne Transport Research Institute</a:t>
            </a:r>
          </a:p>
        </p:txBody>
      </p:sp>
      <p:cxnSp>
        <p:nvCxnSpPr>
          <p:cNvPr id="186" name="Shape 186"/>
          <p:cNvCxnSpPr/>
          <p:nvPr/>
        </p:nvCxnSpPr>
        <p:spPr>
          <a:xfrm>
            <a:off x="0" y="6357957"/>
            <a:ext cx="9094787" cy="0"/>
          </a:xfrm>
          <a:prstGeom prst="straightConnector1">
            <a:avLst/>
          </a:prstGeom>
          <a:noFill/>
          <a:ln w="9525" cap="flat" cmpd="sng">
            <a:solidFill>
              <a:srgbClr val="CC3300"/>
            </a:solidFill>
            <a:prstDash val="solid"/>
            <a:round/>
            <a:headEnd type="none" w="med" len="med"/>
            <a:tailEnd type="none" w="med" len="med"/>
          </a:ln>
        </p:spPr>
      </p:cxnSp>
      <p:sp>
        <p:nvSpPr>
          <p:cNvPr id="187" name="Shape 187"/>
          <p:cNvSpPr txBox="1"/>
          <p:nvPr/>
        </p:nvSpPr>
        <p:spPr>
          <a:xfrm>
            <a:off x="0" y="142852"/>
            <a:ext cx="8858279"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Green Ports: New Front for China’s War on Pollution and Climate Mitigation</a:t>
            </a:r>
          </a:p>
        </p:txBody>
      </p:sp>
      <p:pic>
        <p:nvPicPr>
          <p:cNvPr id="188" name="Shape 188"/>
          <p:cNvPicPr preferRelativeResize="0"/>
          <p:nvPr/>
        </p:nvPicPr>
        <p:blipFill rotWithShape="1">
          <a:blip r:embed="rId4">
            <a:alphaModFix/>
          </a:blip>
          <a:srcRect/>
          <a:stretch/>
        </p:blipFill>
        <p:spPr>
          <a:xfrm>
            <a:off x="642910" y="1214421"/>
            <a:ext cx="7891161" cy="5000660"/>
          </a:xfrm>
          <a:prstGeom prst="rect">
            <a:avLst/>
          </a:prstGeom>
          <a:noFill/>
          <a:ln>
            <a:noFill/>
          </a:ln>
        </p:spPr>
      </p:pic>
      <p:sp>
        <p:nvSpPr>
          <p:cNvPr id="189" name="Shape 189"/>
          <p:cNvSpPr txBox="1"/>
          <p:nvPr/>
        </p:nvSpPr>
        <p:spPr>
          <a:xfrm>
            <a:off x="142843" y="672935"/>
            <a:ext cx="8786842" cy="496673"/>
          </a:xfrm>
          <a:prstGeom prst="rect">
            <a:avLst/>
          </a:prstGeom>
          <a:noFill/>
          <a:ln>
            <a:noFill/>
          </a:ln>
        </p:spPr>
        <p:txBody>
          <a:bodyPr lIns="91425" tIns="45700" rIns="91425" bIns="45700" anchor="t" anchorCtr="0">
            <a:noAutofit/>
          </a:bodyPr>
          <a:lstStyle/>
          <a:p>
            <a:pPr marL="0" marR="0" lvl="1" indent="0" algn="l" rtl="0">
              <a:lnSpc>
                <a:spcPct val="175000"/>
              </a:lnSpc>
              <a:spcBef>
                <a:spcPts val="0"/>
              </a:spcBef>
              <a:buSzPct val="25000"/>
              <a:buNone/>
            </a:pPr>
            <a:r>
              <a:rPr lang="zh-CN" sz="2000" b="1" i="0" u="none" strike="noStrike" cap="none">
                <a:solidFill>
                  <a:schemeClr val="dk1"/>
                </a:solidFill>
                <a:latin typeface="Calibri"/>
                <a:ea typeface="Calibri"/>
                <a:cs typeface="Calibri"/>
                <a:sym typeface="Calibri"/>
              </a:rPr>
              <a:t>Port throughput increased rapidly in past years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sldNum" idx="12"/>
          </p:nvPr>
        </p:nvSpPr>
        <p:spPr>
          <a:xfrm>
            <a:off x="8241509" y="6642078"/>
            <a:ext cx="733444" cy="215922"/>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altLang="zh-CN" sz="1200" b="1" i="0" u="none" strike="noStrike" cap="none">
                <a:solidFill>
                  <a:srgbClr val="FABF8E"/>
                </a:solidFill>
                <a:latin typeface="Calibri"/>
                <a:ea typeface="Calibri"/>
                <a:cs typeface="Calibri"/>
                <a:sym typeface="Calibri"/>
              </a:rPr>
              <a:t>7</a:t>
            </a:fld>
            <a:endParaRPr lang="zh-CN" sz="1200" b="1" i="0" u="none" strike="noStrike" cap="none">
              <a:solidFill>
                <a:srgbClr val="FABF8E"/>
              </a:solidFill>
              <a:latin typeface="Calibri"/>
              <a:ea typeface="Calibri"/>
              <a:cs typeface="Calibri"/>
              <a:sym typeface="Calibri"/>
            </a:endParaRPr>
          </a:p>
        </p:txBody>
      </p:sp>
      <p:cxnSp>
        <p:nvCxnSpPr>
          <p:cNvPr id="195" name="Shape 195"/>
          <p:cNvCxnSpPr/>
          <p:nvPr/>
        </p:nvCxnSpPr>
        <p:spPr>
          <a:xfrm>
            <a:off x="0" y="642918"/>
            <a:ext cx="9094787" cy="0"/>
          </a:xfrm>
          <a:prstGeom prst="straightConnector1">
            <a:avLst/>
          </a:prstGeom>
          <a:noFill/>
          <a:ln w="9525" cap="flat" cmpd="sng">
            <a:solidFill>
              <a:srgbClr val="CC3300"/>
            </a:solidFill>
            <a:prstDash val="solid"/>
            <a:round/>
            <a:headEnd type="none" w="med" len="med"/>
            <a:tailEnd type="none" w="med" len="med"/>
          </a:ln>
        </p:spPr>
      </p:cxnSp>
      <p:sp>
        <p:nvSpPr>
          <p:cNvPr id="196" name="Shape 196"/>
          <p:cNvSpPr/>
          <p:nvPr/>
        </p:nvSpPr>
        <p:spPr>
          <a:xfrm>
            <a:off x="500033" y="3357562"/>
            <a:ext cx="8215370" cy="1077217"/>
          </a:xfrm>
          <a:prstGeom prst="rect">
            <a:avLst/>
          </a:prstGeom>
          <a:noFill/>
          <a:ln>
            <a:noFill/>
          </a:ln>
        </p:spPr>
        <p:txBody>
          <a:bodyPr lIns="91425" tIns="45700" rIns="91425" bIns="45700" anchor="t" anchorCtr="0">
            <a:noAutofit/>
          </a:bodyPr>
          <a:lstStyle/>
          <a:p>
            <a:pPr marL="0" marR="0" lvl="0" indent="0" algn="ctr" rtl="0">
              <a:spcBef>
                <a:spcPts val="0"/>
              </a:spcBef>
              <a:buNone/>
            </a:pPr>
            <a:endParaRPr sz="3200" b="1" i="0" u="none" strike="noStrike" cap="none">
              <a:solidFill>
                <a:schemeClr val="dk1"/>
              </a:solidFill>
              <a:latin typeface="Calibri"/>
              <a:ea typeface="Calibri"/>
              <a:cs typeface="Calibri"/>
              <a:sym typeface="Calibri"/>
            </a:endParaRPr>
          </a:p>
          <a:p>
            <a:pPr marL="0" marR="0" lvl="0" indent="0" algn="ctr" rtl="0">
              <a:spcBef>
                <a:spcPts val="0"/>
              </a:spcBef>
              <a:buNone/>
            </a:pPr>
            <a:endParaRPr sz="3200" b="1" i="0" u="none" strike="noStrike" cap="none">
              <a:solidFill>
                <a:schemeClr val="dk1"/>
              </a:solidFill>
              <a:latin typeface="Calibri"/>
              <a:ea typeface="Calibri"/>
              <a:cs typeface="Calibri"/>
              <a:sym typeface="Calibri"/>
            </a:endParaRPr>
          </a:p>
        </p:txBody>
      </p:sp>
      <p:pic>
        <p:nvPicPr>
          <p:cNvPr id="197" name="Shape 197" descr="http://www.wti.ac.cn/upfile/1/2011/05/040918177162.jpg"/>
          <p:cNvPicPr preferRelativeResize="0"/>
          <p:nvPr/>
        </p:nvPicPr>
        <p:blipFill rotWithShape="1">
          <a:blip r:embed="rId3">
            <a:alphaModFix/>
          </a:blip>
          <a:srcRect/>
          <a:stretch/>
        </p:blipFill>
        <p:spPr>
          <a:xfrm>
            <a:off x="214282" y="6357957"/>
            <a:ext cx="500041" cy="500041"/>
          </a:xfrm>
          <a:prstGeom prst="rect">
            <a:avLst/>
          </a:prstGeom>
          <a:noFill/>
          <a:ln>
            <a:noFill/>
          </a:ln>
        </p:spPr>
      </p:pic>
      <p:sp>
        <p:nvSpPr>
          <p:cNvPr id="198" name="Shape 198"/>
          <p:cNvSpPr txBox="1"/>
          <p:nvPr/>
        </p:nvSpPr>
        <p:spPr>
          <a:xfrm>
            <a:off x="704862" y="6431007"/>
            <a:ext cx="7153284"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China Waterborne Transport Research Institute</a:t>
            </a:r>
          </a:p>
        </p:txBody>
      </p:sp>
      <p:cxnSp>
        <p:nvCxnSpPr>
          <p:cNvPr id="199" name="Shape 199"/>
          <p:cNvCxnSpPr/>
          <p:nvPr/>
        </p:nvCxnSpPr>
        <p:spPr>
          <a:xfrm>
            <a:off x="0" y="6357957"/>
            <a:ext cx="9094787" cy="0"/>
          </a:xfrm>
          <a:prstGeom prst="straightConnector1">
            <a:avLst/>
          </a:prstGeom>
          <a:noFill/>
          <a:ln w="9525" cap="flat" cmpd="sng">
            <a:solidFill>
              <a:srgbClr val="CC3300"/>
            </a:solidFill>
            <a:prstDash val="solid"/>
            <a:round/>
            <a:headEnd type="none" w="med" len="med"/>
            <a:tailEnd type="none" w="med" len="med"/>
          </a:ln>
        </p:spPr>
      </p:cxnSp>
      <p:sp>
        <p:nvSpPr>
          <p:cNvPr id="200" name="Shape 200"/>
          <p:cNvSpPr txBox="1"/>
          <p:nvPr/>
        </p:nvSpPr>
        <p:spPr>
          <a:xfrm>
            <a:off x="0" y="142852"/>
            <a:ext cx="8858279"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Green Ports: New Front for China’s War on Pollution and Climate Mitigation</a:t>
            </a:r>
          </a:p>
        </p:txBody>
      </p:sp>
      <p:sp>
        <p:nvSpPr>
          <p:cNvPr id="201" name="Shape 201"/>
          <p:cNvSpPr txBox="1"/>
          <p:nvPr/>
        </p:nvSpPr>
        <p:spPr>
          <a:xfrm>
            <a:off x="142843" y="672935"/>
            <a:ext cx="8786842" cy="496673"/>
          </a:xfrm>
          <a:prstGeom prst="rect">
            <a:avLst/>
          </a:prstGeom>
          <a:noFill/>
          <a:ln>
            <a:noFill/>
          </a:ln>
        </p:spPr>
        <p:txBody>
          <a:bodyPr lIns="91425" tIns="45700" rIns="91425" bIns="45700" anchor="t" anchorCtr="0">
            <a:noAutofit/>
          </a:bodyPr>
          <a:lstStyle/>
          <a:p>
            <a:pPr marL="0" marR="0" lvl="1" indent="0" algn="l" rtl="0">
              <a:lnSpc>
                <a:spcPct val="175000"/>
              </a:lnSpc>
              <a:spcBef>
                <a:spcPts val="0"/>
              </a:spcBef>
              <a:buSzPct val="25000"/>
              <a:buNone/>
            </a:pPr>
            <a:r>
              <a:rPr lang="zh-CN" sz="2000" b="1" i="0" u="none" strike="noStrike" cap="none">
                <a:solidFill>
                  <a:schemeClr val="dk1"/>
                </a:solidFill>
                <a:latin typeface="Calibri"/>
                <a:ea typeface="Calibri"/>
                <a:cs typeface="Calibri"/>
                <a:sym typeface="Calibri"/>
              </a:rPr>
              <a:t>Emission from ship increased sharply and comes to public attention</a:t>
            </a:r>
          </a:p>
        </p:txBody>
      </p:sp>
      <p:pic>
        <p:nvPicPr>
          <p:cNvPr id="202" name="Shape 202" descr="D:\最新资料20130413\135356jv4fo331gfl8pzgo.jpg"/>
          <p:cNvPicPr preferRelativeResize="0"/>
          <p:nvPr/>
        </p:nvPicPr>
        <p:blipFill rotWithShape="1">
          <a:blip r:embed="rId4">
            <a:alphaModFix/>
          </a:blip>
          <a:srcRect/>
          <a:stretch/>
        </p:blipFill>
        <p:spPr>
          <a:xfrm>
            <a:off x="101484" y="1785925"/>
            <a:ext cx="4613390" cy="3984292"/>
          </a:xfrm>
          <a:prstGeom prst="rect">
            <a:avLst/>
          </a:prstGeom>
          <a:noFill/>
          <a:ln w="19050" cap="flat" cmpd="sng">
            <a:solidFill>
              <a:srgbClr val="002060"/>
            </a:solidFill>
            <a:prstDash val="solid"/>
            <a:round/>
            <a:headEnd type="none" w="med" len="med"/>
            <a:tailEnd type="none" w="med" len="med"/>
          </a:ln>
        </p:spPr>
      </p:pic>
      <p:sp>
        <p:nvSpPr>
          <p:cNvPr id="203" name="Shape 203"/>
          <p:cNvSpPr/>
          <p:nvPr/>
        </p:nvSpPr>
        <p:spPr>
          <a:xfrm>
            <a:off x="4802376" y="1371600"/>
            <a:ext cx="4286247" cy="5193729"/>
          </a:xfrm>
          <a:prstGeom prst="rect">
            <a:avLst/>
          </a:prstGeom>
          <a:solidFill>
            <a:srgbClr val="D6E3BC"/>
          </a:solidFill>
          <a:ln w="9525" cap="flat" cmpd="sng">
            <a:solidFill>
              <a:schemeClr val="dk1"/>
            </a:solidFill>
            <a:prstDash val="solid"/>
            <a:miter/>
            <a:headEnd type="none" w="med" len="med"/>
            <a:tailEnd type="none" w="med" len="med"/>
          </a:ln>
        </p:spPr>
        <p:txBody>
          <a:bodyPr lIns="91425" tIns="0" rIns="91425" bIns="0" anchor="ctr" anchorCtr="0">
            <a:noAutofit/>
          </a:bodyPr>
          <a:lstStyle/>
          <a:p>
            <a:pPr marL="0" marR="0" lvl="0" indent="0" algn="ctr" rtl="0">
              <a:lnSpc>
                <a:spcPct val="150000"/>
              </a:lnSpc>
              <a:spcBef>
                <a:spcPts val="0"/>
              </a:spcBef>
              <a:buClr>
                <a:schemeClr val="dk1"/>
              </a:buClr>
              <a:buSzPct val="25000"/>
              <a:buFont typeface="Arial"/>
              <a:buNone/>
            </a:pPr>
            <a:r>
              <a:rPr lang="zh-CN" sz="1600" b="0" i="0" u="none" strike="noStrike" cap="none" dirty="0">
                <a:solidFill>
                  <a:schemeClr val="dk1"/>
                </a:solidFill>
                <a:sym typeface="Arial"/>
              </a:rPr>
              <a:t>Annual Average Concentration of </a:t>
            </a:r>
            <a:r>
              <a:rPr lang="zh-CN" sz="1600" b="0" i="0" u="none" strike="noStrike" cap="none" dirty="0">
                <a:solidFill>
                  <a:srgbClr val="FF0000"/>
                </a:solidFill>
                <a:sym typeface="Arial"/>
              </a:rPr>
              <a:t>PM</a:t>
            </a:r>
            <a:r>
              <a:rPr lang="zh-CN" sz="1600" b="0" i="0" u="none" strike="noStrike" cap="none" baseline="-25000" dirty="0">
                <a:solidFill>
                  <a:srgbClr val="FF0000"/>
                </a:solidFill>
                <a:sym typeface="Arial"/>
              </a:rPr>
              <a:t>2.5</a:t>
            </a:r>
            <a:r>
              <a:rPr lang="zh-CN" sz="1600" b="0" i="0" u="none" strike="noStrike" cap="none" dirty="0">
                <a:solidFill>
                  <a:schemeClr val="dk1"/>
                </a:solidFill>
                <a:sym typeface="Arial"/>
              </a:rPr>
              <a:t> in Main Port Areas in 2014</a:t>
            </a:r>
          </a:p>
          <a:p>
            <a:pPr marL="0" marR="0" lvl="0" indent="0" algn="ctr" rtl="0">
              <a:lnSpc>
                <a:spcPct val="150000"/>
              </a:lnSpc>
              <a:spcBef>
                <a:spcPts val="0"/>
              </a:spcBef>
              <a:buClr>
                <a:schemeClr val="dk1"/>
              </a:buClr>
              <a:buSzPct val="25000"/>
              <a:buFont typeface="Arial"/>
              <a:buNone/>
            </a:pPr>
            <a:r>
              <a:rPr lang="zh-CN" sz="1600" b="0" i="0" u="none" strike="noStrike" cap="none" dirty="0">
                <a:solidFill>
                  <a:schemeClr val="dk1"/>
                </a:solidFill>
                <a:sym typeface="Arial"/>
              </a:rPr>
              <a:t> </a:t>
            </a:r>
          </a:p>
          <a:p>
            <a:pPr marL="0" marR="0" lvl="0" indent="0" algn="ctr" rtl="0">
              <a:lnSpc>
                <a:spcPct val="150000"/>
              </a:lnSpc>
              <a:spcBef>
                <a:spcPts val="0"/>
              </a:spcBef>
              <a:buClr>
                <a:schemeClr val="dk1"/>
              </a:buClr>
              <a:buSzPct val="25000"/>
              <a:buFont typeface="Arial"/>
              <a:buNone/>
            </a:pPr>
            <a:r>
              <a:rPr lang="zh-CN" sz="1600" b="0" i="0" u="none" strike="noStrike" cap="none" dirty="0">
                <a:solidFill>
                  <a:schemeClr val="dk1"/>
                </a:solidFill>
                <a:sym typeface="Arial"/>
              </a:rPr>
              <a:t>Beijing,Tianjin &amp; Hebei京津冀</a:t>
            </a:r>
            <a:r>
              <a:rPr lang="zh-CN" sz="1600" b="0" i="0" u="none" strike="noStrike" cap="none" dirty="0">
                <a:solidFill>
                  <a:srgbClr val="FF0000"/>
                </a:solidFill>
                <a:sym typeface="Arial"/>
              </a:rPr>
              <a:t>93μg/m</a:t>
            </a:r>
            <a:r>
              <a:rPr lang="zh-CN" sz="1600" b="0" i="0" u="none" strike="noStrike" cap="none" baseline="30000" dirty="0">
                <a:solidFill>
                  <a:srgbClr val="FF0000"/>
                </a:solidFill>
                <a:sym typeface="Arial"/>
              </a:rPr>
              <a:t>3</a:t>
            </a:r>
          </a:p>
          <a:p>
            <a:pPr marL="0" marR="0" lvl="0" indent="0" algn="ctr" rtl="0">
              <a:lnSpc>
                <a:spcPct val="150000"/>
              </a:lnSpc>
              <a:spcBef>
                <a:spcPts val="0"/>
              </a:spcBef>
              <a:buSzPct val="25000"/>
              <a:buNone/>
            </a:pPr>
            <a:r>
              <a:rPr lang="zh-CN" sz="1600" b="0" i="0" u="none" strike="noStrike" cap="none" dirty="0">
                <a:solidFill>
                  <a:schemeClr val="dk1"/>
                </a:solidFill>
                <a:sym typeface="Arial"/>
              </a:rPr>
              <a:t>Yangtze River Delta长三角</a:t>
            </a:r>
          </a:p>
          <a:p>
            <a:pPr marL="0" marR="0" lvl="0" indent="0" algn="ctr" rtl="0">
              <a:lnSpc>
                <a:spcPct val="150000"/>
              </a:lnSpc>
              <a:spcBef>
                <a:spcPts val="0"/>
              </a:spcBef>
              <a:buSzPct val="25000"/>
              <a:buNone/>
            </a:pPr>
            <a:r>
              <a:rPr lang="zh-CN" sz="1600" b="0" i="0" u="none" strike="noStrike" cap="none" dirty="0">
                <a:solidFill>
                  <a:srgbClr val="FF0000"/>
                </a:solidFill>
                <a:sym typeface="Arial"/>
              </a:rPr>
              <a:t>60μg/m</a:t>
            </a:r>
            <a:r>
              <a:rPr lang="zh-CN" sz="1600" b="0" i="0" u="none" strike="noStrike" cap="none" baseline="30000" dirty="0">
                <a:solidFill>
                  <a:srgbClr val="FF0000"/>
                </a:solidFill>
                <a:sym typeface="Arial"/>
              </a:rPr>
              <a:t>3</a:t>
            </a:r>
          </a:p>
          <a:p>
            <a:pPr marL="0" marR="0" lvl="0" indent="0" algn="ctr" rtl="0">
              <a:lnSpc>
                <a:spcPct val="150000"/>
              </a:lnSpc>
              <a:spcBef>
                <a:spcPts val="0"/>
              </a:spcBef>
              <a:buClr>
                <a:schemeClr val="dk1"/>
              </a:buClr>
              <a:buSzPct val="25000"/>
              <a:buFont typeface="Calibri"/>
              <a:buNone/>
            </a:pPr>
            <a:r>
              <a:rPr lang="zh-CN" sz="1600" b="1" i="0" u="none" strike="noStrike" cap="none" dirty="0">
                <a:solidFill>
                  <a:schemeClr val="dk1"/>
                </a:solidFill>
                <a:latin typeface="Calibri"/>
                <a:ea typeface="Calibri"/>
                <a:cs typeface="Calibri"/>
                <a:sym typeface="Calibri"/>
              </a:rPr>
              <a:t> </a:t>
            </a:r>
            <a:r>
              <a:rPr lang="zh-CN" sz="1600" b="0" i="0" u="none" strike="noStrike" cap="none" dirty="0">
                <a:solidFill>
                  <a:schemeClr val="dk1"/>
                </a:solidFill>
                <a:sym typeface="Arial"/>
              </a:rPr>
              <a:t>Pearl River Delta珠三角</a:t>
            </a:r>
          </a:p>
          <a:p>
            <a:pPr marL="0" marR="0" lvl="0" indent="0" algn="ctr" rtl="0">
              <a:lnSpc>
                <a:spcPct val="150000"/>
              </a:lnSpc>
              <a:spcBef>
                <a:spcPts val="0"/>
              </a:spcBef>
              <a:buClr>
                <a:srgbClr val="FF0000"/>
              </a:buClr>
              <a:buSzPct val="25000"/>
              <a:buFont typeface="Arial"/>
              <a:buNone/>
            </a:pPr>
            <a:r>
              <a:rPr lang="zh-CN" sz="1600" b="0" i="0" u="none" strike="noStrike" cap="none" dirty="0">
                <a:solidFill>
                  <a:srgbClr val="FF0000"/>
                </a:solidFill>
                <a:sym typeface="Arial"/>
              </a:rPr>
              <a:t>42μg/m</a:t>
            </a:r>
            <a:r>
              <a:rPr lang="zh-CN" sz="1600" b="0" i="0" u="none" strike="noStrike" cap="none" baseline="30000" dirty="0">
                <a:solidFill>
                  <a:srgbClr val="FF0000"/>
                </a:solidFill>
                <a:sym typeface="Arial"/>
              </a:rPr>
              <a:t>3</a:t>
            </a:r>
          </a:p>
          <a:p>
            <a:pPr marL="0" marR="0" lvl="0" indent="0" algn="l" rtl="0">
              <a:lnSpc>
                <a:spcPct val="150000"/>
              </a:lnSpc>
              <a:spcBef>
                <a:spcPts val="0"/>
              </a:spcBef>
              <a:buNone/>
            </a:pPr>
            <a:endParaRPr sz="1800" b="0" i="0" u="none" strike="noStrike" cap="none" dirty="0">
              <a:solidFill>
                <a:schemeClr val="dk1"/>
              </a:solidFill>
              <a:latin typeface="Arial"/>
              <a:ea typeface="Arial"/>
              <a:cs typeface="Arial"/>
              <a:sym typeface="Arial"/>
            </a:endParaRPr>
          </a:p>
          <a:p>
            <a:pPr marL="0" marR="0" lvl="0" indent="0" algn="l" rtl="0">
              <a:lnSpc>
                <a:spcPct val="150000"/>
              </a:lnSpc>
              <a:spcBef>
                <a:spcPts val="0"/>
              </a:spcBef>
              <a:buSzPct val="25000"/>
              <a:buNone/>
            </a:pPr>
            <a:r>
              <a:rPr lang="zh-CN" sz="1800" b="0" i="0" u="none" strike="noStrike" cap="none" dirty="0">
                <a:solidFill>
                  <a:schemeClr val="dk1"/>
                </a:solidFill>
                <a:latin typeface="Arial"/>
                <a:ea typeface="Arial"/>
                <a:cs typeface="Arial"/>
                <a:sym typeface="Arial"/>
              </a:rPr>
              <a:t>   The 6 cities' annual average concentration of </a:t>
            </a:r>
            <a:r>
              <a:rPr lang="zh-CN" sz="1800" b="0" i="0" u="none" strike="noStrike" cap="none" dirty="0">
                <a:solidFill>
                  <a:srgbClr val="FF0000"/>
                </a:solidFill>
                <a:latin typeface="Arial"/>
                <a:ea typeface="Arial"/>
                <a:cs typeface="Arial"/>
                <a:sym typeface="Arial"/>
              </a:rPr>
              <a:t>PM</a:t>
            </a:r>
            <a:r>
              <a:rPr lang="zh-CN" sz="1800" b="0" i="0" u="none" strike="noStrike" cap="none" baseline="-25000" dirty="0">
                <a:solidFill>
                  <a:srgbClr val="FF0000"/>
                </a:solidFill>
                <a:latin typeface="Arial"/>
                <a:ea typeface="Arial"/>
                <a:cs typeface="Arial"/>
                <a:sym typeface="Arial"/>
              </a:rPr>
              <a:t>2.5</a:t>
            </a:r>
            <a:r>
              <a:rPr lang="zh-CN" sz="1800" b="0" i="0" u="none" strike="noStrike" cap="none" dirty="0">
                <a:solidFill>
                  <a:schemeClr val="dk1"/>
                </a:solidFill>
                <a:latin typeface="Arial"/>
                <a:ea typeface="Arial"/>
                <a:cs typeface="Arial"/>
                <a:sym typeface="Arial"/>
              </a:rPr>
              <a:t> is less than </a:t>
            </a:r>
            <a:r>
              <a:rPr lang="zh-CN" sz="1800" b="0" i="0" u="none" strike="noStrike" cap="none" dirty="0">
                <a:solidFill>
                  <a:srgbClr val="FF0000"/>
                </a:solidFill>
                <a:latin typeface="Arial"/>
                <a:ea typeface="Arial"/>
                <a:cs typeface="Arial"/>
                <a:sym typeface="Arial"/>
              </a:rPr>
              <a:t>35μg/m</a:t>
            </a:r>
            <a:r>
              <a:rPr lang="zh-CN" sz="1800" b="0" i="0" u="none" strike="noStrike" cap="none" baseline="30000" dirty="0">
                <a:solidFill>
                  <a:srgbClr val="FF0000"/>
                </a:solidFill>
                <a:latin typeface="Arial"/>
                <a:ea typeface="Arial"/>
                <a:cs typeface="Arial"/>
                <a:sym typeface="Arial"/>
              </a:rPr>
              <a:t>3</a:t>
            </a:r>
            <a:r>
              <a:rPr lang="zh-CN" sz="1800" b="0" i="0" u="none" strike="noStrike" cap="none" dirty="0">
                <a:solidFill>
                  <a:srgbClr val="FF0000"/>
                </a:solidFill>
                <a:latin typeface="Arial"/>
                <a:ea typeface="Arial"/>
                <a:cs typeface="Arial"/>
                <a:sym typeface="Arial"/>
              </a:rPr>
              <a:t> </a:t>
            </a:r>
            <a:r>
              <a:rPr lang="zh-CN" sz="1800" b="0" i="0" u="none" strike="noStrike" cap="none" dirty="0">
                <a:solidFill>
                  <a:schemeClr val="dk1"/>
                </a:solidFill>
                <a:latin typeface="Arial"/>
                <a:ea typeface="Arial"/>
                <a:cs typeface="Arial"/>
                <a:sym typeface="Arial"/>
              </a:rPr>
              <a:t>and all inland river port cities can not meet the Chinese Ambient Air Quality Standards。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sldNum" idx="12"/>
          </p:nvPr>
        </p:nvSpPr>
        <p:spPr>
          <a:xfrm>
            <a:off x="8241509" y="6642078"/>
            <a:ext cx="733444" cy="215922"/>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altLang="zh-CN" sz="1200" b="1" i="0" u="none" strike="noStrike" cap="none">
                <a:solidFill>
                  <a:srgbClr val="FABF8E"/>
                </a:solidFill>
                <a:latin typeface="Calibri"/>
                <a:ea typeface="Calibri"/>
                <a:cs typeface="Calibri"/>
                <a:sym typeface="Calibri"/>
              </a:rPr>
              <a:t>8</a:t>
            </a:fld>
            <a:endParaRPr lang="zh-CN" sz="1200" b="1" i="0" u="none" strike="noStrike" cap="none">
              <a:solidFill>
                <a:srgbClr val="FABF8E"/>
              </a:solidFill>
              <a:latin typeface="Calibri"/>
              <a:ea typeface="Calibri"/>
              <a:cs typeface="Calibri"/>
              <a:sym typeface="Calibri"/>
            </a:endParaRPr>
          </a:p>
        </p:txBody>
      </p:sp>
      <p:cxnSp>
        <p:nvCxnSpPr>
          <p:cNvPr id="209" name="Shape 209"/>
          <p:cNvCxnSpPr/>
          <p:nvPr/>
        </p:nvCxnSpPr>
        <p:spPr>
          <a:xfrm>
            <a:off x="0" y="642918"/>
            <a:ext cx="9094787" cy="0"/>
          </a:xfrm>
          <a:prstGeom prst="straightConnector1">
            <a:avLst/>
          </a:prstGeom>
          <a:noFill/>
          <a:ln w="9525" cap="flat" cmpd="sng">
            <a:solidFill>
              <a:srgbClr val="CC3300"/>
            </a:solidFill>
            <a:prstDash val="solid"/>
            <a:round/>
            <a:headEnd type="none" w="med" len="med"/>
            <a:tailEnd type="none" w="med" len="med"/>
          </a:ln>
        </p:spPr>
      </p:cxnSp>
      <p:sp>
        <p:nvSpPr>
          <p:cNvPr id="210" name="Shape 210"/>
          <p:cNvSpPr/>
          <p:nvPr/>
        </p:nvSpPr>
        <p:spPr>
          <a:xfrm>
            <a:off x="500033" y="3357562"/>
            <a:ext cx="8215370" cy="1077217"/>
          </a:xfrm>
          <a:prstGeom prst="rect">
            <a:avLst/>
          </a:prstGeom>
          <a:noFill/>
          <a:ln>
            <a:noFill/>
          </a:ln>
        </p:spPr>
        <p:txBody>
          <a:bodyPr lIns="91425" tIns="45700" rIns="91425" bIns="45700" anchor="t" anchorCtr="0">
            <a:noAutofit/>
          </a:bodyPr>
          <a:lstStyle/>
          <a:p>
            <a:pPr marL="0" marR="0" lvl="0" indent="0" algn="ctr" rtl="0">
              <a:spcBef>
                <a:spcPts val="0"/>
              </a:spcBef>
              <a:buNone/>
            </a:pPr>
            <a:endParaRPr sz="3200" b="1" i="0" u="none" strike="noStrike" cap="none">
              <a:solidFill>
                <a:schemeClr val="dk1"/>
              </a:solidFill>
              <a:latin typeface="Calibri"/>
              <a:ea typeface="Calibri"/>
              <a:cs typeface="Calibri"/>
              <a:sym typeface="Calibri"/>
            </a:endParaRPr>
          </a:p>
          <a:p>
            <a:pPr marL="0" marR="0" lvl="0" indent="0" algn="ctr" rtl="0">
              <a:spcBef>
                <a:spcPts val="0"/>
              </a:spcBef>
              <a:buNone/>
            </a:pPr>
            <a:endParaRPr sz="3200" b="1" i="0" u="none" strike="noStrike" cap="none">
              <a:solidFill>
                <a:schemeClr val="dk1"/>
              </a:solidFill>
              <a:latin typeface="Calibri"/>
              <a:ea typeface="Calibri"/>
              <a:cs typeface="Calibri"/>
              <a:sym typeface="Calibri"/>
            </a:endParaRPr>
          </a:p>
        </p:txBody>
      </p:sp>
      <p:pic>
        <p:nvPicPr>
          <p:cNvPr id="211" name="Shape 211" descr="http://www.wti.ac.cn/upfile/1/2011/05/040918177162.jpg"/>
          <p:cNvPicPr preferRelativeResize="0"/>
          <p:nvPr/>
        </p:nvPicPr>
        <p:blipFill rotWithShape="1">
          <a:blip r:embed="rId3">
            <a:alphaModFix/>
          </a:blip>
          <a:srcRect/>
          <a:stretch/>
        </p:blipFill>
        <p:spPr>
          <a:xfrm>
            <a:off x="214282" y="6357957"/>
            <a:ext cx="500041" cy="500041"/>
          </a:xfrm>
          <a:prstGeom prst="rect">
            <a:avLst/>
          </a:prstGeom>
          <a:noFill/>
          <a:ln>
            <a:noFill/>
          </a:ln>
        </p:spPr>
      </p:pic>
      <p:sp>
        <p:nvSpPr>
          <p:cNvPr id="212" name="Shape 212"/>
          <p:cNvSpPr txBox="1"/>
          <p:nvPr/>
        </p:nvSpPr>
        <p:spPr>
          <a:xfrm>
            <a:off x="704862" y="6431007"/>
            <a:ext cx="7153284"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China Waterborne Transport Research Institute</a:t>
            </a:r>
          </a:p>
        </p:txBody>
      </p:sp>
      <p:cxnSp>
        <p:nvCxnSpPr>
          <p:cNvPr id="213" name="Shape 213"/>
          <p:cNvCxnSpPr/>
          <p:nvPr/>
        </p:nvCxnSpPr>
        <p:spPr>
          <a:xfrm>
            <a:off x="0" y="6357957"/>
            <a:ext cx="9094787" cy="0"/>
          </a:xfrm>
          <a:prstGeom prst="straightConnector1">
            <a:avLst/>
          </a:prstGeom>
          <a:noFill/>
          <a:ln w="9525" cap="flat" cmpd="sng">
            <a:solidFill>
              <a:srgbClr val="CC3300"/>
            </a:solidFill>
            <a:prstDash val="solid"/>
            <a:round/>
            <a:headEnd type="none" w="med" len="med"/>
            <a:tailEnd type="none" w="med" len="med"/>
          </a:ln>
        </p:spPr>
      </p:cxnSp>
      <p:sp>
        <p:nvSpPr>
          <p:cNvPr id="214" name="Shape 214"/>
          <p:cNvSpPr txBox="1"/>
          <p:nvPr/>
        </p:nvSpPr>
        <p:spPr>
          <a:xfrm>
            <a:off x="0" y="142852"/>
            <a:ext cx="8858279"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Green Ports: New Front for China’s War on Pollution and Climate Mitigation</a:t>
            </a:r>
          </a:p>
        </p:txBody>
      </p:sp>
      <p:sp>
        <p:nvSpPr>
          <p:cNvPr id="215" name="Shape 215"/>
          <p:cNvSpPr txBox="1"/>
          <p:nvPr/>
        </p:nvSpPr>
        <p:spPr>
          <a:xfrm>
            <a:off x="142843" y="672935"/>
            <a:ext cx="8786842" cy="496673"/>
          </a:xfrm>
          <a:prstGeom prst="rect">
            <a:avLst/>
          </a:prstGeom>
          <a:noFill/>
          <a:ln>
            <a:noFill/>
          </a:ln>
        </p:spPr>
        <p:txBody>
          <a:bodyPr lIns="91425" tIns="45700" rIns="91425" bIns="45700" anchor="t" anchorCtr="0">
            <a:noAutofit/>
          </a:bodyPr>
          <a:lstStyle/>
          <a:p>
            <a:pPr marL="0" marR="0" lvl="1" indent="0" algn="l" rtl="0">
              <a:lnSpc>
                <a:spcPct val="175000"/>
              </a:lnSpc>
              <a:spcBef>
                <a:spcPts val="0"/>
              </a:spcBef>
              <a:buSzPct val="25000"/>
              <a:buNone/>
            </a:pPr>
            <a:r>
              <a:rPr lang="zh-CN" sz="2000" b="1" i="0" u="none" strike="noStrike" cap="none">
                <a:solidFill>
                  <a:schemeClr val="dk1"/>
                </a:solidFill>
                <a:latin typeface="Calibri"/>
                <a:ea typeface="Calibri"/>
                <a:cs typeface="Calibri"/>
                <a:sym typeface="Calibri"/>
              </a:rPr>
              <a:t>Emission from ship increased sharply and comes to public attention</a:t>
            </a:r>
          </a:p>
        </p:txBody>
      </p:sp>
      <p:grpSp>
        <p:nvGrpSpPr>
          <p:cNvPr id="216" name="Shape 216"/>
          <p:cNvGrpSpPr/>
          <p:nvPr/>
        </p:nvGrpSpPr>
        <p:grpSpPr>
          <a:xfrm>
            <a:off x="214282" y="1357297"/>
            <a:ext cx="3143271" cy="4786346"/>
            <a:chOff x="214282" y="718302"/>
            <a:chExt cx="2489795" cy="3714776"/>
          </a:xfrm>
        </p:grpSpPr>
        <p:pic>
          <p:nvPicPr>
            <p:cNvPr id="217" name="Shape 217" descr="2006122720101173499全国港口分区域布局图.jpg"/>
            <p:cNvPicPr preferRelativeResize="0"/>
            <p:nvPr/>
          </p:nvPicPr>
          <p:blipFill rotWithShape="1">
            <a:blip r:embed="rId4">
              <a:alphaModFix/>
            </a:blip>
            <a:srcRect/>
            <a:stretch/>
          </p:blipFill>
          <p:spPr>
            <a:xfrm>
              <a:off x="214282" y="718302"/>
              <a:ext cx="2489795" cy="3714776"/>
            </a:xfrm>
            <a:prstGeom prst="rect">
              <a:avLst/>
            </a:prstGeom>
            <a:noFill/>
            <a:ln>
              <a:noFill/>
            </a:ln>
          </p:spPr>
        </p:pic>
        <p:sp>
          <p:nvSpPr>
            <p:cNvPr id="218" name="Shape 218"/>
            <p:cNvSpPr/>
            <p:nvPr/>
          </p:nvSpPr>
          <p:spPr>
            <a:xfrm>
              <a:off x="1172782" y="3290071"/>
              <a:ext cx="437745" cy="437745"/>
            </a:xfrm>
            <a:prstGeom prst="ellipse">
              <a:avLst/>
            </a:prstGeom>
            <a:solidFill>
              <a:srgbClr val="CCC0D9">
                <a:alpha val="47843"/>
              </a:srgbClr>
            </a:solidFill>
            <a:ln w="2540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grpSp>
      <p:graphicFrame>
        <p:nvGraphicFramePr>
          <p:cNvPr id="219" name="Shape 219"/>
          <p:cNvGraphicFramePr/>
          <p:nvPr/>
        </p:nvGraphicFramePr>
        <p:xfrm>
          <a:off x="3857619" y="3929066"/>
          <a:ext cx="4786350" cy="2280830"/>
        </p:xfrm>
        <a:graphic>
          <a:graphicData uri="http://schemas.openxmlformats.org/drawingml/2006/table">
            <a:tbl>
              <a:tblPr>
                <a:noFill/>
                <a:tableStyleId>{4BCB064A-19A2-4628-8A0E-80196215321C}</a:tableStyleId>
              </a:tblPr>
              <a:tblGrid>
                <a:gridCol w="1897325"/>
                <a:gridCol w="1600400"/>
                <a:gridCol w="1288625"/>
              </a:tblGrid>
              <a:tr h="421425">
                <a:tc gridSpan="3">
                  <a:txBody>
                    <a:bodyPr/>
                    <a:lstStyle/>
                    <a:p>
                      <a:pPr marL="0" marR="0" lvl="0" indent="0" algn="ctr" rtl="0">
                        <a:spcBef>
                          <a:spcPts val="0"/>
                        </a:spcBef>
                        <a:spcAft>
                          <a:spcPts val="0"/>
                        </a:spcAft>
                        <a:buSzPct val="25000"/>
                        <a:buNone/>
                      </a:pPr>
                      <a:r>
                        <a:rPr lang="zh-CN" sz="2000" b="1" u="none" strike="noStrike" cap="none">
                          <a:solidFill>
                            <a:srgbClr val="FF0000"/>
                          </a:solidFill>
                          <a:latin typeface="Arial"/>
                          <a:ea typeface="Arial"/>
                          <a:cs typeface="Arial"/>
                          <a:sym typeface="Arial"/>
                        </a:rPr>
                        <a:t>Port of Shenzhen in 2013</a:t>
                      </a:r>
                    </a:p>
                    <a:p>
                      <a:pPr marL="0" marR="0" lvl="0" indent="0" algn="ctr" rtl="0">
                        <a:spcBef>
                          <a:spcPts val="0"/>
                        </a:spcBef>
                        <a:spcAft>
                          <a:spcPts val="0"/>
                        </a:spcAft>
                        <a:buSzPct val="25000"/>
                        <a:buNone/>
                      </a:pPr>
                      <a:r>
                        <a:rPr lang="zh-CN" sz="1200" b="1" u="none" strike="noStrike" cap="none">
                          <a:solidFill>
                            <a:srgbClr val="FF0000"/>
                          </a:solidFill>
                          <a:latin typeface="Arial"/>
                          <a:ea typeface="Arial"/>
                          <a:cs typeface="Arial"/>
                          <a:sym typeface="Arial"/>
                        </a:rPr>
                        <a:t>Trade city, Data from City Environment Protection Bureau</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2D59B"/>
                    </a:solidFill>
                  </a:tcPr>
                </a:tc>
                <a:tc hMerge="1">
                  <a:txBody>
                    <a:bodyPr/>
                    <a:lstStyle/>
                    <a:p>
                      <a:endParaRPr lang="en-US"/>
                    </a:p>
                  </a:txBody>
                  <a:tcPr/>
                </a:tc>
                <a:tc hMerge="1">
                  <a:txBody>
                    <a:bodyPr/>
                    <a:lstStyle/>
                    <a:p>
                      <a:endParaRPr lang="en-US"/>
                    </a:p>
                  </a:txBody>
                  <a:tcPr/>
                </a:tc>
              </a:tr>
              <a:tr h="421425">
                <a:tc>
                  <a:txBody>
                    <a:bodyPr/>
                    <a:lstStyle/>
                    <a:p>
                      <a:pPr marL="0" marR="0" lvl="0" indent="0" algn="ctr" rtl="0">
                        <a:spcBef>
                          <a:spcPts val="0"/>
                        </a:spcBef>
                        <a:spcAft>
                          <a:spcPts val="0"/>
                        </a:spcAft>
                        <a:buSzPct val="25000"/>
                        <a:buNone/>
                      </a:pPr>
                      <a:r>
                        <a:rPr lang="zh-CN" sz="2400" u="none" strike="noStrike" cap="none">
                          <a:solidFill>
                            <a:srgbClr val="FF0000"/>
                          </a:solidFill>
                          <a:latin typeface="Arial"/>
                          <a:ea typeface="Arial"/>
                          <a:cs typeface="Arial"/>
                          <a:sym typeface="Arial"/>
                        </a:rPr>
                        <a:t>Pollutant</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2D59B"/>
                    </a:solidFill>
                  </a:tcPr>
                </a:tc>
                <a:tc>
                  <a:txBody>
                    <a:bodyPr/>
                    <a:lstStyle/>
                    <a:p>
                      <a:pPr marL="0" marR="0" lvl="0" indent="0" algn="ctr" rtl="0">
                        <a:spcBef>
                          <a:spcPts val="0"/>
                        </a:spcBef>
                        <a:spcAft>
                          <a:spcPts val="0"/>
                        </a:spcAft>
                        <a:buSzPct val="25000"/>
                        <a:buNone/>
                      </a:pPr>
                      <a:r>
                        <a:rPr lang="zh-CN" sz="2400" u="none" strike="noStrike" cap="none">
                          <a:solidFill>
                            <a:srgbClr val="FF0000"/>
                          </a:solidFill>
                          <a:latin typeface="Arial"/>
                          <a:ea typeface="Arial"/>
                          <a:cs typeface="Arial"/>
                          <a:sym typeface="Arial"/>
                        </a:rPr>
                        <a:t>Emission</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2D59B"/>
                    </a:solidFill>
                  </a:tcPr>
                </a:tc>
                <a:tc>
                  <a:txBody>
                    <a:bodyPr/>
                    <a:lstStyle/>
                    <a:p>
                      <a:pPr marL="0" marR="0" lvl="0" indent="0" algn="ctr" rtl="0">
                        <a:spcBef>
                          <a:spcPts val="0"/>
                        </a:spcBef>
                        <a:spcAft>
                          <a:spcPts val="0"/>
                        </a:spcAft>
                        <a:buSzPct val="25000"/>
                        <a:buNone/>
                      </a:pPr>
                      <a:r>
                        <a:rPr lang="zh-CN" sz="2400" u="none" strike="noStrike" cap="none">
                          <a:solidFill>
                            <a:srgbClr val="FF0000"/>
                          </a:solidFill>
                          <a:latin typeface="Arial"/>
                          <a:ea typeface="Arial"/>
                          <a:cs typeface="Arial"/>
                          <a:sym typeface="Arial"/>
                        </a:rPr>
                        <a:t>Share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2D59B"/>
                    </a:solidFill>
                  </a:tcPr>
                </a:tc>
              </a:tr>
              <a:tr h="520600">
                <a:tc>
                  <a:txBody>
                    <a:bodyPr/>
                    <a:lstStyle/>
                    <a:p>
                      <a:pPr marL="0" marR="0" lvl="0" indent="0" algn="ctr" rtl="0">
                        <a:spcBef>
                          <a:spcPts val="0"/>
                        </a:spcBef>
                        <a:spcAft>
                          <a:spcPts val="0"/>
                        </a:spcAft>
                        <a:buSzPct val="25000"/>
                        <a:buNone/>
                      </a:pPr>
                      <a:r>
                        <a:rPr lang="zh-CN" sz="2400" u="none" strike="noStrike" cap="none">
                          <a:solidFill>
                            <a:srgbClr val="FF0000"/>
                          </a:solidFill>
                          <a:latin typeface="Arial"/>
                          <a:ea typeface="Arial"/>
                          <a:cs typeface="Arial"/>
                          <a:sym typeface="Arial"/>
                        </a:rPr>
                        <a:t>SO</a:t>
                      </a:r>
                      <a:r>
                        <a:rPr lang="zh-CN" sz="2400" u="none" strike="noStrike" cap="none" baseline="-25000">
                          <a:solidFill>
                            <a:srgbClr val="FF0000"/>
                          </a:solidFill>
                          <a:latin typeface="Arial"/>
                          <a:ea typeface="Arial"/>
                          <a:cs typeface="Arial"/>
                          <a:sym typeface="Arial"/>
                        </a:rPr>
                        <a:t>2</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2D59B"/>
                    </a:solidFill>
                  </a:tcPr>
                </a:tc>
                <a:tc>
                  <a:txBody>
                    <a:bodyPr/>
                    <a:lstStyle/>
                    <a:p>
                      <a:pPr marL="0" marR="0" lvl="0" indent="0" algn="ctr" rtl="0">
                        <a:spcBef>
                          <a:spcPts val="0"/>
                        </a:spcBef>
                        <a:spcAft>
                          <a:spcPts val="0"/>
                        </a:spcAft>
                        <a:buSzPct val="25000"/>
                        <a:buNone/>
                      </a:pPr>
                      <a:r>
                        <a:rPr lang="zh-CN" sz="2400" u="none" strike="noStrike" cap="none">
                          <a:solidFill>
                            <a:srgbClr val="FF0000"/>
                          </a:solidFill>
                          <a:latin typeface="Arial"/>
                          <a:ea typeface="Arial"/>
                          <a:cs typeface="Arial"/>
                          <a:sym typeface="Arial"/>
                        </a:rPr>
                        <a:t>16300t</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2D59B"/>
                    </a:solidFill>
                  </a:tcPr>
                </a:tc>
                <a:tc>
                  <a:txBody>
                    <a:bodyPr/>
                    <a:lstStyle/>
                    <a:p>
                      <a:pPr marL="0" marR="0" lvl="0" indent="0" algn="ctr" rtl="0">
                        <a:spcBef>
                          <a:spcPts val="0"/>
                        </a:spcBef>
                        <a:spcAft>
                          <a:spcPts val="0"/>
                        </a:spcAft>
                        <a:buSzPct val="25000"/>
                        <a:buNone/>
                      </a:pPr>
                      <a:r>
                        <a:rPr lang="zh-CN" sz="2400" u="none" strike="noStrike" cap="none">
                          <a:solidFill>
                            <a:srgbClr val="FF0000"/>
                          </a:solidFill>
                          <a:latin typeface="Arial"/>
                          <a:ea typeface="Arial"/>
                          <a:cs typeface="Arial"/>
                          <a:sym typeface="Arial"/>
                        </a:rPr>
                        <a:t>66.10%</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2D59B"/>
                    </a:solidFill>
                  </a:tcPr>
                </a:tc>
              </a:tr>
              <a:tr h="421425">
                <a:tc>
                  <a:txBody>
                    <a:bodyPr/>
                    <a:lstStyle/>
                    <a:p>
                      <a:pPr marL="0" marR="0" lvl="0" indent="0" algn="ctr" rtl="0">
                        <a:spcBef>
                          <a:spcPts val="0"/>
                        </a:spcBef>
                        <a:spcAft>
                          <a:spcPts val="0"/>
                        </a:spcAft>
                        <a:buSzPct val="25000"/>
                        <a:buNone/>
                      </a:pPr>
                      <a:r>
                        <a:rPr lang="zh-CN" sz="2400" u="none" strike="noStrike" cap="none">
                          <a:solidFill>
                            <a:srgbClr val="FF0000"/>
                          </a:solidFill>
                          <a:latin typeface="Arial"/>
                          <a:ea typeface="Arial"/>
                          <a:cs typeface="Arial"/>
                          <a:sym typeface="Arial"/>
                        </a:rPr>
                        <a:t>NO</a:t>
                      </a:r>
                      <a:r>
                        <a:rPr lang="zh-CN" sz="2400" u="none" strike="noStrike" cap="none" baseline="-25000">
                          <a:solidFill>
                            <a:srgbClr val="FF0000"/>
                          </a:solidFill>
                          <a:latin typeface="Arial"/>
                          <a:ea typeface="Arial"/>
                          <a:cs typeface="Arial"/>
                          <a:sym typeface="Arial"/>
                        </a:rPr>
                        <a:t>x</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2D59B"/>
                    </a:solidFill>
                  </a:tcPr>
                </a:tc>
                <a:tc>
                  <a:txBody>
                    <a:bodyPr/>
                    <a:lstStyle/>
                    <a:p>
                      <a:pPr marL="0" marR="0" lvl="0" indent="0" algn="ctr" rtl="0">
                        <a:spcBef>
                          <a:spcPts val="0"/>
                        </a:spcBef>
                        <a:spcAft>
                          <a:spcPts val="0"/>
                        </a:spcAft>
                        <a:buSzPct val="25000"/>
                        <a:buNone/>
                      </a:pPr>
                      <a:r>
                        <a:rPr lang="zh-CN" sz="2400" u="none" strike="noStrike" cap="none">
                          <a:solidFill>
                            <a:srgbClr val="FF0000"/>
                          </a:solidFill>
                          <a:latin typeface="Arial"/>
                          <a:ea typeface="Arial"/>
                          <a:cs typeface="Arial"/>
                          <a:sym typeface="Arial"/>
                        </a:rPr>
                        <a:t>19254t</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2D59B"/>
                    </a:solidFill>
                  </a:tcPr>
                </a:tc>
                <a:tc>
                  <a:txBody>
                    <a:bodyPr/>
                    <a:lstStyle/>
                    <a:p>
                      <a:pPr marL="0" marR="0" lvl="0" indent="0" algn="ctr" rtl="0">
                        <a:spcBef>
                          <a:spcPts val="0"/>
                        </a:spcBef>
                        <a:spcAft>
                          <a:spcPts val="0"/>
                        </a:spcAft>
                        <a:buSzPct val="25000"/>
                        <a:buNone/>
                      </a:pPr>
                      <a:r>
                        <a:rPr lang="zh-CN" sz="2400" u="none" strike="noStrike" cap="none">
                          <a:solidFill>
                            <a:srgbClr val="FF0000"/>
                          </a:solidFill>
                          <a:latin typeface="Arial"/>
                          <a:ea typeface="Arial"/>
                          <a:cs typeface="Arial"/>
                          <a:sym typeface="Arial"/>
                        </a:rPr>
                        <a:t>14.10%</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2D59B"/>
                    </a:solidFill>
                  </a:tcPr>
                </a:tc>
              </a:tr>
              <a:tr h="429700">
                <a:tc>
                  <a:txBody>
                    <a:bodyPr/>
                    <a:lstStyle/>
                    <a:p>
                      <a:pPr marL="0" marR="0" lvl="0" indent="0" algn="ctr" rtl="0">
                        <a:spcBef>
                          <a:spcPts val="0"/>
                        </a:spcBef>
                        <a:spcAft>
                          <a:spcPts val="0"/>
                        </a:spcAft>
                        <a:buSzPct val="25000"/>
                        <a:buNone/>
                      </a:pPr>
                      <a:r>
                        <a:rPr lang="zh-CN" sz="2400" u="none" strike="noStrike" cap="none">
                          <a:solidFill>
                            <a:srgbClr val="FF0000"/>
                          </a:solidFill>
                          <a:latin typeface="Arial"/>
                          <a:ea typeface="Arial"/>
                          <a:cs typeface="Arial"/>
                          <a:sym typeface="Arial"/>
                        </a:rPr>
                        <a:t>PM</a:t>
                      </a:r>
                      <a:r>
                        <a:rPr lang="zh-CN" sz="2400" u="none" strike="noStrike" cap="none" baseline="-25000">
                          <a:solidFill>
                            <a:srgbClr val="FF0000"/>
                          </a:solidFill>
                          <a:latin typeface="Arial"/>
                          <a:ea typeface="Arial"/>
                          <a:cs typeface="Arial"/>
                          <a:sym typeface="Arial"/>
                        </a:rPr>
                        <a:t>2.5</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2D59B"/>
                    </a:solidFill>
                  </a:tcPr>
                </a:tc>
                <a:tc>
                  <a:txBody>
                    <a:bodyPr/>
                    <a:lstStyle/>
                    <a:p>
                      <a:pPr marL="0" marR="0" lvl="0" indent="0" algn="ctr" rtl="0">
                        <a:spcBef>
                          <a:spcPts val="0"/>
                        </a:spcBef>
                        <a:spcAft>
                          <a:spcPts val="0"/>
                        </a:spcAft>
                        <a:buSzPct val="25000"/>
                        <a:buNone/>
                      </a:pPr>
                      <a:r>
                        <a:rPr lang="zh-CN" sz="2400" u="none" strike="noStrike" cap="none">
                          <a:solidFill>
                            <a:srgbClr val="FF0000"/>
                          </a:solidFill>
                          <a:latin typeface="Arial"/>
                          <a:ea typeface="Arial"/>
                          <a:cs typeface="Arial"/>
                          <a:sym typeface="Arial"/>
                        </a:rPr>
                        <a:t>1635t</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2D59B"/>
                    </a:solidFill>
                  </a:tcPr>
                </a:tc>
                <a:tc>
                  <a:txBody>
                    <a:bodyPr/>
                    <a:lstStyle/>
                    <a:p>
                      <a:pPr marL="0" marR="0" lvl="0" indent="0" algn="ctr" rtl="0">
                        <a:spcBef>
                          <a:spcPts val="0"/>
                        </a:spcBef>
                        <a:spcAft>
                          <a:spcPts val="0"/>
                        </a:spcAft>
                        <a:buSzPct val="25000"/>
                        <a:buNone/>
                      </a:pPr>
                      <a:r>
                        <a:rPr lang="zh-CN" sz="2400" u="none" strike="noStrike" cap="none">
                          <a:solidFill>
                            <a:srgbClr val="FF0000"/>
                          </a:solidFill>
                          <a:latin typeface="Arial"/>
                          <a:ea typeface="Arial"/>
                          <a:cs typeface="Arial"/>
                          <a:sym typeface="Arial"/>
                        </a:rPr>
                        <a:t>5.80%</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2D59B"/>
                    </a:solidFill>
                  </a:tcPr>
                </a:tc>
              </a:tr>
            </a:tbl>
          </a:graphicData>
        </a:graphic>
      </p:graphicFrame>
      <p:graphicFrame>
        <p:nvGraphicFramePr>
          <p:cNvPr id="220" name="Shape 220"/>
          <p:cNvGraphicFramePr/>
          <p:nvPr/>
        </p:nvGraphicFramePr>
        <p:xfrm>
          <a:off x="3857619" y="1357298"/>
          <a:ext cx="4786350" cy="2308175"/>
        </p:xfrm>
        <a:graphic>
          <a:graphicData uri="http://schemas.openxmlformats.org/drawingml/2006/table">
            <a:tbl>
              <a:tblPr>
                <a:noFill/>
                <a:tableStyleId>{4BCB064A-19A2-4628-8A0E-80196215321C}</a:tableStyleId>
              </a:tblPr>
              <a:tblGrid>
                <a:gridCol w="2850400"/>
                <a:gridCol w="1935950"/>
              </a:tblGrid>
              <a:tr h="435025">
                <a:tc gridSpan="2">
                  <a:txBody>
                    <a:bodyPr/>
                    <a:lstStyle/>
                    <a:p>
                      <a:pPr marL="0" marR="0" lvl="0" indent="0" algn="ctr" rtl="0">
                        <a:spcBef>
                          <a:spcPts val="0"/>
                        </a:spcBef>
                        <a:spcAft>
                          <a:spcPts val="0"/>
                        </a:spcAft>
                        <a:buSzPct val="25000"/>
                        <a:buNone/>
                      </a:pPr>
                      <a:r>
                        <a:rPr lang="zh-CN" sz="1800" b="1" u="none" strike="noStrike" cap="none">
                          <a:solidFill>
                            <a:srgbClr val="00B050"/>
                          </a:solidFill>
                          <a:latin typeface="Arial"/>
                          <a:ea typeface="Arial"/>
                          <a:cs typeface="Arial"/>
                          <a:sym typeface="Arial"/>
                        </a:rPr>
                        <a:t>Port of Shanghai in 2010 </a:t>
                      </a:r>
                    </a:p>
                    <a:p>
                      <a:pPr marL="0" marR="0" lvl="0" indent="0" algn="ctr" rtl="0">
                        <a:spcBef>
                          <a:spcPts val="0"/>
                        </a:spcBef>
                        <a:spcAft>
                          <a:spcPts val="0"/>
                        </a:spcAft>
                        <a:buSzPct val="25000"/>
                        <a:buNone/>
                      </a:pPr>
                      <a:r>
                        <a:rPr lang="zh-CN" sz="1200" b="1" u="none" strike="noStrike" cap="none">
                          <a:solidFill>
                            <a:srgbClr val="00B050"/>
                          </a:solidFill>
                          <a:latin typeface="Arial"/>
                          <a:ea typeface="Arial"/>
                          <a:cs typeface="Arial"/>
                          <a:sym typeface="Arial"/>
                        </a:rPr>
                        <a:t>Industry city, Data from City Environment Monitoring Centre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2D59B"/>
                    </a:solidFill>
                  </a:tcPr>
                </a:tc>
                <a:tc hMerge="1">
                  <a:txBody>
                    <a:bodyPr/>
                    <a:lstStyle/>
                    <a:p>
                      <a:endParaRPr lang="en-US"/>
                    </a:p>
                  </a:txBody>
                  <a:tcPr/>
                </a:tc>
              </a:tr>
              <a:tr h="435025">
                <a:tc>
                  <a:txBody>
                    <a:bodyPr/>
                    <a:lstStyle/>
                    <a:p>
                      <a:pPr marL="0" marR="0" lvl="0" indent="0" algn="ctr" rtl="0">
                        <a:spcBef>
                          <a:spcPts val="0"/>
                        </a:spcBef>
                        <a:spcAft>
                          <a:spcPts val="0"/>
                        </a:spcAft>
                        <a:buSzPct val="25000"/>
                        <a:buNone/>
                      </a:pPr>
                      <a:r>
                        <a:rPr lang="zh-CN" sz="2400" u="none" strike="noStrike" cap="none">
                          <a:solidFill>
                            <a:srgbClr val="00B050"/>
                          </a:solidFill>
                          <a:latin typeface="Arial"/>
                          <a:ea typeface="Arial"/>
                          <a:cs typeface="Arial"/>
                          <a:sym typeface="Arial"/>
                        </a:rPr>
                        <a:t>Pollutant</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2D59B"/>
                    </a:solidFill>
                  </a:tcPr>
                </a:tc>
                <a:tc>
                  <a:txBody>
                    <a:bodyPr/>
                    <a:lstStyle/>
                    <a:p>
                      <a:pPr marL="0" marR="0" lvl="0" indent="0" algn="ctr" rtl="0">
                        <a:spcBef>
                          <a:spcPts val="0"/>
                        </a:spcBef>
                        <a:spcAft>
                          <a:spcPts val="0"/>
                        </a:spcAft>
                        <a:buSzPct val="25000"/>
                        <a:buNone/>
                      </a:pPr>
                      <a:r>
                        <a:rPr lang="zh-CN" sz="2400" u="none" strike="noStrike" cap="none">
                          <a:solidFill>
                            <a:srgbClr val="00B050"/>
                          </a:solidFill>
                          <a:latin typeface="Arial"/>
                          <a:ea typeface="Arial"/>
                          <a:cs typeface="Arial"/>
                          <a:sym typeface="Arial"/>
                        </a:rPr>
                        <a:t>Share</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2D59B"/>
                    </a:solidFill>
                  </a:tcPr>
                </a:tc>
              </a:tr>
              <a:tr h="537375">
                <a:tc>
                  <a:txBody>
                    <a:bodyPr/>
                    <a:lstStyle/>
                    <a:p>
                      <a:pPr marL="0" marR="0" lvl="0" indent="0" algn="ctr" rtl="0">
                        <a:spcBef>
                          <a:spcPts val="0"/>
                        </a:spcBef>
                        <a:spcAft>
                          <a:spcPts val="0"/>
                        </a:spcAft>
                        <a:buSzPct val="25000"/>
                        <a:buNone/>
                      </a:pPr>
                      <a:r>
                        <a:rPr lang="zh-CN" sz="2400" u="none" strike="noStrike" cap="none">
                          <a:solidFill>
                            <a:srgbClr val="00B050"/>
                          </a:solidFill>
                          <a:latin typeface="Arial"/>
                          <a:ea typeface="Arial"/>
                          <a:cs typeface="Arial"/>
                          <a:sym typeface="Arial"/>
                        </a:rPr>
                        <a:t>SO</a:t>
                      </a:r>
                      <a:r>
                        <a:rPr lang="zh-CN" sz="2400" u="none" strike="noStrike" cap="none" baseline="-25000">
                          <a:solidFill>
                            <a:srgbClr val="00B050"/>
                          </a:solidFill>
                          <a:latin typeface="Arial"/>
                          <a:ea typeface="Arial"/>
                          <a:cs typeface="Arial"/>
                          <a:sym typeface="Arial"/>
                        </a:rPr>
                        <a:t>2</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2D59B"/>
                    </a:solidFill>
                  </a:tcPr>
                </a:tc>
                <a:tc>
                  <a:txBody>
                    <a:bodyPr/>
                    <a:lstStyle/>
                    <a:p>
                      <a:pPr marL="0" marR="0" lvl="0" indent="0" algn="ctr" rtl="0">
                        <a:spcBef>
                          <a:spcPts val="0"/>
                        </a:spcBef>
                        <a:spcAft>
                          <a:spcPts val="0"/>
                        </a:spcAft>
                        <a:buSzPct val="25000"/>
                        <a:buNone/>
                      </a:pPr>
                      <a:r>
                        <a:rPr lang="zh-CN" sz="2400" u="none" strike="noStrike" cap="none">
                          <a:solidFill>
                            <a:srgbClr val="00B050"/>
                          </a:solidFill>
                          <a:latin typeface="Arial"/>
                          <a:ea typeface="Arial"/>
                          <a:cs typeface="Arial"/>
                          <a:sym typeface="Arial"/>
                        </a:rPr>
                        <a:t>12.0%</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2D59B"/>
                    </a:solidFill>
                  </a:tcPr>
                </a:tc>
              </a:tr>
              <a:tr h="435025">
                <a:tc>
                  <a:txBody>
                    <a:bodyPr/>
                    <a:lstStyle/>
                    <a:p>
                      <a:pPr marL="0" marR="0" lvl="0" indent="0" algn="ctr" rtl="0">
                        <a:spcBef>
                          <a:spcPts val="0"/>
                        </a:spcBef>
                        <a:spcAft>
                          <a:spcPts val="0"/>
                        </a:spcAft>
                        <a:buSzPct val="25000"/>
                        <a:buNone/>
                      </a:pPr>
                      <a:r>
                        <a:rPr lang="zh-CN" sz="2400" u="none" strike="noStrike" cap="none">
                          <a:solidFill>
                            <a:srgbClr val="00B050"/>
                          </a:solidFill>
                          <a:latin typeface="Arial"/>
                          <a:ea typeface="Arial"/>
                          <a:cs typeface="Arial"/>
                          <a:sym typeface="Arial"/>
                        </a:rPr>
                        <a:t>NO</a:t>
                      </a:r>
                      <a:r>
                        <a:rPr lang="zh-CN" sz="2400" u="none" strike="noStrike" cap="none" baseline="-25000">
                          <a:solidFill>
                            <a:srgbClr val="00B050"/>
                          </a:solidFill>
                          <a:latin typeface="Arial"/>
                          <a:ea typeface="Arial"/>
                          <a:cs typeface="Arial"/>
                          <a:sym typeface="Arial"/>
                        </a:rPr>
                        <a:t>x</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2D59B"/>
                    </a:solidFill>
                  </a:tcPr>
                </a:tc>
                <a:tc>
                  <a:txBody>
                    <a:bodyPr/>
                    <a:lstStyle/>
                    <a:p>
                      <a:pPr marL="0" marR="0" lvl="0" indent="0" algn="ctr" rtl="0">
                        <a:spcBef>
                          <a:spcPts val="0"/>
                        </a:spcBef>
                        <a:spcAft>
                          <a:spcPts val="0"/>
                        </a:spcAft>
                        <a:buSzPct val="25000"/>
                        <a:buNone/>
                      </a:pPr>
                      <a:r>
                        <a:rPr lang="zh-CN" sz="2400" u="none" strike="noStrike" cap="none">
                          <a:solidFill>
                            <a:srgbClr val="00B050"/>
                          </a:solidFill>
                          <a:latin typeface="Arial"/>
                          <a:ea typeface="Arial"/>
                          <a:cs typeface="Arial"/>
                          <a:sym typeface="Arial"/>
                        </a:rPr>
                        <a:t>9.0%</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2D59B"/>
                    </a:solidFill>
                  </a:tcPr>
                </a:tc>
              </a:tr>
              <a:tr h="443550">
                <a:tc>
                  <a:txBody>
                    <a:bodyPr/>
                    <a:lstStyle/>
                    <a:p>
                      <a:pPr marL="0" marR="0" lvl="0" indent="0" algn="ctr" rtl="0">
                        <a:spcBef>
                          <a:spcPts val="0"/>
                        </a:spcBef>
                        <a:spcAft>
                          <a:spcPts val="0"/>
                        </a:spcAft>
                        <a:buSzPct val="25000"/>
                        <a:buNone/>
                      </a:pPr>
                      <a:r>
                        <a:rPr lang="zh-CN" sz="2400" u="none" strike="noStrike" cap="none">
                          <a:solidFill>
                            <a:srgbClr val="00B050"/>
                          </a:solidFill>
                          <a:latin typeface="Arial"/>
                          <a:ea typeface="Arial"/>
                          <a:cs typeface="Arial"/>
                          <a:sym typeface="Arial"/>
                        </a:rPr>
                        <a:t>PM</a:t>
                      </a:r>
                      <a:r>
                        <a:rPr lang="zh-CN" sz="2400" u="none" strike="noStrike" cap="none" baseline="-25000">
                          <a:solidFill>
                            <a:srgbClr val="00B050"/>
                          </a:solidFill>
                          <a:latin typeface="Arial"/>
                          <a:ea typeface="Arial"/>
                          <a:cs typeface="Arial"/>
                          <a:sym typeface="Arial"/>
                        </a:rPr>
                        <a:t>2.5</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2D59B"/>
                    </a:solidFill>
                  </a:tcPr>
                </a:tc>
                <a:tc>
                  <a:txBody>
                    <a:bodyPr/>
                    <a:lstStyle/>
                    <a:p>
                      <a:pPr marL="0" marR="0" lvl="0" indent="0" algn="ctr" rtl="0">
                        <a:spcBef>
                          <a:spcPts val="0"/>
                        </a:spcBef>
                        <a:spcAft>
                          <a:spcPts val="0"/>
                        </a:spcAft>
                        <a:buSzPct val="25000"/>
                        <a:buNone/>
                      </a:pPr>
                      <a:r>
                        <a:rPr lang="zh-CN" sz="2400" u="none" strike="noStrike" cap="none">
                          <a:solidFill>
                            <a:srgbClr val="00B050"/>
                          </a:solidFill>
                          <a:latin typeface="Arial"/>
                          <a:ea typeface="Arial"/>
                          <a:cs typeface="Arial"/>
                          <a:sym typeface="Arial"/>
                        </a:rPr>
                        <a:t>5.3%</a:t>
                      </a:r>
                    </a:p>
                  </a:txBody>
                  <a:tcPr marL="68575" marR="68575"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2D59B"/>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sldNum" idx="12"/>
          </p:nvPr>
        </p:nvSpPr>
        <p:spPr>
          <a:xfrm>
            <a:off x="8241509" y="6642078"/>
            <a:ext cx="733444" cy="215922"/>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altLang="zh-CN" sz="1200" b="1" i="0" u="none" strike="noStrike" cap="none">
                <a:solidFill>
                  <a:srgbClr val="FABF8E"/>
                </a:solidFill>
                <a:latin typeface="Calibri"/>
                <a:ea typeface="Calibri"/>
                <a:cs typeface="Calibri"/>
                <a:sym typeface="Calibri"/>
              </a:rPr>
              <a:t>9</a:t>
            </a:fld>
            <a:endParaRPr lang="zh-CN" sz="1200" b="1" i="0" u="none" strike="noStrike" cap="none">
              <a:solidFill>
                <a:srgbClr val="FABF8E"/>
              </a:solidFill>
              <a:latin typeface="Calibri"/>
              <a:ea typeface="Calibri"/>
              <a:cs typeface="Calibri"/>
              <a:sym typeface="Calibri"/>
            </a:endParaRPr>
          </a:p>
        </p:txBody>
      </p:sp>
      <p:cxnSp>
        <p:nvCxnSpPr>
          <p:cNvPr id="226" name="Shape 226"/>
          <p:cNvCxnSpPr/>
          <p:nvPr/>
        </p:nvCxnSpPr>
        <p:spPr>
          <a:xfrm>
            <a:off x="0" y="642918"/>
            <a:ext cx="9094787" cy="0"/>
          </a:xfrm>
          <a:prstGeom prst="straightConnector1">
            <a:avLst/>
          </a:prstGeom>
          <a:noFill/>
          <a:ln w="9525" cap="flat" cmpd="sng">
            <a:solidFill>
              <a:srgbClr val="CC3300"/>
            </a:solidFill>
            <a:prstDash val="solid"/>
            <a:round/>
            <a:headEnd type="none" w="med" len="med"/>
            <a:tailEnd type="none" w="med" len="med"/>
          </a:ln>
        </p:spPr>
      </p:cxnSp>
      <p:sp>
        <p:nvSpPr>
          <p:cNvPr id="227" name="Shape 227"/>
          <p:cNvSpPr txBox="1"/>
          <p:nvPr/>
        </p:nvSpPr>
        <p:spPr>
          <a:xfrm>
            <a:off x="3000364" y="785793"/>
            <a:ext cx="3643337" cy="5143535"/>
          </a:xfrm>
          <a:prstGeom prst="rect">
            <a:avLst/>
          </a:prstGeom>
          <a:noFill/>
          <a:ln>
            <a:noFill/>
          </a:ln>
        </p:spPr>
        <p:txBody>
          <a:bodyPr lIns="91425" tIns="45700" rIns="91425" bIns="45700" anchor="ctr" anchorCtr="0">
            <a:noAutofit/>
          </a:bodyPr>
          <a:lstStyle/>
          <a:p>
            <a:pPr marL="360000" marR="0" lvl="0" indent="-360000" algn="l" rtl="0">
              <a:lnSpc>
                <a:spcPct val="200000"/>
              </a:lnSpc>
              <a:spcBef>
                <a:spcPts val="0"/>
              </a:spcBef>
              <a:spcAft>
                <a:spcPts val="0"/>
              </a:spcAft>
              <a:buClr>
                <a:srgbClr val="FF0000"/>
              </a:buClr>
              <a:buSzPct val="100000"/>
              <a:buFont typeface="Noto Sans Symbols"/>
              <a:buChar char="●"/>
            </a:pPr>
            <a:r>
              <a:rPr lang="zh-CN" sz="5400" b="1" i="0" u="none" strike="noStrike" cap="none">
                <a:solidFill>
                  <a:srgbClr val="FF0000"/>
                </a:solidFill>
                <a:latin typeface="Calibri"/>
                <a:ea typeface="Calibri"/>
                <a:cs typeface="Calibri"/>
                <a:sym typeface="Calibri"/>
              </a:rPr>
              <a:t>Necessity</a:t>
            </a:r>
          </a:p>
          <a:p>
            <a:pPr marL="360000" marR="0" lvl="0" indent="-360000" algn="l" rtl="0">
              <a:lnSpc>
                <a:spcPct val="200000"/>
              </a:lnSpc>
              <a:spcBef>
                <a:spcPts val="0"/>
              </a:spcBef>
              <a:spcAft>
                <a:spcPts val="0"/>
              </a:spcAft>
              <a:buClr>
                <a:schemeClr val="dk1"/>
              </a:buClr>
              <a:buSzPct val="100000"/>
              <a:buFont typeface="Noto Sans Symbols"/>
              <a:buChar char="●"/>
            </a:pPr>
            <a:r>
              <a:rPr lang="zh-CN" sz="5400" b="1" i="0" u="none" strike="noStrike" cap="none">
                <a:solidFill>
                  <a:schemeClr val="dk1"/>
                </a:solidFill>
                <a:latin typeface="Calibri"/>
                <a:ea typeface="Calibri"/>
                <a:cs typeface="Calibri"/>
                <a:sym typeface="Calibri"/>
              </a:rPr>
              <a:t>Timing</a:t>
            </a:r>
          </a:p>
          <a:p>
            <a:pPr marL="360000" marR="0" lvl="0" indent="-360000" algn="l" rtl="0">
              <a:lnSpc>
                <a:spcPct val="200000"/>
              </a:lnSpc>
              <a:spcBef>
                <a:spcPts val="0"/>
              </a:spcBef>
              <a:buClr>
                <a:schemeClr val="dk1"/>
              </a:buClr>
              <a:buSzPct val="100000"/>
              <a:buFont typeface="Noto Sans Symbols"/>
              <a:buChar char="●"/>
            </a:pPr>
            <a:r>
              <a:rPr lang="zh-CN" sz="5400" b="1" i="0" u="none" strike="noStrike" cap="none">
                <a:solidFill>
                  <a:schemeClr val="dk1"/>
                </a:solidFill>
                <a:latin typeface="Calibri"/>
                <a:ea typeface="Calibri"/>
                <a:cs typeface="Calibri"/>
                <a:sym typeface="Calibri"/>
              </a:rPr>
              <a:t>Benefit</a:t>
            </a:r>
          </a:p>
        </p:txBody>
      </p:sp>
      <p:pic>
        <p:nvPicPr>
          <p:cNvPr id="228" name="Shape 228" descr="http://www.wti.ac.cn/upfile/1/2011/05/040918177162.jpg"/>
          <p:cNvPicPr preferRelativeResize="0"/>
          <p:nvPr/>
        </p:nvPicPr>
        <p:blipFill rotWithShape="1">
          <a:blip r:embed="rId3">
            <a:alphaModFix/>
          </a:blip>
          <a:srcRect/>
          <a:stretch/>
        </p:blipFill>
        <p:spPr>
          <a:xfrm>
            <a:off x="214282" y="6357957"/>
            <a:ext cx="500041" cy="500041"/>
          </a:xfrm>
          <a:prstGeom prst="rect">
            <a:avLst/>
          </a:prstGeom>
          <a:noFill/>
          <a:ln>
            <a:noFill/>
          </a:ln>
        </p:spPr>
      </p:pic>
      <p:sp>
        <p:nvSpPr>
          <p:cNvPr id="229" name="Shape 229"/>
          <p:cNvSpPr txBox="1"/>
          <p:nvPr/>
        </p:nvSpPr>
        <p:spPr>
          <a:xfrm>
            <a:off x="704862" y="6431007"/>
            <a:ext cx="7153284"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China Waterborne Transport Research Institute</a:t>
            </a:r>
          </a:p>
        </p:txBody>
      </p:sp>
      <p:cxnSp>
        <p:nvCxnSpPr>
          <p:cNvPr id="230" name="Shape 230"/>
          <p:cNvCxnSpPr/>
          <p:nvPr/>
        </p:nvCxnSpPr>
        <p:spPr>
          <a:xfrm>
            <a:off x="0" y="6357957"/>
            <a:ext cx="9094787" cy="0"/>
          </a:xfrm>
          <a:prstGeom prst="straightConnector1">
            <a:avLst/>
          </a:prstGeom>
          <a:noFill/>
          <a:ln w="9525" cap="flat" cmpd="sng">
            <a:solidFill>
              <a:srgbClr val="CC3300"/>
            </a:solidFill>
            <a:prstDash val="solid"/>
            <a:round/>
            <a:headEnd type="none" w="med" len="med"/>
            <a:tailEnd type="none" w="med" len="med"/>
          </a:ln>
        </p:spPr>
      </p:cxnSp>
      <p:sp>
        <p:nvSpPr>
          <p:cNvPr id="231" name="Shape 231"/>
          <p:cNvSpPr txBox="1"/>
          <p:nvPr/>
        </p:nvSpPr>
        <p:spPr>
          <a:xfrm>
            <a:off x="0" y="142852"/>
            <a:ext cx="8858279" cy="3539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zh-CN" sz="1700" b="1" i="0" u="none" strike="noStrike" cap="none">
                <a:solidFill>
                  <a:srgbClr val="003366"/>
                </a:solidFill>
                <a:latin typeface="Calibri"/>
                <a:ea typeface="Calibri"/>
                <a:cs typeface="Calibri"/>
                <a:sym typeface="Calibri"/>
              </a:rPr>
              <a:t>Green Ports: New Front for China’s War on Pollution and Climate Mitigation</a:t>
            </a:r>
          </a:p>
        </p:txBody>
      </p:sp>
    </p:spTree>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1041</Words>
  <Application>Microsoft Office PowerPoint</Application>
  <PresentationFormat>On-screen Show (4:3)</PresentationFormat>
  <Paragraphs>176</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主题</vt:lpstr>
      <vt:lpstr>Ideas Aided Decision-Making for Controlling Air Emission from Shipping in China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Ideas Aided Decision-Making for Controlling Air Emission from Shipping in China</dc:title>
  <dc:creator>Jennifer Turner</dc:creator>
  <cp:lastModifiedBy>Deploy</cp:lastModifiedBy>
  <cp:revision>2</cp:revision>
  <dcterms:modified xsi:type="dcterms:W3CDTF">2016-07-26T13:24:43Z</dcterms:modified>
</cp:coreProperties>
</file>