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14" r:id="rId2"/>
    <p:sldId id="315" r:id="rId3"/>
    <p:sldId id="382" r:id="rId4"/>
    <p:sldId id="383" r:id="rId5"/>
    <p:sldId id="384" r:id="rId6"/>
    <p:sldId id="385" r:id="rId7"/>
    <p:sldId id="386" r:id="rId8"/>
    <p:sldId id="451" r:id="rId9"/>
    <p:sldId id="317" r:id="rId10"/>
    <p:sldId id="387" r:id="rId11"/>
    <p:sldId id="392" r:id="rId12"/>
    <p:sldId id="445" r:id="rId13"/>
    <p:sldId id="441" r:id="rId14"/>
    <p:sldId id="442" r:id="rId15"/>
    <p:sldId id="388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6" r:id="rId39"/>
    <p:sldId id="417" r:id="rId40"/>
    <p:sldId id="418" r:id="rId41"/>
    <p:sldId id="435" r:id="rId42"/>
    <p:sldId id="446" r:id="rId43"/>
    <p:sldId id="389" r:id="rId44"/>
    <p:sldId id="419" r:id="rId45"/>
    <p:sldId id="438" r:id="rId46"/>
    <p:sldId id="439" r:id="rId47"/>
    <p:sldId id="440" r:id="rId48"/>
    <p:sldId id="447" r:id="rId49"/>
    <p:sldId id="390" r:id="rId50"/>
    <p:sldId id="434" r:id="rId51"/>
    <p:sldId id="433" r:id="rId52"/>
    <p:sldId id="391" r:id="rId53"/>
    <p:sldId id="420" r:id="rId54"/>
    <p:sldId id="443" r:id="rId55"/>
    <p:sldId id="444" r:id="rId56"/>
    <p:sldId id="449" r:id="rId57"/>
    <p:sldId id="450" r:id="rId58"/>
    <p:sldId id="432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48" r:id="rId68"/>
  </p:sldIdLst>
  <p:sldSz cx="18288000" cy="13716000"/>
  <p:notesSz cx="7010400" cy="9296400"/>
  <p:defaultTextStyle>
    <a:lvl1pPr algn="ctr" defTabSz="584200">
      <a:defRPr sz="5000">
        <a:latin typeface="+mn-lt"/>
        <a:ea typeface="+mn-ea"/>
        <a:cs typeface="+mn-cs"/>
        <a:sym typeface="Helvetica Light"/>
      </a:defRPr>
    </a:lvl1pPr>
    <a:lvl2pPr indent="228600" algn="ctr" defTabSz="584200">
      <a:defRPr sz="5000">
        <a:latin typeface="+mn-lt"/>
        <a:ea typeface="+mn-ea"/>
        <a:cs typeface="+mn-cs"/>
        <a:sym typeface="Helvetica Light"/>
      </a:defRPr>
    </a:lvl2pPr>
    <a:lvl3pPr indent="457200" algn="ctr" defTabSz="584200">
      <a:defRPr sz="5000">
        <a:latin typeface="+mn-lt"/>
        <a:ea typeface="+mn-ea"/>
        <a:cs typeface="+mn-cs"/>
        <a:sym typeface="Helvetica Light"/>
      </a:defRPr>
    </a:lvl3pPr>
    <a:lvl4pPr indent="685800" algn="ctr" defTabSz="584200">
      <a:defRPr sz="5000">
        <a:latin typeface="+mn-lt"/>
        <a:ea typeface="+mn-ea"/>
        <a:cs typeface="+mn-cs"/>
        <a:sym typeface="Helvetica Light"/>
      </a:defRPr>
    </a:lvl4pPr>
    <a:lvl5pPr indent="914400" algn="ctr" defTabSz="584200">
      <a:defRPr sz="5000">
        <a:latin typeface="+mn-lt"/>
        <a:ea typeface="+mn-ea"/>
        <a:cs typeface="+mn-cs"/>
        <a:sym typeface="Helvetica Light"/>
      </a:defRPr>
    </a:lvl5pPr>
    <a:lvl6pPr indent="1143000" algn="ctr" defTabSz="584200">
      <a:defRPr sz="5000">
        <a:latin typeface="+mn-lt"/>
        <a:ea typeface="+mn-ea"/>
        <a:cs typeface="+mn-cs"/>
        <a:sym typeface="Helvetica Light"/>
      </a:defRPr>
    </a:lvl6pPr>
    <a:lvl7pPr indent="1371600" algn="ctr" defTabSz="584200">
      <a:defRPr sz="5000">
        <a:latin typeface="+mn-lt"/>
        <a:ea typeface="+mn-ea"/>
        <a:cs typeface="+mn-cs"/>
        <a:sym typeface="Helvetica Light"/>
      </a:defRPr>
    </a:lvl7pPr>
    <a:lvl8pPr indent="1600200" algn="ctr" defTabSz="584200">
      <a:defRPr sz="5000">
        <a:latin typeface="+mn-lt"/>
        <a:ea typeface="+mn-ea"/>
        <a:cs typeface="+mn-cs"/>
        <a:sym typeface="Helvetica Light"/>
      </a:defRPr>
    </a:lvl8pPr>
    <a:lvl9pPr indent="1828800" algn="ctr" defTabSz="5842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3178" autoAdjust="0"/>
  </p:normalViewPr>
  <p:slideViewPr>
    <p:cSldViewPr>
      <p:cViewPr varScale="1">
        <p:scale>
          <a:sx n="62" d="100"/>
          <a:sy n="62" d="100"/>
        </p:scale>
        <p:origin x="1272" y="114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0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049" cy="464315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l">
              <a:defRPr sz="11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784" y="1"/>
            <a:ext cx="3038049" cy="464315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r">
              <a:defRPr sz="1100"/>
            </a:lvl1pPr>
          </a:lstStyle>
          <a:p>
            <a:fld id="{441197E8-8B9D-4AE6-BC9D-88AEE00CA761}" type="datetimeFigureOut">
              <a:rPr lang="es-MX" smtClean="0"/>
              <a:t>19/10/2016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30643"/>
            <a:ext cx="3038049" cy="464315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l">
              <a:defRPr sz="11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784" y="8830643"/>
            <a:ext cx="3038049" cy="464315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r">
              <a:defRPr sz="1100"/>
            </a:lvl1pPr>
          </a:lstStyle>
          <a:p>
            <a:fld id="{D48BA50B-D42B-4356-B0DA-E9298BF8679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9059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</p:spPr>
        <p:txBody>
          <a:bodyPr lIns="93174" tIns="46587" rIns="93174" bIns="46587"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34721" y="4415790"/>
            <a:ext cx="5140960" cy="4183380"/>
          </a:xfrm>
          <a:prstGeom prst="rect">
            <a:avLst/>
          </a:prstGeom>
        </p:spPr>
        <p:txBody>
          <a:bodyPr lIns="93174" tIns="46587" rIns="93174" bIns="46587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461954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406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3625453" y="2303859"/>
            <a:ext cx="11037095" cy="464343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3625453" y="7072313"/>
            <a:ext cx="11037095" cy="15894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1pPr>
            <a:lvl2pPr marL="0" indent="1714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2pPr>
            <a:lvl3pPr marL="0" indent="3429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3pPr>
            <a:lvl4pPr marL="0" indent="5143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4pPr>
            <a:lvl5pPr marL="0" indent="6858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300"/>
              <a:t>Nivel de texto 1</a:t>
            </a:r>
          </a:p>
          <a:p>
            <a:pPr lvl="1">
              <a:defRPr sz="1800"/>
            </a:pPr>
            <a:r>
              <a:rPr sz="3300"/>
              <a:t>Nivel de texto 2</a:t>
            </a:r>
          </a:p>
          <a:p>
            <a:pPr lvl="2">
              <a:defRPr sz="1800"/>
            </a:pPr>
            <a:r>
              <a:rPr sz="3300"/>
              <a:t>Nivel de texto 3</a:t>
            </a:r>
          </a:p>
          <a:p>
            <a:pPr lvl="3">
              <a:defRPr sz="1800"/>
            </a:pPr>
            <a:r>
              <a:rPr sz="3300"/>
              <a:t>Nivel de texto 4</a:t>
            </a:r>
          </a:p>
          <a:p>
            <a:pPr lvl="4">
              <a:defRPr sz="1800"/>
            </a:pPr>
            <a:r>
              <a:rPr sz="3300"/>
              <a:t>Nivel de texto 5</a:t>
            </a:r>
          </a:p>
        </p:txBody>
      </p:sp>
      <p:sp>
        <p:nvSpPr>
          <p:cNvPr id="8" name="Shape 8"/>
          <p:cNvSpPr/>
          <p:nvPr/>
        </p:nvSpPr>
        <p:spPr>
          <a:xfrm>
            <a:off x="15324669" y="643612"/>
            <a:ext cx="102592" cy="297196"/>
          </a:xfrm>
          <a:prstGeom prst="rect">
            <a:avLst/>
          </a:prstGeom>
          <a:ln w="3175"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1" tIns="21431" rIns="21431" bIns="21431" anchor="ctr">
            <a:spAutoFit/>
          </a:bodyPr>
          <a:lstStyle>
            <a:lvl1pPr defTabSz="825500"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￼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280353" y="509579"/>
            <a:ext cx="1293008" cy="561963"/>
            <a:chOff x="0" y="0"/>
            <a:chExt cx="1724009" cy="561962"/>
          </a:xfrm>
        </p:grpSpPr>
        <p:sp>
          <p:nvSpPr>
            <p:cNvPr id="9" name="Shape 9"/>
            <p:cNvSpPr/>
            <p:nvPr/>
          </p:nvSpPr>
          <p:spPr>
            <a:xfrm>
              <a:off x="1157799" y="0"/>
              <a:ext cx="566211" cy="5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0212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619125">
                <a:defRPr sz="5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3900"/>
            </a:p>
          </p:txBody>
        </p:sp>
        <p:sp>
          <p:nvSpPr>
            <p:cNvPr id="10" name="Shape 10"/>
            <p:cNvSpPr/>
            <p:nvPr/>
          </p:nvSpPr>
          <p:spPr>
            <a:xfrm>
              <a:off x="515516" y="58716"/>
              <a:ext cx="456350" cy="45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0212F">
                <a:alpha val="60000"/>
              </a:srgbClr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619125">
                <a:defRPr sz="5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3900"/>
            </a:p>
          </p:txBody>
        </p:sp>
        <p:sp>
          <p:nvSpPr>
            <p:cNvPr id="11" name="Shape 11"/>
            <p:cNvSpPr/>
            <p:nvPr/>
          </p:nvSpPr>
          <p:spPr>
            <a:xfrm>
              <a:off x="0" y="117431"/>
              <a:ext cx="329587" cy="32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E0212F">
                <a:alpha val="20000"/>
              </a:srgbClr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619125">
                <a:defRPr sz="5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3900"/>
            </a:p>
          </p:txBody>
        </p:sp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&amp; Subtitl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1F497D"/>
                </a:solidFill>
              </a:rPr>
              <a:t>Texto del título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Nivel de texto 1</a:t>
            </a:r>
          </a:p>
          <a:p>
            <a:pPr lvl="1">
              <a:defRPr sz="1800"/>
            </a:pPr>
            <a:r>
              <a:rPr sz="4800"/>
              <a:t>Nivel de texto 2</a:t>
            </a:r>
          </a:p>
          <a:p>
            <a:pPr lvl="2">
              <a:defRPr sz="1800"/>
            </a:pPr>
            <a:r>
              <a:rPr sz="4800"/>
              <a:t>Nivel de texto 3</a:t>
            </a:r>
          </a:p>
          <a:p>
            <a:pPr lvl="3">
              <a:defRPr sz="1800"/>
            </a:pPr>
            <a:r>
              <a:rPr sz="4800"/>
              <a:t>Nivel de texto 4</a:t>
            </a:r>
          </a:p>
          <a:p>
            <a:pPr lvl="4">
              <a:defRPr sz="1800"/>
            </a:pPr>
            <a:r>
              <a:rPr sz="4800"/>
              <a:t>Nivel de texto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2244726"/>
            <a:ext cx="13716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7204076"/>
            <a:ext cx="13716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</p:spPr>
        <p:txBody>
          <a:bodyPr/>
          <a:lstStyle/>
          <a:p>
            <a:fld id="{0BFC0A99-6BD3-4930-80D5-55336503CF1C}" type="datetimeFigureOut">
              <a:rPr lang="es-MX" smtClean="0"/>
              <a:t>19/10/2016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DFD0-5413-4A60-BA81-AA1AAA59D1E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8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625453" y="9447610"/>
            <a:ext cx="11037095" cy="200025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3625453" y="11519296"/>
            <a:ext cx="11037095" cy="15894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1pPr>
            <a:lvl2pPr marL="0" indent="1714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2pPr>
            <a:lvl3pPr marL="0" indent="3429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3pPr>
            <a:lvl4pPr marL="0" indent="5143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4pPr>
            <a:lvl5pPr marL="0" indent="6858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300"/>
              <a:t>Nivel de texto 1</a:t>
            </a:r>
          </a:p>
          <a:p>
            <a:pPr lvl="1">
              <a:defRPr sz="1800"/>
            </a:pPr>
            <a:r>
              <a:rPr sz="3300"/>
              <a:t>Nivel de texto 2</a:t>
            </a:r>
          </a:p>
          <a:p>
            <a:pPr lvl="2">
              <a:defRPr sz="1800"/>
            </a:pPr>
            <a:r>
              <a:rPr sz="3300"/>
              <a:t>Nivel de texto 3</a:t>
            </a:r>
          </a:p>
          <a:p>
            <a:pPr lvl="3">
              <a:defRPr sz="1800"/>
            </a:pPr>
            <a:r>
              <a:rPr sz="3300"/>
              <a:t>Nivel de texto 4</a:t>
            </a:r>
          </a:p>
          <a:p>
            <a:pPr lvl="4">
              <a:defRPr sz="1800"/>
            </a:pPr>
            <a:r>
              <a:rPr sz="33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3625453" y="4536281"/>
            <a:ext cx="11037095" cy="4643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3290590" y="892969"/>
            <a:ext cx="5625704" cy="560784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438150">
              <a:defRPr sz="6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300"/>
              <a:t>Texto del título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3290590" y="6697266"/>
            <a:ext cx="5625704" cy="5768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1pPr>
            <a:lvl2pPr marL="0" indent="1714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2pPr>
            <a:lvl3pPr marL="0" indent="3429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3pPr>
            <a:lvl4pPr marL="0" indent="51435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4pPr>
            <a:lvl5pPr marL="0" indent="685800" algn="ctr" defTabSz="438150">
              <a:spcBef>
                <a:spcPts val="0"/>
              </a:spcBef>
              <a:buSzTx/>
              <a:buNone/>
              <a:defRPr sz="33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300"/>
              <a:t>Nivel de texto 1</a:t>
            </a:r>
          </a:p>
          <a:p>
            <a:pPr lvl="1">
              <a:defRPr sz="1800"/>
            </a:pPr>
            <a:r>
              <a:rPr sz="3300"/>
              <a:t>Nivel de texto 2</a:t>
            </a:r>
          </a:p>
          <a:p>
            <a:pPr lvl="2">
              <a:defRPr sz="1800"/>
            </a:pPr>
            <a:r>
              <a:rPr sz="3300"/>
              <a:t>Nivel de texto 3</a:t>
            </a:r>
          </a:p>
          <a:p>
            <a:pPr lvl="3">
              <a:defRPr sz="1800"/>
            </a:pPr>
            <a:r>
              <a:rPr sz="3300"/>
              <a:t>Nivel de texto 4</a:t>
            </a:r>
          </a:p>
          <a:p>
            <a:pPr lvl="4">
              <a:defRPr sz="1800"/>
            </a:pPr>
            <a:r>
              <a:rPr sz="33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290590" y="625078"/>
            <a:ext cx="11706821" cy="30360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290590" y="625078"/>
            <a:ext cx="11706821" cy="30360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3290590" y="3661171"/>
            <a:ext cx="11706821" cy="884039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63021" indent="-463021" defTabSz="438150">
              <a:spcBef>
                <a:spcPts val="3150"/>
              </a:spcBef>
              <a:buSzPct val="75000"/>
              <a:defRPr sz="3750">
                <a:latin typeface="+mn-lt"/>
                <a:ea typeface="+mn-ea"/>
                <a:cs typeface="+mn-cs"/>
                <a:sym typeface="Helvetica Light"/>
              </a:defRPr>
            </a:lvl1pPr>
            <a:lvl2pPr marL="796396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2pPr>
            <a:lvl3pPr marL="1129771" indent="-463021" defTabSz="438150">
              <a:spcBef>
                <a:spcPts val="3150"/>
              </a:spcBef>
              <a:buSzPct val="75000"/>
              <a:defRPr sz="3750">
                <a:latin typeface="+mn-lt"/>
                <a:ea typeface="+mn-ea"/>
                <a:cs typeface="+mn-cs"/>
                <a:sym typeface="Helvetica Light"/>
              </a:defRPr>
            </a:lvl3pPr>
            <a:lvl4pPr marL="1463146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4pPr>
            <a:lvl5pPr marL="1796521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750"/>
              <a:t>Nivel de texto 1</a:t>
            </a:r>
          </a:p>
          <a:p>
            <a:pPr lvl="1">
              <a:defRPr sz="1800"/>
            </a:pPr>
            <a:r>
              <a:rPr sz="3750"/>
              <a:t>Nivel de texto 2</a:t>
            </a:r>
          </a:p>
          <a:p>
            <a:pPr lvl="2">
              <a:defRPr sz="1800"/>
            </a:pPr>
            <a:r>
              <a:rPr sz="3750"/>
              <a:t>Nivel de texto 3</a:t>
            </a:r>
          </a:p>
          <a:p>
            <a:pPr lvl="3">
              <a:defRPr sz="1800"/>
            </a:pPr>
            <a:r>
              <a:rPr sz="3750"/>
              <a:t>Nivel de texto 4</a:t>
            </a:r>
          </a:p>
          <a:p>
            <a:pPr lvl="4">
              <a:defRPr sz="1800"/>
            </a:pPr>
            <a:r>
              <a:rPr sz="375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3290590" y="625078"/>
            <a:ext cx="11706821" cy="30360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3815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Texto del título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3290590" y="3661171"/>
            <a:ext cx="5625704" cy="884039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9023" indent="-349023" defTabSz="438150">
              <a:spcBef>
                <a:spcPts val="2400"/>
              </a:spcBef>
              <a:buSzPct val="75000"/>
              <a:defRPr sz="2850">
                <a:latin typeface="+mn-lt"/>
                <a:ea typeface="+mn-ea"/>
                <a:cs typeface="+mn-cs"/>
                <a:sym typeface="Helvetica Light"/>
              </a:defRPr>
            </a:lvl1pPr>
            <a:lvl2pPr marL="606198" indent="-349023" defTabSz="438150">
              <a:spcBef>
                <a:spcPts val="2400"/>
              </a:spcBef>
              <a:buSzPct val="75000"/>
              <a:buChar char="•"/>
              <a:defRPr sz="2850">
                <a:latin typeface="+mn-lt"/>
                <a:ea typeface="+mn-ea"/>
                <a:cs typeface="+mn-cs"/>
                <a:sym typeface="Helvetica Light"/>
              </a:defRPr>
            </a:lvl2pPr>
            <a:lvl3pPr marL="863373" indent="-349023" defTabSz="438150">
              <a:spcBef>
                <a:spcPts val="2400"/>
              </a:spcBef>
              <a:buSzPct val="75000"/>
              <a:defRPr sz="2850">
                <a:latin typeface="+mn-lt"/>
                <a:ea typeface="+mn-ea"/>
                <a:cs typeface="+mn-cs"/>
                <a:sym typeface="Helvetica Light"/>
              </a:defRPr>
            </a:lvl3pPr>
            <a:lvl4pPr marL="1120548" indent="-349023" defTabSz="438150">
              <a:spcBef>
                <a:spcPts val="2400"/>
              </a:spcBef>
              <a:buSzPct val="75000"/>
              <a:buChar char="•"/>
              <a:defRPr sz="2850">
                <a:latin typeface="+mn-lt"/>
                <a:ea typeface="+mn-ea"/>
                <a:cs typeface="+mn-cs"/>
                <a:sym typeface="Helvetica Light"/>
              </a:defRPr>
            </a:lvl4pPr>
            <a:lvl5pPr marL="1377723" indent="-349023" defTabSz="438150">
              <a:spcBef>
                <a:spcPts val="2400"/>
              </a:spcBef>
              <a:buSzPct val="75000"/>
              <a:buChar char="•"/>
              <a:defRPr sz="285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50"/>
              <a:t>Nivel de texto 1</a:t>
            </a:r>
          </a:p>
          <a:p>
            <a:pPr lvl="1">
              <a:defRPr sz="1800"/>
            </a:pPr>
            <a:r>
              <a:rPr sz="2850"/>
              <a:t>Nivel de texto 2</a:t>
            </a:r>
          </a:p>
          <a:p>
            <a:pPr lvl="2">
              <a:defRPr sz="1800"/>
            </a:pPr>
            <a:r>
              <a:rPr sz="2850"/>
              <a:t>Nivel de texto 3</a:t>
            </a:r>
          </a:p>
          <a:p>
            <a:pPr lvl="3">
              <a:defRPr sz="1800"/>
            </a:pPr>
            <a:r>
              <a:rPr sz="2850"/>
              <a:t>Nivel de texto 4</a:t>
            </a:r>
          </a:p>
          <a:p>
            <a:pPr lvl="4">
              <a:defRPr sz="1800"/>
            </a:pPr>
            <a:r>
              <a:rPr sz="285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3290590" y="1785937"/>
            <a:ext cx="11706821" cy="1014412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63021" indent="-463021" defTabSz="438150">
              <a:spcBef>
                <a:spcPts val="3150"/>
              </a:spcBef>
              <a:buSzPct val="75000"/>
              <a:defRPr sz="3750">
                <a:latin typeface="+mn-lt"/>
                <a:ea typeface="+mn-ea"/>
                <a:cs typeface="+mn-cs"/>
                <a:sym typeface="Helvetica Light"/>
              </a:defRPr>
            </a:lvl1pPr>
            <a:lvl2pPr marL="796396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2pPr>
            <a:lvl3pPr marL="1129771" indent="-463021" defTabSz="438150">
              <a:spcBef>
                <a:spcPts val="3150"/>
              </a:spcBef>
              <a:buSzPct val="75000"/>
              <a:defRPr sz="3750">
                <a:latin typeface="+mn-lt"/>
                <a:ea typeface="+mn-ea"/>
                <a:cs typeface="+mn-cs"/>
                <a:sym typeface="Helvetica Light"/>
              </a:defRPr>
            </a:lvl3pPr>
            <a:lvl4pPr marL="1463146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4pPr>
            <a:lvl5pPr marL="1796521" indent="-463021" defTabSz="438150">
              <a:spcBef>
                <a:spcPts val="3150"/>
              </a:spcBef>
              <a:buSzPct val="75000"/>
              <a:buChar char="•"/>
              <a:defRPr sz="375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750"/>
              <a:t>Nivel de texto 1</a:t>
            </a:r>
          </a:p>
          <a:p>
            <a:pPr lvl="1">
              <a:defRPr sz="1800"/>
            </a:pPr>
            <a:r>
              <a:rPr sz="3750"/>
              <a:t>Nivel de texto 2</a:t>
            </a:r>
          </a:p>
          <a:p>
            <a:pPr lvl="2">
              <a:defRPr sz="1800"/>
            </a:pPr>
            <a:r>
              <a:rPr sz="3750"/>
              <a:t>Nivel de texto 3</a:t>
            </a:r>
          </a:p>
          <a:p>
            <a:pPr lvl="3">
              <a:defRPr sz="1800"/>
            </a:pPr>
            <a:r>
              <a:rPr sz="3750"/>
              <a:t>Nivel de texto 4</a:t>
            </a:r>
          </a:p>
          <a:p>
            <a:pPr lvl="4">
              <a:defRPr sz="1800"/>
            </a:pPr>
            <a:r>
              <a:rPr sz="375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314700" y="762000"/>
            <a:ext cx="11658600" cy="320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1F497D"/>
                </a:solidFill>
              </a:rP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314700" y="3962400"/>
            <a:ext cx="11658600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/>
          <a:lstStyle/>
          <a:p>
            <a:pPr lvl="0">
              <a:defRPr sz="1800"/>
            </a:pPr>
            <a:r>
              <a:rPr sz="4800"/>
              <a:t>Nivel de texto 1</a:t>
            </a:r>
          </a:p>
          <a:p>
            <a:pPr lvl="1">
              <a:defRPr sz="1800"/>
            </a:pPr>
            <a:r>
              <a:rPr sz="4800"/>
              <a:t>Nivel de texto 2</a:t>
            </a:r>
          </a:p>
          <a:p>
            <a:pPr lvl="2">
              <a:defRPr sz="1800"/>
            </a:pPr>
            <a:r>
              <a:rPr sz="4800"/>
              <a:t>Nivel de texto 3</a:t>
            </a:r>
          </a:p>
          <a:p>
            <a:pPr lvl="3">
              <a:defRPr sz="1800"/>
            </a:pPr>
            <a:r>
              <a:rPr sz="4800"/>
              <a:t>Nivel de texto 4</a:t>
            </a:r>
          </a:p>
          <a:p>
            <a:pPr lvl="4">
              <a:defRPr sz="1800"/>
            </a:pPr>
            <a:r>
              <a:rPr sz="4800"/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115800" y="12496800"/>
            <a:ext cx="2857500" cy="507829"/>
          </a:xfrm>
          <a:prstGeom prst="rect">
            <a:avLst/>
          </a:prstGeom>
          <a:ln w="12700">
            <a:miter lim="400000"/>
          </a:ln>
        </p:spPr>
        <p:txBody>
          <a:bodyPr tIns="91439" bIns="91439">
            <a:spAutoFit/>
          </a:bodyPr>
          <a:lstStyle>
            <a:lvl1pPr algn="r" defTabSz="685800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Fondo-01.png"/>
          <p:cNvPicPr/>
          <p:nvPr userDrawn="1"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" y="0"/>
            <a:ext cx="1828006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12" y="0"/>
            <a:ext cx="4001948" cy="15294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550" y="3369"/>
            <a:ext cx="4523450" cy="1519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ransition spd="med"/>
  <p:timing>
    <p:tnLst>
      <p:par>
        <p:cTn id="1" dur="indefinite" restart="never" nodeType="tmRoot"/>
      </p:par>
    </p:tnLst>
  </p:timing>
  <p:txStyles>
    <p:titleStyle>
      <a:lvl1pPr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1pPr>
      <a:lvl2pPr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2pPr>
      <a:lvl3pPr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3pPr>
      <a:lvl4pPr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4pPr>
      <a:lvl5pPr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5pPr>
      <a:lvl6pPr indent="342900"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6pPr>
      <a:lvl7pPr indent="685800"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7pPr>
      <a:lvl8pPr indent="1028700"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8pPr>
      <a:lvl9pPr indent="1371600" algn="ctr">
        <a:defRPr sz="6600">
          <a:solidFill>
            <a:srgbClr val="1F497D"/>
          </a:solidFill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514350" indent="-514350">
        <a:spcBef>
          <a:spcPts val="525"/>
        </a:spcBef>
        <a:buSzPct val="100000"/>
        <a:buChar char="•"/>
        <a:defRPr sz="4800">
          <a:latin typeface="Times New Roman"/>
          <a:ea typeface="Times New Roman"/>
          <a:cs typeface="Times New Roman"/>
          <a:sym typeface="Times New Roman"/>
        </a:defRPr>
      </a:lvl1pPr>
      <a:lvl2pPr marL="832757" indent="-489857">
        <a:spcBef>
          <a:spcPts val="525"/>
        </a:spcBef>
        <a:buSzPct val="100000"/>
        <a:buChar char="–"/>
        <a:defRPr sz="4800">
          <a:latin typeface="Times New Roman"/>
          <a:ea typeface="Times New Roman"/>
          <a:cs typeface="Times New Roman"/>
          <a:sym typeface="Times New Roman"/>
        </a:defRPr>
      </a:lvl2pPr>
      <a:lvl3pPr marL="1143000" indent="-457200">
        <a:spcBef>
          <a:spcPts val="525"/>
        </a:spcBef>
        <a:buSzPct val="100000"/>
        <a:buChar char="•"/>
        <a:defRPr sz="4800">
          <a:latin typeface="Times New Roman"/>
          <a:ea typeface="Times New Roman"/>
          <a:cs typeface="Times New Roman"/>
          <a:sym typeface="Times New Roman"/>
        </a:defRPr>
      </a:lvl3pPr>
      <a:lvl4pPr marL="1577340" indent="-548640">
        <a:spcBef>
          <a:spcPts val="525"/>
        </a:spcBef>
        <a:buSzPct val="100000"/>
        <a:buChar char="–"/>
        <a:defRPr sz="4800">
          <a:latin typeface="Times New Roman"/>
          <a:ea typeface="Times New Roman"/>
          <a:cs typeface="Times New Roman"/>
          <a:sym typeface="Times New Roman"/>
        </a:defRPr>
      </a:lvl4pPr>
      <a:lvl5pPr marL="1920240" indent="-548640">
        <a:spcBef>
          <a:spcPts val="525"/>
        </a:spcBef>
        <a:buSzPct val="100000"/>
        <a:buChar char="»"/>
        <a:defRPr sz="4800">
          <a:latin typeface="Times New Roman"/>
          <a:ea typeface="Times New Roman"/>
          <a:cs typeface="Times New Roman"/>
          <a:sym typeface="Times New Roman"/>
        </a:defRPr>
      </a:lvl5pPr>
      <a:lvl6pPr marL="2263140" indent="-548640">
        <a:spcBef>
          <a:spcPts val="525"/>
        </a:spcBef>
        <a:buSzPct val="100000"/>
        <a:buChar char="»"/>
        <a:defRPr sz="4800">
          <a:latin typeface="Times New Roman"/>
          <a:ea typeface="Times New Roman"/>
          <a:cs typeface="Times New Roman"/>
          <a:sym typeface="Times New Roman"/>
        </a:defRPr>
      </a:lvl6pPr>
      <a:lvl7pPr marL="2606040" indent="-548640">
        <a:spcBef>
          <a:spcPts val="525"/>
        </a:spcBef>
        <a:buSzPct val="100000"/>
        <a:buChar char="»"/>
        <a:defRPr sz="4800">
          <a:latin typeface="Times New Roman"/>
          <a:ea typeface="Times New Roman"/>
          <a:cs typeface="Times New Roman"/>
          <a:sym typeface="Times New Roman"/>
        </a:defRPr>
      </a:lvl7pPr>
      <a:lvl8pPr marL="2948940" indent="-548640">
        <a:spcBef>
          <a:spcPts val="525"/>
        </a:spcBef>
        <a:buSzPct val="100000"/>
        <a:buChar char="»"/>
        <a:defRPr sz="4800">
          <a:latin typeface="Times New Roman"/>
          <a:ea typeface="Times New Roman"/>
          <a:cs typeface="Times New Roman"/>
          <a:sym typeface="Times New Roman"/>
        </a:defRPr>
      </a:lvl8pPr>
      <a:lvl9pPr marL="3291840" indent="-548640">
        <a:spcBef>
          <a:spcPts val="525"/>
        </a:spcBef>
        <a:buSzPct val="100000"/>
        <a:buChar char="»"/>
        <a:defRPr sz="4800"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3429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6858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0287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3716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indent="17145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indent="20574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indent="24003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indent="2743200" algn="r">
        <a:defRPr sz="21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/>
          <a:stretch/>
        </p:blipFill>
        <p:spPr>
          <a:xfrm>
            <a:off x="8808" y="2330245"/>
            <a:ext cx="18279191" cy="11418700"/>
          </a:xfrm>
          <a:prstGeom prst="rect">
            <a:avLst/>
          </a:prstGeom>
        </p:spPr>
      </p:pic>
      <p:sp>
        <p:nvSpPr>
          <p:cNvPr id="3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 DE MÉXICO </a:t>
            </a:r>
          </a:p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FAVOR DE LOS PUEBLOS INDÍGENAS.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-25989" y="12996000"/>
            <a:ext cx="8305893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28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Día Internacional de los Pueblos Indígenas, 2016.</a:t>
            </a:r>
            <a:endParaRPr lang="es-MX" sz="28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2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DERECHOS INDÍGENAS Y ACCESO A LA JUSTICIA.</a:t>
            </a:r>
            <a:endParaRPr lang="es-MX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20145"/>
          <a:stretch/>
        </p:blipFill>
        <p:spPr>
          <a:xfrm>
            <a:off x="0" y="2105472"/>
            <a:ext cx="18304024" cy="9505056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10962455"/>
            <a:ext cx="18295016" cy="278832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Contribuir a impulsar el reconocimiento, vigencia de derechos y el acceso a la justicia de los Pueblos Indígenas mediante el fortalecimiento de las capacidades de la población indígena para el ejercicio de sus derechos.</a:t>
            </a: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-16024" y="0"/>
            <a:ext cx="10168136" cy="210547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DERECHOS INDÍGENAS.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0" y="10242376"/>
            <a:ext cx="597564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Abogados Indígenas bilingües.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23" r="285" b="12286"/>
          <a:stretch/>
        </p:blipFill>
        <p:spPr>
          <a:xfrm>
            <a:off x="22482" y="1313384"/>
            <a:ext cx="18236021" cy="936012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0443" y="8637687"/>
            <a:ext cx="18287999" cy="50783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acceso a la justicia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personas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indígenas mediante su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excarcelación.</a:t>
            </a: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otorgan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de asistencia de intérpretes-traductores en lenguas indígenas, para la realización de diligencias de carácter penal, contribuyendo con ello al cumplimiento del derecho al debido proceso.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propósito de contribuir a una justicia pronta y expedita a favor de la población indígena, se creó el primer Padrón Nacional de Abogados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Indígenas.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734016" y="7938119"/>
            <a:ext cx="5553984" cy="72000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Intérprete </a:t>
            </a: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abogada </a:t>
            </a: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bilingüe. 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7"/>
          <a:stretch/>
        </p:blipFill>
        <p:spPr>
          <a:xfrm>
            <a:off x="7912" y="1371847"/>
            <a:ext cx="18288000" cy="9518601"/>
          </a:xfrm>
          <a:prstGeom prst="rect">
            <a:avLst/>
          </a:prstGeom>
        </p:spPr>
      </p:pic>
      <p:sp>
        <p:nvSpPr>
          <p:cNvPr id="6" name="Shape 61"/>
          <p:cNvSpPr txBox="1">
            <a:spLocks/>
          </p:cNvSpPr>
          <p:nvPr/>
        </p:nvSpPr>
        <p:spPr>
          <a:xfrm>
            <a:off x="0" y="10170367"/>
            <a:ext cx="1036813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 la Mujer Indígena, Estado de México,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3"/>
          <p:cNvSpPr/>
          <p:nvPr/>
        </p:nvSpPr>
        <p:spPr>
          <a:xfrm>
            <a:off x="0" y="10890447"/>
            <a:ext cx="18295016" cy="28603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 las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Casas de la Mujer Indígena,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 realizan acciones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para la eliminación de la discriminación y la violencia contra las niñas y mujeres, educación para  la  prevención del embarazo y VIH, atención de  partería tradicional, entre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otras.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384"/>
            <a:ext cx="18288000" cy="12192000"/>
          </a:xfrm>
          <a:prstGeom prst="rect">
            <a:avLst/>
          </a:prstGeom>
        </p:spPr>
      </p:pic>
      <p:sp>
        <p:nvSpPr>
          <p:cNvPr id="6" name="Shape 61"/>
          <p:cNvSpPr txBox="1">
            <a:spLocks/>
          </p:cNvSpPr>
          <p:nvPr/>
        </p:nvSpPr>
        <p:spPr>
          <a:xfrm>
            <a:off x="0" y="10746432"/>
            <a:ext cx="1029612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Beneficiarios de actas de nacimiento, Chiapas,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129" y="11462444"/>
            <a:ext cx="18287999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propósito de garantizar el derecho a la identidad de la población indígena se llevan a cabo acciones conjuntas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registro de personas y la reexpedición de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actas de nacimiento.</a:t>
            </a: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SOCIAL.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3"/>
          <p:cNvSpPr/>
          <p:nvPr/>
        </p:nvSpPr>
        <p:spPr>
          <a:xfrm>
            <a:off x="0" y="11034463"/>
            <a:ext cx="18295016" cy="271631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Contribuye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a que los habitantes de las localidades indígenas elegibles superen el aislamiento y dispongan de bienes y servicios básicos, mediante la construcción de obras de infraestructura básica y vivienda.</a:t>
            </a: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</a:t>
            </a:r>
          </a:p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INDÍGENA.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3" b="12763"/>
          <a:stretch/>
        </p:blipFill>
        <p:spPr>
          <a:xfrm>
            <a:off x="13871" y="2072357"/>
            <a:ext cx="18281145" cy="8928992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0314384"/>
            <a:ext cx="6983760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Sistema </a:t>
            </a:r>
            <a:r>
              <a:rPr lang="es-MX" sz="3200" dirty="0">
                <a:solidFill>
                  <a:schemeClr val="bg1"/>
                </a:solidFill>
                <a:latin typeface="Soberana Sans" panose="02000000000000000000" pitchFamily="50" charset="0"/>
              </a:rPr>
              <a:t>de </a:t>
            </a: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agua, Nayarit,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61"/>
          <p:cNvSpPr txBox="1">
            <a:spLocks/>
          </p:cNvSpPr>
          <p:nvPr/>
        </p:nvSpPr>
        <p:spPr>
          <a:xfrm>
            <a:off x="0" y="0"/>
            <a:ext cx="9936088" cy="138539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POTABLE.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0" y="1385391"/>
            <a:ext cx="18287999" cy="12330609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2996000"/>
            <a:ext cx="820789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Sistema de agua, Chiapas,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" y="1385392"/>
            <a:ext cx="18495912" cy="12330608"/>
          </a:xfrm>
          <a:prstGeom prst="rect">
            <a:avLst/>
          </a:prstGeom>
        </p:spPr>
      </p:pic>
      <p:sp>
        <p:nvSpPr>
          <p:cNvPr id="4" name="Shape 61"/>
          <p:cNvSpPr txBox="1">
            <a:spLocks/>
          </p:cNvSpPr>
          <p:nvPr/>
        </p:nvSpPr>
        <p:spPr>
          <a:xfrm>
            <a:off x="0" y="0"/>
            <a:ext cx="9936088" cy="138539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DRENAJE Y ALCANTARILLADO.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-100" y="13024659"/>
            <a:ext cx="763193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Planta potabilizadora, Hidalgo,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1"/>
          <p:cNvSpPr txBox="1">
            <a:spLocks/>
          </p:cNvSpPr>
          <p:nvPr/>
        </p:nvSpPr>
        <p:spPr>
          <a:xfrm>
            <a:off x="0" y="0"/>
            <a:ext cx="9936088" cy="138539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ELECTRIFICACIÓN.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"/>
          <a:stretch/>
        </p:blipFill>
        <p:spPr>
          <a:xfrm>
            <a:off x="0" y="1385391"/>
            <a:ext cx="18289016" cy="12330609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2996000"/>
            <a:ext cx="835201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Sistema de red </a:t>
            </a:r>
            <a:r>
              <a:rPr lang="es-MX" sz="3200" dirty="0">
                <a:solidFill>
                  <a:schemeClr val="bg1"/>
                </a:solidFill>
                <a:latin typeface="Soberana Sans" panose="02000000000000000000" pitchFamily="50" charset="0"/>
              </a:rPr>
              <a:t>e</a:t>
            </a: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léctrica, Nayarit,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6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12962" r="6084" b="20160"/>
          <a:stretch/>
        </p:blipFill>
        <p:spPr>
          <a:xfrm>
            <a:off x="0" y="1601416"/>
            <a:ext cx="18288000" cy="9222529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9594304"/>
            <a:ext cx="18295016" cy="41273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 Constitución Política de los Estados Unidos Mexicanos, estable que México, es una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Nación 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una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composición pluricultural sustentada originalmente en sus pueblos indígenas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que son aquellos que descienden de poblaciones que habitaban en el territorio actual del país al iniciarse la colonización y que conservan sus propias instituciones sociales, económicas, culturales y políticas, o parte de ellas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0" y="8874224"/>
            <a:ext cx="1339247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Internacional de los Pueblos Indígenas, 2016.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1"/>
          <p:cNvSpPr txBox="1">
            <a:spLocks/>
          </p:cNvSpPr>
          <p:nvPr/>
        </p:nvSpPr>
        <p:spPr>
          <a:xfrm>
            <a:off x="0" y="0"/>
            <a:ext cx="9936088" cy="1601416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CONSTITUCIÓN POLÍTICA DE LOS ESTADOS UNIDOS MEXICANOS.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1"/>
          <p:cNvSpPr txBox="1">
            <a:spLocks/>
          </p:cNvSpPr>
          <p:nvPr/>
        </p:nvSpPr>
        <p:spPr>
          <a:xfrm>
            <a:off x="0" y="0"/>
            <a:ext cx="9936088" cy="138539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CAMINOS CARRETEROS.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91"/>
            <a:ext cx="18402502" cy="12330609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3005646"/>
            <a:ext cx="835201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smtClean="0">
                <a:solidFill>
                  <a:schemeClr val="bg1"/>
                </a:solidFill>
                <a:latin typeface="Soberana Sans" panose="02000000000000000000" pitchFamily="50" charset="0"/>
              </a:rPr>
              <a:t>Carretera Michoacán,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/>
          <a:stretch/>
        </p:blipFill>
        <p:spPr>
          <a:xfrm>
            <a:off x="13642" y="1385392"/>
            <a:ext cx="18288000" cy="11802319"/>
          </a:xfrm>
          <a:prstGeom prst="rect">
            <a:avLst/>
          </a:prstGeom>
        </p:spPr>
      </p:pic>
      <p:sp>
        <p:nvSpPr>
          <p:cNvPr id="64514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3106400" y="12712701"/>
            <a:ext cx="4267200" cy="4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485900" indent="-5715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2860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32004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41148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5029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943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8580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772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AC09192-7E85-472E-B2ED-9A6DC6DD96E3}" type="slidenum">
              <a:rPr lang="es-MX" altLang="es-MX" smtClean="0"/>
              <a:pPr/>
              <a:t>21</a:t>
            </a:fld>
            <a:endParaRPr lang="es-MX" altLang="es-MX" smtClean="0"/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 COBERTURA TOTAL.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3"/>
          <p:cNvSpPr/>
          <p:nvPr/>
        </p:nvSpPr>
        <p:spPr>
          <a:xfrm>
            <a:off x="0" y="11970567"/>
            <a:ext cx="18295016" cy="178021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Objetivo.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Dotar de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agua potable, drenaje y electricidad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 3,248 localidades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indígenas con más de 100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 de alta y muy alta marginación.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-11300" y="11250488"/>
            <a:ext cx="791986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agua, Hidalgo. México</a:t>
            </a:r>
            <a:r>
              <a:rPr lang="es-MX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80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REZAGO 2010</a:t>
            </a:r>
          </a:p>
        </p:txBody>
      </p:sp>
      <p:sp>
        <p:nvSpPr>
          <p:cNvPr id="66566" name="CuadroTexto 4"/>
          <p:cNvSpPr txBox="1">
            <a:spLocks noChangeArrowheads="1"/>
          </p:cNvSpPr>
          <p:nvPr/>
        </p:nvSpPr>
        <p:spPr bwMode="auto">
          <a:xfrm>
            <a:off x="7613360" y="11899901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MX" sz="3600" b="1" dirty="0">
              <a:solidFill>
                <a:srgbClr val="000000"/>
              </a:solidFill>
            </a:endParaRPr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POTABLE.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3"/>
          <p:cNvSpPr/>
          <p:nvPr/>
        </p:nvSpPr>
        <p:spPr>
          <a:xfrm>
            <a:off x="-7016" y="12258600"/>
            <a:ext cx="18295016" cy="1457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los resultados del CENSO-2010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 muestra el rezago en agua potable en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las localidades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673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2013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04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914"/>
            <a:ext cx="18288000" cy="11461750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2014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3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2015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24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2018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17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" y="1385392"/>
            <a:ext cx="18288000" cy="1146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CuadroTexto 5"/>
          <p:cNvSpPr txBox="1">
            <a:spLocks noChangeArrowheads="1"/>
          </p:cNvSpPr>
          <p:nvPr/>
        </p:nvSpPr>
        <p:spPr bwMode="auto">
          <a:xfrm>
            <a:off x="3403000" y="8514184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MX" sz="3600" b="1" dirty="0">
              <a:solidFill>
                <a:srgbClr val="000000"/>
              </a:solidFill>
            </a:endParaRPr>
          </a:p>
        </p:txBody>
      </p:sp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REZAGO 2010</a:t>
            </a:r>
          </a:p>
        </p:txBody>
      </p:sp>
      <p:sp>
        <p:nvSpPr>
          <p:cNvPr id="10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DRENAJE Y SANEAMIENTO.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63"/>
          <p:cNvSpPr/>
          <p:nvPr/>
        </p:nvSpPr>
        <p:spPr>
          <a:xfrm>
            <a:off x="-7016" y="12258600"/>
            <a:ext cx="18295016" cy="1457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los resultados del CENSO-2010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 muestra el rezago en drenaje y saneamiento en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las localidades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418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2013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75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2014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15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3"/>
          <p:cNvSpPr/>
          <p:nvPr/>
        </p:nvSpPr>
        <p:spPr>
          <a:xfrm>
            <a:off x="-25177" y="10458400"/>
            <a:ext cx="18313177" cy="3257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En México existen 68 pueblos indígenas que corresponde con las 68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lenguas y                       364 variantes lingüísticas.</a:t>
            </a:r>
          </a:p>
          <a:p>
            <a:pPr lvl="0" algn="just"/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último Censo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de Población y 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Vivienda (2010), determinó que en México,                   15.7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millones de personas 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consideran parte de un pueblo indígena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21318" r="5452"/>
          <a:stretch/>
        </p:blipFill>
        <p:spPr>
          <a:xfrm>
            <a:off x="-1016" y="1457400"/>
            <a:ext cx="18290032" cy="8972450"/>
          </a:xfrm>
          <a:prstGeom prst="rect">
            <a:avLst/>
          </a:prstGeom>
        </p:spPr>
      </p:pic>
      <p:sp>
        <p:nvSpPr>
          <p:cNvPr id="4" name="Shape 61"/>
          <p:cNvSpPr txBox="1">
            <a:spLocks/>
          </p:cNvSpPr>
          <p:nvPr/>
        </p:nvSpPr>
        <p:spPr>
          <a:xfrm>
            <a:off x="0" y="9738320"/>
            <a:ext cx="936002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 Internacional de los Pueblos Indígenas, 2015.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0" y="0"/>
            <a:ext cx="9936088" cy="145740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PUEBLOS INDÍGENAS DE MÉXICO.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2015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20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59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2018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13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63"/>
          <p:cNvSpPr/>
          <p:nvPr/>
        </p:nvSpPr>
        <p:spPr>
          <a:xfrm>
            <a:off x="-7016" y="12258600"/>
            <a:ext cx="18295016" cy="1457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los resultados del CENSO-2010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 muestra el rezago en electrificación, en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las localidades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indígenas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REZAGO 2010</a:t>
            </a: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ELECTRIFICACIÓN.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0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2013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51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2014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1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2015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62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18288000" cy="1147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13103224" y="4913784"/>
            <a:ext cx="5184776" cy="6463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2018</a:t>
            </a:r>
            <a:endParaRPr lang="es-MX" altLang="es-MX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04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92"/>
            <a:ext cx="18288000" cy="12330608"/>
          </a:xfrm>
          <a:prstGeom prst="rect">
            <a:avLst/>
          </a:prstGeom>
        </p:spPr>
      </p:pic>
      <p:sp>
        <p:nvSpPr>
          <p:cNvPr id="6" name="Shape 61"/>
          <p:cNvSpPr txBox="1">
            <a:spLocks/>
          </p:cNvSpPr>
          <p:nvPr/>
        </p:nvSpPr>
        <p:spPr>
          <a:xfrm>
            <a:off x="9504040" y="13009114"/>
            <a:ext cx="8783960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 indígena, Estado de México,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"/>
          <a:stretch/>
        </p:blipFill>
        <p:spPr>
          <a:xfrm>
            <a:off x="0" y="1385391"/>
            <a:ext cx="18289016" cy="12336693"/>
          </a:xfrm>
          <a:prstGeom prst="rect">
            <a:avLst/>
          </a:prstGeom>
        </p:spPr>
      </p:pic>
      <p:sp>
        <p:nvSpPr>
          <p:cNvPr id="7" name="Shape 61"/>
          <p:cNvSpPr txBox="1">
            <a:spLocks/>
          </p:cNvSpPr>
          <p:nvPr/>
        </p:nvSpPr>
        <p:spPr>
          <a:xfrm>
            <a:off x="16443" y="12985696"/>
            <a:ext cx="741580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Médica Rural, Chiapas,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0" y="0"/>
            <a:ext cx="9864080" cy="1385392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 DE SALUD.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"/>
          <a:stretch/>
        </p:blipFill>
        <p:spPr>
          <a:xfrm>
            <a:off x="27534" y="1385392"/>
            <a:ext cx="18260466" cy="12271614"/>
          </a:xfrm>
          <a:prstGeom prst="rect">
            <a:avLst/>
          </a:prstGeom>
        </p:spPr>
      </p:pic>
      <p:sp>
        <p:nvSpPr>
          <p:cNvPr id="7" name="Shape 61"/>
          <p:cNvSpPr txBox="1">
            <a:spLocks/>
          </p:cNvSpPr>
          <p:nvPr/>
        </p:nvSpPr>
        <p:spPr>
          <a:xfrm>
            <a:off x="0" y="12996000"/>
            <a:ext cx="1072817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Médica Móvil, San Luis Potosí,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9488"/>
            <a:ext cx="18357609" cy="5256584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8154144"/>
            <a:ext cx="18309095" cy="556185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57213" indent="-557213" algn="just">
              <a:buFont typeface="+mj-lt"/>
              <a:buAutoNum type="arabicPeriod"/>
            </a:pPr>
            <a:endParaRPr lang="es-MX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Plan Nacional de Desarrollo 2013-2018 traza los grandes objetivos de las políticas públicas y establece las acciones específicas para alcanzarlos.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plan proyecta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hacer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de México una sociedad de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derechos.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Tiene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como objetivo primordial llevar a México a su máximo potencial. </a:t>
            </a:r>
            <a:endParaRPr 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0" y="0"/>
            <a:ext cx="9936088" cy="145740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DESARROLLO.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3"/>
          <p:cNvSpPr/>
          <p:nvPr/>
        </p:nvSpPr>
        <p:spPr>
          <a:xfrm>
            <a:off x="-6000" y="11466512"/>
            <a:ext cx="18295016" cy="228426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Apoya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 permanencia en la educación de niños y jóvenes indígenas, inscritos en escuelas públicas, a través de diferentes modalidades de atención, priorizando aquellos que no tienen opciones educativas en su comunidad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</a:t>
            </a:r>
          </a:p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A LA EDUCACIÓN INDÍGENA.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 b="16627"/>
          <a:stretch/>
        </p:blipFill>
        <p:spPr>
          <a:xfrm>
            <a:off x="-29741" y="1961456"/>
            <a:ext cx="18317741" cy="9505056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0746432"/>
            <a:ext cx="1224034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Indígenas, Casa del Niño Indígena, Chihuahua,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" y="1457400"/>
            <a:ext cx="18288000" cy="11700997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11466512"/>
            <a:ext cx="18288000" cy="22494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A través de las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Casas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del Niño Indígena contribuimos 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niñas, niños y jóvenes indígenas tengan acceso a la escuela y a la educación en condiciones dignas.</a:t>
            </a: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0" y="10746432"/>
            <a:ext cx="1224034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Indígenas, Casa del Niño Indígena, Veracruz,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9261986" y="7059852"/>
            <a:ext cx="9026013" cy="662405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2105472"/>
            <a:ext cx="18288000" cy="5078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es-ES_tradnl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_tradnl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</a:t>
            </a:r>
            <a:r>
              <a:rPr lang="es-ES_trad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infraestructura y equipamiento de las Casas del Niño Indígena, para tener una mejor atención y condiciones más dignas de convivencia.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Otorgar becas económicas a estudiantes indígenas para estudios de nivel superior que les permitan concluir sus estudios y con ello, contribuir a elevar sus condiciones de vida. </a:t>
            </a:r>
            <a:endParaRPr lang="es-ES_tradnl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_tradnl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7"/>
          <a:stretch/>
        </p:blipFill>
        <p:spPr>
          <a:xfrm>
            <a:off x="0" y="7018040"/>
            <a:ext cx="9202058" cy="6697960"/>
          </a:xfrm>
          <a:prstGeom prst="rect">
            <a:avLst/>
          </a:prstGeom>
        </p:spPr>
      </p:pic>
      <p:sp>
        <p:nvSpPr>
          <p:cNvPr id="10" name="Shape 61"/>
          <p:cNvSpPr txBox="1">
            <a:spLocks/>
          </p:cNvSpPr>
          <p:nvPr/>
        </p:nvSpPr>
        <p:spPr>
          <a:xfrm>
            <a:off x="0" y="12996000"/>
            <a:ext cx="791986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del Niño Indígena, Hidalgo,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61"/>
          <p:cNvSpPr txBox="1">
            <a:spLocks/>
          </p:cNvSpPr>
          <p:nvPr/>
        </p:nvSpPr>
        <p:spPr>
          <a:xfrm>
            <a:off x="9216008" y="7218040"/>
            <a:ext cx="9055470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r"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Jóvenes indígenas, Puebla,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ECONÓMICO.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0" y="2330244"/>
            <a:ext cx="18246812" cy="11380553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-7016" y="11034464"/>
            <a:ext cx="18295016" cy="26815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Impulsar la consolidación de proyectos productivos, de turismo de naturaleza y de producción de café, para lograr su sustentabilidad permitiendo mejorar los ingresos monetarios y no monetarios, así como las condiciones de vida de la población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indígena.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PARA MEJORAMIENTO DE LA PRODUCCIÓN Y PRODUCTIVIDAD INDÍGENA.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1"/>
          <p:cNvSpPr txBox="1">
            <a:spLocks/>
          </p:cNvSpPr>
          <p:nvPr/>
        </p:nvSpPr>
        <p:spPr>
          <a:xfrm>
            <a:off x="0" y="10314384"/>
            <a:ext cx="1029612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productivo, Veracruz,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400"/>
            <a:ext cx="18288000" cy="12258600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0" y="12996000"/>
            <a:ext cx="9864080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productivo, Oaxaca,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408"/>
            <a:ext cx="18252524" cy="12186592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0" y="12996000"/>
            <a:ext cx="755870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Ecoturístico, Yucatán,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30"/>
          <a:stretch/>
        </p:blipFill>
        <p:spPr>
          <a:xfrm>
            <a:off x="0" y="1455587"/>
            <a:ext cx="18288000" cy="12378400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0" y="12996000"/>
            <a:ext cx="1137513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Expo de los Pueblos Indígenas, Ciudad de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28600" y="8100191"/>
            <a:ext cx="18316600" cy="56323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_tradnl" sz="3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MX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Symbol" panose="05050102010706020507" pitchFamily="18" charset="2"/>
              <a:buChar char=""/>
            </a:pP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propósito de fortalecer la producción, productividad y comercialización de los productos y servicios que ofrece la población indígena se crearon y registraron las marcas “Manos Indígenas Calidad Mexicana” y “Paraísos Indígenas” que permiten otorgarles un valor agregado para su venta en el mercado; así como promover la riqueza cultural y natural de los sitios turísticos de la comunidades indígenas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 algn="just">
              <a:buFont typeface="Symbol" panose="05050102010706020507" pitchFamily="18" charset="2"/>
              <a:buChar char=""/>
            </a:pPr>
            <a:endParaRPr lang="es-ES" sz="3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Symbol" panose="05050102010706020507" pitchFamily="18" charset="2"/>
              <a:buChar char=""/>
            </a:pPr>
            <a:endParaRPr lang="es-ES" sz="3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Symbol" panose="05050102010706020507" pitchFamily="18" charset="2"/>
              <a:buChar char="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555"/>
          <a:stretch/>
        </p:blipFill>
        <p:spPr>
          <a:xfrm>
            <a:off x="0" y="1673424"/>
            <a:ext cx="9687906" cy="5656634"/>
          </a:xfrm>
          <a:prstGeom prst="rect">
            <a:avLst/>
          </a:prstGeom>
        </p:spPr>
      </p:pic>
      <p:pic>
        <p:nvPicPr>
          <p:cNvPr id="7" name="Picture 3" descr="D:\Respaldos\2015\Informes\JGob\Junta abr\FOTOS JUNTA DE GOBIERNO\TURÍSTICOS\Fotos CPTM\RET_31A12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8"/>
          <a:stretch/>
        </p:blipFill>
        <p:spPr bwMode="auto">
          <a:xfrm>
            <a:off x="9757514" y="1601416"/>
            <a:ext cx="8530486" cy="571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" y="5993904"/>
            <a:ext cx="1552088" cy="13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64" y="6065912"/>
            <a:ext cx="4449008" cy="12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61"/>
          <p:cNvSpPr txBox="1">
            <a:spLocks/>
          </p:cNvSpPr>
          <p:nvPr/>
        </p:nvSpPr>
        <p:spPr>
          <a:xfrm>
            <a:off x="8610" y="7362056"/>
            <a:ext cx="971145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productivo, Querétaro, México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61"/>
          <p:cNvSpPr txBox="1">
            <a:spLocks/>
          </p:cNvSpPr>
          <p:nvPr/>
        </p:nvSpPr>
        <p:spPr>
          <a:xfrm>
            <a:off x="9720064" y="7362056"/>
            <a:ext cx="856793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</a:t>
            </a:r>
            <a:r>
              <a:rPr lang="es-MX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ecoturístico</a:t>
            </a: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Chiapas,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83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 DE LA SOCIEDAD INDÍGENA Y COORDINACIÓN INTERGUBERNAMENTAL.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9144000" y="1385392"/>
            <a:ext cx="9165095" cy="1233060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 Nacional.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México 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Incluyente.  </a:t>
            </a: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Objetivo. I</a:t>
            </a:r>
            <a:r>
              <a:rPr lang="es-MX" sz="3600" dirty="0" smtClean="0"/>
              <a:t>ntegrar una </a:t>
            </a:r>
            <a:r>
              <a:rPr lang="es-MX" sz="3600" dirty="0"/>
              <a:t>sociedad con equidad, cohesión social e igualdad sustantiva</a:t>
            </a:r>
            <a:r>
              <a:rPr lang="es-MX" sz="3600" dirty="0" smtClean="0"/>
              <a:t>.</a:t>
            </a: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endParaRPr lang="es-MX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Estrategia. Fomentar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el bienestar de los pueblos y comunidades indígenas, fortaleciendo su proceso de desarrollo social y económico, respetando las manifestaciones de su cultura y el ejercicio de sus derechos.</a:t>
            </a:r>
          </a:p>
          <a:p>
            <a:pPr lvl="0" algn="just"/>
            <a:endParaRPr lang="es-MX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3"/>
          <a:stretch/>
        </p:blipFill>
        <p:spPr>
          <a:xfrm>
            <a:off x="0" y="1385392"/>
            <a:ext cx="9144000" cy="12363265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-9586" y="12996000"/>
            <a:ext cx="7343800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Mujer indígena, Hidalgo,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-54768" y="10853678"/>
            <a:ext cx="18361024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CDI, cuenta con un Consejo Consultivo como un órgano de consulta y vinculación con los Pueblos Indígenas y la sociedad.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Dicho consejo está conformado por representantes de los 68 pueblos indígenas, y por la sociedad civil.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5" b="5034"/>
          <a:stretch/>
        </p:blipFill>
        <p:spPr>
          <a:xfrm>
            <a:off x="-54768" y="1385391"/>
            <a:ext cx="18361024" cy="9505057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-68535" y="10148590"/>
            <a:ext cx="1371488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Cuadragésima </a:t>
            </a:r>
            <a:r>
              <a:rPr lang="es-MX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Sesión Ordinaria del Consejo Consultivo de la </a:t>
            </a:r>
            <a:r>
              <a:rPr lang="es-MX" sz="32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CDI</a:t>
            </a: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92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9150"/>
          <a:stretch/>
        </p:blipFill>
        <p:spPr>
          <a:xfrm>
            <a:off x="0" y="1385392"/>
            <a:ext cx="18288000" cy="1108923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12515671"/>
            <a:ext cx="18288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CDI, proporciona apoyo </a:t>
            </a:r>
            <a:r>
              <a:rPr lang="es-MX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órgano técnico asesor a </a:t>
            </a:r>
            <a:r>
              <a:rPr lang="es-MX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instituciones </a:t>
            </a:r>
            <a:r>
              <a:rPr lang="es-MX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la operación de procesos de consulta indígena sobre proyectos de </a:t>
            </a:r>
            <a:r>
              <a:rPr lang="es-MX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desarrollo</a:t>
            </a:r>
            <a:r>
              <a:rPr lang="es-MX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México.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0" y="11764710"/>
            <a:ext cx="699283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 Indígena, Guerrero, México</a:t>
            </a: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26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FORTALECIMIENTO DE LA CULTURA.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r="331" b="2277"/>
          <a:stretch/>
        </p:blipFill>
        <p:spPr>
          <a:xfrm>
            <a:off x="23767" y="2321496"/>
            <a:ext cx="18265250" cy="11089232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-1016" y="12692855"/>
            <a:ext cx="18295016" cy="10253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Preservar, promover y divulgar la riqueza cultural de los Pueblos Indígenas de México. </a:t>
            </a: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0" y="11970568"/>
            <a:ext cx="763183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Pueblo Purépecha, Michoacán,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CULTURA.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99"/>
            <a:ext cx="18288000" cy="12167017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11794040"/>
            <a:ext cx="18295016" cy="19420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Fomentar el desarrollo de capacidades en las comunidades indígenas para que preserven y difundan su cultura, como elemento sustancial para fortalecer la identidad nacional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25172" y="11106472"/>
            <a:ext cx="1072817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Exposición, Castillo de Chapultepec, Ciudad de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"/>
          <a:stretch/>
        </p:blipFill>
        <p:spPr>
          <a:xfrm>
            <a:off x="-29498" y="1457400"/>
            <a:ext cx="18314109" cy="12258600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12996000"/>
            <a:ext cx="7977885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Concierto de Bandas, Oaxaca,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RADIODIFUSORAS INDÍGENAS.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432"/>
            <a:ext cx="18288000" cy="103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63"/>
          <p:cNvSpPr/>
          <p:nvPr/>
        </p:nvSpPr>
        <p:spPr>
          <a:xfrm>
            <a:off x="-1016" y="12186592"/>
            <a:ext cx="18295016" cy="153161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428625" indent="-428625" algn="just"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Las 21 radiodifusoras que conforman el Sistema de Radiodifusoras  Culturales Indigenistas ubicadas en 16 entidades federativas, son un medio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incluyente,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las transmisiones se realizan en  36 lenguas indígenas y el español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-16522" y="11466512"/>
            <a:ext cx="7631832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Radiodifusoras indígenas,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-16024" y="0"/>
            <a:ext cx="10168136" cy="174543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RADIODIFUSORAS INDÍGENAS.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4049688"/>
            <a:ext cx="18288000" cy="43377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r>
              <a:rPr lang="es-MX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PRINCIPALES LOGROS.</a:t>
            </a:r>
            <a:endParaRPr lang="es-MX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37703" r="10000" b="25717"/>
          <a:stretch/>
        </p:blipFill>
        <p:spPr>
          <a:xfrm>
            <a:off x="0" y="6671526"/>
            <a:ext cx="18341788" cy="7044474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1385392"/>
            <a:ext cx="18295016" cy="52565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primera vez en la administración pública existe una política pública en derechos humanos, a lo cual la CDI trabaja con una perspectiva intercultural y de género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a la identidad de la población indígena para hacer efectivo el ejercicio de sus derechos ciudadanos.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Contribuir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garantizar el acceso a la justicia en el marco del Nuevo Sistema de Justicia Penal con un enfoque intercultural y multilingüe.</a:t>
            </a: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0" y="12996000"/>
            <a:ext cx="7977885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Abogados indígenas,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05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9144000" y="1385392"/>
            <a:ext cx="9165095" cy="1233060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 Nacional. México con Responsabilidad Global.  </a:t>
            </a: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una política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exterior constructiva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y activa que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defienda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y promueva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el interés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nacional. </a:t>
            </a:r>
            <a:endParaRPr lang="es-MX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3" indent="-719138" algn="just">
              <a:buFont typeface="Wingdings" panose="05000000000000000000" pitchFamily="2" charset="2"/>
              <a:buChar char="ü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 Consolidar la relación con Estados Unidos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 Canadá 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partir de una visión integral y de </a:t>
            </a:r>
            <a:r>
              <a:rPr lang="es-MX" sz="3600">
                <a:latin typeface="Arial" panose="020B0604020202020204" pitchFamily="34" charset="0"/>
                <a:cs typeface="Arial" panose="020B0604020202020204" pitchFamily="34" charset="0"/>
              </a:rPr>
              <a:t>largo </a:t>
            </a:r>
            <a:r>
              <a:rPr lang="es-MX" sz="3600" smtClean="0">
                <a:latin typeface="Arial" panose="020B0604020202020204" pitchFamily="34" charset="0"/>
                <a:cs typeface="Arial" panose="020B0604020202020204" pitchFamily="34" charset="0"/>
              </a:rPr>
              <a:t>plazo. 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r="26276"/>
          <a:stretch/>
        </p:blipFill>
        <p:spPr>
          <a:xfrm>
            <a:off x="-1016" y="1354534"/>
            <a:ext cx="9131274" cy="12361465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1674" y="12996000"/>
            <a:ext cx="680764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Sede ONU, </a:t>
            </a:r>
            <a:r>
              <a:rPr lang="es-MX" sz="3200" dirty="0">
                <a:solidFill>
                  <a:schemeClr val="bg1"/>
                </a:solidFill>
                <a:latin typeface="Soberana Sans" panose="02000000000000000000" pitchFamily="50" charset="0"/>
              </a:rPr>
              <a:t>Nueva </a:t>
            </a: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York, 2015.</a:t>
            </a:r>
            <a:endParaRPr lang="es-MX" sz="24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 b="14459"/>
          <a:stretch/>
        </p:blipFill>
        <p:spPr>
          <a:xfrm>
            <a:off x="0" y="5283200"/>
            <a:ext cx="18341790" cy="8432800"/>
          </a:xfrm>
          <a:prstGeom prst="rect">
            <a:avLst/>
          </a:prstGeom>
        </p:spPr>
      </p:pic>
      <p:sp>
        <p:nvSpPr>
          <p:cNvPr id="7" name="Shape 63"/>
          <p:cNvSpPr/>
          <p:nvPr/>
        </p:nvSpPr>
        <p:spPr>
          <a:xfrm>
            <a:off x="0" y="1385392"/>
            <a:ext cx="18295016" cy="417646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Favorecer el acceso a la justicia y al ejercicio de los derechos de la población indígena en materia agraria, electoral y penal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Coadyuvar con diversas instituciones a garantizar el respeto a los derechos humanos de la población indígena.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igualdad de género con acciones para el ejercicio de los derechos de la población indígena.</a:t>
            </a: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0" y="12996000"/>
            <a:ext cx="7977885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Indígenas de Durango,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46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7339" y="1745432"/>
            <a:ext cx="18288000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obras de infraestructura, en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tres primeros años de esta administración,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 beneficiado a 5.6 millones de habitantes de localidades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indígenas.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0" y="3657600"/>
            <a:ext cx="18288000" cy="10058400"/>
          </a:xfrm>
          <a:prstGeom prst="rect">
            <a:avLst/>
          </a:prstGeom>
        </p:spPr>
      </p:pic>
      <p:sp>
        <p:nvSpPr>
          <p:cNvPr id="7" name="Shape 61"/>
          <p:cNvSpPr txBox="1">
            <a:spLocks/>
          </p:cNvSpPr>
          <p:nvPr/>
        </p:nvSpPr>
        <p:spPr>
          <a:xfrm>
            <a:off x="0" y="12834664"/>
            <a:ext cx="10800184" cy="8813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beneficiarios de agua potable, Chihuahua,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32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400"/>
            <a:ext cx="18288000" cy="12192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6029" y="12005048"/>
            <a:ext cx="18314029" cy="1710952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primera vez con Unidades Médicas Móviles, se prestan servicios de salud a la población indígena que habita en localidades aisladas y de difícil acceso, en donde no se cuenta con esos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servicios.</a:t>
            </a:r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0" y="11178480"/>
            <a:ext cx="10800184" cy="8813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Médica Rural, Nayarit,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35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 r="1167"/>
          <a:stretch/>
        </p:blipFill>
        <p:spPr>
          <a:xfrm>
            <a:off x="-10270" y="1385392"/>
            <a:ext cx="18298270" cy="1175099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2926" y="12000025"/>
            <a:ext cx="18320925" cy="172819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just"/>
            <a:r>
              <a:rPr lang="es-MX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presente administración se 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entregan viviendas que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primera vez su arquitectura corresponde a su cosmovisión, lo que contribuye a preservar su cultura.</a:t>
            </a:r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61"/>
          <p:cNvSpPr txBox="1">
            <a:spLocks/>
          </p:cNvSpPr>
          <p:nvPr/>
        </p:nvSpPr>
        <p:spPr>
          <a:xfrm>
            <a:off x="0" y="11250488"/>
            <a:ext cx="767866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Vivienda Indígena, Durango,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53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/>
          <a:stretch/>
        </p:blipFill>
        <p:spPr>
          <a:xfrm>
            <a:off x="-1" y="1457400"/>
            <a:ext cx="18271597" cy="108801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4008" y="9904243"/>
            <a:ext cx="18283675" cy="38010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A través de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1,319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Casas del Niño Indígena contribuimos 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que 75,610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niñas, niños y jóvenes indígenas tengan acceso a la escuela y a la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presente administración hemos contribuido a que </a:t>
            </a:r>
            <a:r>
              <a:rPr lang="es-MX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48,000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niñas, niños y jóvenes indígenas concluyeran sus estudios de nivel básico, medio superior.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otorga diariamente </a:t>
            </a:r>
            <a:r>
              <a:rPr lang="es-E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219,111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 calientes en las 1,319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casas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Niño Indígena, consistente en desayuno, comida y cena para los beneficiarios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06825" y="4343714"/>
            <a:ext cx="172391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</a:pPr>
            <a:endParaRPr lang="es-ES" sz="10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Shape 61"/>
          <p:cNvSpPr txBox="1">
            <a:spLocks/>
          </p:cNvSpPr>
          <p:nvPr/>
        </p:nvSpPr>
        <p:spPr>
          <a:xfrm>
            <a:off x="20588" y="9234264"/>
            <a:ext cx="8999984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del Niño indígena, </a:t>
            </a:r>
            <a:r>
              <a:rPr lang="es-MX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Chamula</a:t>
            </a: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21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0404" y="9360962"/>
            <a:ext cx="18298404" cy="4355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endParaRPr lang="es-E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desarrolló un modelo arquitectónico de Casa del Niño Indígena, cuyas características corresponden al contexto social, cultural, geográfico y ambiental de donde su ubican; en el que las </a:t>
            </a:r>
            <a:r>
              <a:rPr lang="es-E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ecotecnias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tienen un papel fundamental para el aprovechamiento de espacios y uso de instalaciones que contribuyen a un mejor desarrollo de las niñas, niños y jóvenes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92"/>
            <a:ext cx="18288000" cy="7992888"/>
          </a:xfrm>
          <a:prstGeom prst="rect">
            <a:avLst/>
          </a:prstGeom>
        </p:spPr>
      </p:pic>
      <p:sp>
        <p:nvSpPr>
          <p:cNvPr id="5" name="Shape 61"/>
          <p:cNvSpPr txBox="1">
            <a:spLocks/>
          </p:cNvSpPr>
          <p:nvPr/>
        </p:nvSpPr>
        <p:spPr>
          <a:xfrm>
            <a:off x="0" y="8658200"/>
            <a:ext cx="7977885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del Niño Indígena, Hidalgo, México.</a:t>
            </a: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45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ostrando IMG_8669.JPG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s-MX" sz="100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4200" b="19786"/>
          <a:stretch/>
        </p:blipFill>
        <p:spPr>
          <a:xfrm>
            <a:off x="-35655" y="5921896"/>
            <a:ext cx="6693170" cy="44746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/>
          <a:stretch/>
        </p:blipFill>
        <p:spPr>
          <a:xfrm>
            <a:off x="-937" y="1385392"/>
            <a:ext cx="6584110" cy="453538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551712" y="1435715"/>
            <a:ext cx="11736288" cy="122802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727076" indent="-727076" algn="just">
              <a:spcBef>
                <a:spcPts val="1500"/>
              </a:spcBef>
              <a:buFont typeface="Arial" pitchFamily="34" charset="0"/>
              <a:buChar char="•"/>
            </a:pPr>
            <a:endParaRPr lang="es-E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desarrollo económico de la población indígena, se han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apoyado 25,023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proyectos productivos,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beneficio de 249,561 productores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indígenas.</a:t>
            </a:r>
            <a:endParaRPr lang="es-E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propósito de hacer realidad la inclusión financiera de los indígenas se logró el acceso al crédito formal de grupos y empresas indígenas con la creación del Fondo Nacional de Atención a Comunidades </a:t>
            </a:r>
            <a:r>
              <a:rPr lang="es-ES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Indígenas.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la Estrategia de la Producción y Productividad de Café en regiones indígenas, se contribuyo a la reactivación económica de las mismas, la cual es su principal actividad para beneficio de 30,300 productores.                  </a:t>
            </a:r>
            <a:endParaRPr lang="es-MX" sz="3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0225" lvl="2" indent="0" algn="just"/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 </a:t>
            </a:r>
            <a:r>
              <a:rPr lang="es-MX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 permitió poner en marcha una política pública de apoyos productivos que en los dos sexenios previos no se implementó</a:t>
            </a:r>
            <a:r>
              <a:rPr lang="es-MX" sz="3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30225" lvl="2" indent="0" algn="just"/>
            <a:endParaRPr lang="es-E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" y="10177495"/>
            <a:ext cx="6551712" cy="3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5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/>
          <a:stretch/>
        </p:blipFill>
        <p:spPr>
          <a:xfrm>
            <a:off x="8808" y="2330245"/>
            <a:ext cx="18279191" cy="11418700"/>
          </a:xfrm>
          <a:prstGeom prst="rect">
            <a:avLst/>
          </a:prstGeom>
        </p:spPr>
      </p:pic>
      <p:sp>
        <p:nvSpPr>
          <p:cNvPr id="3" name="Shape 61"/>
          <p:cNvSpPr txBox="1">
            <a:spLocks/>
          </p:cNvSpPr>
          <p:nvPr/>
        </p:nvSpPr>
        <p:spPr>
          <a:xfrm>
            <a:off x="-16024" y="0"/>
            <a:ext cx="10168136" cy="232149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 DE MÉXICO </a:t>
            </a:r>
          </a:p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FAVOR DE LOS PUEBLOS INDÍGENAS.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61"/>
          <p:cNvSpPr txBox="1">
            <a:spLocks/>
          </p:cNvSpPr>
          <p:nvPr/>
        </p:nvSpPr>
        <p:spPr>
          <a:xfrm>
            <a:off x="-25989" y="12996000"/>
            <a:ext cx="8305893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28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Día Internacional de los Pueblos Indígenas, 2016.</a:t>
            </a:r>
            <a:endParaRPr lang="es-MX" sz="28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78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5"/>
          <a:stretch/>
        </p:blipFill>
        <p:spPr>
          <a:xfrm>
            <a:off x="0" y="1600200"/>
            <a:ext cx="18288000" cy="9650288"/>
          </a:xfrm>
          <a:prstGeom prst="rect">
            <a:avLst/>
          </a:prstGeom>
        </p:spPr>
      </p:pic>
      <p:sp>
        <p:nvSpPr>
          <p:cNvPr id="6" name="Shape 63"/>
          <p:cNvSpPr/>
          <p:nvPr/>
        </p:nvSpPr>
        <p:spPr>
          <a:xfrm>
            <a:off x="3587" y="11322496"/>
            <a:ext cx="18284413" cy="239350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Derivado del Plan Nacional de Desarrollo, se cuenta con el Programa Especial de los Pueblos Indígenas, 2014-2018, el cual es el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instrumento de política pública del Gobierno de la República que orienta las acciones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 promoción del desarrollo de los Pueblos Indígenas</a:t>
            </a:r>
            <a:endParaRPr lang="es-MX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0" y="0"/>
            <a:ext cx="9936088" cy="145740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ESPECIAL DE LOS PUEBLOS INDÍGENAS.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1"/>
          <p:cNvSpPr txBox="1">
            <a:spLocks/>
          </p:cNvSpPr>
          <p:nvPr/>
        </p:nvSpPr>
        <p:spPr>
          <a:xfrm>
            <a:off x="0" y="10602416"/>
            <a:ext cx="4751512" cy="72008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Chihuahua,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3"/>
          <a:stretch/>
        </p:blipFill>
        <p:spPr>
          <a:xfrm>
            <a:off x="0" y="1385392"/>
            <a:ext cx="18288000" cy="9527704"/>
          </a:xfrm>
          <a:prstGeom prst="rect">
            <a:avLst/>
          </a:prstGeom>
        </p:spPr>
      </p:pic>
      <p:sp>
        <p:nvSpPr>
          <p:cNvPr id="6" name="Shape 63"/>
          <p:cNvSpPr/>
          <p:nvPr/>
        </p:nvSpPr>
        <p:spPr>
          <a:xfrm>
            <a:off x="3587" y="10962456"/>
            <a:ext cx="18284413" cy="275354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La Comisión tiene como objeto orientar, coordinar, promover, apoyar, fomentar, dar seguimiento y evaluar los programas, proyectos, estrategias y acciones públicas para el desarrollo integral y sustentable de los pueblos y comunidades indígenas de conformidad con el artículo 2o. de la Constitución Política de los Estados Unidos Mexicanos.</a:t>
            </a: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0" y="0"/>
            <a:ext cx="9936088" cy="145740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algn="just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DE LA CDI.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1"/>
          <p:cNvSpPr txBox="1">
            <a:spLocks/>
          </p:cNvSpPr>
          <p:nvPr/>
        </p:nvSpPr>
        <p:spPr>
          <a:xfrm>
            <a:off x="0" y="10242376"/>
            <a:ext cx="17568936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>
                <a:solidFill>
                  <a:schemeClr val="bg1"/>
                </a:solidFill>
                <a:latin typeface="Soberana Sans" panose="02000000000000000000" pitchFamily="50" charset="0"/>
              </a:rPr>
              <a:t>V Encuentro Internacional Ceremonial Ritual de </a:t>
            </a: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Voladores, San Luis Potosí, México 2016.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3"/>
          <p:cNvSpPr/>
          <p:nvPr/>
        </p:nvSpPr>
        <p:spPr>
          <a:xfrm>
            <a:off x="0" y="9882336"/>
            <a:ext cx="18288000" cy="38336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noAutofit/>
          </a:bodyPr>
          <a:lstStyle/>
          <a:p>
            <a:pPr algn="just"/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Líneas de actuación:</a:t>
            </a:r>
          </a:p>
          <a:p>
            <a:pPr marL="557213" indent="-557213" algn="just">
              <a:buFont typeface="+mj-lt"/>
              <a:buAutoNum type="arabicPeriod"/>
            </a:pP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indent="-557213" algn="just">
              <a:buFont typeface="+mj-lt"/>
              <a:buAutoNum type="arabicPeriod"/>
            </a:pP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Derechos Indígenas y Acceso a la justicia.</a:t>
            </a:r>
          </a:p>
          <a:p>
            <a:pPr marL="557213" indent="-557213" algn="just">
              <a:buFont typeface="+mj-lt"/>
              <a:buAutoNum type="arabicPeriod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ocial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57213" indent="-557213" algn="just">
              <a:buFont typeface="+mj-lt"/>
              <a:buAutoNum type="arabicPeriod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Económico.</a:t>
            </a:r>
          </a:p>
          <a:p>
            <a:pPr marL="557213" indent="-557213" algn="just">
              <a:buFont typeface="+mj-lt"/>
              <a:buAutoNum type="arabicPeriod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Sociedad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indígena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 Coordinación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ntergubernamental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57213" indent="-557213" algn="just">
              <a:buFont typeface="+mj-lt"/>
              <a:buAutoNum type="arabicPeriod"/>
            </a:pP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MX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Cultura.</a:t>
            </a:r>
            <a:endParaRPr lang="es-MX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r="1544" b="6665"/>
          <a:stretch/>
        </p:blipFill>
        <p:spPr>
          <a:xfrm>
            <a:off x="-2407" y="1457400"/>
            <a:ext cx="18219415" cy="8424936"/>
          </a:xfrm>
          <a:prstGeom prst="rect">
            <a:avLst/>
          </a:prstGeom>
        </p:spPr>
      </p:pic>
      <p:sp>
        <p:nvSpPr>
          <p:cNvPr id="4" name="Shape 61"/>
          <p:cNvSpPr txBox="1">
            <a:spLocks/>
          </p:cNvSpPr>
          <p:nvPr/>
        </p:nvSpPr>
        <p:spPr>
          <a:xfrm>
            <a:off x="0" y="9145016"/>
            <a:ext cx="7055768" cy="72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noAutofit/>
          </a:bodyPr>
          <a:lstStyle>
            <a:lvl1pPr algn="l" defTabSz="496570">
              <a:defRPr sz="6970" b="1">
                <a:solidFill>
                  <a:srgbClr val="FFFFFF"/>
                </a:solidFill>
                <a:latin typeface="Soberana Titular"/>
                <a:ea typeface="Soberana Titular"/>
                <a:cs typeface="Soberana Titular"/>
                <a:sym typeface="Soberana Titular"/>
              </a:defRPr>
            </a:lvl1pPr>
            <a:lvl2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4572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9144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13716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1828800" algn="ctr">
              <a:defRPr sz="880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MX" sz="32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Mujeres Indígenas, Oaxaca, México.</a:t>
            </a:r>
            <a:endParaRPr lang="es-MX" sz="32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1966</Words>
  <Application>Microsoft Office PowerPoint</Application>
  <PresentationFormat>Custom</PresentationFormat>
  <Paragraphs>190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Arial</vt:lpstr>
      <vt:lpstr>Calibri</vt:lpstr>
      <vt:lpstr>Century Gothic</vt:lpstr>
      <vt:lpstr>Gill Sans</vt:lpstr>
      <vt:lpstr>Helvetica Light</vt:lpstr>
      <vt:lpstr>Helvetica Neue</vt:lpstr>
      <vt:lpstr>Soberana Sans</vt:lpstr>
      <vt:lpstr>Soberana Titular</vt:lpstr>
      <vt:lpstr>Symbol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Herrera Rodríguez</dc:creator>
  <cp:lastModifiedBy>Angela Budzinski</cp:lastModifiedBy>
  <cp:revision>146</cp:revision>
  <cp:lastPrinted>2016-10-12T02:16:02Z</cp:lastPrinted>
  <dcterms:modified xsi:type="dcterms:W3CDTF">2016-10-19T18:44:24Z</dcterms:modified>
</cp:coreProperties>
</file>