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4" r:id="rId5"/>
    <p:sldId id="265" r:id="rId6"/>
    <p:sldId id="266" r:id="rId7"/>
    <p:sldId id="279" r:id="rId8"/>
    <p:sldId id="284" r:id="rId9"/>
    <p:sldId id="271" r:id="rId10"/>
    <p:sldId id="272" r:id="rId11"/>
    <p:sldId id="273" r:id="rId12"/>
    <p:sldId id="285" r:id="rId13"/>
    <p:sldId id="274" r:id="rId14"/>
    <p:sldId id="275" r:id="rId15"/>
    <p:sldId id="278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75A1-1049-B145-AFE9-576A5A34CCB4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F72B2-5E5B-3D46-9CDA-E670699E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8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72B2-5E5B-3D46-9CDA-E670699EF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8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72B2-5E5B-3D46-9CDA-E670699EF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6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6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9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BF54-C221-8C42-B891-B7B385E02DB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2201-150F-2142-9178-95B269DD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8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107082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70150"/>
            <a:ext cx="8073285" cy="42890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onstantia"/>
                <a:cs typeface="Constantia"/>
              </a:rPr>
              <a:t>								</a:t>
            </a:r>
            <a:r>
              <a:rPr lang="en-US" sz="4800" b="1" dirty="0" smtClean="0">
                <a:solidFill>
                  <a:schemeClr val="bg1"/>
                </a:solidFill>
                <a:latin typeface="Constantia"/>
                <a:cs typeface="Constantia"/>
              </a:rPr>
              <a:t>Belarus Elections:</a:t>
            </a:r>
            <a:r>
              <a:rPr lang="ru-RU" sz="4800" b="1" dirty="0" smtClean="0">
                <a:solidFill>
                  <a:schemeClr val="bg1"/>
                </a:solidFill>
                <a:latin typeface="Constantia"/>
                <a:cs typeface="Constantia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Constantia"/>
                <a:cs typeface="Constantia"/>
              </a:rPr>
            </a:br>
            <a:r>
              <a:rPr lang="ru-RU" sz="4800" b="1" dirty="0" smtClean="0">
                <a:solidFill>
                  <a:schemeClr val="bg1"/>
                </a:solidFill>
                <a:latin typeface="Constantia"/>
                <a:cs typeface="Constantia"/>
              </a:rPr>
              <a:t>										</a:t>
            </a:r>
            <a:r>
              <a:rPr lang="en-GB" sz="4800" b="1" dirty="0" smtClean="0">
                <a:solidFill>
                  <a:schemeClr val="bg1"/>
                </a:solidFill>
                <a:latin typeface="Constantia"/>
                <a:cs typeface="Constantia"/>
              </a:rPr>
              <a:t>b</a:t>
            </a:r>
            <a:r>
              <a:rPr lang="en-US" sz="4800" b="1" dirty="0" err="1" smtClean="0">
                <a:solidFill>
                  <a:schemeClr val="bg1"/>
                </a:solidFill>
                <a:latin typeface="Constantia"/>
                <a:cs typeface="Constantia"/>
              </a:rPr>
              <a:t>efore</a:t>
            </a:r>
            <a:r>
              <a:rPr lang="en-US" sz="4800" b="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Constantia"/>
                <a:cs typeface="Constantia"/>
              </a:rPr>
              <a:t>and </a:t>
            </a:r>
            <a:r>
              <a:rPr lang="en-US" sz="4800" b="1" dirty="0" smtClean="0">
                <a:solidFill>
                  <a:schemeClr val="bg1"/>
                </a:solidFill>
                <a:latin typeface="Constantia"/>
                <a:cs typeface="Constantia"/>
              </a:rPr>
              <a:t>after </a:t>
            </a:r>
            <a:r>
              <a:rPr lang="en-US" sz="4800" b="1" dirty="0" smtClean="0">
                <a:solidFill>
                  <a:schemeClr val="bg1"/>
                </a:solidFill>
                <a:latin typeface="Constantia"/>
                <a:cs typeface="Constantia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Constantia"/>
                <a:cs typeface="Constantia"/>
              </a:rPr>
            </a:br>
            <a:r>
              <a:rPr lang="en-US" sz="4800" b="1" dirty="0" smtClean="0">
                <a:solidFill>
                  <a:schemeClr val="bg1"/>
                </a:solidFill>
                <a:latin typeface="Constantia"/>
                <a:cs typeface="Constantia"/>
              </a:rPr>
              <a:t>				</a:t>
            </a:r>
            <a:endParaRPr lang="en-US" sz="4800" b="1" i="1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79790"/>
            <a:ext cx="3602524" cy="2517084"/>
          </a:xfrm>
        </p:spPr>
        <p:txBody>
          <a:bodyPr>
            <a:normAutofit fontScale="85000" lnSpcReduction="20000"/>
          </a:bodyPr>
          <a:lstStyle/>
          <a:p>
            <a:r>
              <a:rPr lang="en-US" sz="3900" b="1" dirty="0" smtClean="0">
                <a:solidFill>
                  <a:srgbClr val="FFFFFF"/>
                </a:solidFill>
                <a:latin typeface="Constantia"/>
                <a:cs typeface="Constantia"/>
              </a:rPr>
              <a:t>Yauheni</a:t>
            </a:r>
            <a:r>
              <a:rPr lang="en-US" sz="3900" b="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lang="en-US" sz="3900" b="1" dirty="0" err="1" smtClean="0">
                <a:solidFill>
                  <a:srgbClr val="FFFFFF"/>
                </a:solidFill>
                <a:latin typeface="Constantia"/>
                <a:cs typeface="Constantia"/>
              </a:rPr>
              <a:t>Preiherman</a:t>
            </a:r>
            <a:endParaRPr lang="en-US" sz="3900" b="1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endParaRPr lang="en-US" b="1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onstantia"/>
                <a:cs typeface="Constantia"/>
              </a:rPr>
              <a:t>Discussion and Analytical Society </a:t>
            </a:r>
            <a:r>
              <a:rPr lang="en-US" i="1" dirty="0" smtClean="0">
                <a:solidFill>
                  <a:srgbClr val="FFFFFF"/>
                </a:solidFill>
                <a:latin typeface="Constantia"/>
                <a:cs typeface="Constantia"/>
              </a:rPr>
              <a:t>Liberal Club</a:t>
            </a:r>
            <a:endParaRPr lang="en-US" i="1" dirty="0">
              <a:solidFill>
                <a:srgbClr val="FFFFFF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2765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184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Belarus – Russia relations</a:t>
            </a:r>
            <a:endParaRPr lang="en-US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87" y="1684534"/>
            <a:ext cx="8863768" cy="5053603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b="1" i="1" dirty="0" smtClean="0">
                <a:latin typeface="Century"/>
                <a:cs typeface="Century"/>
              </a:rPr>
              <a:t>Absolutely central </a:t>
            </a:r>
            <a:r>
              <a:rPr lang="en-US" sz="2800" b="1" i="1" dirty="0">
                <a:latin typeface="Century"/>
                <a:cs typeface="Century"/>
              </a:rPr>
              <a:t>but becoming less comfortable </a:t>
            </a:r>
            <a:endParaRPr lang="en-US" sz="2800" b="1" i="1" dirty="0" smtClean="0">
              <a:latin typeface="Century"/>
              <a:cs typeface="Century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Century"/>
              <a:cs typeface="Century"/>
            </a:endParaRPr>
          </a:p>
          <a:p>
            <a:pPr>
              <a:spcAft>
                <a:spcPts val="600"/>
              </a:spcAft>
            </a:pPr>
            <a:endParaRPr lang="en-US" sz="2800" dirty="0" smtClean="0">
              <a:latin typeface="Century"/>
              <a:cs typeface="Century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Century"/>
              <a:cs typeface="Century"/>
            </a:endParaRPr>
          </a:p>
          <a:p>
            <a:pPr>
              <a:spcAft>
                <a:spcPts val="600"/>
              </a:spcAft>
            </a:pPr>
            <a:endParaRPr lang="en-US" sz="2800" dirty="0" smtClean="0">
              <a:latin typeface="Century"/>
              <a:cs typeface="Century"/>
            </a:endParaRPr>
          </a:p>
          <a:p>
            <a:pPr lvl="3">
              <a:spcAft>
                <a:spcPts val="1800"/>
              </a:spcAft>
            </a:pPr>
            <a:r>
              <a:rPr lang="en-US" sz="2800" dirty="0" smtClean="0">
                <a:latin typeface="Century"/>
                <a:cs typeface="Century"/>
              </a:rPr>
              <a:t>Russia’s </a:t>
            </a:r>
            <a:r>
              <a:rPr lang="en-US" sz="2800" dirty="0">
                <a:latin typeface="Century"/>
                <a:cs typeface="Century"/>
              </a:rPr>
              <a:t>economic </a:t>
            </a:r>
            <a:r>
              <a:rPr lang="en-US" sz="2800" dirty="0" smtClean="0">
                <a:latin typeface="Century"/>
                <a:cs typeface="Century"/>
              </a:rPr>
              <a:t>decline</a:t>
            </a:r>
          </a:p>
          <a:p>
            <a:pPr lvl="3">
              <a:spcAft>
                <a:spcPts val="1800"/>
              </a:spcAft>
            </a:pPr>
            <a:r>
              <a:rPr lang="en-US" sz="2800" dirty="0" smtClean="0">
                <a:latin typeface="Century"/>
                <a:cs typeface="Century"/>
              </a:rPr>
              <a:t>Dwindling </a:t>
            </a:r>
            <a:r>
              <a:rPr lang="en-US" sz="2800" dirty="0">
                <a:latin typeface="Century"/>
                <a:cs typeface="Century"/>
              </a:rPr>
              <a:t>benefits of the </a:t>
            </a:r>
            <a:r>
              <a:rPr lang="en-US" sz="2800" dirty="0" smtClean="0">
                <a:latin typeface="Century"/>
                <a:cs typeface="Century"/>
              </a:rPr>
              <a:t>EEU</a:t>
            </a:r>
          </a:p>
          <a:p>
            <a:pPr lvl="3">
              <a:spcAft>
                <a:spcPts val="1800"/>
              </a:spcAft>
            </a:pPr>
            <a:r>
              <a:rPr lang="en-US" sz="2800" dirty="0" smtClean="0">
                <a:latin typeface="Century"/>
                <a:cs typeface="Century"/>
              </a:rPr>
              <a:t>Russia’s line on Ukraine</a:t>
            </a:r>
            <a:endParaRPr lang="en-US" sz="2800" dirty="0">
              <a:latin typeface="Century"/>
              <a:cs typeface="Century"/>
            </a:endParaRPr>
          </a:p>
          <a:p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 rot="16200000">
            <a:off x="3638175" y="2760049"/>
            <a:ext cx="1418955" cy="116621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706"/>
            <a:ext cx="8229600" cy="13217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Eurasian Economic Union</a:t>
            </a:r>
            <a:endParaRPr lang="en-US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367"/>
            <a:ext cx="8229600" cy="501473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Constantia"/>
                <a:cs typeface="Constantia"/>
              </a:rPr>
              <a:t>‘Integration </a:t>
            </a:r>
            <a:r>
              <a:rPr lang="en-US" dirty="0">
                <a:latin typeface="Constantia"/>
                <a:cs typeface="Constantia"/>
              </a:rPr>
              <a:t>race’ (quick passage of integration stages) is </a:t>
            </a:r>
            <a:r>
              <a:rPr lang="en-US" dirty="0" smtClean="0">
                <a:latin typeface="Constantia"/>
                <a:cs typeface="Constantia"/>
              </a:rPr>
              <a:t>over.</a:t>
            </a:r>
            <a:endParaRPr lang="en-US" dirty="0" smtClean="0">
              <a:latin typeface="Constantia"/>
              <a:cs typeface="Constantia"/>
            </a:endParaRPr>
          </a:p>
          <a:p>
            <a:pPr>
              <a:spcAft>
                <a:spcPts val="1800"/>
              </a:spcAft>
            </a:pPr>
            <a:r>
              <a:rPr lang="en-US" dirty="0">
                <a:latin typeface="Constantia"/>
                <a:cs typeface="Constantia"/>
              </a:rPr>
              <a:t>F</a:t>
            </a:r>
            <a:r>
              <a:rPr lang="en-US" dirty="0" smtClean="0">
                <a:latin typeface="Constantia"/>
                <a:cs typeface="Constantia"/>
              </a:rPr>
              <a:t>undamental </a:t>
            </a:r>
            <a:r>
              <a:rPr lang="en-US" dirty="0">
                <a:latin typeface="Constantia"/>
                <a:cs typeface="Constantia"/>
              </a:rPr>
              <a:t>integration exemptions undermine the EEU’s </a:t>
            </a:r>
            <a:r>
              <a:rPr lang="en-US" dirty="0" smtClean="0">
                <a:latin typeface="Constantia"/>
                <a:cs typeface="Constantia"/>
              </a:rPr>
              <a:t>functionality.</a:t>
            </a:r>
            <a:endParaRPr lang="en-US" dirty="0" smtClean="0">
              <a:latin typeface="Constantia"/>
              <a:cs typeface="Constantia"/>
            </a:endParaRPr>
          </a:p>
          <a:p>
            <a:pPr>
              <a:spcAft>
                <a:spcPts val="1800"/>
              </a:spcAft>
            </a:pPr>
            <a:r>
              <a:rPr lang="en-US" dirty="0">
                <a:latin typeface="Constantia"/>
                <a:cs typeface="Constantia"/>
              </a:rPr>
              <a:t>L</a:t>
            </a:r>
            <a:r>
              <a:rPr lang="en-US" dirty="0" smtClean="0">
                <a:latin typeface="Constantia"/>
                <a:cs typeface="Constantia"/>
              </a:rPr>
              <a:t>ack </a:t>
            </a:r>
            <a:r>
              <a:rPr lang="en-US" dirty="0">
                <a:latin typeface="Constantia"/>
                <a:cs typeface="Constantia"/>
              </a:rPr>
              <a:t>of integration resources on all </a:t>
            </a:r>
            <a:r>
              <a:rPr lang="en-US" dirty="0" smtClean="0">
                <a:latin typeface="Constantia"/>
                <a:cs typeface="Constantia"/>
              </a:rPr>
              <a:t>sides.</a:t>
            </a:r>
            <a:endParaRPr lang="en-US" dirty="0" smtClean="0">
              <a:latin typeface="Constantia"/>
              <a:cs typeface="Constantia"/>
            </a:endParaRPr>
          </a:p>
          <a:p>
            <a:pPr>
              <a:spcAft>
                <a:spcPts val="1800"/>
              </a:spcAft>
            </a:pPr>
            <a:r>
              <a:rPr lang="en-US" dirty="0" smtClean="0">
                <a:latin typeface="Constantia"/>
                <a:cs typeface="Constantia"/>
              </a:rPr>
              <a:t>Fear </a:t>
            </a:r>
            <a:r>
              <a:rPr lang="en-US" dirty="0">
                <a:latin typeface="Constantia"/>
                <a:cs typeface="Constantia"/>
              </a:rPr>
              <a:t>of political and monetary integration in </a:t>
            </a:r>
            <a:r>
              <a:rPr lang="en-US" dirty="0" smtClean="0">
                <a:latin typeface="Constantia"/>
                <a:cs typeface="Constantia"/>
              </a:rPr>
              <a:t>Minsk.</a:t>
            </a:r>
            <a:endParaRPr lang="en-US" dirty="0">
              <a:latin typeface="Constantia"/>
              <a:cs typeface="Constant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4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364" b="9364"/>
          <a:stretch>
            <a:fillRect/>
          </a:stretch>
        </p:blipFill>
        <p:spPr>
          <a:xfrm>
            <a:off x="0" y="725646"/>
            <a:ext cx="9212576" cy="5520091"/>
          </a:xfrm>
        </p:spPr>
      </p:pic>
    </p:spTree>
    <p:extLst>
      <p:ext uri="{BB962C8B-B14F-4D97-AF65-F5344CB8AC3E}">
        <p14:creationId xmlns:p14="http://schemas.microsoft.com/office/powerpoint/2010/main" val="279651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959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Belarus-EU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460"/>
            <a:ext cx="8229600" cy="5338679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latin typeface="Constantia"/>
                <a:cs typeface="Constantia"/>
              </a:rPr>
              <a:t>C</a:t>
            </a:r>
            <a:r>
              <a:rPr lang="en-US" sz="2800" dirty="0" smtClean="0">
                <a:latin typeface="Constantia"/>
                <a:cs typeface="Constantia"/>
              </a:rPr>
              <a:t>autious </a:t>
            </a:r>
            <a:r>
              <a:rPr lang="en-US" sz="2800" dirty="0">
                <a:latin typeface="Constantia"/>
                <a:cs typeface="Constantia"/>
              </a:rPr>
              <a:t>attempts to de-freeze the relations began at the end of </a:t>
            </a:r>
            <a:r>
              <a:rPr lang="en-US" sz="2800" dirty="0" smtClean="0">
                <a:latin typeface="Constantia"/>
                <a:cs typeface="Constantia"/>
              </a:rPr>
              <a:t>2012.</a:t>
            </a:r>
            <a:endParaRPr lang="en-US" sz="2800" dirty="0" smtClean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sz="2800" dirty="0" smtClean="0">
                <a:latin typeface="Constantia"/>
                <a:cs typeface="Constantia"/>
              </a:rPr>
              <a:t>Minsk’s </a:t>
            </a:r>
            <a:r>
              <a:rPr lang="en-US" sz="2800" dirty="0">
                <a:latin typeface="Constantia"/>
                <a:cs typeface="Constantia"/>
              </a:rPr>
              <a:t>position on the Ukraine </a:t>
            </a:r>
            <a:r>
              <a:rPr lang="en-US" sz="2800" dirty="0" smtClean="0">
                <a:latin typeface="Constantia"/>
                <a:cs typeface="Constantia"/>
              </a:rPr>
              <a:t>crisis gave </a:t>
            </a:r>
            <a:r>
              <a:rPr lang="en-US" sz="2800" dirty="0">
                <a:latin typeface="Constantia"/>
                <a:cs typeface="Constantia"/>
              </a:rPr>
              <a:t>an additional </a:t>
            </a:r>
            <a:r>
              <a:rPr lang="en-US" sz="2800" dirty="0" smtClean="0">
                <a:latin typeface="Constantia"/>
                <a:cs typeface="Constantia"/>
              </a:rPr>
              <a:t>impetus.</a:t>
            </a:r>
            <a:endParaRPr lang="en-US" sz="2800" dirty="0" smtClean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sz="2800" dirty="0" smtClean="0">
                <a:latin typeface="Constantia"/>
                <a:cs typeface="Constantia"/>
              </a:rPr>
              <a:t>Release of political prisoners – election waiting </a:t>
            </a:r>
            <a:r>
              <a:rPr lang="en-US" sz="2800" dirty="0" smtClean="0">
                <a:latin typeface="Constantia"/>
                <a:cs typeface="Constantia"/>
              </a:rPr>
              <a:t>mode.</a:t>
            </a:r>
            <a:endParaRPr lang="en-US" sz="2800" dirty="0" smtClean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sz="2800" dirty="0" smtClean="0">
                <a:latin typeface="Constantia"/>
                <a:cs typeface="Constantia"/>
              </a:rPr>
              <a:t>The Eastern Partnership framework and the overhaul of the European Neighborhood </a:t>
            </a:r>
            <a:r>
              <a:rPr lang="en-US" sz="2800" dirty="0" smtClean="0">
                <a:latin typeface="Constantia"/>
                <a:cs typeface="Constantia"/>
              </a:rPr>
              <a:t>Policy.</a:t>
            </a:r>
            <a:endParaRPr lang="en-US" sz="2800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2800" dirty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259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1" y="274638"/>
            <a:ext cx="9053289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nstantia"/>
                <a:cs typeface="Constantia"/>
              </a:rPr>
              <a:t>What does Minsk expect from the West?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49325"/>
            <a:ext cx="9144000" cy="501473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Constantia"/>
                <a:cs typeface="Constantia"/>
              </a:rPr>
              <a:t>No further political and military escalation in eastern Europe.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35878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99084" y="4029926"/>
            <a:ext cx="531356" cy="989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95220">
            <a:off x="5580223" y="4052349"/>
            <a:ext cx="545135" cy="1014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54919">
            <a:off x="5616065" y="3465672"/>
            <a:ext cx="538751" cy="10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6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tantia"/>
                <a:cs typeface="Constantia"/>
              </a:rPr>
              <a:t>What does Minsk expect from the West?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2" y="1600200"/>
            <a:ext cx="8505378" cy="52578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>
                <a:latin typeface="Constantia"/>
                <a:cs typeface="Constantia"/>
              </a:rPr>
              <a:t>No further political and military escalation in eastern </a:t>
            </a:r>
            <a:r>
              <a:rPr lang="en-US" dirty="0" smtClean="0">
                <a:latin typeface="Constantia"/>
                <a:cs typeface="Constantia"/>
              </a:rPr>
              <a:t>Europe.</a:t>
            </a:r>
            <a:endParaRPr lang="en-US" dirty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Constantia"/>
                <a:cs typeface="Constantia"/>
              </a:rPr>
              <a:t>Lifting of </a:t>
            </a:r>
            <a:r>
              <a:rPr lang="en-US" dirty="0" smtClean="0">
                <a:latin typeface="Constantia"/>
                <a:cs typeface="Constantia"/>
              </a:rPr>
              <a:t>sanctions.</a:t>
            </a:r>
            <a:endParaRPr lang="en-US" dirty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dirty="0" smtClean="0">
                <a:latin typeface="Constantia"/>
                <a:cs typeface="Constantia"/>
              </a:rPr>
              <a:t>Access to credits </a:t>
            </a:r>
            <a:r>
              <a:rPr lang="en-US" dirty="0">
                <a:latin typeface="Constantia"/>
                <a:cs typeface="Constantia"/>
              </a:rPr>
              <a:t>/ </a:t>
            </a:r>
            <a:r>
              <a:rPr lang="en-US" dirty="0" err="1" smtClean="0">
                <a:latin typeface="Constantia"/>
                <a:cs typeface="Constantia"/>
              </a:rPr>
              <a:t>eurobond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smtClean="0">
                <a:latin typeface="Constantia"/>
                <a:cs typeface="Constantia"/>
              </a:rPr>
              <a:t>opportunities.</a:t>
            </a:r>
            <a:endParaRPr lang="en-US" dirty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Constantia"/>
                <a:cs typeface="Constantia"/>
              </a:rPr>
              <a:t>Pragmatic </a:t>
            </a:r>
            <a:r>
              <a:rPr lang="en-US" dirty="0" smtClean="0">
                <a:latin typeface="Constantia"/>
                <a:cs typeface="Constantia"/>
              </a:rPr>
              <a:t>cooperation.</a:t>
            </a:r>
            <a:endParaRPr lang="en-US" dirty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Constantia"/>
                <a:cs typeface="Constantia"/>
              </a:rPr>
              <a:t>Regional infrastructure and logistics </a:t>
            </a:r>
            <a:r>
              <a:rPr lang="en-US" dirty="0" smtClean="0">
                <a:latin typeface="Constantia"/>
                <a:cs typeface="Constantia"/>
              </a:rPr>
              <a:t>projects.</a:t>
            </a:r>
            <a:endParaRPr lang="en-US" dirty="0">
              <a:latin typeface="Constantia"/>
              <a:cs typeface="Constant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0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22"/>
            <a:ext cx="8229600" cy="7956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Conclusions and lessons learned</a:t>
            </a:r>
            <a:endParaRPr lang="en-US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469"/>
            <a:ext cx="8229600" cy="533867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Constantia"/>
                <a:cs typeface="Constantia"/>
              </a:rPr>
              <a:t>Post-elections developments are the biggest </a:t>
            </a:r>
            <a:r>
              <a:rPr lang="en-US" dirty="0" smtClean="0">
                <a:latin typeface="Constantia"/>
                <a:cs typeface="Constantia"/>
              </a:rPr>
              <a:t>concern.</a:t>
            </a:r>
            <a:endParaRPr lang="en-US" dirty="0" smtClean="0">
              <a:latin typeface="Constantia"/>
              <a:cs typeface="Constantia"/>
            </a:endParaRPr>
          </a:p>
          <a:p>
            <a:pPr>
              <a:spcAft>
                <a:spcPts val="1800"/>
              </a:spcAft>
            </a:pPr>
            <a:r>
              <a:rPr lang="en-US" dirty="0" smtClean="0">
                <a:latin typeface="Constantia"/>
                <a:cs typeface="Constantia"/>
              </a:rPr>
              <a:t>Unprecedented role of regional </a:t>
            </a:r>
            <a:r>
              <a:rPr lang="en-US" dirty="0" smtClean="0">
                <a:latin typeface="Constantia"/>
                <a:cs typeface="Constantia"/>
              </a:rPr>
              <a:t>factors: Belarus becoming more strategic.</a:t>
            </a:r>
            <a:endParaRPr lang="en-US" dirty="0" smtClean="0">
              <a:latin typeface="Constantia"/>
              <a:cs typeface="Constantia"/>
            </a:endParaRPr>
          </a:p>
          <a:p>
            <a:pPr>
              <a:spcAft>
                <a:spcPts val="1800"/>
              </a:spcAft>
            </a:pPr>
            <a:r>
              <a:rPr lang="en-US" dirty="0" smtClean="0">
                <a:latin typeface="Constantia"/>
                <a:cs typeface="Constantia"/>
              </a:rPr>
              <a:t>New trends are emerging but are too </a:t>
            </a:r>
            <a:r>
              <a:rPr lang="en-US" dirty="0" smtClean="0">
                <a:latin typeface="Constantia"/>
                <a:cs typeface="Constantia"/>
              </a:rPr>
              <a:t>vulnerable.</a:t>
            </a:r>
            <a:endParaRPr lang="en-US" dirty="0" smtClean="0">
              <a:latin typeface="Constantia"/>
              <a:cs typeface="Constantia"/>
            </a:endParaRPr>
          </a:p>
          <a:p>
            <a:pPr>
              <a:spcAft>
                <a:spcPts val="1800"/>
              </a:spcAft>
            </a:pPr>
            <a:r>
              <a:rPr lang="en-US" dirty="0" smtClean="0">
                <a:latin typeface="Constantia"/>
                <a:cs typeface="Constantia"/>
              </a:rPr>
              <a:t>Reforms: unwanted but </a:t>
            </a:r>
            <a:r>
              <a:rPr lang="en-US" dirty="0" smtClean="0">
                <a:latin typeface="Constantia"/>
                <a:cs typeface="Constantia"/>
              </a:rPr>
              <a:t>unavoidable.</a:t>
            </a:r>
            <a:endParaRPr lang="en-US" dirty="0" smtClean="0">
              <a:latin typeface="Constantia"/>
              <a:cs typeface="Constantia"/>
            </a:endParaRPr>
          </a:p>
          <a:p>
            <a:pPr>
              <a:spcAft>
                <a:spcPts val="1800"/>
              </a:spcAft>
            </a:pPr>
            <a:r>
              <a:rPr lang="en-US" dirty="0" smtClean="0">
                <a:latin typeface="Constantia"/>
                <a:cs typeface="Constantia"/>
              </a:rPr>
              <a:t>The West: what lessons should be learned?</a:t>
            </a:r>
            <a:endParaRPr lang="en-US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585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5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Key Trends</a:t>
            </a:r>
            <a:endParaRPr lang="en-US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081"/>
            <a:ext cx="8229600" cy="490811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en-US" b="1" dirty="0" smtClean="0">
                <a:latin typeface="Constantia"/>
                <a:cs typeface="Constantia"/>
              </a:rPr>
              <a:t>Political prisoners </a:t>
            </a:r>
            <a:r>
              <a:rPr lang="en-US" dirty="0" smtClean="0">
                <a:latin typeface="Constantia"/>
                <a:cs typeface="Constantia"/>
              </a:rPr>
              <a:t>released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latin typeface="Constantia"/>
                <a:cs typeface="Constantia"/>
              </a:rPr>
              <a:t>Presidential elections</a:t>
            </a:r>
            <a:r>
              <a:rPr lang="en-US" dirty="0" smtClean="0">
                <a:latin typeface="Constantia"/>
                <a:cs typeface="Constantia"/>
              </a:rPr>
              <a:t>: the usual and the unusual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latin typeface="Constantia"/>
                <a:cs typeface="Constantia"/>
              </a:rPr>
              <a:t>Economy</a:t>
            </a:r>
            <a:r>
              <a:rPr lang="en-US" dirty="0" smtClean="0">
                <a:latin typeface="Constantia"/>
                <a:cs typeface="Constantia"/>
              </a:rPr>
              <a:t>: oil, Russia, Ukraine and own deficiencies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latin typeface="Constantia"/>
                <a:cs typeface="Constantia"/>
              </a:rPr>
              <a:t>Foreign policy</a:t>
            </a:r>
            <a:r>
              <a:rPr lang="en-US" dirty="0" smtClean="0">
                <a:latin typeface="Constantia"/>
                <a:cs typeface="Constantia"/>
              </a:rPr>
              <a:t>: in light of the geopolitical crisis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latin typeface="Constantia"/>
                <a:cs typeface="Constantia"/>
              </a:rPr>
              <a:t>Lessons</a:t>
            </a:r>
            <a:r>
              <a:rPr lang="en-US" dirty="0" smtClean="0">
                <a:latin typeface="Constantia"/>
                <a:cs typeface="Constantia"/>
              </a:rPr>
              <a:t> learned</a:t>
            </a:r>
            <a:endParaRPr lang="en-US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3284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79"/>
            <a:ext cx="9144000" cy="5473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186"/>
            <a:ext cx="8229600" cy="13580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August 22:</a:t>
            </a:r>
            <a:b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political prisoners released</a:t>
            </a:r>
            <a:endParaRPr lang="en-US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08" y="1762282"/>
            <a:ext cx="8971892" cy="510157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FF00"/>
                </a:solidFill>
                <a:latin typeface="Century"/>
                <a:cs typeface="Century"/>
              </a:rPr>
              <a:t>								</a:t>
            </a:r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WHY</a:t>
            </a:r>
            <a:r>
              <a:rPr lang="en-US" dirty="0" smtClean="0">
                <a:solidFill>
                  <a:srgbClr val="FF0000"/>
                </a:solidFill>
                <a:latin typeface="Constantia"/>
                <a:cs typeface="Constantia"/>
              </a:rPr>
              <a:t>: </a:t>
            </a:r>
            <a:r>
              <a:rPr lang="en-US" sz="2800" dirty="0" smtClean="0">
                <a:solidFill>
                  <a:srgbClr val="FFFF00"/>
                </a:solidFill>
                <a:latin typeface="Constantia"/>
                <a:cs typeface="Constantia"/>
              </a:rPr>
              <a:t>negotiation process</a:t>
            </a:r>
            <a:r>
              <a:rPr lang="en-US" sz="280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onstantia"/>
                <a:cs typeface="Constantia"/>
              </a:rPr>
              <a:t>								with the West + geopolitical 											and economic factors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>
              <a:solidFill>
                <a:srgbClr val="FF0000"/>
              </a:solidFill>
              <a:latin typeface="Constantia"/>
              <a:cs typeface="Constantia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 smtClean="0">
              <a:solidFill>
                <a:srgbClr val="FF0000"/>
              </a:solidFill>
              <a:latin typeface="Constantia"/>
              <a:cs typeface="Constantia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Constantia"/>
                <a:cs typeface="Constantia"/>
              </a:rPr>
              <a:t>WHY NOW: </a:t>
            </a:r>
            <a:r>
              <a:rPr lang="en-US" sz="2800" dirty="0" smtClean="0">
                <a:solidFill>
                  <a:srgbClr val="FFFF00"/>
                </a:solidFill>
                <a:latin typeface="Constantia"/>
                <a:cs typeface="Constantia"/>
              </a:rPr>
              <a:t>elections factor</a:t>
            </a:r>
            <a:endParaRPr lang="ru-RU" sz="2800" dirty="0">
              <a:solidFill>
                <a:srgbClr val="FFFF00"/>
              </a:solidFill>
              <a:latin typeface="Constantia"/>
              <a:cs typeface="Constantia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dirty="0" smtClean="0">
                <a:solidFill>
                  <a:srgbClr val="FF0000"/>
                </a:solidFill>
                <a:latin typeface="Constantia"/>
                <a:cs typeface="Constantia"/>
              </a:rPr>
              <a:t>							IMPLICATIONS: </a:t>
            </a:r>
            <a:r>
              <a:rPr lang="en-GB" sz="2800" dirty="0" smtClean="0">
                <a:solidFill>
                  <a:srgbClr val="FFFF00"/>
                </a:solidFill>
                <a:latin typeface="Constantia"/>
                <a:cs typeface="Constantia"/>
              </a:rPr>
              <a:t>before and 									after the elections</a:t>
            </a:r>
            <a:endParaRPr lang="ru-RU" sz="2800" dirty="0" smtClean="0">
              <a:solidFill>
                <a:srgbClr val="FFFF00"/>
              </a:solidFill>
              <a:latin typeface="Constantia"/>
              <a:cs typeface="Constantia"/>
            </a:endParaRPr>
          </a:p>
          <a:p>
            <a:pPr marL="0" indent="0">
              <a:spcAft>
                <a:spcPts val="1200"/>
              </a:spcAft>
              <a:buNone/>
            </a:pPr>
            <a:endParaRPr lang="ru-RU" dirty="0">
              <a:solidFill>
                <a:srgbClr val="FF0000"/>
              </a:solidFill>
              <a:latin typeface="Century"/>
              <a:cs typeface="Century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 smtClean="0">
              <a:solidFill>
                <a:srgbClr val="FF0000"/>
              </a:solidFill>
              <a:latin typeface="Century"/>
              <a:cs typeface="Century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FF0000"/>
              </a:solidFill>
              <a:latin typeface="Century"/>
              <a:cs typeface="Century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FF0000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64657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5"/>
            <a:ext cx="8229600" cy="8656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Elections: 11 October 2015</a:t>
            </a:r>
            <a:endParaRPr lang="en-US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2" y="1295796"/>
            <a:ext cx="8962578" cy="53516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Constantia"/>
                <a:cs typeface="Constantia"/>
              </a:rPr>
              <a:t>2010 Elections: </a:t>
            </a:r>
            <a:r>
              <a:rPr lang="en-US" sz="2800" i="1" dirty="0" smtClean="0">
                <a:latin typeface="Constantia"/>
                <a:cs typeface="Constantia"/>
              </a:rPr>
              <a:t>“Bland filling in spicy pastry”.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latin typeface="Constantia"/>
                <a:cs typeface="Constantia"/>
              </a:rPr>
              <a:t>	</a:t>
            </a:r>
            <a:r>
              <a:rPr lang="en-US" sz="2800" dirty="0" smtClean="0">
                <a:latin typeface="Constantia"/>
                <a:cs typeface="Constantia"/>
              </a:rPr>
              <a:t>2015 Elections: </a:t>
            </a:r>
            <a:r>
              <a:rPr lang="en-US" sz="2800" i="1" dirty="0" smtClean="0">
                <a:latin typeface="Constantia"/>
                <a:cs typeface="Constantia"/>
              </a:rPr>
              <a:t>“Bland filling with no pastry in front of an overheated oven”.</a:t>
            </a:r>
          </a:p>
          <a:p>
            <a:pPr>
              <a:spcBef>
                <a:spcPts val="3168"/>
              </a:spcBef>
              <a:spcAft>
                <a:spcPts val="2400"/>
              </a:spcAft>
            </a:pPr>
            <a:r>
              <a:rPr lang="en-US" sz="2800" dirty="0">
                <a:latin typeface="Constantia"/>
                <a:cs typeface="Constantia"/>
              </a:rPr>
              <a:t>Not a word about the All-Belarusian People’s Assembly: </a:t>
            </a:r>
            <a:r>
              <a:rPr lang="en-US" sz="2800" i="1" dirty="0">
                <a:latin typeface="Constantia"/>
                <a:cs typeface="Constantia"/>
              </a:rPr>
              <a:t>how to explain the failures or where to head after the elections</a:t>
            </a:r>
            <a:r>
              <a:rPr lang="en-US" sz="2800" i="1" dirty="0" smtClean="0">
                <a:latin typeface="Constantia"/>
                <a:cs typeface="Constantia"/>
              </a:rPr>
              <a:t>?</a:t>
            </a:r>
          </a:p>
          <a:p>
            <a:pPr>
              <a:spcBef>
                <a:spcPts val="3168"/>
              </a:spcBef>
              <a:spcAft>
                <a:spcPts val="2400"/>
              </a:spcAft>
            </a:pPr>
            <a:r>
              <a:rPr lang="en-GB" sz="2800" dirty="0" smtClean="0">
                <a:latin typeface="Constantia"/>
                <a:cs typeface="Constantia"/>
              </a:rPr>
              <a:t>Narratives of security, stability and  sovereignty dominate over economic agenda.</a:t>
            </a:r>
            <a:endParaRPr lang="en-US" sz="2800" dirty="0">
              <a:latin typeface="Constantia"/>
              <a:cs typeface="Constant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2" y="971847"/>
            <a:ext cx="8706659" cy="5642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37" y="-14131"/>
            <a:ext cx="6617545" cy="65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1"/>
            <a:ext cx="8229600" cy="85270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nstantia"/>
                <a:cs typeface="Constantia"/>
              </a:rPr>
              <a:t>Elections: </a:t>
            </a:r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October 11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796"/>
            <a:ext cx="8229600" cy="5691784"/>
          </a:xfrm>
        </p:spPr>
        <p:txBody>
          <a:bodyPr>
            <a:normAutofit/>
          </a:bodyPr>
          <a:lstStyle/>
          <a:p>
            <a:pPr>
              <a:spcBef>
                <a:spcPts val="1872"/>
              </a:spcBef>
              <a:spcAft>
                <a:spcPts val="2400"/>
              </a:spcAft>
            </a:pPr>
            <a:r>
              <a:rPr lang="en-US" sz="2800" dirty="0">
                <a:latin typeface="Constantia"/>
                <a:cs typeface="Constantia"/>
              </a:rPr>
              <a:t>Oppositional chaos: </a:t>
            </a:r>
            <a:r>
              <a:rPr lang="en-US" sz="2800" i="1" dirty="0">
                <a:latin typeface="Constantia"/>
                <a:cs typeface="Constantia"/>
              </a:rPr>
              <a:t>weak and fragmented as never before. </a:t>
            </a:r>
          </a:p>
          <a:p>
            <a:pPr>
              <a:spcBef>
                <a:spcPts val="1872"/>
              </a:spcBef>
              <a:spcAft>
                <a:spcPts val="2400"/>
              </a:spcAft>
            </a:pPr>
            <a:r>
              <a:rPr lang="en-GB" sz="2800" dirty="0" smtClean="0">
                <a:latin typeface="Constantia"/>
                <a:cs typeface="Constantia"/>
              </a:rPr>
              <a:t>The </a:t>
            </a:r>
            <a:r>
              <a:rPr lang="en-GB" sz="2800" dirty="0">
                <a:latin typeface="Constantia"/>
                <a:cs typeface="Constantia"/>
              </a:rPr>
              <a:t>authorities </a:t>
            </a:r>
            <a:r>
              <a:rPr lang="en-GB" sz="2800" dirty="0" smtClean="0">
                <a:latin typeface="Constantia"/>
                <a:cs typeface="Constantia"/>
              </a:rPr>
              <a:t>have allowed </a:t>
            </a:r>
            <a:r>
              <a:rPr lang="en-GB" sz="2800" dirty="0">
                <a:latin typeface="Constantia"/>
                <a:cs typeface="Constantia"/>
              </a:rPr>
              <a:t>a comparatively </a:t>
            </a:r>
            <a:r>
              <a:rPr lang="en-GB" sz="2800" dirty="0" smtClean="0">
                <a:latin typeface="Constantia"/>
                <a:cs typeface="Constantia"/>
              </a:rPr>
              <a:t>free </a:t>
            </a:r>
            <a:r>
              <a:rPr lang="en-GB" sz="2800" dirty="0">
                <a:latin typeface="Constantia"/>
                <a:cs typeface="Constantia"/>
              </a:rPr>
              <a:t>campaigning regime while keeping in mind the lessons of the 2010 </a:t>
            </a:r>
            <a:r>
              <a:rPr lang="en-GB" sz="2800" dirty="0" smtClean="0">
                <a:latin typeface="Constantia"/>
                <a:cs typeface="Constantia"/>
              </a:rPr>
              <a:t>elections</a:t>
            </a:r>
            <a:endParaRPr lang="en-GB" sz="2800" dirty="0">
              <a:latin typeface="Constantia"/>
              <a:cs typeface="Constantia"/>
            </a:endParaRPr>
          </a:p>
          <a:p>
            <a:pPr>
              <a:spcBef>
                <a:spcPts val="1872"/>
              </a:spcBef>
              <a:spcAft>
                <a:spcPts val="2400"/>
              </a:spcAft>
            </a:pPr>
            <a:r>
              <a:rPr lang="en-GB" sz="2800" dirty="0">
                <a:latin typeface="Constantia"/>
                <a:cs typeface="Constantia"/>
              </a:rPr>
              <a:t>The ultimate goal </a:t>
            </a:r>
            <a:r>
              <a:rPr lang="en-US" sz="2800" dirty="0">
                <a:latin typeface="Constantia"/>
                <a:cs typeface="Constantia"/>
              </a:rPr>
              <a:t>–</a:t>
            </a:r>
            <a:r>
              <a:rPr lang="en-GB" sz="2800" dirty="0">
                <a:latin typeface="Constantia"/>
                <a:cs typeface="Constantia"/>
              </a:rPr>
              <a:t> to pass the elections period without much internal and external turbulence and break the vicious circle in the relations with the </a:t>
            </a:r>
            <a:r>
              <a:rPr lang="en-GB" sz="2800" dirty="0" smtClean="0">
                <a:latin typeface="Constantia"/>
                <a:cs typeface="Constantia"/>
              </a:rPr>
              <a:t>West</a:t>
            </a:r>
          </a:p>
          <a:p>
            <a:pPr>
              <a:spcBef>
                <a:spcPts val="1872"/>
              </a:spcBef>
              <a:spcAft>
                <a:spcPts val="2400"/>
              </a:spcAft>
            </a:pPr>
            <a:endParaRPr lang="en-US" sz="28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4300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81" y="67311"/>
            <a:ext cx="8760098" cy="9434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tantia"/>
                <a:cs typeface="Constantia"/>
              </a:rPr>
              <a:t>Economy: </a:t>
            </a:r>
            <a:r>
              <a:rPr lang="en-US" b="1" i="1" dirty="0" smtClean="0">
                <a:solidFill>
                  <a:srgbClr val="FF0000"/>
                </a:solidFill>
                <a:latin typeface="Constantia"/>
                <a:cs typeface="Constantia"/>
              </a:rPr>
              <a:t>weaknesses and </a:t>
            </a:r>
            <a:r>
              <a:rPr lang="en-US" b="1" i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lang="en-US" b="1" i="1" dirty="0" smtClean="0">
                <a:solidFill>
                  <a:srgbClr val="FF0000"/>
                </a:solidFill>
                <a:latin typeface="Constantia"/>
                <a:cs typeface="Constantia"/>
              </a:rPr>
              <a:t>xternal context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81" y="1723409"/>
            <a:ext cx="8760098" cy="504064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Constantia"/>
                <a:cs typeface="Constantia"/>
              </a:rPr>
              <a:t>Russia’s economic decline.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Constantia"/>
                <a:cs typeface="Constantia"/>
              </a:rPr>
              <a:t>Oil prices.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Constantia"/>
                <a:cs typeface="Constantia"/>
              </a:rPr>
              <a:t>Ukraine crisis.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Constantia"/>
                <a:cs typeface="Constantia"/>
              </a:rPr>
              <a:t>Internal imbalances building up.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1" y="1157596"/>
            <a:ext cx="8535339" cy="4526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19" y="1157596"/>
            <a:ext cx="8492901" cy="4296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82" y="1352576"/>
            <a:ext cx="8760098" cy="41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8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nstantia"/>
                <a:cs typeface="Constantia"/>
              </a:rPr>
              <a:t>Economy: </a:t>
            </a:r>
            <a:r>
              <a:rPr lang="en-US" b="1" i="1" dirty="0" smtClean="0">
                <a:solidFill>
                  <a:srgbClr val="FF0000"/>
                </a:solidFill>
                <a:latin typeface="Constantia"/>
                <a:cs typeface="Constantia"/>
              </a:rPr>
              <a:t>weaknesses </a:t>
            </a:r>
            <a:r>
              <a:rPr lang="en-US" b="1" i="1" dirty="0">
                <a:solidFill>
                  <a:srgbClr val="FF0000"/>
                </a:solidFill>
                <a:latin typeface="Constantia"/>
                <a:cs typeface="Constantia"/>
              </a:rPr>
              <a:t>and external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5695"/>
            <a:ext cx="8229600" cy="481399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>
                <a:latin typeface="Constantia"/>
                <a:cs typeface="Constantia"/>
              </a:rPr>
              <a:t>Russia’s economic </a:t>
            </a:r>
            <a:r>
              <a:rPr lang="en-US" dirty="0" smtClean="0">
                <a:latin typeface="Constantia"/>
                <a:cs typeface="Constantia"/>
              </a:rPr>
              <a:t>decline</a:t>
            </a:r>
            <a:endParaRPr lang="en-US" dirty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Constantia"/>
                <a:cs typeface="Constantia"/>
              </a:rPr>
              <a:t>Oil </a:t>
            </a:r>
            <a:r>
              <a:rPr lang="en-US" dirty="0" smtClean="0">
                <a:latin typeface="Constantia"/>
                <a:cs typeface="Constantia"/>
              </a:rPr>
              <a:t>prices</a:t>
            </a:r>
            <a:endParaRPr lang="en-US" dirty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Constantia"/>
                <a:cs typeface="Constantia"/>
              </a:rPr>
              <a:t>Ukraine </a:t>
            </a:r>
            <a:r>
              <a:rPr lang="en-US" dirty="0" smtClean="0">
                <a:latin typeface="Constantia"/>
                <a:cs typeface="Constantia"/>
              </a:rPr>
              <a:t>crisis</a:t>
            </a:r>
            <a:endParaRPr lang="en-US" dirty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Constantia"/>
                <a:cs typeface="Constantia"/>
              </a:rPr>
              <a:t>Internal imbalances building </a:t>
            </a:r>
            <a:r>
              <a:rPr lang="en-US" dirty="0" smtClean="0">
                <a:latin typeface="Constantia"/>
                <a:cs typeface="Constantia"/>
              </a:rPr>
              <a:t>up</a:t>
            </a:r>
            <a:endParaRPr lang="en-US" dirty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Constantia"/>
                <a:cs typeface="Constantia"/>
              </a:rPr>
              <a:t>Russian assistance 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4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0721"/>
          </a:xfrm>
        </p:spPr>
        <p:txBody>
          <a:bodyPr/>
          <a:lstStyle/>
          <a:p>
            <a:r>
              <a:rPr lang="en-US" b="1" dirty="0" smtClean="0">
                <a:latin typeface="Constantia"/>
                <a:cs typeface="Constantia"/>
              </a:rPr>
              <a:t>Russian oil and gas subsidies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08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i="1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1400" i="1" dirty="0">
              <a:latin typeface="Constantia"/>
              <a:cs typeface="Constantia"/>
            </a:endParaRPr>
          </a:p>
          <a:p>
            <a:pPr marL="0" indent="0">
              <a:buNone/>
            </a:pPr>
            <a:r>
              <a:rPr lang="en-US" sz="1400" i="1" dirty="0" smtClean="0">
                <a:latin typeface="Constantia"/>
                <a:cs typeface="Constantia"/>
              </a:rPr>
              <a:t>Source: </a:t>
            </a:r>
            <a:r>
              <a:rPr lang="en-US" sz="1400" dirty="0" smtClean="0">
                <a:latin typeface="Constantia"/>
                <a:cs typeface="Constantia"/>
              </a:rPr>
              <a:t>Non-paper, Belarus Reality Check 2012</a:t>
            </a:r>
            <a:endParaRPr lang="en-US" sz="1400" dirty="0">
              <a:latin typeface="Constantia"/>
              <a:cs typeface="Constant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0" y="1010721"/>
            <a:ext cx="8077739" cy="521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7" y="0"/>
            <a:ext cx="8889685" cy="11662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tantia"/>
                <a:cs typeface="Constantia"/>
              </a:rPr>
              <a:t>Foreign Policy:</a:t>
            </a:r>
            <a:br>
              <a:rPr lang="en-US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r>
              <a:rPr lang="en-US" i="1" dirty="0" smtClean="0">
                <a:solidFill>
                  <a:srgbClr val="FF0000"/>
                </a:solidFill>
                <a:latin typeface="Constantia"/>
                <a:cs typeface="Constantia"/>
              </a:rPr>
              <a:t>geopolitical escalation </a:t>
            </a:r>
            <a:endParaRPr lang="en-US" i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84534"/>
            <a:ext cx="9144001" cy="5173465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>
                <a:latin typeface="Constantia"/>
                <a:cs typeface="Constantia"/>
              </a:rPr>
              <a:t>Classical balancing/</a:t>
            </a:r>
            <a:r>
              <a:rPr lang="en-US" sz="2800" dirty="0" err="1">
                <a:latin typeface="Constantia"/>
                <a:cs typeface="Constantia"/>
              </a:rPr>
              <a:t>b</a:t>
            </a:r>
            <a:r>
              <a:rPr lang="en-US" sz="2800" dirty="0" err="1" smtClean="0">
                <a:latin typeface="Constantia"/>
                <a:cs typeface="Constantia"/>
              </a:rPr>
              <a:t>andwagoning</a:t>
            </a:r>
            <a:r>
              <a:rPr lang="en-US" sz="2800" dirty="0" smtClean="0">
                <a:latin typeface="Constantia"/>
                <a:cs typeface="Constantia"/>
              </a:rPr>
              <a:t> </a:t>
            </a:r>
            <a:r>
              <a:rPr lang="en-US" sz="2800" dirty="0" smtClean="0">
                <a:latin typeface="Constantia"/>
                <a:cs typeface="Constantia"/>
              </a:rPr>
              <a:t>dilemma.</a:t>
            </a:r>
            <a:endParaRPr lang="en-US" sz="2800" dirty="0" smtClean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sz="2800" dirty="0" smtClean="0">
                <a:latin typeface="Constantia"/>
                <a:cs typeface="Constantia"/>
              </a:rPr>
              <a:t>Mediation efforts (Minsk accords, OSCE Ukraine Contact group): </a:t>
            </a:r>
            <a:r>
              <a:rPr lang="en-US" sz="2800" i="1" dirty="0" smtClean="0">
                <a:latin typeface="Constantia"/>
                <a:cs typeface="Constantia"/>
              </a:rPr>
              <a:t>primarily, hedging against the risk of being </a:t>
            </a:r>
            <a:r>
              <a:rPr lang="en-US" sz="2800" i="1" dirty="0" smtClean="0">
                <a:latin typeface="Constantia"/>
                <a:cs typeface="Constantia"/>
              </a:rPr>
              <a:t>involved.</a:t>
            </a:r>
            <a:endParaRPr lang="en-US" sz="2800" i="1" dirty="0" smtClean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sz="2800" dirty="0" smtClean="0">
                <a:latin typeface="Constantia"/>
                <a:cs typeface="Constantia"/>
              </a:rPr>
              <a:t>In search of other themes and platforms: </a:t>
            </a:r>
            <a:r>
              <a:rPr lang="en-US" sz="2800" i="1" dirty="0" smtClean="0">
                <a:latin typeface="Constantia"/>
                <a:cs typeface="Constantia"/>
              </a:rPr>
              <a:t>EU-EEU or an intermediary niche in China’s Silk Road Economic </a:t>
            </a:r>
            <a:r>
              <a:rPr lang="en-US" sz="2800" i="1" dirty="0" smtClean="0">
                <a:latin typeface="Constantia"/>
                <a:cs typeface="Constantia"/>
              </a:rPr>
              <a:t>Belt.</a:t>
            </a:r>
            <a:endParaRPr lang="en-US" sz="2800" i="1" dirty="0" smtClean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r>
              <a:rPr lang="en-US" sz="2800" dirty="0" smtClean="0">
                <a:latin typeface="Constantia"/>
                <a:cs typeface="Constantia"/>
              </a:rPr>
              <a:t>Emphasis on updated vocabulary: </a:t>
            </a:r>
            <a:r>
              <a:rPr lang="en-US" sz="2800" i="1" dirty="0" smtClean="0">
                <a:latin typeface="Constantia"/>
                <a:cs typeface="Constantia"/>
              </a:rPr>
              <a:t>‘national interests’, ‘sovereignty’, </a:t>
            </a:r>
            <a:r>
              <a:rPr lang="en-US" sz="2800" i="1" dirty="0" smtClean="0">
                <a:latin typeface="Constantia"/>
                <a:cs typeface="Constantia"/>
              </a:rPr>
              <a:t>etc.</a:t>
            </a:r>
            <a:endParaRPr lang="en-US" sz="2800" i="1" dirty="0" smtClean="0">
              <a:latin typeface="Constantia"/>
              <a:cs typeface="Constantia"/>
            </a:endParaRPr>
          </a:p>
          <a:p>
            <a:pPr>
              <a:spcAft>
                <a:spcPts val="2400"/>
              </a:spcAft>
            </a:pPr>
            <a:endParaRPr lang="en-US" sz="28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4055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20171</TotalTime>
  <Words>469</Words>
  <Application>Microsoft Macintosh PowerPoint</Application>
  <PresentationFormat>On-screen Show (4:3)</PresentationFormat>
  <Paragraphs>98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   Belarus Elections:           before and after      </vt:lpstr>
      <vt:lpstr>Key Trends</vt:lpstr>
      <vt:lpstr>August 22: political prisoners released</vt:lpstr>
      <vt:lpstr>Elections: 11 October 2015</vt:lpstr>
      <vt:lpstr>Elections: October 11 2015</vt:lpstr>
      <vt:lpstr>Economy: weaknesses and external context</vt:lpstr>
      <vt:lpstr>Economy: weaknesses and external context</vt:lpstr>
      <vt:lpstr>Russian oil and gas subsidies</vt:lpstr>
      <vt:lpstr>Foreign Policy: geopolitical escalation </vt:lpstr>
      <vt:lpstr>Belarus – Russia relations</vt:lpstr>
      <vt:lpstr>Eurasian Economic Union</vt:lpstr>
      <vt:lpstr>PowerPoint Presentation</vt:lpstr>
      <vt:lpstr>Belarus-EU relations</vt:lpstr>
      <vt:lpstr>What does Minsk expect from the West?</vt:lpstr>
      <vt:lpstr>What does Minsk expect from the West?</vt:lpstr>
      <vt:lpstr>Conclusions and lessons learned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Yauheni</dc:creator>
  <cp:lastModifiedBy>Yauheni</cp:lastModifiedBy>
  <cp:revision>191</cp:revision>
  <dcterms:created xsi:type="dcterms:W3CDTF">2015-08-13T16:11:40Z</dcterms:created>
  <dcterms:modified xsi:type="dcterms:W3CDTF">2015-09-11T12:42:59Z</dcterms:modified>
</cp:coreProperties>
</file>