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2" r:id="rId4"/>
    <p:sldId id="263" r:id="rId5"/>
    <p:sldId id="264" r:id="rId6"/>
    <p:sldId id="257" r:id="rId7"/>
    <p:sldId id="260" r:id="rId8"/>
    <p:sldId id="259" r:id="rId9"/>
    <p:sldId id="261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1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D8F25-7D9F-4094-ACA5-DFCD4F36BCBC}" type="datetimeFigureOut">
              <a:rPr lang="en-US" smtClean="0"/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A0D46-28F9-4AE3-A0E3-C14934495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7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A3AF064-C2CF-4CA2-92CE-8125B553B061}" type="slidenum">
              <a:rPr lang="de-DE" altLang="en-US">
                <a:solidFill>
                  <a:srgbClr val="000000"/>
                </a:solidFill>
              </a:rPr>
              <a:pPr/>
              <a:t>10</a:t>
            </a:fld>
            <a:endParaRPr lang="de-DE" altLang="en-US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741510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33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55" tIns="44777" rIns="89555" bIns="44777" anchor="b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ODIHR presentation</a:t>
            </a:r>
          </a:p>
        </p:txBody>
      </p:sp>
      <p:sp>
        <p:nvSpPr>
          <p:cNvPr id="13315" name="Rectangle 7"/>
          <p:cNvSpPr txBox="1">
            <a:spLocks noGrp="1" noChangeArrowheads="1"/>
          </p:cNvSpPr>
          <p:nvPr/>
        </p:nvSpPr>
        <p:spPr bwMode="auto">
          <a:xfrm>
            <a:off x="3884613" y="8688388"/>
            <a:ext cx="29733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55" tIns="44777" rIns="89555" bIns="44777" anchor="b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192F6AED-5EC5-4454-A76A-115CE9324EB2}" type="slidenum">
              <a:rPr lang="en-US" altLang="en-US" sz="1200">
                <a:latin typeface="Times New Roman" panose="02020603050405020304" pitchFamily="18" charset="0"/>
              </a:rPr>
              <a:pPr algn="r"/>
              <a:t>11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55" tIns="44777" rIns="89555" bIns="44777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416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33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55" tIns="44777" rIns="89555" bIns="44777" anchor="b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imes New Roman" panose="02020603050405020304" pitchFamily="18" charset="0"/>
              </a:rPr>
              <a:t>ODIHR presentation</a:t>
            </a:r>
          </a:p>
        </p:txBody>
      </p:sp>
      <p:sp>
        <p:nvSpPr>
          <p:cNvPr id="14339" name="Rectangle 7"/>
          <p:cNvSpPr txBox="1">
            <a:spLocks noGrp="1" noChangeArrowheads="1"/>
          </p:cNvSpPr>
          <p:nvPr/>
        </p:nvSpPr>
        <p:spPr bwMode="auto">
          <a:xfrm>
            <a:off x="3884613" y="8688388"/>
            <a:ext cx="2973387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555" tIns="44777" rIns="89555" bIns="44777" anchor="b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fld id="{59A9CA97-99B9-4B20-899F-35B980BCE4B4}" type="slidenum">
              <a:rPr lang="en-US" altLang="en-US" sz="1200">
                <a:latin typeface="Times New Roman" panose="02020603050405020304" pitchFamily="18" charset="0"/>
              </a:rPr>
              <a:pPr algn="r"/>
              <a:t>12</a:t>
            </a:fld>
            <a:endParaRPr lang="en-US" altLang="en-US" sz="1200">
              <a:latin typeface="Times New Roman" panose="02020603050405020304" pitchFamily="18" charset="0"/>
            </a:endParaRPr>
          </a:p>
        </p:txBody>
      </p:sp>
      <p:sp>
        <p:nvSpPr>
          <p:cNvPr id="143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9441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4988"/>
            <a:ext cx="502602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555" tIns="44777" rIns="89555" bIns="44777" numCol="1" anchor="b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4435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4213"/>
            <a:ext cx="6096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215780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4213"/>
            <a:ext cx="6096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55152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4213"/>
            <a:ext cx="6096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792744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4213"/>
            <a:ext cx="6096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5988" y="4343400"/>
            <a:ext cx="5026025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81473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C2BD-7D5C-437A-8F39-A557055C5F53}" type="datetimeFigureOut">
              <a:rPr lang="sv-SE" smtClean="0"/>
              <a:t>2016-11-04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ADEA-78E8-427B-9521-B564BE79A4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8671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C2BD-7D5C-437A-8F39-A557055C5F53}" type="datetimeFigureOut">
              <a:rPr lang="sv-SE" smtClean="0"/>
              <a:t>2016-11-04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ADEA-78E8-427B-9521-B564BE79A4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3158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C2BD-7D5C-437A-8F39-A557055C5F53}" type="datetimeFigureOut">
              <a:rPr lang="sv-SE" smtClean="0"/>
              <a:t>2016-11-04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ADEA-78E8-427B-9521-B564BE79A4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3352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737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C2BD-7D5C-437A-8F39-A557055C5F53}" type="datetimeFigureOut">
              <a:rPr lang="sv-SE" smtClean="0"/>
              <a:t>2016-11-04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ADEA-78E8-427B-9521-B564BE79A4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914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C2BD-7D5C-437A-8F39-A557055C5F53}" type="datetimeFigureOut">
              <a:rPr lang="sv-SE" smtClean="0"/>
              <a:t>2016-11-04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ADEA-78E8-427B-9521-B564BE79A4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379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C2BD-7D5C-437A-8F39-A557055C5F53}" type="datetimeFigureOut">
              <a:rPr lang="sv-SE" smtClean="0"/>
              <a:t>2016-11-04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ADEA-78E8-427B-9521-B564BE79A4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531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C2BD-7D5C-437A-8F39-A557055C5F53}" type="datetimeFigureOut">
              <a:rPr lang="sv-SE" smtClean="0"/>
              <a:t>2016-11-04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ADEA-78E8-427B-9521-B564BE79A4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5970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C2BD-7D5C-437A-8F39-A557055C5F53}" type="datetimeFigureOut">
              <a:rPr lang="sv-SE" smtClean="0"/>
              <a:t>2016-11-04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ADEA-78E8-427B-9521-B564BE79A4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839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C2BD-7D5C-437A-8F39-A557055C5F53}" type="datetimeFigureOut">
              <a:rPr lang="sv-SE" smtClean="0"/>
              <a:t>2016-11-04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ADEA-78E8-427B-9521-B564BE79A4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735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C2BD-7D5C-437A-8F39-A557055C5F53}" type="datetimeFigureOut">
              <a:rPr lang="sv-SE" smtClean="0"/>
              <a:t>2016-11-04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ADEA-78E8-427B-9521-B564BE79A4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137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7C2BD-7D5C-437A-8F39-A557055C5F53}" type="datetimeFigureOut">
              <a:rPr lang="sv-SE" smtClean="0"/>
              <a:t>2016-11-04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3ADEA-78E8-427B-9521-B564BE79A4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556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7C2BD-7D5C-437A-8F39-A557055C5F53}" type="datetimeFigureOut">
              <a:rPr lang="sv-SE" smtClean="0"/>
              <a:t>2016-11-04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3ADEA-78E8-427B-9521-B564BE79A4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763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53115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dirty="0"/>
              <a:t/>
            </a:r>
            <a:br>
              <a:rPr lang="sv-SE" dirty="0"/>
            </a:br>
            <a:r>
              <a:rPr lang="sv-SE" dirty="0" smtClean="0"/>
              <a:t/>
            </a:r>
            <a:br>
              <a:rPr lang="sv-SE" dirty="0" smtClean="0"/>
            </a:br>
            <a:r>
              <a:rPr lang="sv-SE" sz="4400" b="1" dirty="0" err="1" smtClean="0">
                <a:latin typeface="+mn-lt"/>
              </a:rPr>
              <a:t>Parliamentary</a:t>
            </a:r>
            <a:r>
              <a:rPr lang="sv-SE" sz="4400" b="1" dirty="0" smtClean="0">
                <a:latin typeface="+mn-lt"/>
              </a:rPr>
              <a:t> </a:t>
            </a:r>
            <a:r>
              <a:rPr lang="sv-SE" sz="4400" b="1" dirty="0" err="1" smtClean="0">
                <a:latin typeface="+mn-lt"/>
              </a:rPr>
              <a:t>Election</a:t>
            </a:r>
            <a:r>
              <a:rPr lang="sv-SE" sz="4400" b="1" dirty="0" smtClean="0">
                <a:latin typeface="+mn-lt"/>
              </a:rPr>
              <a:t> in Belarus</a:t>
            </a:r>
            <a:br>
              <a:rPr lang="sv-SE" sz="4400" b="1" dirty="0" smtClean="0">
                <a:latin typeface="+mn-lt"/>
              </a:rPr>
            </a:br>
            <a:r>
              <a:rPr lang="sv-SE" sz="4400" dirty="0" smtClean="0"/>
              <a:t/>
            </a:r>
            <a:br>
              <a:rPr lang="sv-SE" sz="4400" dirty="0" smtClean="0"/>
            </a:br>
            <a:r>
              <a:rPr lang="sv-SE" sz="2700" dirty="0" smtClean="0">
                <a:latin typeface="GillSans Pro for Riksdagen Lt" panose="020B0302020104020203" pitchFamily="34" charset="0"/>
              </a:rPr>
              <a:t>Special Co-ordinator Kent Härstedt </a:t>
            </a:r>
            <a:endParaRPr lang="sv-SE" sz="2700" dirty="0">
              <a:latin typeface="GillSans Pro for Riksdagen Lt" panose="020B0302020104020203" pitchFamily="34" charset="0"/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717639" y="4995819"/>
            <a:ext cx="9144000" cy="1655762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8086165" y="6282249"/>
            <a:ext cx="2581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Kent Härstedt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0639" y="4534412"/>
            <a:ext cx="2502000" cy="218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9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3"/>
          <p:cNvGrpSpPr>
            <a:grpSpLocks/>
          </p:cNvGrpSpPr>
          <p:nvPr/>
        </p:nvGrpSpPr>
        <p:grpSpPr bwMode="auto">
          <a:xfrm>
            <a:off x="1906588" y="0"/>
            <a:ext cx="8761412" cy="584200"/>
            <a:chOff x="241" y="0"/>
            <a:chExt cx="5565" cy="408"/>
          </a:xfrm>
        </p:grpSpPr>
        <p:sp>
          <p:nvSpPr>
            <p:cNvPr id="4104" name="Rectangle 44"/>
            <p:cNvSpPr>
              <a:spLocks noChangeArrowheads="1"/>
            </p:cNvSpPr>
            <p:nvPr/>
          </p:nvSpPr>
          <p:spPr bwMode="auto">
            <a:xfrm>
              <a:off x="241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 sz="2800">
                <a:solidFill>
                  <a:srgbClr val="E6E0DD"/>
                </a:solidFill>
              </a:endParaRPr>
            </a:p>
          </p:txBody>
        </p:sp>
        <p:sp>
          <p:nvSpPr>
            <p:cNvPr id="4105" name="Rectangle 45"/>
            <p:cNvSpPr>
              <a:spLocks noChangeArrowheads="1"/>
            </p:cNvSpPr>
            <p:nvPr/>
          </p:nvSpPr>
          <p:spPr bwMode="auto">
            <a:xfrm>
              <a:off x="1648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 sz="2800">
                <a:solidFill>
                  <a:srgbClr val="E6E0DD"/>
                </a:solidFill>
              </a:endParaRPr>
            </a:p>
          </p:txBody>
        </p:sp>
        <p:sp>
          <p:nvSpPr>
            <p:cNvPr id="4106" name="Rectangle 46"/>
            <p:cNvSpPr>
              <a:spLocks noChangeArrowheads="1"/>
            </p:cNvSpPr>
            <p:nvPr/>
          </p:nvSpPr>
          <p:spPr bwMode="auto">
            <a:xfrm>
              <a:off x="3056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 sz="2800">
                <a:solidFill>
                  <a:srgbClr val="E6E0DD"/>
                </a:solidFill>
              </a:endParaRPr>
            </a:p>
          </p:txBody>
        </p:sp>
        <p:sp>
          <p:nvSpPr>
            <p:cNvPr id="4107" name="Rectangle 47"/>
            <p:cNvSpPr>
              <a:spLocks noChangeArrowheads="1"/>
            </p:cNvSpPr>
            <p:nvPr/>
          </p:nvSpPr>
          <p:spPr bwMode="auto">
            <a:xfrm>
              <a:off x="4464" y="0"/>
              <a:ext cx="1342" cy="40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GB" altLang="en-US" sz="2800">
                <a:solidFill>
                  <a:srgbClr val="E6E0DD"/>
                </a:solidFill>
              </a:endParaRPr>
            </a:p>
          </p:txBody>
        </p:sp>
      </p:grp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2016125" y="61610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 sz="2800">
              <a:solidFill>
                <a:srgbClr val="545454"/>
              </a:solidFill>
            </a:endParaRPr>
          </a:p>
        </p:txBody>
      </p:sp>
      <p:sp>
        <p:nvSpPr>
          <p:cNvPr id="4100" name="Rectangle 40"/>
          <p:cNvSpPr>
            <a:spLocks noChangeArrowheads="1"/>
          </p:cNvSpPr>
          <p:nvPr/>
        </p:nvSpPr>
        <p:spPr bwMode="auto">
          <a:xfrm>
            <a:off x="3286125" y="496888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GB" altLang="en-US" sz="2800">
              <a:solidFill>
                <a:srgbClr val="545454"/>
              </a:solidFill>
            </a:endParaRPr>
          </a:p>
        </p:txBody>
      </p:sp>
      <p:pic>
        <p:nvPicPr>
          <p:cNvPr id="4101" name="Picture 38" descr="08_LOGO_OSCE_pp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9" y="6034089"/>
            <a:ext cx="37242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1" descr="correctcol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814" y="5372101"/>
            <a:ext cx="13620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Rectangle 2"/>
          <p:cNvSpPr>
            <a:spLocks noChangeArrowheads="1"/>
          </p:cNvSpPr>
          <p:nvPr/>
        </p:nvSpPr>
        <p:spPr bwMode="auto">
          <a:xfrm>
            <a:off x="1906588" y="1016000"/>
            <a:ext cx="8369300" cy="395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endParaRPr lang="en-US" altLang="en-US" sz="2600" i="1">
              <a:solidFill>
                <a:srgbClr val="0B325B"/>
              </a:solidFill>
            </a:endParaRPr>
          </a:p>
          <a:p>
            <a:pPr algn="ctr">
              <a:lnSpc>
                <a:spcPct val="110000"/>
              </a:lnSpc>
            </a:pPr>
            <a:endParaRPr lang="en-US" altLang="en-US" sz="2600" i="1">
              <a:solidFill>
                <a:srgbClr val="0B325B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altLang="en-US" sz="5000" b="1" i="1">
                <a:solidFill>
                  <a:srgbClr val="00427C"/>
                </a:solidFill>
                <a:latin typeface="Bell MT" panose="02020503060305020303" pitchFamily="18" charset="0"/>
              </a:rPr>
              <a:t>Election Observation Mission</a:t>
            </a:r>
          </a:p>
          <a:p>
            <a:pPr algn="ctr"/>
            <a:r>
              <a:rPr lang="en-GB" altLang="en-US" sz="2800" b="1" i="1">
                <a:latin typeface="Bell MT" panose="02020503060305020303" pitchFamily="18" charset="0"/>
                <a:ea typeface="ヒラギノ角ゴ Pro W3" charset="-128"/>
              </a:rPr>
              <a:t>Parliamentary Elections</a:t>
            </a:r>
          </a:p>
          <a:p>
            <a:pPr algn="ctr"/>
            <a:r>
              <a:rPr lang="en-GB" altLang="en-US" sz="2800" b="1" i="1">
                <a:latin typeface="Bell MT" panose="02020503060305020303" pitchFamily="18" charset="0"/>
                <a:ea typeface="ヒラギノ角ゴ Pro W3" charset="-128"/>
              </a:rPr>
              <a:t>11 September 2016</a:t>
            </a:r>
          </a:p>
          <a:p>
            <a:pPr algn="ctr"/>
            <a:r>
              <a:rPr lang="en-US" altLang="en-US" sz="2800" b="1" i="1">
                <a:latin typeface="Bell MT" panose="02020503060305020303" pitchFamily="18" charset="0"/>
                <a:ea typeface="ヒラギノ角ゴ Pro W3" charset="-128"/>
              </a:rPr>
              <a:t>Republic of Belarus</a:t>
            </a:r>
            <a:endParaRPr lang="en-GB" altLang="en-US" sz="2800" b="1" i="1">
              <a:latin typeface="Bell MT" panose="02020503060305020303" pitchFamily="18" charset="0"/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69357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892300" y="619126"/>
            <a:ext cx="7518400" cy="854075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100" b="1" dirty="0">
                <a:solidFill>
                  <a:schemeClr val="tx1">
                    <a:lumMod val="50000"/>
                  </a:schemeClr>
                </a:solidFill>
                <a:latin typeface="Bell MT"/>
                <a:cs typeface="Bell MT"/>
              </a:rPr>
              <a:t>Basic Information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700213" y="1473201"/>
            <a:ext cx="8775700" cy="45434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US" altLang="en-US" sz="2700" dirty="0">
                <a:solidFill>
                  <a:srgbClr val="0F4379"/>
                </a:solidFill>
                <a:latin typeface="Bell MT" pitchFamily="18" charset="0"/>
              </a:rPr>
              <a:t>389 observers from 38 countries were deployed</a:t>
            </a:r>
          </a:p>
          <a:p>
            <a:pPr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de-DE" altLang="en-US" sz="2700" dirty="0">
                <a:latin typeface="Bell MT" panose="02020503060305020303" pitchFamily="18" charset="0"/>
              </a:rPr>
              <a:t>OSCE/ODIHR </a:t>
            </a:r>
            <a:r>
              <a:rPr lang="de-DE" altLang="en-US" sz="2700" dirty="0" err="1">
                <a:latin typeface="Bell MT" panose="02020503060305020303" pitchFamily="18" charset="0"/>
              </a:rPr>
              <a:t>Election</a:t>
            </a:r>
            <a:r>
              <a:rPr lang="de-DE" altLang="en-US" sz="2700" dirty="0">
                <a:latin typeface="Bell MT" panose="02020503060305020303" pitchFamily="18" charset="0"/>
              </a:rPr>
              <a:t> Observation Mission </a:t>
            </a:r>
            <a:r>
              <a:rPr lang="de-DE" altLang="en-US" sz="2700" dirty="0" err="1">
                <a:latin typeface="Bell MT" panose="02020503060305020303" pitchFamily="18" charset="0"/>
              </a:rPr>
              <a:t>included</a:t>
            </a:r>
            <a:r>
              <a:rPr lang="de-DE" altLang="en-US" sz="2700" dirty="0">
                <a:latin typeface="Bell MT" panose="02020503060305020303" pitchFamily="18" charset="0"/>
              </a:rPr>
              <a:t> 11 </a:t>
            </a:r>
            <a:r>
              <a:rPr lang="de-DE" altLang="en-US" sz="2700" dirty="0" err="1">
                <a:latin typeface="Bell MT" panose="02020503060305020303" pitchFamily="18" charset="0"/>
              </a:rPr>
              <a:t>experts</a:t>
            </a:r>
            <a:r>
              <a:rPr lang="de-DE" altLang="en-US" sz="2700" dirty="0">
                <a:latin typeface="Bell MT" panose="02020503060305020303" pitchFamily="18" charset="0"/>
              </a:rPr>
              <a:t> in Minsk and 38 </a:t>
            </a:r>
            <a:r>
              <a:rPr lang="de-DE" altLang="en-US" sz="2700" dirty="0" err="1">
                <a:latin typeface="Bell MT" panose="02020503060305020303" pitchFamily="18" charset="0"/>
              </a:rPr>
              <a:t>long</a:t>
            </a:r>
            <a:r>
              <a:rPr lang="de-DE" altLang="en-US" sz="2700" dirty="0">
                <a:latin typeface="Bell MT" panose="02020503060305020303" pitchFamily="18" charset="0"/>
              </a:rPr>
              <a:t>-term </a:t>
            </a:r>
            <a:r>
              <a:rPr lang="de-DE" altLang="en-US" sz="2700" dirty="0" err="1">
                <a:latin typeface="Bell MT" panose="02020503060305020303" pitchFamily="18" charset="0"/>
              </a:rPr>
              <a:t>observers</a:t>
            </a:r>
            <a:r>
              <a:rPr lang="de-DE" altLang="en-US" sz="2700" dirty="0">
                <a:latin typeface="Bell MT" panose="02020503060305020303" pitchFamily="18" charset="0"/>
              </a:rPr>
              <a:t> </a:t>
            </a:r>
            <a:r>
              <a:rPr lang="de-DE" altLang="en-US" sz="2700" dirty="0" err="1">
                <a:latin typeface="Bell MT" panose="02020503060305020303" pitchFamily="18" charset="0"/>
              </a:rPr>
              <a:t>throughout</a:t>
            </a:r>
            <a:r>
              <a:rPr lang="de-DE" altLang="en-US" sz="2700" dirty="0">
                <a:latin typeface="Bell MT" panose="02020503060305020303" pitchFamily="18" charset="0"/>
              </a:rPr>
              <a:t> </a:t>
            </a:r>
            <a:r>
              <a:rPr lang="de-DE" altLang="en-US" sz="2700" dirty="0" err="1">
                <a:latin typeface="Bell MT" panose="02020503060305020303" pitchFamily="18" charset="0"/>
              </a:rPr>
              <a:t>the</a:t>
            </a:r>
            <a:r>
              <a:rPr lang="de-DE" altLang="en-US" sz="2700" dirty="0">
                <a:latin typeface="Bell MT" panose="02020503060305020303" pitchFamily="18" charset="0"/>
              </a:rPr>
              <a:t> </a:t>
            </a:r>
            <a:r>
              <a:rPr lang="de-DE" altLang="en-US" sz="2700" dirty="0" err="1">
                <a:latin typeface="Bell MT" panose="02020503060305020303" pitchFamily="18" charset="0"/>
              </a:rPr>
              <a:t>country</a:t>
            </a:r>
            <a:r>
              <a:rPr lang="de-DE" altLang="en-US" sz="2700" dirty="0">
                <a:latin typeface="Bell MT" panose="02020503060305020303" pitchFamily="18" charset="0"/>
              </a:rPr>
              <a:t>, 32 </a:t>
            </a:r>
            <a:r>
              <a:rPr lang="de-DE" altLang="en-US" sz="2700" dirty="0" err="1">
                <a:latin typeface="Bell MT" panose="02020503060305020303" pitchFamily="18" charset="0"/>
              </a:rPr>
              <a:t>members</a:t>
            </a:r>
            <a:r>
              <a:rPr lang="de-DE" altLang="en-US" sz="2700" dirty="0">
                <a:latin typeface="Bell MT" panose="02020503060305020303" pitchFamily="18" charset="0"/>
              </a:rPr>
              <a:t> </a:t>
            </a:r>
            <a:r>
              <a:rPr lang="de-DE" altLang="en-US" sz="2700" dirty="0" err="1">
                <a:latin typeface="Bell MT" panose="02020503060305020303" pitchFamily="18" charset="0"/>
              </a:rPr>
              <a:t>from</a:t>
            </a:r>
            <a:r>
              <a:rPr lang="de-DE" altLang="en-US" sz="2700" dirty="0">
                <a:latin typeface="Bell MT" panose="02020503060305020303" pitchFamily="18" charset="0"/>
              </a:rPr>
              <a:t> </a:t>
            </a:r>
            <a:r>
              <a:rPr lang="de-DE" altLang="en-US" sz="2700" dirty="0" err="1">
                <a:latin typeface="Bell MT" panose="02020503060305020303" pitchFamily="18" charset="0"/>
              </a:rPr>
              <a:t>the</a:t>
            </a:r>
            <a:r>
              <a:rPr lang="de-DE" altLang="en-US" sz="2700" dirty="0">
                <a:latin typeface="Bell MT" panose="02020503060305020303" pitchFamily="18" charset="0"/>
              </a:rPr>
              <a:t> OSCE </a:t>
            </a:r>
            <a:r>
              <a:rPr lang="de-DE" altLang="en-US" sz="2700" dirty="0" err="1">
                <a:latin typeface="Bell MT" panose="02020503060305020303" pitchFamily="18" charset="0"/>
              </a:rPr>
              <a:t>Parliamentary</a:t>
            </a:r>
            <a:r>
              <a:rPr lang="de-DE" altLang="en-US" sz="2700" dirty="0">
                <a:latin typeface="Bell MT" panose="02020503060305020303" pitchFamily="18" charset="0"/>
              </a:rPr>
              <a:t> </a:t>
            </a:r>
            <a:r>
              <a:rPr lang="de-DE" altLang="en-US" sz="2700" dirty="0" err="1">
                <a:latin typeface="Bell MT" panose="02020503060305020303" pitchFamily="18" charset="0"/>
              </a:rPr>
              <a:t>Assembly</a:t>
            </a:r>
            <a:r>
              <a:rPr lang="de-DE" altLang="en-US" sz="2700" dirty="0">
                <a:latin typeface="Bell MT" panose="02020503060305020303" pitchFamily="18" charset="0"/>
              </a:rPr>
              <a:t> and 17 </a:t>
            </a:r>
            <a:r>
              <a:rPr lang="de-DE" altLang="en-US" sz="2700" dirty="0" err="1">
                <a:latin typeface="Bell MT" panose="02020503060305020303" pitchFamily="18" charset="0"/>
              </a:rPr>
              <a:t>members</a:t>
            </a:r>
            <a:r>
              <a:rPr lang="de-DE" altLang="en-US" sz="2700" dirty="0">
                <a:latin typeface="Bell MT" panose="02020503060305020303" pitchFamily="18" charset="0"/>
              </a:rPr>
              <a:t> </a:t>
            </a:r>
            <a:r>
              <a:rPr lang="de-DE" altLang="en-US" sz="2700" dirty="0" err="1">
                <a:latin typeface="Bell MT" panose="02020503060305020303" pitchFamily="18" charset="0"/>
              </a:rPr>
              <a:t>from</a:t>
            </a:r>
            <a:r>
              <a:rPr lang="de-DE" altLang="en-US" sz="2700" dirty="0">
                <a:latin typeface="Bell MT" panose="02020503060305020303" pitchFamily="18" charset="0"/>
              </a:rPr>
              <a:t> </a:t>
            </a:r>
            <a:r>
              <a:rPr lang="de-DE" altLang="en-US" sz="2700" dirty="0" err="1">
                <a:latin typeface="Bell MT" panose="02020503060305020303" pitchFamily="18" charset="0"/>
              </a:rPr>
              <a:t>the</a:t>
            </a:r>
            <a:r>
              <a:rPr lang="de-DE" altLang="en-US" sz="2700" dirty="0">
                <a:latin typeface="Bell MT" panose="02020503060305020303" pitchFamily="18" charset="0"/>
              </a:rPr>
              <a:t> </a:t>
            </a:r>
            <a:r>
              <a:rPr lang="de-DE" altLang="en-US" sz="2700" dirty="0" err="1">
                <a:latin typeface="Bell MT" panose="02020503060305020303" pitchFamily="18" charset="0"/>
              </a:rPr>
              <a:t>Parliamentary</a:t>
            </a:r>
            <a:r>
              <a:rPr lang="de-DE" altLang="en-US" sz="2700" dirty="0">
                <a:latin typeface="Bell MT" panose="02020503060305020303" pitchFamily="18" charset="0"/>
              </a:rPr>
              <a:t> </a:t>
            </a:r>
            <a:r>
              <a:rPr lang="de-DE" altLang="en-US" sz="2700" dirty="0" err="1">
                <a:latin typeface="Bell MT" panose="02020503060305020303" pitchFamily="18" charset="0"/>
              </a:rPr>
              <a:t>Assembly</a:t>
            </a:r>
            <a:r>
              <a:rPr lang="de-DE" altLang="en-US" sz="2700" dirty="0">
                <a:latin typeface="Bell MT" panose="02020503060305020303" pitchFamily="18" charset="0"/>
              </a:rPr>
              <a:t> of </a:t>
            </a:r>
            <a:r>
              <a:rPr lang="de-DE" altLang="en-US" sz="2700" dirty="0" err="1">
                <a:latin typeface="Bell MT" panose="02020503060305020303" pitchFamily="18" charset="0"/>
              </a:rPr>
              <a:t>the</a:t>
            </a:r>
            <a:r>
              <a:rPr lang="de-DE" altLang="en-US" sz="2700" dirty="0">
                <a:latin typeface="Bell MT" panose="02020503060305020303" pitchFamily="18" charset="0"/>
              </a:rPr>
              <a:t> Council of Europe</a:t>
            </a:r>
          </a:p>
          <a:p>
            <a:pPr>
              <a:spcBef>
                <a:spcPct val="40000"/>
              </a:spcBef>
              <a:buFont typeface="Arial" pitchFamily="34" charset="0"/>
              <a:buChar char="•"/>
              <a:defRPr/>
            </a:pPr>
            <a:r>
              <a:rPr lang="en-US" altLang="en-US" sz="2700" dirty="0">
                <a:solidFill>
                  <a:srgbClr val="0F4379"/>
                </a:solidFill>
                <a:latin typeface="Bell MT" pitchFamily="18" charset="0"/>
              </a:rPr>
              <a:t>Statement of preliminary findings and conclusions was issued on 12 October and endorsed by all three institutions</a:t>
            </a:r>
          </a:p>
          <a:p>
            <a:pPr marL="0" indent="0">
              <a:spcBef>
                <a:spcPct val="40000"/>
              </a:spcBef>
              <a:buNone/>
              <a:defRPr/>
            </a:pPr>
            <a:endParaRPr lang="en-US" altLang="en-US" sz="2700" dirty="0">
              <a:solidFill>
                <a:srgbClr val="0F4379"/>
              </a:solidFill>
              <a:latin typeface="Bell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4244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892300" y="619126"/>
            <a:ext cx="7518400" cy="854075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100" b="1" dirty="0">
                <a:solidFill>
                  <a:schemeClr val="tx1">
                    <a:lumMod val="50000"/>
                  </a:schemeClr>
                </a:solidFill>
                <a:latin typeface="Bell MT"/>
                <a:cs typeface="Bell MT"/>
              </a:rPr>
              <a:t>Basic Information</a:t>
            </a:r>
          </a:p>
        </p:txBody>
      </p:sp>
      <p:sp>
        <p:nvSpPr>
          <p:cNvPr id="6147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1700213" y="1473201"/>
            <a:ext cx="8775700" cy="45434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40000"/>
              </a:spcBef>
              <a:buFont typeface="Arial" panose="020B0604020202020204" pitchFamily="34" charset="0"/>
              <a:buChar char="•"/>
            </a:pPr>
            <a:r>
              <a:rPr lang="en-US" altLang="en-US" sz="2700">
                <a:latin typeface="Bell MT" panose="02020503060305020303" pitchFamily="18" charset="0"/>
              </a:rPr>
              <a:t>The assessment was made against:</a:t>
            </a:r>
          </a:p>
          <a:p>
            <a:pPr lvl="2">
              <a:spcBef>
                <a:spcPts val="600"/>
              </a:spcBef>
            </a:pPr>
            <a:r>
              <a:rPr lang="en-US" altLang="en-US" sz="2300">
                <a:latin typeface="Bell MT" panose="02020503060305020303" pitchFamily="18" charset="0"/>
              </a:rPr>
              <a:t>OSCE commitments</a:t>
            </a:r>
          </a:p>
          <a:p>
            <a:pPr lvl="2">
              <a:spcBef>
                <a:spcPts val="600"/>
              </a:spcBef>
            </a:pPr>
            <a:r>
              <a:rPr lang="en-US" altLang="en-US" sz="2300">
                <a:latin typeface="Bell MT" panose="02020503060305020303" pitchFamily="18" charset="0"/>
              </a:rPr>
              <a:t>Council of Europe standards </a:t>
            </a:r>
          </a:p>
          <a:p>
            <a:pPr lvl="2">
              <a:spcBef>
                <a:spcPts val="600"/>
              </a:spcBef>
            </a:pPr>
            <a:r>
              <a:rPr lang="en-US" altLang="en-US" sz="2300">
                <a:latin typeface="Bell MT" panose="02020503060305020303" pitchFamily="18" charset="0"/>
              </a:rPr>
              <a:t>other international obligations for democratic elections </a:t>
            </a:r>
          </a:p>
          <a:p>
            <a:pPr lvl="2">
              <a:spcBef>
                <a:spcPts val="600"/>
              </a:spcBef>
            </a:pPr>
            <a:r>
              <a:rPr lang="en-US" altLang="en-US" sz="2300">
                <a:latin typeface="Bell MT" panose="02020503060305020303" pitchFamily="18" charset="0"/>
              </a:rPr>
              <a:t>national legislation</a:t>
            </a:r>
            <a:endParaRPr lang="de-DE" altLang="en-US" smtClean="0">
              <a:latin typeface="Bell MT" panose="02020503060305020303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de-DE" altLang="en-US" sz="2400">
                <a:latin typeface="Bell MT" panose="02020503060305020303" pitchFamily="18" charset="0"/>
              </a:rPr>
              <a:t>Observation of: 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de-DE" altLang="en-US" sz="2300">
                <a:latin typeface="Bell MT" panose="02020503060305020303" pitchFamily="18" charset="0"/>
              </a:rPr>
              <a:t>Opening in 169 polling stations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de-DE" altLang="en-US" sz="2300">
                <a:latin typeface="Bell MT" panose="02020503060305020303" pitchFamily="18" charset="0"/>
              </a:rPr>
              <a:t>Voting in 1539 out of 5971 polling stations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de-DE" altLang="en-US" sz="2300">
                <a:latin typeface="Bell MT" panose="02020503060305020303" pitchFamily="18" charset="0"/>
              </a:rPr>
              <a:t>Counting in 166 polling stations</a:t>
            </a:r>
          </a:p>
          <a:p>
            <a:pPr lvl="2" eaLnBrk="1" hangingPunct="1">
              <a:buFont typeface="Arial" panose="020B0604020202020204" pitchFamily="34" charset="0"/>
              <a:buChar char="•"/>
            </a:pPr>
            <a:r>
              <a:rPr lang="de-DE" altLang="en-US" sz="2300">
                <a:latin typeface="Bell MT" panose="02020503060305020303" pitchFamily="18" charset="0"/>
              </a:rPr>
              <a:t>Tabulation in 101 District Election Commissions </a:t>
            </a:r>
          </a:p>
        </p:txBody>
      </p:sp>
    </p:spTree>
    <p:extLst>
      <p:ext uri="{BB962C8B-B14F-4D97-AF65-F5344CB8AC3E}">
        <p14:creationId xmlns:p14="http://schemas.microsoft.com/office/powerpoint/2010/main" val="676891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6750" y="1592263"/>
            <a:ext cx="8274050" cy="4513262"/>
          </a:xfrm>
        </p:spPr>
        <p:txBody>
          <a:bodyPr/>
          <a:lstStyle/>
          <a:p>
            <a:pPr>
              <a:spcBef>
                <a:spcPts val="800"/>
              </a:spcBef>
              <a:buFontTx/>
              <a:buChar char="•"/>
              <a:defRPr/>
            </a:pPr>
            <a:r>
              <a:rPr lang="en-US" sz="2400" dirty="0">
                <a:latin typeface="Bell MT" pitchFamily="18" charset="0"/>
              </a:rPr>
              <a:t>The </a:t>
            </a:r>
            <a:r>
              <a:rPr lang="en-US" sz="2400" b="1" u="sng" dirty="0">
                <a:latin typeface="Bell MT" pitchFamily="18" charset="0"/>
              </a:rPr>
              <a:t>legislation</a:t>
            </a:r>
            <a:r>
              <a:rPr lang="en-US" sz="2400" dirty="0">
                <a:latin typeface="Bell MT" pitchFamily="18" charset="0"/>
              </a:rPr>
              <a:t> does not guarantee democratic conduct of elections</a:t>
            </a:r>
          </a:p>
          <a:p>
            <a:pPr lvl="2">
              <a:spcBef>
                <a:spcPts val="800"/>
              </a:spcBef>
              <a:buFontTx/>
              <a:buChar char="•"/>
              <a:defRPr/>
            </a:pPr>
            <a:r>
              <a:rPr lang="en-US" dirty="0">
                <a:latin typeface="Bell MT" pitchFamily="18" charset="0"/>
              </a:rPr>
              <a:t>number of OSCE/ODIHR recommendations remain unaddressed</a:t>
            </a:r>
          </a:p>
          <a:p>
            <a:pPr indent="-288000">
              <a:spcBef>
                <a:spcPts val="800"/>
              </a:spcBef>
              <a:buFontTx/>
              <a:buChar char="•"/>
              <a:defRPr/>
            </a:pPr>
            <a:r>
              <a:rPr lang="en-US" sz="2400" dirty="0">
                <a:latin typeface="Bell MT" pitchFamily="18" charset="0"/>
              </a:rPr>
              <a:t>Restrictions on fundamental freedoms negatively affected the </a:t>
            </a:r>
            <a:r>
              <a:rPr lang="en-US" sz="2400" b="1" u="sng" dirty="0">
                <a:latin typeface="Bell MT" pitchFamily="18" charset="0"/>
              </a:rPr>
              <a:t>campaign</a:t>
            </a:r>
            <a:endParaRPr lang="en-US" sz="2400" dirty="0">
              <a:latin typeface="Bell MT" pitchFamily="18" charset="0"/>
            </a:endParaRPr>
          </a:p>
          <a:p>
            <a:pPr lvl="2">
              <a:spcBef>
                <a:spcPts val="800"/>
              </a:spcBef>
              <a:buFontTx/>
              <a:buChar char="•"/>
              <a:defRPr/>
            </a:pPr>
            <a:r>
              <a:rPr lang="en-US" dirty="0">
                <a:latin typeface="Bell MT" pitchFamily="18" charset="0"/>
              </a:rPr>
              <a:t>Although candidates were able to campaign freely the unequal access to public resources skewed the playing field</a:t>
            </a:r>
          </a:p>
          <a:p>
            <a:pPr>
              <a:spcBef>
                <a:spcPts val="800"/>
              </a:spcBef>
              <a:buFontTx/>
              <a:buChar char="•"/>
              <a:defRPr/>
            </a:pPr>
            <a:r>
              <a:rPr lang="en-US" sz="2400" dirty="0">
                <a:latin typeface="Bell MT" pitchFamily="18" charset="0"/>
              </a:rPr>
              <a:t>The composition of </a:t>
            </a:r>
            <a:r>
              <a:rPr lang="en-US" sz="2400" b="1" u="sng" dirty="0">
                <a:latin typeface="Bell MT" pitchFamily="18" charset="0"/>
              </a:rPr>
              <a:t>election commissions </a:t>
            </a:r>
            <a:r>
              <a:rPr lang="en-US" sz="2400" dirty="0">
                <a:latin typeface="Bell MT" pitchFamily="18" charset="0"/>
              </a:rPr>
              <a:t>was not pluralistic</a:t>
            </a:r>
          </a:p>
          <a:p>
            <a:pPr lvl="2">
              <a:spcBef>
                <a:spcPts val="800"/>
              </a:spcBef>
              <a:buFontTx/>
              <a:buChar char="•"/>
              <a:defRPr/>
            </a:pPr>
            <a:r>
              <a:rPr lang="en-US" dirty="0">
                <a:latin typeface="Bell MT" pitchFamily="18" charset="0"/>
              </a:rPr>
              <a:t>a negligible number of members were appointed from opposition nominees</a:t>
            </a:r>
          </a:p>
          <a:p>
            <a:pPr lvl="2">
              <a:spcBef>
                <a:spcPts val="800"/>
              </a:spcBef>
              <a:buFontTx/>
              <a:buChar char="•"/>
              <a:defRPr/>
            </a:pPr>
            <a:r>
              <a:rPr lang="en-US" dirty="0">
                <a:latin typeface="Bell MT" pitchFamily="18" charset="0"/>
              </a:rPr>
              <a:t>strong influence of the executive and criteria of membership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03388" y="619125"/>
            <a:ext cx="7580312" cy="7699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wrap="none" lIns="0" rIns="0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213E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213E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213E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213E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213E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2">
                    <a:lumMod val="10000"/>
                  </a:schemeClr>
                </a:solidFill>
                <a:latin typeface="Bell MT"/>
                <a:ea typeface="+mn-ea"/>
                <a:cs typeface="Bell MT"/>
              </a:rPr>
              <a:t>Findings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22879621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6" y="1581150"/>
            <a:ext cx="8289925" cy="4630738"/>
          </a:xfrm>
        </p:spPr>
        <p:txBody>
          <a:bodyPr/>
          <a:lstStyle/>
          <a:p>
            <a:pPr>
              <a:spcBef>
                <a:spcPts val="600"/>
              </a:spcBef>
              <a:buFontTx/>
              <a:buChar char="•"/>
            </a:pPr>
            <a:r>
              <a:rPr lang="en-US" altLang="en-US" sz="2400">
                <a:latin typeface="Bell MT" panose="02020503060305020303" pitchFamily="18" charset="0"/>
              </a:rPr>
              <a:t>Despite restrictive  legal provisions for </a:t>
            </a:r>
            <a:r>
              <a:rPr lang="en-US" altLang="en-US" sz="2400" b="1" u="sng">
                <a:latin typeface="Bell MT" panose="02020503060305020303" pitchFamily="18" charset="0"/>
              </a:rPr>
              <a:t>candidate registration</a:t>
            </a:r>
            <a:r>
              <a:rPr lang="en-US" altLang="en-US" sz="2400">
                <a:latin typeface="Bell MT" panose="02020503060305020303" pitchFamily="18" charset="0"/>
              </a:rPr>
              <a:t>, the number of candidates increased, including from the opposition</a:t>
            </a:r>
          </a:p>
          <a:p>
            <a:pPr lvl="2">
              <a:spcBef>
                <a:spcPts val="600"/>
              </a:spcBef>
              <a:buFontTx/>
              <a:buChar char="•"/>
            </a:pPr>
            <a:r>
              <a:rPr lang="en-US" altLang="en-US">
                <a:latin typeface="Bell MT" panose="02020503060305020303" pitchFamily="18" charset="0"/>
              </a:rPr>
              <a:t>480 candidates run for 110 seats of the House of Representatives</a:t>
            </a:r>
            <a:endParaRPr lang="en-US" altLang="en-US" sz="2400">
              <a:solidFill>
                <a:schemeClr val="accent2"/>
              </a:solidFill>
              <a:latin typeface="Bell MT" panose="02020503060305020303" pitchFamily="18" charset="0"/>
            </a:endParaRPr>
          </a:p>
          <a:p>
            <a:pPr>
              <a:buFontTx/>
              <a:buChar char="•"/>
            </a:pPr>
            <a:r>
              <a:rPr lang="en-US" altLang="en-US" sz="2400" b="1" u="sng">
                <a:solidFill>
                  <a:schemeClr val="accent2"/>
                </a:solidFill>
                <a:latin typeface="Bell MT" panose="02020503060305020303" pitchFamily="18" charset="0"/>
              </a:rPr>
              <a:t>Media </a:t>
            </a:r>
            <a:r>
              <a:rPr lang="en-US" altLang="en-US" sz="2400">
                <a:solidFill>
                  <a:schemeClr val="accent2"/>
                </a:solidFill>
                <a:latin typeface="Bell MT" panose="02020503060305020303" pitchFamily="18" charset="0"/>
              </a:rPr>
              <a:t>environment is restricted, the m</a:t>
            </a:r>
            <a:r>
              <a:rPr lang="en-US" altLang="en-US" sz="2400">
                <a:latin typeface="Bell MT" panose="02020503060305020303" pitchFamily="18" charset="0"/>
              </a:rPr>
              <a:t>edia coverage and visibility of the campaign did not enable voters to make an informed choice and resulted in public disinterest </a:t>
            </a:r>
          </a:p>
          <a:p>
            <a:pPr lvl="2">
              <a:buFontTx/>
              <a:buChar char="•"/>
            </a:pPr>
            <a:r>
              <a:rPr lang="en-US" altLang="en-US">
                <a:latin typeface="Bell MT" panose="02020503060305020303" pitchFamily="18" charset="0"/>
              </a:rPr>
              <a:t>Criminal offences for defamation exist and during the campaign media focused largely on the activities of the President and other state officials</a:t>
            </a:r>
          </a:p>
          <a:p>
            <a:pPr>
              <a:buFontTx/>
              <a:buChar char="•"/>
            </a:pPr>
            <a:r>
              <a:rPr lang="en-US" altLang="en-US" sz="2400" b="1" u="sng">
                <a:solidFill>
                  <a:schemeClr val="accent2"/>
                </a:solidFill>
                <a:latin typeface="Bell MT" panose="02020503060305020303" pitchFamily="18" charset="0"/>
              </a:rPr>
              <a:t>Dispute resolution</a:t>
            </a:r>
            <a:r>
              <a:rPr lang="en-US" altLang="en-US" sz="2400">
                <a:solidFill>
                  <a:schemeClr val="accent2"/>
                </a:solidFill>
                <a:latin typeface="Bell MT" panose="02020503060305020303" pitchFamily="18" charset="0"/>
              </a:rPr>
              <a:t> process lacks transparency </a:t>
            </a:r>
            <a:r>
              <a:rPr lang="en-US" altLang="en-US" sz="2400">
                <a:latin typeface="Bell MT" panose="02020503060305020303" pitchFamily="18" charset="0"/>
              </a:rPr>
              <a:t>and efficiency</a:t>
            </a:r>
          </a:p>
          <a:p>
            <a:pPr lvl="2">
              <a:buFontTx/>
              <a:buChar char="•"/>
            </a:pPr>
            <a:r>
              <a:rPr lang="en-US" altLang="en-US">
                <a:latin typeface="Bell MT" panose="02020503060305020303" pitchFamily="18" charset="0"/>
              </a:rPr>
              <a:t>Most of the 767 complaints submitted were not reviewed in public sessions and very few decisions were published</a:t>
            </a:r>
            <a:endParaRPr lang="en-US" altLang="en-US">
              <a:solidFill>
                <a:schemeClr val="accent2"/>
              </a:solidFill>
              <a:latin typeface="Bell MT" panose="02020503060305020303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03388" y="438150"/>
            <a:ext cx="7580312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wrap="none" lIns="0" rIns="0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213E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213E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213E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213E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213E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2">
                    <a:lumMod val="10000"/>
                  </a:schemeClr>
                </a:solidFill>
                <a:latin typeface="Bell MT"/>
                <a:ea typeface="+mn-ea"/>
                <a:cs typeface="Bell MT"/>
              </a:rPr>
              <a:t>Findings and Conclusions 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Bell MT"/>
                <a:cs typeface="Bell MT"/>
              </a:rPr>
              <a:t>(</a:t>
            </a:r>
            <a:r>
              <a:rPr lang="en-US" sz="2600" b="1" i="1" dirty="0">
                <a:solidFill>
                  <a:schemeClr val="bg2">
                    <a:lumMod val="10000"/>
                  </a:schemeClr>
                </a:solidFill>
                <a:latin typeface="Bell MT"/>
                <a:cs typeface="Bell MT"/>
              </a:rPr>
              <a:t>count.</a:t>
            </a:r>
            <a:r>
              <a:rPr lang="en-US" sz="2600" b="1" dirty="0">
                <a:solidFill>
                  <a:schemeClr val="bg2">
                    <a:lumMod val="10000"/>
                  </a:schemeClr>
                </a:solidFill>
                <a:latin typeface="Bell MT"/>
                <a:cs typeface="Bell MT"/>
              </a:rPr>
              <a:t>)</a:t>
            </a:r>
            <a:endParaRPr lang="en-US" sz="2600" b="1" dirty="0">
              <a:solidFill>
                <a:schemeClr val="bg2">
                  <a:lumMod val="10000"/>
                </a:schemeClr>
              </a:solidFill>
              <a:latin typeface="Bell MT"/>
              <a:ea typeface="+mn-ea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23189896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9" y="1581150"/>
            <a:ext cx="8377237" cy="4394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sz="2400" b="1" u="sng">
                <a:solidFill>
                  <a:schemeClr val="accent2"/>
                </a:solidFill>
                <a:latin typeface="Bell MT" panose="02020503060305020303" pitchFamily="18" charset="0"/>
              </a:rPr>
              <a:t>Observers </a:t>
            </a:r>
            <a:r>
              <a:rPr lang="en-US" altLang="en-US" sz="2400">
                <a:solidFill>
                  <a:schemeClr val="accent2"/>
                </a:solidFill>
                <a:latin typeface="Bell MT" panose="02020503060305020303" pitchFamily="18" charset="0"/>
              </a:rPr>
              <a:t>were accredited in an inclusive manner but legal limitations for observation persist</a:t>
            </a:r>
          </a:p>
          <a:p>
            <a:pPr lvl="2">
              <a:buFontTx/>
              <a:buChar char="•"/>
            </a:pPr>
            <a:r>
              <a:rPr lang="en-US" altLang="en-US">
                <a:latin typeface="Bell MT" panose="02020503060305020303" pitchFamily="18" charset="0"/>
              </a:rPr>
              <a:t>more than 32,000 citizen observers were accredited, but mostly from </a:t>
            </a:r>
            <a:r>
              <a:rPr lang="en-GB" altLang="en-US">
                <a:latin typeface="Bell MT" panose="02020503060305020303" pitchFamily="18" charset="0"/>
              </a:rPr>
              <a:t>state-subsidized public associations </a:t>
            </a:r>
          </a:p>
          <a:p>
            <a:pPr lvl="2">
              <a:buFontTx/>
              <a:buChar char="•"/>
            </a:pPr>
            <a:r>
              <a:rPr lang="en-US" altLang="en-US">
                <a:latin typeface="Bell MT" panose="02020503060305020303" pitchFamily="18" charset="0"/>
              </a:rPr>
              <a:t>observers were not allowed to observe all activities of election commissions, to inspect voter lists, or to receive certified copies of result protocols</a:t>
            </a:r>
            <a:endParaRPr lang="en-US" altLang="en-US">
              <a:solidFill>
                <a:schemeClr val="accent2"/>
              </a:solidFill>
              <a:latin typeface="Bell MT" panose="02020503060305020303" pitchFamily="18" charset="0"/>
            </a:endParaRPr>
          </a:p>
          <a:p>
            <a:pPr>
              <a:buFontTx/>
              <a:buChar char="•"/>
            </a:pPr>
            <a:r>
              <a:rPr lang="en-US" altLang="en-US" sz="2400" b="1" u="sng">
                <a:latin typeface="Bell MT" panose="02020503060305020303" pitchFamily="18" charset="0"/>
              </a:rPr>
              <a:t>Election day </a:t>
            </a:r>
            <a:r>
              <a:rPr lang="en-US" altLang="en-US" sz="2400">
                <a:latin typeface="Bell MT" panose="02020503060305020303" pitchFamily="18" charset="0"/>
              </a:rPr>
              <a:t>generally proceeded orderly however, serious irregularities were observed during</a:t>
            </a:r>
            <a:r>
              <a:rPr lang="en-US" altLang="en-US" sz="2400" b="1">
                <a:latin typeface="Bell MT" panose="02020503060305020303" pitchFamily="18" charset="0"/>
              </a:rPr>
              <a:t> </a:t>
            </a:r>
            <a:r>
              <a:rPr lang="en-US" altLang="en-US" sz="2400" b="1" u="sng">
                <a:latin typeface="Bell MT" panose="02020503060305020303" pitchFamily="18" charset="0"/>
              </a:rPr>
              <a:t>counting and tabulation</a:t>
            </a:r>
          </a:p>
          <a:p>
            <a:pPr lvl="2">
              <a:buFontTx/>
              <a:buChar char="•"/>
            </a:pPr>
            <a:r>
              <a:rPr lang="en-US" altLang="en-US">
                <a:latin typeface="Bell MT" panose="02020503060305020303" pitchFamily="18" charset="0"/>
              </a:rPr>
              <a:t>a significant number of seemingly identical signatures and indications of ballot stuffing were observed and </a:t>
            </a:r>
          </a:p>
          <a:p>
            <a:pPr lvl="2">
              <a:buFontTx/>
              <a:buChar char="•"/>
            </a:pPr>
            <a:r>
              <a:rPr lang="en-US" altLang="en-US">
                <a:latin typeface="Bell MT" panose="02020503060305020303" pitchFamily="18" charset="0"/>
              </a:rPr>
              <a:t>no centralized voter register allowed to cross-check registrations</a:t>
            </a:r>
            <a:endParaRPr lang="en-GB" altLang="en-US">
              <a:latin typeface="Bell MT" panose="02020503060305020303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03388" y="438150"/>
            <a:ext cx="7580312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wrap="none" lIns="0" rIns="0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213E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213E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213E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213E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213E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2">
                    <a:lumMod val="10000"/>
                  </a:schemeClr>
                </a:solidFill>
                <a:latin typeface="Bell MT"/>
                <a:ea typeface="+mn-ea"/>
                <a:cs typeface="Bell MT"/>
              </a:rPr>
              <a:t>Findings and Conclusions (</a:t>
            </a:r>
            <a:r>
              <a:rPr lang="en-US" sz="2600" b="1" i="1" dirty="0">
                <a:solidFill>
                  <a:schemeClr val="bg2">
                    <a:lumMod val="10000"/>
                  </a:schemeClr>
                </a:solidFill>
                <a:latin typeface="Bell MT"/>
                <a:ea typeface="+mn-ea"/>
                <a:cs typeface="Bell MT"/>
              </a:rPr>
              <a:t>count.</a:t>
            </a:r>
            <a:r>
              <a:rPr lang="en-US" sz="3800" b="1" dirty="0">
                <a:solidFill>
                  <a:schemeClr val="bg2">
                    <a:lumMod val="10000"/>
                  </a:schemeClr>
                </a:solidFill>
                <a:latin typeface="Bell MT"/>
                <a:ea typeface="+mn-ea"/>
                <a:cs typeface="Bell M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5152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03388" y="1755776"/>
            <a:ext cx="8788400" cy="4187825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GB" altLang="en-US" sz="2400">
                <a:solidFill>
                  <a:schemeClr val="accent2"/>
                </a:solidFill>
                <a:latin typeface="Bell MT" panose="02020503060305020303" pitchFamily="18" charset="0"/>
              </a:rPr>
              <a:t>ODIHR will soon publish the Final Report which will include recommendations for improvement of the election process</a:t>
            </a:r>
          </a:p>
          <a:p>
            <a:pPr>
              <a:buFontTx/>
              <a:buChar char="•"/>
            </a:pPr>
            <a:r>
              <a:rPr lang="en-GB" altLang="en-US" sz="2400">
                <a:solidFill>
                  <a:schemeClr val="accent2"/>
                </a:solidFill>
                <a:latin typeface="Bell MT" panose="02020503060305020303" pitchFamily="18" charset="0"/>
              </a:rPr>
              <a:t>Some previous key long-standing recommendations include:</a:t>
            </a:r>
          </a:p>
          <a:p>
            <a:pPr lvl="2">
              <a:buFontTx/>
              <a:buChar char="•"/>
            </a:pPr>
            <a:r>
              <a:rPr lang="en-GB" altLang="en-US">
                <a:latin typeface="Bell MT" panose="02020503060305020303" pitchFamily="18" charset="0"/>
              </a:rPr>
              <a:t>comprehensive and inclusive legal reform </a:t>
            </a:r>
            <a:r>
              <a:rPr lang="en-US" altLang="en-US">
                <a:latin typeface="Bell MT" panose="02020503060305020303" pitchFamily="18" charset="0"/>
              </a:rPr>
              <a:t>on the basis of previous ODIHR recommendations to ensure respect for fundamental freedoms </a:t>
            </a:r>
          </a:p>
          <a:p>
            <a:pPr lvl="2">
              <a:buFontTx/>
              <a:buChar char="•"/>
            </a:pPr>
            <a:r>
              <a:rPr lang="en-US" altLang="en-US">
                <a:latin typeface="Bell MT" panose="02020503060305020303" pitchFamily="18" charset="0"/>
              </a:rPr>
              <a:t>Amendments to the Electoral Code to include safeguards that ensure integrity and transparency of the electoral process</a:t>
            </a:r>
          </a:p>
          <a:p>
            <a:pPr lvl="2">
              <a:buFontTx/>
              <a:buChar char="•"/>
            </a:pPr>
            <a:r>
              <a:rPr lang="en-US" altLang="en-US">
                <a:latin typeface="Bell MT" panose="02020503060305020303" pitchFamily="18" charset="0"/>
              </a:rPr>
              <a:t>Guarantees for genuinely pluralistic composition of election commissions </a:t>
            </a:r>
          </a:p>
          <a:p>
            <a:pPr lvl="2">
              <a:buFontTx/>
              <a:buChar char="•"/>
            </a:pPr>
            <a:r>
              <a:rPr lang="en-US" altLang="en-US">
                <a:latin typeface="Bell MT" panose="02020503060305020303" pitchFamily="18" charset="0"/>
              </a:rPr>
              <a:t>Unrestricted access of observers to observe all aspects of the electoral process</a:t>
            </a:r>
          </a:p>
          <a:p>
            <a:pPr lvl="2">
              <a:buFontTx/>
              <a:buChar char="•"/>
            </a:pPr>
            <a:r>
              <a:rPr lang="en-US" altLang="en-US">
                <a:latin typeface="Bell MT" panose="02020503060305020303" pitchFamily="18" charset="0"/>
              </a:rPr>
              <a:t>Clear and transparent procedures for counting and tabulation</a:t>
            </a:r>
          </a:p>
          <a:p>
            <a:pPr lvl="2">
              <a:buFontTx/>
              <a:buChar char="•"/>
            </a:pPr>
            <a:r>
              <a:rPr lang="en-US" altLang="en-US">
                <a:latin typeface="Bell MT" panose="02020503060305020303" pitchFamily="18" charset="0"/>
              </a:rPr>
              <a:t>Polling results to be published and disaggregated by polling station</a:t>
            </a:r>
            <a:endParaRPr lang="en-GB" altLang="en-US">
              <a:solidFill>
                <a:schemeClr val="accent2"/>
              </a:solidFill>
              <a:latin typeface="Bell MT" panose="02020503060305020303" pitchFamily="18" charset="0"/>
            </a:endParaRPr>
          </a:p>
          <a:p>
            <a:pPr>
              <a:buFontTx/>
              <a:buChar char="•"/>
            </a:pPr>
            <a:endParaRPr lang="en-GB" altLang="en-US" sz="2400">
              <a:solidFill>
                <a:schemeClr val="accent2"/>
              </a:solidFill>
              <a:latin typeface="Bell MT" panose="02020503060305020303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03388" y="438150"/>
            <a:ext cx="7580312" cy="1143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wrap="none" lIns="0" rIns="0"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213E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213E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213E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213E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rgbClr val="00213E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2">
                    <a:lumMod val="10000"/>
                  </a:schemeClr>
                </a:solidFill>
                <a:latin typeface="Bell MT"/>
                <a:ea typeface="+mn-ea"/>
                <a:cs typeface="Bell MT"/>
              </a:rPr>
              <a:t>Recommendations (</a:t>
            </a:r>
            <a:r>
              <a:rPr lang="en-US" sz="2600" b="1" i="1" dirty="0">
                <a:solidFill>
                  <a:schemeClr val="bg2">
                    <a:lumMod val="10000"/>
                  </a:schemeClr>
                </a:solidFill>
                <a:latin typeface="Bell MT"/>
                <a:ea typeface="+mn-ea"/>
                <a:cs typeface="Bell MT"/>
              </a:rPr>
              <a:t>selection</a:t>
            </a:r>
            <a:r>
              <a:rPr lang="en-US" sz="3800" b="1" dirty="0">
                <a:solidFill>
                  <a:schemeClr val="bg2">
                    <a:lumMod val="10000"/>
                  </a:schemeClr>
                </a:solidFill>
                <a:latin typeface="Bell MT"/>
                <a:ea typeface="+mn-ea"/>
                <a:cs typeface="Bell M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4046194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59" y="1201682"/>
            <a:ext cx="6527007" cy="4351338"/>
          </a:xfrm>
        </p:spPr>
      </p:pic>
      <p:sp>
        <p:nvSpPr>
          <p:cNvPr id="5" name="Rektangel 4"/>
          <p:cNvSpPr/>
          <p:nvPr/>
        </p:nvSpPr>
        <p:spPr>
          <a:xfrm>
            <a:off x="10222164" y="6112150"/>
            <a:ext cx="1472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Kent Härstedt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743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027906"/>
            <a:ext cx="3263503" cy="4351338"/>
          </a:xfrm>
        </p:spPr>
      </p:pic>
      <p:sp>
        <p:nvSpPr>
          <p:cNvPr id="5" name="Rektangel 4"/>
          <p:cNvSpPr/>
          <p:nvPr/>
        </p:nvSpPr>
        <p:spPr>
          <a:xfrm>
            <a:off x="10286710" y="6155448"/>
            <a:ext cx="1472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Kent Härstedt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249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40" y="760618"/>
            <a:ext cx="7906119" cy="4351338"/>
          </a:xfrm>
        </p:spPr>
      </p:pic>
      <p:sp>
        <p:nvSpPr>
          <p:cNvPr id="5" name="Rektangel 4"/>
          <p:cNvSpPr/>
          <p:nvPr/>
        </p:nvSpPr>
        <p:spPr>
          <a:xfrm>
            <a:off x="10356191" y="6073596"/>
            <a:ext cx="1472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Kent Härstedt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195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857437"/>
            <a:ext cx="6527007" cy="4351338"/>
          </a:xfrm>
        </p:spPr>
      </p:pic>
      <p:sp>
        <p:nvSpPr>
          <p:cNvPr id="5" name="Rektangel 4"/>
          <p:cNvSpPr/>
          <p:nvPr/>
        </p:nvSpPr>
        <p:spPr>
          <a:xfrm>
            <a:off x="10394287" y="6138141"/>
            <a:ext cx="1472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Kent Härstedt</a:t>
            </a:r>
          </a:p>
        </p:txBody>
      </p:sp>
    </p:spTree>
    <p:extLst>
      <p:ext uri="{BB962C8B-B14F-4D97-AF65-F5344CB8AC3E}">
        <p14:creationId xmlns:p14="http://schemas.microsoft.com/office/powerpoint/2010/main" val="14155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201681"/>
            <a:ext cx="6527007" cy="4351338"/>
          </a:xfrm>
        </p:spPr>
      </p:pic>
      <p:sp>
        <p:nvSpPr>
          <p:cNvPr id="5" name="Rektangel 4"/>
          <p:cNvSpPr/>
          <p:nvPr/>
        </p:nvSpPr>
        <p:spPr>
          <a:xfrm>
            <a:off x="10372772" y="6176963"/>
            <a:ext cx="1472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Kent Härstedt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6191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31" y="1158652"/>
            <a:ext cx="6527007" cy="4351338"/>
          </a:xfrm>
        </p:spPr>
      </p:pic>
      <p:sp>
        <p:nvSpPr>
          <p:cNvPr id="5" name="Rektangel 4"/>
          <p:cNvSpPr/>
          <p:nvPr/>
        </p:nvSpPr>
        <p:spPr>
          <a:xfrm>
            <a:off x="10370082" y="6041322"/>
            <a:ext cx="1472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Kent Härstedt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222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404" y="1309257"/>
            <a:ext cx="6527007" cy="4351338"/>
          </a:xfrm>
        </p:spPr>
      </p:pic>
      <p:sp>
        <p:nvSpPr>
          <p:cNvPr id="5" name="Rektangel 4"/>
          <p:cNvSpPr/>
          <p:nvPr/>
        </p:nvSpPr>
        <p:spPr>
          <a:xfrm>
            <a:off x="10275952" y="6095111"/>
            <a:ext cx="1472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Kent Härstedt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284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830" y="1502896"/>
            <a:ext cx="6527007" cy="4351338"/>
          </a:xfrm>
        </p:spPr>
      </p:pic>
      <p:sp>
        <p:nvSpPr>
          <p:cNvPr id="5" name="Rektangel 4"/>
          <p:cNvSpPr/>
          <p:nvPr/>
        </p:nvSpPr>
        <p:spPr>
          <a:xfrm>
            <a:off x="10275953" y="5998291"/>
            <a:ext cx="1472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 smtClean="0"/>
              <a:t>Kent Härstedt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59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523</Words>
  <Application>Microsoft Office PowerPoint</Application>
  <PresentationFormat>Widescreen</PresentationFormat>
  <Paragraphs>67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Bell MT</vt:lpstr>
      <vt:lpstr>Calibri</vt:lpstr>
      <vt:lpstr>Calibri Light</vt:lpstr>
      <vt:lpstr>GillSans Pro for Riksdagen Lt</vt:lpstr>
      <vt:lpstr>Times New Roman</vt:lpstr>
      <vt:lpstr>ヒラギノ角ゴ Pro W3</vt:lpstr>
      <vt:lpstr>Office-tema</vt:lpstr>
      <vt:lpstr>           Parliamentary Election in Belarus  Special Co-ordinator Kent Härstedt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Information</vt:lpstr>
      <vt:lpstr>Basic Information</vt:lpstr>
      <vt:lpstr>PowerPoint Presentation</vt:lpstr>
      <vt:lpstr>PowerPoint Presentation</vt:lpstr>
      <vt:lpstr>PowerPoint Presentation</vt:lpstr>
      <vt:lpstr>PowerPoint Presentation</vt:lpstr>
    </vt:vector>
  </TitlesOfParts>
  <Company>Riksdagen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Parliamentary Election in Belarus  Special Co-ordinator Kent Härstedt</dc:title>
  <dc:creator>Lina Hultqvist</dc:creator>
  <cp:lastModifiedBy>Mattison E. Brady</cp:lastModifiedBy>
  <cp:revision>17</cp:revision>
  <dcterms:created xsi:type="dcterms:W3CDTF">2016-10-28T13:01:11Z</dcterms:created>
  <dcterms:modified xsi:type="dcterms:W3CDTF">2016-11-04T19:52:14Z</dcterms:modified>
</cp:coreProperties>
</file>