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6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2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-22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06" y="5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BEC66-0090-49DE-AFC7-A3ED3DAB0360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BAC9-A527-4610-AEDA-03492CCBF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04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smtClean="0"/>
              <a:t>What defines an“Ecosystem of innovation”? Same basic characteristics of ecosystem of entrepreneurship--except with </a:t>
            </a:r>
            <a:r>
              <a:rPr lang="en-US" sz="1600" b="1" i="1" dirty="0" smtClean="0"/>
              <a:t>innovation</a:t>
            </a:r>
            <a:r>
              <a:rPr lang="en-US" sz="1600" b="1" dirty="0" smtClean="0"/>
              <a:t> greater technology content and more extensive creativity.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BAC9-A527-4610-AEDA-03492CCBFB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smtClean="0"/>
              <a:t>What are the key ingredients of a successful ecosystem of innovation? (SLIDE 2)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BAC9-A527-4610-AEDA-03492CCBFB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dirty="0" smtClean="0"/>
              <a:t>Two classifications of ecosystems: (1) national level and subnational levels (Chile, Uruguay, Costa Rica); and (2) ecosystems within clusters (aerospace, Querétaro; IT, Campinas; sugar cane, Valle de Cauca, Colombia)</a:t>
            </a:r>
            <a:endParaRPr lang="en-US" sz="1600" dirty="0" smtClean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Who are the prime actors in the ecosystem: the triad of government, business and academic...a community (SLIDE 3)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BC1EB-AE48-004F-8880-0AB4B79974F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182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smtClean="0"/>
              <a:t>Book </a:t>
            </a:r>
            <a:r>
              <a:rPr lang="en-US" sz="1600" b="1" i="1" dirty="0" smtClean="0"/>
              <a:t>Innovation in Emerging Markets</a:t>
            </a:r>
            <a:r>
              <a:rPr lang="en-US" sz="1600" b="1" dirty="0" smtClean="0"/>
              <a:t> highlights the ecosystem's drivers of innovation: national policies, facilitating institutions (e.g., Colciencias in Colombia), and firm-level </a:t>
            </a:r>
            <a:r>
              <a:rPr lang="en-US" sz="1600" b="1" dirty="0" smtClean="0"/>
              <a:t>innovation.</a:t>
            </a:r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Facilitating institutions can have far greater impact than government or the firms themselves. Some great examples are: Techstars, 500 Startups, Endeavor, Founder Institute,  Zfunction University, Wayra, NXTP Labs</a:t>
            </a:r>
            <a:endParaRPr lang="en-US" sz="1600" dirty="0" smtClean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We look at innovation in terms of products, processes, services and business models (SLIDE 4)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BAC9-A527-4610-AEDA-03492CCBFB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smtClean="0"/>
              <a:t>Whether for an entrepreneurial project or an innovative one, the trajectory is the same (SLIDE 5)</a:t>
            </a:r>
            <a:endParaRPr lang="en-US" sz="1600" dirty="0" smtClean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The diagnoses of what constitutes a successful ecosystem of innovation have long been known. The perennial challenge is to implement, monitor, evaluate and make adjustments in the system when necessary. </a:t>
            </a:r>
            <a:endParaRPr lang="en-US" sz="1600" dirty="0" smtClean="0"/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/>
              <a:t>For as Edison concluded: “Vision without execution is hallucination”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BAC9-A527-4610-AEDA-03492CCBFB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99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8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44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099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2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09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401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80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615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6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187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833B-A205-40F7-AE1E-9BB2BDB3BC09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1A70-34FE-4184-B724-E925B0F50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91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785" y="428368"/>
            <a:ext cx="10445577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WHAT CONSTITUTES A SUCCESSFUL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ECOSYSTEM OF INNOVATION?</a:t>
            </a:r>
          </a:p>
          <a:p>
            <a:pPr algn="ctr"/>
            <a:endParaRPr lang="en-US" sz="3600" dirty="0">
              <a:solidFill>
                <a:srgbClr val="002060"/>
              </a:solidFill>
            </a:endParaRPr>
          </a:p>
          <a:p>
            <a:pPr algn="ctr"/>
            <a:endParaRPr lang="en-US" sz="3600" dirty="0" smtClean="0">
              <a:solidFill>
                <a:srgbClr val="002060"/>
              </a:solidFill>
            </a:endParaRPr>
          </a:p>
          <a:p>
            <a:pPr algn="ctr"/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Jerry Haar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Professor, Florida International University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Global Fellow, Woodrow Wilson International Center for Scholars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Research Fellow and Adjunct Professor, Georgetown University</a:t>
            </a:r>
          </a:p>
          <a:p>
            <a:pPr algn="ctr"/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</a:rPr>
              <a:t>Fostering Innovation Ecosystems in Latin America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Latin American Program, Woodrow Wilson Center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June 2, 2016</a:t>
            </a: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pPr algn="ctr"/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pPr algn="ctr"/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0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70" y="724929"/>
            <a:ext cx="118377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ARE THE KEY INGREDIENTS FOR A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SUCCESSFUL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ECOSYSTEM OF INNOVATION?</a:t>
            </a:r>
          </a:p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</a:rPr>
              <a:t>Large pool of skilled talent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</a:rPr>
              <a:t>An installed and diffuse technological base (e.g., broadband networks)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</a:rPr>
              <a:t>Dedicated infrastructure of research universities, labs and entrepreneurship instruction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Ample funding (angel investment, venture capital, convertible debt, microfinance, crowdfunding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Networks and collaboration among financiers, entrepreneurs, scientists, technologists, designers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An environment that nurtures, supports and sustains creativity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Mechanisms for the fast transfer of knowledge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Strong intellectual property laws and surety of enforcement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Pro-market economic, tax and regulatory policies </a:t>
            </a:r>
          </a:p>
          <a:p>
            <a:pPr marL="342900" indent="-342900">
              <a:buFontTx/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Well-functioning administrative, legal and judicial systems</a:t>
            </a:r>
          </a:p>
          <a:p>
            <a:pPr marL="342900" indent="-342900">
              <a:buAutoNum type="arabicPeriod" startAt="3"/>
            </a:pPr>
            <a:r>
              <a:rPr lang="en-US" sz="2200" b="1" dirty="0" smtClean="0">
                <a:solidFill>
                  <a:srgbClr val="002060"/>
                </a:solidFill>
              </a:rPr>
              <a:t>Federal, state and local industrial policies—especially those targeted at “clusters”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http://barbsibbing.com/wp-content/uploads/2015/05/1005014_398091200322860_511448552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647567" cy="14498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61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992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Times New Roman" charset="0"/>
              </a:rPr>
              <a:t>COMMUNITIES OF INNOVATION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2" y="2368296"/>
            <a:ext cx="3651283" cy="3712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70704" y="5262725"/>
            <a:ext cx="93169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 smtClean="0">
              <a:latin typeface="Calibri" panose="020F0502020204030204" pitchFamily="34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Times New Roman" charset="0"/>
                <a:cs typeface="Times New Roman" charset="0"/>
              </a:rPr>
              <a:t>Source</a:t>
            </a:r>
            <a:r>
              <a:rPr lang="en-US" dirty="0">
                <a:latin typeface="Calibri" panose="020F0502020204030204" pitchFamily="34" charset="0"/>
                <a:ea typeface="Times New Roman" charset="0"/>
                <a:cs typeface="Times New Roman" charset="0"/>
              </a:rPr>
              <a:t>: Center for Ethics and Entrepreneurship</a:t>
            </a:r>
          </a:p>
        </p:txBody>
      </p:sp>
      <p:pic>
        <p:nvPicPr>
          <p:cNvPr id="2050" name="Picture 2" descr="http://2szmfw11mfh022c3yb16uj3i.wpengine.netdna-cdn.com/wp-content/uploads/2015/05/Greylock-Communiti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59" y="189893"/>
            <a:ext cx="3174125" cy="1491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6894576" y="2359152"/>
            <a:ext cx="3712464" cy="374904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193024" y="207568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BUSINESS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9864" y="5806440"/>
            <a:ext cx="138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ACADEME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24744" y="5806440"/>
            <a:ext cx="166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GOVERNMENT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7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6378" y="683741"/>
            <a:ext cx="243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INNOVATION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4044675" y="683741"/>
            <a:ext cx="1029833" cy="5848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2788" y="403655"/>
            <a:ext cx="6895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THE CREATION OF BETTER OF OR MORE EFFECTIVE PRODUCTS, PROCESSES, SERVICES, TECHNOLOGIES OR IDEAS THAT ARE READILY AVAILABLE TO MARKETS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3957" y="282557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6378" y="2693773"/>
            <a:ext cx="94652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PRODUCT INNOVATION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PROCESS INNOVATION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SERVICE INNOVATION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BUSINESS MODEL INNOVATION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s://cdn.psychologytoday.com/sites/default/files/blogs/35746/2012/02/87602-835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88" y="3360307"/>
            <a:ext cx="1450803" cy="791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42702" y="4736757"/>
            <a:ext cx="23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…AND STILL OTHERS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9297" y="3006811"/>
            <a:ext cx="30179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Packaging/price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Social media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Distribution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Advertising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Sustainable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Digital innovation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Disruptive innovation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5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2" y="979407"/>
            <a:ext cx="8287265" cy="48484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1993" y="156519"/>
            <a:ext cx="7655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The Entrepreneurship &amp; Innovation Policy Map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3611" y="6120714"/>
            <a:ext cx="10305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r>
              <a:rPr lang="en-US" sz="1600" b="1" dirty="0" smtClean="0"/>
              <a:t>ource: H. </a:t>
            </a:r>
            <a:r>
              <a:rPr lang="en-US" sz="1600" b="1" dirty="0" err="1" smtClean="0"/>
              <a:t>Kantis</a:t>
            </a:r>
            <a:r>
              <a:rPr lang="en-US" sz="1600" b="1" dirty="0" smtClean="0"/>
              <a:t>, </a:t>
            </a:r>
            <a:r>
              <a:rPr lang="en-US" sz="1600" b="1" i="1" dirty="0" err="1" smtClean="0"/>
              <a:t>Aportes</a:t>
            </a:r>
            <a:r>
              <a:rPr lang="en-US" sz="1600" b="1" i="1" dirty="0" smtClean="0"/>
              <a:t> para el </a:t>
            </a:r>
            <a:r>
              <a:rPr lang="en-US" sz="1600" b="1" i="1" dirty="0" err="1" smtClean="0"/>
              <a:t>diseño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políticas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integrales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desarrollo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emprendedor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en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América</a:t>
            </a:r>
            <a:r>
              <a:rPr lang="en-US" sz="1600" b="1" i="1" dirty="0" smtClean="0"/>
              <a:t> Latina</a:t>
            </a:r>
            <a:r>
              <a:rPr lang="en-US" sz="1600" b="1" dirty="0" smtClean="0"/>
              <a:t>, Washington, D.C.: Banco </a:t>
            </a:r>
            <a:r>
              <a:rPr lang="en-US" sz="1600" b="1" dirty="0" err="1" smtClean="0"/>
              <a:t>Interamericano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Desarrollo</a:t>
            </a:r>
            <a:r>
              <a:rPr lang="en-US" sz="1600" b="1" dirty="0" smtClean="0"/>
              <a:t>, 2010.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1603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534</Words>
  <Application>Microsoft Office PowerPoint</Application>
  <PresentationFormat>Custom</PresentationFormat>
  <Paragraphs>86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COMMUNITIES OF INNOVATION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Haar</dc:creator>
  <cp:lastModifiedBy>Jerry Haar</cp:lastModifiedBy>
  <cp:revision>25</cp:revision>
  <dcterms:created xsi:type="dcterms:W3CDTF">2016-05-27T17:33:44Z</dcterms:created>
  <dcterms:modified xsi:type="dcterms:W3CDTF">2016-05-30T16:46:23Z</dcterms:modified>
</cp:coreProperties>
</file>