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2" r:id="rId2"/>
    <p:sldId id="256" r:id="rId3"/>
    <p:sldId id="260" r:id="rId4"/>
    <p:sldId id="261" r:id="rId5"/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2235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6" autoAdjust="0"/>
    <p:restoredTop sz="94660"/>
  </p:normalViewPr>
  <p:slideViewPr>
    <p:cSldViewPr snapToGrid="0">
      <p:cViewPr varScale="1">
        <p:scale>
          <a:sx n="83" d="100"/>
          <a:sy n="83" d="100"/>
        </p:scale>
        <p:origin x="-226" y="-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2006" y="514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BBEC66-0090-49DE-AFC7-A3ED3DAB0360}" type="datetimeFigureOut">
              <a:rPr lang="en-US" smtClean="0"/>
              <a:pPr/>
              <a:t>5/30/2016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AEBAC9-A527-4610-AEDA-03492CCBFB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830422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1600" b="1" dirty="0" smtClean="0"/>
              <a:t>What defines an“Ecosystem of innovation”? Same basic characteristics of ecosystem of entrepreneurship--except with </a:t>
            </a:r>
            <a:r>
              <a:rPr lang="en-US" sz="1600" b="1" i="1" dirty="0" smtClean="0"/>
              <a:t>innovation</a:t>
            </a:r>
            <a:r>
              <a:rPr lang="en-US" sz="1600" b="1" dirty="0" smtClean="0"/>
              <a:t> greater technology content and more extensive creativity.</a:t>
            </a:r>
            <a:endParaRPr lang="en-US" sz="16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AEBAC9-A527-4610-AEDA-03492CCBFB9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1600" b="1" dirty="0" smtClean="0"/>
              <a:t>What are the key ingredients of a successful ecosystem of innovation? (SLIDE 2)</a:t>
            </a:r>
            <a:endParaRPr lang="en-US" sz="16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AEBAC9-A527-4610-AEDA-03492CCBFB9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z="1600" b="1" dirty="0" smtClean="0"/>
              <a:t>Two classifications of ecosystems: (1) national level and subnational levels (Chile, Uruguay, Costa Rica); and (2) ecosystems within clusters (aerospace, Querétaro; IT, Campinas; sugar cane, Valle de Cauca, Colombia)</a:t>
            </a:r>
            <a:endParaRPr lang="en-US" sz="1600" dirty="0" smtClean="0"/>
          </a:p>
          <a:p>
            <a:pPr lvl="0"/>
            <a:endParaRPr lang="en-US" sz="1600" b="1" dirty="0" smtClean="0"/>
          </a:p>
          <a:p>
            <a:pPr lvl="0"/>
            <a:r>
              <a:rPr lang="en-US" sz="1600" b="1" dirty="0" smtClean="0"/>
              <a:t>Who are the prime actors in the ecosystem: the triad of government, business and academic...a community (SLIDE 3)</a:t>
            </a:r>
            <a:endParaRPr lang="en-US" sz="16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7BC1EB-AE48-004F-8880-0AB4B79974F9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918223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1600" b="1" dirty="0" smtClean="0"/>
              <a:t>Book </a:t>
            </a:r>
            <a:r>
              <a:rPr lang="en-US" sz="1600" b="1" i="1" dirty="0" smtClean="0"/>
              <a:t>Innovation in Emerging Markets</a:t>
            </a:r>
            <a:r>
              <a:rPr lang="en-US" sz="1600" b="1" dirty="0" smtClean="0"/>
              <a:t> highlights the ecosystem's drivers of innovation: national policies, facilitating institutions (e.g., Colciencias in Colombia), and firm-level </a:t>
            </a:r>
            <a:r>
              <a:rPr lang="en-US" sz="1600" b="1" dirty="0" smtClean="0"/>
              <a:t>innovation.</a:t>
            </a:r>
          </a:p>
          <a:p>
            <a:pPr lvl="0"/>
            <a:endParaRPr lang="en-US" sz="1600" b="1" dirty="0" smtClean="0"/>
          </a:p>
          <a:p>
            <a:pPr lvl="0"/>
            <a:r>
              <a:rPr lang="en-US" sz="1600" b="1" dirty="0" smtClean="0"/>
              <a:t>Facilitating institutions can have far greater impact than government or the firms themselves. Some great examples are: Techstars, 500 Startups, Endeavor, Founder Institute,  Zfunction University, Wayra, NXTP Labs</a:t>
            </a:r>
            <a:endParaRPr lang="en-US" sz="1600" dirty="0" smtClean="0"/>
          </a:p>
          <a:p>
            <a:pPr lvl="0"/>
            <a:endParaRPr lang="en-US" sz="1600" b="1" dirty="0" smtClean="0"/>
          </a:p>
          <a:p>
            <a:pPr lvl="0"/>
            <a:r>
              <a:rPr lang="en-US" sz="1600" b="1" dirty="0" smtClean="0"/>
              <a:t>We look at innovation in terms of products, processes, services and business models (SLIDE 4)</a:t>
            </a:r>
            <a:endParaRPr lang="en-US" sz="16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AEBAC9-A527-4610-AEDA-03492CCBFB9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1600" b="1" dirty="0" smtClean="0"/>
              <a:t>Whether for an entrepreneurial project or an innovative one, the trajectory is the same (SLIDE 5)</a:t>
            </a:r>
            <a:endParaRPr lang="en-US" sz="1600" dirty="0" smtClean="0"/>
          </a:p>
          <a:p>
            <a:pPr lvl="0"/>
            <a:endParaRPr lang="en-US" sz="1600" b="1" dirty="0" smtClean="0"/>
          </a:p>
          <a:p>
            <a:pPr lvl="0"/>
            <a:r>
              <a:rPr lang="en-US" sz="1600" b="1" dirty="0" smtClean="0"/>
              <a:t>The diagnoses of what constitutes a successful ecosystem of innovation have long been known. The perennial challenge is to implement, monitor, evaluate and make adjustments in the system when necessary. </a:t>
            </a:r>
            <a:endParaRPr lang="en-US" sz="1600" dirty="0" smtClean="0"/>
          </a:p>
          <a:p>
            <a:pPr lvl="0"/>
            <a:endParaRPr lang="en-US" sz="1600" b="1" dirty="0" smtClean="0"/>
          </a:p>
          <a:p>
            <a:pPr lvl="0"/>
            <a:r>
              <a:rPr lang="en-US" sz="1600" b="1" dirty="0" smtClean="0"/>
              <a:t>For as Edison concluded: “Vision without execution is hallucination”</a:t>
            </a:r>
            <a:endParaRPr lang="en-US" sz="16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AEBAC9-A527-4610-AEDA-03492CCBFB91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5833B-A205-40F7-AE1E-9BB2BDB3BC09}" type="datetimeFigureOut">
              <a:rPr lang="en-US" smtClean="0"/>
              <a:pPr/>
              <a:t>5/30/2016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1A70-34FE-4184-B724-E925B0F50E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05997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5833B-A205-40F7-AE1E-9BB2BDB3BC09}" type="datetimeFigureOut">
              <a:rPr lang="en-US" smtClean="0"/>
              <a:pPr/>
              <a:t>5/30/2016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1A70-34FE-4184-B724-E925B0F50E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07817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5833B-A205-40F7-AE1E-9BB2BDB3BC09}" type="datetimeFigureOut">
              <a:rPr lang="en-US" smtClean="0"/>
              <a:pPr/>
              <a:t>5/30/2016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1A70-34FE-4184-B724-E925B0F50E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00449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5833B-A205-40F7-AE1E-9BB2BDB3BC09}" type="datetimeFigureOut">
              <a:rPr lang="en-US" smtClean="0"/>
              <a:pPr/>
              <a:t>5/30/2016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1A70-34FE-4184-B724-E925B0F50E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30992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5833B-A205-40F7-AE1E-9BB2BDB3BC09}" type="datetimeFigureOut">
              <a:rPr lang="en-US" smtClean="0"/>
              <a:pPr/>
              <a:t>5/30/2016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1A70-34FE-4184-B724-E925B0F50E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03259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5833B-A205-40F7-AE1E-9BB2BDB3BC09}" type="datetimeFigureOut">
              <a:rPr lang="en-US" smtClean="0"/>
              <a:pPr/>
              <a:t>5/30/2016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1A70-34FE-4184-B724-E925B0F50E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59096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5833B-A205-40F7-AE1E-9BB2BDB3BC09}" type="datetimeFigureOut">
              <a:rPr lang="en-US" smtClean="0"/>
              <a:pPr/>
              <a:t>5/30/2016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1A70-34FE-4184-B724-E925B0F50E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84016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5833B-A205-40F7-AE1E-9BB2BDB3BC09}" type="datetimeFigureOut">
              <a:rPr lang="en-US" smtClean="0"/>
              <a:pPr/>
              <a:t>5/30/2016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1A70-34FE-4184-B724-E925B0F50E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84808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5833B-A205-40F7-AE1E-9BB2BDB3BC09}" type="datetimeFigureOut">
              <a:rPr lang="en-US" smtClean="0"/>
              <a:pPr/>
              <a:t>5/30/2016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1A70-34FE-4184-B724-E925B0F50E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06157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5833B-A205-40F7-AE1E-9BB2BDB3BC09}" type="datetimeFigureOut">
              <a:rPr lang="en-US" smtClean="0"/>
              <a:pPr/>
              <a:t>5/30/2016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1A70-34FE-4184-B724-E925B0F50E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51668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5833B-A205-40F7-AE1E-9BB2BDB3BC09}" type="datetimeFigureOut">
              <a:rPr lang="en-US" smtClean="0"/>
              <a:pPr/>
              <a:t>5/30/2016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1A70-34FE-4184-B724-E925B0F50E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61879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5833B-A205-40F7-AE1E-9BB2BDB3BC09}" type="datetimeFigureOut">
              <a:rPr lang="en-US" smtClean="0"/>
              <a:pPr/>
              <a:t>5/30/2016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51A70-34FE-4184-B724-E925B0F50E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01910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3785" y="428368"/>
            <a:ext cx="10445577" cy="7540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</a:rPr>
              <a:t>WHAT CONSTITUTES A SUCCESSFUL </a:t>
            </a:r>
          </a:p>
          <a:p>
            <a:pPr algn="ctr"/>
            <a:r>
              <a:rPr lang="en-US" sz="3600" b="1" dirty="0" smtClean="0">
                <a:solidFill>
                  <a:srgbClr val="002060"/>
                </a:solidFill>
              </a:rPr>
              <a:t>ECOSYSTEM OF INNOVATION?</a:t>
            </a:r>
          </a:p>
          <a:p>
            <a:pPr algn="ctr"/>
            <a:endParaRPr lang="en-US" sz="3600" dirty="0">
              <a:solidFill>
                <a:srgbClr val="002060"/>
              </a:solidFill>
            </a:endParaRPr>
          </a:p>
          <a:p>
            <a:pPr algn="ctr"/>
            <a:endParaRPr lang="en-US" sz="3600" dirty="0" smtClean="0">
              <a:solidFill>
                <a:srgbClr val="002060"/>
              </a:solidFill>
            </a:endParaRPr>
          </a:p>
          <a:p>
            <a:pPr algn="ctr"/>
            <a:endParaRPr lang="en-US" sz="2000" dirty="0" smtClean="0">
              <a:solidFill>
                <a:srgbClr val="002060"/>
              </a:solidFill>
            </a:endParaRPr>
          </a:p>
          <a:p>
            <a:pPr algn="ctr"/>
            <a:endParaRPr lang="en-US" sz="2000" b="1" dirty="0">
              <a:solidFill>
                <a:srgbClr val="002060"/>
              </a:solidFill>
            </a:endParaRPr>
          </a:p>
          <a:p>
            <a:pPr algn="ctr"/>
            <a:r>
              <a:rPr lang="en-US" sz="2000" b="1" dirty="0" smtClean="0">
                <a:solidFill>
                  <a:srgbClr val="002060"/>
                </a:solidFill>
              </a:rPr>
              <a:t>Jerry Haar</a:t>
            </a:r>
          </a:p>
          <a:p>
            <a:pPr algn="ctr"/>
            <a:r>
              <a:rPr lang="en-US" sz="2000" b="1" dirty="0" smtClean="0">
                <a:solidFill>
                  <a:srgbClr val="002060"/>
                </a:solidFill>
              </a:rPr>
              <a:t>Professor, Florida International University</a:t>
            </a:r>
          </a:p>
          <a:p>
            <a:pPr algn="ctr"/>
            <a:r>
              <a:rPr lang="en-US" sz="2000" b="1" dirty="0" smtClean="0">
                <a:solidFill>
                  <a:srgbClr val="002060"/>
                </a:solidFill>
              </a:rPr>
              <a:t>Global Fellow, Woodrow Wilson International Center for Scholars</a:t>
            </a:r>
          </a:p>
          <a:p>
            <a:pPr algn="ctr"/>
            <a:r>
              <a:rPr lang="en-US" sz="2000" b="1" dirty="0" smtClean="0">
                <a:solidFill>
                  <a:srgbClr val="002060"/>
                </a:solidFill>
              </a:rPr>
              <a:t>Research Fellow and Adjunct Professor, Georgetown University</a:t>
            </a:r>
          </a:p>
          <a:p>
            <a:pPr algn="ctr"/>
            <a:endParaRPr lang="en-US" sz="2000" b="1" dirty="0">
              <a:solidFill>
                <a:srgbClr val="002060"/>
              </a:solidFill>
            </a:endParaRPr>
          </a:p>
          <a:p>
            <a:pPr algn="ctr"/>
            <a:r>
              <a:rPr lang="en-US" sz="2000" b="1" i="1" dirty="0" smtClean="0">
                <a:solidFill>
                  <a:srgbClr val="002060"/>
                </a:solidFill>
              </a:rPr>
              <a:t>Fostering Innovation Ecosystems in Latin America</a:t>
            </a:r>
          </a:p>
          <a:p>
            <a:pPr algn="ctr"/>
            <a:r>
              <a:rPr lang="en-US" sz="2000" b="1" dirty="0" smtClean="0">
                <a:solidFill>
                  <a:srgbClr val="002060"/>
                </a:solidFill>
              </a:rPr>
              <a:t>Latin American Program, Woodrow Wilson Center</a:t>
            </a:r>
          </a:p>
          <a:p>
            <a:pPr algn="ctr"/>
            <a:r>
              <a:rPr lang="en-US" sz="2000" b="1" dirty="0" smtClean="0">
                <a:solidFill>
                  <a:srgbClr val="002060"/>
                </a:solidFill>
              </a:rPr>
              <a:t>June 2, 2016</a:t>
            </a:r>
          </a:p>
          <a:p>
            <a:pPr algn="ctr"/>
            <a:endParaRPr lang="en-US" sz="2800" dirty="0">
              <a:solidFill>
                <a:srgbClr val="002060"/>
              </a:solidFill>
            </a:endParaRPr>
          </a:p>
          <a:p>
            <a:pPr algn="ctr"/>
            <a:endParaRPr lang="en-US" sz="2800" dirty="0" smtClean="0">
              <a:solidFill>
                <a:srgbClr val="002060"/>
              </a:solidFill>
            </a:endParaRPr>
          </a:p>
          <a:p>
            <a:pPr algn="ctr"/>
            <a:endParaRPr lang="en-US" sz="2800" dirty="0">
              <a:solidFill>
                <a:srgbClr val="002060"/>
              </a:solidFill>
            </a:endParaRPr>
          </a:p>
          <a:p>
            <a:pPr algn="ctr"/>
            <a:endParaRPr lang="en-US" sz="2800" dirty="0" smtClean="0">
              <a:solidFill>
                <a:srgbClr val="002060"/>
              </a:solidFill>
            </a:endParaRPr>
          </a:p>
          <a:p>
            <a:pPr algn="ctr"/>
            <a:endParaRPr lang="en-US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93010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9470" y="724929"/>
            <a:ext cx="1183777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</a:rPr>
              <a:t>WHAT ARE THE KEY INGREDIENTS FOR A </a:t>
            </a:r>
          </a:p>
          <a:p>
            <a:pPr algn="ctr"/>
            <a:r>
              <a:rPr lang="en-US" sz="3200" b="1" dirty="0" smtClean="0">
                <a:solidFill>
                  <a:srgbClr val="002060"/>
                </a:solidFill>
              </a:rPr>
              <a:t>SUCCESSFUL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smtClean="0">
                <a:solidFill>
                  <a:srgbClr val="002060"/>
                </a:solidFill>
              </a:rPr>
              <a:t>ECOSYSTEM OF INNOVATION?</a:t>
            </a:r>
          </a:p>
          <a:p>
            <a:pPr algn="ctr"/>
            <a:endParaRPr lang="en-US" b="1" dirty="0" smtClean="0">
              <a:solidFill>
                <a:srgbClr val="002060"/>
              </a:solidFill>
            </a:endParaRPr>
          </a:p>
          <a:p>
            <a:pPr algn="ctr"/>
            <a:endParaRPr lang="en-US" b="1" dirty="0">
              <a:solidFill>
                <a:srgbClr val="00206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200" b="1" dirty="0" smtClean="0">
                <a:solidFill>
                  <a:srgbClr val="002060"/>
                </a:solidFill>
              </a:rPr>
              <a:t>Large pool of skilled talent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200" b="1" dirty="0" smtClean="0">
                <a:solidFill>
                  <a:srgbClr val="002060"/>
                </a:solidFill>
              </a:rPr>
              <a:t>An installed and diffuse technological base (e.g., broadband networks)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200" b="1" dirty="0" smtClean="0">
                <a:solidFill>
                  <a:srgbClr val="002060"/>
                </a:solidFill>
              </a:rPr>
              <a:t>Dedicated infrastructure of research universities, labs and entrepreneurship instruction</a:t>
            </a:r>
          </a:p>
          <a:p>
            <a:pPr marL="342900" indent="-342900">
              <a:buAutoNum type="arabicPeriod" startAt="3"/>
            </a:pPr>
            <a:r>
              <a:rPr lang="en-US" sz="2200" b="1" dirty="0" smtClean="0">
                <a:solidFill>
                  <a:srgbClr val="002060"/>
                </a:solidFill>
              </a:rPr>
              <a:t>Ample funding (angel investment, venture capital, convertible debt, microfinance, crowdfunding</a:t>
            </a:r>
          </a:p>
          <a:p>
            <a:pPr marL="342900" indent="-342900">
              <a:buAutoNum type="arabicPeriod" startAt="3"/>
            </a:pPr>
            <a:r>
              <a:rPr lang="en-US" sz="2200" b="1" dirty="0" smtClean="0">
                <a:solidFill>
                  <a:srgbClr val="002060"/>
                </a:solidFill>
              </a:rPr>
              <a:t>Networks and collaboration among financiers, entrepreneurs, scientists, technologists, designers</a:t>
            </a:r>
          </a:p>
          <a:p>
            <a:pPr marL="342900" indent="-342900">
              <a:buAutoNum type="arabicPeriod" startAt="3"/>
            </a:pPr>
            <a:r>
              <a:rPr lang="en-US" sz="2200" b="1" dirty="0" smtClean="0">
                <a:solidFill>
                  <a:srgbClr val="002060"/>
                </a:solidFill>
              </a:rPr>
              <a:t>An environment that nurtures, supports and sustains creativity</a:t>
            </a:r>
          </a:p>
          <a:p>
            <a:pPr marL="342900" indent="-342900">
              <a:buAutoNum type="arabicPeriod" startAt="3"/>
            </a:pPr>
            <a:r>
              <a:rPr lang="en-US" sz="2200" b="1" dirty="0" smtClean="0">
                <a:solidFill>
                  <a:srgbClr val="002060"/>
                </a:solidFill>
              </a:rPr>
              <a:t>Mechanisms for the fast transfer of knowledge</a:t>
            </a:r>
          </a:p>
          <a:p>
            <a:pPr marL="342900" indent="-342900">
              <a:buAutoNum type="arabicPeriod" startAt="3"/>
            </a:pPr>
            <a:r>
              <a:rPr lang="en-US" sz="2200" b="1" dirty="0" smtClean="0">
                <a:solidFill>
                  <a:srgbClr val="002060"/>
                </a:solidFill>
              </a:rPr>
              <a:t>Strong intellectual property laws and surety of enforcement</a:t>
            </a:r>
          </a:p>
          <a:p>
            <a:pPr marL="342900" indent="-342900">
              <a:buAutoNum type="arabicPeriod" startAt="3"/>
            </a:pPr>
            <a:r>
              <a:rPr lang="en-US" sz="2200" b="1" dirty="0" smtClean="0">
                <a:solidFill>
                  <a:srgbClr val="002060"/>
                </a:solidFill>
              </a:rPr>
              <a:t>Pro-market economic, tax and regulatory policies </a:t>
            </a:r>
          </a:p>
          <a:p>
            <a:pPr marL="342900" indent="-342900">
              <a:buFontTx/>
              <a:buAutoNum type="arabicPeriod" startAt="3"/>
            </a:pPr>
            <a:r>
              <a:rPr lang="en-US" sz="2200" b="1" dirty="0" smtClean="0">
                <a:solidFill>
                  <a:srgbClr val="002060"/>
                </a:solidFill>
              </a:rPr>
              <a:t>Well-functioning administrative, legal and judicial systems</a:t>
            </a:r>
          </a:p>
          <a:p>
            <a:pPr marL="342900" indent="-342900">
              <a:buAutoNum type="arabicPeriod" startAt="3"/>
            </a:pPr>
            <a:r>
              <a:rPr lang="en-US" sz="2200" b="1" dirty="0" smtClean="0">
                <a:solidFill>
                  <a:srgbClr val="002060"/>
                </a:solidFill>
              </a:rPr>
              <a:t>Federal, state and local industrial policies—especially those targeted at “clusters”</a:t>
            </a:r>
          </a:p>
          <a:p>
            <a:endParaRPr lang="en-US" b="1" dirty="0">
              <a:solidFill>
                <a:srgbClr val="002060"/>
              </a:solidFill>
            </a:endParaRPr>
          </a:p>
        </p:txBody>
      </p:sp>
      <p:pic>
        <p:nvPicPr>
          <p:cNvPr id="1030" name="Picture 6" descr="http://barbsibbing.com/wp-content/uploads/2015/05/1005014_398091200322860_511448552_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647567" cy="144985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246143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984992" cy="1325563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Calibri" panose="020F0502020204030204" pitchFamily="34" charset="0"/>
                <a:ea typeface="Times New Roman" charset="0"/>
                <a:cs typeface="Times New Roman" charset="0"/>
              </a:rPr>
              <a:t>COMMUNITIES OF INNOVATION</a:t>
            </a:r>
            <a:endParaRPr lang="en-US" sz="3200" b="1" dirty="0">
              <a:solidFill>
                <a:srgbClr val="002060"/>
              </a:solidFill>
              <a:latin typeface="Calibri" panose="020F0502020204030204" pitchFamily="34" charset="0"/>
              <a:ea typeface="Times New Roman" charset="0"/>
              <a:cs typeface="Times New Roman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4294967295"/>
          </p:nvPr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532" y="2368296"/>
            <a:ext cx="3651283" cy="37125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370704" y="5262725"/>
            <a:ext cx="931699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0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en-US" sz="1000" dirty="0"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en-US" sz="10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en-US" sz="1000" dirty="0"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en-US" sz="10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en-US" sz="1000" dirty="0"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en-US" dirty="0" smtClean="0">
              <a:latin typeface="Calibri" panose="020F0502020204030204" pitchFamily="34" charset="0"/>
              <a:ea typeface="Times New Roman" charset="0"/>
              <a:cs typeface="Times New Roman" charset="0"/>
            </a:endParaRPr>
          </a:p>
          <a:p>
            <a:r>
              <a:rPr lang="en-US" dirty="0" smtClean="0">
                <a:latin typeface="Calibri" panose="020F0502020204030204" pitchFamily="34" charset="0"/>
                <a:ea typeface="Times New Roman" charset="0"/>
                <a:cs typeface="Times New Roman" charset="0"/>
              </a:rPr>
              <a:t>Source</a:t>
            </a:r>
            <a:r>
              <a:rPr lang="en-US" dirty="0">
                <a:latin typeface="Calibri" panose="020F0502020204030204" pitchFamily="34" charset="0"/>
                <a:ea typeface="Times New Roman" charset="0"/>
                <a:cs typeface="Times New Roman" charset="0"/>
              </a:rPr>
              <a:t>: Center for Ethics and Entrepreneurship</a:t>
            </a:r>
          </a:p>
        </p:txBody>
      </p:sp>
      <p:pic>
        <p:nvPicPr>
          <p:cNvPr id="2050" name="Picture 2" descr="http://2szmfw11mfh022c3yb16uj3i.wpengine.netdna-cdn.com/wp-content/uploads/2015/05/Greylock-Communitie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859" y="189893"/>
            <a:ext cx="3174125" cy="149165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Isosceles Triangle 6"/>
          <p:cNvSpPr/>
          <p:nvPr/>
        </p:nvSpPr>
        <p:spPr>
          <a:xfrm>
            <a:off x="6894576" y="2359152"/>
            <a:ext cx="3712464" cy="3749040"/>
          </a:xfrm>
          <a:prstGeom prst="triangl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193024" y="2075688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BUSINESS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69864" y="5806440"/>
            <a:ext cx="1380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ACADEME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524744" y="5806440"/>
            <a:ext cx="166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GOVERNMENT</a:t>
            </a:r>
            <a:endParaRPr lang="en-US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92769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06378" y="683741"/>
            <a:ext cx="24382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</a:rPr>
              <a:t>INNOVATION</a:t>
            </a:r>
            <a:r>
              <a:rPr lang="en-US" sz="3200" dirty="0" smtClean="0"/>
              <a:t> </a:t>
            </a:r>
            <a:endParaRPr lang="en-US" sz="3200" dirty="0"/>
          </a:p>
        </p:txBody>
      </p:sp>
      <p:sp>
        <p:nvSpPr>
          <p:cNvPr id="5" name="Right Arrow 4"/>
          <p:cNvSpPr/>
          <p:nvPr/>
        </p:nvSpPr>
        <p:spPr>
          <a:xfrm>
            <a:off x="4044675" y="683741"/>
            <a:ext cx="1029833" cy="584886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222788" y="403655"/>
            <a:ext cx="68950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THE CREATION OF BETTER OF OR MORE EFFECTIVE PRODUCTS, PROCESSES, SERVICES, TECHNOLOGIES OR IDEAS THAT ARE READILY AVAILABLE TO MARKETS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383957" y="2825578"/>
            <a:ext cx="473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606378" y="2693773"/>
            <a:ext cx="946527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PRODUCT INNOVATION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b="1" dirty="0">
              <a:solidFill>
                <a:schemeClr val="accent5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PROCESS INNOVATION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b="1" dirty="0">
              <a:solidFill>
                <a:schemeClr val="accent5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SERVICE INNOVATION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b="1" dirty="0">
              <a:solidFill>
                <a:schemeClr val="accent5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BUSINESS MODEL INNOVATION</a:t>
            </a:r>
          </a:p>
          <a:p>
            <a:endParaRPr lang="en-US" b="1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			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b="1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en-US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3074" name="Picture 2" descr="https://cdn.psychologytoday.com/sites/default/files/blogs/35746/2012/02/87602-83527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2788" y="3360307"/>
            <a:ext cx="1450803" cy="79156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4942702" y="4736757"/>
            <a:ext cx="23889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…AND STILL OTHERS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249297" y="3006811"/>
            <a:ext cx="3017942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rgbClr val="002060"/>
                </a:solidFill>
              </a:rPr>
              <a:t>Packaging/price innovation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rgbClr val="002060"/>
                </a:solidFill>
              </a:rPr>
              <a:t>Social media innovation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rgbClr val="002060"/>
                </a:solidFill>
              </a:rPr>
              <a:t>Distribution innovation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rgbClr val="002060"/>
                </a:solidFill>
              </a:rPr>
              <a:t>Advertising innovation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rgbClr val="002060"/>
                </a:solidFill>
              </a:rPr>
              <a:t>Sustainable innovation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rgbClr val="002060"/>
                </a:solidFill>
              </a:rPr>
              <a:t>Digital innovation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rgbClr val="002060"/>
                </a:solidFill>
              </a:rPr>
              <a:t>Disruptive innovation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75393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0432" y="979407"/>
            <a:ext cx="8287265" cy="4848443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751993" y="156519"/>
            <a:ext cx="765561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</a:rPr>
              <a:t>The Entrepreneurship &amp; Innovation Policy Map</a:t>
            </a:r>
          </a:p>
          <a:p>
            <a:pPr algn="ctr"/>
            <a:endParaRPr lang="en-US" sz="2800" dirty="0" smtClean="0"/>
          </a:p>
          <a:p>
            <a:pPr algn="ctr"/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263611" y="6120714"/>
            <a:ext cx="103055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</a:t>
            </a:r>
            <a:r>
              <a:rPr lang="en-US" sz="1600" b="1" dirty="0" smtClean="0"/>
              <a:t>ource: H. </a:t>
            </a:r>
            <a:r>
              <a:rPr lang="en-US" sz="1600" b="1" dirty="0" err="1" smtClean="0"/>
              <a:t>Kantis</a:t>
            </a:r>
            <a:r>
              <a:rPr lang="en-US" sz="1600" b="1" dirty="0" smtClean="0"/>
              <a:t>, </a:t>
            </a:r>
            <a:r>
              <a:rPr lang="en-US" sz="1600" b="1" i="1" dirty="0" err="1" smtClean="0"/>
              <a:t>Aportes</a:t>
            </a:r>
            <a:r>
              <a:rPr lang="en-US" sz="1600" b="1" i="1" dirty="0" smtClean="0"/>
              <a:t> para el </a:t>
            </a:r>
            <a:r>
              <a:rPr lang="en-US" sz="1600" b="1" i="1" dirty="0" err="1" smtClean="0"/>
              <a:t>diseño</a:t>
            </a:r>
            <a:r>
              <a:rPr lang="en-US" sz="1600" b="1" i="1" dirty="0" smtClean="0"/>
              <a:t> de </a:t>
            </a:r>
            <a:r>
              <a:rPr lang="en-US" sz="1600" b="1" i="1" dirty="0" err="1" smtClean="0"/>
              <a:t>políticas</a:t>
            </a:r>
            <a:r>
              <a:rPr lang="en-US" sz="1600" b="1" i="1" dirty="0" smtClean="0"/>
              <a:t> </a:t>
            </a:r>
            <a:r>
              <a:rPr lang="en-US" sz="1600" b="1" i="1" dirty="0" err="1" smtClean="0"/>
              <a:t>integrales</a:t>
            </a:r>
            <a:r>
              <a:rPr lang="en-US" sz="1600" b="1" i="1" dirty="0" smtClean="0"/>
              <a:t> de </a:t>
            </a:r>
            <a:r>
              <a:rPr lang="en-US" sz="1600" b="1" i="1" dirty="0" err="1" smtClean="0"/>
              <a:t>desarrollo</a:t>
            </a:r>
            <a:r>
              <a:rPr lang="en-US" sz="1600" b="1" i="1" dirty="0" smtClean="0"/>
              <a:t> </a:t>
            </a:r>
            <a:r>
              <a:rPr lang="en-US" sz="1600" b="1" i="1" dirty="0" err="1" smtClean="0"/>
              <a:t>emprendedor</a:t>
            </a:r>
            <a:r>
              <a:rPr lang="en-US" sz="1600" b="1" i="1" dirty="0" smtClean="0"/>
              <a:t> </a:t>
            </a:r>
            <a:r>
              <a:rPr lang="en-US" sz="1600" b="1" i="1" dirty="0" err="1" smtClean="0"/>
              <a:t>en</a:t>
            </a:r>
            <a:r>
              <a:rPr lang="en-US" sz="1600" b="1" i="1" dirty="0" smtClean="0"/>
              <a:t> </a:t>
            </a:r>
            <a:r>
              <a:rPr lang="en-US" sz="1600" b="1" i="1" dirty="0" err="1" smtClean="0"/>
              <a:t>América</a:t>
            </a:r>
            <a:r>
              <a:rPr lang="en-US" sz="1600" b="1" i="1" dirty="0" smtClean="0"/>
              <a:t> Latina</a:t>
            </a:r>
            <a:r>
              <a:rPr lang="en-US" sz="1600" b="1" dirty="0" smtClean="0"/>
              <a:t>, Washington, D.C.: Banco </a:t>
            </a:r>
            <a:r>
              <a:rPr lang="en-US" sz="1600" b="1" dirty="0" err="1" smtClean="0"/>
              <a:t>Interamericano</a:t>
            </a:r>
            <a:r>
              <a:rPr lang="en-US" sz="1600" b="1" dirty="0" smtClean="0"/>
              <a:t> de </a:t>
            </a:r>
            <a:r>
              <a:rPr lang="en-US" sz="1600" b="1" dirty="0" err="1" smtClean="0"/>
              <a:t>Desarrollo</a:t>
            </a:r>
            <a:r>
              <a:rPr lang="en-US" sz="1600" b="1" dirty="0" smtClean="0"/>
              <a:t>, 2010.</a:t>
            </a:r>
            <a:endParaRPr lang="en-US" sz="1600" b="1" dirty="0"/>
          </a:p>
        </p:txBody>
      </p:sp>
    </p:spTree>
    <p:extLst>
      <p:ext uri="{BB962C8B-B14F-4D97-AF65-F5344CB8AC3E}">
        <p14:creationId xmlns="" xmlns:p14="http://schemas.microsoft.com/office/powerpoint/2010/main" val="1603224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534</Words>
  <Application>Microsoft Office PowerPoint</Application>
  <PresentationFormat>Custom</PresentationFormat>
  <Paragraphs>86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COMMUNITIES OF INNOVATION</vt:lpstr>
      <vt:lpstr>Slide 4</vt:lpstr>
      <vt:lpstr>Slide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Jerry Haar</dc:creator>
  <cp:lastModifiedBy>Jerry Haar</cp:lastModifiedBy>
  <cp:revision>25</cp:revision>
  <dcterms:created xsi:type="dcterms:W3CDTF">2016-05-27T17:33:44Z</dcterms:created>
  <dcterms:modified xsi:type="dcterms:W3CDTF">2016-05-30T16:46:23Z</dcterms:modified>
</cp:coreProperties>
</file>