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2" r:id="rId3"/>
    <p:sldId id="276" r:id="rId4"/>
    <p:sldId id="267" r:id="rId5"/>
    <p:sldId id="277" r:id="rId6"/>
    <p:sldId id="269" r:id="rId7"/>
    <p:sldId id="270" r:id="rId8"/>
    <p:sldId id="261" r:id="rId9"/>
    <p:sldId id="282" r:id="rId10"/>
    <p:sldId id="263" r:id="rId11"/>
    <p:sldId id="264" r:id="rId12"/>
    <p:sldId id="265" r:id="rId13"/>
    <p:sldId id="271" r:id="rId14"/>
    <p:sldId id="273" r:id="rId15"/>
    <p:sldId id="272" r:id="rId16"/>
    <p:sldId id="280" r:id="rId17"/>
    <p:sldId id="281" r:id="rId18"/>
    <p:sldId id="257" r:id="rId19"/>
    <p:sldId id="275" r:id="rId2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4419" autoAdjust="0"/>
  </p:normalViewPr>
  <p:slideViewPr>
    <p:cSldViewPr>
      <p:cViewPr varScale="1">
        <p:scale>
          <a:sx n="83" d="100"/>
          <a:sy n="83" d="100"/>
        </p:scale>
        <p:origin x="-749" y="-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7" d="100"/>
          <a:sy n="47" d="100"/>
        </p:scale>
        <p:origin x="-2704" y="-6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F9FE2CC-1436-435E-8201-F99A98E4E09B}" type="datetimeFigureOut">
              <a:rPr lang="en-GB" smtClean="0"/>
              <a:t>28/11/2016</a:t>
            </a:fld>
            <a:endParaRPr lang="en-GB"/>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8A0AA5A-D0EC-4366-94A2-58FC30B99D1A}" type="slidenum">
              <a:rPr lang="en-GB" smtClean="0"/>
              <a:t>‹#›</a:t>
            </a:fld>
            <a:endParaRPr lang="en-GB"/>
          </a:p>
        </p:txBody>
      </p:sp>
    </p:spTree>
    <p:extLst>
      <p:ext uri="{BB962C8B-B14F-4D97-AF65-F5344CB8AC3E}">
        <p14:creationId xmlns:p14="http://schemas.microsoft.com/office/powerpoint/2010/main" val="2146338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7" y="2"/>
            <a:ext cx="2945659" cy="496412"/>
          </a:xfrm>
          <a:prstGeom prst="rect">
            <a:avLst/>
          </a:prstGeom>
        </p:spPr>
        <p:txBody>
          <a:bodyPr vert="horz" lIns="95550" tIns="47776" rIns="95550" bIns="47776" rtlCol="0"/>
          <a:lstStyle>
            <a:lvl1pPr algn="l">
              <a:defRPr sz="1300"/>
            </a:lvl1pPr>
          </a:lstStyle>
          <a:p>
            <a:endParaRPr lang="en-GB"/>
          </a:p>
        </p:txBody>
      </p:sp>
      <p:sp>
        <p:nvSpPr>
          <p:cNvPr id="3" name="Дата 2"/>
          <p:cNvSpPr>
            <a:spLocks noGrp="1"/>
          </p:cNvSpPr>
          <p:nvPr>
            <p:ph type="dt" idx="1"/>
          </p:nvPr>
        </p:nvSpPr>
        <p:spPr>
          <a:xfrm>
            <a:off x="3850450" y="2"/>
            <a:ext cx="2945659" cy="496412"/>
          </a:xfrm>
          <a:prstGeom prst="rect">
            <a:avLst/>
          </a:prstGeom>
        </p:spPr>
        <p:txBody>
          <a:bodyPr vert="horz" lIns="95550" tIns="47776" rIns="95550" bIns="47776" rtlCol="0"/>
          <a:lstStyle>
            <a:lvl1pPr algn="r">
              <a:defRPr sz="1300"/>
            </a:lvl1pPr>
          </a:lstStyle>
          <a:p>
            <a:fld id="{B973AC4F-F8EF-440E-81C0-9D85D7A5916B}" type="datetimeFigureOut">
              <a:rPr lang="en-GB" smtClean="0"/>
              <a:pPr/>
              <a:t>28/11/2016</a:t>
            </a:fld>
            <a:endParaRPr lang="en-GB"/>
          </a:p>
        </p:txBody>
      </p:sp>
      <p:sp>
        <p:nvSpPr>
          <p:cNvPr id="4" name="Образ слайда 3"/>
          <p:cNvSpPr>
            <a:spLocks noGrp="1" noRot="1" noChangeAspect="1"/>
          </p:cNvSpPr>
          <p:nvPr>
            <p:ph type="sldImg" idx="2"/>
          </p:nvPr>
        </p:nvSpPr>
        <p:spPr>
          <a:xfrm>
            <a:off x="919163" y="747713"/>
            <a:ext cx="4959350" cy="3719512"/>
          </a:xfrm>
          <a:prstGeom prst="rect">
            <a:avLst/>
          </a:prstGeom>
          <a:noFill/>
          <a:ln w="12700">
            <a:solidFill>
              <a:prstClr val="black"/>
            </a:solidFill>
          </a:ln>
        </p:spPr>
        <p:txBody>
          <a:bodyPr vert="horz" lIns="95550" tIns="47776" rIns="95550" bIns="47776" rtlCol="0" anchor="ctr"/>
          <a:lstStyle/>
          <a:p>
            <a:endParaRPr lang="en-GB"/>
          </a:p>
        </p:txBody>
      </p:sp>
      <p:sp>
        <p:nvSpPr>
          <p:cNvPr id="5" name="Заметки 4"/>
          <p:cNvSpPr>
            <a:spLocks noGrp="1"/>
          </p:cNvSpPr>
          <p:nvPr>
            <p:ph type="body" sz="quarter" idx="3"/>
          </p:nvPr>
        </p:nvSpPr>
        <p:spPr>
          <a:xfrm>
            <a:off x="679768" y="4715910"/>
            <a:ext cx="5438140" cy="4467701"/>
          </a:xfrm>
          <a:prstGeom prst="rect">
            <a:avLst/>
          </a:prstGeom>
        </p:spPr>
        <p:txBody>
          <a:bodyPr vert="horz" lIns="95550" tIns="47776" rIns="95550" bIns="47776"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6" name="Нижний колонтитул 5"/>
          <p:cNvSpPr>
            <a:spLocks noGrp="1"/>
          </p:cNvSpPr>
          <p:nvPr>
            <p:ph type="ftr" sz="quarter" idx="4"/>
          </p:nvPr>
        </p:nvSpPr>
        <p:spPr>
          <a:xfrm>
            <a:off x="7" y="9430096"/>
            <a:ext cx="2945659" cy="496412"/>
          </a:xfrm>
          <a:prstGeom prst="rect">
            <a:avLst/>
          </a:prstGeom>
        </p:spPr>
        <p:txBody>
          <a:bodyPr vert="horz" lIns="95550" tIns="47776" rIns="95550" bIns="47776" rtlCol="0" anchor="b"/>
          <a:lstStyle>
            <a:lvl1pPr algn="l">
              <a:defRPr sz="1300"/>
            </a:lvl1pPr>
          </a:lstStyle>
          <a:p>
            <a:endParaRPr lang="en-GB"/>
          </a:p>
        </p:txBody>
      </p:sp>
      <p:sp>
        <p:nvSpPr>
          <p:cNvPr id="7" name="Номер слайда 6"/>
          <p:cNvSpPr>
            <a:spLocks noGrp="1"/>
          </p:cNvSpPr>
          <p:nvPr>
            <p:ph type="sldNum" sz="quarter" idx="5"/>
          </p:nvPr>
        </p:nvSpPr>
        <p:spPr>
          <a:xfrm>
            <a:off x="3850450" y="9430096"/>
            <a:ext cx="2945659" cy="496412"/>
          </a:xfrm>
          <a:prstGeom prst="rect">
            <a:avLst/>
          </a:prstGeom>
        </p:spPr>
        <p:txBody>
          <a:bodyPr vert="horz" lIns="95550" tIns="47776" rIns="95550" bIns="47776" rtlCol="0" anchor="b"/>
          <a:lstStyle>
            <a:lvl1pPr algn="r">
              <a:defRPr sz="1300"/>
            </a:lvl1pPr>
          </a:lstStyle>
          <a:p>
            <a:fld id="{4C4DB601-1D8F-4D7A-8455-8CC32FD7B529}" type="slidenum">
              <a:rPr lang="en-GB" smtClean="0"/>
              <a:pPr/>
              <a:t>‹#›</a:t>
            </a:fld>
            <a:endParaRPr lang="en-GB"/>
          </a:p>
        </p:txBody>
      </p:sp>
    </p:spTree>
    <p:extLst>
      <p:ext uri="{BB962C8B-B14F-4D97-AF65-F5344CB8AC3E}">
        <p14:creationId xmlns:p14="http://schemas.microsoft.com/office/powerpoint/2010/main" val="231667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768" y="4715911"/>
            <a:ext cx="5438140" cy="4439344"/>
          </a:xfrm>
        </p:spPr>
        <p:txBody>
          <a:bodyPr/>
          <a:lstStyle/>
          <a:p>
            <a:pPr>
              <a:spcAft>
                <a:spcPts val="1253"/>
              </a:spcAft>
            </a:pPr>
            <a:endParaRPr lang="en-GB" sz="1400"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1</a:t>
            </a:fld>
            <a:endParaRPr lang="en-GB"/>
          </a:p>
        </p:txBody>
      </p:sp>
    </p:spTree>
    <p:extLst>
      <p:ext uri="{BB962C8B-B14F-4D97-AF65-F5344CB8AC3E}">
        <p14:creationId xmlns:p14="http://schemas.microsoft.com/office/powerpoint/2010/main" val="17979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3105">
              <a:spcAft>
                <a:spcPts val="579"/>
              </a:spcAft>
            </a:pPr>
            <a:endParaRPr lang="en-GB" sz="14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10</a:t>
            </a:fld>
            <a:endParaRPr lang="en-GB"/>
          </a:p>
        </p:txBody>
      </p:sp>
    </p:spTree>
    <p:extLst>
      <p:ext uri="{BB962C8B-B14F-4D97-AF65-F5344CB8AC3E}">
        <p14:creationId xmlns:p14="http://schemas.microsoft.com/office/powerpoint/2010/main" val="1002220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3105">
              <a:spcAft>
                <a:spcPts val="579"/>
              </a:spcAft>
            </a:pPr>
            <a:endParaRPr lang="en-GB" sz="14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11</a:t>
            </a:fld>
            <a:endParaRPr lang="en-GB"/>
          </a:p>
        </p:txBody>
      </p:sp>
    </p:spTree>
    <p:extLst>
      <p:ext uri="{BB962C8B-B14F-4D97-AF65-F5344CB8AC3E}">
        <p14:creationId xmlns:p14="http://schemas.microsoft.com/office/powerpoint/2010/main" val="1346653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3105">
              <a:spcAft>
                <a:spcPts val="579"/>
              </a:spcAft>
            </a:pPr>
            <a:endParaRPr lang="en-GB" sz="14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12</a:t>
            </a:fld>
            <a:endParaRPr lang="en-GB"/>
          </a:p>
        </p:txBody>
      </p:sp>
    </p:spTree>
    <p:extLst>
      <p:ext uri="{BB962C8B-B14F-4D97-AF65-F5344CB8AC3E}">
        <p14:creationId xmlns:p14="http://schemas.microsoft.com/office/powerpoint/2010/main" val="229941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3105">
              <a:spcAft>
                <a:spcPts val="579"/>
              </a:spcAft>
            </a:pPr>
            <a:endParaRPr lang="en-GB" sz="14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13</a:t>
            </a:fld>
            <a:endParaRPr lang="en-GB"/>
          </a:p>
        </p:txBody>
      </p:sp>
    </p:spTree>
    <p:extLst>
      <p:ext uri="{BB962C8B-B14F-4D97-AF65-F5344CB8AC3E}">
        <p14:creationId xmlns:p14="http://schemas.microsoft.com/office/powerpoint/2010/main" val="230718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3105">
              <a:spcAft>
                <a:spcPts val="579"/>
              </a:spcAft>
            </a:pPr>
            <a:endParaRPr lang="en-GB" sz="14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14</a:t>
            </a:fld>
            <a:endParaRPr lang="en-GB"/>
          </a:p>
        </p:txBody>
      </p:sp>
    </p:spTree>
    <p:extLst>
      <p:ext uri="{BB962C8B-B14F-4D97-AF65-F5344CB8AC3E}">
        <p14:creationId xmlns:p14="http://schemas.microsoft.com/office/powerpoint/2010/main" val="1343252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768" y="4715910"/>
            <a:ext cx="5438140" cy="4423998"/>
          </a:xfrm>
        </p:spPr>
        <p:txBody>
          <a:bodyPr/>
          <a:lstStyle/>
          <a:p>
            <a:pPr indent="343105">
              <a:spcAft>
                <a:spcPts val="579"/>
              </a:spcAft>
            </a:pPr>
            <a:endParaRPr lang="en-GB" sz="14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15</a:t>
            </a:fld>
            <a:endParaRPr lang="en-GB" dirty="0"/>
          </a:p>
        </p:txBody>
      </p:sp>
    </p:spTree>
    <p:extLst>
      <p:ext uri="{BB962C8B-B14F-4D97-AF65-F5344CB8AC3E}">
        <p14:creationId xmlns:p14="http://schemas.microsoft.com/office/powerpoint/2010/main" val="2196365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768" y="4715910"/>
            <a:ext cx="5438140" cy="4352002"/>
          </a:xfrm>
        </p:spPr>
        <p:txBody>
          <a:bodyPr/>
          <a:lstStyle/>
          <a:p>
            <a:pPr indent="349221">
              <a:spcAft>
                <a:spcPts val="579"/>
              </a:spcAft>
            </a:pPr>
            <a:endParaRPr lang="ru-RU" sz="14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16</a:t>
            </a:fld>
            <a:endParaRPr lang="en-GB"/>
          </a:p>
        </p:txBody>
      </p:sp>
    </p:spTree>
    <p:extLst>
      <p:ext uri="{BB962C8B-B14F-4D97-AF65-F5344CB8AC3E}">
        <p14:creationId xmlns:p14="http://schemas.microsoft.com/office/powerpoint/2010/main" val="62797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3105">
              <a:spcAft>
                <a:spcPts val="579"/>
              </a:spcAft>
            </a:pPr>
            <a:endParaRPr lang="en-GB" sz="14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17</a:t>
            </a:fld>
            <a:endParaRPr lang="en-GB"/>
          </a:p>
        </p:txBody>
      </p:sp>
    </p:spTree>
    <p:extLst>
      <p:ext uri="{BB962C8B-B14F-4D97-AF65-F5344CB8AC3E}">
        <p14:creationId xmlns:p14="http://schemas.microsoft.com/office/powerpoint/2010/main" val="1742982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3105">
              <a:spcAft>
                <a:spcPts val="579"/>
              </a:spcAft>
            </a:pPr>
            <a:endParaRPr lang="ru-RU" sz="14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18</a:t>
            </a:fld>
            <a:endParaRPr lang="en-GB"/>
          </a:p>
        </p:txBody>
      </p:sp>
    </p:spTree>
    <p:extLst>
      <p:ext uri="{BB962C8B-B14F-4D97-AF65-F5344CB8AC3E}">
        <p14:creationId xmlns:p14="http://schemas.microsoft.com/office/powerpoint/2010/main" val="389254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3128">
              <a:spcAft>
                <a:spcPts val="579"/>
              </a:spcAft>
            </a:pPr>
            <a:endParaRPr lang="ru-RU"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19</a:t>
            </a:fld>
            <a:endParaRPr lang="en-GB"/>
          </a:p>
        </p:txBody>
      </p:sp>
    </p:spTree>
    <p:extLst>
      <p:ext uri="{BB962C8B-B14F-4D97-AF65-F5344CB8AC3E}">
        <p14:creationId xmlns:p14="http://schemas.microsoft.com/office/powerpoint/2010/main" val="44606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230485" y="4614852"/>
            <a:ext cx="6408712" cy="5029033"/>
          </a:xfrm>
        </p:spPr>
        <p:txBody>
          <a:bodyPr/>
          <a:lstStyle/>
          <a:p>
            <a:pPr indent="343105">
              <a:spcAft>
                <a:spcPts val="579"/>
              </a:spcAft>
            </a:pPr>
            <a:endParaRPr lang="en-GB" sz="14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2</a:t>
            </a:fld>
            <a:endParaRPr lang="en-GB" dirty="0"/>
          </a:p>
        </p:txBody>
      </p:sp>
    </p:spTree>
    <p:extLst>
      <p:ext uri="{BB962C8B-B14F-4D97-AF65-F5344CB8AC3E}">
        <p14:creationId xmlns:p14="http://schemas.microsoft.com/office/powerpoint/2010/main" val="3904372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3105">
              <a:spcAft>
                <a:spcPts val="579"/>
              </a:spcAft>
            </a:pPr>
            <a:endParaRPr lang="ru-RU"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3</a:t>
            </a:fld>
            <a:endParaRPr lang="en-GB"/>
          </a:p>
        </p:txBody>
      </p:sp>
    </p:spTree>
    <p:extLst>
      <p:ext uri="{BB962C8B-B14F-4D97-AF65-F5344CB8AC3E}">
        <p14:creationId xmlns:p14="http://schemas.microsoft.com/office/powerpoint/2010/main" val="191001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768" y="4748088"/>
            <a:ext cx="5438140" cy="4467701"/>
          </a:xfrm>
        </p:spPr>
        <p:txBody>
          <a:bodyPr/>
          <a:lstStyle/>
          <a:p>
            <a:pPr indent="355525">
              <a:spcAft>
                <a:spcPts val="600"/>
              </a:spcAft>
            </a:pPr>
            <a:endParaRPr lang="ru-RU" sz="1400"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4</a:t>
            </a:fld>
            <a:endParaRPr lang="en-GB"/>
          </a:p>
        </p:txBody>
      </p:sp>
    </p:spTree>
    <p:extLst>
      <p:ext uri="{BB962C8B-B14F-4D97-AF65-F5344CB8AC3E}">
        <p14:creationId xmlns:p14="http://schemas.microsoft.com/office/powerpoint/2010/main" val="191001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Aft>
                <a:spcPts val="600"/>
              </a:spcAft>
            </a:pPr>
            <a:endParaRPr lang="en-GB" sz="11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5</a:t>
            </a:fld>
            <a:endParaRPr lang="en-GB"/>
          </a:p>
        </p:txBody>
      </p:sp>
    </p:spTree>
    <p:extLst>
      <p:ext uri="{BB962C8B-B14F-4D97-AF65-F5344CB8AC3E}">
        <p14:creationId xmlns:p14="http://schemas.microsoft.com/office/powerpoint/2010/main" val="2707824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518517" y="4715910"/>
            <a:ext cx="5760640" cy="4467701"/>
          </a:xfrm>
        </p:spPr>
        <p:txBody>
          <a:bodyPr/>
          <a:lstStyle/>
          <a:p>
            <a:pPr indent="343105">
              <a:spcAft>
                <a:spcPts val="579"/>
              </a:spcAft>
            </a:pPr>
            <a:endParaRPr lang="en-GB" sz="14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6</a:t>
            </a:fld>
            <a:endParaRPr lang="en-GB"/>
          </a:p>
        </p:txBody>
      </p:sp>
    </p:spTree>
    <p:extLst>
      <p:ext uri="{BB962C8B-B14F-4D97-AF65-F5344CB8AC3E}">
        <p14:creationId xmlns:p14="http://schemas.microsoft.com/office/powerpoint/2010/main" val="93130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3105">
              <a:spcAft>
                <a:spcPts val="579"/>
              </a:spcAft>
            </a:pPr>
            <a:endParaRPr lang="en-GB" sz="14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7</a:t>
            </a:fld>
            <a:endParaRPr lang="en-GB"/>
          </a:p>
        </p:txBody>
      </p:sp>
    </p:spTree>
    <p:extLst>
      <p:ext uri="{BB962C8B-B14F-4D97-AF65-F5344CB8AC3E}">
        <p14:creationId xmlns:p14="http://schemas.microsoft.com/office/powerpoint/2010/main" val="244489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4C4DB601-1D8F-4D7A-8455-8CC32FD7B529}" type="slidenum">
              <a:rPr lang="en-GB" smtClean="0"/>
              <a:pPr/>
              <a:t>8</a:t>
            </a:fld>
            <a:endParaRPr lang="en-GB"/>
          </a:p>
        </p:txBody>
      </p:sp>
      <p:sp>
        <p:nvSpPr>
          <p:cNvPr id="5" name="Заметки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979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Aft>
                <a:spcPts val="579"/>
              </a:spcAft>
            </a:pPr>
            <a:endParaRPr lang="ru-RU" sz="14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9</a:t>
            </a:fld>
            <a:endParaRPr lang="en-GB"/>
          </a:p>
        </p:txBody>
      </p:sp>
    </p:spTree>
    <p:extLst>
      <p:ext uri="{BB962C8B-B14F-4D97-AF65-F5344CB8AC3E}">
        <p14:creationId xmlns:p14="http://schemas.microsoft.com/office/powerpoint/2010/main" val="156656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GB"/>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GB"/>
          </a:p>
        </p:txBody>
      </p:sp>
      <p:sp>
        <p:nvSpPr>
          <p:cNvPr id="4" name="Дата 3"/>
          <p:cNvSpPr>
            <a:spLocks noGrp="1"/>
          </p:cNvSpPr>
          <p:nvPr>
            <p:ph type="dt" sz="half" idx="10"/>
          </p:nvPr>
        </p:nvSpPr>
        <p:spPr/>
        <p:txBody>
          <a:bodyPr/>
          <a:lstStyle/>
          <a:p>
            <a:fld id="{DAEB324E-613A-42DD-B1F4-AB835B87305F}" type="datetimeFigureOut">
              <a:rPr lang="en-GB" smtClean="0"/>
              <a:pPr/>
              <a:t>28/11/2016</a:t>
            </a:fld>
            <a:endParaRPr lang="en-GB"/>
          </a:p>
        </p:txBody>
      </p:sp>
      <p:sp>
        <p:nvSpPr>
          <p:cNvPr id="5" name="Нижний колонтитул 4"/>
          <p:cNvSpPr>
            <a:spLocks noGrp="1"/>
          </p:cNvSpPr>
          <p:nvPr>
            <p:ph type="ftr" sz="quarter" idx="11"/>
          </p:nvPr>
        </p:nvSpPr>
        <p:spPr/>
        <p:txBody>
          <a:bodyPr/>
          <a:lstStyle/>
          <a:p>
            <a:endParaRPr lang="en-GB"/>
          </a:p>
        </p:txBody>
      </p:sp>
      <p:sp>
        <p:nvSpPr>
          <p:cNvPr id="6" name="Номер слайда 5"/>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98663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GB"/>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Дата 3"/>
          <p:cNvSpPr>
            <a:spLocks noGrp="1"/>
          </p:cNvSpPr>
          <p:nvPr>
            <p:ph type="dt" sz="half" idx="10"/>
          </p:nvPr>
        </p:nvSpPr>
        <p:spPr/>
        <p:txBody>
          <a:bodyPr/>
          <a:lstStyle/>
          <a:p>
            <a:fld id="{DAEB324E-613A-42DD-B1F4-AB835B87305F}" type="datetimeFigureOut">
              <a:rPr lang="en-GB" smtClean="0"/>
              <a:pPr/>
              <a:t>28/11/2016</a:t>
            </a:fld>
            <a:endParaRPr lang="en-GB"/>
          </a:p>
        </p:txBody>
      </p:sp>
      <p:sp>
        <p:nvSpPr>
          <p:cNvPr id="5" name="Нижний колонтитул 4"/>
          <p:cNvSpPr>
            <a:spLocks noGrp="1"/>
          </p:cNvSpPr>
          <p:nvPr>
            <p:ph type="ftr" sz="quarter" idx="11"/>
          </p:nvPr>
        </p:nvSpPr>
        <p:spPr/>
        <p:txBody>
          <a:bodyPr/>
          <a:lstStyle/>
          <a:p>
            <a:endParaRPr lang="en-GB"/>
          </a:p>
        </p:txBody>
      </p:sp>
      <p:sp>
        <p:nvSpPr>
          <p:cNvPr id="6" name="Номер слайда 5"/>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1046729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GB"/>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Дата 3"/>
          <p:cNvSpPr>
            <a:spLocks noGrp="1"/>
          </p:cNvSpPr>
          <p:nvPr>
            <p:ph type="dt" sz="half" idx="10"/>
          </p:nvPr>
        </p:nvSpPr>
        <p:spPr/>
        <p:txBody>
          <a:bodyPr/>
          <a:lstStyle/>
          <a:p>
            <a:fld id="{DAEB324E-613A-42DD-B1F4-AB835B87305F}" type="datetimeFigureOut">
              <a:rPr lang="en-GB" smtClean="0"/>
              <a:pPr/>
              <a:t>28/11/2016</a:t>
            </a:fld>
            <a:endParaRPr lang="en-GB"/>
          </a:p>
        </p:txBody>
      </p:sp>
      <p:sp>
        <p:nvSpPr>
          <p:cNvPr id="5" name="Нижний колонтитул 4"/>
          <p:cNvSpPr>
            <a:spLocks noGrp="1"/>
          </p:cNvSpPr>
          <p:nvPr>
            <p:ph type="ftr" sz="quarter" idx="11"/>
          </p:nvPr>
        </p:nvSpPr>
        <p:spPr/>
        <p:txBody>
          <a:bodyPr/>
          <a:lstStyle/>
          <a:p>
            <a:endParaRPr lang="en-GB"/>
          </a:p>
        </p:txBody>
      </p:sp>
      <p:sp>
        <p:nvSpPr>
          <p:cNvPr id="6" name="Номер слайда 5"/>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25445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GB"/>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Дата 3"/>
          <p:cNvSpPr>
            <a:spLocks noGrp="1"/>
          </p:cNvSpPr>
          <p:nvPr>
            <p:ph type="dt" sz="half" idx="10"/>
          </p:nvPr>
        </p:nvSpPr>
        <p:spPr/>
        <p:txBody>
          <a:bodyPr/>
          <a:lstStyle/>
          <a:p>
            <a:fld id="{DAEB324E-613A-42DD-B1F4-AB835B87305F}" type="datetimeFigureOut">
              <a:rPr lang="en-GB" smtClean="0"/>
              <a:pPr/>
              <a:t>28/11/2016</a:t>
            </a:fld>
            <a:endParaRPr lang="en-GB"/>
          </a:p>
        </p:txBody>
      </p:sp>
      <p:sp>
        <p:nvSpPr>
          <p:cNvPr id="5" name="Нижний колонтитул 4"/>
          <p:cNvSpPr>
            <a:spLocks noGrp="1"/>
          </p:cNvSpPr>
          <p:nvPr>
            <p:ph type="ftr" sz="quarter" idx="11"/>
          </p:nvPr>
        </p:nvSpPr>
        <p:spPr/>
        <p:txBody>
          <a:bodyPr/>
          <a:lstStyle/>
          <a:p>
            <a:endParaRPr lang="en-GB"/>
          </a:p>
        </p:txBody>
      </p:sp>
      <p:sp>
        <p:nvSpPr>
          <p:cNvPr id="6" name="Номер слайда 5"/>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151074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GB"/>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AEB324E-613A-42DD-B1F4-AB835B87305F}" type="datetimeFigureOut">
              <a:rPr lang="en-GB" smtClean="0"/>
              <a:pPr/>
              <a:t>28/11/2016</a:t>
            </a:fld>
            <a:endParaRPr lang="en-GB"/>
          </a:p>
        </p:txBody>
      </p:sp>
      <p:sp>
        <p:nvSpPr>
          <p:cNvPr id="5" name="Нижний колонтитул 4"/>
          <p:cNvSpPr>
            <a:spLocks noGrp="1"/>
          </p:cNvSpPr>
          <p:nvPr>
            <p:ph type="ftr" sz="quarter" idx="11"/>
          </p:nvPr>
        </p:nvSpPr>
        <p:spPr/>
        <p:txBody>
          <a:bodyPr/>
          <a:lstStyle/>
          <a:p>
            <a:endParaRPr lang="en-GB"/>
          </a:p>
        </p:txBody>
      </p:sp>
      <p:sp>
        <p:nvSpPr>
          <p:cNvPr id="6" name="Номер слайда 5"/>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3743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GB"/>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5" name="Дата 4"/>
          <p:cNvSpPr>
            <a:spLocks noGrp="1"/>
          </p:cNvSpPr>
          <p:nvPr>
            <p:ph type="dt" sz="half" idx="10"/>
          </p:nvPr>
        </p:nvSpPr>
        <p:spPr/>
        <p:txBody>
          <a:bodyPr/>
          <a:lstStyle/>
          <a:p>
            <a:fld id="{DAEB324E-613A-42DD-B1F4-AB835B87305F}" type="datetimeFigureOut">
              <a:rPr lang="en-GB" smtClean="0"/>
              <a:pPr/>
              <a:t>28/11/2016</a:t>
            </a:fld>
            <a:endParaRPr lang="en-GB"/>
          </a:p>
        </p:txBody>
      </p:sp>
      <p:sp>
        <p:nvSpPr>
          <p:cNvPr id="6" name="Нижний колонтитул 5"/>
          <p:cNvSpPr>
            <a:spLocks noGrp="1"/>
          </p:cNvSpPr>
          <p:nvPr>
            <p:ph type="ftr" sz="quarter" idx="11"/>
          </p:nvPr>
        </p:nvSpPr>
        <p:spPr/>
        <p:txBody>
          <a:bodyPr/>
          <a:lstStyle/>
          <a:p>
            <a:endParaRPr lang="en-GB"/>
          </a:p>
        </p:txBody>
      </p:sp>
      <p:sp>
        <p:nvSpPr>
          <p:cNvPr id="7" name="Номер слайда 6"/>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324800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GB"/>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7" name="Дата 6"/>
          <p:cNvSpPr>
            <a:spLocks noGrp="1"/>
          </p:cNvSpPr>
          <p:nvPr>
            <p:ph type="dt" sz="half" idx="10"/>
          </p:nvPr>
        </p:nvSpPr>
        <p:spPr/>
        <p:txBody>
          <a:bodyPr/>
          <a:lstStyle/>
          <a:p>
            <a:fld id="{DAEB324E-613A-42DD-B1F4-AB835B87305F}" type="datetimeFigureOut">
              <a:rPr lang="en-GB" smtClean="0"/>
              <a:pPr/>
              <a:t>28/11/2016</a:t>
            </a:fld>
            <a:endParaRPr lang="en-GB"/>
          </a:p>
        </p:txBody>
      </p:sp>
      <p:sp>
        <p:nvSpPr>
          <p:cNvPr id="8" name="Нижний колонтитул 7"/>
          <p:cNvSpPr>
            <a:spLocks noGrp="1"/>
          </p:cNvSpPr>
          <p:nvPr>
            <p:ph type="ftr" sz="quarter" idx="11"/>
          </p:nvPr>
        </p:nvSpPr>
        <p:spPr/>
        <p:txBody>
          <a:bodyPr/>
          <a:lstStyle/>
          <a:p>
            <a:endParaRPr lang="en-GB"/>
          </a:p>
        </p:txBody>
      </p:sp>
      <p:sp>
        <p:nvSpPr>
          <p:cNvPr id="9" name="Номер слайда 8"/>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268458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GB"/>
          </a:p>
        </p:txBody>
      </p:sp>
      <p:sp>
        <p:nvSpPr>
          <p:cNvPr id="3" name="Дата 2"/>
          <p:cNvSpPr>
            <a:spLocks noGrp="1"/>
          </p:cNvSpPr>
          <p:nvPr>
            <p:ph type="dt" sz="half" idx="10"/>
          </p:nvPr>
        </p:nvSpPr>
        <p:spPr/>
        <p:txBody>
          <a:bodyPr/>
          <a:lstStyle/>
          <a:p>
            <a:fld id="{DAEB324E-613A-42DD-B1F4-AB835B87305F}" type="datetimeFigureOut">
              <a:rPr lang="en-GB" smtClean="0"/>
              <a:pPr/>
              <a:t>28/11/2016</a:t>
            </a:fld>
            <a:endParaRPr lang="en-GB"/>
          </a:p>
        </p:txBody>
      </p:sp>
      <p:sp>
        <p:nvSpPr>
          <p:cNvPr id="4" name="Нижний колонтитул 3"/>
          <p:cNvSpPr>
            <a:spLocks noGrp="1"/>
          </p:cNvSpPr>
          <p:nvPr>
            <p:ph type="ftr" sz="quarter" idx="11"/>
          </p:nvPr>
        </p:nvSpPr>
        <p:spPr/>
        <p:txBody>
          <a:bodyPr/>
          <a:lstStyle/>
          <a:p>
            <a:endParaRPr lang="en-GB"/>
          </a:p>
        </p:txBody>
      </p:sp>
      <p:sp>
        <p:nvSpPr>
          <p:cNvPr id="5" name="Номер слайда 4"/>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309288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EB324E-613A-42DD-B1F4-AB835B87305F}" type="datetimeFigureOut">
              <a:rPr lang="en-GB" smtClean="0"/>
              <a:pPr/>
              <a:t>28/11/2016</a:t>
            </a:fld>
            <a:endParaRPr lang="en-GB"/>
          </a:p>
        </p:txBody>
      </p:sp>
      <p:sp>
        <p:nvSpPr>
          <p:cNvPr id="3" name="Нижний колонтитул 2"/>
          <p:cNvSpPr>
            <a:spLocks noGrp="1"/>
          </p:cNvSpPr>
          <p:nvPr>
            <p:ph type="ftr" sz="quarter" idx="11"/>
          </p:nvPr>
        </p:nvSpPr>
        <p:spPr/>
        <p:txBody>
          <a:bodyPr/>
          <a:lstStyle/>
          <a:p>
            <a:endParaRPr lang="en-GB"/>
          </a:p>
        </p:txBody>
      </p:sp>
      <p:sp>
        <p:nvSpPr>
          <p:cNvPr id="4" name="Номер слайда 3"/>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147081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GB"/>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EB324E-613A-42DD-B1F4-AB835B87305F}" type="datetimeFigureOut">
              <a:rPr lang="en-GB" smtClean="0"/>
              <a:pPr/>
              <a:t>28/11/2016</a:t>
            </a:fld>
            <a:endParaRPr lang="en-GB"/>
          </a:p>
        </p:txBody>
      </p:sp>
      <p:sp>
        <p:nvSpPr>
          <p:cNvPr id="6" name="Нижний колонтитул 5"/>
          <p:cNvSpPr>
            <a:spLocks noGrp="1"/>
          </p:cNvSpPr>
          <p:nvPr>
            <p:ph type="ftr" sz="quarter" idx="11"/>
          </p:nvPr>
        </p:nvSpPr>
        <p:spPr/>
        <p:txBody>
          <a:bodyPr/>
          <a:lstStyle/>
          <a:p>
            <a:endParaRPr lang="en-GB"/>
          </a:p>
        </p:txBody>
      </p:sp>
      <p:sp>
        <p:nvSpPr>
          <p:cNvPr id="7" name="Номер слайда 6"/>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294289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GB"/>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EB324E-613A-42DD-B1F4-AB835B87305F}" type="datetimeFigureOut">
              <a:rPr lang="en-GB" smtClean="0"/>
              <a:pPr/>
              <a:t>28/11/2016</a:t>
            </a:fld>
            <a:endParaRPr lang="en-GB"/>
          </a:p>
        </p:txBody>
      </p:sp>
      <p:sp>
        <p:nvSpPr>
          <p:cNvPr id="6" name="Нижний колонтитул 5"/>
          <p:cNvSpPr>
            <a:spLocks noGrp="1"/>
          </p:cNvSpPr>
          <p:nvPr>
            <p:ph type="ftr" sz="quarter" idx="11"/>
          </p:nvPr>
        </p:nvSpPr>
        <p:spPr/>
        <p:txBody>
          <a:bodyPr/>
          <a:lstStyle/>
          <a:p>
            <a:endParaRPr lang="en-GB"/>
          </a:p>
        </p:txBody>
      </p:sp>
      <p:sp>
        <p:nvSpPr>
          <p:cNvPr id="7" name="Номер слайда 6"/>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256882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GB"/>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B324E-613A-42DD-B1F4-AB835B87305F}" type="datetimeFigureOut">
              <a:rPr lang="en-GB" smtClean="0"/>
              <a:pPr/>
              <a:t>28/11/2016</a:t>
            </a:fld>
            <a:endParaRPr lang="en-GB"/>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08C13-0F54-46C6-B851-8715B107F98B}" type="slidenum">
              <a:rPr lang="en-GB" smtClean="0"/>
              <a:pPr/>
              <a:t>‹#›</a:t>
            </a:fld>
            <a:endParaRPr lang="en-GB"/>
          </a:p>
        </p:txBody>
      </p:sp>
    </p:spTree>
    <p:extLst>
      <p:ext uri="{BB962C8B-B14F-4D97-AF65-F5344CB8AC3E}">
        <p14:creationId xmlns:p14="http://schemas.microsoft.com/office/powerpoint/2010/main" val="1114460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hyperlink" Target="http://www.google.ru/url?sa=i&amp;rct=j&amp;q=&amp;esrc=s&amp;source=images&amp;cd=&amp;cad=rja&amp;uact=8&amp;ved=0ahUKEwjj8IP_gP3PAhWFfiwKHS55AhUQjRwIBw&amp;url=http://defence.pk/threads/joint-venture-russia-eager-to-assist-in-gas-power-import-projects.190485/&amp;bvm=bv.136811127,d.bGg&amp;psig=AFQjCNHkGgsg95ngy73erhoIZ4B-M0tIMA&amp;ust=1477727173285076" TargetMode="Externa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37446"/>
            <a:ext cx="9144000" cy="1727569"/>
          </a:xfrm>
          <a:prstGeom prst="rect">
            <a:avLst/>
          </a:prstGeom>
        </p:spPr>
      </p:pic>
      <p:sp>
        <p:nvSpPr>
          <p:cNvPr id="2" name="Заголовок 1"/>
          <p:cNvSpPr>
            <a:spLocks noGrp="1"/>
          </p:cNvSpPr>
          <p:nvPr>
            <p:ph type="ctrTitle"/>
          </p:nvPr>
        </p:nvSpPr>
        <p:spPr>
          <a:xfrm>
            <a:off x="685800" y="5062798"/>
            <a:ext cx="7772400" cy="667818"/>
          </a:xfrm>
        </p:spPr>
        <p:txBody>
          <a:bodyPr>
            <a:normAutofit fontScale="90000"/>
          </a:bodyPr>
          <a:lstStyle/>
          <a:p>
            <a:r>
              <a:rPr lang="en-US" dirty="0" smtClean="0"/>
              <a:t>Yuri  Shafranik</a:t>
            </a:r>
            <a:endParaRPr lang="en-GB" dirty="0"/>
          </a:p>
        </p:txBody>
      </p:sp>
      <p:sp>
        <p:nvSpPr>
          <p:cNvPr id="3" name="Подзаголовок 2"/>
          <p:cNvSpPr>
            <a:spLocks noGrp="1"/>
          </p:cNvSpPr>
          <p:nvPr>
            <p:ph type="subTitle" idx="1"/>
          </p:nvPr>
        </p:nvSpPr>
        <p:spPr>
          <a:xfrm>
            <a:off x="0" y="6257824"/>
            <a:ext cx="9144000" cy="571574"/>
          </a:xfrm>
        </p:spPr>
        <p:txBody>
          <a:bodyPr>
            <a:noAutofit/>
          </a:bodyPr>
          <a:lstStyle/>
          <a:p>
            <a:r>
              <a:rPr lang="en-US" sz="1600" dirty="0" smtClean="0">
                <a:solidFill>
                  <a:schemeClr val="bg1"/>
                </a:solidFill>
              </a:rPr>
              <a:t>Existential  Incompatibility</a:t>
            </a:r>
            <a:r>
              <a:rPr lang="ru-RU" sz="1600" dirty="0" smtClean="0">
                <a:solidFill>
                  <a:schemeClr val="bg1"/>
                </a:solidFill>
              </a:rPr>
              <a:t> ?</a:t>
            </a:r>
            <a:endParaRPr lang="ru-RU" sz="1600" dirty="0">
              <a:solidFill>
                <a:schemeClr val="bg1"/>
              </a:solidFill>
            </a:endParaRPr>
          </a:p>
          <a:p>
            <a:r>
              <a:rPr lang="ru-RU" sz="1600" dirty="0">
                <a:solidFill>
                  <a:schemeClr val="bg1"/>
                </a:solidFill>
              </a:rPr>
              <a:t>  </a:t>
            </a:r>
            <a:r>
              <a:rPr lang="en-US" sz="1600" dirty="0" smtClean="0">
                <a:solidFill>
                  <a:schemeClr val="bg1"/>
                </a:solidFill>
              </a:rPr>
              <a:t>Do we need each other in the global world</a:t>
            </a:r>
            <a:r>
              <a:rPr lang="ru-RU" sz="1600" dirty="0" smtClean="0">
                <a:solidFill>
                  <a:schemeClr val="bg1"/>
                </a:solidFill>
              </a:rPr>
              <a:t> ? </a:t>
            </a:r>
            <a:r>
              <a:rPr lang="en-US" sz="1600" dirty="0" smtClean="0">
                <a:solidFill>
                  <a:schemeClr val="bg1"/>
                </a:solidFill>
              </a:rPr>
              <a:t>Confrontation or compelled co-operation</a:t>
            </a:r>
            <a:r>
              <a:rPr lang="ru-RU" sz="1600" dirty="0" smtClean="0">
                <a:solidFill>
                  <a:schemeClr val="bg1"/>
                </a:solidFill>
              </a:rPr>
              <a:t> ?</a:t>
            </a:r>
            <a:endParaRPr lang="ru-RU" sz="1600" dirty="0">
              <a:solidFill>
                <a:schemeClr val="bg1"/>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110"/>
            <a:ext cx="9144000" cy="5154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5187776"/>
            <a:ext cx="473472" cy="473472"/>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4448" y="5187776"/>
            <a:ext cx="473472" cy="473472"/>
          </a:xfrm>
          <a:prstGeom prst="rect">
            <a:avLst/>
          </a:prstGeom>
        </p:spPr>
      </p:pic>
      <p:sp>
        <p:nvSpPr>
          <p:cNvPr id="7" name="TextBox 6"/>
          <p:cNvSpPr txBox="1"/>
          <p:nvPr/>
        </p:nvSpPr>
        <p:spPr>
          <a:xfrm>
            <a:off x="22683" y="5096"/>
            <a:ext cx="732893" cy="200055"/>
          </a:xfrm>
          <a:prstGeom prst="rect">
            <a:avLst/>
          </a:prstGeom>
          <a:noFill/>
        </p:spPr>
        <p:txBody>
          <a:bodyPr wrap="none" rtlCol="0">
            <a:spAutoFit/>
          </a:bodyPr>
          <a:lstStyle/>
          <a:p>
            <a:r>
              <a:rPr lang="ru-RU" sz="700" i="1" dirty="0" smtClean="0">
                <a:solidFill>
                  <a:schemeClr val="bg1">
                    <a:lumMod val="50000"/>
                  </a:schemeClr>
                </a:solidFill>
                <a:latin typeface="Arial Black" panose="020B0A04020102020204" pitchFamily="34" charset="0"/>
              </a:rPr>
              <a:t>Версия 6.0</a:t>
            </a:r>
            <a:endParaRPr lang="en-GB" sz="700" i="1" dirty="0">
              <a:solidFill>
                <a:schemeClr val="bg1">
                  <a:lumMod val="50000"/>
                </a:schemeClr>
              </a:solidFill>
              <a:latin typeface="Antique Olive Compact" panose="020B0904030504030204" pitchFamily="34" charset="0"/>
            </a:endParaRPr>
          </a:p>
        </p:txBody>
      </p:sp>
      <p:sp>
        <p:nvSpPr>
          <p:cNvPr id="9" name="Подзаголовок 2"/>
          <p:cNvSpPr txBox="1">
            <a:spLocks/>
          </p:cNvSpPr>
          <p:nvPr/>
        </p:nvSpPr>
        <p:spPr>
          <a:xfrm>
            <a:off x="-10143" y="5701496"/>
            <a:ext cx="9144000" cy="591944"/>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solidFill>
                  <a:schemeClr val="bg1"/>
                </a:solidFill>
              </a:rPr>
              <a:t>US-Russia</a:t>
            </a:r>
            <a:r>
              <a:rPr lang="ru-RU" dirty="0" smtClean="0">
                <a:solidFill>
                  <a:schemeClr val="bg1"/>
                </a:solidFill>
              </a:rPr>
              <a:t> </a:t>
            </a:r>
            <a:r>
              <a:rPr lang="en-US" dirty="0" smtClean="0">
                <a:solidFill>
                  <a:schemeClr val="bg1"/>
                </a:solidFill>
              </a:rPr>
              <a:t>Relations: </a:t>
            </a:r>
            <a:br>
              <a:rPr lang="en-US" dirty="0" smtClean="0">
                <a:solidFill>
                  <a:schemeClr val="bg1"/>
                </a:solidFill>
              </a:rPr>
            </a:br>
            <a:r>
              <a:rPr lang="en-US" dirty="0" smtClean="0">
                <a:solidFill>
                  <a:schemeClr val="bg1"/>
                </a:solidFill>
              </a:rPr>
              <a:t>from confrontation to compelled co-operation</a:t>
            </a:r>
            <a:endParaRPr lang="ru-RU" dirty="0">
              <a:solidFill>
                <a:schemeClr val="bg1"/>
              </a:solidFill>
            </a:endParaRPr>
          </a:p>
        </p:txBody>
      </p:sp>
    </p:spTree>
    <p:extLst>
      <p:ext uri="{BB962C8B-B14F-4D97-AF65-F5344CB8AC3E}">
        <p14:creationId xmlns:p14="http://schemas.microsoft.com/office/powerpoint/2010/main" val="1363525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752"/>
            <a:ext cx="8229600" cy="854968"/>
          </a:xfrm>
        </p:spPr>
        <p:txBody>
          <a:bodyPr>
            <a:normAutofit/>
          </a:bodyPr>
          <a:lstStyle/>
          <a:p>
            <a:r>
              <a:rPr lang="en-US" dirty="0" smtClean="0"/>
              <a:t>Asymmetry of relations</a:t>
            </a:r>
            <a:endParaRPr lang="en-GB" dirty="0"/>
          </a:p>
        </p:txBody>
      </p:sp>
      <p:sp>
        <p:nvSpPr>
          <p:cNvPr id="3" name="Объект 2"/>
          <p:cNvSpPr>
            <a:spLocks noGrp="1"/>
          </p:cNvSpPr>
          <p:nvPr>
            <p:ph idx="1"/>
          </p:nvPr>
        </p:nvSpPr>
        <p:spPr>
          <a:xfrm>
            <a:off x="323528" y="1052736"/>
            <a:ext cx="8640960" cy="5544616"/>
          </a:xfrm>
        </p:spPr>
        <p:txBody>
          <a:bodyPr>
            <a:noAutofit/>
          </a:bodyPr>
          <a:lstStyle/>
          <a:p>
            <a:pPr>
              <a:spcBef>
                <a:spcPts val="0"/>
              </a:spcBef>
              <a:spcAft>
                <a:spcPts val="1200"/>
              </a:spcAft>
            </a:pPr>
            <a:r>
              <a:rPr lang="en-US" sz="1600" dirty="0" smtClean="0"/>
              <a:t>The US has the acquired status of the global leader</a:t>
            </a:r>
            <a:endParaRPr lang="ru-RU" sz="1600" dirty="0" smtClean="0"/>
          </a:p>
          <a:p>
            <a:pPr>
              <a:spcBef>
                <a:spcPts val="600"/>
              </a:spcBef>
            </a:pPr>
            <a:r>
              <a:rPr lang="en-US" sz="1600" dirty="0" smtClean="0"/>
              <a:t>Dynamic US hegemony in 1990-s was accompanied by:</a:t>
            </a:r>
          </a:p>
          <a:p>
            <a:pPr lvl="1">
              <a:spcBef>
                <a:spcPts val="600"/>
              </a:spcBef>
            </a:pPr>
            <a:r>
              <a:rPr lang="en-US" sz="1400" dirty="0" smtClean="0"/>
              <a:t>Examples of political dictate instead of agreements</a:t>
            </a:r>
          </a:p>
          <a:p>
            <a:pPr lvl="1">
              <a:spcBef>
                <a:spcPts val="600"/>
              </a:spcBef>
            </a:pPr>
            <a:r>
              <a:rPr lang="en-US" sz="1400" dirty="0" smtClean="0"/>
              <a:t>Primacy of the American laws over international regulation</a:t>
            </a:r>
            <a:endParaRPr lang="ru-RU" sz="1400" dirty="0" smtClean="0"/>
          </a:p>
          <a:p>
            <a:pPr lvl="1">
              <a:spcBef>
                <a:spcPts val="600"/>
              </a:spcBef>
              <a:buNone/>
            </a:pPr>
            <a:endParaRPr lang="ru-RU" sz="1400" dirty="0" smtClean="0"/>
          </a:p>
          <a:p>
            <a:pPr>
              <a:spcBef>
                <a:spcPts val="600"/>
              </a:spcBef>
            </a:pPr>
            <a:r>
              <a:rPr lang="en-US" sz="1600" dirty="0" smtClean="0"/>
              <a:t>“Movement without resistance” from 1991 to 2001 caused some parallel processes:</a:t>
            </a:r>
          </a:p>
          <a:p>
            <a:pPr lvl="1">
              <a:spcBef>
                <a:spcPts val="600"/>
              </a:spcBef>
            </a:pPr>
            <a:r>
              <a:rPr lang="en-US" sz="1400" dirty="0" smtClean="0"/>
              <a:t>Political weakening of independent states of the unified Europe</a:t>
            </a:r>
          </a:p>
          <a:p>
            <a:pPr lvl="1">
              <a:spcBef>
                <a:spcPts val="600"/>
              </a:spcBef>
            </a:pPr>
            <a:r>
              <a:rPr lang="en-US" sz="1400" dirty="0" smtClean="0"/>
              <a:t>Formation on new consolidating policy in Russia</a:t>
            </a:r>
          </a:p>
          <a:p>
            <a:pPr lvl="1">
              <a:spcBef>
                <a:spcPts val="600"/>
              </a:spcBef>
            </a:pPr>
            <a:r>
              <a:rPr lang="en-US" sz="1400" dirty="0" smtClean="0"/>
              <a:t>Accumulation of the economic puissance by China</a:t>
            </a:r>
            <a:endParaRPr lang="ru-RU" sz="1400" dirty="0" smtClean="0"/>
          </a:p>
          <a:p>
            <a:pPr lvl="1">
              <a:spcBef>
                <a:spcPts val="600"/>
              </a:spcBef>
              <a:spcAft>
                <a:spcPts val="1200"/>
              </a:spcAft>
            </a:pPr>
            <a:r>
              <a:rPr lang="en-US" sz="1400" dirty="0" smtClean="0"/>
              <a:t>Strengthening or creation of new destructive forces and rogue elements, who act violently and without control from the world civilized community (terrorism)</a:t>
            </a:r>
          </a:p>
          <a:p>
            <a:pPr>
              <a:spcBef>
                <a:spcPts val="0"/>
              </a:spcBef>
              <a:spcAft>
                <a:spcPts val="1200"/>
              </a:spcAft>
            </a:pPr>
            <a:r>
              <a:rPr lang="en-US" sz="1600" dirty="0" smtClean="0"/>
              <a:t>Since 2002 the world goes through major reorganization of the global political system with gradual restoration of </a:t>
            </a:r>
            <a:r>
              <a:rPr lang="en-US" sz="1600" dirty="0" err="1" smtClean="0"/>
              <a:t>multipolarity</a:t>
            </a:r>
            <a:endParaRPr lang="en-US" sz="1600" dirty="0" smtClean="0"/>
          </a:p>
          <a:p>
            <a:pPr>
              <a:spcBef>
                <a:spcPts val="0"/>
              </a:spcBef>
              <a:spcAft>
                <a:spcPts val="1200"/>
              </a:spcAft>
            </a:pPr>
            <a:r>
              <a:rPr lang="en-US" sz="1600" dirty="0" smtClean="0"/>
              <a:t>Long term asymmetry in relationship between the US and Russia created conditions for Georgian military aggression (in 2008), which Russia had to react to with adequate steps</a:t>
            </a:r>
          </a:p>
          <a:p>
            <a:pPr>
              <a:spcBef>
                <a:spcPts val="0"/>
              </a:spcBef>
              <a:spcAft>
                <a:spcPts val="1200"/>
              </a:spcAft>
            </a:pPr>
            <a:r>
              <a:rPr lang="en-US" sz="1600" dirty="0" smtClean="0"/>
              <a:t>In 2010 Russia adopted the principle of preventive use of weapons for protection against threats to national security</a:t>
            </a:r>
          </a:p>
        </p:txBody>
      </p:sp>
    </p:spTree>
    <p:extLst>
      <p:ext uri="{BB962C8B-B14F-4D97-AF65-F5344CB8AC3E}">
        <p14:creationId xmlns:p14="http://schemas.microsoft.com/office/powerpoint/2010/main" val="2679920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92088"/>
          </a:xfrm>
        </p:spPr>
        <p:txBody>
          <a:bodyPr/>
          <a:lstStyle/>
          <a:p>
            <a:r>
              <a:rPr lang="en-US" dirty="0" smtClean="0"/>
              <a:t>New Russian elite</a:t>
            </a:r>
            <a:endParaRPr lang="en-GB" dirty="0"/>
          </a:p>
        </p:txBody>
      </p:sp>
      <p:sp>
        <p:nvSpPr>
          <p:cNvPr id="3" name="Объект 2"/>
          <p:cNvSpPr>
            <a:spLocks noGrp="1"/>
          </p:cNvSpPr>
          <p:nvPr>
            <p:ph idx="1"/>
          </p:nvPr>
        </p:nvSpPr>
        <p:spPr>
          <a:xfrm>
            <a:off x="251520" y="1196752"/>
            <a:ext cx="8712968" cy="5112568"/>
          </a:xfrm>
        </p:spPr>
        <p:txBody>
          <a:bodyPr>
            <a:noAutofit/>
          </a:bodyPr>
          <a:lstStyle/>
          <a:p>
            <a:pPr>
              <a:spcBef>
                <a:spcPts val="0"/>
              </a:spcBef>
              <a:spcAft>
                <a:spcPts val="1200"/>
              </a:spcAft>
            </a:pPr>
            <a:r>
              <a:rPr lang="en-US" sz="1800" dirty="0" smtClean="0"/>
              <a:t>Modern elite of Russia, generally, is free from Soviet ideology-exporting complex , much more pragmatic and realistic, and the most “deal-credible” compared to the past </a:t>
            </a:r>
            <a:endParaRPr lang="ru-RU" sz="1800" dirty="0" smtClean="0"/>
          </a:p>
          <a:p>
            <a:pPr>
              <a:spcBef>
                <a:spcPts val="0"/>
              </a:spcBef>
              <a:spcAft>
                <a:spcPts val="1200"/>
              </a:spcAft>
            </a:pPr>
            <a:r>
              <a:rPr lang="en-US" sz="1800" dirty="0" smtClean="0"/>
              <a:t>Establishment of social institutes is not complete (ownership rights, social contract, government regulation and guarantees), that creates an impression of a vulnerability of the Russian elite, but also makes it to act in a more brutal in defending the national interests</a:t>
            </a:r>
          </a:p>
          <a:p>
            <a:pPr>
              <a:spcBef>
                <a:spcPts val="600"/>
              </a:spcBef>
            </a:pPr>
            <a:r>
              <a:rPr lang="en-US" sz="1800" dirty="0" smtClean="0"/>
              <a:t>In the last 15 years the elite of Russia split-up in two groups:</a:t>
            </a:r>
          </a:p>
          <a:p>
            <a:pPr lvl="1">
              <a:spcBef>
                <a:spcPts val="600"/>
              </a:spcBef>
            </a:pPr>
            <a:r>
              <a:rPr lang="en-US" sz="1600" dirty="0" smtClean="0"/>
              <a:t>Economically independent but politically non-influential groups and</a:t>
            </a:r>
          </a:p>
          <a:p>
            <a:pPr lvl="1">
              <a:spcBef>
                <a:spcPts val="600"/>
              </a:spcBef>
              <a:spcAft>
                <a:spcPts val="1200"/>
              </a:spcAft>
            </a:pPr>
            <a:r>
              <a:rPr lang="en-US" sz="1600" dirty="0" smtClean="0"/>
              <a:t>A consolidated political system acting as a unified political, military and economic block with one leader</a:t>
            </a:r>
            <a:endParaRPr lang="ru-RU" sz="1600" dirty="0" smtClean="0"/>
          </a:p>
          <a:p>
            <a:pPr>
              <a:spcBef>
                <a:spcPts val="0"/>
              </a:spcBef>
              <a:spcAft>
                <a:spcPts val="1200"/>
              </a:spcAft>
            </a:pPr>
            <a:r>
              <a:rPr lang="en-US" sz="1800" dirty="0" smtClean="0"/>
              <a:t>The consolidation of the political elite is practically completed and the support of the population is guaranteed for the medium term</a:t>
            </a:r>
            <a:endParaRPr lang="ru-RU" sz="1800" dirty="0" smtClean="0"/>
          </a:p>
          <a:p>
            <a:pPr>
              <a:spcBef>
                <a:spcPts val="0"/>
              </a:spcBef>
              <a:spcAft>
                <a:spcPts val="1200"/>
              </a:spcAft>
            </a:pPr>
            <a:r>
              <a:rPr lang="en-US" sz="1800" dirty="0" smtClean="0"/>
              <a:t>Scenarios of “colored revolutions” or of a military coup (similar to Turkish coup) are unrealizable because of long term social and political conditions</a:t>
            </a:r>
          </a:p>
        </p:txBody>
      </p:sp>
    </p:spTree>
    <p:extLst>
      <p:ext uri="{BB962C8B-B14F-4D97-AF65-F5344CB8AC3E}">
        <p14:creationId xmlns:p14="http://schemas.microsoft.com/office/powerpoint/2010/main" val="869402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936104"/>
          </a:xfrm>
        </p:spPr>
        <p:txBody>
          <a:bodyPr/>
          <a:lstStyle/>
          <a:p>
            <a:r>
              <a:rPr lang="en-US" dirty="0" smtClean="0"/>
              <a:t>Degradation of treaties</a:t>
            </a:r>
            <a:endParaRPr lang="en-GB" dirty="0"/>
          </a:p>
        </p:txBody>
      </p:sp>
      <p:sp>
        <p:nvSpPr>
          <p:cNvPr id="3" name="Объект 2"/>
          <p:cNvSpPr>
            <a:spLocks noGrp="1"/>
          </p:cNvSpPr>
          <p:nvPr>
            <p:ph idx="1"/>
          </p:nvPr>
        </p:nvSpPr>
        <p:spPr>
          <a:xfrm>
            <a:off x="4067944" y="1196752"/>
            <a:ext cx="4896544" cy="5328592"/>
          </a:xfrm>
        </p:spPr>
        <p:txBody>
          <a:bodyPr>
            <a:noAutofit/>
          </a:bodyPr>
          <a:lstStyle/>
          <a:p>
            <a:pPr>
              <a:spcBef>
                <a:spcPts val="0"/>
              </a:spcBef>
              <a:spcAft>
                <a:spcPts val="1200"/>
              </a:spcAft>
            </a:pPr>
            <a:r>
              <a:rPr lang="en-GB" sz="2000" dirty="0" smtClean="0"/>
              <a:t>The Intermediate-Range </a:t>
            </a:r>
            <a:r>
              <a:rPr lang="en-GB" sz="2000" dirty="0"/>
              <a:t>Nuclear Forces Treaty (INF Treaty</a:t>
            </a:r>
            <a:r>
              <a:rPr lang="en-GB" sz="2000" dirty="0" smtClean="0"/>
              <a:t>), 1987</a:t>
            </a:r>
            <a:endParaRPr lang="ru-RU" sz="2000" dirty="0" smtClean="0"/>
          </a:p>
          <a:p>
            <a:pPr>
              <a:spcBef>
                <a:spcPts val="0"/>
              </a:spcBef>
              <a:spcAft>
                <a:spcPts val="1200"/>
              </a:spcAft>
            </a:pPr>
            <a:r>
              <a:rPr lang="en-GB" sz="2000" dirty="0" smtClean="0"/>
              <a:t>The Treaty </a:t>
            </a:r>
            <a:r>
              <a:rPr lang="en-GB" sz="2000" dirty="0"/>
              <a:t>on Conventional Armed Forces in Europe (CFE), 1990</a:t>
            </a:r>
          </a:p>
          <a:p>
            <a:pPr>
              <a:spcBef>
                <a:spcPts val="0"/>
              </a:spcBef>
              <a:spcAft>
                <a:spcPts val="1200"/>
              </a:spcAft>
            </a:pPr>
            <a:r>
              <a:rPr lang="en-GB" sz="2000" dirty="0" smtClean="0"/>
              <a:t>Reduction </a:t>
            </a:r>
            <a:r>
              <a:rPr lang="en-GB" sz="2000" dirty="0"/>
              <a:t>and Limitation of Strategic Offensive Arms (START), 1991</a:t>
            </a:r>
          </a:p>
          <a:p>
            <a:pPr>
              <a:spcBef>
                <a:spcPts val="0"/>
              </a:spcBef>
              <a:spcAft>
                <a:spcPts val="1200"/>
              </a:spcAft>
            </a:pPr>
            <a:r>
              <a:rPr lang="en-GB" sz="2000" dirty="0" smtClean="0"/>
              <a:t>The Missile </a:t>
            </a:r>
            <a:r>
              <a:rPr lang="en-GB" sz="2000" dirty="0"/>
              <a:t>Technology Control Regime (MTCR), Russia </a:t>
            </a:r>
            <a:r>
              <a:rPr lang="en-GB" sz="2000" dirty="0" smtClean="0"/>
              <a:t>joined </a:t>
            </a:r>
            <a:r>
              <a:rPr lang="en-GB" sz="2000" dirty="0"/>
              <a:t>in 1995</a:t>
            </a:r>
          </a:p>
          <a:p>
            <a:pPr>
              <a:spcBef>
                <a:spcPts val="0"/>
              </a:spcBef>
              <a:spcAft>
                <a:spcPts val="1200"/>
              </a:spcAft>
            </a:pPr>
            <a:r>
              <a:rPr lang="en-GB" sz="2000" dirty="0" smtClean="0"/>
              <a:t>Convention on Prohibition of Chemical </a:t>
            </a:r>
            <a:r>
              <a:rPr lang="en-GB" sz="2000" dirty="0"/>
              <a:t>Weapons </a:t>
            </a:r>
            <a:r>
              <a:rPr lang="en-GB" sz="2000" dirty="0" smtClean="0"/>
              <a:t>(CPCW)</a:t>
            </a:r>
            <a:r>
              <a:rPr lang="en-US" sz="2000" dirty="0" smtClean="0"/>
              <a:t>, 1997</a:t>
            </a:r>
          </a:p>
          <a:p>
            <a:pPr>
              <a:spcBef>
                <a:spcPts val="0"/>
              </a:spcBef>
              <a:spcAft>
                <a:spcPts val="1200"/>
              </a:spcAft>
            </a:pPr>
            <a:r>
              <a:rPr lang="en-US" sz="2000" dirty="0" smtClean="0"/>
              <a:t>The Anti-Ballistic Missile Treaty (ABM Treaty), 1972 </a:t>
            </a:r>
            <a:endParaRPr lang="ru-RU" sz="2000" dirty="0" smtClean="0"/>
          </a:p>
          <a:p>
            <a:pPr>
              <a:spcBef>
                <a:spcPts val="0"/>
              </a:spcBef>
              <a:spcAft>
                <a:spcPts val="1200"/>
              </a:spcAft>
            </a:pPr>
            <a:r>
              <a:rPr lang="en-GB" sz="2000" dirty="0" smtClean="0"/>
              <a:t>International </a:t>
            </a:r>
            <a:r>
              <a:rPr lang="en-GB" sz="2000" dirty="0"/>
              <a:t>Code of Conduct against Ballistic Missile </a:t>
            </a:r>
            <a:r>
              <a:rPr lang="en-GB" sz="2000" dirty="0" smtClean="0"/>
              <a:t>Proliferation</a:t>
            </a:r>
            <a:r>
              <a:rPr lang="en-GB" sz="2000" dirty="0"/>
              <a:t> </a:t>
            </a:r>
            <a:r>
              <a:rPr lang="en-GB" sz="2000" dirty="0" smtClean="0"/>
              <a:t>(HCOC), 2002</a:t>
            </a:r>
            <a:endParaRPr lang="ru-RU" sz="2000" dirty="0"/>
          </a:p>
          <a:p>
            <a:pPr>
              <a:spcBef>
                <a:spcPts val="0"/>
              </a:spcBef>
              <a:spcAft>
                <a:spcPts val="1200"/>
              </a:spcAft>
            </a:pPr>
            <a:endParaRPr lang="ru-RU" sz="2200" dirty="0" smtClean="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96751"/>
            <a:ext cx="3653408" cy="5182139"/>
          </a:xfrm>
          <a:prstGeom prst="rect">
            <a:avLst/>
          </a:prstGeom>
        </p:spPr>
      </p:pic>
    </p:spTree>
    <p:extLst>
      <p:ext uri="{BB962C8B-B14F-4D97-AF65-F5344CB8AC3E}">
        <p14:creationId xmlns:p14="http://schemas.microsoft.com/office/powerpoint/2010/main" val="2268883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008112"/>
          </a:xfrm>
        </p:spPr>
        <p:txBody>
          <a:bodyPr/>
          <a:lstStyle/>
          <a:p>
            <a:r>
              <a:rPr lang="en-US" dirty="0" smtClean="0"/>
              <a:t>Market maker of global oil </a:t>
            </a:r>
            <a:r>
              <a:rPr lang="ru-RU" dirty="0" smtClean="0"/>
              <a:t>?</a:t>
            </a:r>
            <a:endParaRPr lang="en-GB" dirty="0"/>
          </a:p>
        </p:txBody>
      </p:sp>
      <p:sp>
        <p:nvSpPr>
          <p:cNvPr id="6" name="Объект 5"/>
          <p:cNvSpPr>
            <a:spLocks noGrp="1"/>
          </p:cNvSpPr>
          <p:nvPr>
            <p:ph sz="quarter" idx="4"/>
          </p:nvPr>
        </p:nvSpPr>
        <p:spPr>
          <a:xfrm>
            <a:off x="4427984" y="1340768"/>
            <a:ext cx="4608511" cy="5328592"/>
          </a:xfrm>
        </p:spPr>
        <p:txBody>
          <a:bodyPr>
            <a:normAutofit fontScale="85000" lnSpcReduction="10000"/>
          </a:bodyPr>
          <a:lstStyle/>
          <a:p>
            <a:pPr>
              <a:spcBef>
                <a:spcPts val="0"/>
              </a:spcBef>
              <a:spcAft>
                <a:spcPts val="1200"/>
              </a:spcAft>
            </a:pPr>
            <a:r>
              <a:rPr lang="en-US" dirty="0" smtClean="0"/>
              <a:t>USA demonstrated the record growth of production in </a:t>
            </a:r>
            <a:r>
              <a:rPr lang="ru-RU" dirty="0" smtClean="0"/>
              <a:t>2013 – 2015</a:t>
            </a:r>
          </a:p>
          <a:p>
            <a:pPr>
              <a:spcBef>
                <a:spcPts val="0"/>
              </a:spcBef>
              <a:spcAft>
                <a:spcPts val="1200"/>
              </a:spcAft>
            </a:pPr>
            <a:r>
              <a:rPr lang="en-US" dirty="0" smtClean="0"/>
              <a:t>Oil import volumes dropped to 7 </a:t>
            </a:r>
            <a:r>
              <a:rPr lang="en-US" dirty="0" err="1" smtClean="0"/>
              <a:t>Mbd</a:t>
            </a:r>
            <a:r>
              <a:rPr lang="en-US" dirty="0" smtClean="0"/>
              <a:t> (some increase in mid 2016)</a:t>
            </a:r>
          </a:p>
          <a:p>
            <a:pPr>
              <a:spcBef>
                <a:spcPts val="0"/>
              </a:spcBef>
              <a:spcAft>
                <a:spcPts val="1200"/>
              </a:spcAft>
            </a:pPr>
            <a:r>
              <a:rPr lang="en-US" dirty="0" smtClean="0"/>
              <a:t>US renewable energy sources here and there proved competitiveness with conventional hydrocarbon ones</a:t>
            </a:r>
            <a:endParaRPr lang="ru-RU" dirty="0" smtClean="0"/>
          </a:p>
          <a:p>
            <a:pPr>
              <a:spcBef>
                <a:spcPts val="0"/>
              </a:spcBef>
              <a:spcAft>
                <a:spcPts val="1200"/>
              </a:spcAft>
            </a:pPr>
            <a:r>
              <a:rPr lang="ru-RU" dirty="0" smtClean="0"/>
              <a:t>«</a:t>
            </a:r>
            <a:r>
              <a:rPr lang="en-US" dirty="0" smtClean="0"/>
              <a:t>Shale spurt</a:t>
            </a:r>
            <a:r>
              <a:rPr lang="ru-RU" dirty="0" smtClean="0"/>
              <a:t>» </a:t>
            </a:r>
            <a:r>
              <a:rPr lang="en-US" dirty="0" smtClean="0"/>
              <a:t>in USA drastically influenced industry both in the US and worldwide</a:t>
            </a:r>
            <a:endParaRPr lang="ru-RU" dirty="0" smtClean="0"/>
          </a:p>
          <a:p>
            <a:pPr marL="0" indent="0">
              <a:spcBef>
                <a:spcPts val="0"/>
              </a:spcBef>
              <a:spcAft>
                <a:spcPts val="1200"/>
              </a:spcAft>
              <a:buNone/>
            </a:pPr>
            <a:r>
              <a:rPr lang="en-US" sz="1900" dirty="0" smtClean="0">
                <a:solidFill>
                  <a:srgbClr val="FF0000"/>
                </a:solidFill>
              </a:rPr>
              <a:t>Does this make United States a sole market maker of the global energy markets?</a:t>
            </a:r>
            <a:endParaRPr lang="ru-RU" sz="1900" dirty="0">
              <a:solidFill>
                <a:srgbClr val="FF0000"/>
              </a:solidFill>
            </a:endParaRPr>
          </a:p>
          <a:p>
            <a:pPr>
              <a:spcBef>
                <a:spcPts val="0"/>
              </a:spcBef>
              <a:spcAft>
                <a:spcPts val="1200"/>
              </a:spcAft>
            </a:pPr>
            <a:r>
              <a:rPr lang="en-US" dirty="0" smtClean="0"/>
              <a:t>Nevertheless the technological and economic success has resulted in changes of US foreign policy and relations with traditional partners</a:t>
            </a:r>
            <a:endParaRPr lang="ru-RU"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96752"/>
            <a:ext cx="4104456" cy="273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259132"/>
            <a:ext cx="3816424" cy="249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300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92088"/>
          </a:xfrm>
        </p:spPr>
        <p:txBody>
          <a:bodyPr>
            <a:normAutofit/>
          </a:bodyPr>
          <a:lstStyle/>
          <a:p>
            <a:r>
              <a:rPr lang="en-US" dirty="0" smtClean="0"/>
              <a:t>Technological revolution ?</a:t>
            </a:r>
            <a:endParaRPr lang="en-GB" dirty="0"/>
          </a:p>
        </p:txBody>
      </p:sp>
      <p:sp>
        <p:nvSpPr>
          <p:cNvPr id="3" name="Объект 2"/>
          <p:cNvSpPr>
            <a:spLocks noGrp="1"/>
          </p:cNvSpPr>
          <p:nvPr>
            <p:ph idx="1"/>
          </p:nvPr>
        </p:nvSpPr>
        <p:spPr>
          <a:xfrm>
            <a:off x="4211960" y="980728"/>
            <a:ext cx="4608512" cy="5616922"/>
          </a:xfrm>
        </p:spPr>
        <p:txBody>
          <a:bodyPr wrap="square">
            <a:spAutoFit/>
          </a:bodyPr>
          <a:lstStyle/>
          <a:p>
            <a:pPr marL="177800" indent="-177800">
              <a:spcBef>
                <a:spcPts val="300"/>
              </a:spcBef>
            </a:pPr>
            <a:r>
              <a:rPr lang="en-US" sz="1600" dirty="0" smtClean="0"/>
              <a:t>Qualitative technological spurt</a:t>
            </a:r>
            <a:r>
              <a:rPr lang="ru-RU" sz="1600" dirty="0" smtClean="0"/>
              <a:t>:</a:t>
            </a:r>
          </a:p>
          <a:p>
            <a:pPr marL="400050" lvl="1" indent="-222250">
              <a:spcBef>
                <a:spcPts val="300"/>
              </a:spcBef>
            </a:pPr>
            <a:r>
              <a:rPr lang="en-US" sz="1400" dirty="0" smtClean="0"/>
              <a:t>New exploration and production technologies for unconventional oil and gas</a:t>
            </a:r>
            <a:endParaRPr lang="ru-RU" sz="1400" dirty="0" smtClean="0"/>
          </a:p>
          <a:p>
            <a:pPr marL="400050" lvl="1" indent="-222250">
              <a:spcBef>
                <a:spcPts val="300"/>
              </a:spcBef>
            </a:pPr>
            <a:r>
              <a:rPr lang="en-US" sz="1400" dirty="0" smtClean="0"/>
              <a:t>Lowering costs and government support of production of renewable energy</a:t>
            </a:r>
            <a:endParaRPr lang="ru-RU" sz="1400" dirty="0" smtClean="0"/>
          </a:p>
          <a:p>
            <a:pPr marL="400050" lvl="1" indent="-222250">
              <a:spcBef>
                <a:spcPts val="300"/>
              </a:spcBef>
            </a:pPr>
            <a:r>
              <a:rPr lang="en-US" sz="1400" dirty="0" smtClean="0"/>
              <a:t>Broadening of production and transport geography of LNG</a:t>
            </a:r>
            <a:endParaRPr lang="ru-RU" sz="1400" dirty="0" smtClean="0"/>
          </a:p>
          <a:p>
            <a:pPr marL="400050" lvl="1" indent="-222250">
              <a:spcBef>
                <a:spcPts val="300"/>
              </a:spcBef>
            </a:pPr>
            <a:r>
              <a:rPr lang="en-US" sz="1400" dirty="0" smtClean="0"/>
              <a:t>Growth of electric car manufacturing</a:t>
            </a:r>
            <a:endParaRPr lang="ru-RU" sz="1400" dirty="0" smtClean="0"/>
          </a:p>
          <a:p>
            <a:pPr marL="400050" lvl="1" indent="-222250">
              <a:spcBef>
                <a:spcPts val="300"/>
              </a:spcBef>
            </a:pPr>
            <a:r>
              <a:rPr lang="en-US" sz="1400" dirty="0" smtClean="0"/>
              <a:t>Improvement of energy saving technology</a:t>
            </a:r>
            <a:endParaRPr lang="ru-RU" sz="1400" dirty="0"/>
          </a:p>
          <a:p>
            <a:pPr marL="400050" lvl="1" indent="-222250">
              <a:spcBef>
                <a:spcPts val="300"/>
              </a:spcBef>
              <a:spcAft>
                <a:spcPts val="600"/>
              </a:spcAft>
            </a:pPr>
            <a:r>
              <a:rPr lang="en-US" sz="1400" dirty="0" smtClean="0"/>
              <a:t>Japan intentions to exploit hydrates</a:t>
            </a:r>
            <a:endParaRPr lang="ru-RU" sz="1400" dirty="0" smtClean="0"/>
          </a:p>
          <a:p>
            <a:pPr marL="177800" indent="-177800">
              <a:spcBef>
                <a:spcPts val="0"/>
              </a:spcBef>
            </a:pPr>
            <a:r>
              <a:rPr lang="en-US" sz="1600" dirty="0" smtClean="0"/>
              <a:t>Quantitative growth in USA</a:t>
            </a:r>
            <a:r>
              <a:rPr lang="ru-RU" sz="1600" dirty="0" smtClean="0"/>
              <a:t>: </a:t>
            </a:r>
          </a:p>
          <a:p>
            <a:pPr marL="354013" lvl="1" indent="-176213">
              <a:spcBef>
                <a:spcPts val="300"/>
              </a:spcBef>
            </a:pPr>
            <a:r>
              <a:rPr lang="en-US" sz="1400" dirty="0" smtClean="0"/>
              <a:t>In production of shale oil and gas</a:t>
            </a:r>
            <a:endParaRPr lang="ru-RU" sz="1400" dirty="0" smtClean="0"/>
          </a:p>
          <a:p>
            <a:pPr marL="354013" lvl="1" indent="-176213">
              <a:spcBef>
                <a:spcPts val="300"/>
              </a:spcBef>
              <a:spcAft>
                <a:spcPts val="600"/>
              </a:spcAft>
            </a:pPr>
            <a:r>
              <a:rPr lang="en-US" sz="1400" dirty="0" smtClean="0"/>
              <a:t>In reducing costs of renewable energy</a:t>
            </a:r>
          </a:p>
          <a:p>
            <a:pPr marL="177800" indent="-177800">
              <a:spcBef>
                <a:spcPts val="0"/>
              </a:spcBef>
              <a:spcAft>
                <a:spcPts val="600"/>
              </a:spcAft>
            </a:pPr>
            <a:r>
              <a:rPr lang="en-US" sz="1600" dirty="0" smtClean="0"/>
              <a:t>Shale oil and gas resources in Europe (ex. UK) and China are not so rapidly developed</a:t>
            </a:r>
            <a:endParaRPr lang="ru-RU" sz="1600" dirty="0" smtClean="0"/>
          </a:p>
          <a:p>
            <a:pPr marL="177800" indent="-177800">
              <a:spcBef>
                <a:spcPts val="0"/>
              </a:spcBef>
              <a:spcAft>
                <a:spcPts val="600"/>
              </a:spcAft>
            </a:pPr>
            <a:r>
              <a:rPr lang="en-US" sz="1600" dirty="0" smtClean="0"/>
              <a:t>Shale oil will constitute 10-15% of the world liquid hydrocarbon production by 2040</a:t>
            </a:r>
            <a:endParaRPr lang="ru-RU" sz="1600" dirty="0" smtClean="0"/>
          </a:p>
          <a:p>
            <a:pPr marL="177800" indent="-177800">
              <a:spcBef>
                <a:spcPts val="0"/>
              </a:spcBef>
              <a:spcAft>
                <a:spcPts val="600"/>
              </a:spcAft>
            </a:pPr>
            <a:r>
              <a:rPr lang="en-US" sz="1600" dirty="0" smtClean="0"/>
              <a:t>Russia accumulates </a:t>
            </a:r>
            <a:r>
              <a:rPr lang="en-US" sz="1600" dirty="0"/>
              <a:t>significant unconventional </a:t>
            </a:r>
            <a:r>
              <a:rPr lang="en-US" sz="1600" dirty="0" smtClean="0"/>
              <a:t>resources also in East Siberian province</a:t>
            </a:r>
            <a:endParaRPr lang="ru-RU" sz="1600" dirty="0" smtClean="0"/>
          </a:p>
          <a:p>
            <a:pPr marL="177800" indent="-177800">
              <a:spcBef>
                <a:spcPts val="0"/>
              </a:spcBef>
              <a:spcAft>
                <a:spcPts val="600"/>
              </a:spcAft>
            </a:pPr>
            <a:r>
              <a:rPr lang="en-US" sz="1600" dirty="0" smtClean="0"/>
              <a:t>China has developed</a:t>
            </a:r>
            <a:r>
              <a:rPr lang="ru-RU" sz="1600" dirty="0" smtClean="0"/>
              <a:t> </a:t>
            </a:r>
            <a:r>
              <a:rPr lang="en-US" sz="1600" dirty="0" smtClean="0"/>
              <a:t>unconventional technologies but</a:t>
            </a:r>
            <a:r>
              <a:rPr lang="ru-RU" sz="1600" dirty="0" smtClean="0"/>
              <a:t> </a:t>
            </a:r>
            <a:r>
              <a:rPr lang="en-US" sz="1600" dirty="0" smtClean="0"/>
              <a:t>yet lacks professional expertise</a:t>
            </a:r>
            <a:endParaRPr lang="en-GB" sz="1600"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17540"/>
            <a:ext cx="3716247" cy="2887524"/>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7799" y="1278319"/>
            <a:ext cx="1452033" cy="27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4221088"/>
            <a:ext cx="3716247" cy="2448272"/>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0313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92088"/>
          </a:xfrm>
        </p:spPr>
        <p:txBody>
          <a:bodyPr>
            <a:normAutofit/>
          </a:bodyPr>
          <a:lstStyle/>
          <a:p>
            <a:r>
              <a:rPr lang="en-US" sz="3600" dirty="0" smtClean="0"/>
              <a:t>European gas market player </a:t>
            </a:r>
            <a:r>
              <a:rPr lang="ru-RU" sz="3600" dirty="0" smtClean="0"/>
              <a:t>?</a:t>
            </a:r>
            <a:endParaRPr lang="en-GB" sz="3600" dirty="0"/>
          </a:p>
        </p:txBody>
      </p:sp>
      <p:sp>
        <p:nvSpPr>
          <p:cNvPr id="6" name="Объект 5"/>
          <p:cNvSpPr>
            <a:spLocks noGrp="1"/>
          </p:cNvSpPr>
          <p:nvPr>
            <p:ph sz="quarter" idx="4"/>
          </p:nvPr>
        </p:nvSpPr>
        <p:spPr>
          <a:xfrm>
            <a:off x="4355976" y="980728"/>
            <a:ext cx="4536504" cy="5791562"/>
          </a:xfrm>
        </p:spPr>
        <p:txBody>
          <a:bodyPr>
            <a:noAutofit/>
          </a:bodyPr>
          <a:lstStyle/>
          <a:p>
            <a:pPr marL="177800" indent="-177800">
              <a:spcBef>
                <a:spcPts val="0"/>
              </a:spcBef>
              <a:spcAft>
                <a:spcPts val="1200"/>
              </a:spcAft>
            </a:pPr>
            <a:r>
              <a:rPr lang="en-US" sz="1800" dirty="0" smtClean="0"/>
              <a:t>The consensus forecast of total natural gas requirement for Europe by 2035 is 400 </a:t>
            </a:r>
            <a:r>
              <a:rPr lang="en-US" sz="1800" dirty="0" err="1" smtClean="0"/>
              <a:t>bln</a:t>
            </a:r>
            <a:r>
              <a:rPr lang="en-US" sz="1800" dirty="0" smtClean="0"/>
              <a:t>. m3 per year  (60% up from the current deficit)</a:t>
            </a:r>
            <a:endParaRPr lang="ru-RU" sz="1800" dirty="0" smtClean="0"/>
          </a:p>
          <a:p>
            <a:pPr marL="177800" indent="-177800">
              <a:spcBef>
                <a:spcPts val="0"/>
              </a:spcBef>
              <a:spcAft>
                <a:spcPts val="1200"/>
              </a:spcAft>
            </a:pPr>
            <a:r>
              <a:rPr lang="en-US" sz="1800" dirty="0" smtClean="0"/>
              <a:t>Current Henry Hub gas price is comparable with current price in European market</a:t>
            </a:r>
            <a:r>
              <a:rPr lang="ru-RU" sz="1800" dirty="0" smtClean="0"/>
              <a:t>, </a:t>
            </a:r>
            <a:r>
              <a:rPr lang="en-US" sz="1800" dirty="0" smtClean="0"/>
              <a:t>but LNG delivery will cost around</a:t>
            </a:r>
            <a:r>
              <a:rPr lang="ru-RU" sz="1800" dirty="0" smtClean="0"/>
              <a:t> </a:t>
            </a:r>
            <a:r>
              <a:rPr lang="en-US" sz="1800" dirty="0" smtClean="0"/>
              <a:t>$</a:t>
            </a:r>
            <a:r>
              <a:rPr lang="ru-RU" sz="1800" dirty="0" smtClean="0"/>
              <a:t>2,5 </a:t>
            </a:r>
            <a:r>
              <a:rPr lang="en-US" sz="1800" dirty="0" smtClean="0"/>
              <a:t>for</a:t>
            </a:r>
            <a:r>
              <a:rPr lang="ru-RU" sz="1800" dirty="0" smtClean="0"/>
              <a:t> </a:t>
            </a:r>
            <a:r>
              <a:rPr lang="en-US" sz="1800" dirty="0" err="1" smtClean="0"/>
              <a:t>MBtu</a:t>
            </a:r>
            <a:r>
              <a:rPr lang="en-US" sz="1800" dirty="0" smtClean="0"/>
              <a:t> (approx. $12 / </a:t>
            </a:r>
            <a:r>
              <a:rPr lang="en-US" sz="1800" dirty="0" err="1" smtClean="0"/>
              <a:t>boe</a:t>
            </a:r>
            <a:r>
              <a:rPr lang="en-US" sz="1800" dirty="0" smtClean="0"/>
              <a:t>)</a:t>
            </a:r>
            <a:endParaRPr lang="ru-RU" sz="1800" dirty="0" smtClean="0"/>
          </a:p>
          <a:p>
            <a:pPr marL="177800" indent="-177800">
              <a:spcBef>
                <a:spcPts val="0"/>
              </a:spcBef>
              <a:spcAft>
                <a:spcPts val="1200"/>
              </a:spcAft>
            </a:pPr>
            <a:r>
              <a:rPr lang="en-US" sz="1800" dirty="0" smtClean="0"/>
              <a:t>The cost structure of US gas supplies will be comparable with Qatar LNG, not Russian pipeline gas</a:t>
            </a:r>
            <a:endParaRPr lang="ru-RU" sz="1800" dirty="0" smtClean="0"/>
          </a:p>
          <a:p>
            <a:pPr marL="177800" indent="-177800">
              <a:spcBef>
                <a:spcPts val="0"/>
              </a:spcBef>
              <a:spcAft>
                <a:spcPts val="1200"/>
              </a:spcAft>
            </a:pPr>
            <a:r>
              <a:rPr lang="en-US" sz="1800" dirty="0" smtClean="0"/>
              <a:t>To reduce strategic share of the Russian gas in Europe by US gas supplies it will require to strengthen political ties between USA and Europe through the transatlantic integration</a:t>
            </a:r>
            <a:endParaRPr lang="ru-RU" sz="1800" dirty="0" smtClean="0"/>
          </a:p>
          <a:p>
            <a:pPr marL="177800" indent="-177800">
              <a:spcBef>
                <a:spcPts val="0"/>
              </a:spcBef>
              <a:spcAft>
                <a:spcPts val="1200"/>
              </a:spcAft>
            </a:pPr>
            <a:r>
              <a:rPr lang="en-US" sz="1800" dirty="0" smtClean="0"/>
              <a:t>Discrepancies between political priorities and the energy-economic </a:t>
            </a:r>
            <a:r>
              <a:rPr lang="en-US" sz="1800" dirty="0"/>
              <a:t>rational </a:t>
            </a:r>
            <a:r>
              <a:rPr lang="en-US" sz="1800" dirty="0" smtClean="0"/>
              <a:t>cause dissociative effects for EU</a:t>
            </a:r>
            <a:endParaRPr lang="ru-RU" sz="1800" dirty="0"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034118"/>
            <a:ext cx="3888432" cy="2754922"/>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181" y="3933056"/>
            <a:ext cx="3897763" cy="2839234"/>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36018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Iranian gas potential</a:t>
            </a:r>
            <a:endParaRPr lang="en-GB" dirty="0"/>
          </a:p>
        </p:txBody>
      </p:sp>
      <p:sp>
        <p:nvSpPr>
          <p:cNvPr id="3" name="Объект 2"/>
          <p:cNvSpPr>
            <a:spLocks noGrp="1"/>
          </p:cNvSpPr>
          <p:nvPr>
            <p:ph idx="4294967295"/>
          </p:nvPr>
        </p:nvSpPr>
        <p:spPr>
          <a:xfrm>
            <a:off x="0" y="1125538"/>
            <a:ext cx="5521325" cy="3254375"/>
          </a:xfrm>
        </p:spPr>
        <p:txBody>
          <a:bodyPr>
            <a:noAutofit/>
          </a:bodyPr>
          <a:lstStyle/>
          <a:p>
            <a:pPr marL="174625" indent="-174625">
              <a:spcBef>
                <a:spcPts val="0"/>
              </a:spcBef>
              <a:spcAft>
                <a:spcPts val="600"/>
              </a:spcAft>
            </a:pPr>
            <a:r>
              <a:rPr lang="en-US" sz="1600" dirty="0" smtClean="0"/>
              <a:t>For 15 years Europe and US are actively pursuing  the so called “Southern gas corridor”</a:t>
            </a:r>
            <a:endParaRPr lang="ru-RU" sz="1600" dirty="0" smtClean="0"/>
          </a:p>
          <a:p>
            <a:pPr marL="174625" indent="-174625">
              <a:spcBef>
                <a:spcPts val="0"/>
              </a:spcBef>
              <a:spcAft>
                <a:spcPts val="600"/>
              </a:spcAft>
            </a:pPr>
            <a:r>
              <a:rPr lang="en-US" sz="1600" dirty="0" smtClean="0"/>
              <a:t>Cost-wise Iranian gas is the most attractive source of new gas supplies to Europe</a:t>
            </a:r>
            <a:endParaRPr lang="ru-RU" sz="1600" dirty="0" smtClean="0"/>
          </a:p>
          <a:p>
            <a:pPr marL="174625" indent="-174625">
              <a:spcBef>
                <a:spcPts val="0"/>
              </a:spcBef>
              <a:spcAft>
                <a:spcPts val="600"/>
              </a:spcAft>
            </a:pPr>
            <a:r>
              <a:rPr lang="en-US" sz="1600" dirty="0" smtClean="0"/>
              <a:t>Development of infrastructure is held back by political and now military factors</a:t>
            </a:r>
            <a:endParaRPr lang="ru-RU" sz="1600" dirty="0" smtClean="0"/>
          </a:p>
          <a:p>
            <a:pPr marL="174625" indent="-174625">
              <a:spcBef>
                <a:spcPts val="0"/>
              </a:spcBef>
              <a:spcAft>
                <a:spcPts val="600"/>
              </a:spcAft>
            </a:pPr>
            <a:r>
              <a:rPr lang="en-US" sz="1600" dirty="0" smtClean="0"/>
              <a:t>US political landscape in the Middle East has gradually become much more complicated and requires new policy</a:t>
            </a:r>
            <a:endParaRPr lang="ru-RU" sz="1600" dirty="0" smtClean="0"/>
          </a:p>
          <a:p>
            <a:pPr marL="174625" indent="-174625">
              <a:spcBef>
                <a:spcPts val="0"/>
              </a:spcBef>
              <a:spcAft>
                <a:spcPts val="600"/>
              </a:spcAft>
            </a:pPr>
            <a:r>
              <a:rPr lang="en-US" sz="1600" dirty="0" smtClean="0"/>
              <a:t>National interests of Russia are directly influenced by the events in the Middle East, which includes the energy policy and strategic matters</a:t>
            </a:r>
            <a:endParaRPr lang="en-GB" sz="1600" dirty="0"/>
          </a:p>
        </p:txBody>
      </p:sp>
      <p:pic>
        <p:nvPicPr>
          <p:cNvPr id="1026" name="Picture 2" descr="http://re3.feem.it/UserFiles/Image/e-journal/Tagliapietra_Turkey_Figure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99" y="4380640"/>
            <a:ext cx="4528131" cy="2361097"/>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http://i58.tinypic.com/ww0iy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2883" y="1135108"/>
            <a:ext cx="3192772" cy="3070874"/>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iran pakistan gas pipelin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8904" y="4380640"/>
            <a:ext cx="4247572" cy="2361097"/>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608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txBody>
          <a:bodyPr>
            <a:normAutofit/>
          </a:bodyPr>
          <a:lstStyle/>
          <a:p>
            <a:r>
              <a:rPr lang="en-US" sz="3600" dirty="0" smtClean="0"/>
              <a:t>Energy consumption</a:t>
            </a:r>
            <a:r>
              <a:rPr lang="ru-RU" sz="3600" dirty="0" smtClean="0"/>
              <a:t> </a:t>
            </a:r>
            <a:r>
              <a:rPr lang="en-US" sz="3600" dirty="0" smtClean="0"/>
              <a:t>vs. Cost structure</a:t>
            </a:r>
            <a:endParaRPr lang="en-GB" sz="3600" dirty="0"/>
          </a:p>
        </p:txBody>
      </p:sp>
      <p:sp>
        <p:nvSpPr>
          <p:cNvPr id="3" name="Объект 2"/>
          <p:cNvSpPr>
            <a:spLocks noGrp="1"/>
          </p:cNvSpPr>
          <p:nvPr>
            <p:ph idx="1"/>
          </p:nvPr>
        </p:nvSpPr>
        <p:spPr>
          <a:xfrm>
            <a:off x="107504" y="1202117"/>
            <a:ext cx="8928992" cy="2226883"/>
          </a:xfrm>
        </p:spPr>
        <p:txBody>
          <a:bodyPr>
            <a:noAutofit/>
          </a:bodyPr>
          <a:lstStyle/>
          <a:p>
            <a:r>
              <a:rPr lang="en-US" sz="2400" dirty="0" smtClean="0"/>
              <a:t>Long-term global demand for energy will grow steadily</a:t>
            </a:r>
            <a:endParaRPr lang="ru-RU" sz="2400" dirty="0" smtClean="0"/>
          </a:p>
          <a:p>
            <a:r>
              <a:rPr lang="en-US" sz="2400" dirty="0" smtClean="0"/>
              <a:t>Recent technology development demonstrates that accessible sources of energy are much larger that originally estimated</a:t>
            </a:r>
            <a:endParaRPr lang="ru-RU" sz="2400" dirty="0" smtClean="0"/>
          </a:p>
          <a:p>
            <a:r>
              <a:rPr lang="en-US" sz="2400" dirty="0" smtClean="0"/>
              <a:t>The key question – will the cost reduction be sufficient and fast enough to access new energy without high impact on prices?</a:t>
            </a:r>
            <a:endParaRPr lang="en-GB" sz="2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1" y="3647326"/>
            <a:ext cx="4376947" cy="3201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1348" y="3590580"/>
            <a:ext cx="4740176" cy="325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985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92088"/>
          </a:xfrm>
        </p:spPr>
        <p:txBody>
          <a:bodyPr>
            <a:noAutofit/>
          </a:bodyPr>
          <a:lstStyle/>
          <a:p>
            <a:r>
              <a:rPr lang="en-US" sz="3200" dirty="0" smtClean="0"/>
              <a:t>Basis for compelled co-operation</a:t>
            </a:r>
            <a:endParaRPr lang="en-GB"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Объект 13"/>
          <p:cNvSpPr>
            <a:spLocks noGrp="1"/>
          </p:cNvSpPr>
          <p:nvPr>
            <p:ph idx="1"/>
          </p:nvPr>
        </p:nvSpPr>
        <p:spPr>
          <a:xfrm>
            <a:off x="4716016" y="908720"/>
            <a:ext cx="4149852" cy="2304256"/>
          </a:xfrm>
        </p:spPr>
        <p:txBody>
          <a:bodyPr>
            <a:noAutofit/>
          </a:bodyPr>
          <a:lstStyle/>
          <a:p>
            <a:r>
              <a:rPr lang="en-US" sz="1600" dirty="0" smtClean="0"/>
              <a:t>Existential incompatibility of USA and Russia does not exist</a:t>
            </a:r>
          </a:p>
          <a:p>
            <a:r>
              <a:rPr lang="en-US" sz="1600" dirty="0" smtClean="0"/>
              <a:t>Nuclear arms parity is the corner stone of global security for nearly 70 years and shall be maintained</a:t>
            </a:r>
            <a:endParaRPr lang="ru-RU" sz="1600" dirty="0" smtClean="0"/>
          </a:p>
          <a:p>
            <a:r>
              <a:rPr lang="en-US" sz="1600" dirty="0" smtClean="0"/>
              <a:t>Cold War</a:t>
            </a:r>
            <a:r>
              <a:rPr lang="ru-RU" sz="1600" dirty="0" smtClean="0"/>
              <a:t> </a:t>
            </a:r>
            <a:r>
              <a:rPr lang="en-US" sz="1600" dirty="0" smtClean="0"/>
              <a:t>makes no sense in the XXI century</a:t>
            </a:r>
            <a:r>
              <a:rPr lang="ru-RU" sz="1600" dirty="0" smtClean="0"/>
              <a:t>,</a:t>
            </a:r>
            <a:r>
              <a:rPr lang="en-US" sz="1600" dirty="0" smtClean="0"/>
              <a:t> and to overcome its legacy is common responsibility USA and Russia</a:t>
            </a:r>
            <a:endParaRPr lang="ru-RU" sz="1600" dirty="0" smtClean="0"/>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1288" y="3034276"/>
            <a:ext cx="4473259" cy="3813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Объект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8283" y="956456"/>
            <a:ext cx="2163717" cy="2175639"/>
          </a:xfrm>
          <a:prstGeom prst="rect">
            <a:avLst/>
          </a:prstGeom>
        </p:spPr>
      </p:pic>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043" y="956456"/>
            <a:ext cx="2146410" cy="2184512"/>
          </a:xfrm>
          <a:prstGeom prst="rect">
            <a:avLst/>
          </a:prstGeom>
        </p:spPr>
      </p:pic>
      <p:sp>
        <p:nvSpPr>
          <p:cNvPr id="20" name="Объект 13"/>
          <p:cNvSpPr txBox="1">
            <a:spLocks/>
          </p:cNvSpPr>
          <p:nvPr/>
        </p:nvSpPr>
        <p:spPr>
          <a:xfrm>
            <a:off x="395535" y="3429000"/>
            <a:ext cx="3960441" cy="33123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USA are not interested in expanding of the list of existing external threats</a:t>
            </a:r>
            <a:endParaRPr lang="ru-RU" sz="1600" dirty="0" smtClean="0"/>
          </a:p>
          <a:p>
            <a:r>
              <a:rPr lang="en-US" sz="1600" dirty="0" smtClean="0"/>
              <a:t>In the last 15 years Russia involuntarily was involved in a number of severe world issues and is much more useful as a partner to US, rather than a rival</a:t>
            </a:r>
            <a:endParaRPr lang="ru-RU" sz="1600" dirty="0" smtClean="0"/>
          </a:p>
          <a:p>
            <a:r>
              <a:rPr lang="en-US" sz="1600" dirty="0" smtClean="0"/>
              <a:t>US engagement in the European and Middle East energy development will force them to take into account the interests of Russia and seek compromises</a:t>
            </a:r>
            <a:endParaRPr lang="ru-RU" sz="1600" dirty="0" smtClean="0"/>
          </a:p>
          <a:p>
            <a:r>
              <a:rPr lang="en-US" sz="1600" dirty="0" smtClean="0"/>
              <a:t>The size of RF territory defines its role in the global ecology and climate issues</a:t>
            </a:r>
            <a:endParaRPr lang="ru-RU" sz="1600" dirty="0" smtClean="0"/>
          </a:p>
          <a:p>
            <a:endParaRPr lang="en-GB" sz="1600" dirty="0"/>
          </a:p>
        </p:txBody>
      </p:sp>
    </p:spTree>
    <p:extLst>
      <p:ext uri="{BB962C8B-B14F-4D97-AF65-F5344CB8AC3E}">
        <p14:creationId xmlns:p14="http://schemas.microsoft.com/office/powerpoint/2010/main" val="3484522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minval.az/2016/02/1405051834_163_sha-rossia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2770" cy="439248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259632" y="25962"/>
            <a:ext cx="6480720" cy="864096"/>
          </a:xfrm>
        </p:spPr>
        <p:txBody>
          <a:bodyPr>
            <a:noAutofit/>
          </a:bodyPr>
          <a:lstStyle/>
          <a:p>
            <a:r>
              <a:rPr lang="en-US" sz="3200" b="1" dirty="0" smtClean="0">
                <a:solidFill>
                  <a:schemeClr val="bg1"/>
                </a:solidFill>
              </a:rPr>
              <a:t>Possible architecture </a:t>
            </a:r>
            <a:br>
              <a:rPr lang="en-US" sz="3200" b="1" dirty="0" smtClean="0">
                <a:solidFill>
                  <a:schemeClr val="bg1"/>
                </a:solidFill>
              </a:rPr>
            </a:br>
            <a:r>
              <a:rPr lang="en-US" sz="3200" b="1" dirty="0" smtClean="0">
                <a:solidFill>
                  <a:schemeClr val="bg1"/>
                </a:solidFill>
              </a:rPr>
              <a:t>of global co-operation</a:t>
            </a:r>
            <a:endParaRPr lang="en-GB" sz="3200" b="1" dirty="0">
              <a:solidFill>
                <a:schemeClr val="bg1"/>
              </a:solidFill>
            </a:endParaRPr>
          </a:p>
        </p:txBody>
      </p:sp>
      <p:sp>
        <p:nvSpPr>
          <p:cNvPr id="3" name="Объект 2"/>
          <p:cNvSpPr>
            <a:spLocks noGrp="1"/>
          </p:cNvSpPr>
          <p:nvPr>
            <p:ph idx="1"/>
          </p:nvPr>
        </p:nvSpPr>
        <p:spPr>
          <a:xfrm>
            <a:off x="1" y="3723723"/>
            <a:ext cx="4355976" cy="3024336"/>
          </a:xfrm>
          <a:solidFill>
            <a:schemeClr val="bg1">
              <a:alpha val="71000"/>
            </a:schemeClr>
          </a:solidFill>
        </p:spPr>
        <p:txBody>
          <a:bodyPr>
            <a:noAutofit/>
          </a:bodyPr>
          <a:lstStyle/>
          <a:p>
            <a:pPr>
              <a:spcBef>
                <a:spcPts val="0"/>
              </a:spcBef>
              <a:spcAft>
                <a:spcPts val="1200"/>
              </a:spcAft>
            </a:pPr>
            <a:r>
              <a:rPr lang="en-US" sz="1800" dirty="0" smtClean="0"/>
              <a:t>In military sphere:  prevention of use of nuclear weapons</a:t>
            </a:r>
            <a:r>
              <a:rPr lang="ru-RU" sz="1800" dirty="0" smtClean="0"/>
              <a:t>;</a:t>
            </a:r>
            <a:r>
              <a:rPr lang="en-US" sz="1800" dirty="0" smtClean="0"/>
              <a:t> prevention of nuclear terrorism</a:t>
            </a:r>
            <a:r>
              <a:rPr lang="ru-RU" sz="1800" dirty="0" smtClean="0"/>
              <a:t>; </a:t>
            </a:r>
            <a:r>
              <a:rPr lang="en-US" sz="1800" dirty="0" smtClean="0"/>
              <a:t>nonproliferation of WMD</a:t>
            </a:r>
            <a:r>
              <a:rPr lang="ru-RU" sz="1800" dirty="0" smtClean="0"/>
              <a:t>; </a:t>
            </a:r>
            <a:r>
              <a:rPr lang="en-US" sz="1800" dirty="0" smtClean="0"/>
              <a:t>reduction of conventional weapons</a:t>
            </a:r>
          </a:p>
          <a:p>
            <a:pPr>
              <a:spcBef>
                <a:spcPts val="0"/>
              </a:spcBef>
              <a:spcAft>
                <a:spcPts val="1200"/>
              </a:spcAft>
            </a:pPr>
            <a:r>
              <a:rPr lang="en-US" sz="1800" dirty="0" smtClean="0"/>
              <a:t>In politics</a:t>
            </a:r>
            <a:r>
              <a:rPr lang="ru-RU" sz="1800" dirty="0" smtClean="0"/>
              <a:t>: </a:t>
            </a:r>
            <a:r>
              <a:rPr lang="en-US" sz="1800" dirty="0" smtClean="0"/>
              <a:t> Russia is an active participant in global agenda; US recognizes and respects Russian national interests in the CIS and in the Middle East</a:t>
            </a:r>
            <a:r>
              <a:rPr lang="ru-RU" sz="1800" dirty="0" smtClean="0"/>
              <a:t> </a:t>
            </a:r>
            <a:r>
              <a:rPr lang="en-US" sz="1800" dirty="0" smtClean="0"/>
              <a:t> (Iran</a:t>
            </a:r>
            <a:r>
              <a:rPr lang="ru-RU" sz="1800" dirty="0" smtClean="0"/>
              <a:t>, </a:t>
            </a:r>
            <a:r>
              <a:rPr lang="en-US" sz="1800" dirty="0" smtClean="0"/>
              <a:t>Iraq</a:t>
            </a:r>
            <a:r>
              <a:rPr lang="ru-RU" sz="1800" dirty="0" smtClean="0"/>
              <a:t>, </a:t>
            </a:r>
            <a:r>
              <a:rPr lang="en-US" sz="1800" dirty="0" smtClean="0"/>
              <a:t>Syria and Afghanistan)</a:t>
            </a:r>
            <a:endParaRPr lang="ru-RU" sz="1800" dirty="0" smtClean="0"/>
          </a:p>
        </p:txBody>
      </p:sp>
      <p:sp>
        <p:nvSpPr>
          <p:cNvPr id="5" name="Объект 2"/>
          <p:cNvSpPr txBox="1">
            <a:spLocks/>
          </p:cNvSpPr>
          <p:nvPr/>
        </p:nvSpPr>
        <p:spPr>
          <a:xfrm>
            <a:off x="4355976" y="3721082"/>
            <a:ext cx="4794101" cy="3136918"/>
          </a:xfrm>
          <a:prstGeom prst="rect">
            <a:avLst/>
          </a:prstGeom>
          <a:solidFill>
            <a:schemeClr val="bg1">
              <a:alpha val="71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800" dirty="0" smtClean="0"/>
              <a:t>In energy</a:t>
            </a:r>
            <a:r>
              <a:rPr lang="ru-RU" sz="1800" dirty="0" smtClean="0"/>
              <a:t>: </a:t>
            </a:r>
            <a:r>
              <a:rPr lang="en-US" sz="1800" dirty="0" smtClean="0"/>
              <a:t>several joint large projects in Russia, Europe, Middle East and Arctic</a:t>
            </a:r>
            <a:endParaRPr lang="ru-RU" sz="1800" dirty="0" smtClean="0"/>
          </a:p>
          <a:p>
            <a:pPr>
              <a:spcBef>
                <a:spcPts val="0"/>
              </a:spcBef>
              <a:spcAft>
                <a:spcPts val="1200"/>
              </a:spcAft>
            </a:pPr>
            <a:r>
              <a:rPr lang="en-US" sz="1800" dirty="0" smtClean="0"/>
              <a:t>In humanitarian sphere:  </a:t>
            </a:r>
            <a:r>
              <a:rPr lang="en-US" sz="1800" dirty="0" err="1" smtClean="0"/>
              <a:t>co-ordinated</a:t>
            </a:r>
            <a:r>
              <a:rPr lang="en-US" sz="1800" dirty="0" smtClean="0"/>
              <a:t> efforts to eliminate causes of poverty and</a:t>
            </a:r>
            <a:r>
              <a:rPr lang="ru-RU" sz="1800" dirty="0" smtClean="0"/>
              <a:t> </a:t>
            </a:r>
            <a:r>
              <a:rPr lang="en-US" sz="1800" dirty="0" smtClean="0"/>
              <a:t>population radicalization; prevention of terrorism; joint actions in fight against existing terrorist organizations and their ideologies</a:t>
            </a:r>
            <a:endParaRPr lang="ru-RU" sz="1800" dirty="0" smtClean="0"/>
          </a:p>
          <a:p>
            <a:pPr>
              <a:spcBef>
                <a:spcPts val="0"/>
              </a:spcBef>
              <a:spcAft>
                <a:spcPts val="1200"/>
              </a:spcAft>
            </a:pPr>
            <a:r>
              <a:rPr lang="en-US" sz="1800" dirty="0" smtClean="0"/>
              <a:t>In ecology:  an action plan to address rapid global warming and its possible consequences</a:t>
            </a:r>
            <a:endParaRPr lang="ru-RU" sz="1800" dirty="0" smtClean="0"/>
          </a:p>
          <a:p>
            <a:pPr>
              <a:spcBef>
                <a:spcPts val="0"/>
              </a:spcBef>
              <a:spcAft>
                <a:spcPts val="1200"/>
              </a:spcAft>
            </a:pPr>
            <a:endParaRPr lang="ru-RU" sz="1800" dirty="0" smtClean="0"/>
          </a:p>
          <a:p>
            <a:pPr>
              <a:spcBef>
                <a:spcPts val="0"/>
              </a:spcBef>
              <a:spcAft>
                <a:spcPts val="1200"/>
              </a:spcAft>
            </a:pPr>
            <a:endParaRPr lang="ru-RU" sz="1800" dirty="0" smtClean="0"/>
          </a:p>
          <a:p>
            <a:pPr>
              <a:spcBef>
                <a:spcPts val="0"/>
              </a:spcBef>
              <a:spcAft>
                <a:spcPts val="1200"/>
              </a:spcAft>
            </a:pPr>
            <a:endParaRPr lang="en-GB" sz="1800" dirty="0"/>
          </a:p>
        </p:txBody>
      </p:sp>
    </p:spTree>
    <p:extLst>
      <p:ext uri="{BB962C8B-B14F-4D97-AF65-F5344CB8AC3E}">
        <p14:creationId xmlns:p14="http://schemas.microsoft.com/office/powerpoint/2010/main" val="2096888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936104"/>
          </a:xfrm>
        </p:spPr>
        <p:txBody>
          <a:bodyPr>
            <a:normAutofit/>
          </a:bodyPr>
          <a:lstStyle/>
          <a:p>
            <a:r>
              <a:rPr lang="en-US" dirty="0" smtClean="0"/>
              <a:t>About the speaker</a:t>
            </a:r>
            <a:endParaRPr lang="en-GB" dirty="0"/>
          </a:p>
        </p:txBody>
      </p:sp>
      <p:sp>
        <p:nvSpPr>
          <p:cNvPr id="3" name="Объект 2"/>
          <p:cNvSpPr>
            <a:spLocks noGrp="1"/>
          </p:cNvSpPr>
          <p:nvPr>
            <p:ph idx="1"/>
          </p:nvPr>
        </p:nvSpPr>
        <p:spPr>
          <a:xfrm>
            <a:off x="2987824" y="1052736"/>
            <a:ext cx="6050431" cy="4032448"/>
          </a:xfrm>
        </p:spPr>
        <p:txBody>
          <a:bodyPr>
            <a:noAutofit/>
          </a:bodyPr>
          <a:lstStyle/>
          <a:p>
            <a:pPr marL="177800" indent="-177800"/>
            <a:r>
              <a:rPr lang="en-US" sz="1600" dirty="0" smtClean="0"/>
              <a:t>President of the Fund “World Politics and Resources”</a:t>
            </a:r>
          </a:p>
          <a:p>
            <a:pPr marL="177800" indent="-177800"/>
            <a:r>
              <a:rPr lang="en-US" sz="1600" dirty="0" smtClean="0"/>
              <a:t>President of the Institute for Russian Energy Strategy</a:t>
            </a:r>
          </a:p>
          <a:p>
            <a:pPr marL="177800" indent="-177800"/>
            <a:r>
              <a:rPr lang="en-US" sz="1600" dirty="0" smtClean="0"/>
              <a:t>Special Advisor to Foreign Affairs Ministry on foreign energy strategy</a:t>
            </a:r>
          </a:p>
          <a:p>
            <a:pPr marL="177800" indent="-177800"/>
            <a:r>
              <a:rPr lang="en-US" sz="1600" dirty="0" smtClean="0"/>
              <a:t>Former Minister Fuel and Energy of the Russian Federation</a:t>
            </a:r>
          </a:p>
          <a:p>
            <a:pPr marL="177800" indent="-177800"/>
            <a:r>
              <a:rPr lang="en-US" sz="1600" dirty="0" smtClean="0"/>
              <a:t>Editorial Board member of the “International Life” magazine published by the Ministry of Foreign Affairs of Russia</a:t>
            </a:r>
          </a:p>
          <a:p>
            <a:pPr marL="177800" indent="-177800"/>
            <a:r>
              <a:rPr lang="en-US" sz="1600" dirty="0" smtClean="0"/>
              <a:t>First post-Soviet Governor of the largest hydrocarbon producing region in Russia – Tyumen Oblast</a:t>
            </a:r>
          </a:p>
          <a:p>
            <a:pPr marL="177800" indent="-177800"/>
            <a:r>
              <a:rPr lang="en-US" sz="1600" dirty="0" smtClean="0"/>
              <a:t>43 years in the oil, gas and energy sector of the USSR and Russia</a:t>
            </a:r>
          </a:p>
          <a:p>
            <a:pPr marL="177800" indent="-177800"/>
            <a:r>
              <a:rPr lang="en-US" sz="1600" dirty="0" smtClean="0"/>
              <a:t>26 years of political and public high level activities</a:t>
            </a:r>
          </a:p>
          <a:p>
            <a:pPr marL="177800" indent="-177800"/>
            <a:r>
              <a:rPr lang="en-US" sz="1600" dirty="0" smtClean="0"/>
              <a:t>20 years of investments in international projects </a:t>
            </a:r>
            <a:endParaRPr lang="ru-RU" sz="1600" dirty="0"/>
          </a:p>
          <a:p>
            <a:pPr marL="177800" indent="-177800"/>
            <a:r>
              <a:rPr lang="en-US" sz="1600" dirty="0" smtClean="0"/>
              <a:t>Founder and head of a number of public establishments and professional societies for Russian energy sector</a:t>
            </a:r>
            <a:endParaRPr lang="ru-RU" sz="1600" dirty="0"/>
          </a:p>
          <a:p>
            <a:pPr marL="177800" indent="-177800"/>
            <a:r>
              <a:rPr lang="en-US" sz="1600" dirty="0" smtClean="0"/>
              <a:t>Member of several centers for political science and international politics in the Russian Federation</a:t>
            </a:r>
          </a:p>
        </p:txBody>
      </p:sp>
      <p:pic>
        <p:nvPicPr>
          <p:cNvPr id="1028" name="Picture 4" descr="http://shafranik.ru/sites/default/files/img-bio2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48" y="1052736"/>
            <a:ext cx="2118289" cy="15184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hafranik.ru/sites/default/files/5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781" y="2842988"/>
            <a:ext cx="2453011" cy="16661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hafranik.ru/sites/default/files/5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360" y="4748423"/>
            <a:ext cx="2490464" cy="18688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hafranik.ru/sites/default/files/styles/thumbnail/public/SNP.png?itok=8BZcfHl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1645" y="5351013"/>
            <a:ext cx="515734" cy="52625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hafranik.ru/sites/default/files/styles/thumbnail/public/Gornoprom.png?itok=VSrcgVJ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45742" y="5351013"/>
            <a:ext cx="520996" cy="5262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hafranik.ru/sites/default/files/styles/thumbnail/public/TPP.png?itok=fFglw2m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09837" y="5351013"/>
            <a:ext cx="526259" cy="52625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hafranik.ru/sites/default/files/styles/thumbnail/public/IES.png?itok=TFSH73mQ"/>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5941" y="5351013"/>
            <a:ext cx="368381" cy="52625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hafranik.ru/sites/default/files/styles/thumbnail/public/Fond_Mirovaya_Politika_i_Resursi.png?itok=CRWt5F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8029" y="5356276"/>
            <a:ext cx="526258" cy="51573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hafranik.ru/sites/default/files/styles/thumbnail/public/Malaya_rodina.png?itok=PZipWcc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30117" y="5351013"/>
            <a:ext cx="526259" cy="52625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hafranik.ru/sites/default/files/styles/thumbnail/public/Sistek.png?itok=E00Y3M6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94213" y="5353644"/>
            <a:ext cx="526259" cy="5209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03848" y="5887502"/>
            <a:ext cx="5380959" cy="92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051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060848"/>
            <a:ext cx="3046159" cy="321405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2060848"/>
            <a:ext cx="2892651" cy="3214056"/>
          </a:xfrm>
          <a:prstGeom prst="rect">
            <a:avLst/>
          </a:prstGeom>
        </p:spPr>
      </p:pic>
      <p:sp>
        <p:nvSpPr>
          <p:cNvPr id="2" name="Заголовок 1"/>
          <p:cNvSpPr>
            <a:spLocks noGrp="1"/>
          </p:cNvSpPr>
          <p:nvPr>
            <p:ph type="title"/>
          </p:nvPr>
        </p:nvSpPr>
        <p:spPr>
          <a:xfrm>
            <a:off x="457200" y="44624"/>
            <a:ext cx="8229600" cy="720080"/>
          </a:xfrm>
        </p:spPr>
        <p:txBody>
          <a:bodyPr>
            <a:normAutofit/>
          </a:bodyPr>
          <a:lstStyle/>
          <a:p>
            <a:r>
              <a:rPr lang="en-US" sz="3600" dirty="0" smtClean="0"/>
              <a:t>Systemic causes of the conflict</a:t>
            </a:r>
            <a:endParaRPr lang="en-GB" sz="3600" dirty="0"/>
          </a:p>
        </p:txBody>
      </p:sp>
      <p:sp>
        <p:nvSpPr>
          <p:cNvPr id="3" name="Объект 2"/>
          <p:cNvSpPr>
            <a:spLocks noGrp="1"/>
          </p:cNvSpPr>
          <p:nvPr>
            <p:ph idx="1"/>
          </p:nvPr>
        </p:nvSpPr>
        <p:spPr>
          <a:xfrm>
            <a:off x="35496" y="908720"/>
            <a:ext cx="4427984" cy="5544616"/>
          </a:xfrm>
          <a:solidFill>
            <a:schemeClr val="bg1">
              <a:alpha val="80000"/>
            </a:schemeClr>
          </a:solidFill>
        </p:spPr>
        <p:txBody>
          <a:bodyPr>
            <a:noAutofit/>
          </a:bodyPr>
          <a:lstStyle/>
          <a:p>
            <a:pPr marL="0" indent="0" algn="ctr">
              <a:spcBef>
                <a:spcPts val="0"/>
              </a:spcBef>
              <a:spcAft>
                <a:spcPts val="600"/>
              </a:spcAft>
              <a:buNone/>
            </a:pPr>
            <a:r>
              <a:rPr lang="en-US" sz="1600" b="1" u="sng" dirty="0" smtClean="0"/>
              <a:t>US points</a:t>
            </a:r>
            <a:r>
              <a:rPr lang="ru-RU" sz="1600" b="1" u="sng" dirty="0" smtClean="0"/>
              <a:t>:</a:t>
            </a:r>
            <a:r>
              <a:rPr lang="ru-RU" sz="1600" dirty="0" smtClean="0"/>
              <a:t> </a:t>
            </a:r>
            <a:endParaRPr lang="en-US" sz="1600" dirty="0" smtClean="0"/>
          </a:p>
          <a:p>
            <a:pPr marL="0" indent="0" algn="ctr">
              <a:spcBef>
                <a:spcPts val="0"/>
              </a:spcBef>
              <a:spcAft>
                <a:spcPts val="600"/>
              </a:spcAft>
              <a:buNone/>
            </a:pPr>
            <a:endParaRPr lang="ru-RU" sz="1600" dirty="0" smtClean="0"/>
          </a:p>
          <a:p>
            <a:pPr>
              <a:spcBef>
                <a:spcPts val="0"/>
              </a:spcBef>
              <a:spcAft>
                <a:spcPts val="600"/>
              </a:spcAft>
              <a:buSzPct val="200000"/>
              <a:buBlip>
                <a:blip r:embed="rId3"/>
              </a:buBlip>
            </a:pPr>
            <a:r>
              <a:rPr lang="en-US" sz="1600" dirty="0" smtClean="0">
                <a:solidFill>
                  <a:srgbClr val="FF0000"/>
                </a:solidFill>
              </a:rPr>
              <a:t>US is the winner in the Cold War – the prevailing thesis, which assumes:</a:t>
            </a:r>
          </a:p>
          <a:p>
            <a:pPr marL="541338" lvl="1" indent="-187325">
              <a:spcBef>
                <a:spcPts val="0"/>
              </a:spcBef>
              <a:spcAft>
                <a:spcPts val="600"/>
              </a:spcAft>
              <a:buSzPct val="200000"/>
              <a:buFont typeface="Wingdings" panose="05000000000000000000" pitchFamily="2" charset="2"/>
              <a:buChar char="§"/>
            </a:pPr>
            <a:r>
              <a:rPr lang="en-US" sz="1400" dirty="0" smtClean="0">
                <a:solidFill>
                  <a:srgbClr val="FF0000"/>
                </a:solidFill>
              </a:rPr>
              <a:t>Regarding Russia as a “defeated enemy”</a:t>
            </a:r>
          </a:p>
          <a:p>
            <a:pPr marL="541338" lvl="1" indent="-187325">
              <a:spcBef>
                <a:spcPts val="0"/>
              </a:spcBef>
              <a:spcAft>
                <a:spcPts val="600"/>
              </a:spcAft>
              <a:buSzPct val="200000"/>
              <a:buFont typeface="Wingdings" panose="05000000000000000000" pitchFamily="2" charset="2"/>
              <a:buChar char="§"/>
            </a:pPr>
            <a:r>
              <a:rPr lang="en-US" sz="1400" dirty="0" smtClean="0">
                <a:solidFill>
                  <a:srgbClr val="FF0000"/>
                </a:solidFill>
              </a:rPr>
              <a:t>Behaving as the supreme military and political mentor</a:t>
            </a:r>
          </a:p>
          <a:p>
            <a:pPr>
              <a:spcBef>
                <a:spcPts val="0"/>
              </a:spcBef>
              <a:spcAft>
                <a:spcPts val="600"/>
              </a:spcAft>
              <a:buSzPct val="200000"/>
              <a:buBlip>
                <a:blip r:embed="rId3"/>
              </a:buBlip>
            </a:pPr>
            <a:r>
              <a:rPr lang="en-US" sz="1600" dirty="0" smtClean="0">
                <a:solidFill>
                  <a:srgbClr val="FF0000"/>
                </a:solidFill>
              </a:rPr>
              <a:t>Military and political agenda towards Russia requires complete neutralization of  the Russian military capabilities that balance the US nuclear</a:t>
            </a:r>
            <a:endParaRPr lang="ru-RU" sz="1600" dirty="0" smtClean="0">
              <a:solidFill>
                <a:srgbClr val="FF0000"/>
              </a:solidFill>
            </a:endParaRPr>
          </a:p>
          <a:p>
            <a:pPr>
              <a:spcBef>
                <a:spcPts val="0"/>
              </a:spcBef>
              <a:spcAft>
                <a:spcPts val="600"/>
              </a:spcAft>
              <a:buSzPct val="200000"/>
              <a:buBlip>
                <a:blip r:embed="rId3"/>
              </a:buBlip>
            </a:pPr>
            <a:r>
              <a:rPr lang="en-US" sz="1600" dirty="0" smtClean="0">
                <a:solidFill>
                  <a:srgbClr val="FF0000"/>
                </a:solidFill>
              </a:rPr>
              <a:t>US should exert political and economic pressure on Russia in order to change the existing regime</a:t>
            </a:r>
          </a:p>
          <a:p>
            <a:pPr>
              <a:spcBef>
                <a:spcPts val="0"/>
              </a:spcBef>
              <a:spcAft>
                <a:spcPts val="600"/>
              </a:spcAft>
              <a:buSzPct val="200000"/>
              <a:buBlip>
                <a:blip r:embed="rId3"/>
              </a:buBlip>
            </a:pPr>
            <a:r>
              <a:rPr lang="en-US" sz="1600" dirty="0" smtClean="0">
                <a:solidFill>
                  <a:srgbClr val="FF0000"/>
                </a:solidFill>
              </a:rPr>
              <a:t>US can violate or even withdraw from the existing treaties with Russia</a:t>
            </a:r>
          </a:p>
          <a:p>
            <a:pPr>
              <a:spcBef>
                <a:spcPts val="0"/>
              </a:spcBef>
              <a:spcAft>
                <a:spcPts val="600"/>
              </a:spcAft>
              <a:buSzPct val="200000"/>
              <a:buBlip>
                <a:blip r:embed="rId3"/>
              </a:buBlip>
            </a:pPr>
            <a:r>
              <a:rPr lang="en-US" sz="1600" dirty="0" smtClean="0">
                <a:solidFill>
                  <a:srgbClr val="FF0000"/>
                </a:solidFill>
              </a:rPr>
              <a:t>US should impose sanctions on Russian elites and persecute Russian citizens abroad if need be</a:t>
            </a:r>
          </a:p>
        </p:txBody>
      </p:sp>
      <p:sp>
        <p:nvSpPr>
          <p:cNvPr id="4" name="Объект 2"/>
          <p:cNvSpPr txBox="1">
            <a:spLocks/>
          </p:cNvSpPr>
          <p:nvPr/>
        </p:nvSpPr>
        <p:spPr>
          <a:xfrm>
            <a:off x="4493319" y="692696"/>
            <a:ext cx="4650681" cy="5904656"/>
          </a:xfrm>
          <a:prstGeom prst="rect">
            <a:avLst/>
          </a:prstGeom>
          <a:solidFill>
            <a:schemeClr val="bg1">
              <a:alpha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600" b="1" u="sng" dirty="0" smtClean="0"/>
              <a:t>RF points</a:t>
            </a:r>
            <a:r>
              <a:rPr lang="ru-RU" sz="1600" b="1" u="sng" dirty="0" smtClean="0"/>
              <a:t>:</a:t>
            </a:r>
            <a:r>
              <a:rPr lang="ru-RU" sz="1600" b="1" dirty="0" smtClean="0"/>
              <a:t> </a:t>
            </a:r>
            <a:endParaRPr lang="en-US" sz="1600" b="1" dirty="0" smtClean="0"/>
          </a:p>
          <a:p>
            <a:pPr>
              <a:spcBef>
                <a:spcPts val="0"/>
              </a:spcBef>
              <a:spcAft>
                <a:spcPts val="1200"/>
              </a:spcAft>
              <a:buSzPct val="200000"/>
              <a:buBlip>
                <a:blip r:embed="rId4"/>
              </a:buBlip>
            </a:pPr>
            <a:r>
              <a:rPr lang="en-US" sz="1600" dirty="0" smtClean="0">
                <a:solidFill>
                  <a:srgbClr val="0000CC"/>
                </a:solidFill>
              </a:rPr>
              <a:t>Russia does not consider itself  the loser in the the Cold War:</a:t>
            </a:r>
          </a:p>
          <a:p>
            <a:pPr marL="639763" lvl="1">
              <a:spcBef>
                <a:spcPts val="0"/>
              </a:spcBef>
              <a:spcAft>
                <a:spcPts val="600"/>
              </a:spcAft>
              <a:buSzPct val="200000"/>
              <a:buFont typeface="Wingdings" panose="05000000000000000000" pitchFamily="2" charset="2"/>
              <a:buChar char="§"/>
            </a:pPr>
            <a:r>
              <a:rPr lang="en-US" sz="1400" dirty="0" smtClean="0">
                <a:solidFill>
                  <a:srgbClr val="0000CC"/>
                </a:solidFill>
              </a:rPr>
              <a:t>USSR </a:t>
            </a:r>
            <a:r>
              <a:rPr lang="en-US" sz="1400" dirty="0">
                <a:solidFill>
                  <a:srgbClr val="0000CC"/>
                </a:solidFill>
              </a:rPr>
              <a:t>internal forces </a:t>
            </a:r>
            <a:r>
              <a:rPr lang="en-US" sz="1400" dirty="0" smtClean="0">
                <a:solidFill>
                  <a:srgbClr val="0000CC"/>
                </a:solidFill>
              </a:rPr>
              <a:t>caused the disintegration of the country</a:t>
            </a:r>
            <a:endParaRPr lang="ru-RU" sz="1400" dirty="0" smtClean="0">
              <a:solidFill>
                <a:srgbClr val="0000CC"/>
              </a:solidFill>
            </a:endParaRPr>
          </a:p>
          <a:p>
            <a:pPr marL="639763" lvl="1">
              <a:spcBef>
                <a:spcPts val="0"/>
              </a:spcBef>
              <a:spcAft>
                <a:spcPts val="600"/>
              </a:spcAft>
              <a:buSzPct val="200000"/>
              <a:buFont typeface="Wingdings" panose="05000000000000000000" pitchFamily="2" charset="2"/>
              <a:buChar char="§"/>
            </a:pPr>
            <a:r>
              <a:rPr lang="en-US" sz="1400" dirty="0" smtClean="0">
                <a:solidFill>
                  <a:srgbClr val="0000CC"/>
                </a:solidFill>
              </a:rPr>
              <a:t>US took advantage of the weakness of the state and supported disintegration-oriented nationalistic elites in the Soviet republics</a:t>
            </a:r>
            <a:endParaRPr lang="ru-RU" sz="1400" dirty="0" smtClean="0">
              <a:solidFill>
                <a:srgbClr val="0000CC"/>
              </a:solidFill>
            </a:endParaRPr>
          </a:p>
          <a:p>
            <a:pPr marL="639763" lvl="1">
              <a:spcBef>
                <a:spcPts val="0"/>
              </a:spcBef>
              <a:spcAft>
                <a:spcPts val="600"/>
              </a:spcAft>
              <a:buSzPct val="200000"/>
              <a:buFont typeface="Wingdings" panose="05000000000000000000" pitchFamily="2" charset="2"/>
              <a:buChar char="§"/>
            </a:pPr>
            <a:r>
              <a:rPr lang="en-US" sz="1400" dirty="0" smtClean="0">
                <a:solidFill>
                  <a:srgbClr val="0000CC"/>
                </a:solidFill>
              </a:rPr>
              <a:t>US support of </a:t>
            </a:r>
            <a:r>
              <a:rPr lang="en-US" sz="1400" dirty="0" err="1" smtClean="0">
                <a:solidFill>
                  <a:srgbClr val="0000CC"/>
                </a:solidFill>
              </a:rPr>
              <a:t>Perestroyka</a:t>
            </a:r>
            <a:r>
              <a:rPr lang="en-US" sz="1400" dirty="0" smtClean="0">
                <a:solidFill>
                  <a:srgbClr val="0000CC"/>
                </a:solidFill>
              </a:rPr>
              <a:t> was aimed at undermining military capabilities of Russia</a:t>
            </a:r>
            <a:endParaRPr lang="ru-RU" sz="1400" dirty="0" smtClean="0">
              <a:solidFill>
                <a:srgbClr val="0000CC"/>
              </a:solidFill>
            </a:endParaRPr>
          </a:p>
          <a:p>
            <a:pPr marL="639763" lvl="1">
              <a:spcBef>
                <a:spcPts val="0"/>
              </a:spcBef>
              <a:spcAft>
                <a:spcPts val="600"/>
              </a:spcAft>
              <a:buSzPct val="200000"/>
              <a:buFont typeface="Wingdings" panose="05000000000000000000" pitchFamily="2" charset="2"/>
              <a:buChar char="§"/>
            </a:pPr>
            <a:r>
              <a:rPr lang="en-US" sz="1400" dirty="0" smtClean="0">
                <a:solidFill>
                  <a:srgbClr val="0000CC"/>
                </a:solidFill>
              </a:rPr>
              <a:t>US continues actions to undertake to weaken international status of the RF (“regional state with authority within the national borders”)</a:t>
            </a:r>
            <a:r>
              <a:rPr lang="ru-RU" sz="1400" dirty="0" smtClean="0">
                <a:solidFill>
                  <a:srgbClr val="0000CC"/>
                </a:solidFill>
              </a:rPr>
              <a:t> </a:t>
            </a:r>
          </a:p>
          <a:p>
            <a:pPr>
              <a:spcBef>
                <a:spcPts val="0"/>
              </a:spcBef>
              <a:spcAft>
                <a:spcPts val="1200"/>
              </a:spcAft>
              <a:buSzPct val="200000"/>
              <a:buBlip>
                <a:blip r:embed="rId4"/>
              </a:buBlip>
            </a:pPr>
            <a:r>
              <a:rPr lang="en-US" sz="1600" dirty="0" smtClean="0">
                <a:solidFill>
                  <a:srgbClr val="0000CC"/>
                </a:solidFill>
              </a:rPr>
              <a:t>Status of a junior partner of US can not be supported internally</a:t>
            </a:r>
            <a:endParaRPr lang="ru-RU" sz="1600" dirty="0" smtClean="0">
              <a:solidFill>
                <a:srgbClr val="0000CC"/>
              </a:solidFill>
            </a:endParaRPr>
          </a:p>
          <a:p>
            <a:pPr>
              <a:spcBef>
                <a:spcPts val="0"/>
              </a:spcBef>
              <a:spcAft>
                <a:spcPts val="1200"/>
              </a:spcAft>
              <a:buSzPct val="200000"/>
              <a:buBlip>
                <a:blip r:embed="rId4"/>
              </a:buBlip>
            </a:pPr>
            <a:r>
              <a:rPr lang="en-US" sz="1600" dirty="0" smtClean="0">
                <a:solidFill>
                  <a:srgbClr val="0000CC"/>
                </a:solidFill>
              </a:rPr>
              <a:t>US makes efforts to interfere in the internal affairs and foreign policy of Russia</a:t>
            </a:r>
          </a:p>
          <a:p>
            <a:pPr>
              <a:spcBef>
                <a:spcPts val="0"/>
              </a:spcBef>
              <a:spcAft>
                <a:spcPts val="1200"/>
              </a:spcAft>
              <a:buSzPct val="200000"/>
              <a:buBlip>
                <a:blip r:embed="rId4"/>
              </a:buBlip>
            </a:pPr>
            <a:r>
              <a:rPr lang="en-US" sz="1600" dirty="0" smtClean="0">
                <a:solidFill>
                  <a:srgbClr val="0000CC"/>
                </a:solidFill>
              </a:rPr>
              <a:t>US is projecting its norms and values directly on the Russian society neglecting  its long history and traditional national identity </a:t>
            </a:r>
            <a:endParaRPr lang="ru-RU" sz="1600" dirty="0" smtClean="0">
              <a:solidFill>
                <a:srgbClr val="0000CC"/>
              </a:solidFill>
            </a:endParaRPr>
          </a:p>
        </p:txBody>
      </p:sp>
    </p:spTree>
    <p:extLst>
      <p:ext uri="{BB962C8B-B14F-4D97-AF65-F5344CB8AC3E}">
        <p14:creationId xmlns:p14="http://schemas.microsoft.com/office/powerpoint/2010/main" val="496214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1622" y="1353810"/>
            <a:ext cx="4696642" cy="4955510"/>
          </a:xfrm>
          <a:prstGeom prst="rect">
            <a:avLst/>
          </a:prstGeom>
        </p:spPr>
      </p:pic>
      <p:sp>
        <p:nvSpPr>
          <p:cNvPr id="2" name="Заголовок 1"/>
          <p:cNvSpPr>
            <a:spLocks noGrp="1"/>
          </p:cNvSpPr>
          <p:nvPr>
            <p:ph type="title"/>
          </p:nvPr>
        </p:nvSpPr>
        <p:spPr>
          <a:xfrm>
            <a:off x="457200" y="44624"/>
            <a:ext cx="8229600" cy="864096"/>
          </a:xfrm>
        </p:spPr>
        <p:txBody>
          <a:bodyPr>
            <a:normAutofit/>
          </a:bodyPr>
          <a:lstStyle/>
          <a:p>
            <a:r>
              <a:rPr lang="en-US" dirty="0" smtClean="0"/>
              <a:t>USA – the “winner” theses</a:t>
            </a:r>
            <a:endParaRPr lang="en-GB" dirty="0"/>
          </a:p>
        </p:txBody>
      </p:sp>
      <p:sp>
        <p:nvSpPr>
          <p:cNvPr id="3" name="Объект 2"/>
          <p:cNvSpPr>
            <a:spLocks noGrp="1"/>
          </p:cNvSpPr>
          <p:nvPr>
            <p:ph idx="1"/>
          </p:nvPr>
        </p:nvSpPr>
        <p:spPr>
          <a:xfrm>
            <a:off x="179512" y="1196752"/>
            <a:ext cx="8892480" cy="5400600"/>
          </a:xfrm>
          <a:solidFill>
            <a:schemeClr val="bg1">
              <a:alpha val="80000"/>
            </a:schemeClr>
          </a:solidFill>
        </p:spPr>
        <p:txBody>
          <a:bodyPr>
            <a:noAutofit/>
          </a:bodyPr>
          <a:lstStyle/>
          <a:p>
            <a:pPr marL="541338" indent="-541338">
              <a:spcBef>
                <a:spcPts val="0"/>
              </a:spcBef>
              <a:spcAft>
                <a:spcPts val="1200"/>
              </a:spcAft>
              <a:buSzPct val="150000"/>
              <a:buBlip>
                <a:blip r:embed="rId3"/>
              </a:buBlip>
            </a:pPr>
            <a:r>
              <a:rPr lang="en-US" sz="1700" dirty="0" smtClean="0">
                <a:solidFill>
                  <a:srgbClr val="FF0000"/>
                </a:solidFill>
              </a:rPr>
              <a:t>Global power with prevailing agenda in military, political and economic affairs world wide due to the exclusive values of the American national model and the unipolar world system</a:t>
            </a:r>
          </a:p>
          <a:p>
            <a:pPr marL="541338" indent="-541338">
              <a:spcBef>
                <a:spcPts val="0"/>
              </a:spcBef>
              <a:spcAft>
                <a:spcPts val="1200"/>
              </a:spcAft>
              <a:buSzPct val="150000"/>
              <a:buBlip>
                <a:blip r:embed="rId3"/>
              </a:buBlip>
            </a:pPr>
            <a:r>
              <a:rPr lang="en-US" sz="1700" dirty="0" smtClean="0">
                <a:solidFill>
                  <a:srgbClr val="FF0000"/>
                </a:solidFill>
              </a:rPr>
              <a:t>“Leading from the back seat” by authorizing military activity of NATO allies under US control </a:t>
            </a:r>
          </a:p>
          <a:p>
            <a:pPr marL="541338" indent="-541338">
              <a:spcBef>
                <a:spcPts val="0"/>
              </a:spcBef>
              <a:spcAft>
                <a:spcPts val="1200"/>
              </a:spcAft>
              <a:buSzPct val="150000"/>
              <a:buBlip>
                <a:blip r:embed="rId3"/>
              </a:buBlip>
            </a:pPr>
            <a:r>
              <a:rPr lang="en-US" sz="1700" dirty="0" smtClean="0">
                <a:solidFill>
                  <a:srgbClr val="FF0000"/>
                </a:solidFill>
              </a:rPr>
              <a:t>Ultimate responsibility to protect “Greater Europe” through the control of NATO</a:t>
            </a:r>
            <a:endParaRPr lang="ru-RU" sz="1700" dirty="0" smtClean="0">
              <a:solidFill>
                <a:srgbClr val="FF0000"/>
              </a:solidFill>
            </a:endParaRPr>
          </a:p>
          <a:p>
            <a:pPr marL="541338" indent="-541338">
              <a:spcBef>
                <a:spcPts val="0"/>
              </a:spcBef>
              <a:spcAft>
                <a:spcPts val="1200"/>
              </a:spcAft>
              <a:buSzPct val="150000"/>
              <a:buBlip>
                <a:blip r:embed="rId3"/>
              </a:buBlip>
            </a:pPr>
            <a:r>
              <a:rPr lang="en-US" sz="1700" dirty="0" smtClean="0">
                <a:solidFill>
                  <a:srgbClr val="FF0000"/>
                </a:solidFill>
              </a:rPr>
              <a:t>Cultivation of disagreements between Western Europe and Russia to prevent political and economic rapprochement</a:t>
            </a:r>
          </a:p>
          <a:p>
            <a:pPr marL="541338" indent="-541338">
              <a:spcBef>
                <a:spcPts val="0"/>
              </a:spcBef>
              <a:spcAft>
                <a:spcPts val="1200"/>
              </a:spcAft>
              <a:buSzPct val="150000"/>
              <a:buBlip>
                <a:blip r:embed="rId3"/>
              </a:buBlip>
            </a:pPr>
            <a:r>
              <a:rPr lang="en-US" sz="1700" dirty="0" smtClean="0">
                <a:solidFill>
                  <a:srgbClr val="FF0000"/>
                </a:solidFill>
              </a:rPr>
              <a:t>Unilateral </a:t>
            </a:r>
            <a:r>
              <a:rPr lang="en-US" sz="1700" dirty="0">
                <a:solidFill>
                  <a:srgbClr val="FF0000"/>
                </a:solidFill>
              </a:rPr>
              <a:t>withdrawal from the Anti-Ballistic Missile Treaty </a:t>
            </a:r>
            <a:r>
              <a:rPr lang="en-US" sz="1700" dirty="0" smtClean="0">
                <a:solidFill>
                  <a:srgbClr val="FF0000"/>
                </a:solidFill>
              </a:rPr>
              <a:t>(ABM Treaty) and </a:t>
            </a:r>
            <a:r>
              <a:rPr lang="en-GB" sz="1700" dirty="0">
                <a:solidFill>
                  <a:srgbClr val="FF0000"/>
                </a:solidFill>
              </a:rPr>
              <a:t>construction of </a:t>
            </a:r>
            <a:r>
              <a:rPr lang="en-GB" sz="1700" dirty="0" smtClean="0">
                <a:solidFill>
                  <a:srgbClr val="FF0000"/>
                </a:solidFill>
              </a:rPr>
              <a:t>the Global anti-missile defence system close to Russian borders</a:t>
            </a:r>
            <a:endParaRPr lang="ru-RU" sz="1700" dirty="0">
              <a:solidFill>
                <a:srgbClr val="FF0000"/>
              </a:solidFill>
            </a:endParaRPr>
          </a:p>
          <a:p>
            <a:pPr marL="541338" indent="-541338">
              <a:spcBef>
                <a:spcPts val="0"/>
              </a:spcBef>
              <a:spcAft>
                <a:spcPts val="1200"/>
              </a:spcAft>
              <a:buSzPct val="150000"/>
              <a:buBlip>
                <a:blip r:embed="rId3"/>
              </a:buBlip>
            </a:pPr>
            <a:r>
              <a:rPr lang="en-US" sz="1700" dirty="0" smtClean="0">
                <a:solidFill>
                  <a:srgbClr val="FF0000"/>
                </a:solidFill>
              </a:rPr>
              <a:t>Measures to liquidate nuclear parity between US and Russia</a:t>
            </a:r>
            <a:endParaRPr lang="ru-RU" sz="1700" dirty="0">
              <a:solidFill>
                <a:srgbClr val="FF0000"/>
              </a:solidFill>
            </a:endParaRPr>
          </a:p>
          <a:p>
            <a:pPr marL="541338" indent="-541338">
              <a:spcBef>
                <a:spcPts val="0"/>
              </a:spcBef>
              <a:spcAft>
                <a:spcPts val="1200"/>
              </a:spcAft>
              <a:buSzPct val="150000"/>
              <a:buBlip>
                <a:blip r:embed="rId3"/>
              </a:buBlip>
            </a:pPr>
            <a:r>
              <a:rPr lang="en-US" sz="1700" dirty="0" smtClean="0">
                <a:solidFill>
                  <a:srgbClr val="FF0000"/>
                </a:solidFill>
              </a:rPr>
              <a:t>Demand for continuous reduction of the conventional armament by Russia along</a:t>
            </a:r>
            <a:endParaRPr lang="ru-RU" sz="1700" dirty="0">
              <a:solidFill>
                <a:srgbClr val="FF0000"/>
              </a:solidFill>
            </a:endParaRPr>
          </a:p>
          <a:p>
            <a:pPr marL="541338" indent="-541338">
              <a:spcBef>
                <a:spcPts val="0"/>
              </a:spcBef>
              <a:spcAft>
                <a:spcPts val="1200"/>
              </a:spcAft>
              <a:buSzPct val="150000"/>
              <a:buBlip>
                <a:blip r:embed="rId3"/>
              </a:buBlip>
            </a:pPr>
            <a:r>
              <a:rPr lang="en-US" sz="1700" dirty="0" smtClean="0">
                <a:solidFill>
                  <a:srgbClr val="FF0000"/>
                </a:solidFill>
              </a:rPr>
              <a:t>Blocking sovereign Russian foreign policy</a:t>
            </a:r>
            <a:endParaRPr lang="ru-RU" sz="1700" dirty="0">
              <a:solidFill>
                <a:srgbClr val="FF0000"/>
              </a:solidFill>
            </a:endParaRPr>
          </a:p>
          <a:p>
            <a:pPr marL="541338" indent="-541338">
              <a:spcBef>
                <a:spcPts val="0"/>
              </a:spcBef>
              <a:spcAft>
                <a:spcPts val="1200"/>
              </a:spcAft>
              <a:buSzPct val="150000"/>
              <a:buBlip>
                <a:blip r:embed="rId3"/>
              </a:buBlip>
            </a:pPr>
            <a:r>
              <a:rPr lang="en-US" sz="1700" dirty="0" smtClean="0">
                <a:solidFill>
                  <a:srgbClr val="FF0000"/>
                </a:solidFill>
              </a:rPr>
              <a:t>Pressuring CIS members interested in </a:t>
            </a:r>
            <a:r>
              <a:rPr lang="en-GB" sz="1700" dirty="0">
                <a:solidFill>
                  <a:srgbClr val="FF0000"/>
                </a:solidFill>
              </a:rPr>
              <a:t>Collective Security Treaty Organization (CSTO) and Eurasian Economic Community (EAEC or </a:t>
            </a:r>
            <a:r>
              <a:rPr lang="en-GB" sz="1700" dirty="0" err="1">
                <a:solidFill>
                  <a:srgbClr val="FF0000"/>
                </a:solidFill>
              </a:rPr>
              <a:t>EurAsEC</a:t>
            </a:r>
            <a:r>
              <a:rPr lang="en-GB" sz="1700" dirty="0" smtClean="0">
                <a:solidFill>
                  <a:srgbClr val="FF0000"/>
                </a:solidFill>
              </a:rPr>
              <a:t>) led by Russian Federation</a:t>
            </a:r>
            <a:endParaRPr lang="ru-RU" sz="1700" dirty="0">
              <a:solidFill>
                <a:srgbClr val="FF0000"/>
              </a:solidFill>
            </a:endParaRPr>
          </a:p>
          <a:p>
            <a:pPr marL="541338" indent="-541338">
              <a:spcBef>
                <a:spcPts val="0"/>
              </a:spcBef>
              <a:spcAft>
                <a:spcPts val="1200"/>
              </a:spcAft>
              <a:buSzPct val="150000"/>
              <a:buBlip>
                <a:blip r:embed="rId3"/>
              </a:buBlip>
            </a:pPr>
            <a:r>
              <a:rPr lang="en-US" sz="1700" dirty="0" smtClean="0">
                <a:solidFill>
                  <a:srgbClr val="FF0000"/>
                </a:solidFill>
              </a:rPr>
              <a:t>Undermining Russian energy policy in Europe </a:t>
            </a:r>
            <a:r>
              <a:rPr lang="en-US" sz="1700" dirty="0">
                <a:solidFill>
                  <a:srgbClr val="FF0000"/>
                </a:solidFill>
              </a:rPr>
              <a:t>and </a:t>
            </a:r>
            <a:r>
              <a:rPr lang="en-US" sz="1700" dirty="0" smtClean="0">
                <a:solidFill>
                  <a:srgbClr val="FF0000"/>
                </a:solidFill>
              </a:rPr>
              <a:t>Asia-Pacific</a:t>
            </a:r>
            <a:endParaRPr lang="ru-RU" sz="1700" dirty="0">
              <a:solidFill>
                <a:srgbClr val="FF0000"/>
              </a:solidFill>
            </a:endParaRPr>
          </a:p>
        </p:txBody>
      </p:sp>
    </p:spTree>
    <p:extLst>
      <p:ext uri="{BB962C8B-B14F-4D97-AF65-F5344CB8AC3E}">
        <p14:creationId xmlns:p14="http://schemas.microsoft.com/office/powerpoint/2010/main" val="2989641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1622" y="1353810"/>
            <a:ext cx="4696642" cy="4955510"/>
          </a:xfrm>
          <a:prstGeom prst="rect">
            <a:avLst/>
          </a:prstGeom>
        </p:spPr>
      </p:pic>
      <p:sp>
        <p:nvSpPr>
          <p:cNvPr id="2" name="Заголовок 1"/>
          <p:cNvSpPr>
            <a:spLocks noGrp="1"/>
          </p:cNvSpPr>
          <p:nvPr>
            <p:ph type="title"/>
          </p:nvPr>
        </p:nvSpPr>
        <p:spPr>
          <a:xfrm>
            <a:off x="457200" y="53752"/>
            <a:ext cx="8229600" cy="1143000"/>
          </a:xfrm>
        </p:spPr>
        <p:txBody>
          <a:bodyPr>
            <a:normAutofit/>
          </a:bodyPr>
          <a:lstStyle/>
          <a:p>
            <a:r>
              <a:rPr lang="en-US" dirty="0" smtClean="0"/>
              <a:t>The policy of the “winner”</a:t>
            </a:r>
            <a:r>
              <a:rPr lang="ru-RU" dirty="0" smtClean="0"/>
              <a:t> </a:t>
            </a:r>
            <a:endParaRPr lang="en-GB" dirty="0"/>
          </a:p>
        </p:txBody>
      </p:sp>
      <p:sp>
        <p:nvSpPr>
          <p:cNvPr id="3" name="Объект 2"/>
          <p:cNvSpPr>
            <a:spLocks noGrp="1"/>
          </p:cNvSpPr>
          <p:nvPr>
            <p:ph idx="1"/>
          </p:nvPr>
        </p:nvSpPr>
        <p:spPr>
          <a:xfrm>
            <a:off x="298175" y="1268760"/>
            <a:ext cx="8666313" cy="5012567"/>
          </a:xfrm>
          <a:solidFill>
            <a:schemeClr val="bg1">
              <a:alpha val="80000"/>
            </a:schemeClr>
          </a:solidFill>
        </p:spPr>
        <p:txBody>
          <a:bodyPr>
            <a:noAutofit/>
          </a:bodyPr>
          <a:lstStyle/>
          <a:p>
            <a:pPr>
              <a:lnSpc>
                <a:spcPct val="120000"/>
              </a:lnSpc>
              <a:spcBef>
                <a:spcPts val="0"/>
              </a:spcBef>
              <a:spcAft>
                <a:spcPts val="600"/>
              </a:spcAft>
              <a:buBlip>
                <a:blip r:embed="rId3"/>
              </a:buBlip>
            </a:pPr>
            <a:r>
              <a:rPr lang="en-US" sz="2000" dirty="0" smtClean="0">
                <a:solidFill>
                  <a:srgbClr val="FF0000"/>
                </a:solidFill>
              </a:rPr>
              <a:t>Actions by the US and NATO that violate International law concerning issues of war and peace; military operations abroad without serious and adequate justification</a:t>
            </a:r>
          </a:p>
          <a:p>
            <a:pPr>
              <a:lnSpc>
                <a:spcPct val="120000"/>
              </a:lnSpc>
              <a:spcBef>
                <a:spcPts val="0"/>
              </a:spcBef>
              <a:spcAft>
                <a:spcPts val="600"/>
              </a:spcAft>
              <a:buBlip>
                <a:blip r:embed="rId3"/>
              </a:buBlip>
            </a:pPr>
            <a:r>
              <a:rPr lang="en-US" sz="2000" dirty="0" smtClean="0">
                <a:solidFill>
                  <a:srgbClr val="FF0000"/>
                </a:solidFill>
              </a:rPr>
              <a:t>Presentation to global community of faked threats as a pretext for use of force to change governments and dismantle legitimate state institutions</a:t>
            </a:r>
            <a:endParaRPr lang="ru-RU" sz="2000" dirty="0" smtClean="0">
              <a:solidFill>
                <a:srgbClr val="FF0000"/>
              </a:solidFill>
            </a:endParaRPr>
          </a:p>
          <a:p>
            <a:pPr>
              <a:lnSpc>
                <a:spcPct val="120000"/>
              </a:lnSpc>
              <a:spcBef>
                <a:spcPts val="0"/>
              </a:spcBef>
              <a:spcAft>
                <a:spcPts val="600"/>
              </a:spcAft>
              <a:buBlip>
                <a:blip r:embed="rId3"/>
              </a:buBlip>
            </a:pPr>
            <a:r>
              <a:rPr lang="en-US" sz="2000" dirty="0" smtClean="0">
                <a:solidFill>
                  <a:srgbClr val="FF0000"/>
                </a:solidFill>
              </a:rPr>
              <a:t>Regarding Russia</a:t>
            </a:r>
            <a:r>
              <a:rPr lang="ru-RU" sz="2000" dirty="0" smtClean="0">
                <a:solidFill>
                  <a:srgbClr val="FF0000"/>
                </a:solidFill>
              </a:rPr>
              <a:t>:</a:t>
            </a:r>
          </a:p>
          <a:p>
            <a:pPr marL="625475" lvl="1" indent="-271463">
              <a:lnSpc>
                <a:spcPct val="120000"/>
              </a:lnSpc>
              <a:spcBef>
                <a:spcPts val="0"/>
              </a:spcBef>
              <a:spcAft>
                <a:spcPts val="600"/>
              </a:spcAft>
              <a:buFont typeface="Wingdings" panose="05000000000000000000" pitchFamily="2" charset="2"/>
              <a:buChar char="§"/>
            </a:pPr>
            <a:r>
              <a:rPr lang="en-US" sz="1600" dirty="0" smtClean="0">
                <a:solidFill>
                  <a:srgbClr val="FF0000"/>
                </a:solidFill>
              </a:rPr>
              <a:t>Making alliances with CIS countries in order to implement anti-Russian projects</a:t>
            </a:r>
          </a:p>
          <a:p>
            <a:pPr marL="625475" lvl="1" indent="-271463">
              <a:lnSpc>
                <a:spcPct val="120000"/>
              </a:lnSpc>
              <a:spcBef>
                <a:spcPts val="0"/>
              </a:spcBef>
              <a:spcAft>
                <a:spcPts val="600"/>
              </a:spcAft>
              <a:buFont typeface="Wingdings" panose="05000000000000000000" pitchFamily="2" charset="2"/>
              <a:buChar char="§"/>
            </a:pPr>
            <a:r>
              <a:rPr lang="en-US" sz="1600" dirty="0" smtClean="0">
                <a:solidFill>
                  <a:srgbClr val="FF0000"/>
                </a:solidFill>
              </a:rPr>
              <a:t>Pressuring European partners on energy cooperation with Russia</a:t>
            </a:r>
          </a:p>
          <a:p>
            <a:pPr marL="625475" lvl="1" indent="-271463">
              <a:lnSpc>
                <a:spcPct val="120000"/>
              </a:lnSpc>
              <a:spcBef>
                <a:spcPts val="0"/>
              </a:spcBef>
              <a:spcAft>
                <a:spcPts val="600"/>
              </a:spcAft>
              <a:buFont typeface="Wingdings" panose="05000000000000000000" pitchFamily="2" charset="2"/>
              <a:buChar char="§"/>
            </a:pPr>
            <a:r>
              <a:rPr lang="en-US" sz="1600" dirty="0" smtClean="0">
                <a:solidFill>
                  <a:srgbClr val="FF0000"/>
                </a:solidFill>
              </a:rPr>
              <a:t>Avoiding cooperation with Russia on its strategic interests in the Middle East and Asia-Pacific</a:t>
            </a:r>
            <a:endParaRPr lang="ru-RU" sz="1600" dirty="0" smtClean="0">
              <a:solidFill>
                <a:srgbClr val="FF0000"/>
              </a:solidFill>
            </a:endParaRPr>
          </a:p>
          <a:p>
            <a:pPr>
              <a:lnSpc>
                <a:spcPct val="120000"/>
              </a:lnSpc>
              <a:spcBef>
                <a:spcPts val="0"/>
              </a:spcBef>
              <a:spcAft>
                <a:spcPts val="600"/>
              </a:spcAft>
              <a:buBlip>
                <a:blip r:embed="rId3"/>
              </a:buBlip>
            </a:pPr>
            <a:r>
              <a:rPr lang="en-US" sz="2000" dirty="0" smtClean="0">
                <a:solidFill>
                  <a:srgbClr val="FF0000"/>
                </a:solidFill>
              </a:rPr>
              <a:t>Economic sanctions against Russian elite, citizens and companies and demonization of the leader</a:t>
            </a:r>
          </a:p>
          <a:p>
            <a:pPr>
              <a:lnSpc>
                <a:spcPct val="120000"/>
              </a:lnSpc>
              <a:spcBef>
                <a:spcPts val="0"/>
              </a:spcBef>
              <a:spcAft>
                <a:spcPts val="600"/>
              </a:spcAft>
              <a:buBlip>
                <a:blip r:embed="rId3"/>
              </a:buBlip>
            </a:pPr>
            <a:r>
              <a:rPr lang="en-US" sz="2000" dirty="0" smtClean="0">
                <a:solidFill>
                  <a:srgbClr val="FF0000"/>
                </a:solidFill>
              </a:rPr>
              <a:t>Public statements of government officials supporting regime change in Russia</a:t>
            </a:r>
          </a:p>
          <a:p>
            <a:pPr>
              <a:lnSpc>
                <a:spcPct val="120000"/>
              </a:lnSpc>
              <a:spcAft>
                <a:spcPts val="600"/>
              </a:spcAft>
            </a:pPr>
            <a:endParaRPr lang="en-GB" sz="2000" dirty="0"/>
          </a:p>
        </p:txBody>
      </p:sp>
    </p:spTree>
    <p:extLst>
      <p:ext uri="{BB962C8B-B14F-4D97-AF65-F5344CB8AC3E}">
        <p14:creationId xmlns:p14="http://schemas.microsoft.com/office/powerpoint/2010/main" val="2389086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362" y="1812821"/>
            <a:ext cx="3722814" cy="4136459"/>
          </a:xfrm>
          <a:prstGeom prst="rect">
            <a:avLst/>
          </a:prstGeom>
        </p:spPr>
      </p:pic>
      <p:sp>
        <p:nvSpPr>
          <p:cNvPr id="2" name="Заголовок 1"/>
          <p:cNvSpPr>
            <a:spLocks noGrp="1"/>
          </p:cNvSpPr>
          <p:nvPr>
            <p:ph type="title"/>
          </p:nvPr>
        </p:nvSpPr>
        <p:spPr>
          <a:xfrm>
            <a:off x="457200" y="44624"/>
            <a:ext cx="8229600" cy="1143000"/>
          </a:xfrm>
        </p:spPr>
        <p:txBody>
          <a:bodyPr/>
          <a:lstStyle/>
          <a:p>
            <a:r>
              <a:rPr lang="en-US" dirty="0" smtClean="0"/>
              <a:t>Russian position</a:t>
            </a:r>
            <a:endParaRPr lang="en-GB" dirty="0"/>
          </a:p>
        </p:txBody>
      </p:sp>
      <p:sp>
        <p:nvSpPr>
          <p:cNvPr id="3" name="Объект 2"/>
          <p:cNvSpPr>
            <a:spLocks noGrp="1"/>
          </p:cNvSpPr>
          <p:nvPr>
            <p:ph idx="1"/>
          </p:nvPr>
        </p:nvSpPr>
        <p:spPr>
          <a:xfrm>
            <a:off x="251520" y="1340768"/>
            <a:ext cx="8640960" cy="5256584"/>
          </a:xfrm>
          <a:solidFill>
            <a:schemeClr val="bg1">
              <a:alpha val="80000"/>
            </a:schemeClr>
          </a:solidFill>
        </p:spPr>
        <p:txBody>
          <a:bodyPr>
            <a:noAutofit/>
          </a:bodyPr>
          <a:lstStyle/>
          <a:p>
            <a:pPr>
              <a:spcBef>
                <a:spcPts val="0"/>
              </a:spcBef>
              <a:spcAft>
                <a:spcPts val="1200"/>
              </a:spcAft>
              <a:buSzPct val="100000"/>
              <a:buBlip>
                <a:blip r:embed="rId3"/>
              </a:buBlip>
            </a:pPr>
            <a:r>
              <a:rPr lang="en-US" sz="2000" dirty="0" smtClean="0">
                <a:solidFill>
                  <a:srgbClr val="0000CC"/>
                </a:solidFill>
              </a:rPr>
              <a:t>Russia does not contest US global leadership that falls within the International law</a:t>
            </a:r>
            <a:endParaRPr lang="ru-RU" sz="2000" dirty="0">
              <a:solidFill>
                <a:srgbClr val="0000CC"/>
              </a:solidFill>
            </a:endParaRPr>
          </a:p>
          <a:p>
            <a:pPr>
              <a:spcBef>
                <a:spcPts val="0"/>
              </a:spcBef>
              <a:spcAft>
                <a:spcPts val="1200"/>
              </a:spcAft>
              <a:buSzPct val="100000"/>
              <a:buBlip>
                <a:blip r:embed="rId3"/>
              </a:buBlip>
            </a:pPr>
            <a:r>
              <a:rPr lang="en-US" sz="2000" dirty="0" smtClean="0">
                <a:solidFill>
                  <a:srgbClr val="0000CC"/>
                </a:solidFill>
              </a:rPr>
              <a:t>Russia is an equal player in the global agenda of the multipolar world, where in various spheres there are different leading countries such as USA, China, possibly India</a:t>
            </a:r>
          </a:p>
          <a:p>
            <a:pPr>
              <a:spcBef>
                <a:spcPts val="0"/>
              </a:spcBef>
              <a:spcAft>
                <a:spcPts val="1200"/>
              </a:spcAft>
              <a:buSzPct val="100000"/>
              <a:buBlip>
                <a:blip r:embed="rId3"/>
              </a:buBlip>
            </a:pPr>
            <a:r>
              <a:rPr lang="en-US" sz="2000" dirty="0" smtClean="0">
                <a:solidFill>
                  <a:srgbClr val="0000CC"/>
                </a:solidFill>
              </a:rPr>
              <a:t>Russia will </a:t>
            </a:r>
            <a:r>
              <a:rPr lang="en-US" sz="2000" dirty="0">
                <a:solidFill>
                  <a:srgbClr val="0000CC"/>
                </a:solidFill>
              </a:rPr>
              <a:t>not </a:t>
            </a:r>
            <a:r>
              <a:rPr lang="en-US" sz="2000" dirty="0" smtClean="0">
                <a:solidFill>
                  <a:srgbClr val="0000CC"/>
                </a:solidFill>
              </a:rPr>
              <a:t>tolerate and will act against attempts to weaken its independent foreign policy and threats to its national security</a:t>
            </a:r>
            <a:endParaRPr lang="en-US" sz="2000" dirty="0">
              <a:solidFill>
                <a:srgbClr val="0000CC"/>
              </a:solidFill>
            </a:endParaRPr>
          </a:p>
          <a:p>
            <a:pPr>
              <a:spcBef>
                <a:spcPts val="0"/>
              </a:spcBef>
              <a:spcAft>
                <a:spcPts val="1200"/>
              </a:spcAft>
              <a:buSzPct val="100000"/>
              <a:buBlip>
                <a:blip r:embed="rId3"/>
              </a:buBlip>
            </a:pPr>
            <a:r>
              <a:rPr lang="en-US" sz="2000" dirty="0" smtClean="0">
                <a:solidFill>
                  <a:srgbClr val="0000CC"/>
                </a:solidFill>
              </a:rPr>
              <a:t>Limitation of national interests of Russia can not be part of any international treaty or cooperation objectives</a:t>
            </a:r>
            <a:endParaRPr lang="ru-RU" sz="2000" dirty="0">
              <a:solidFill>
                <a:srgbClr val="0000CC"/>
              </a:solidFill>
            </a:endParaRPr>
          </a:p>
          <a:p>
            <a:pPr>
              <a:spcBef>
                <a:spcPts val="0"/>
              </a:spcBef>
              <a:spcAft>
                <a:spcPts val="1200"/>
              </a:spcAft>
              <a:buSzPct val="100000"/>
              <a:buBlip>
                <a:blip r:embed="rId3"/>
              </a:buBlip>
            </a:pPr>
            <a:r>
              <a:rPr lang="en-US" sz="2000" dirty="0" smtClean="0">
                <a:solidFill>
                  <a:srgbClr val="0000CC"/>
                </a:solidFill>
              </a:rPr>
              <a:t>Primary threat to the Russian national security is identified as the purposeful weakening of Russian nuclear capabilities. Russia is ready to undertake asymmetric measures, but aims to avoid new arms race</a:t>
            </a:r>
            <a:endParaRPr lang="ru-RU" sz="2000" dirty="0">
              <a:solidFill>
                <a:srgbClr val="0000CC"/>
              </a:solidFill>
            </a:endParaRPr>
          </a:p>
          <a:p>
            <a:pPr>
              <a:spcBef>
                <a:spcPts val="0"/>
              </a:spcBef>
              <a:spcAft>
                <a:spcPts val="1200"/>
              </a:spcAft>
              <a:buSzPct val="100000"/>
              <a:buBlip>
                <a:blip r:embed="rId3"/>
              </a:buBlip>
            </a:pPr>
            <a:r>
              <a:rPr lang="en-US" sz="2000" dirty="0" smtClean="0">
                <a:solidFill>
                  <a:srgbClr val="0000CC"/>
                </a:solidFill>
              </a:rPr>
              <a:t>Russian military doctrine includes among national defense measures certain preventive military actions not excluding use of its nuclear arsenal</a:t>
            </a:r>
          </a:p>
        </p:txBody>
      </p:sp>
    </p:spTree>
    <p:extLst>
      <p:ext uri="{BB962C8B-B14F-4D97-AF65-F5344CB8AC3E}">
        <p14:creationId xmlns:p14="http://schemas.microsoft.com/office/powerpoint/2010/main" val="1304778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362" y="1812821"/>
            <a:ext cx="3722814" cy="4136459"/>
          </a:xfrm>
          <a:prstGeom prst="rect">
            <a:avLst/>
          </a:prstGeom>
        </p:spPr>
      </p:pic>
      <p:sp>
        <p:nvSpPr>
          <p:cNvPr id="2" name="Заголовок 1"/>
          <p:cNvSpPr>
            <a:spLocks noGrp="1"/>
          </p:cNvSpPr>
          <p:nvPr>
            <p:ph type="title"/>
          </p:nvPr>
        </p:nvSpPr>
        <p:spPr>
          <a:xfrm>
            <a:off x="457200" y="44624"/>
            <a:ext cx="8229600" cy="936104"/>
          </a:xfrm>
        </p:spPr>
        <p:txBody>
          <a:bodyPr/>
          <a:lstStyle/>
          <a:p>
            <a:r>
              <a:rPr lang="en-US" dirty="0" smtClean="0"/>
              <a:t>Russian position</a:t>
            </a:r>
            <a:r>
              <a:rPr lang="ru-RU" dirty="0" smtClean="0"/>
              <a:t> </a:t>
            </a:r>
            <a:r>
              <a:rPr lang="ru-RU" sz="2400" dirty="0" smtClean="0"/>
              <a:t>(</a:t>
            </a:r>
            <a:r>
              <a:rPr lang="en-US" sz="2400" dirty="0" smtClean="0"/>
              <a:t>cont’d</a:t>
            </a:r>
            <a:r>
              <a:rPr lang="ru-RU" sz="2400" dirty="0" smtClean="0"/>
              <a:t>)</a:t>
            </a:r>
            <a:endParaRPr lang="en-GB" dirty="0"/>
          </a:p>
        </p:txBody>
      </p:sp>
      <p:sp>
        <p:nvSpPr>
          <p:cNvPr id="3" name="Объект 2"/>
          <p:cNvSpPr>
            <a:spLocks noGrp="1"/>
          </p:cNvSpPr>
          <p:nvPr>
            <p:ph idx="1"/>
          </p:nvPr>
        </p:nvSpPr>
        <p:spPr>
          <a:xfrm>
            <a:off x="251520" y="1268760"/>
            <a:ext cx="8640960" cy="5112568"/>
          </a:xfrm>
          <a:solidFill>
            <a:schemeClr val="bg1">
              <a:alpha val="80000"/>
            </a:schemeClr>
          </a:solidFill>
        </p:spPr>
        <p:txBody>
          <a:bodyPr>
            <a:noAutofit/>
          </a:bodyPr>
          <a:lstStyle/>
          <a:p>
            <a:pPr>
              <a:spcBef>
                <a:spcPts val="0"/>
              </a:spcBef>
              <a:spcAft>
                <a:spcPts val="1200"/>
              </a:spcAft>
              <a:buSzPct val="150000"/>
              <a:buBlip>
                <a:blip r:embed="rId3"/>
              </a:buBlip>
            </a:pPr>
            <a:r>
              <a:rPr lang="en-US" sz="1800" dirty="0" smtClean="0">
                <a:solidFill>
                  <a:srgbClr val="0000CC"/>
                </a:solidFill>
              </a:rPr>
              <a:t>Russia is interested and has the right to strengthen the CIS security system</a:t>
            </a:r>
            <a:endParaRPr lang="ru-RU" sz="1800" dirty="0">
              <a:solidFill>
                <a:srgbClr val="0000CC"/>
              </a:solidFill>
            </a:endParaRPr>
          </a:p>
          <a:p>
            <a:pPr>
              <a:spcBef>
                <a:spcPts val="0"/>
              </a:spcBef>
              <a:spcAft>
                <a:spcPts val="1200"/>
              </a:spcAft>
              <a:buSzPct val="150000"/>
              <a:buBlip>
                <a:blip r:embed="rId3"/>
              </a:buBlip>
            </a:pPr>
            <a:r>
              <a:rPr lang="en-US" sz="1800" dirty="0" smtClean="0">
                <a:solidFill>
                  <a:srgbClr val="0000CC"/>
                </a:solidFill>
              </a:rPr>
              <a:t>Russia is seeking a unified European security system where it can participate also through the </a:t>
            </a:r>
            <a:r>
              <a:rPr lang="en-GB" sz="1800" dirty="0" smtClean="0">
                <a:solidFill>
                  <a:srgbClr val="0000CC"/>
                </a:solidFill>
              </a:rPr>
              <a:t>Collective </a:t>
            </a:r>
            <a:r>
              <a:rPr lang="en-GB" sz="1800" dirty="0">
                <a:solidFill>
                  <a:srgbClr val="0000CC"/>
                </a:solidFill>
              </a:rPr>
              <a:t>Security Treaty Organization (CSTO</a:t>
            </a:r>
            <a:r>
              <a:rPr lang="en-GB" sz="1800" dirty="0" smtClean="0">
                <a:solidFill>
                  <a:srgbClr val="0000CC"/>
                </a:solidFill>
              </a:rPr>
              <a:t>)</a:t>
            </a:r>
            <a:endParaRPr lang="ru-RU" sz="1800" dirty="0">
              <a:solidFill>
                <a:srgbClr val="0000CC"/>
              </a:solidFill>
            </a:endParaRPr>
          </a:p>
          <a:p>
            <a:pPr>
              <a:spcBef>
                <a:spcPts val="0"/>
              </a:spcBef>
              <a:spcAft>
                <a:spcPts val="1200"/>
              </a:spcAft>
              <a:buSzPct val="150000"/>
              <a:buBlip>
                <a:blip r:embed="rId3"/>
              </a:buBlip>
            </a:pPr>
            <a:r>
              <a:rPr lang="en-US" sz="1800" dirty="0" smtClean="0">
                <a:solidFill>
                  <a:srgbClr val="0000CC"/>
                </a:solidFill>
              </a:rPr>
              <a:t>Russia’s geopolitical interest in the Middle East developments is caused by</a:t>
            </a:r>
            <a:r>
              <a:rPr lang="ru-RU" sz="1800" dirty="0" smtClean="0">
                <a:solidFill>
                  <a:srgbClr val="0000CC"/>
                </a:solidFill>
              </a:rPr>
              <a:t>:</a:t>
            </a:r>
            <a:endParaRPr lang="ru-RU" sz="1800" dirty="0">
              <a:solidFill>
                <a:srgbClr val="0000CC"/>
              </a:solidFill>
            </a:endParaRPr>
          </a:p>
          <a:p>
            <a:pPr lvl="1">
              <a:spcBef>
                <a:spcPts val="0"/>
              </a:spcBef>
              <a:spcAft>
                <a:spcPts val="1200"/>
              </a:spcAft>
              <a:buSzPct val="150000"/>
              <a:buFont typeface="Wingdings" panose="05000000000000000000" pitchFamily="2" charset="2"/>
              <a:buChar char="§"/>
            </a:pPr>
            <a:r>
              <a:rPr lang="en-US" sz="1800" dirty="0" smtClean="0">
                <a:solidFill>
                  <a:srgbClr val="0000CC"/>
                </a:solidFill>
              </a:rPr>
              <a:t>Continuously rising threats of terrorism in the regions of Russia and its partners in </a:t>
            </a:r>
            <a:r>
              <a:rPr lang="en-US" sz="1800" dirty="0">
                <a:solidFill>
                  <a:srgbClr val="0000CC"/>
                </a:solidFill>
              </a:rPr>
              <a:t>regional security </a:t>
            </a:r>
            <a:r>
              <a:rPr lang="en-US" sz="1800" dirty="0" smtClean="0">
                <a:solidFill>
                  <a:srgbClr val="0000CC"/>
                </a:solidFill>
              </a:rPr>
              <a:t>cooperation</a:t>
            </a:r>
          </a:p>
          <a:p>
            <a:pPr lvl="1">
              <a:spcBef>
                <a:spcPts val="0"/>
              </a:spcBef>
              <a:spcAft>
                <a:spcPts val="1200"/>
              </a:spcAft>
              <a:buSzPct val="150000"/>
              <a:buFont typeface="Wingdings" panose="05000000000000000000" pitchFamily="2" charset="2"/>
              <a:buChar char="§"/>
            </a:pPr>
            <a:r>
              <a:rPr lang="en-US" sz="1800" dirty="0" smtClean="0">
                <a:solidFill>
                  <a:srgbClr val="0000CC"/>
                </a:solidFill>
              </a:rPr>
              <a:t>Risks to its security arising from the military conflicts and humanitarian crises</a:t>
            </a:r>
          </a:p>
          <a:p>
            <a:pPr>
              <a:spcBef>
                <a:spcPts val="0"/>
              </a:spcBef>
              <a:spcAft>
                <a:spcPts val="1200"/>
              </a:spcAft>
              <a:buSzPct val="150000"/>
              <a:buBlip>
                <a:blip r:embed="rId3"/>
              </a:buBlip>
            </a:pPr>
            <a:r>
              <a:rPr lang="en-US" sz="1800" dirty="0" smtClean="0">
                <a:solidFill>
                  <a:srgbClr val="0000CC"/>
                </a:solidFill>
              </a:rPr>
              <a:t>China is a strategic partner in the Far East region and in “The New Silk Road” project targeting Western European markets and Central Asian infrastructure projects</a:t>
            </a:r>
            <a:endParaRPr lang="ru-RU" sz="1800" dirty="0" smtClean="0">
              <a:solidFill>
                <a:srgbClr val="0000CC"/>
              </a:solidFill>
            </a:endParaRPr>
          </a:p>
          <a:p>
            <a:pPr>
              <a:spcBef>
                <a:spcPts val="0"/>
              </a:spcBef>
              <a:spcAft>
                <a:spcPts val="1200"/>
              </a:spcAft>
              <a:buSzPct val="150000"/>
              <a:buBlip>
                <a:blip r:embed="rId3"/>
              </a:buBlip>
            </a:pPr>
            <a:r>
              <a:rPr lang="en-US" sz="1800" dirty="0" smtClean="0">
                <a:solidFill>
                  <a:srgbClr val="0000CC"/>
                </a:solidFill>
              </a:rPr>
              <a:t>Strengthening of Russia’s presence in traditional markets and the development of co-operation with South East Asia including energy remains priority of foreign policy</a:t>
            </a:r>
            <a:endParaRPr lang="ru-RU" sz="1800" dirty="0" smtClean="0">
              <a:solidFill>
                <a:srgbClr val="0000CC"/>
              </a:solidFill>
            </a:endParaRPr>
          </a:p>
          <a:p>
            <a:pPr>
              <a:spcBef>
                <a:spcPts val="0"/>
              </a:spcBef>
              <a:spcAft>
                <a:spcPts val="1200"/>
              </a:spcAft>
              <a:buSzPct val="150000"/>
              <a:buBlip>
                <a:blip r:embed="rId3"/>
              </a:buBlip>
            </a:pPr>
            <a:r>
              <a:rPr lang="en-US" sz="1800" dirty="0" smtClean="0">
                <a:solidFill>
                  <a:srgbClr val="0000CC"/>
                </a:solidFill>
              </a:rPr>
              <a:t>New military and political alliances with states, who </a:t>
            </a:r>
            <a:r>
              <a:rPr lang="en-GB" sz="1800" dirty="0">
                <a:solidFill>
                  <a:srgbClr val="0000CC"/>
                </a:solidFill>
              </a:rPr>
              <a:t>pursue an independent foreign </a:t>
            </a:r>
            <a:r>
              <a:rPr lang="en-GB" sz="1800" dirty="0" smtClean="0">
                <a:solidFill>
                  <a:srgbClr val="0000CC"/>
                </a:solidFill>
              </a:rPr>
              <a:t>policy and require </a:t>
            </a:r>
            <a:r>
              <a:rPr lang="en-GB" sz="1800" dirty="0">
                <a:solidFill>
                  <a:srgbClr val="0000CC"/>
                </a:solidFill>
              </a:rPr>
              <a:t>improved defensive </a:t>
            </a:r>
            <a:r>
              <a:rPr lang="en-GB" sz="1800" dirty="0" smtClean="0">
                <a:solidFill>
                  <a:srgbClr val="0000CC"/>
                </a:solidFill>
              </a:rPr>
              <a:t>potential</a:t>
            </a:r>
            <a:endParaRPr lang="ru-RU" sz="1800" dirty="0">
              <a:solidFill>
                <a:srgbClr val="0000CC"/>
              </a:solidFill>
            </a:endParaRPr>
          </a:p>
        </p:txBody>
      </p:sp>
    </p:spTree>
    <p:extLst>
      <p:ext uri="{BB962C8B-B14F-4D97-AF65-F5344CB8AC3E}">
        <p14:creationId xmlns:p14="http://schemas.microsoft.com/office/powerpoint/2010/main" val="2132920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8374" y="19472"/>
            <a:ext cx="5112567" cy="684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5"/>
          <p:cNvSpPr>
            <a:spLocks noGrp="1"/>
          </p:cNvSpPr>
          <p:nvPr>
            <p:ph type="title"/>
          </p:nvPr>
        </p:nvSpPr>
        <p:spPr>
          <a:xfrm>
            <a:off x="457200" y="44624"/>
            <a:ext cx="8229600" cy="936104"/>
          </a:xfrm>
          <a:noFill/>
        </p:spPr>
        <p:txBody>
          <a:bodyPr>
            <a:normAutofit/>
          </a:bodyPr>
          <a:lstStyle/>
          <a:p>
            <a:r>
              <a:rPr lang="en-US" sz="3600" b="1" dirty="0" smtClean="0">
                <a:solidFill>
                  <a:schemeClr val="bg1"/>
                </a:solidFill>
              </a:rPr>
              <a:t>Current State of Relations</a:t>
            </a:r>
            <a:endParaRPr lang="en-GB" sz="3600" b="1" dirty="0">
              <a:solidFill>
                <a:schemeClr val="bg1"/>
              </a:solidFill>
            </a:endParaRPr>
          </a:p>
        </p:txBody>
      </p:sp>
      <p:sp>
        <p:nvSpPr>
          <p:cNvPr id="7" name="Объект 6"/>
          <p:cNvSpPr>
            <a:spLocks noGrp="1"/>
          </p:cNvSpPr>
          <p:nvPr>
            <p:ph idx="1"/>
          </p:nvPr>
        </p:nvSpPr>
        <p:spPr>
          <a:xfrm>
            <a:off x="162678" y="1340768"/>
            <a:ext cx="8873818" cy="4824536"/>
          </a:xfrm>
          <a:solidFill>
            <a:schemeClr val="bg1">
              <a:alpha val="75000"/>
            </a:schemeClr>
          </a:solidFill>
        </p:spPr>
        <p:txBody>
          <a:bodyPr lIns="144000" tIns="144000" rIns="144000" bIns="144000">
            <a:noAutofit/>
          </a:bodyPr>
          <a:lstStyle/>
          <a:p>
            <a:pPr>
              <a:spcBef>
                <a:spcPts val="0"/>
              </a:spcBef>
              <a:spcAft>
                <a:spcPts val="1200"/>
              </a:spcAft>
            </a:pPr>
            <a:r>
              <a:rPr lang="en-US" sz="2000" dirty="0" smtClean="0"/>
              <a:t>The relations between US and Russia are at the stage of imbalance and require solid grounds for laying down the basis for future co-operation on all levels</a:t>
            </a:r>
            <a:endParaRPr lang="ru-RU" sz="2000" dirty="0"/>
          </a:p>
          <a:p>
            <a:pPr>
              <a:spcBef>
                <a:spcPts val="0"/>
              </a:spcBef>
              <a:spcAft>
                <a:spcPts val="1200"/>
              </a:spcAft>
            </a:pPr>
            <a:r>
              <a:rPr lang="en-US" sz="2000" dirty="0" smtClean="0"/>
              <a:t>Disintegration of the USSR has not brought up a long-term stability of global affairs and permanent peace.  On the contrary the world has become poorly governed, less secure and more turbulent.  Russia discontinued to represent the global antagonistic Soviet ideology to the West, while the number of threats to the international security system has only increased</a:t>
            </a:r>
          </a:p>
          <a:p>
            <a:pPr>
              <a:spcBef>
                <a:spcPts val="0"/>
              </a:spcBef>
              <a:spcAft>
                <a:spcPts val="1200"/>
              </a:spcAft>
            </a:pPr>
            <a:r>
              <a:rPr lang="en-US" sz="2000" dirty="0" smtClean="0"/>
              <a:t>Russian-American mutual destruction is still an issue in the most negative scenario, which is unique in the system of the US international relations. Each party still maintain doctrine of preventive strike</a:t>
            </a:r>
            <a:endParaRPr lang="ru-RU" sz="2000" dirty="0"/>
          </a:p>
          <a:p>
            <a:pPr>
              <a:spcBef>
                <a:spcPts val="0"/>
              </a:spcBef>
              <a:spcAft>
                <a:spcPts val="1200"/>
              </a:spcAft>
            </a:pPr>
            <a:r>
              <a:rPr lang="en-US" sz="2000" dirty="0" smtClean="0"/>
              <a:t>For objective reasons US failed to liquidate Russian nuclear threat</a:t>
            </a:r>
            <a:endParaRPr lang="ru-RU" sz="2000" dirty="0"/>
          </a:p>
        </p:txBody>
      </p:sp>
    </p:spTree>
    <p:extLst>
      <p:ext uri="{BB962C8B-B14F-4D97-AF65-F5344CB8AC3E}">
        <p14:creationId xmlns:p14="http://schemas.microsoft.com/office/powerpoint/2010/main" val="3819660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895908"/>
            <a:ext cx="3384376" cy="1200329"/>
          </a:xfrm>
          <a:prstGeom prst="rect">
            <a:avLst/>
          </a:prstGeom>
        </p:spPr>
        <p:txBody>
          <a:bodyPr wrap="square">
            <a:spAutoFit/>
          </a:bodyPr>
          <a:lstStyle/>
          <a:p>
            <a:r>
              <a:rPr lang="en-GB" sz="1200" dirty="0" smtClean="0">
                <a:effectLst/>
              </a:rPr>
              <a:t>“The extraordinary violence that was perpetrated against Poland did affect my perception of the world, and made me much more sensitive to the fact that a great deal of world politics is a fundamental struggle.</a:t>
            </a:r>
            <a:r>
              <a:rPr lang="ru-RU" sz="1200" dirty="0" smtClean="0">
                <a:effectLst/>
              </a:rPr>
              <a:t>  </a:t>
            </a:r>
            <a:r>
              <a:rPr lang="en-US" sz="1200" dirty="0" smtClean="0">
                <a:effectLst/>
              </a:rPr>
              <a:t>But it is also a struggle that has to be waged intelligently.</a:t>
            </a:r>
            <a:r>
              <a:rPr lang="en-GB" sz="1200" dirty="0" smtClean="0"/>
              <a:t>”</a:t>
            </a:r>
            <a:endParaRPr lang="en-GB" sz="1200" dirty="0" smtClean="0">
              <a:effectLst/>
            </a:endParaRPr>
          </a:p>
        </p:txBody>
      </p:sp>
      <p:sp>
        <p:nvSpPr>
          <p:cNvPr id="3" name="TextBox 2"/>
          <p:cNvSpPr txBox="1"/>
          <p:nvPr/>
        </p:nvSpPr>
        <p:spPr>
          <a:xfrm>
            <a:off x="683568" y="5898758"/>
            <a:ext cx="3744416" cy="338554"/>
          </a:xfrm>
          <a:prstGeom prst="rect">
            <a:avLst/>
          </a:prstGeom>
          <a:noFill/>
        </p:spPr>
        <p:txBody>
          <a:bodyPr wrap="square" rtlCol="0">
            <a:spAutoFit/>
          </a:bodyPr>
          <a:lstStyle/>
          <a:p>
            <a:r>
              <a:rPr lang="en-US" sz="800" dirty="0" smtClean="0"/>
              <a:t>December 2010</a:t>
            </a:r>
            <a:r>
              <a:rPr lang="ru-RU" sz="800" dirty="0" smtClean="0"/>
              <a:t>.  </a:t>
            </a:r>
            <a:r>
              <a:rPr lang="en-US" sz="800" dirty="0" smtClean="0"/>
              <a:t>Al Jazeera interview</a:t>
            </a:r>
            <a:r>
              <a:rPr lang="ru-RU" sz="800" dirty="0" smtClean="0"/>
              <a:t>.  </a:t>
            </a:r>
            <a:br>
              <a:rPr lang="ru-RU" sz="800" dirty="0" smtClean="0"/>
            </a:br>
            <a:r>
              <a:rPr lang="en-US" sz="800" dirty="0" smtClean="0"/>
              <a:t>Video source</a:t>
            </a:r>
            <a:r>
              <a:rPr lang="ru-RU" sz="800" dirty="0" smtClean="0"/>
              <a:t>: </a:t>
            </a:r>
            <a:r>
              <a:rPr lang="en-GB" sz="800" dirty="0" smtClean="0"/>
              <a:t>https://www.youtube.com/watch?v=03ApSE6mgHE</a:t>
            </a:r>
            <a:endParaRPr lang="ru-RU" sz="800" dirty="0" smtClean="0"/>
          </a:p>
        </p:txBody>
      </p:sp>
      <p:sp>
        <p:nvSpPr>
          <p:cNvPr id="4" name="Прямоугольник 3"/>
          <p:cNvSpPr/>
          <p:nvPr/>
        </p:nvSpPr>
        <p:spPr>
          <a:xfrm>
            <a:off x="1187624" y="4170566"/>
            <a:ext cx="3203848" cy="461665"/>
          </a:xfrm>
          <a:prstGeom prst="rect">
            <a:avLst/>
          </a:prstGeom>
        </p:spPr>
        <p:txBody>
          <a:bodyPr wrap="square">
            <a:spAutoFit/>
          </a:bodyPr>
          <a:lstStyle/>
          <a:p>
            <a:r>
              <a:rPr lang="en-GB" sz="1200" dirty="0" smtClean="0">
                <a:effectLst/>
              </a:rPr>
              <a:t>“…use of force is unreliable and unpredictable in its consequences.”</a:t>
            </a:r>
            <a:endParaRPr lang="ru-RU" sz="1200" baseline="30000" dirty="0"/>
          </a:p>
        </p:txBody>
      </p:sp>
      <p:sp>
        <p:nvSpPr>
          <p:cNvPr id="5" name="Прямоугольник 4"/>
          <p:cNvSpPr/>
          <p:nvPr/>
        </p:nvSpPr>
        <p:spPr>
          <a:xfrm>
            <a:off x="683568" y="4674622"/>
            <a:ext cx="3312368" cy="1200329"/>
          </a:xfrm>
          <a:prstGeom prst="rect">
            <a:avLst/>
          </a:prstGeom>
        </p:spPr>
        <p:txBody>
          <a:bodyPr wrap="square">
            <a:spAutoFit/>
          </a:bodyPr>
          <a:lstStyle/>
          <a:p>
            <a:r>
              <a:rPr lang="en-GB" sz="1200" dirty="0" smtClean="0">
                <a:effectLst/>
              </a:rPr>
              <a:t>“We have been nationally very secure over the decades, in fact – several centuries, we are unaccustomed to real dangers, and I think we have a tendency of dramatically overreact to them.”</a:t>
            </a:r>
            <a:endParaRPr lang="ru-RU" sz="1200" baseline="30000" dirty="0"/>
          </a:p>
          <a:p>
            <a:r>
              <a:rPr lang="ru-RU" sz="1200" dirty="0" smtClean="0"/>
              <a:t>	</a:t>
            </a:r>
            <a:r>
              <a:rPr lang="en-GB" sz="1200" b="1" dirty="0" err="1" smtClean="0"/>
              <a:t>Zbigniew</a:t>
            </a:r>
            <a:r>
              <a:rPr lang="en-GB" sz="1200" b="1" dirty="0" smtClean="0"/>
              <a:t> Brzezinski</a:t>
            </a:r>
            <a:endParaRPr lang="en-GB" sz="1200" dirty="0"/>
          </a:p>
        </p:txBody>
      </p:sp>
      <p:sp>
        <p:nvSpPr>
          <p:cNvPr id="6" name="Прямоугольник 5"/>
          <p:cNvSpPr/>
          <p:nvPr/>
        </p:nvSpPr>
        <p:spPr>
          <a:xfrm>
            <a:off x="5004048" y="4073004"/>
            <a:ext cx="3600400" cy="2308324"/>
          </a:xfrm>
          <a:prstGeom prst="rect">
            <a:avLst/>
          </a:prstGeom>
        </p:spPr>
        <p:txBody>
          <a:bodyPr wrap="square">
            <a:spAutoFit/>
          </a:bodyPr>
          <a:lstStyle/>
          <a:p>
            <a:r>
              <a:rPr lang="en-US" sz="1200" dirty="0" smtClean="0"/>
              <a:t>“</a:t>
            </a:r>
            <a:r>
              <a:rPr lang="en-GB" sz="1200" dirty="0" smtClean="0"/>
              <a:t>I </a:t>
            </a:r>
            <a:r>
              <a:rPr lang="en-GB" sz="1200" dirty="0"/>
              <a:t>think it is the beginning of a new cold </a:t>
            </a:r>
            <a:r>
              <a:rPr lang="en-GB" sz="1200" dirty="0" smtClean="0"/>
              <a:t>war. I </a:t>
            </a:r>
            <a:r>
              <a:rPr lang="en-GB" sz="1200" dirty="0"/>
              <a:t>think the Russians will gradually react quite adversely and it will affect their policies. I think it is a tragic mistake. There was no reason for this whatsoever. No one was threatening anybody else. This expansion would make the Founding Fathers of this country turn over in their graves. We have signed up to protect a whole series of countries, even though we have neither the resources nor the intention to do so in any serious way. [NATO expansion] was simply a light-hearted action by a Senate that has no real interest in foreign affairs</a:t>
            </a:r>
            <a:r>
              <a:rPr lang="en-GB" sz="1200" dirty="0" smtClean="0"/>
              <a:t>.”</a:t>
            </a:r>
          </a:p>
          <a:p>
            <a:r>
              <a:rPr lang="en-US" sz="1200" dirty="0" smtClean="0"/>
              <a:t>		</a:t>
            </a:r>
            <a:r>
              <a:rPr lang="en-US" sz="1200" b="1" dirty="0" smtClean="0"/>
              <a:t>George Kennan</a:t>
            </a:r>
            <a:endParaRPr lang="en-GB" sz="1200" b="1" dirty="0"/>
          </a:p>
        </p:txBody>
      </p:sp>
      <p:sp>
        <p:nvSpPr>
          <p:cNvPr id="7" name="TextBox 6"/>
          <p:cNvSpPr txBox="1"/>
          <p:nvPr/>
        </p:nvSpPr>
        <p:spPr>
          <a:xfrm>
            <a:off x="4860032" y="6381328"/>
            <a:ext cx="4032448" cy="338554"/>
          </a:xfrm>
          <a:prstGeom prst="rect">
            <a:avLst/>
          </a:prstGeom>
          <a:noFill/>
        </p:spPr>
        <p:txBody>
          <a:bodyPr wrap="square" rtlCol="0">
            <a:spAutoFit/>
          </a:bodyPr>
          <a:lstStyle/>
          <a:p>
            <a:r>
              <a:rPr lang="en-US" sz="800" dirty="0" smtClean="0"/>
              <a:t>May</a:t>
            </a:r>
            <a:r>
              <a:rPr lang="ru-RU" sz="800" dirty="0" smtClean="0"/>
              <a:t> </a:t>
            </a:r>
            <a:r>
              <a:rPr lang="en-US" sz="800" dirty="0" smtClean="0"/>
              <a:t>1998</a:t>
            </a:r>
            <a:r>
              <a:rPr lang="ru-RU" sz="800" dirty="0" smtClean="0"/>
              <a:t>. </a:t>
            </a:r>
            <a:r>
              <a:rPr lang="en-GB" sz="800" dirty="0"/>
              <a:t>Thomas L. Friedman: “Foreign Affairs; Now a Word From X</a:t>
            </a:r>
            <a:r>
              <a:rPr lang="en-GB" sz="800" dirty="0" smtClean="0"/>
              <a:t>”</a:t>
            </a:r>
            <a:r>
              <a:rPr lang="ru-RU" sz="800" dirty="0" smtClean="0"/>
              <a:t/>
            </a:r>
            <a:br>
              <a:rPr lang="ru-RU" sz="800" dirty="0" smtClean="0"/>
            </a:br>
            <a:r>
              <a:rPr lang="en-GB" sz="800" dirty="0"/>
              <a:t>http://www.nytimes.com/1998/05/02/opinion/foreign-affairs-now-a-word-from-x.html</a:t>
            </a:r>
            <a:endParaRPr lang="ru-RU" sz="800" dirty="0" smtClean="0"/>
          </a:p>
        </p:txBody>
      </p:sp>
      <p:sp>
        <p:nvSpPr>
          <p:cNvPr id="8" name="Прямоугольник 7"/>
          <p:cNvSpPr/>
          <p:nvPr/>
        </p:nvSpPr>
        <p:spPr>
          <a:xfrm>
            <a:off x="4932040" y="620688"/>
            <a:ext cx="2627784" cy="646331"/>
          </a:xfrm>
          <a:prstGeom prst="rect">
            <a:avLst/>
          </a:prstGeom>
        </p:spPr>
        <p:txBody>
          <a:bodyPr wrap="square">
            <a:spAutoFit/>
          </a:bodyPr>
          <a:lstStyle/>
          <a:p>
            <a:r>
              <a:rPr lang="en-GB" sz="1200" dirty="0"/>
              <a:t>Russia should be perceived as an essential element of any new global equilibrium</a:t>
            </a:r>
            <a:r>
              <a:rPr lang="en-GB" sz="1200" dirty="0" smtClean="0"/>
              <a:t>.</a:t>
            </a:r>
          </a:p>
        </p:txBody>
      </p:sp>
      <p:sp>
        <p:nvSpPr>
          <p:cNvPr id="9" name="Прямоугольник 8"/>
          <p:cNvSpPr/>
          <p:nvPr/>
        </p:nvSpPr>
        <p:spPr>
          <a:xfrm>
            <a:off x="4716016" y="1340768"/>
            <a:ext cx="3960440" cy="2308324"/>
          </a:xfrm>
          <a:prstGeom prst="rect">
            <a:avLst/>
          </a:prstGeom>
        </p:spPr>
        <p:txBody>
          <a:bodyPr wrap="square">
            <a:spAutoFit/>
          </a:bodyPr>
          <a:lstStyle/>
          <a:p>
            <a:r>
              <a:rPr lang="en-GB" sz="1200" dirty="0"/>
              <a:t>I am here to argue for the possibility of a dialogue that seeks to merge our futures rather than elaborate our conflicts. This requires respect by both sides of the vital values and interest of the other. These goals cannot be completed in what remains of the current administration. But neither should their pursuits be postponed for American domestic politics. It will only come with a willingness in both Washington and Moscow, in the White House and the Kremlin, to move beyond the grievances and sense of victimization to confront the larger challenges that face both of our countries in the years ahead</a:t>
            </a:r>
            <a:r>
              <a:rPr lang="en-GB" sz="1200" dirty="0" smtClean="0"/>
              <a:t>.</a:t>
            </a:r>
          </a:p>
          <a:p>
            <a:r>
              <a:rPr lang="en-GB" sz="1200" b="1" dirty="0" smtClean="0"/>
              <a:t>		Henry </a:t>
            </a:r>
            <a:r>
              <a:rPr lang="en-GB" sz="1200" b="1" dirty="0"/>
              <a:t>A. </a:t>
            </a:r>
            <a:r>
              <a:rPr lang="en-GB" sz="1200" b="1" dirty="0" smtClean="0"/>
              <a:t>Kissinger</a:t>
            </a:r>
            <a:endParaRPr lang="en-GB" sz="1200" b="1" dirty="0"/>
          </a:p>
        </p:txBody>
      </p:sp>
      <p:sp>
        <p:nvSpPr>
          <p:cNvPr id="10" name="TextBox 9"/>
          <p:cNvSpPr txBox="1"/>
          <p:nvPr/>
        </p:nvSpPr>
        <p:spPr>
          <a:xfrm>
            <a:off x="4788024" y="3573016"/>
            <a:ext cx="3744416" cy="338554"/>
          </a:xfrm>
          <a:prstGeom prst="rect">
            <a:avLst/>
          </a:prstGeom>
          <a:noFill/>
        </p:spPr>
        <p:txBody>
          <a:bodyPr wrap="square" rtlCol="0">
            <a:spAutoFit/>
          </a:bodyPr>
          <a:lstStyle/>
          <a:p>
            <a:r>
              <a:rPr lang="en-US" sz="800" dirty="0" smtClean="0"/>
              <a:t>February 2016.</a:t>
            </a:r>
            <a:r>
              <a:rPr lang="ru-RU" sz="800" dirty="0" smtClean="0"/>
              <a:t/>
            </a:r>
            <a:br>
              <a:rPr lang="ru-RU" sz="800" dirty="0" smtClean="0"/>
            </a:br>
            <a:r>
              <a:rPr lang="en-GB" sz="800" dirty="0"/>
              <a:t>http://nationalinterest.org/feature/kissingers-vision-us-russia-relations-15111</a:t>
            </a:r>
            <a:endParaRPr lang="ru-RU" sz="8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6310" y="1484783"/>
            <a:ext cx="1452885" cy="1274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bibleinthenews.com/Editor/Images/image?path=BIN20160304%2F0522-george-kenn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528372"/>
            <a:ext cx="1354486" cy="14772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ytimg.com/vi/S2__taOGGG0/maxresdefaul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9" y="715904"/>
            <a:ext cx="1833597" cy="103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374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3712</TotalTime>
  <Words>2616</Words>
  <Application>Microsoft Office PowerPoint</Application>
  <PresentationFormat>Экран (4:3)</PresentationFormat>
  <Paragraphs>191</Paragraphs>
  <Slides>19</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Yuri  Shafranik</vt:lpstr>
      <vt:lpstr>About the speaker</vt:lpstr>
      <vt:lpstr>Systemic causes of the conflict</vt:lpstr>
      <vt:lpstr>USA – the “winner” theses</vt:lpstr>
      <vt:lpstr>The policy of the “winner” </vt:lpstr>
      <vt:lpstr>Russian position</vt:lpstr>
      <vt:lpstr>Russian position (cont’d)</vt:lpstr>
      <vt:lpstr>Current State of Relations</vt:lpstr>
      <vt:lpstr>Презентация PowerPoint</vt:lpstr>
      <vt:lpstr>Asymmetry of relations</vt:lpstr>
      <vt:lpstr>New Russian elite</vt:lpstr>
      <vt:lpstr>Degradation of treaties</vt:lpstr>
      <vt:lpstr>Market maker of global oil ?</vt:lpstr>
      <vt:lpstr>Technological revolution ?</vt:lpstr>
      <vt:lpstr>European gas market player ?</vt:lpstr>
      <vt:lpstr>Iranian gas potential</vt:lpstr>
      <vt:lpstr>Energy consumption vs. Cost structure</vt:lpstr>
      <vt:lpstr>Basis for compelled co-operation</vt:lpstr>
      <vt:lpstr>Possible architecture  of global co-operation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Korovin Sergey</dc:creator>
  <cp:lastModifiedBy>Gissa Guchetl</cp:lastModifiedBy>
  <cp:revision>324</cp:revision>
  <cp:lastPrinted>2016-11-24T13:29:43Z</cp:lastPrinted>
  <dcterms:created xsi:type="dcterms:W3CDTF">2016-10-20T11:38:43Z</dcterms:created>
  <dcterms:modified xsi:type="dcterms:W3CDTF">2016-11-28T09:17:57Z</dcterms:modified>
</cp:coreProperties>
</file>