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51E26F-4712-45E4-AEE8-30E0E69CEB2F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2255E5-BB35-40C1-B734-05FC6B31154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2016: A watershed year for Brazil?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Remarks by Teresa Ter-Minassian </a:t>
            </a:r>
          </a:p>
          <a:p>
            <a:r>
              <a:rPr lang="en-US" dirty="0" smtClean="0"/>
              <a:t>At the Wilson Center seminar:</a:t>
            </a:r>
          </a:p>
          <a:p>
            <a:r>
              <a:rPr lang="en-US" dirty="0" smtClean="0"/>
              <a:t>“Brazil’s 2016 Challenging Outlook”</a:t>
            </a:r>
          </a:p>
          <a:p>
            <a:r>
              <a:rPr lang="en-US" dirty="0" smtClean="0"/>
              <a:t>Jan. 8,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3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bottom line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President </a:t>
            </a:r>
            <a:r>
              <a:rPr lang="en-US" dirty="0"/>
              <a:t>Dilma is reported to have acknowledged </a:t>
            </a:r>
            <a:r>
              <a:rPr lang="en-US" b="1" dirty="0"/>
              <a:t>2015 as a “difficult year”</a:t>
            </a:r>
            <a:r>
              <a:rPr lang="en-US" dirty="0"/>
              <a:t>. </a:t>
            </a:r>
            <a:r>
              <a:rPr lang="en-US" b="1" dirty="0"/>
              <a:t>2016 is unlikely to be significantly better </a:t>
            </a:r>
            <a:r>
              <a:rPr lang="en-US" dirty="0"/>
              <a:t>on average, but, depending on policies, may see the beginning either of an improvement or of a slide towards crisis in the latter part of the </a:t>
            </a:r>
            <a:r>
              <a:rPr lang="en-US" dirty="0" smtClean="0"/>
              <a:t>year</a:t>
            </a:r>
          </a:p>
          <a:p>
            <a:endParaRPr lang="en-US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first half or so of the year is likely to continue to be dominated by the political uncertainties </a:t>
            </a:r>
            <a:r>
              <a:rPr lang="en-US" dirty="0"/>
              <a:t>associated with the impeachment process and the further fallout of the Lava </a:t>
            </a:r>
            <a:r>
              <a:rPr lang="en-US" dirty="0" err="1"/>
              <a:t>Jato</a:t>
            </a:r>
            <a:r>
              <a:rPr lang="en-US" dirty="0"/>
              <a:t> and other corruption scandals. These uncertainties are </a:t>
            </a:r>
            <a:r>
              <a:rPr lang="en-US" b="1" dirty="0"/>
              <a:t>likely to affect deeply the economy </a:t>
            </a:r>
            <a:r>
              <a:rPr lang="en-US" dirty="0"/>
              <a:t>in a number of </a:t>
            </a:r>
            <a:r>
              <a:rPr lang="en-US" dirty="0" smtClean="0"/>
              <a:t>ways discussed below</a:t>
            </a:r>
          </a:p>
          <a:p>
            <a:endParaRPr lang="en-US" dirty="0" smtClean="0"/>
          </a:p>
          <a:p>
            <a:r>
              <a:rPr lang="en-US" dirty="0" smtClean="0"/>
              <a:t>Assuming </a:t>
            </a:r>
            <a:r>
              <a:rPr lang="en-US" dirty="0"/>
              <a:t>that the political uncertainties are largely resolved by mid-year, </a:t>
            </a:r>
            <a:r>
              <a:rPr lang="en-US" b="1" dirty="0"/>
              <a:t>the outlook for the rest of 2016 and especially beyond will be very much affected by the evolution of </a:t>
            </a:r>
            <a:r>
              <a:rPr lang="en-US" b="1" dirty="0" smtClean="0"/>
              <a:t>policies</a:t>
            </a:r>
            <a:r>
              <a:rPr lang="en-US" dirty="0" smtClean="0"/>
              <a:t>. Different scenarios are possible, but their respective likelihood is difficult to assess at this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3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Effects of the political uncertainties on the real economy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first several months of 2016 are likely to </a:t>
            </a:r>
            <a:r>
              <a:rPr lang="en-US" b="1" dirty="0" smtClean="0"/>
              <a:t>see: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continued fall in private consumption</a:t>
            </a:r>
            <a:r>
              <a:rPr lang="en-US" dirty="0" smtClean="0"/>
              <a:t>, </a:t>
            </a:r>
            <a:r>
              <a:rPr lang="en-US" dirty="0"/>
              <a:t>reflecting fears of further rises in unemployment and the burden of household </a:t>
            </a:r>
            <a:r>
              <a:rPr lang="en-US" dirty="0" smtClean="0"/>
              <a:t>debt</a:t>
            </a:r>
          </a:p>
          <a:p>
            <a:pPr lvl="1"/>
            <a:endParaRPr lang="en-US" sz="2200" dirty="0"/>
          </a:p>
          <a:p>
            <a:pPr lvl="1"/>
            <a:r>
              <a:rPr lang="en-US" b="1" dirty="0" smtClean="0"/>
              <a:t>No recovery in private investment</a:t>
            </a:r>
            <a:r>
              <a:rPr lang="en-US" dirty="0" smtClean="0"/>
              <a:t>, probably even a further decline, reflecting very low business </a:t>
            </a:r>
            <a:r>
              <a:rPr lang="en-US" dirty="0"/>
              <a:t>confidence </a:t>
            </a:r>
            <a:r>
              <a:rPr lang="en-US" dirty="0" smtClean="0"/>
              <a:t>and tight credit conditions</a:t>
            </a:r>
          </a:p>
          <a:p>
            <a:pPr lvl="1"/>
            <a:endParaRPr lang="en-US" sz="2200" dirty="0"/>
          </a:p>
          <a:p>
            <a:pPr lvl="1"/>
            <a:r>
              <a:rPr lang="en-US" dirty="0" smtClean="0"/>
              <a:t>Consequently, a </a:t>
            </a:r>
            <a:r>
              <a:rPr lang="en-US" b="1" dirty="0" smtClean="0"/>
              <a:t>continued </a:t>
            </a:r>
            <a:r>
              <a:rPr lang="en-US" b="1" dirty="0"/>
              <a:t>decline in </a:t>
            </a:r>
            <a:r>
              <a:rPr lang="en-US" b="1" dirty="0" smtClean="0"/>
              <a:t>output and rise </a:t>
            </a:r>
            <a:r>
              <a:rPr lang="en-US" b="1" dirty="0"/>
              <a:t>in </a:t>
            </a:r>
            <a:r>
              <a:rPr lang="en-US" b="1" dirty="0" smtClean="0"/>
              <a:t>unemployment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Only </a:t>
            </a:r>
            <a:r>
              <a:rPr lang="en-US" b="1" dirty="0"/>
              <a:t>limited progress on inflation</a:t>
            </a:r>
            <a:r>
              <a:rPr lang="en-US" dirty="0"/>
              <a:t>, </a:t>
            </a:r>
            <a:r>
              <a:rPr lang="en-US" dirty="0" smtClean="0"/>
              <a:t>which will remain in the high single digits, reflecting </a:t>
            </a:r>
            <a:r>
              <a:rPr lang="en-US" dirty="0"/>
              <a:t>lingering effects of the recent increases in administered prices and depreciation of the exchange </a:t>
            </a:r>
            <a:r>
              <a:rPr lang="en-US" dirty="0" smtClean="0"/>
              <a:t>rate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The </a:t>
            </a:r>
            <a:r>
              <a:rPr lang="en-US" b="1" dirty="0"/>
              <a:t>improvement in the external trade balance </a:t>
            </a:r>
            <a:r>
              <a:rPr lang="en-US" dirty="0" smtClean="0"/>
              <a:t>continuing </a:t>
            </a:r>
            <a:r>
              <a:rPr lang="en-US" dirty="0"/>
              <a:t>to be driven by falling imports, rather than rising exports, given the weakness in external demand, especially from China, and in commodity prices. </a:t>
            </a:r>
            <a:r>
              <a:rPr lang="en-US" b="1" dirty="0"/>
              <a:t>FDI</a:t>
            </a:r>
            <a:r>
              <a:rPr lang="en-US" dirty="0"/>
              <a:t> is unlikely to make a strong comeback.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8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Prospects for the public finances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The </a:t>
            </a:r>
            <a:r>
              <a:rPr lang="en-US" b="1" dirty="0"/>
              <a:t>government will be under pressure to increase spending</a:t>
            </a:r>
            <a:r>
              <a:rPr lang="en-US" dirty="0"/>
              <a:t>, in an attempt to revive demand, arrest the deterioration in the labor market, and buy political support during the impeachment </a:t>
            </a:r>
            <a:r>
              <a:rPr lang="en-US" dirty="0" smtClean="0"/>
              <a:t>proceedings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Moreover, the </a:t>
            </a:r>
            <a:r>
              <a:rPr lang="en-US" dirty="0"/>
              <a:t>Social Security’s finances will be adversely impacted by the </a:t>
            </a:r>
            <a:r>
              <a:rPr lang="en-US" dirty="0" smtClean="0"/>
              <a:t>recent large </a:t>
            </a:r>
            <a:r>
              <a:rPr lang="en-US" dirty="0"/>
              <a:t>increase in the minimum wage. Spending on unemployment benefits will also continue to rise.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There </a:t>
            </a:r>
            <a:r>
              <a:rPr lang="en-US" dirty="0"/>
              <a:t>will be </a:t>
            </a:r>
            <a:r>
              <a:rPr lang="en-US" b="1" dirty="0"/>
              <a:t>growing pressure from state governors and mayors </a:t>
            </a:r>
            <a:r>
              <a:rPr lang="en-US" dirty="0"/>
              <a:t>of some cities to obtain the Treasury’s authorization to resume borrowing, especially </a:t>
            </a:r>
            <a:r>
              <a:rPr lang="en-US" dirty="0" smtClean="0"/>
              <a:t>abroad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Some </a:t>
            </a:r>
            <a:r>
              <a:rPr lang="en-US" b="1" dirty="0" smtClean="0"/>
              <a:t>implicit contingent liabilities </a:t>
            </a:r>
            <a:r>
              <a:rPr lang="en-US" dirty="0" smtClean="0"/>
              <a:t>(e.g. need to support some public enterprises) may materialize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worse than projected economic outlook may result in a </a:t>
            </a:r>
            <a:r>
              <a:rPr lang="en-US" b="1" dirty="0" smtClean="0"/>
              <a:t>shortfall of revenues</a:t>
            </a:r>
            <a:r>
              <a:rPr lang="en-US" dirty="0" smtClean="0"/>
              <a:t>, compared with the recently passed 2016 budget, even if all the revenue-raising measures proposed by the government are approved and implemented on schedule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As </a:t>
            </a:r>
            <a:r>
              <a:rPr lang="en-US" dirty="0"/>
              <a:t>a result, </a:t>
            </a:r>
            <a:r>
              <a:rPr lang="en-US" b="1" dirty="0"/>
              <a:t>the primary balance is unlikely to improve as </a:t>
            </a:r>
            <a:r>
              <a:rPr lang="en-US" b="1" dirty="0" smtClean="0"/>
              <a:t>much as targeted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Even </a:t>
            </a:r>
            <a:r>
              <a:rPr lang="en-US" dirty="0"/>
              <a:t>if the BCB does not raise interest rates further, </a:t>
            </a:r>
            <a:r>
              <a:rPr lang="en-US" b="1" dirty="0"/>
              <a:t>interest payments on the growing stock of public debt will continue to increase</a:t>
            </a:r>
            <a:r>
              <a:rPr lang="en-US" dirty="0"/>
              <a:t>, although, barring a </a:t>
            </a:r>
            <a:r>
              <a:rPr lang="en-US" dirty="0" smtClean="0"/>
              <a:t>large </a:t>
            </a:r>
            <a:r>
              <a:rPr lang="en-US" dirty="0"/>
              <a:t>capital outflow, the fiscal cost of the foreign exchange swap program by the Central Bank may </a:t>
            </a:r>
            <a:r>
              <a:rPr lang="en-US" dirty="0" smtClean="0"/>
              <a:t>decline, </a:t>
            </a:r>
            <a:r>
              <a:rPr lang="en-US" dirty="0"/>
              <a:t>compared </a:t>
            </a:r>
            <a:r>
              <a:rPr lang="en-US" dirty="0" smtClean="0"/>
              <a:t>with 2015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Therefore</a:t>
            </a:r>
            <a:r>
              <a:rPr lang="en-US" dirty="0"/>
              <a:t>, </a:t>
            </a:r>
            <a:r>
              <a:rPr lang="en-US" b="1" dirty="0"/>
              <a:t>the nominal deficit will remain very high and the public debt will continue to rise as a ratio to GDP</a:t>
            </a:r>
            <a:r>
              <a:rPr lang="en-US" dirty="0"/>
              <a:t>, possibly approaching 70% in the authorities’ definition (which excludes part of the debt held by the Central Bank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17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P</a:t>
            </a:r>
            <a:r>
              <a:rPr lang="en-US" sz="4000" b="1" dirty="0" smtClean="0"/>
              <a:t>ossible scenarios for the second half of 2016 and beyond (I)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endParaRPr lang="en-US" b="1" dirty="0" smtClean="0"/>
          </a:p>
          <a:p>
            <a:pPr marL="0" lvl="0" indent="0">
              <a:buNone/>
            </a:pPr>
            <a:r>
              <a:rPr lang="en-US" b="1" dirty="0" smtClean="0"/>
              <a:t>Scenario One</a:t>
            </a:r>
            <a:r>
              <a:rPr lang="en-US" dirty="0" smtClean="0"/>
              <a:t>: 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government (whichever it might be) is willing and able to initiate a serious and credible program of </a:t>
            </a:r>
            <a:r>
              <a:rPr lang="en-US" b="1" dirty="0" smtClean="0"/>
              <a:t>spending, tax, </a:t>
            </a:r>
            <a:r>
              <a:rPr lang="en-US" b="1" dirty="0"/>
              <a:t>and other structural reforms </a:t>
            </a:r>
            <a:r>
              <a:rPr lang="en-US" dirty="0"/>
              <a:t>(especially in the labor market and regulatory regimes</a:t>
            </a:r>
            <a:r>
              <a:rPr lang="en-US" dirty="0" smtClean="0"/>
              <a:t>) </a:t>
            </a:r>
            <a:r>
              <a:rPr lang="en-US" dirty="0"/>
              <a:t>that boost </a:t>
            </a:r>
            <a:r>
              <a:rPr lang="en-US" dirty="0" smtClean="0"/>
              <a:t>productivity and confidence of  investors </a:t>
            </a:r>
            <a:r>
              <a:rPr lang="en-US" dirty="0"/>
              <a:t>and financial </a:t>
            </a:r>
            <a:r>
              <a:rPr lang="en-US" dirty="0" smtClean="0"/>
              <a:t>markets, and </a:t>
            </a:r>
            <a:r>
              <a:rPr lang="en-US" dirty="0"/>
              <a:t>facilitate a gradual but sustained decline in interest </a:t>
            </a:r>
            <a:r>
              <a:rPr lang="en-US" dirty="0" smtClean="0"/>
              <a:t>rates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Under </a:t>
            </a:r>
            <a:r>
              <a:rPr lang="en-US" dirty="0"/>
              <a:t>such a scenario, one </a:t>
            </a:r>
            <a:r>
              <a:rPr lang="en-US" dirty="0" smtClean="0"/>
              <a:t>could </a:t>
            </a:r>
            <a:r>
              <a:rPr lang="en-US" b="1" dirty="0" smtClean="0"/>
              <a:t>expect a recovery </a:t>
            </a:r>
            <a:r>
              <a:rPr lang="en-US" b="1" dirty="0"/>
              <a:t>of investment</a:t>
            </a:r>
            <a:r>
              <a:rPr lang="en-US" dirty="0"/>
              <a:t>, especially in the </a:t>
            </a:r>
            <a:r>
              <a:rPr lang="en-US" dirty="0" err="1" smtClean="0"/>
              <a:t>tradables</a:t>
            </a:r>
            <a:r>
              <a:rPr lang="en-US" dirty="0" smtClean="0"/>
              <a:t> </a:t>
            </a:r>
            <a:r>
              <a:rPr lang="en-US" dirty="0"/>
              <a:t>sector, and ultimately in output and employment. </a:t>
            </a:r>
            <a:r>
              <a:rPr lang="en-US" dirty="0" smtClean="0"/>
              <a:t>Inflation would decelerate, the current account stabilize at a sustainable deficit. The fiscal position would strengthen progressively and the public debt stabilize and eventually begin to decline</a:t>
            </a:r>
          </a:p>
          <a:p>
            <a:endParaRPr lang="en-US" dirty="0" smtClean="0"/>
          </a:p>
          <a:p>
            <a:r>
              <a:rPr lang="en-US" dirty="0" smtClean="0"/>
              <a:t>This positive </a:t>
            </a:r>
            <a:r>
              <a:rPr lang="en-US" dirty="0"/>
              <a:t>scenario would </a:t>
            </a:r>
            <a:r>
              <a:rPr lang="en-US" dirty="0" smtClean="0"/>
              <a:t>help shelter Brazil from possible external shocks, and substantially improve domestic welfare. There is, however, </a:t>
            </a:r>
            <a:r>
              <a:rPr lang="en-US" b="1" dirty="0" smtClean="0"/>
              <a:t>no guarantee that the political consensus needed to adopt such reforms will materialize in the near term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6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Possible scenarios for the second half of 2016 and </a:t>
            </a:r>
            <a:r>
              <a:rPr lang="en-US" sz="4000" b="1" dirty="0" smtClean="0"/>
              <a:t>beyond (II)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endParaRPr lang="en-US" b="1" dirty="0" smtClean="0"/>
          </a:p>
          <a:p>
            <a:pPr marL="0" lvl="0" indent="0">
              <a:buNone/>
            </a:pPr>
            <a:r>
              <a:rPr lang="en-US" sz="3000" b="1" dirty="0" smtClean="0"/>
              <a:t>Scenario </a:t>
            </a:r>
            <a:r>
              <a:rPr lang="en-US" sz="3000" b="1" dirty="0"/>
              <a:t>Two</a:t>
            </a:r>
            <a:r>
              <a:rPr lang="en-US" sz="3000" dirty="0"/>
              <a:t>: </a:t>
            </a:r>
            <a:endParaRPr lang="en-US" sz="3000" dirty="0" smtClean="0"/>
          </a:p>
          <a:p>
            <a:endParaRPr lang="en-US" sz="3000" b="1" dirty="0" smtClean="0"/>
          </a:p>
          <a:p>
            <a:r>
              <a:rPr lang="en-US" sz="3000" b="1" dirty="0" smtClean="0"/>
              <a:t>Muddling </a:t>
            </a:r>
            <a:r>
              <a:rPr lang="en-US" sz="3000" b="1" dirty="0"/>
              <a:t>through</a:t>
            </a:r>
            <a:r>
              <a:rPr lang="en-US" sz="3000" dirty="0"/>
              <a:t>, with little reform, but some improvement in the mix of macro-economic policies (some tightening of the fiscal stance and easing of </a:t>
            </a:r>
            <a:r>
              <a:rPr lang="en-US" sz="3000" dirty="0" smtClean="0"/>
              <a:t>monetary </a:t>
            </a:r>
            <a:r>
              <a:rPr lang="en-US" sz="3000" dirty="0"/>
              <a:t>policy). The exchange rate would continue to slide, to avoid a renewed weakening of competitiveness </a:t>
            </a:r>
          </a:p>
          <a:p>
            <a:endParaRPr lang="en-US" sz="3000" dirty="0" smtClean="0"/>
          </a:p>
          <a:p>
            <a:r>
              <a:rPr lang="en-US" sz="3000" dirty="0" smtClean="0"/>
              <a:t>Under </a:t>
            </a:r>
            <a:r>
              <a:rPr lang="en-US" sz="3000" dirty="0"/>
              <a:t>this scenario, GDP would recover only slowly, to a clearly sub-par rate for the next few years, unemployment would not fall significantly, and inflation would remain in the </a:t>
            </a:r>
            <a:r>
              <a:rPr lang="en-US" sz="3000" dirty="0" smtClean="0"/>
              <a:t>high </a:t>
            </a:r>
            <a:r>
              <a:rPr lang="en-US" sz="3000" dirty="0"/>
              <a:t>single </a:t>
            </a:r>
            <a:r>
              <a:rPr lang="en-US" sz="3000" dirty="0" smtClean="0"/>
              <a:t>digits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The public debt would likely continue to rise as a ratio to GDP, albeit at a slower rate</a:t>
            </a:r>
          </a:p>
          <a:p>
            <a:endParaRPr lang="en-US" sz="3000" dirty="0" smtClean="0"/>
          </a:p>
          <a:p>
            <a:r>
              <a:rPr lang="en-US" sz="3000" dirty="0" smtClean="0"/>
              <a:t>The </a:t>
            </a:r>
            <a:r>
              <a:rPr lang="en-US" sz="3000" dirty="0"/>
              <a:t>main risks </a:t>
            </a:r>
            <a:r>
              <a:rPr lang="en-US" sz="3000" dirty="0" smtClean="0"/>
              <a:t>to the sustainability of such a scenario </a:t>
            </a:r>
            <a:r>
              <a:rPr lang="en-US" sz="3000" dirty="0"/>
              <a:t>would be an intensification of social pressures to boost </a:t>
            </a:r>
            <a:r>
              <a:rPr lang="en-US" sz="3000" dirty="0" smtClean="0"/>
              <a:t>growth through fiscal stimulus, </a:t>
            </a:r>
            <a:r>
              <a:rPr lang="en-US" sz="3000" dirty="0"/>
              <a:t>on the one hand, and mounting market concerns with the public debt dynamics, on the other.</a:t>
            </a:r>
          </a:p>
          <a:p>
            <a:pPr lvl="0"/>
            <a:endParaRPr lang="en-US" sz="3000" b="1" dirty="0"/>
          </a:p>
          <a:p>
            <a:pPr marL="0" lvl="0" indent="0">
              <a:buNone/>
            </a:pPr>
            <a:r>
              <a:rPr lang="en-US" sz="3000" b="1" dirty="0"/>
              <a:t>Scenario Three: </a:t>
            </a:r>
            <a:endParaRPr lang="en-US" sz="3000" b="1" dirty="0" smtClean="0"/>
          </a:p>
          <a:p>
            <a:pPr marL="0" lvl="0" indent="0">
              <a:buNone/>
            </a:pPr>
            <a:endParaRPr lang="en-US" sz="3000" b="1" dirty="0" smtClean="0"/>
          </a:p>
          <a:p>
            <a:r>
              <a:rPr lang="en-US" sz="3000" b="1" dirty="0"/>
              <a:t>O</a:t>
            </a:r>
            <a:r>
              <a:rPr lang="en-US" sz="3000" b="1" dirty="0" smtClean="0"/>
              <a:t>utright </a:t>
            </a:r>
            <a:r>
              <a:rPr lang="en-US" sz="3000" b="1" dirty="0"/>
              <a:t>crisis </a:t>
            </a:r>
            <a:r>
              <a:rPr lang="en-US" sz="3000" dirty="0"/>
              <a:t>engendered by significant fiscal laxity, further repeated rating downgrades, capital flight and large losses of external reserves. </a:t>
            </a:r>
          </a:p>
          <a:p>
            <a:endParaRPr lang="en-US" sz="3000" dirty="0" smtClean="0"/>
          </a:p>
          <a:p>
            <a:r>
              <a:rPr lang="en-US" sz="3000" dirty="0" smtClean="0"/>
              <a:t>Under such a scenario, GDP would decline again, and inflation spiral upwards</a:t>
            </a:r>
          </a:p>
          <a:p>
            <a:endParaRPr lang="en-US" sz="3000" dirty="0" smtClean="0"/>
          </a:p>
          <a:p>
            <a:r>
              <a:rPr lang="en-US" sz="3000" dirty="0" smtClean="0"/>
              <a:t>This </a:t>
            </a:r>
            <a:r>
              <a:rPr lang="en-US" sz="3000" dirty="0"/>
              <a:t>scenario would likely take time to materialize, given the current size of external buffers, but cannot be ruled out for the medium term, in the absence of fiscal adjustment.</a:t>
            </a:r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7760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81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320</TotalTime>
  <Words>994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2016: A watershed year for Brazil?</vt:lpstr>
      <vt:lpstr>The bottom line</vt:lpstr>
      <vt:lpstr>Effects of the political uncertainties on the real economy</vt:lpstr>
      <vt:lpstr>Prospects for the public finances</vt:lpstr>
      <vt:lpstr>Possible scenarios for the second half of 2016 and beyond (I)</vt:lpstr>
      <vt:lpstr>Possible scenarios for the second half of 2016 and beyond (II)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2016: A watershed year for Brazil?</dc:title>
  <dc:creator>Teresa</dc:creator>
  <cp:lastModifiedBy>Paulo Sotero</cp:lastModifiedBy>
  <cp:revision>16</cp:revision>
  <dcterms:created xsi:type="dcterms:W3CDTF">2016-01-06T17:34:48Z</dcterms:created>
  <dcterms:modified xsi:type="dcterms:W3CDTF">2016-01-07T19:08:17Z</dcterms:modified>
</cp:coreProperties>
</file>