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0" r:id="rId5"/>
    <p:sldId id="262" r:id="rId6"/>
    <p:sldId id="264" r:id="rId7"/>
    <p:sldId id="266" r:id="rId8"/>
    <p:sldId id="263" r:id="rId9"/>
    <p:sldId id="265" r:id="rId10"/>
    <p:sldId id="257" r:id="rId11"/>
    <p:sldId id="25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5E2BBC5-7340-4DEB-B52F-B23577E98D53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9672-3AA5-4082-8EB2-0CFF0002B42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586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C5-7340-4DEB-B52F-B23577E98D53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9672-3AA5-4082-8EB2-0CFF0002B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C5-7340-4DEB-B52F-B23577E98D53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9672-3AA5-4082-8EB2-0CFF0002B42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50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C5-7340-4DEB-B52F-B23577E98D53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9672-3AA5-4082-8EB2-0CFF0002B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3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C5-7340-4DEB-B52F-B23577E98D53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9672-3AA5-4082-8EB2-0CFF0002B42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1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C5-7340-4DEB-B52F-B23577E98D53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9672-3AA5-4082-8EB2-0CFF0002B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61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C5-7340-4DEB-B52F-B23577E98D53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9672-3AA5-4082-8EB2-0CFF0002B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87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C5-7340-4DEB-B52F-B23577E98D53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9672-3AA5-4082-8EB2-0CFF0002B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4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C5-7340-4DEB-B52F-B23577E98D53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9672-3AA5-4082-8EB2-0CFF0002B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1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C5-7340-4DEB-B52F-B23577E98D53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9672-3AA5-4082-8EB2-0CFF0002B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41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C5-7340-4DEB-B52F-B23577E98D53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9672-3AA5-4082-8EB2-0CFF0002B42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339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5E2BBC5-7340-4DEB-B52F-B23577E98D53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A7B9672-3AA5-4082-8EB2-0CFF0002B42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121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Russian and US Roles in the Middle East: The View from Israel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8481391" y="4774605"/>
            <a:ext cx="3710609" cy="1897863"/>
          </a:xfrm>
        </p:spPr>
        <p:txBody>
          <a:bodyPr>
            <a:normAutofit/>
          </a:bodyPr>
          <a:lstStyle/>
          <a:p>
            <a:r>
              <a:rPr lang="en-US" sz="2400" b="1" dirty="0"/>
              <a:t>Dr. Yuri Teper</a:t>
            </a:r>
          </a:p>
          <a:p>
            <a:r>
              <a:rPr lang="en-US" dirty="0"/>
              <a:t>The Hebrew University of Jerusalem</a:t>
            </a:r>
          </a:p>
          <a:p>
            <a:r>
              <a:rPr lang="en-US" dirty="0"/>
              <a:t>Wilson Center, Kennan Institute – 05.09.2017</a:t>
            </a:r>
          </a:p>
        </p:txBody>
      </p:sp>
      <p:sp>
        <p:nvSpPr>
          <p:cNvPr id="5" name="AutoShape 4" descr="תוצאת תמונה עבור ‪Russia US Israel‬‏"/>
          <p:cNvSpPr>
            <a:spLocks noChangeAspect="1" noChangeArrowheads="1"/>
          </p:cNvSpPr>
          <p:nvPr/>
        </p:nvSpPr>
        <p:spPr bwMode="auto">
          <a:xfrm>
            <a:off x="5943600" y="2395330"/>
            <a:ext cx="1186070" cy="1186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0581" y="0"/>
            <a:ext cx="6146038" cy="460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631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America’s role as a security guarantor and mediator for its allies has been undermined. 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In general, (perceived) </a:t>
            </a:r>
            <a:r>
              <a:rPr lang="en-US" sz="2800" b="1" dirty="0"/>
              <a:t>determinacy and readiness to act + consistent policy = maximizing leverage, </a:t>
            </a:r>
            <a:r>
              <a:rPr lang="en-US" sz="2800" dirty="0"/>
              <a:t>and vice versa.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Obama’s ‘idealist’ and post-modernist outlook did not match the pre-modern ME realities and both Putin’s and Netanyahu’s ‘realist’ approach.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The “New-Cold-War” paradigm is invalid and misguiding.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186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importance of having agreed mutual expectations and clear game-rules with the allies.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Discreet work with the governments should be stressed over public diplomacy.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The goals and aspirations should be tempered and correlated with the level of desired involvement.</a:t>
            </a:r>
          </a:p>
        </p:txBody>
      </p:sp>
    </p:spTree>
    <p:extLst>
      <p:ext uri="{BB962C8B-B14F-4D97-AF65-F5344CB8AC3E}">
        <p14:creationId xmlns:p14="http://schemas.microsoft.com/office/powerpoint/2010/main" val="58211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800" dirty="0"/>
              <a:t>Outline Russia’s and US changing engagement in the Middle East.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800" dirty="0"/>
              <a:t>Identify factors that helped maximize Russia’s regional leverage and diluted the US influence.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800" dirty="0"/>
              <a:t>Demonstrate the changing Middle Eastern setting</a:t>
            </a:r>
            <a:r>
              <a:rPr lang="ru-RU" sz="2800" dirty="0"/>
              <a:t> </a:t>
            </a:r>
            <a:r>
              <a:rPr lang="en-US" sz="2800" dirty="0"/>
              <a:t>with respect to both local and global players.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800" dirty="0"/>
              <a:t>Draw out implications for the future.  </a:t>
            </a:r>
          </a:p>
        </p:txBody>
      </p:sp>
    </p:spTree>
    <p:extLst>
      <p:ext uri="{BB962C8B-B14F-4D97-AF65-F5344CB8AC3E}">
        <p14:creationId xmlns:p14="http://schemas.microsoft.com/office/powerpoint/2010/main" val="1572238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Comparative analysis of US and Russian roles from the Israeli perspective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sz="3000" b="1" dirty="0"/>
          </a:p>
          <a:p>
            <a:pPr marL="0" lvl="0" indent="0">
              <a:buNone/>
            </a:pPr>
            <a:r>
              <a:rPr lang="en-US" sz="3000" b="1" dirty="0"/>
              <a:t>4 key spheres (2009-2016):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Handling of Regional Allies &amp; Commitments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Nuclear Deal with Iran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Syrian Civil War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Palestinian Track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638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Allies &amp; Commitments </a:t>
            </a:r>
            <a:r>
              <a:rPr lang="en-US" dirty="0"/>
              <a:t>-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027" y="1690688"/>
            <a:ext cx="11807686" cy="5167312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Shifting away from traditional allies and commitments in favor of more pro-Iranian stance and the support of popular protest movements: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Egypt US shift reduced the chances for organized power-transition\sharing. 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Gulf states sought security cooperation with Israel.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Iraq the shift was associated with increased anarchy,                                     greater IS and Iranian influence.</a:t>
            </a:r>
          </a:p>
        </p:txBody>
      </p:sp>
      <p:pic>
        <p:nvPicPr>
          <p:cNvPr id="2050" name="Picture 2" descr="תוצאת תמונה עבור ‪tahrir square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578" y="4214190"/>
            <a:ext cx="4316422" cy="264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872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Allies &amp; Commitments </a:t>
            </a:r>
            <a:r>
              <a:rPr lang="en-US" dirty="0"/>
              <a:t>- Russia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589" y="2084832"/>
            <a:ext cx="9958612" cy="4330546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Russia opposed the Arab Spring.</a:t>
            </a:r>
          </a:p>
          <a:p>
            <a:pPr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Russia has tried to fill the void left by the US and enthusiastically supported Al-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Egypt. </a:t>
            </a:r>
          </a:p>
          <a:p>
            <a:pPr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Russia stubbornly su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pported al-Assad, Russia’s only regional ‘client’.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3263" y="304800"/>
            <a:ext cx="3122267" cy="227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994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Iranian nuclear deal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833" y="2451519"/>
            <a:ext cx="9720073" cy="4023360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American-led deal is perceived in Israel as a strategic security challenge. </a:t>
            </a:r>
          </a:p>
          <a:p>
            <a:pPr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 covert negotiations and the imposed deal created a deep mistrust. </a:t>
            </a:r>
          </a:p>
          <a:p>
            <a:pPr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Russia’s more cautious approach to Iran was overturned after the nuclear deal.</a:t>
            </a:r>
          </a:p>
          <a:p>
            <a:pPr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Russia is still (exaggeratingly) perceived as the party that exerts most influence on Iran.</a:t>
            </a:r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3074" name="Picture 2" descr="תוצאת תמונה עבור ‪us iran nuclear deal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153" y="218528"/>
            <a:ext cx="3473542" cy="2232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660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Syria</a:t>
            </a:r>
            <a:r>
              <a:rPr lang="en-US" dirty="0"/>
              <a:t> – US vs. Russia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724" y="1888435"/>
            <a:ext cx="10757452" cy="447260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 uncertain navigation among questionable opposition groups, dominated by Gulf states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Russia provided unconditional support for al-Assad.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</a:rPr>
              <a:t>2013 Chemical Crisis was a watershed event: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</a:rPr>
              <a:t>It exposed US unwillingness to use force.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</a:rPr>
              <a:t>The US lost credibility. 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</a:rPr>
              <a:t>Russia’s determination and decisiveness, were highlighted.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</a:rPr>
              <a:t>It signaled Russia’s grand return to the region.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5098" y="4635795"/>
            <a:ext cx="3806902" cy="20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165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Syria</a:t>
            </a:r>
            <a:r>
              <a:rPr lang="en-US" dirty="0"/>
              <a:t> – US vs. Russia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724" y="2318749"/>
            <a:ext cx="10757452" cy="440010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</a:rPr>
              <a:t>Russian intervention (2015) – a mixed blessing:</a:t>
            </a:r>
          </a:p>
          <a:p>
            <a:pPr lvl="2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>
                <a:latin typeface="Times New Roman" panose="02020603050405020304" pitchFamily="18" charset="0"/>
              </a:rPr>
              <a:t>Posed tactical difficulties and potential danger for Israel.</a:t>
            </a:r>
          </a:p>
          <a:p>
            <a:pPr lvl="2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>
                <a:latin typeface="Times New Roman" panose="02020603050405020304" pitchFamily="18" charset="0"/>
              </a:rPr>
              <a:t>Balanced the powers in Syria, diverted the focus from Israel and eroded sides.</a:t>
            </a:r>
          </a:p>
          <a:p>
            <a:pPr lvl="2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>
                <a:latin typeface="Times New Roman" panose="02020603050405020304" pitchFamily="18" charset="0"/>
              </a:rPr>
              <a:t>Russia’s accommodation of Israel’s vital interests in Syria was highly appreciated.</a:t>
            </a:r>
          </a:p>
          <a:p>
            <a:pPr lvl="2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Strategically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Russia is still treated with much suspicion.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תוצאת תמונה עבור ‪Russia syria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087" y="351299"/>
            <a:ext cx="3735493" cy="2328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189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Palestinian track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95061"/>
            <a:ext cx="9720073" cy="4414299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Forcing talks on both sides of the conflict, often without diplomatic preparation.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Publicly announcing maximalist agenda cornered the parties.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credible backing to the process for both sides.</a:t>
            </a:r>
          </a:p>
          <a:p>
            <a:pPr>
              <a:lnSpc>
                <a:spcPct val="114000"/>
              </a:lnSpc>
            </a:pPr>
            <a:r>
              <a:rPr lang="en-US" sz="2800" b="1" dirty="0"/>
              <a:t>Russia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Little actual involvement in the process. 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Overtly pro-Palestinian public and diplomatic stance.</a:t>
            </a:r>
            <a:endParaRPr lang="en-US" sz="2400" b="1" dirty="0"/>
          </a:p>
          <a:p>
            <a:endParaRPr lang="en-US" sz="2400" b="1" dirty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8126" y="242780"/>
            <a:ext cx="3367249" cy="218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4028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6820</TotalTime>
  <Words>568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Russian and US Roles in the Middle East: The View from Israel</vt:lpstr>
      <vt:lpstr>Main goals</vt:lpstr>
      <vt:lpstr>Comparative analysis of US and Russian roles from the Israeli perspective  </vt:lpstr>
      <vt:lpstr>Allies &amp; Commitments - US</vt:lpstr>
      <vt:lpstr>Allies &amp; Commitments - Russia</vt:lpstr>
      <vt:lpstr>Iranian nuclear deal </vt:lpstr>
      <vt:lpstr>Syria – US vs. Russia</vt:lpstr>
      <vt:lpstr>Syria – US vs. Russia</vt:lpstr>
      <vt:lpstr>The Palestinian track</vt:lpstr>
      <vt:lpstr>Conclusions </vt:lpstr>
      <vt:lpstr>Policy implications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Russian and US Roles in the Middle East:  The View from Israel</dc:title>
  <dc:creator>Yuri Teper</dc:creator>
  <cp:lastModifiedBy>Yuri Teper</cp:lastModifiedBy>
  <cp:revision>125</cp:revision>
  <dcterms:created xsi:type="dcterms:W3CDTF">2017-05-03T16:13:55Z</dcterms:created>
  <dcterms:modified xsi:type="dcterms:W3CDTF">2017-05-09T17:05:53Z</dcterms:modified>
</cp:coreProperties>
</file>