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2" r:id="rId4"/>
    <p:sldId id="268" r:id="rId5"/>
    <p:sldId id="273" r:id="rId6"/>
    <p:sldId id="269" r:id="rId7"/>
    <p:sldId id="270" r:id="rId8"/>
    <p:sldId id="274" r:id="rId9"/>
    <p:sldId id="257" r:id="rId10"/>
    <p:sldId id="260" r:id="rId11"/>
    <p:sldId id="276" r:id="rId12"/>
    <p:sldId id="271" r:id="rId13"/>
    <p:sldId id="275" r:id="rId14"/>
    <p:sldId id="278" r:id="rId15"/>
    <p:sldId id="261" r:id="rId16"/>
    <p:sldId id="279" r:id="rId17"/>
    <p:sldId id="264" r:id="rId18"/>
    <p:sldId id="265" r:id="rId19"/>
    <p:sldId id="266" r:id="rId20"/>
    <p:sldId id="272" r:id="rId21"/>
    <p:sldId id="267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1" autoAdjust="0"/>
    <p:restoredTop sz="50000"/>
  </p:normalViewPr>
  <p:slideViewPr>
    <p:cSldViewPr snapToGrid="0">
      <p:cViewPr varScale="1">
        <p:scale>
          <a:sx n="59" d="100"/>
          <a:sy n="59" d="100"/>
        </p:scale>
        <p:origin x="1848" y="19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localhost\Users\scrowley\Documents\research\Russian%20labor\protest\Russian%20strike%20and%20GDP%20data\RAD%20charts%20upda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\\localhost\Users\scrowley\Documents\research\Russian%20labor\protest\Russian%20strike%20and%20GDP%20data\RAD%20charts%20upda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5362768"/>
        <c:axId val="-2122489232"/>
      </c:barChart>
      <c:catAx>
        <c:axId val="206536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489232"/>
        <c:crosses val="autoZero"/>
        <c:auto val="1"/>
        <c:lblAlgn val="ctr"/>
        <c:lblOffset val="100"/>
        <c:noMultiLvlLbl val="0"/>
      </c:catAx>
      <c:valAx>
        <c:axId val="-212248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36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286360685754606"/>
          <c:y val="0.093287461166452"/>
          <c:w val="0.947210108660108"/>
          <c:h val="0.761175620548208"/>
        </c:manualLayout>
      </c:layout>
      <c:barChart>
        <c:barDir val="col"/>
        <c:grouping val="clustered"/>
        <c:varyColors val="0"/>
        <c:ser>
          <c:idx val="0"/>
          <c:order val="0"/>
          <c:tx>
            <c:v>Monthly Labor Protest</c:v>
          </c:tx>
          <c:spPr>
            <a:solidFill>
              <a:schemeClr val="accent1"/>
            </a:solidFill>
            <a:ln w="34925">
              <a:solidFill>
                <a:srgbClr val="C00000"/>
              </a:solidFill>
            </a:ln>
            <a:effectLst/>
          </c:spPr>
          <c:invertIfNegative val="0"/>
          <c:cat>
            <c:strRef>
              <c:f>Sheet6!$B$1:$CV$1</c:f>
              <c:strCache>
                <c:ptCount val="99"/>
                <c:pt idx="0">
                  <c:v> Jan. 2008</c:v>
                </c:pt>
                <c:pt idx="1">
                  <c:v>Feb. 2008</c:v>
                </c:pt>
                <c:pt idx="2">
                  <c:v>Mar. 2008</c:v>
                </c:pt>
                <c:pt idx="3">
                  <c:v>Apr. 2008</c:v>
                </c:pt>
                <c:pt idx="4">
                  <c:v>May. 2008</c:v>
                </c:pt>
                <c:pt idx="5">
                  <c:v>Jun. 2008</c:v>
                </c:pt>
                <c:pt idx="6">
                  <c:v>Jul. 2008</c:v>
                </c:pt>
                <c:pt idx="7">
                  <c:v>Aug. 2008</c:v>
                </c:pt>
                <c:pt idx="8">
                  <c:v>Sept. 2008</c:v>
                </c:pt>
                <c:pt idx="9">
                  <c:v>Oct. 2008</c:v>
                </c:pt>
                <c:pt idx="10">
                  <c:v>Nov. 2008</c:v>
                </c:pt>
                <c:pt idx="11">
                  <c:v>Dec. 2008</c:v>
                </c:pt>
                <c:pt idx="12">
                  <c:v>Jan. 2009</c:v>
                </c:pt>
                <c:pt idx="13">
                  <c:v>Feb. 2009</c:v>
                </c:pt>
                <c:pt idx="14">
                  <c:v>Mar. 2009</c:v>
                </c:pt>
                <c:pt idx="15">
                  <c:v>Apr. 2009</c:v>
                </c:pt>
                <c:pt idx="16">
                  <c:v>May. 2009</c:v>
                </c:pt>
                <c:pt idx="17">
                  <c:v>Jun. 2009</c:v>
                </c:pt>
                <c:pt idx="18">
                  <c:v>Jul. 2009</c:v>
                </c:pt>
                <c:pt idx="19">
                  <c:v>Aug. 2009</c:v>
                </c:pt>
                <c:pt idx="20">
                  <c:v>Sept. 2009</c:v>
                </c:pt>
                <c:pt idx="21">
                  <c:v>Oct. 2009</c:v>
                </c:pt>
                <c:pt idx="22">
                  <c:v>Nov. 2009</c:v>
                </c:pt>
                <c:pt idx="23">
                  <c:v>Dec. 2009</c:v>
                </c:pt>
                <c:pt idx="24">
                  <c:v>Jan. 2010</c:v>
                </c:pt>
                <c:pt idx="25">
                  <c:v>Feb. 2010</c:v>
                </c:pt>
                <c:pt idx="26">
                  <c:v>Mar. 2010</c:v>
                </c:pt>
                <c:pt idx="27">
                  <c:v>Apr. 2010</c:v>
                </c:pt>
                <c:pt idx="28">
                  <c:v>May. 2010</c:v>
                </c:pt>
                <c:pt idx="29">
                  <c:v>Jun. 2010</c:v>
                </c:pt>
                <c:pt idx="30">
                  <c:v>Jul. 2010</c:v>
                </c:pt>
                <c:pt idx="31">
                  <c:v>Aug. 2010</c:v>
                </c:pt>
                <c:pt idx="32">
                  <c:v>Sept. 2010</c:v>
                </c:pt>
                <c:pt idx="33">
                  <c:v>Oct. 2010</c:v>
                </c:pt>
                <c:pt idx="34">
                  <c:v>Nov. 2010</c:v>
                </c:pt>
                <c:pt idx="35">
                  <c:v>Dec. 2010</c:v>
                </c:pt>
                <c:pt idx="36">
                  <c:v>Jan. 2011</c:v>
                </c:pt>
                <c:pt idx="37">
                  <c:v>Feb. 2011</c:v>
                </c:pt>
                <c:pt idx="38">
                  <c:v>Mar. 2011</c:v>
                </c:pt>
                <c:pt idx="39">
                  <c:v>Apr. 2011</c:v>
                </c:pt>
                <c:pt idx="40">
                  <c:v>May. 2011</c:v>
                </c:pt>
                <c:pt idx="41">
                  <c:v>Jun. 2011</c:v>
                </c:pt>
                <c:pt idx="42">
                  <c:v>Jul. 2011</c:v>
                </c:pt>
                <c:pt idx="43">
                  <c:v>Aug. 2011</c:v>
                </c:pt>
                <c:pt idx="44">
                  <c:v>Sept. 2011</c:v>
                </c:pt>
                <c:pt idx="45">
                  <c:v>Oct. 2011</c:v>
                </c:pt>
                <c:pt idx="46">
                  <c:v>Nov. 2011</c:v>
                </c:pt>
                <c:pt idx="47">
                  <c:v>Dec. 2011</c:v>
                </c:pt>
                <c:pt idx="48">
                  <c:v>Jan. 2012</c:v>
                </c:pt>
                <c:pt idx="49">
                  <c:v>Feb. 2012</c:v>
                </c:pt>
                <c:pt idx="50">
                  <c:v>Mar. 2012</c:v>
                </c:pt>
                <c:pt idx="51">
                  <c:v>Apr. 2012</c:v>
                </c:pt>
                <c:pt idx="52">
                  <c:v>May. 2012</c:v>
                </c:pt>
                <c:pt idx="53">
                  <c:v>Jun. 2012</c:v>
                </c:pt>
                <c:pt idx="54">
                  <c:v>Jul. 2012</c:v>
                </c:pt>
                <c:pt idx="55">
                  <c:v>Aug. 2012</c:v>
                </c:pt>
                <c:pt idx="56">
                  <c:v>Sept. 2012</c:v>
                </c:pt>
                <c:pt idx="57">
                  <c:v>Oct. 2012</c:v>
                </c:pt>
                <c:pt idx="58">
                  <c:v>Nov. 2012</c:v>
                </c:pt>
                <c:pt idx="59">
                  <c:v>Dec. 2012</c:v>
                </c:pt>
                <c:pt idx="60">
                  <c:v>Jan. 2013</c:v>
                </c:pt>
                <c:pt idx="61">
                  <c:v>Feb. 2013</c:v>
                </c:pt>
                <c:pt idx="62">
                  <c:v>Mar. 2013</c:v>
                </c:pt>
                <c:pt idx="63">
                  <c:v>Apr. 2013</c:v>
                </c:pt>
                <c:pt idx="64">
                  <c:v>May. 2013</c:v>
                </c:pt>
                <c:pt idx="65">
                  <c:v>Jun. 2013</c:v>
                </c:pt>
                <c:pt idx="66">
                  <c:v>Jul. 2013</c:v>
                </c:pt>
                <c:pt idx="67">
                  <c:v>Aug. 2013</c:v>
                </c:pt>
                <c:pt idx="68">
                  <c:v>Sept. 2013</c:v>
                </c:pt>
                <c:pt idx="69">
                  <c:v>Oct. 2013</c:v>
                </c:pt>
                <c:pt idx="70">
                  <c:v>Nov. 2013</c:v>
                </c:pt>
                <c:pt idx="71">
                  <c:v>Dec. 2013</c:v>
                </c:pt>
                <c:pt idx="72">
                  <c:v>Jan. 2014</c:v>
                </c:pt>
                <c:pt idx="73">
                  <c:v>Feb. 2014</c:v>
                </c:pt>
                <c:pt idx="74">
                  <c:v>Mar. 2014</c:v>
                </c:pt>
                <c:pt idx="75">
                  <c:v>Apr. 2014</c:v>
                </c:pt>
                <c:pt idx="76">
                  <c:v>May. 2014</c:v>
                </c:pt>
                <c:pt idx="77">
                  <c:v>Jun. 2014</c:v>
                </c:pt>
                <c:pt idx="78">
                  <c:v>Jul. 2014</c:v>
                </c:pt>
                <c:pt idx="79">
                  <c:v>Aug. 2014</c:v>
                </c:pt>
                <c:pt idx="80">
                  <c:v>Sept. 2014</c:v>
                </c:pt>
                <c:pt idx="81">
                  <c:v>Oct. 2014</c:v>
                </c:pt>
                <c:pt idx="82">
                  <c:v>Nov. 2014</c:v>
                </c:pt>
                <c:pt idx="83">
                  <c:v>Dec. 2014</c:v>
                </c:pt>
                <c:pt idx="84">
                  <c:v>Jan. 2015</c:v>
                </c:pt>
                <c:pt idx="85">
                  <c:v>Feb. 2015</c:v>
                </c:pt>
                <c:pt idx="86">
                  <c:v>Mar. 2015</c:v>
                </c:pt>
                <c:pt idx="87">
                  <c:v>Apr. 2015</c:v>
                </c:pt>
                <c:pt idx="88">
                  <c:v>May. 2015</c:v>
                </c:pt>
                <c:pt idx="89">
                  <c:v>Jun. 2015</c:v>
                </c:pt>
                <c:pt idx="90">
                  <c:v>Jul. 2015</c:v>
                </c:pt>
                <c:pt idx="91">
                  <c:v>Aug. 2015</c:v>
                </c:pt>
                <c:pt idx="92">
                  <c:v>Sept. 2015</c:v>
                </c:pt>
                <c:pt idx="93">
                  <c:v>Oct. 2015</c:v>
                </c:pt>
                <c:pt idx="94">
                  <c:v>Nov. 2015</c:v>
                </c:pt>
                <c:pt idx="95">
                  <c:v>Dec. 2015</c:v>
                </c:pt>
                <c:pt idx="96">
                  <c:v>Jan. 2016</c:v>
                </c:pt>
                <c:pt idx="97">
                  <c:v>Feb. 2016</c:v>
                </c:pt>
                <c:pt idx="98">
                  <c:v>Mar. 2016</c:v>
                </c:pt>
              </c:strCache>
            </c:strRef>
          </c:cat>
          <c:val>
            <c:numRef>
              <c:f>Sheet6!$B$2:$CV$2</c:f>
              <c:numCache>
                <c:formatCode>General</c:formatCode>
                <c:ptCount val="99"/>
                <c:pt idx="0">
                  <c:v>4.0</c:v>
                </c:pt>
                <c:pt idx="1">
                  <c:v>7.0</c:v>
                </c:pt>
                <c:pt idx="2">
                  <c:v>6.0</c:v>
                </c:pt>
                <c:pt idx="3">
                  <c:v>7.0</c:v>
                </c:pt>
                <c:pt idx="4">
                  <c:v>4.0</c:v>
                </c:pt>
                <c:pt idx="5">
                  <c:v>11.0</c:v>
                </c:pt>
                <c:pt idx="6">
                  <c:v>10.0</c:v>
                </c:pt>
                <c:pt idx="7">
                  <c:v>9.0</c:v>
                </c:pt>
                <c:pt idx="8">
                  <c:v>11.0</c:v>
                </c:pt>
                <c:pt idx="9">
                  <c:v>8.0</c:v>
                </c:pt>
                <c:pt idx="10">
                  <c:v>10.0</c:v>
                </c:pt>
                <c:pt idx="11">
                  <c:v>9.0</c:v>
                </c:pt>
                <c:pt idx="12">
                  <c:v>11.0</c:v>
                </c:pt>
                <c:pt idx="13">
                  <c:v>16.0</c:v>
                </c:pt>
                <c:pt idx="14">
                  <c:v>16.0</c:v>
                </c:pt>
                <c:pt idx="15">
                  <c:v>27.0</c:v>
                </c:pt>
                <c:pt idx="16">
                  <c:v>24.0</c:v>
                </c:pt>
                <c:pt idx="17">
                  <c:v>36.0</c:v>
                </c:pt>
                <c:pt idx="18">
                  <c:v>38.0</c:v>
                </c:pt>
                <c:pt idx="19">
                  <c:v>23.0</c:v>
                </c:pt>
                <c:pt idx="20">
                  <c:v>22.0</c:v>
                </c:pt>
                <c:pt idx="21">
                  <c:v>20.0</c:v>
                </c:pt>
                <c:pt idx="22">
                  <c:v>18.0</c:v>
                </c:pt>
                <c:pt idx="23">
                  <c:v>21.0</c:v>
                </c:pt>
                <c:pt idx="24">
                  <c:v>7.0</c:v>
                </c:pt>
                <c:pt idx="25">
                  <c:v>15.0</c:v>
                </c:pt>
                <c:pt idx="26">
                  <c:v>19.0</c:v>
                </c:pt>
                <c:pt idx="27">
                  <c:v>21.0</c:v>
                </c:pt>
                <c:pt idx="28">
                  <c:v>17.0</c:v>
                </c:pt>
                <c:pt idx="29">
                  <c:v>25.0</c:v>
                </c:pt>
                <c:pt idx="30">
                  <c:v>19.0</c:v>
                </c:pt>
                <c:pt idx="31">
                  <c:v>16.0</c:v>
                </c:pt>
                <c:pt idx="32">
                  <c:v>19.0</c:v>
                </c:pt>
                <c:pt idx="33">
                  <c:v>16.0</c:v>
                </c:pt>
                <c:pt idx="34">
                  <c:v>13.0</c:v>
                </c:pt>
                <c:pt idx="35">
                  <c:v>18.0</c:v>
                </c:pt>
                <c:pt idx="36">
                  <c:v>12.0</c:v>
                </c:pt>
                <c:pt idx="37">
                  <c:v>18.0</c:v>
                </c:pt>
                <c:pt idx="38">
                  <c:v>23.0</c:v>
                </c:pt>
                <c:pt idx="39">
                  <c:v>25.0</c:v>
                </c:pt>
                <c:pt idx="40">
                  <c:v>21.0</c:v>
                </c:pt>
                <c:pt idx="41">
                  <c:v>27.0</c:v>
                </c:pt>
                <c:pt idx="42">
                  <c:v>14.0</c:v>
                </c:pt>
                <c:pt idx="43">
                  <c:v>19.0</c:v>
                </c:pt>
                <c:pt idx="44">
                  <c:v>37.0</c:v>
                </c:pt>
                <c:pt idx="45">
                  <c:v>24.0</c:v>
                </c:pt>
                <c:pt idx="46">
                  <c:v>26.0</c:v>
                </c:pt>
                <c:pt idx="47">
                  <c:v>16.0</c:v>
                </c:pt>
                <c:pt idx="48">
                  <c:v>15.0</c:v>
                </c:pt>
                <c:pt idx="49">
                  <c:v>23.0</c:v>
                </c:pt>
                <c:pt idx="50">
                  <c:v>23.0</c:v>
                </c:pt>
                <c:pt idx="51">
                  <c:v>35.0</c:v>
                </c:pt>
                <c:pt idx="52">
                  <c:v>28.0</c:v>
                </c:pt>
                <c:pt idx="53">
                  <c:v>23.0</c:v>
                </c:pt>
                <c:pt idx="54">
                  <c:v>17.0</c:v>
                </c:pt>
                <c:pt idx="55">
                  <c:v>22.0</c:v>
                </c:pt>
                <c:pt idx="56">
                  <c:v>21.0</c:v>
                </c:pt>
                <c:pt idx="57">
                  <c:v>28.0</c:v>
                </c:pt>
                <c:pt idx="58">
                  <c:v>23.0</c:v>
                </c:pt>
                <c:pt idx="59">
                  <c:v>24.0</c:v>
                </c:pt>
                <c:pt idx="60">
                  <c:v>11.0</c:v>
                </c:pt>
                <c:pt idx="61">
                  <c:v>17.0</c:v>
                </c:pt>
                <c:pt idx="62">
                  <c:v>23.0</c:v>
                </c:pt>
                <c:pt idx="63">
                  <c:v>28.0</c:v>
                </c:pt>
                <c:pt idx="64">
                  <c:v>25.0</c:v>
                </c:pt>
                <c:pt idx="65">
                  <c:v>25.0</c:v>
                </c:pt>
                <c:pt idx="66">
                  <c:v>29.0</c:v>
                </c:pt>
                <c:pt idx="67">
                  <c:v>14.0</c:v>
                </c:pt>
                <c:pt idx="68">
                  <c:v>23.0</c:v>
                </c:pt>
                <c:pt idx="69">
                  <c:v>29.0</c:v>
                </c:pt>
                <c:pt idx="70">
                  <c:v>23.0</c:v>
                </c:pt>
                <c:pt idx="71">
                  <c:v>30.0</c:v>
                </c:pt>
                <c:pt idx="72">
                  <c:v>15.0</c:v>
                </c:pt>
                <c:pt idx="73">
                  <c:v>15.0</c:v>
                </c:pt>
                <c:pt idx="74">
                  <c:v>27.0</c:v>
                </c:pt>
                <c:pt idx="75">
                  <c:v>27.0</c:v>
                </c:pt>
                <c:pt idx="76">
                  <c:v>25.0</c:v>
                </c:pt>
                <c:pt idx="77">
                  <c:v>23.0</c:v>
                </c:pt>
                <c:pt idx="78">
                  <c:v>24.0</c:v>
                </c:pt>
                <c:pt idx="79">
                  <c:v>25.0</c:v>
                </c:pt>
                <c:pt idx="80">
                  <c:v>22.0</c:v>
                </c:pt>
                <c:pt idx="81">
                  <c:v>32.0</c:v>
                </c:pt>
                <c:pt idx="82">
                  <c:v>25.0</c:v>
                </c:pt>
                <c:pt idx="83">
                  <c:v>33.0</c:v>
                </c:pt>
                <c:pt idx="84">
                  <c:v>22.0</c:v>
                </c:pt>
                <c:pt idx="85">
                  <c:v>39.0</c:v>
                </c:pt>
                <c:pt idx="86">
                  <c:v>40.0</c:v>
                </c:pt>
                <c:pt idx="87">
                  <c:v>33.0</c:v>
                </c:pt>
                <c:pt idx="88">
                  <c:v>22.0</c:v>
                </c:pt>
                <c:pt idx="89">
                  <c:v>35.0</c:v>
                </c:pt>
                <c:pt idx="90">
                  <c:v>41.0</c:v>
                </c:pt>
                <c:pt idx="91">
                  <c:v>29.0</c:v>
                </c:pt>
                <c:pt idx="92">
                  <c:v>35.0</c:v>
                </c:pt>
                <c:pt idx="93">
                  <c:v>29.0</c:v>
                </c:pt>
                <c:pt idx="94">
                  <c:v>31.0</c:v>
                </c:pt>
                <c:pt idx="95">
                  <c:v>53.0</c:v>
                </c:pt>
                <c:pt idx="96">
                  <c:v>21.0</c:v>
                </c:pt>
                <c:pt idx="97">
                  <c:v>29.0</c:v>
                </c:pt>
                <c:pt idx="98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8905216"/>
        <c:axId val="-2118901456"/>
      </c:barChart>
      <c:catAx>
        <c:axId val="-21189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901456"/>
        <c:crosses val="autoZero"/>
        <c:auto val="1"/>
        <c:lblAlgn val="ctr"/>
        <c:lblOffset val="100"/>
        <c:noMultiLvlLbl val="0"/>
      </c:catAx>
      <c:valAx>
        <c:axId val="-211890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9052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27DEE-B3F6-4571-BA05-16C022E51C81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D93D-EEFD-4D36-95C9-10F67972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D93D-EEFD-4D36-95C9-10F67972E7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7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D93D-EEFD-4D36-95C9-10F67972E7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D93D-EEFD-4D36-95C9-10F67972E7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D93D-EEFD-4D36-95C9-10F67972E7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D93D-EEFD-4D36-95C9-10F67972E7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2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0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4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2BA3-E999-4F8F-B561-BFD29F167E34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7B362-4C16-4AB9-81B2-FBE82AE5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ks.ru/" TargetMode="External"/><Relationship Id="rId3" Type="http://schemas.openxmlformats.org/officeDocument/2006/relationships/hyperlink" Target="http://www.gup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Russian Labor Protests in Challenging Economic Times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189" y="3296653"/>
            <a:ext cx="9761621" cy="2081463"/>
          </a:xfrm>
        </p:spPr>
        <p:txBody>
          <a:bodyPr>
            <a:normAutofit lnSpcReduction="10000"/>
          </a:bodyPr>
          <a:lstStyle/>
          <a:p>
            <a:r>
              <a:rPr lang="en-US" b="1" i="0" u="none" strike="noStrike" baseline="0" dirty="0" smtClean="0">
                <a:latin typeface="Arial" panose="020B0604020202020204" pitchFamily="34" charset="0"/>
              </a:rPr>
              <a:t>Irina Olimpieva</a:t>
            </a:r>
            <a:endParaRPr lang="en-US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 St. Petersburg Center for Independent Social Research </a:t>
            </a:r>
          </a:p>
          <a:p>
            <a:pPr algn="l"/>
            <a:endParaRPr lang="en-US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b="1" i="0" u="none" strike="noStrike" baseline="0" dirty="0" smtClean="0">
                <a:latin typeface="Arial" panose="020B0604020202020204" pitchFamily="34" charset="0"/>
              </a:rPr>
              <a:t>Stephen Crowley</a:t>
            </a:r>
            <a:endParaRPr lang="en-US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 Oberlin College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10673" y="6119881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Kennan Institute, May 16,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35827"/>
              </p:ext>
            </p:extLst>
          </p:nvPr>
        </p:nvGraphicFramePr>
        <p:xfrm>
          <a:off x="1203158" y="1588170"/>
          <a:ext cx="10010273" cy="41158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53614"/>
                <a:gridCol w="2105766"/>
                <a:gridCol w="1729425"/>
                <a:gridCol w="1598904"/>
                <a:gridCol w="1222564"/>
              </a:tblGrid>
              <a:tr h="442416">
                <a:tc gridSpan="5">
                  <a:txBody>
                    <a:bodyPr/>
                    <a:lstStyle/>
                    <a:p>
                      <a:pPr marL="75565" marR="0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Wage arrears for certain types of economic </a:t>
                      </a: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 (million rubles)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4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79550" marR="1478915" algn="ct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91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 marR="457200" algn="ctr">
                        <a:lnSpc>
                          <a:spcPct val="107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 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 marR="0" algn="ctr">
                        <a:lnSpc>
                          <a:spcPct val="107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 1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235" marR="228600" algn="ctr">
                        <a:lnSpc>
                          <a:spcPct val="107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1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39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Apr 1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21">
                <a:tc>
                  <a:txBody>
                    <a:bodyPr/>
                    <a:lstStyle/>
                    <a:p>
                      <a:pPr marL="63500" marR="0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4960" marR="4572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1153,9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5120" marR="32512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1240,1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045" marR="22860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1329,8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605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9">
                <a:tc>
                  <a:txBody>
                    <a:bodyPr/>
                    <a:lstStyle/>
                    <a:p>
                      <a:pPr marL="63500" marR="0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Mining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45720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203,3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5120" marR="32512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215,3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045" marR="22860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207,6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245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16">
                <a:tc>
                  <a:txBody>
                    <a:bodyPr/>
                    <a:lstStyle/>
                    <a:p>
                      <a:pPr marL="6350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45720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189,2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5120" marR="32512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181,7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045" marR="22860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199,8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245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16">
                <a:tc>
                  <a:txBody>
                    <a:bodyPr/>
                    <a:lstStyle/>
                    <a:p>
                      <a:pPr marL="6350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45720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833,9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5120" marR="32512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811,2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2410" marR="22860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4605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16">
                <a:tc>
                  <a:txBody>
                    <a:bodyPr/>
                    <a:lstStyle/>
                    <a:p>
                      <a:pPr marL="63500" marR="0" algn="ctr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45720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5120" marR="32512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045" marR="22860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6535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16">
                <a:tc>
                  <a:txBody>
                    <a:bodyPr/>
                    <a:lstStyle/>
                    <a:p>
                      <a:pPr marL="63500" marR="0" algn="ctr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670" marR="45720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5120" marR="32512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045" marR="228600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6535" algn="ctr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4430713" y="8124825"/>
            <a:ext cx="1828800" cy="0"/>
          </a:xfrm>
          <a:prstGeom prst="line">
            <a:avLst/>
          </a:prstGeom>
          <a:noFill/>
          <a:ln w="91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218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current wave of protests compare with past labor protests in Russia?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/>
                </a:solidFill>
              </a:rPr>
              <a:t>Wage arrears as a main reason of protests (over 50%)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accent5"/>
                </a:solidFill>
              </a:rPr>
              <a:t>Extreme forms of protest </a:t>
            </a:r>
            <a:r>
              <a:rPr lang="en-US" dirty="0" smtClean="0">
                <a:solidFill>
                  <a:schemeClr val="accent5"/>
                </a:solidFill>
              </a:rPr>
              <a:t>(6-11%)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571" y="-8142045"/>
            <a:ext cx="18152057" cy="23490901"/>
          </a:xfrm>
        </p:spPr>
      </p:pic>
    </p:spTree>
    <p:extLst>
      <p:ext uri="{BB962C8B-B14F-4D97-AF65-F5344CB8AC3E}">
        <p14:creationId xmlns:p14="http://schemas.microsoft.com/office/powerpoint/2010/main" val="7208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current wave of protests compare with past labor protests in Russia?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/>
                </a:solidFill>
              </a:rPr>
              <a:t>Wage arrears as a main reason of protests (over 50%)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/>
                </a:solidFill>
              </a:rPr>
              <a:t>Extreme </a:t>
            </a:r>
            <a:r>
              <a:rPr lang="en-US" dirty="0">
                <a:solidFill>
                  <a:schemeClr val="accent5"/>
                </a:solidFill>
              </a:rPr>
              <a:t>forms of protest </a:t>
            </a:r>
            <a:r>
              <a:rPr lang="en-US" dirty="0" smtClean="0">
                <a:solidFill>
                  <a:schemeClr val="accent5"/>
                </a:solidFill>
              </a:rPr>
              <a:t>(6-11%)</a:t>
            </a:r>
            <a:endParaRPr lang="en-US" dirty="0">
              <a:solidFill>
                <a:schemeClr val="accent5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/>
                </a:solidFill>
              </a:rPr>
              <a:t>The </a:t>
            </a:r>
            <a:r>
              <a:rPr lang="en-US" dirty="0">
                <a:solidFill>
                  <a:schemeClr val="accent5"/>
                </a:solidFill>
              </a:rPr>
              <a:t>scale of protest is less than could be expected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accent5"/>
                </a:solidFill>
              </a:rPr>
              <a:t>	(due to the “Russian labor market model”)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C00000"/>
                </a:solidFill>
              </a:rPr>
              <a:t>The scale of protest is still incomparable with the </a:t>
            </a:r>
            <a:r>
              <a:rPr lang="en-US" dirty="0" smtClean="0">
                <a:solidFill>
                  <a:srgbClr val="C00000"/>
                </a:solidFill>
              </a:rPr>
              <a:t>90s (in 1996 - 8,278 strikes with 663,900 participants)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C00000"/>
                </a:solidFill>
              </a:rPr>
              <a:t>‘Pure’ economic demands, local </a:t>
            </a:r>
            <a:r>
              <a:rPr lang="en-US" dirty="0" smtClean="0">
                <a:solidFill>
                  <a:srgbClr val="C00000"/>
                </a:solidFill>
              </a:rPr>
              <a:t>character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4341"/>
            <a:ext cx="10674246" cy="517262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i="1" dirty="0" smtClean="0"/>
              <a:t>«</a:t>
            </a:r>
            <a:r>
              <a:rPr lang="en-US" i="1" dirty="0" smtClean="0"/>
              <a:t>We are not “fifth column”</a:t>
            </a:r>
            <a:r>
              <a:rPr lang="ru-RU" i="1" dirty="0" smtClean="0"/>
              <a:t>. </a:t>
            </a:r>
            <a:r>
              <a:rPr lang="en-US" i="1" dirty="0" smtClean="0"/>
              <a:t>I love my country and I hate America</a:t>
            </a:r>
            <a:r>
              <a:rPr lang="ru-RU" i="1" dirty="0" smtClean="0"/>
              <a:t>.</a:t>
            </a:r>
            <a:r>
              <a:rPr lang="en-US" i="1" dirty="0" smtClean="0"/>
              <a:t> Many of us participated in anti-</a:t>
            </a:r>
            <a:r>
              <a:rPr lang="en-US" i="1" dirty="0" err="1" smtClean="0"/>
              <a:t>Maidan</a:t>
            </a:r>
            <a:r>
              <a:rPr lang="en-US" i="1" dirty="0" smtClean="0"/>
              <a:t> but </a:t>
            </a:r>
            <a:r>
              <a:rPr lang="ru-RU" i="1" dirty="0" smtClean="0"/>
              <a:t> </a:t>
            </a:r>
            <a:r>
              <a:rPr lang="en-US" i="1" dirty="0" smtClean="0"/>
              <a:t>today we are fighting for our rights and the rights of all Russians </a:t>
            </a:r>
            <a:r>
              <a:rPr lang="ru-RU" i="1" dirty="0" smtClean="0"/>
              <a:t>— </a:t>
            </a:r>
            <a:r>
              <a:rPr lang="en-US" i="1" dirty="0" smtClean="0"/>
              <a:t>introduction of tax payments would affect all consumers</a:t>
            </a:r>
            <a:r>
              <a:rPr lang="ru-RU" i="1" dirty="0" smtClean="0"/>
              <a:t>» </a:t>
            </a:r>
            <a:endParaRPr lang="en-US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(</a:t>
            </a:r>
            <a:r>
              <a:rPr lang="en-US" dirty="0" smtClean="0"/>
              <a:t>Leader of the trade union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http://www.rbc.ru/politics/19/11/2015/564dd7a09a79471bb0b58dcd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4" y="1086454"/>
            <a:ext cx="8190694" cy="5457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9295" y="288758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President -  help us!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8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current wave of protests compare with past labor protests in Russia?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/>
                </a:solidFill>
              </a:rPr>
              <a:t>Wage arrears as a main reason of protests (over 50%)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/>
                </a:solidFill>
              </a:rPr>
              <a:t>Extreme </a:t>
            </a:r>
            <a:r>
              <a:rPr lang="en-US" dirty="0">
                <a:solidFill>
                  <a:schemeClr val="accent5"/>
                </a:solidFill>
              </a:rPr>
              <a:t>forms of protest </a:t>
            </a:r>
            <a:r>
              <a:rPr lang="en-US" dirty="0" smtClean="0">
                <a:solidFill>
                  <a:schemeClr val="accent5"/>
                </a:solidFill>
              </a:rPr>
              <a:t>(6-11%)</a:t>
            </a:r>
            <a:endParaRPr lang="en-US" dirty="0">
              <a:solidFill>
                <a:schemeClr val="accent5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/>
                </a:solidFill>
              </a:rPr>
              <a:t>The </a:t>
            </a:r>
            <a:r>
              <a:rPr lang="en-US" dirty="0">
                <a:solidFill>
                  <a:schemeClr val="accent5"/>
                </a:solidFill>
              </a:rPr>
              <a:t>scale of protest is less than could be expected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chemeClr val="accent5"/>
                </a:solidFill>
              </a:rPr>
              <a:t>	(due to the “Russian labor market model”)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C00000"/>
                </a:solidFill>
              </a:rPr>
              <a:t>The scale of protest is still incomparable with the </a:t>
            </a:r>
            <a:r>
              <a:rPr lang="en-US" dirty="0" smtClean="0">
                <a:solidFill>
                  <a:srgbClr val="C00000"/>
                </a:solidFill>
              </a:rPr>
              <a:t>90s (in 1996 - 8,278 strikes with 663,900 participants)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C00000"/>
                </a:solidFill>
              </a:rPr>
              <a:t>‘Pure’ economic demands, local character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C00000"/>
                </a:solidFill>
              </a:rPr>
              <a:t>Participants</a:t>
            </a:r>
            <a:r>
              <a:rPr lang="en-US" dirty="0">
                <a:solidFill>
                  <a:srgbClr val="C00000"/>
                </a:solidFill>
              </a:rPr>
              <a:t>: Distancing from political parties and local </a:t>
            </a:r>
            <a:r>
              <a:rPr lang="en-US" dirty="0" smtClean="0">
                <a:solidFill>
                  <a:srgbClr val="C00000"/>
                </a:solidFill>
              </a:rPr>
              <a:t>authorities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protests likely spread? Prospects for protest </a:t>
            </a:r>
            <a:r>
              <a:rPr lang="en-US" dirty="0"/>
              <a:t>g</a:t>
            </a:r>
            <a:r>
              <a:rPr lang="en-US" dirty="0" smtClean="0"/>
              <a:t>rowth. 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Decline in the share of protests in the largest cities, growing protest activities in small cities and mono-towns (20% according to FNPR, 40% growth)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growth in the </a:t>
            </a:r>
            <a:r>
              <a:rPr lang="en-US" dirty="0"/>
              <a:t>number of the regions involved in the protests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Contradictory trends in organization: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spontaneous </a:t>
            </a:r>
            <a:r>
              <a:rPr lang="en-US" sz="2400" dirty="0" smtClean="0"/>
              <a:t>character, the </a:t>
            </a:r>
            <a:r>
              <a:rPr lang="en-US" sz="2400" dirty="0"/>
              <a:t>number and share of informal ‘stop-actions</a:t>
            </a:r>
            <a:r>
              <a:rPr lang="en-US" sz="2400" dirty="0" smtClean="0"/>
              <a:t>’ (CSLR 6-10% legal protests) </a:t>
            </a:r>
            <a:endParaRPr lang="en-US" sz="2400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the growth of inter-regional protests</a:t>
            </a:r>
            <a:r>
              <a:rPr lang="en-US" sz="2400" dirty="0"/>
              <a:t>,</a:t>
            </a:r>
            <a:r>
              <a:rPr lang="en-US" sz="2400" dirty="0" smtClean="0"/>
              <a:t>  solidarity protests within the regions, “network” protests (</a:t>
            </a:r>
            <a:r>
              <a:rPr lang="en-US" sz="2400" dirty="0" err="1" smtClean="0"/>
              <a:t>Bizyukov</a:t>
            </a:r>
            <a:r>
              <a:rPr lang="en-US" sz="2400" dirty="0" smtClean="0"/>
              <a:t>)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Netness</a:t>
            </a:r>
            <a:r>
              <a:rPr lang="en-US" dirty="0" smtClean="0"/>
              <a:t>” and “</a:t>
            </a:r>
            <a:r>
              <a:rPr lang="en-US" dirty="0" err="1" smtClean="0"/>
              <a:t>catness</a:t>
            </a:r>
            <a:r>
              <a:rPr lang="en-US" dirty="0" smtClean="0"/>
              <a:t>” (Charles Tilly)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Netness</a:t>
            </a:r>
            <a:r>
              <a:rPr lang="en-US" dirty="0" smtClean="0"/>
              <a:t> – the role of trade unions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FNPR – grass-root organizations vs headquarters, ‘late participation’, lack of institutional support, focus on direct political involvement (electoral and lobbying strategies) rather than on protest activities, specific ‘political exchange’ model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Free unions – growing organizational potential since 1990s, developed  networks, MPRA as a new form of trade union organization (“hub”), inter-regional and inter-sectoral protests (e.g., trade union </a:t>
            </a:r>
            <a:r>
              <a:rPr lang="en-US" i="1" dirty="0" err="1" smtClean="0"/>
              <a:t>Uchitel</a:t>
            </a:r>
            <a:r>
              <a:rPr lang="en-US" dirty="0" smtClean="0"/>
              <a:t>’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530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7379"/>
            <a:ext cx="10515600" cy="4889584"/>
          </a:xfrm>
        </p:spPr>
        <p:txBody>
          <a:bodyPr>
            <a:normAutofit/>
          </a:bodyPr>
          <a:lstStyle/>
          <a:p>
            <a:r>
              <a:rPr lang="en-US" dirty="0" err="1" smtClean="0"/>
              <a:t>Catness</a:t>
            </a:r>
            <a:r>
              <a:rPr lang="en-US" dirty="0" smtClean="0"/>
              <a:t> - </a:t>
            </a:r>
            <a:r>
              <a:rPr lang="en-US" dirty="0"/>
              <a:t>perception of belonging to a common category with </a:t>
            </a:r>
            <a:r>
              <a:rPr lang="en-US" dirty="0" smtClean="0"/>
              <a:t>others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From labor protests to ‘taxpayers’ protests (truck drivers protest)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rotests </a:t>
            </a:r>
            <a:r>
              <a:rPr lang="en-US" dirty="0"/>
              <a:t>by “budget sector” </a:t>
            </a:r>
            <a:r>
              <a:rPr lang="en-US" dirty="0" smtClean="0"/>
              <a:t>workers</a:t>
            </a:r>
          </a:p>
          <a:p>
            <a:pPr lvl="1"/>
            <a:r>
              <a:rPr lang="en-US" dirty="0" smtClean="0"/>
              <a:t>Given need to increase revenue, cut expenditures, these protests will likely grow</a:t>
            </a:r>
          </a:p>
          <a:p>
            <a:pPr lvl="1"/>
            <a:r>
              <a:rPr lang="en-US" dirty="0" smtClean="0"/>
              <a:t>Potential to merge </a:t>
            </a:r>
            <a:r>
              <a:rPr lang="en-US" dirty="0"/>
              <a:t>with other forms of social </a:t>
            </a:r>
            <a:r>
              <a:rPr lang="en-US" dirty="0" smtClean="0"/>
              <a:t>protests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9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data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ROSSTAT   </a:t>
            </a:r>
            <a:r>
              <a:rPr lang="en-US" dirty="0" smtClean="0">
                <a:hlinkClick r:id="rId2"/>
              </a:rPr>
              <a:t>http://www.gks.ru/</a:t>
            </a:r>
            <a:r>
              <a:rPr lang="en-US" dirty="0" smtClean="0"/>
              <a:t> (only legal strikes: number, participants, days lost)</a:t>
            </a:r>
          </a:p>
          <a:p>
            <a:r>
              <a:rPr lang="en-US" dirty="0" smtClean="0"/>
              <a:t>Center for Socio-Labor Rights    trudprava.ru   </a:t>
            </a:r>
            <a:r>
              <a:rPr lang="en-US" b="1" dirty="0" smtClean="0"/>
              <a:t>Piotr </a:t>
            </a:r>
            <a:r>
              <a:rPr lang="en-US" b="1" dirty="0" err="1" smtClean="0"/>
              <a:t>Biziukov</a:t>
            </a:r>
            <a:r>
              <a:rPr lang="en-US" b="1" dirty="0" smtClean="0"/>
              <a:t> </a:t>
            </a:r>
            <a:r>
              <a:rPr lang="en-US" dirty="0" smtClean="0"/>
              <a:t>monitoring of labor protests since 2008, based on mass media and internet: forms of protests, number, location, scale, reasons, duration, participants, etc. </a:t>
            </a:r>
          </a:p>
          <a:p>
            <a:r>
              <a:rPr lang="en-US" dirty="0" smtClean="0"/>
              <a:t>Center for Monitoring and Analysis of Socio-Labor Conflicts </a:t>
            </a:r>
            <a:r>
              <a:rPr lang="en-US" dirty="0" err="1" smtClean="0"/>
              <a:t>SPb</a:t>
            </a:r>
            <a:r>
              <a:rPr lang="en-US" dirty="0" smtClean="0"/>
              <a:t> State University of Trade Unions  </a:t>
            </a:r>
            <a:r>
              <a:rPr lang="en-US" dirty="0" smtClean="0">
                <a:hlinkClick r:id="rId3"/>
              </a:rPr>
              <a:t>http://www.gup.ru/</a:t>
            </a:r>
            <a:r>
              <a:rPr lang="en-US" dirty="0" smtClean="0"/>
              <a:t>, since 2014</a:t>
            </a:r>
          </a:p>
          <a:p>
            <a:r>
              <a:rPr lang="en-US" dirty="0" smtClean="0"/>
              <a:t>Center for Economic and Political Reforms  cepr.su,  since 2015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85704"/>
              </p:ext>
            </p:extLst>
          </p:nvPr>
        </p:nvGraphicFramePr>
        <p:xfrm>
          <a:off x="6373599" y="347556"/>
          <a:ext cx="2131575" cy="6217920"/>
        </p:xfrm>
        <a:graphic>
          <a:graphicData uri="http://schemas.openxmlformats.org/drawingml/2006/table">
            <a:tbl>
              <a:tblPr firstRow="1" firstCol="1" bandRow="1"/>
              <a:tblGrid>
                <a:gridCol w="904024"/>
                <a:gridCol w="1227551"/>
              </a:tblGrid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</a:t>
                      </a:r>
                    </a:p>
                  </a:txBody>
                  <a:tcPr marL="52637" marR="5263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No. of Strikes 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2000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817  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2001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291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2002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80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2003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67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2004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5933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2005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2575   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2006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2007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2008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2009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  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2010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2011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  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2012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   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2013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  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0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2014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   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61828" y="15375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19189" y="2267211"/>
            <a:ext cx="2242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Rosstat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41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labor protests challenge Putin’s political regime?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conomic challenges, and there for hardships, to continue for foreseeable future</a:t>
            </a:r>
          </a:p>
          <a:p>
            <a:pPr lvl="1"/>
            <a:r>
              <a:rPr lang="en-US" dirty="0" smtClean="0"/>
              <a:t>Budgets to </a:t>
            </a:r>
            <a:r>
              <a:rPr lang="en-US" dirty="0"/>
              <a:t>prevent mass layoffs and wage </a:t>
            </a:r>
            <a:r>
              <a:rPr lang="en-US" dirty="0" smtClean="0"/>
              <a:t>arrears will shrink further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does the regime dial back to an “acceptable” amount of expenditure </a:t>
            </a:r>
            <a:r>
              <a:rPr lang="en-US" dirty="0" smtClean="0"/>
              <a:t>to </a:t>
            </a:r>
            <a:r>
              <a:rPr lang="en-US" dirty="0"/>
              <a:t>maintain employment, while keeping to an “acceptable” amount labor protest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Labor conflict likely to be a chronic rather than </a:t>
            </a:r>
            <a:r>
              <a:rPr lang="en-US" smtClean="0"/>
              <a:t>acute challenge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Contra</a:t>
            </a:r>
          </a:p>
          <a:p>
            <a:pPr lvl="1"/>
            <a:r>
              <a:rPr lang="en-US" dirty="0" smtClean="0"/>
              <a:t>Wage arrears are still not ‘critical’</a:t>
            </a:r>
          </a:p>
          <a:p>
            <a:pPr lvl="1"/>
            <a:r>
              <a:rPr lang="en-US" dirty="0" smtClean="0"/>
              <a:t>Particularities </a:t>
            </a:r>
            <a:r>
              <a:rPr lang="en-US" dirty="0"/>
              <a:t>of </a:t>
            </a:r>
            <a:r>
              <a:rPr lang="en-US" dirty="0" smtClean="0"/>
              <a:t>‘social </a:t>
            </a:r>
            <a:r>
              <a:rPr lang="en-US" dirty="0"/>
              <a:t>contract</a:t>
            </a:r>
            <a:r>
              <a:rPr lang="en-US" dirty="0" smtClean="0"/>
              <a:t>’ and legitimacy of Putin’s regime</a:t>
            </a:r>
          </a:p>
          <a:p>
            <a:pPr lvl="1"/>
            <a:r>
              <a:rPr lang="en-US" dirty="0" smtClean="0"/>
              <a:t>Ideology, propaganda, Russia as a besieged fortress </a:t>
            </a:r>
          </a:p>
          <a:p>
            <a:pPr lvl="1"/>
            <a:r>
              <a:rPr lang="en-US" dirty="0"/>
              <a:t>Trade unions, official and free alike, distance themselves from </a:t>
            </a:r>
            <a:r>
              <a:rPr lang="en-US" dirty="0" smtClean="0"/>
              <a:t>politics</a:t>
            </a:r>
          </a:p>
          <a:p>
            <a:pPr lvl="1"/>
            <a:r>
              <a:rPr lang="en-US" dirty="0"/>
              <a:t>Growing fear among population to express openly political </a:t>
            </a:r>
            <a:r>
              <a:rPr lang="en-US" dirty="0" smtClean="0"/>
              <a:t>discontent</a:t>
            </a:r>
          </a:p>
          <a:p>
            <a:pPr lvl="1"/>
            <a:r>
              <a:rPr lang="en-US" dirty="0"/>
              <a:t>Discrepancy in social base of the protest</a:t>
            </a:r>
          </a:p>
        </p:txBody>
      </p:sp>
    </p:spTree>
    <p:extLst>
      <p:ext uri="{BB962C8B-B14F-4D97-AF65-F5344CB8AC3E}">
        <p14:creationId xmlns:p14="http://schemas.microsoft.com/office/powerpoint/2010/main" val="24184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63156" y="14379"/>
            <a:ext cx="8740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Potential for </a:t>
            </a:r>
            <a:r>
              <a:rPr lang="en-US" sz="3600" dirty="0" smtClean="0"/>
              <a:t>political protest </a:t>
            </a:r>
            <a:r>
              <a:rPr lang="en-US" sz="3600" dirty="0"/>
              <a:t>in your town/city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63" y="1338317"/>
            <a:ext cx="8290674" cy="48726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66992" y="2941352"/>
            <a:ext cx="1674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Quite possible</a:t>
            </a:r>
          </a:p>
        </p:txBody>
      </p:sp>
      <p:cxnSp>
        <p:nvCxnSpPr>
          <p:cNvPr id="11" name="Straight Arrow Connector 7"/>
          <p:cNvCxnSpPr/>
          <p:nvPr/>
        </p:nvCxnSpPr>
        <p:spPr>
          <a:xfrm flipH="1">
            <a:off x="8478811" y="3310684"/>
            <a:ext cx="620486" cy="32657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605074" y="5096656"/>
            <a:ext cx="2016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would participate</a:t>
            </a:r>
          </a:p>
        </p:txBody>
      </p:sp>
      <p:cxnSp>
        <p:nvCxnSpPr>
          <p:cNvPr id="13" name="Straight Arrow Connector 10"/>
          <p:cNvCxnSpPr/>
          <p:nvPr/>
        </p:nvCxnSpPr>
        <p:spPr>
          <a:xfrm flipV="1">
            <a:off x="7184873" y="4902880"/>
            <a:ext cx="304739" cy="23365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3594" y="6379563"/>
            <a:ext cx="226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Levada</a:t>
            </a:r>
            <a:r>
              <a:rPr lang="en-US" dirty="0"/>
              <a:t> Center</a:t>
            </a:r>
          </a:p>
        </p:txBody>
      </p:sp>
    </p:spTree>
    <p:extLst>
      <p:ext uri="{BB962C8B-B14F-4D97-AF65-F5344CB8AC3E}">
        <p14:creationId xmlns:p14="http://schemas.microsoft.com/office/powerpoint/2010/main" val="17983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755" y="-6197499"/>
            <a:ext cx="16102691" cy="20838780"/>
          </a:xfrm>
        </p:spPr>
      </p:pic>
      <p:sp>
        <p:nvSpPr>
          <p:cNvPr id="5" name="TextBox 4"/>
          <p:cNvSpPr txBox="1"/>
          <p:nvPr/>
        </p:nvSpPr>
        <p:spPr>
          <a:xfrm>
            <a:off x="1371600" y="365125"/>
            <a:ext cx="852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Potential for economic protest in your town/city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997043" y="3069771"/>
            <a:ext cx="15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Quite possible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343900" y="3265714"/>
            <a:ext cx="620486" cy="32657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538842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would participate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8039161" y="5339443"/>
            <a:ext cx="304739" cy="23365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6581001"/>
            <a:ext cx="1564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ource: </a:t>
            </a:r>
            <a:r>
              <a:rPr lang="en-US" sz="1200" dirty="0" err="1" smtClean="0"/>
              <a:t>Levada</a:t>
            </a:r>
            <a:r>
              <a:rPr lang="en-US" sz="1200" dirty="0" smtClean="0"/>
              <a:t> Center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51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15982"/>
              </p:ext>
            </p:extLst>
          </p:nvPr>
        </p:nvGraphicFramePr>
        <p:xfrm>
          <a:off x="1383629" y="1359567"/>
          <a:ext cx="9781677" cy="1593893"/>
        </p:xfrm>
        <a:graphic>
          <a:graphicData uri="http://schemas.openxmlformats.org/drawingml/2006/table">
            <a:tbl>
              <a:tblPr firstRow="1" firstCol="1" bandRow="1"/>
              <a:tblGrid>
                <a:gridCol w="1086516"/>
                <a:gridCol w="1086516"/>
                <a:gridCol w="1086516"/>
                <a:gridCol w="1086516"/>
                <a:gridCol w="1086516"/>
                <a:gridCol w="1086516"/>
                <a:gridCol w="1087527"/>
                <a:gridCol w="1087527"/>
                <a:gridCol w="1087527"/>
              </a:tblGrid>
              <a:tr h="748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Strikes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3632" y="842210"/>
            <a:ext cx="672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Rosstat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82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338818" y="4034088"/>
          <a:ext cx="9922740" cy="1956753"/>
        </p:xfrm>
        <a:graphic>
          <a:graphicData uri="http://schemas.openxmlformats.org/drawingml/2006/table">
            <a:tbl>
              <a:tblPr firstRow="1" firstCol="1" bandRow="1"/>
              <a:tblGrid>
                <a:gridCol w="1247971"/>
                <a:gridCol w="956399"/>
                <a:gridCol w="1102185"/>
                <a:gridCol w="1102185"/>
                <a:gridCol w="1102185"/>
                <a:gridCol w="1102185"/>
                <a:gridCol w="1103210"/>
                <a:gridCol w="1103210"/>
                <a:gridCol w="1103210"/>
              </a:tblGrid>
              <a:tr h="348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protests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Stop-actions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383629" y="1359567"/>
          <a:ext cx="9781677" cy="1593893"/>
        </p:xfrm>
        <a:graphic>
          <a:graphicData uri="http://schemas.openxmlformats.org/drawingml/2006/table">
            <a:tbl>
              <a:tblPr firstRow="1" firstCol="1" bandRow="1"/>
              <a:tblGrid>
                <a:gridCol w="1086516"/>
                <a:gridCol w="1086516"/>
                <a:gridCol w="1086516"/>
                <a:gridCol w="1086516"/>
                <a:gridCol w="1086516"/>
                <a:gridCol w="1086516"/>
                <a:gridCol w="1087527"/>
                <a:gridCol w="1087527"/>
                <a:gridCol w="1087527"/>
              </a:tblGrid>
              <a:tr h="748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Strikes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3632" y="842210"/>
            <a:ext cx="672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Rosstat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83632" y="3585411"/>
            <a:ext cx="292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CSLR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137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997242" y="34407"/>
          <a:ext cx="8839200" cy="62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506" y="6136105"/>
            <a:ext cx="366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</a:p>
          <a:p>
            <a:r>
              <a:rPr lang="en-US" sz="1200" dirty="0" smtClean="0"/>
              <a:t>Center for Social and Labor Rights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788051"/>
              </p:ext>
            </p:extLst>
          </p:nvPr>
        </p:nvGraphicFramePr>
        <p:xfrm>
          <a:off x="2006599" y="34407"/>
          <a:ext cx="8412747" cy="611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1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574" y="-1376443"/>
            <a:ext cx="17495475" cy="22641209"/>
          </a:xfrm>
        </p:spPr>
      </p:pic>
    </p:spTree>
    <p:extLst>
      <p:ext uri="{BB962C8B-B14F-4D97-AF65-F5344CB8AC3E}">
        <p14:creationId xmlns:p14="http://schemas.microsoft.com/office/powerpoint/2010/main" val="13054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438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Monthly Labor Protests Relative to GDP Growth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4" y="872717"/>
            <a:ext cx="6184232" cy="5615951"/>
          </a:xfrm>
        </p:spPr>
      </p:pic>
      <p:sp>
        <p:nvSpPr>
          <p:cNvPr id="8" name="TextBox 7"/>
          <p:cNvSpPr txBox="1"/>
          <p:nvPr/>
        </p:nvSpPr>
        <p:spPr>
          <a:xfrm>
            <a:off x="324465" y="6488668"/>
            <a:ext cx="494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Sources: </a:t>
            </a:r>
            <a:r>
              <a:rPr lang="en-US" dirty="0" smtClean="0"/>
              <a:t>Center </a:t>
            </a:r>
            <a:r>
              <a:rPr lang="en-US" dirty="0"/>
              <a:t>for Social and Labor Rights; </a:t>
            </a:r>
            <a:r>
              <a:rPr lang="en-US" dirty="0" smtClean="0"/>
              <a:t>OECD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61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current wave of protests compare with past labor protests in Russia?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accent5"/>
                </a:solidFill>
              </a:rPr>
              <a:t>Wage arrears as a main reason of protests (CSLR: 48%(2015) - 54% (2016), FNPR: 60%)</a:t>
            </a:r>
          </a:p>
        </p:txBody>
      </p:sp>
    </p:spTree>
    <p:extLst>
      <p:ext uri="{BB962C8B-B14F-4D97-AF65-F5344CB8AC3E}">
        <p14:creationId xmlns:p14="http://schemas.microsoft.com/office/powerpoint/2010/main" val="14100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735" y="1906105"/>
            <a:ext cx="5071995" cy="3664516"/>
          </a:xfrm>
          <a:prstGeom prst="rect">
            <a:avLst/>
          </a:prstGeom>
        </p:spPr>
      </p:pic>
      <p:pic>
        <p:nvPicPr>
          <p:cNvPr id="6" name="image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7316" y="1906105"/>
            <a:ext cx="5001126" cy="36645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78307" y="908755"/>
            <a:ext cx="489685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share of unprofitable enterprises and organizations (in January of a corresponding year)	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97316" y="908755"/>
            <a:ext cx="49048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Wage arrears in organizations (as on April 1 of a corresponding year)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307" y="5991726"/>
            <a:ext cx="1072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Rosstat</a:t>
            </a:r>
            <a:r>
              <a:rPr lang="en-US" dirty="0" smtClean="0"/>
              <a:t> data, charts from the CEPR Report on the 1</a:t>
            </a:r>
            <a:r>
              <a:rPr lang="en-US" baseline="30000" dirty="0" smtClean="0"/>
              <a:t>st</a:t>
            </a:r>
            <a:r>
              <a:rPr lang="en-US" dirty="0" smtClean="0"/>
              <a:t> quarter of 2016    cepr.su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5251</TotalTime>
  <Words>976</Words>
  <Application>Microsoft Macintosh PowerPoint</Application>
  <PresentationFormat>Widescreen</PresentationFormat>
  <Paragraphs>225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Times New Roman</vt:lpstr>
      <vt:lpstr>Arial</vt:lpstr>
      <vt:lpstr>Тема Office</vt:lpstr>
      <vt:lpstr>Russian Labor Protests in Challenging Economic Times  </vt:lpstr>
      <vt:lpstr>Sources of data</vt:lpstr>
      <vt:lpstr>PowerPoint Presentation</vt:lpstr>
      <vt:lpstr>PowerPoint Presentation</vt:lpstr>
      <vt:lpstr>PowerPoint Presentation</vt:lpstr>
      <vt:lpstr>PowerPoint Presentation</vt:lpstr>
      <vt:lpstr>Monthly Labor Protests Relative to GDP Growth </vt:lpstr>
      <vt:lpstr>How does the current wave of protests compare with past labor protests in Russia? </vt:lpstr>
      <vt:lpstr>PowerPoint Presentation</vt:lpstr>
      <vt:lpstr>PowerPoint Presentation</vt:lpstr>
      <vt:lpstr>How does the current wave of protests compare with past labor protests in Russia? </vt:lpstr>
      <vt:lpstr>PowerPoint Presentation</vt:lpstr>
      <vt:lpstr>How does the current wave of protests compare with past labor protests in Russia? </vt:lpstr>
      <vt:lpstr>PowerPoint Presentation</vt:lpstr>
      <vt:lpstr>PowerPoint Presentation</vt:lpstr>
      <vt:lpstr>How does the current wave of protests compare with past labor protests in Russia? </vt:lpstr>
      <vt:lpstr>Are these protests likely spread? Prospects for protest growth. </vt:lpstr>
      <vt:lpstr>“Netness” and “catness” (Charles Tilly) </vt:lpstr>
      <vt:lpstr>PowerPoint Presentation</vt:lpstr>
      <vt:lpstr>PowerPoint Presentation</vt:lpstr>
      <vt:lpstr>Can labor protests challenge Putin’s political regime?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Olimpieva</dc:creator>
  <cp:lastModifiedBy>scrowley</cp:lastModifiedBy>
  <cp:revision>61</cp:revision>
  <dcterms:created xsi:type="dcterms:W3CDTF">2016-05-11T21:45:31Z</dcterms:created>
  <dcterms:modified xsi:type="dcterms:W3CDTF">2016-05-16T13:10:00Z</dcterms:modified>
</cp:coreProperties>
</file>