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3C0FC">
              <a:alpha val="26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6D6"/>
              </a:solidFill>
              <a:prstDash val="solid"/>
              <a:miter lim="400000"/>
            </a:ln>
          </a:left>
          <a:right>
            <a:ln w="254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-136794"/>
              <a:satOff val="-2150"/>
              <a:lumOff val="15693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254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6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6D6"/>
              </a:solidFill>
              <a:prstDash val="solid"/>
              <a:miter lim="400000"/>
            </a:ln>
          </a:top>
          <a:bottom>
            <a:ln w="254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8EA5CB">
              <a:alpha val="2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AAAAA"/>
              </a:solidFill>
              <a:prstDash val="solid"/>
              <a:miter lim="400000"/>
            </a:ln>
          </a:left>
          <a:right>
            <a:ln w="12700" cap="flat">
              <a:solidFill>
                <a:srgbClr val="AAAAAA"/>
              </a:solidFill>
              <a:prstDash val="solid"/>
              <a:miter lim="400000"/>
            </a:ln>
          </a:right>
          <a:top>
            <a:ln w="12700" cap="flat">
              <a:solidFill>
                <a:srgbClr val="AAAAAA"/>
              </a:solidFill>
              <a:prstDash val="solid"/>
              <a:miter lim="400000"/>
            </a:ln>
          </a:top>
          <a:bottom>
            <a:ln w="12700" cap="flat">
              <a:solidFill>
                <a:srgbClr val="AAAAAA"/>
              </a:solidFill>
              <a:prstDash val="solid"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chemeClr val="accent3">
              <a:alpha val="35000"/>
            </a:scheme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2D7132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BF630E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09090"/>
              </a:solidFill>
              <a:prstDash val="solid"/>
              <a:miter lim="400000"/>
            </a:ln>
          </a:left>
          <a:right>
            <a:ln w="12700" cap="flat">
              <a:solidFill>
                <a:srgbClr val="909090"/>
              </a:solidFill>
              <a:prstDash val="solid"/>
              <a:miter lim="400000"/>
            </a:ln>
          </a:right>
          <a:top>
            <a:ln w="12700" cap="flat">
              <a:solidFill>
                <a:srgbClr val="909090"/>
              </a:solidFill>
              <a:prstDash val="solid"/>
              <a:miter lim="400000"/>
            </a:ln>
          </a:top>
          <a:bottom>
            <a:ln w="12700" cap="flat">
              <a:solidFill>
                <a:srgbClr val="909090"/>
              </a:solidFill>
              <a:prstDash val="solid"/>
              <a:miter lim="400000"/>
            </a:ln>
          </a:bottom>
          <a:insideH>
            <a:ln w="12700" cap="flat">
              <a:solidFill>
                <a:srgbClr val="909090"/>
              </a:solidFill>
              <a:prstDash val="solid"/>
              <a:miter lim="400000"/>
            </a:ln>
          </a:insideH>
          <a:insideV>
            <a:ln w="12700" cap="flat">
              <a:solidFill>
                <a:srgbClr val="90909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1F2428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0" d="100"/>
          <a:sy n="60" d="100"/>
        </p:scale>
        <p:origin x="114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5" name="Shape 13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52129313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4699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 i="1"/>
            </a:lvl1pPr>
          </a:lstStyle>
          <a:p>
            <a:r>
              <a:t>–Johnny Appleseed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4"/>
          </p:nvPr>
        </p:nvSpPr>
        <p:spPr>
          <a:xfrm>
            <a:off x="1270000" y="4267200"/>
            <a:ext cx="10464800" cy="685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r>
              <a:t>“Type a quote here.” 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-3175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/>
          </p:cNvSpPr>
          <p:nvPr>
            <p:ph type="title"/>
          </p:nvPr>
        </p:nvSpPr>
        <p:spPr>
          <a:xfrm>
            <a:off x="927946" y="1408853"/>
            <a:ext cx="11148908" cy="1835574"/>
          </a:xfrm>
          <a:prstGeom prst="rect">
            <a:avLst/>
          </a:prstGeom>
        </p:spPr>
        <p:txBody>
          <a:bodyPr lIns="27093" tIns="27093" rIns="27093" bIns="27093">
            <a:noAutofit/>
          </a:bodyPr>
          <a:lstStyle>
            <a:lvl1pPr defTabSz="587022">
              <a:defRPr sz="8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118" name="Shape 118"/>
          <p:cNvSpPr>
            <a:spLocks noGrp="1"/>
          </p:cNvSpPr>
          <p:nvPr>
            <p:ph type="body" idx="1"/>
          </p:nvPr>
        </p:nvSpPr>
        <p:spPr>
          <a:xfrm>
            <a:off x="927946" y="3298613"/>
            <a:ext cx="11148908" cy="4558454"/>
          </a:xfrm>
          <a:prstGeom prst="rect">
            <a:avLst/>
          </a:prstGeom>
        </p:spPr>
        <p:txBody>
          <a:bodyPr lIns="27093" tIns="27093" rIns="27093" bIns="27093">
            <a:noAutofit/>
          </a:bodyPr>
          <a:lstStyle>
            <a:lvl1pPr marL="860425" indent="-542925" defTabSz="587022">
              <a:spcBef>
                <a:spcPts val="3600"/>
              </a:spcBef>
              <a:buSzPct val="171000"/>
              <a:defRPr>
                <a:latin typeface="Gill Sans"/>
                <a:ea typeface="Gill Sans"/>
                <a:cs typeface="Gill Sans"/>
                <a:sym typeface="Gill Sans"/>
              </a:defRPr>
            </a:lvl1pPr>
            <a:lvl2pPr marL="1304925" indent="-542925" defTabSz="587022">
              <a:spcBef>
                <a:spcPts val="3600"/>
              </a:spcBef>
              <a:buSzPct val="171000"/>
              <a:defRPr>
                <a:latin typeface="Gill Sans"/>
                <a:ea typeface="Gill Sans"/>
                <a:cs typeface="Gill Sans"/>
                <a:sym typeface="Gill Sans"/>
              </a:defRPr>
            </a:lvl2pPr>
            <a:lvl3pPr marL="1749425" indent="-542925" defTabSz="587022">
              <a:spcBef>
                <a:spcPts val="3600"/>
              </a:spcBef>
              <a:buSzPct val="171000"/>
              <a:defRPr>
                <a:latin typeface="Gill Sans"/>
                <a:ea typeface="Gill Sans"/>
                <a:cs typeface="Gill Sans"/>
                <a:sym typeface="Gill Sans"/>
              </a:defRPr>
            </a:lvl3pPr>
            <a:lvl4pPr marL="2193925" indent="-542925" defTabSz="587022">
              <a:spcBef>
                <a:spcPts val="3600"/>
              </a:spcBef>
              <a:buSzPct val="171000"/>
              <a:defRPr>
                <a:latin typeface="Gill Sans"/>
                <a:ea typeface="Gill Sans"/>
                <a:cs typeface="Gill Sans"/>
                <a:sym typeface="Gill Sans"/>
              </a:defRPr>
            </a:lvl4pPr>
            <a:lvl5pPr marL="2638425" indent="-542925" defTabSz="587022">
              <a:spcBef>
                <a:spcPts val="3600"/>
              </a:spcBef>
              <a:buSzPct val="171000"/>
              <a:defRPr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" name="Shape 119"/>
          <p:cNvSpPr>
            <a:spLocks noGrp="1"/>
          </p:cNvSpPr>
          <p:nvPr>
            <p:ph type="sldNum" sz="quarter" idx="2"/>
          </p:nvPr>
        </p:nvSpPr>
        <p:spPr>
          <a:xfrm>
            <a:off x="6360583" y="8202507"/>
            <a:ext cx="270088" cy="295487"/>
          </a:xfrm>
          <a:prstGeom prst="rect">
            <a:avLst/>
          </a:prstGeom>
        </p:spPr>
        <p:txBody>
          <a:bodyPr lIns="27093" tIns="27093" rIns="27093" bIns="27093"/>
          <a:lstStyle>
            <a:lvl1pPr defTabSz="587022">
              <a:defRPr sz="16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>
            <a:spLocks noGrp="1"/>
          </p:cNvSpPr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84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127" name="Shape 127"/>
          <p:cNvSpPr>
            <a:spLocks noGrp="1"/>
          </p:cNvSpPr>
          <p:nvPr>
            <p:ph type="body" idx="1"/>
          </p:nvPr>
        </p:nvSpPr>
        <p:spPr>
          <a:xfrm>
            <a:off x="1270000" y="2768600"/>
            <a:ext cx="10464800" cy="5715000"/>
          </a:xfrm>
          <a:prstGeom prst="rect">
            <a:avLst/>
          </a:prstGeom>
        </p:spPr>
        <p:txBody>
          <a:bodyPr>
            <a:noAutofit/>
          </a:bodyPr>
          <a:lstStyle>
            <a:lvl1pPr marL="889000" indent="-571500">
              <a:spcBef>
                <a:spcPts val="2400"/>
              </a:spcBef>
              <a:buSzPct val="171000"/>
              <a:defRPr sz="4200">
                <a:latin typeface="Gill Sans"/>
                <a:ea typeface="Gill Sans"/>
                <a:cs typeface="Gill Sans"/>
                <a:sym typeface="Gill Sans"/>
              </a:defRPr>
            </a:lvl1pPr>
            <a:lvl2pPr marL="1333500" indent="-571500">
              <a:spcBef>
                <a:spcPts val="2400"/>
              </a:spcBef>
              <a:buSzPct val="171000"/>
              <a:defRPr sz="4200">
                <a:latin typeface="Gill Sans"/>
                <a:ea typeface="Gill Sans"/>
                <a:cs typeface="Gill Sans"/>
                <a:sym typeface="Gill Sans"/>
              </a:defRPr>
            </a:lvl2pPr>
            <a:lvl3pPr marL="1778000" indent="-571500">
              <a:spcBef>
                <a:spcPts val="2400"/>
              </a:spcBef>
              <a:buSzPct val="171000"/>
              <a:defRPr sz="4200">
                <a:latin typeface="Gill Sans"/>
                <a:ea typeface="Gill Sans"/>
                <a:cs typeface="Gill Sans"/>
                <a:sym typeface="Gill Sans"/>
              </a:defRPr>
            </a:lvl3pPr>
            <a:lvl4pPr marL="2222500" indent="-571500">
              <a:spcBef>
                <a:spcPts val="2400"/>
              </a:spcBef>
              <a:buSzPct val="171000"/>
              <a:defRPr sz="4200">
                <a:latin typeface="Gill Sans"/>
                <a:ea typeface="Gill Sans"/>
                <a:cs typeface="Gill Sans"/>
                <a:sym typeface="Gill Sans"/>
              </a:defRPr>
            </a:lvl4pPr>
            <a:lvl5pPr marL="2667000" indent="-571500">
              <a:spcBef>
                <a:spcPts val="2400"/>
              </a:spcBef>
              <a:buSzPct val="171000"/>
              <a:defRPr sz="4200"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8" name="Shape 128"/>
          <p:cNvSpPr>
            <a:spLocks noGrp="1"/>
          </p:cNvSpPr>
          <p:nvPr>
            <p:ph type="sldNum" sz="quarter" idx="2"/>
          </p:nvPr>
        </p:nvSpPr>
        <p:spPr>
          <a:xfrm>
            <a:off x="6324600" y="9258300"/>
            <a:ext cx="342900" cy="368300"/>
          </a:xfrm>
          <a:prstGeom prst="rect">
            <a:avLst/>
          </a:prstGeom>
        </p:spPr>
        <p:txBody>
          <a:bodyPr/>
          <a:lstStyle>
            <a:lvl1pPr>
              <a:defRPr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idx="13"/>
          </p:nvPr>
        </p:nvSpPr>
        <p:spPr>
          <a:xfrm>
            <a:off x="1619250" y="660400"/>
            <a:ext cx="9758016" cy="5905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6718299" y="638919"/>
            <a:ext cx="5325770" cy="82169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952500" y="47625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half" idx="13"/>
          </p:nvPr>
        </p:nvSpPr>
        <p:spPr>
          <a:xfrm>
            <a:off x="6718300" y="25908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231900" indent="-342900">
              <a:spcBef>
                <a:spcPts val="3200"/>
              </a:spcBef>
              <a:defRPr sz="2800"/>
            </a:lvl3pPr>
            <a:lvl4pPr marL="1676400" indent="-342900">
              <a:spcBef>
                <a:spcPts val="3200"/>
              </a:spcBef>
              <a:defRPr sz="2800"/>
            </a:lvl4pPr>
            <a:lvl5pPr marL="2120900" indent="-342900">
              <a:spcBef>
                <a:spcPts val="32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quarter" idx="13"/>
          </p:nvPr>
        </p:nvSpPr>
        <p:spPr>
          <a:xfrm>
            <a:off x="6731000" y="4965700"/>
            <a:ext cx="5334000" cy="3898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6731000" y="635000"/>
            <a:ext cx="5334000" cy="3898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sz="half" idx="15"/>
          </p:nvPr>
        </p:nvSpPr>
        <p:spPr>
          <a:xfrm>
            <a:off x="952500" y="635000"/>
            <a:ext cx="5334000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6311798" y="925830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if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CuiVxu2XYAA_7vf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048255"/>
            <a:ext cx="13004800" cy="56570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Screen Shot 2016-10-17 at 2.57.26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556866"/>
            <a:ext cx="13004800" cy="86398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_N0A891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541866"/>
            <a:ext cx="13004800" cy="86698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_SGA821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370494" y="4875477"/>
            <a:ext cx="7420546" cy="494703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6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72127" y="-103554"/>
            <a:ext cx="7420549" cy="494703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7" name="Screen Shot 2016-09-18 at 7.23.47 P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7800" y="5824214"/>
            <a:ext cx="6025754" cy="331505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Tiger_Bone_Wine_Advert-1024x77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19050"/>
            <a:ext cx="13004800" cy="97917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GWProd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538100"/>
            <a:ext cx="13004800" cy="8677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>
            <a:spLocks noGrp="1"/>
          </p:cNvSpPr>
          <p:nvPr>
            <p:ph type="body" sz="half" idx="1"/>
          </p:nvPr>
        </p:nvSpPr>
        <p:spPr>
          <a:xfrm>
            <a:off x="892944" y="-685800"/>
            <a:ext cx="11218913" cy="4114800"/>
          </a:xfrm>
          <a:prstGeom prst="rect">
            <a:avLst/>
          </a:prstGeom>
        </p:spPr>
        <p:txBody>
          <a:bodyPr/>
          <a:lstStyle/>
          <a:p>
            <a:pPr marL="0" marR="457200" indent="0" algn="ctr" defTabSz="457200">
              <a:spcBef>
                <a:spcPts val="0"/>
              </a:spcBef>
              <a:buSzTx/>
              <a:buNone/>
              <a:defRPr sz="4900">
                <a:latin typeface="Cambria"/>
                <a:ea typeface="Cambria"/>
                <a:cs typeface="Cambria"/>
                <a:sym typeface="Cambria"/>
              </a:defRPr>
            </a:pPr>
            <a:r>
              <a:t>“Wealth is replacing health as a primary form of consumer motivation.”</a:t>
            </a:r>
          </a:p>
          <a:p>
            <a:pPr marL="0" marR="457200" indent="0" algn="ctr" defTabSz="457200">
              <a:spcBef>
                <a:spcPts val="0"/>
              </a:spcBef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~From a 2014 report prepared for the CITES Secretariat</a:t>
            </a:r>
          </a:p>
        </p:txBody>
      </p:sp>
      <p:pic>
        <p:nvPicPr>
          <p:cNvPr id="174" name="2012_07_China_Beijing_bone strenthening Siberian tiger park bone strenthening wine shown by Longying_(c) EIA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93271" y="2876817"/>
            <a:ext cx="4818258" cy="6432283"/>
          </a:xfrm>
          <a:prstGeom prst="rect">
            <a:avLst/>
          </a:prstGeom>
          <a:ln w="12700">
            <a:miter lim="400000"/>
          </a:ln>
        </p:spPr>
      </p:pic>
      <p:sp>
        <p:nvSpPr>
          <p:cNvPr id="175" name="Shape 175"/>
          <p:cNvSpPr/>
          <p:nvPr/>
        </p:nvSpPr>
        <p:spPr>
          <a:xfrm>
            <a:off x="7327633" y="9055099"/>
            <a:ext cx="1753134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r>
              <a:t>Tiger bone wine</a:t>
            </a:r>
          </a:p>
        </p:txBody>
      </p:sp>
    </p:spTree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THT01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546201"/>
            <a:ext cx="13004800" cy="866119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Screen Shot 2016-10-14 at 2.40.16 PM.png"/>
          <p:cNvPicPr>
            <a:picLocks noChangeAspect="1"/>
          </p:cNvPicPr>
          <p:nvPr/>
        </p:nvPicPr>
        <p:blipFill>
          <a:blip r:embed="rId2">
            <a:extLst/>
          </a:blip>
          <a:srcRect l="2128" t="23506" r="5078" b="8614"/>
          <a:stretch>
            <a:fillRect/>
          </a:stretch>
        </p:blipFill>
        <p:spPr>
          <a:xfrm>
            <a:off x="5706" y="5841221"/>
            <a:ext cx="6386809" cy="300373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0" name="Screen Shot 2016-10-14 at 2.37.57 PM.png"/>
          <p:cNvPicPr>
            <a:picLocks noChangeAspect="1"/>
          </p:cNvPicPr>
          <p:nvPr/>
        </p:nvPicPr>
        <p:blipFill>
          <a:blip r:embed="rId3">
            <a:extLst/>
          </a:blip>
          <a:srcRect l="18837" t="1702" r="18837" b="12583"/>
          <a:stretch>
            <a:fillRect/>
          </a:stretch>
        </p:blipFill>
        <p:spPr>
          <a:xfrm>
            <a:off x="9338155" y="1008385"/>
            <a:ext cx="3487030" cy="300360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1" name="Screen Shot 2016-10-14 at 2.38.50 P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067153" y="5594786"/>
            <a:ext cx="6386910" cy="4216195"/>
          </a:xfrm>
          <a:prstGeom prst="rect">
            <a:avLst/>
          </a:prstGeom>
          <a:ln w="12700">
            <a:miter lim="400000"/>
          </a:ln>
        </p:spPr>
      </p:pic>
      <p:pic>
        <p:nvPicPr>
          <p:cNvPr id="182" name="Screen Shot 2016-10-17 at 6.48.12 PM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68107" y="-261637"/>
            <a:ext cx="9127814" cy="554359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Screen Shot 2016-10-14 at 2.15.24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4342" y="117981"/>
            <a:ext cx="5809673" cy="4282559"/>
          </a:xfrm>
          <a:prstGeom prst="rect">
            <a:avLst/>
          </a:prstGeom>
          <a:ln w="12700">
            <a:miter lim="400000"/>
          </a:ln>
        </p:spPr>
      </p:pic>
      <p:pic>
        <p:nvPicPr>
          <p:cNvPr id="185" name="Screen Shot 2016-10-14 at 2.05.59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529734" y="200380"/>
            <a:ext cx="5809674" cy="41177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6" name="Screen Shot 2016-10-14 at 2.05.45 P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218407" y="3319002"/>
            <a:ext cx="3806140" cy="25307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87" name="298127_10150342827491613_4808764_n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292225" y="4702196"/>
            <a:ext cx="6741422" cy="50560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Screen Shot 2016-10-17 at 3.32.35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03882" y="2343875"/>
            <a:ext cx="6807904" cy="50658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0" name="Screen Shot 2016-10-17 at 3.33.42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3810" y="3129325"/>
            <a:ext cx="3521129" cy="34949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1" name="Screen Shot 2016-10-17 at 3.33.59 P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322685" y="3006511"/>
            <a:ext cx="2788051" cy="37405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pic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539607"/>
            <a:ext cx="13004800" cy="867438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Screen Shot 2016-10-17 at 3.55.58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77916" y="0"/>
            <a:ext cx="6448968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Screen Shot 2016-10-14 at 1.59.13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665287"/>
            <a:ext cx="13004800" cy="409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140106_r24450-120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466" y="1688435"/>
            <a:ext cx="13013732" cy="637673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154175"/>
            <a:ext cx="13004800" cy="744524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/>
          <p:nvPr/>
        </p:nvSpPr>
        <p:spPr>
          <a:xfrm>
            <a:off x="956145" y="1200431"/>
            <a:ext cx="11092510" cy="7352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defRPr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~Appendix I includes species threatened with extinction. Trade in specimens of these species is permitted only in exceptional circumstances.</a:t>
            </a:r>
          </a:p>
          <a:p>
            <a:pPr algn="l" defTabSz="457200">
              <a:defRPr b="1"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  <a:p>
            <a:pPr algn="l" defTabSz="457200">
              <a:defRPr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~Appendix II includes species not necessarily threatened with extinction, but in which trade must be controlled in order to avoid utilization incompatible with their survival.</a:t>
            </a:r>
          </a:p>
          <a:p>
            <a:pPr algn="l" defTabSz="457200">
              <a:defRPr b="1"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  <a:p>
            <a:pPr algn="l" defTabSz="457200">
              <a:defRPr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~Appendix III contains species that are protected in at least one country, which has asked other CITES Parties for assistance in controlling the trade.</a:t>
            </a:r>
          </a:p>
        </p:txBody>
      </p:sp>
    </p:spTree>
  </p:cSld>
  <p:clrMapOvr>
    <a:masterClrMapping/>
  </p:clrMapOvr>
  <p:transition spd="slow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_N0A828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73566"/>
            <a:ext cx="13004800" cy="8669868"/>
          </a:xfrm>
          <a:prstGeom prst="rect">
            <a:avLst/>
          </a:prstGeom>
          <a:ln w="12700">
            <a:miter lim="400000"/>
          </a:ln>
        </p:spPr>
      </p:pic>
      <p:sp>
        <p:nvSpPr>
          <p:cNvPr id="204" name="Shape 204"/>
          <p:cNvSpPr/>
          <p:nvPr/>
        </p:nvSpPr>
        <p:spPr>
          <a:xfrm>
            <a:off x="2766771" y="9036049"/>
            <a:ext cx="7471258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Ivory confiscated by the U.S. Fish and Wildlife Service</a:t>
            </a:r>
          </a:p>
        </p:txBody>
      </p:sp>
    </p:spTree>
  </p:cSld>
  <p:clrMapOvr>
    <a:masterClrMapping/>
  </p:clrMapOvr>
  <p:transition spd="slow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Screen Shot 2016-09-18 at 7.10.33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95159" y="3363250"/>
            <a:ext cx="11117666" cy="6568075"/>
          </a:xfrm>
          <a:prstGeom prst="rect">
            <a:avLst/>
          </a:prstGeom>
          <a:ln w="12700">
            <a:miter lim="400000"/>
          </a:ln>
        </p:spPr>
      </p:pic>
      <p:pic>
        <p:nvPicPr>
          <p:cNvPr id="207" name="Screen Shot 2016-09-18 at 7.10.56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76200" y="-38597"/>
            <a:ext cx="6952850" cy="435998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9421" y="308595"/>
            <a:ext cx="11925958" cy="7950639"/>
          </a:xfrm>
          <a:prstGeom prst="rect">
            <a:avLst/>
          </a:prstGeom>
          <a:ln w="12700">
            <a:miter lim="400000"/>
          </a:ln>
        </p:spPr>
      </p:pic>
      <p:sp>
        <p:nvSpPr>
          <p:cNvPr id="210" name="Shape 210"/>
          <p:cNvSpPr/>
          <p:nvPr/>
        </p:nvSpPr>
        <p:spPr>
          <a:xfrm>
            <a:off x="1707721" y="8686799"/>
            <a:ext cx="9589358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500"/>
            </a:lvl1pPr>
          </a:lstStyle>
          <a:p>
            <a:r>
              <a:t>Image copyrights: Steve Winter / National Geographic, Brian Skerry / National Geographic, Sharon Guynup, Judy Mills, The Tikki Hywood Trust, Greg Allikas, Liz Bennett / WCS, Richard Barnes, The Save the Tiger Fund, The U.S. Fish and Wildlife Service, Defenders of Wildlife, and The Environmental Investigation Agency.</a:t>
            </a:r>
          </a:p>
        </p:txBody>
      </p:sp>
    </p:spTree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WProd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84906" y="2095132"/>
            <a:ext cx="9234988" cy="55633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MM8196_140911_12090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545252"/>
            <a:ext cx="13004800" cy="86630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NGL BIG CATS54-24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546100"/>
            <a:ext cx="13017500" cy="866329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p098-9_MM7666_090815_1841_3107_rev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541866"/>
            <a:ext cx="13004800" cy="86698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787400" y="541866"/>
            <a:ext cx="13004800" cy="86698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NGL BIG CATS13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15999" y="1219199"/>
            <a:ext cx="10972802" cy="73152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Screen Shot 2016-10-14 at 2.22.25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442052" y="-1031446"/>
            <a:ext cx="5613556" cy="7504233"/>
          </a:xfrm>
          <a:prstGeom prst="rect">
            <a:avLst/>
          </a:prstGeom>
          <a:ln w="12700">
            <a:miter lim="400000"/>
          </a:ln>
        </p:spPr>
      </p:pic>
      <p:pic>
        <p:nvPicPr>
          <p:cNvPr id="157" name="Screen Shot 2016-10-14 at 2.18.19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189584" y="4528596"/>
            <a:ext cx="8126935" cy="5396693"/>
          </a:xfrm>
          <a:prstGeom prst="rect">
            <a:avLst/>
          </a:prstGeom>
          <a:ln w="12700">
            <a:miter lim="400000"/>
          </a:ln>
        </p:spPr>
      </p:pic>
      <p:pic>
        <p:nvPicPr>
          <p:cNvPr id="158" name="Screen Shot 2016-10-14 at 2.41.53 PM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128150" y="-270410"/>
            <a:ext cx="7087406" cy="528972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" name="Screen Shot 2016-10-14 at 2.19.16 PM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397386" y="6038936"/>
            <a:ext cx="5702888" cy="37600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174</Words>
  <Application>Microsoft Office PowerPoint</Application>
  <PresentationFormat>Custom</PresentationFormat>
  <Paragraphs>10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Cambria</vt:lpstr>
      <vt:lpstr>Gill Sans</vt:lpstr>
      <vt:lpstr>Helvetica Light</vt:lpstr>
      <vt:lpstr>Helvetica Neue</vt:lpstr>
      <vt:lpstr>Black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Ian Engel</dc:creator>
  <cp:lastModifiedBy>Ian Engel</cp:lastModifiedBy>
  <cp:revision>2</cp:revision>
  <dcterms:modified xsi:type="dcterms:W3CDTF">2016-10-19T14:37:32Z</dcterms:modified>
  <cp:contentStatus>Final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