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2" r:id="rId3"/>
    <p:sldId id="276" r:id="rId4"/>
    <p:sldId id="281" r:id="rId5"/>
    <p:sldId id="267" r:id="rId6"/>
    <p:sldId id="277" r:id="rId7"/>
    <p:sldId id="283" r:id="rId8"/>
    <p:sldId id="278" r:id="rId9"/>
    <p:sldId id="280" r:id="rId10"/>
    <p:sldId id="282" r:id="rId11"/>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4419" autoAdjust="0"/>
  </p:normalViewPr>
  <p:slideViewPr>
    <p:cSldViewPr>
      <p:cViewPr>
        <p:scale>
          <a:sx n="73" d="100"/>
          <a:sy n="73" d="100"/>
        </p:scale>
        <p:origin x="-912" y="-7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5" d="100"/>
          <a:sy n="45" d="100"/>
        </p:scale>
        <p:origin x="-2708" y="-6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4187"/>
          </a:xfrm>
          <a:prstGeom prst="rect">
            <a:avLst/>
          </a:prstGeom>
        </p:spPr>
        <p:txBody>
          <a:bodyPr vert="horz" lIns="91139" tIns="45570" rIns="91139" bIns="45570" rtlCol="0"/>
          <a:lstStyle>
            <a:lvl1pPr algn="l">
              <a:defRPr sz="1200"/>
            </a:lvl1pPr>
          </a:lstStyle>
          <a:p>
            <a:endParaRPr lang="en-GB"/>
          </a:p>
        </p:txBody>
      </p:sp>
      <p:sp>
        <p:nvSpPr>
          <p:cNvPr id="3" name="Дата 2"/>
          <p:cNvSpPr>
            <a:spLocks noGrp="1"/>
          </p:cNvSpPr>
          <p:nvPr>
            <p:ph type="dt" sz="quarter" idx="1"/>
          </p:nvPr>
        </p:nvSpPr>
        <p:spPr>
          <a:xfrm>
            <a:off x="3849689" y="0"/>
            <a:ext cx="2946400" cy="494187"/>
          </a:xfrm>
          <a:prstGeom prst="rect">
            <a:avLst/>
          </a:prstGeom>
        </p:spPr>
        <p:txBody>
          <a:bodyPr vert="horz" lIns="91139" tIns="45570" rIns="91139" bIns="45570" rtlCol="0"/>
          <a:lstStyle>
            <a:lvl1pPr algn="r">
              <a:defRPr sz="1200"/>
            </a:lvl1pPr>
          </a:lstStyle>
          <a:p>
            <a:fld id="{6F9FE2CC-1436-435E-8201-F99A98E4E09B}" type="datetimeFigureOut">
              <a:rPr lang="en-GB" smtClean="0"/>
              <a:t>15/02/2018</a:t>
            </a:fld>
            <a:endParaRPr lang="en-GB"/>
          </a:p>
        </p:txBody>
      </p:sp>
      <p:sp>
        <p:nvSpPr>
          <p:cNvPr id="4" name="Нижний колонтитул 3"/>
          <p:cNvSpPr>
            <a:spLocks noGrp="1"/>
          </p:cNvSpPr>
          <p:nvPr>
            <p:ph type="ftr" sz="quarter" idx="2"/>
          </p:nvPr>
        </p:nvSpPr>
        <p:spPr>
          <a:xfrm>
            <a:off x="0" y="9378485"/>
            <a:ext cx="2946400" cy="494187"/>
          </a:xfrm>
          <a:prstGeom prst="rect">
            <a:avLst/>
          </a:prstGeom>
        </p:spPr>
        <p:txBody>
          <a:bodyPr vert="horz" lIns="91139" tIns="45570" rIns="91139" bIns="45570" rtlCol="0" anchor="b"/>
          <a:lstStyle>
            <a:lvl1pPr algn="l">
              <a:defRPr sz="1200"/>
            </a:lvl1pPr>
          </a:lstStyle>
          <a:p>
            <a:endParaRPr lang="en-GB"/>
          </a:p>
        </p:txBody>
      </p:sp>
      <p:sp>
        <p:nvSpPr>
          <p:cNvPr id="5" name="Номер слайда 4"/>
          <p:cNvSpPr>
            <a:spLocks noGrp="1"/>
          </p:cNvSpPr>
          <p:nvPr>
            <p:ph type="sldNum" sz="quarter" idx="3"/>
          </p:nvPr>
        </p:nvSpPr>
        <p:spPr>
          <a:xfrm>
            <a:off x="3849689" y="9378485"/>
            <a:ext cx="2946400" cy="494187"/>
          </a:xfrm>
          <a:prstGeom prst="rect">
            <a:avLst/>
          </a:prstGeom>
        </p:spPr>
        <p:txBody>
          <a:bodyPr vert="horz" lIns="91139" tIns="45570" rIns="91139" bIns="45570" rtlCol="0" anchor="b"/>
          <a:lstStyle>
            <a:lvl1pPr algn="r">
              <a:defRPr sz="1200"/>
            </a:lvl1pPr>
          </a:lstStyle>
          <a:p>
            <a:fld id="{08A0AA5A-D0EC-4366-94A2-58FC30B99D1A}" type="slidenum">
              <a:rPr lang="en-GB" smtClean="0"/>
              <a:t>‹#›</a:t>
            </a:fld>
            <a:endParaRPr lang="en-GB"/>
          </a:p>
        </p:txBody>
      </p:sp>
    </p:spTree>
    <p:extLst>
      <p:ext uri="{BB962C8B-B14F-4D97-AF65-F5344CB8AC3E}">
        <p14:creationId xmlns:p14="http://schemas.microsoft.com/office/powerpoint/2010/main" val="2146338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8" y="2"/>
            <a:ext cx="2945659" cy="493713"/>
          </a:xfrm>
          <a:prstGeom prst="rect">
            <a:avLst/>
          </a:prstGeom>
        </p:spPr>
        <p:txBody>
          <a:bodyPr vert="horz" lIns="95236" tIns="47619" rIns="95236" bIns="47619" rtlCol="0"/>
          <a:lstStyle>
            <a:lvl1pPr algn="l">
              <a:defRPr sz="1300"/>
            </a:lvl1pPr>
          </a:lstStyle>
          <a:p>
            <a:endParaRPr lang="en-GB"/>
          </a:p>
        </p:txBody>
      </p:sp>
      <p:sp>
        <p:nvSpPr>
          <p:cNvPr id="3" name="Дата 2"/>
          <p:cNvSpPr>
            <a:spLocks noGrp="1"/>
          </p:cNvSpPr>
          <p:nvPr>
            <p:ph type="dt" idx="1"/>
          </p:nvPr>
        </p:nvSpPr>
        <p:spPr>
          <a:xfrm>
            <a:off x="3850451" y="2"/>
            <a:ext cx="2945659" cy="493713"/>
          </a:xfrm>
          <a:prstGeom prst="rect">
            <a:avLst/>
          </a:prstGeom>
        </p:spPr>
        <p:txBody>
          <a:bodyPr vert="horz" lIns="95236" tIns="47619" rIns="95236" bIns="47619" rtlCol="0"/>
          <a:lstStyle>
            <a:lvl1pPr algn="r">
              <a:defRPr sz="1300"/>
            </a:lvl1pPr>
          </a:lstStyle>
          <a:p>
            <a:fld id="{B973AC4F-F8EF-440E-81C0-9D85D7A5916B}" type="datetimeFigureOut">
              <a:rPr lang="en-GB" smtClean="0"/>
              <a:pPr/>
              <a:t>15/02/2018</a:t>
            </a:fld>
            <a:endParaRPr lang="en-GB"/>
          </a:p>
        </p:txBody>
      </p:sp>
      <p:sp>
        <p:nvSpPr>
          <p:cNvPr id="4" name="Образ слайда 3"/>
          <p:cNvSpPr>
            <a:spLocks noGrp="1" noRot="1" noChangeAspect="1"/>
          </p:cNvSpPr>
          <p:nvPr>
            <p:ph type="sldImg" idx="2"/>
          </p:nvPr>
        </p:nvSpPr>
        <p:spPr>
          <a:xfrm>
            <a:off x="933450" y="744538"/>
            <a:ext cx="4930775" cy="3698875"/>
          </a:xfrm>
          <a:prstGeom prst="rect">
            <a:avLst/>
          </a:prstGeom>
          <a:noFill/>
          <a:ln w="12700">
            <a:solidFill>
              <a:prstClr val="black"/>
            </a:solidFill>
          </a:ln>
        </p:spPr>
        <p:txBody>
          <a:bodyPr vert="horz" lIns="95236" tIns="47619" rIns="95236" bIns="47619" rtlCol="0" anchor="ctr"/>
          <a:lstStyle/>
          <a:p>
            <a:endParaRPr lang="en-GB"/>
          </a:p>
        </p:txBody>
      </p:sp>
      <p:sp>
        <p:nvSpPr>
          <p:cNvPr id="5" name="Заметки 4"/>
          <p:cNvSpPr>
            <a:spLocks noGrp="1"/>
          </p:cNvSpPr>
          <p:nvPr>
            <p:ph type="body" sz="quarter" idx="3"/>
          </p:nvPr>
        </p:nvSpPr>
        <p:spPr>
          <a:xfrm>
            <a:off x="679768" y="4690272"/>
            <a:ext cx="5438140" cy="4443413"/>
          </a:xfrm>
          <a:prstGeom prst="rect">
            <a:avLst/>
          </a:prstGeom>
        </p:spPr>
        <p:txBody>
          <a:bodyPr vert="horz" lIns="95236" tIns="47619" rIns="95236" bIns="47619"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6" name="Нижний колонтитул 5"/>
          <p:cNvSpPr>
            <a:spLocks noGrp="1"/>
          </p:cNvSpPr>
          <p:nvPr>
            <p:ph type="ftr" sz="quarter" idx="4"/>
          </p:nvPr>
        </p:nvSpPr>
        <p:spPr>
          <a:xfrm>
            <a:off x="8" y="9378830"/>
            <a:ext cx="2945659" cy="493713"/>
          </a:xfrm>
          <a:prstGeom prst="rect">
            <a:avLst/>
          </a:prstGeom>
        </p:spPr>
        <p:txBody>
          <a:bodyPr vert="horz" lIns="95236" tIns="47619" rIns="95236" bIns="47619" rtlCol="0" anchor="b"/>
          <a:lstStyle>
            <a:lvl1pPr algn="l">
              <a:defRPr sz="1300"/>
            </a:lvl1pPr>
          </a:lstStyle>
          <a:p>
            <a:endParaRPr lang="en-GB"/>
          </a:p>
        </p:txBody>
      </p:sp>
      <p:sp>
        <p:nvSpPr>
          <p:cNvPr id="7" name="Номер слайда 6"/>
          <p:cNvSpPr>
            <a:spLocks noGrp="1"/>
          </p:cNvSpPr>
          <p:nvPr>
            <p:ph type="sldNum" sz="quarter" idx="5"/>
          </p:nvPr>
        </p:nvSpPr>
        <p:spPr>
          <a:xfrm>
            <a:off x="3850451" y="9378830"/>
            <a:ext cx="2945659" cy="493713"/>
          </a:xfrm>
          <a:prstGeom prst="rect">
            <a:avLst/>
          </a:prstGeom>
        </p:spPr>
        <p:txBody>
          <a:bodyPr vert="horz" lIns="95236" tIns="47619" rIns="95236" bIns="47619" rtlCol="0" anchor="b"/>
          <a:lstStyle>
            <a:lvl1pPr algn="r">
              <a:defRPr sz="1300"/>
            </a:lvl1pPr>
          </a:lstStyle>
          <a:p>
            <a:fld id="{4C4DB601-1D8F-4D7A-8455-8CC32FD7B529}" type="slidenum">
              <a:rPr lang="en-GB" smtClean="0"/>
              <a:pPr/>
              <a:t>‹#›</a:t>
            </a:fld>
            <a:endParaRPr lang="en-GB"/>
          </a:p>
        </p:txBody>
      </p:sp>
    </p:spTree>
    <p:extLst>
      <p:ext uri="{BB962C8B-B14F-4D97-AF65-F5344CB8AC3E}">
        <p14:creationId xmlns:p14="http://schemas.microsoft.com/office/powerpoint/2010/main" val="231667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8" y="4690274"/>
            <a:ext cx="5438140" cy="4415209"/>
          </a:xfrm>
        </p:spPr>
        <p:txBody>
          <a:bodyPr/>
          <a:lstStyle/>
          <a:p>
            <a:pPr>
              <a:spcAft>
                <a:spcPts val="1248"/>
              </a:spcAft>
            </a:pPr>
            <a:endParaRPr lang="en-GB" sz="1400"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1</a:t>
            </a:fld>
            <a:endParaRPr lang="en-GB"/>
          </a:p>
        </p:txBody>
      </p:sp>
    </p:spTree>
    <p:extLst>
      <p:ext uri="{BB962C8B-B14F-4D97-AF65-F5344CB8AC3E}">
        <p14:creationId xmlns:p14="http://schemas.microsoft.com/office/powerpoint/2010/main" val="17979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Aft>
                <a:spcPts val="577"/>
              </a:spcAft>
            </a:pPr>
            <a:r>
              <a:rPr lang="ru-RU" dirty="0" smtClean="0"/>
              <a:t>ЯВЛЯЕТСЯ ЛИ США НОВОЙ САУДОВСКОЙ АРАВИЕЙ</a:t>
            </a:r>
          </a:p>
          <a:p>
            <a:pPr>
              <a:spcAft>
                <a:spcPts val="577"/>
              </a:spcAft>
            </a:pPr>
            <a:r>
              <a:rPr lang="ru-RU" dirty="0" smtClean="0"/>
              <a:t>Международное энергетическое агентство про США – превышение 10 млн. бар./</a:t>
            </a:r>
            <a:r>
              <a:rPr lang="ru-RU" dirty="0" err="1" smtClean="0"/>
              <a:t>сут</a:t>
            </a:r>
            <a:r>
              <a:rPr lang="ru-RU" dirty="0" smtClean="0"/>
              <a:t>. уже в 2018 году</a:t>
            </a:r>
          </a:p>
          <a:p>
            <a:pPr>
              <a:spcAft>
                <a:spcPts val="577"/>
              </a:spcAft>
            </a:pPr>
            <a:r>
              <a:rPr lang="ru-RU" dirty="0" smtClean="0"/>
              <a:t>Запасы нефти в сланцах выходят на добычу быстрее с меньшими стартовыми затратами</a:t>
            </a:r>
          </a:p>
          <a:p>
            <a:pPr>
              <a:spcAft>
                <a:spcPts val="577"/>
              </a:spcAft>
            </a:pPr>
            <a:r>
              <a:rPr lang="ru-RU" dirty="0" smtClean="0"/>
              <a:t>Сланцевая отрасль США включает множественных производителей и сервисных компаний, либеральный доступ к инфраструктуре и финансам</a:t>
            </a:r>
          </a:p>
          <a:p>
            <a:pPr>
              <a:spcAft>
                <a:spcPts val="577"/>
              </a:spcAft>
            </a:pPr>
            <a:r>
              <a:rPr lang="ru-RU" dirty="0"/>
              <a:t>	</a:t>
            </a:r>
            <a:r>
              <a:rPr lang="ru-RU" dirty="0" smtClean="0"/>
              <a:t>Однако американские производители не действуют сообща</a:t>
            </a:r>
            <a:br>
              <a:rPr lang="ru-RU" dirty="0" smtClean="0"/>
            </a:br>
            <a:r>
              <a:rPr lang="ru-RU" dirty="0" smtClean="0"/>
              <a:t>	на глобальном рынке</a:t>
            </a:r>
          </a:p>
          <a:p>
            <a:pPr>
              <a:spcAft>
                <a:spcPts val="577"/>
              </a:spcAft>
            </a:pPr>
            <a:r>
              <a:rPr lang="ru-RU" dirty="0" smtClean="0"/>
              <a:t>Саудовский производитель нефти является единым поставщиков – </a:t>
            </a:r>
            <a:r>
              <a:rPr lang="ru-RU" dirty="0" err="1" smtClean="0"/>
              <a:t>Сауди</a:t>
            </a:r>
            <a:r>
              <a:rPr lang="ru-RU" dirty="0" smtClean="0"/>
              <a:t> </a:t>
            </a:r>
            <a:r>
              <a:rPr lang="ru-RU" dirty="0" err="1" smtClean="0"/>
              <a:t>Арамко</a:t>
            </a:r>
            <a:r>
              <a:rPr lang="ru-RU" dirty="0" smtClean="0"/>
              <a:t> – с политической повесткой и задачами на глобальном рынке</a:t>
            </a:r>
          </a:p>
          <a:p>
            <a:pPr>
              <a:spcAft>
                <a:spcPts val="577"/>
              </a:spcAft>
            </a:pPr>
            <a:r>
              <a:rPr lang="ru-RU" dirty="0" smtClean="0"/>
              <a:t>С.А. в одиночку обеспечила долю снижения добычи ОПЕК в 0,5 миллиона бар./</a:t>
            </a:r>
            <a:r>
              <a:rPr lang="ru-RU" dirty="0" err="1" smtClean="0"/>
              <a:t>сут</a:t>
            </a:r>
            <a:r>
              <a:rPr lang="ru-RU" dirty="0" smtClean="0"/>
              <a:t>.</a:t>
            </a:r>
          </a:p>
          <a:p>
            <a:pPr>
              <a:spcAft>
                <a:spcPts val="577"/>
              </a:spcAft>
            </a:pPr>
            <a:r>
              <a:rPr lang="ru-RU" dirty="0" smtClean="0"/>
              <a:t>С.А. является </a:t>
            </a:r>
            <a:r>
              <a:rPr lang="ru-RU" dirty="0" err="1" smtClean="0"/>
              <a:t>маркет-мейкером</a:t>
            </a:r>
            <a:r>
              <a:rPr lang="ru-RU" dirty="0" smtClean="0"/>
              <a:t> с дополнительной производственной мощностью с классических месторождений от 1,5 до 2 млн. бар./</a:t>
            </a:r>
            <a:r>
              <a:rPr lang="ru-RU" dirty="0" err="1" smtClean="0"/>
              <a:t>сут</a:t>
            </a:r>
            <a:r>
              <a:rPr lang="ru-RU" dirty="0" smtClean="0"/>
              <a:t>.</a:t>
            </a:r>
          </a:p>
          <a:p>
            <a:pPr>
              <a:spcAft>
                <a:spcPts val="577"/>
              </a:spcAft>
            </a:pPr>
            <a:r>
              <a:rPr lang="ru-RU" dirty="0" smtClean="0"/>
              <a:t>ОПЕК продемонстрировал способность сократить запланированные 1,8 млн. бар./</a:t>
            </a:r>
            <a:r>
              <a:rPr lang="ru-RU" dirty="0" err="1" smtClean="0"/>
              <a:t>сут</a:t>
            </a:r>
            <a:r>
              <a:rPr lang="ru-RU" dirty="0" smtClean="0"/>
              <a:t>., однако поплатился долей на рынке США</a:t>
            </a:r>
          </a:p>
          <a:p>
            <a:pPr>
              <a:spcAft>
                <a:spcPts val="577"/>
              </a:spcAft>
            </a:pPr>
            <a:r>
              <a:rPr lang="ru-RU" dirty="0"/>
              <a:t>	</a:t>
            </a:r>
            <a:r>
              <a:rPr lang="ru-RU" dirty="0" smtClean="0"/>
              <a:t>ОПЕК выиграл битву за нефтяные цены, однако это может ему стоить</a:t>
            </a:r>
            <a:br>
              <a:rPr lang="ru-RU" dirty="0" smtClean="0"/>
            </a:br>
            <a:r>
              <a:rPr lang="ru-RU" dirty="0" smtClean="0"/>
              <a:t>	поражения в войне за доли рынка</a:t>
            </a:r>
          </a:p>
          <a:p>
            <a:pPr>
              <a:spcAft>
                <a:spcPts val="577"/>
              </a:spcAft>
            </a:pPr>
            <a:r>
              <a:rPr lang="ru-RU" dirty="0" smtClean="0"/>
              <a:t>Стоимость добычи в С.А. среди наименьших в отрасли</a:t>
            </a:r>
          </a:p>
          <a:p>
            <a:pPr>
              <a:spcAft>
                <a:spcPts val="577"/>
              </a:spcAft>
            </a:pPr>
            <a:r>
              <a:rPr lang="ru-RU" dirty="0"/>
              <a:t>	</a:t>
            </a:r>
            <a:r>
              <a:rPr lang="ru-RU" dirty="0" smtClean="0"/>
              <a:t>Сланцевая нефть находится на другом конце спектра</a:t>
            </a:r>
            <a:endParaRPr lang="ru-RU"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10</a:t>
            </a:fld>
            <a:endParaRPr lang="en-GB"/>
          </a:p>
        </p:txBody>
      </p:sp>
    </p:spTree>
    <p:extLst>
      <p:ext uri="{BB962C8B-B14F-4D97-AF65-F5344CB8AC3E}">
        <p14:creationId xmlns:p14="http://schemas.microsoft.com/office/powerpoint/2010/main" val="191001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230485" y="4589764"/>
            <a:ext cx="6408712" cy="5001692"/>
          </a:xfrm>
        </p:spPr>
        <p:txBody>
          <a:bodyPr/>
          <a:lstStyle/>
          <a:p>
            <a:pPr marL="274834" indent="-274834">
              <a:spcAft>
                <a:spcPts val="577"/>
              </a:spcAft>
              <a:buFont typeface="Arial" panose="020B0604020202020204" pitchFamily="34" charset="0"/>
              <a:buChar char="•"/>
            </a:pPr>
            <a:r>
              <a:rPr lang="ru-RU" sz="1400" i="1" dirty="0"/>
              <a:t>Президент Фонда «Мировая политика и ресурсы»</a:t>
            </a:r>
          </a:p>
          <a:p>
            <a:pPr marL="274834" indent="-274834">
              <a:spcAft>
                <a:spcPts val="577"/>
              </a:spcAft>
              <a:buFont typeface="Arial" panose="020B0604020202020204" pitchFamily="34" charset="0"/>
              <a:buChar char="•"/>
            </a:pPr>
            <a:r>
              <a:rPr lang="ru-RU" sz="1400" i="1" dirty="0"/>
              <a:t>Президент Института Энергетической Стратегии России</a:t>
            </a:r>
          </a:p>
          <a:p>
            <a:pPr marL="274834" indent="-274834">
              <a:spcAft>
                <a:spcPts val="577"/>
              </a:spcAft>
              <a:buFont typeface="Arial" panose="020B0604020202020204" pitchFamily="34" charset="0"/>
              <a:buChar char="•"/>
            </a:pPr>
            <a:r>
              <a:rPr lang="ru-RU" sz="1400" i="1" dirty="0"/>
              <a:t>Официальный советник МИД РФ по вопросам внешней энергетической стратегии</a:t>
            </a:r>
          </a:p>
          <a:p>
            <a:pPr marL="274834" indent="-274834">
              <a:spcAft>
                <a:spcPts val="577"/>
              </a:spcAft>
              <a:buFont typeface="Arial" panose="020B0604020202020204" pitchFamily="34" charset="0"/>
              <a:buChar char="•"/>
            </a:pPr>
            <a:r>
              <a:rPr lang="ru-RU" sz="1400" i="1" dirty="0"/>
              <a:t>Экс-Министр топлива и энергетики России</a:t>
            </a:r>
          </a:p>
          <a:p>
            <a:pPr marL="274834" indent="-274834">
              <a:spcAft>
                <a:spcPts val="577"/>
              </a:spcAft>
              <a:buFont typeface="Arial" panose="020B0604020202020204" pitchFamily="34" charset="0"/>
              <a:buChar char="•"/>
            </a:pPr>
            <a:r>
              <a:rPr lang="ru-RU" sz="1400" i="1" dirty="0"/>
              <a:t>Член Коллегии журнала МИД России «Международная жизнь»</a:t>
            </a:r>
          </a:p>
          <a:p>
            <a:pPr marL="274834" indent="-274834">
              <a:spcAft>
                <a:spcPts val="577"/>
              </a:spcAft>
              <a:buFont typeface="Arial" panose="020B0604020202020204" pitchFamily="34" charset="0"/>
              <a:buChar char="•"/>
            </a:pPr>
            <a:r>
              <a:rPr lang="ru-RU" sz="1400" i="1" dirty="0"/>
              <a:t>Первый губернатор крупнейшего региона в РФ - Тюменской области</a:t>
            </a:r>
          </a:p>
          <a:p>
            <a:pPr marL="274834" indent="-274834">
              <a:spcAft>
                <a:spcPts val="577"/>
              </a:spcAft>
              <a:buFont typeface="Arial" panose="020B0604020202020204" pitchFamily="34" charset="0"/>
              <a:buChar char="•"/>
            </a:pPr>
            <a:r>
              <a:rPr lang="ru-RU" sz="1400" i="1" dirty="0"/>
              <a:t>43 года в нефтегазовой отрасли СССР и РФ</a:t>
            </a:r>
          </a:p>
          <a:p>
            <a:pPr marL="274834" indent="-274834">
              <a:spcAft>
                <a:spcPts val="577"/>
              </a:spcAft>
              <a:buFont typeface="Arial" panose="020B0604020202020204" pitchFamily="34" charset="0"/>
              <a:buChar char="•"/>
            </a:pPr>
            <a:r>
              <a:rPr lang="ru-RU" sz="1400" i="1" dirty="0"/>
              <a:t>26 лет в общественно-политической деятельности</a:t>
            </a:r>
          </a:p>
          <a:p>
            <a:pPr marL="274834" indent="-274834">
              <a:spcAft>
                <a:spcPts val="577"/>
              </a:spcAft>
              <a:buFont typeface="Arial" panose="020B0604020202020204" pitchFamily="34" charset="0"/>
              <a:buChar char="•"/>
            </a:pPr>
            <a:r>
              <a:rPr lang="ru-RU" sz="1400" i="1" dirty="0"/>
              <a:t>20 лет инвестирует в международные проекты</a:t>
            </a:r>
          </a:p>
          <a:p>
            <a:pPr marL="274834" indent="-274834">
              <a:spcAft>
                <a:spcPts val="577"/>
              </a:spcAft>
              <a:buFont typeface="Arial" panose="020B0604020202020204" pitchFamily="34" charset="0"/>
              <a:buChar char="•"/>
            </a:pPr>
            <a:r>
              <a:rPr lang="ru-RU" sz="1400" i="1" dirty="0"/>
              <a:t>Создатель и руководитель общественных организаций в сфере энергетики Российской Федерации</a:t>
            </a:r>
          </a:p>
          <a:p>
            <a:pPr marL="274834" indent="-274834">
              <a:spcAft>
                <a:spcPts val="577"/>
              </a:spcAft>
              <a:buFont typeface="Arial" panose="020B0604020202020204" pitchFamily="34" charset="0"/>
              <a:buChar char="•"/>
            </a:pPr>
            <a:r>
              <a:rPr lang="ru-RU" sz="1400" i="1" dirty="0"/>
              <a:t>Участник центров политологии и международной политики РФ</a:t>
            </a:r>
          </a:p>
          <a:p>
            <a:pPr indent="341978">
              <a:spcAft>
                <a:spcPts val="577"/>
              </a:spcAft>
            </a:pPr>
            <a:endParaRPr lang="en-GB"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2</a:t>
            </a:fld>
            <a:endParaRPr lang="en-GB" dirty="0"/>
          </a:p>
        </p:txBody>
      </p:sp>
    </p:spTree>
    <p:extLst>
      <p:ext uri="{BB962C8B-B14F-4D97-AF65-F5344CB8AC3E}">
        <p14:creationId xmlns:p14="http://schemas.microsoft.com/office/powerpoint/2010/main" val="3904372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Aft>
                <a:spcPts val="577"/>
              </a:spcAft>
            </a:pPr>
            <a:r>
              <a:rPr lang="ru-RU" dirty="0" smtClean="0"/>
              <a:t>МЕЖДУНАРОДНЫЙ ФОН ДЛЯ </a:t>
            </a:r>
            <a:r>
              <a:rPr lang="ru-RU" dirty="0"/>
              <a:t>ОТНОШЕНИЙ </a:t>
            </a:r>
            <a:r>
              <a:rPr lang="ru-RU" dirty="0" smtClean="0"/>
              <a:t>США-РОССИЯ</a:t>
            </a:r>
          </a:p>
          <a:p>
            <a:pPr>
              <a:spcAft>
                <a:spcPts val="577"/>
              </a:spcAft>
            </a:pPr>
            <a:r>
              <a:rPr lang="ru-RU" dirty="0" smtClean="0"/>
              <a:t>Международные отношения отдельных государств менее предсказуемы и часто подвержены внешнему управлению</a:t>
            </a:r>
          </a:p>
          <a:p>
            <a:pPr>
              <a:spcAft>
                <a:spcPts val="577"/>
              </a:spcAft>
            </a:pPr>
            <a:r>
              <a:rPr lang="ru-RU" dirty="0" smtClean="0"/>
              <a:t>Глобальная политическая и экономическая система управления созданная после Второй мировой войны находится в кризисе</a:t>
            </a:r>
          </a:p>
          <a:p>
            <a:pPr>
              <a:spcAft>
                <a:spcPts val="577"/>
              </a:spcAft>
            </a:pPr>
            <a:r>
              <a:rPr lang="ru-RU" dirty="0" smtClean="0"/>
              <a:t>Последний глобальный экономический кризис привёл международный рынок энергетических ресурсов к высокой нестабильности, что влияет на экономическое положение и политику некоторых ключевых региональных игроков</a:t>
            </a:r>
          </a:p>
          <a:p>
            <a:pPr>
              <a:spcAft>
                <a:spcPts val="577"/>
              </a:spcAft>
            </a:pPr>
            <a:r>
              <a:rPr lang="ru-RU" dirty="0" smtClean="0"/>
              <a:t>Появляются новые глобальные участники за пределами периметра США, чья международная повестка ещё не до конца сформирована</a:t>
            </a:r>
          </a:p>
          <a:p>
            <a:pPr>
              <a:spcAft>
                <a:spcPts val="577"/>
              </a:spcAft>
            </a:pPr>
            <a:r>
              <a:rPr lang="ru-RU" dirty="0" smtClean="0"/>
              <a:t>Центр мировой экономики смещается в Ю.В. Азию</a:t>
            </a:r>
          </a:p>
          <a:p>
            <a:pPr>
              <a:spcAft>
                <a:spcPts val="577"/>
              </a:spcAft>
            </a:pPr>
            <a:r>
              <a:rPr lang="ru-RU" dirty="0" smtClean="0"/>
              <a:t>ЕС слабеет как глобальный игрок, его международная политика рудиментарна ввиду внутренних разногласий стран-участниц</a:t>
            </a:r>
          </a:p>
          <a:p>
            <a:pPr>
              <a:spcAft>
                <a:spcPts val="577"/>
              </a:spcAft>
            </a:pPr>
            <a:r>
              <a:rPr lang="ru-RU" dirty="0" smtClean="0"/>
              <a:t>США демонстрирует, что их стратегические интересы также смещаются в Ю.В. Азию</a:t>
            </a:r>
          </a:p>
          <a:p>
            <a:pPr>
              <a:spcAft>
                <a:spcPts val="577"/>
              </a:spcAft>
            </a:pPr>
            <a:r>
              <a:rPr lang="ru-RU" dirty="0" smtClean="0"/>
              <a:t>Инструменты силы и влияния на Ближнем Востоке меняются от прямого военного к политическому присутствию</a:t>
            </a:r>
          </a:p>
          <a:p>
            <a:pPr>
              <a:spcAft>
                <a:spcPts val="577"/>
              </a:spcAft>
            </a:pPr>
            <a:r>
              <a:rPr lang="ru-RU" dirty="0" smtClean="0"/>
              <a:t>США и РФ по-прежнему являются ключевыми гарантами глобального баланса ядерных вооружений, однако становые соглашения находятся под угрозой</a:t>
            </a:r>
          </a:p>
          <a:p>
            <a:pPr>
              <a:spcAft>
                <a:spcPts val="577"/>
              </a:spcAft>
            </a:pPr>
            <a:r>
              <a:rPr lang="ru-RU" dirty="0" smtClean="0"/>
              <a:t>Новые центры силы начинают изучать сценарии использования ядерного оружия</a:t>
            </a:r>
          </a:p>
          <a:p>
            <a:pPr indent="341978">
              <a:spcAft>
                <a:spcPts val="577"/>
              </a:spcAft>
            </a:pPr>
            <a:endParaRPr lang="ru-RU"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3</a:t>
            </a:fld>
            <a:endParaRPr lang="en-GB"/>
          </a:p>
        </p:txBody>
      </p:sp>
    </p:spTree>
    <p:extLst>
      <p:ext uri="{BB962C8B-B14F-4D97-AF65-F5344CB8AC3E}">
        <p14:creationId xmlns:p14="http://schemas.microsoft.com/office/powerpoint/2010/main" val="191001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1978">
              <a:spcAft>
                <a:spcPts val="577"/>
              </a:spcAft>
            </a:pPr>
            <a:endParaRPr lang="ru-RU"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4</a:t>
            </a:fld>
            <a:endParaRPr lang="en-GB"/>
          </a:p>
        </p:txBody>
      </p:sp>
    </p:spTree>
    <p:extLst>
      <p:ext uri="{BB962C8B-B14F-4D97-AF65-F5344CB8AC3E}">
        <p14:creationId xmlns:p14="http://schemas.microsoft.com/office/powerpoint/2010/main" val="191001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8" y="4722276"/>
            <a:ext cx="5438140" cy="4661094"/>
          </a:xfrm>
        </p:spPr>
        <p:txBody>
          <a:bodyPr/>
          <a:lstStyle/>
          <a:p>
            <a:pPr>
              <a:spcAft>
                <a:spcPts val="598"/>
              </a:spcAft>
            </a:pPr>
            <a:r>
              <a:rPr lang="ru-RU" dirty="0" smtClean="0"/>
              <a:t>ВНЕШНЯЯ ПОЛИТИКА США</a:t>
            </a:r>
          </a:p>
          <a:p>
            <a:pPr>
              <a:spcAft>
                <a:spcPts val="598"/>
              </a:spcAft>
            </a:pPr>
            <a:r>
              <a:rPr lang="ru-RU" dirty="0" smtClean="0"/>
              <a:t>После СССР отношения США и России больше не представляют основную ось международной политики, однако «российская повестка» остаётся ключевой в международных делах Соединённых Штатов</a:t>
            </a:r>
          </a:p>
          <a:p>
            <a:pPr>
              <a:spcAft>
                <a:spcPts val="598"/>
              </a:spcAft>
            </a:pPr>
            <a:r>
              <a:rPr lang="ru-RU" dirty="0" smtClean="0"/>
              <a:t>Лидерство США – от глобального доминирования к международным отношениям направленного действия в различных регионах</a:t>
            </a:r>
          </a:p>
          <a:p>
            <a:pPr>
              <a:spcAft>
                <a:spcPts val="598"/>
              </a:spcAft>
            </a:pPr>
            <a:r>
              <a:rPr lang="ru-RU" dirty="0" smtClean="0"/>
              <a:t>Российская повестка – заявлена цель по смену режима, </a:t>
            </a:r>
            <a:r>
              <a:rPr lang="ru-RU" dirty="0" err="1" smtClean="0"/>
              <a:t>санкционное</a:t>
            </a:r>
            <a:r>
              <a:rPr lang="ru-RU" dirty="0" smtClean="0"/>
              <a:t> давление с целью «порвать экономику России на части»</a:t>
            </a:r>
            <a:endParaRPr lang="en-US" dirty="0" smtClean="0"/>
          </a:p>
          <a:p>
            <a:pPr>
              <a:spcAft>
                <a:spcPts val="598"/>
              </a:spcAft>
            </a:pPr>
            <a:r>
              <a:rPr lang="ru-RU" dirty="0" smtClean="0"/>
              <a:t>Элита Соединённых Штатов разделена по ряду ключевых направлений внешней политики и Россия – одно из направлений для ограничения полномочий Президента</a:t>
            </a:r>
          </a:p>
          <a:p>
            <a:pPr>
              <a:spcAft>
                <a:spcPts val="598"/>
              </a:spcAft>
            </a:pPr>
            <a:r>
              <a:rPr lang="ru-RU" dirty="0" smtClean="0"/>
              <a:t>Список анти-российских действий включает дипломатию, спорт, аресты и экстрадиции российских граждан, ограничения СМИ</a:t>
            </a:r>
          </a:p>
          <a:p>
            <a:pPr>
              <a:spcAft>
                <a:spcPts val="598"/>
              </a:spcAft>
            </a:pPr>
            <a:r>
              <a:rPr lang="ru-RU" dirty="0" smtClean="0"/>
              <a:t>Нет сотрудничества в рамках борьбы с ИГИЛ – исключительно уклонение от прямых военных столкновений</a:t>
            </a:r>
          </a:p>
          <a:p>
            <a:pPr>
              <a:spcAft>
                <a:spcPts val="598"/>
              </a:spcAft>
            </a:pPr>
            <a:r>
              <a:rPr lang="ru-RU" dirty="0" smtClean="0"/>
              <a:t>Новая «прицельная» внешняя политика будет полагаться на военную силу, что требует ясное представление врага</a:t>
            </a:r>
          </a:p>
          <a:p>
            <a:pPr>
              <a:spcAft>
                <a:spcPts val="598"/>
              </a:spcAft>
            </a:pPr>
            <a:r>
              <a:rPr lang="ru-RU" dirty="0" smtClean="0"/>
              <a:t>Пока стороны осторожны в отношении соглашений РСМД и СНВ-1 и -2</a:t>
            </a:r>
          </a:p>
          <a:p>
            <a:pPr>
              <a:spcAft>
                <a:spcPts val="598"/>
              </a:spcAft>
            </a:pPr>
            <a:r>
              <a:rPr lang="ru-RU" dirty="0" smtClean="0"/>
              <a:t>Стратегическое командование Пентагона оценивает возможность выживания командований России / Китая при превентивном ядерном ударе, пока Президент Трамп ищет пути переформатирования отношений с обеими нациями</a:t>
            </a:r>
            <a:endParaRPr lang="ru-RU"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5</a:t>
            </a:fld>
            <a:endParaRPr lang="en-GB"/>
          </a:p>
        </p:txBody>
      </p:sp>
    </p:spTree>
    <p:extLst>
      <p:ext uri="{BB962C8B-B14F-4D97-AF65-F5344CB8AC3E}">
        <p14:creationId xmlns:p14="http://schemas.microsoft.com/office/powerpoint/2010/main" val="191001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8" y="4722275"/>
            <a:ext cx="5438140" cy="4443413"/>
          </a:xfrm>
        </p:spPr>
        <p:txBody>
          <a:bodyPr/>
          <a:lstStyle/>
          <a:p>
            <a:pPr>
              <a:spcAft>
                <a:spcPts val="598"/>
              </a:spcAft>
            </a:pPr>
            <a:r>
              <a:rPr lang="ru-RU" sz="1400" dirty="0"/>
              <a:t>СОГЛАШЕНИЕ САЙКСА-ПИКО</a:t>
            </a:r>
          </a:p>
          <a:p>
            <a:pPr>
              <a:spcAft>
                <a:spcPts val="598"/>
              </a:spcAft>
            </a:pPr>
            <a:r>
              <a:rPr lang="ru-RU" sz="1400" dirty="0"/>
              <a:t>Разграничения 1916 года игнорировали исторический и политический ландшафт</a:t>
            </a:r>
          </a:p>
          <a:p>
            <a:pPr>
              <a:spcAft>
                <a:spcPts val="598"/>
              </a:spcAft>
            </a:pPr>
            <a:r>
              <a:rPr lang="ru-RU" sz="1400" dirty="0"/>
              <a:t>Современная нестабильность на Б.В. уходит корнями в сделку Сайкса-Пико</a:t>
            </a:r>
          </a:p>
          <a:p>
            <a:pPr>
              <a:spcAft>
                <a:spcPts val="598"/>
              </a:spcAft>
            </a:pPr>
            <a:r>
              <a:rPr lang="ru-RU" sz="1400" dirty="0"/>
              <a:t>В 2016 году ИГИЛ распространялся по действительным конфессиональным и племенным зонам </a:t>
            </a:r>
          </a:p>
          <a:p>
            <a:pPr>
              <a:spcAft>
                <a:spcPts val="598"/>
              </a:spcAft>
            </a:pPr>
            <a:endParaRPr lang="ru-RU" sz="1400" dirty="0"/>
          </a:p>
          <a:p>
            <a:pPr>
              <a:spcAft>
                <a:spcPts val="598"/>
              </a:spcAft>
            </a:pPr>
            <a:r>
              <a:rPr lang="ru-RU" sz="1400" dirty="0"/>
              <a:t>Политика США в регионе в определённой степени противоречива; посылает смешанные сигналы элитам</a:t>
            </a:r>
          </a:p>
          <a:p>
            <a:pPr>
              <a:spcAft>
                <a:spcPts val="598"/>
              </a:spcAft>
            </a:pPr>
            <a:r>
              <a:rPr lang="ru-RU" sz="1400" dirty="0"/>
              <a:t>Региональное статус-кво должно восстанавливаться на ясных и прозрачных принципах</a:t>
            </a:r>
            <a:endParaRPr lang="ru-RU" sz="1400"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6</a:t>
            </a:fld>
            <a:endParaRPr lang="en-GB"/>
          </a:p>
        </p:txBody>
      </p:sp>
    </p:spTree>
    <p:extLst>
      <p:ext uri="{BB962C8B-B14F-4D97-AF65-F5344CB8AC3E}">
        <p14:creationId xmlns:p14="http://schemas.microsoft.com/office/powerpoint/2010/main" val="191001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8" y="4722275"/>
            <a:ext cx="5438140" cy="4443413"/>
          </a:xfrm>
        </p:spPr>
        <p:txBody>
          <a:bodyPr/>
          <a:lstStyle/>
          <a:p>
            <a:pPr>
              <a:spcAft>
                <a:spcPts val="598"/>
              </a:spcAft>
            </a:pPr>
            <a:r>
              <a:rPr lang="ru-RU" sz="1400" dirty="0"/>
              <a:t>СОГЛАШЕНИЕ САЙКСА-ПИКО</a:t>
            </a:r>
          </a:p>
          <a:p>
            <a:pPr>
              <a:spcAft>
                <a:spcPts val="598"/>
              </a:spcAft>
            </a:pPr>
            <a:r>
              <a:rPr lang="ru-RU" sz="1400" dirty="0"/>
              <a:t>Разграничения 1916 года игнорировали исторический и политический ландшафт</a:t>
            </a:r>
          </a:p>
          <a:p>
            <a:pPr>
              <a:spcAft>
                <a:spcPts val="598"/>
              </a:spcAft>
            </a:pPr>
            <a:r>
              <a:rPr lang="ru-RU" sz="1400" dirty="0"/>
              <a:t>Современная нестабильность на Б.В. уходит корнями в сделку Сайкса-Пико</a:t>
            </a:r>
          </a:p>
          <a:p>
            <a:pPr>
              <a:spcAft>
                <a:spcPts val="598"/>
              </a:spcAft>
            </a:pPr>
            <a:r>
              <a:rPr lang="ru-RU" sz="1400" dirty="0"/>
              <a:t>В 2016 году ИГИЛ распространялся по действительным конфессиональным и племенным зонам </a:t>
            </a:r>
          </a:p>
          <a:p>
            <a:pPr>
              <a:spcAft>
                <a:spcPts val="598"/>
              </a:spcAft>
            </a:pPr>
            <a:endParaRPr lang="ru-RU" sz="1400" dirty="0"/>
          </a:p>
          <a:p>
            <a:pPr>
              <a:spcAft>
                <a:spcPts val="598"/>
              </a:spcAft>
            </a:pPr>
            <a:r>
              <a:rPr lang="ru-RU" sz="1400" dirty="0"/>
              <a:t>Политика США в регионе в определённой степени противоречива; посылает смешанные сигналы элитам</a:t>
            </a:r>
          </a:p>
          <a:p>
            <a:pPr>
              <a:spcAft>
                <a:spcPts val="598"/>
              </a:spcAft>
            </a:pPr>
            <a:r>
              <a:rPr lang="ru-RU" sz="1400" dirty="0"/>
              <a:t>Региональное статус-кво должно восстанавливаться на ясных и прозрачных принципах</a:t>
            </a:r>
            <a:endParaRPr lang="ru-RU" sz="1400"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7</a:t>
            </a:fld>
            <a:endParaRPr lang="en-GB"/>
          </a:p>
        </p:txBody>
      </p:sp>
    </p:spTree>
    <p:extLst>
      <p:ext uri="{BB962C8B-B14F-4D97-AF65-F5344CB8AC3E}">
        <p14:creationId xmlns:p14="http://schemas.microsoft.com/office/powerpoint/2010/main" val="191001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768" y="4722275"/>
            <a:ext cx="5438140" cy="4443413"/>
          </a:xfrm>
        </p:spPr>
        <p:txBody>
          <a:bodyPr/>
          <a:lstStyle/>
          <a:p>
            <a:pPr>
              <a:spcAft>
                <a:spcPts val="598"/>
              </a:spcAft>
            </a:pPr>
            <a:r>
              <a:rPr lang="ru-RU" sz="1400" dirty="0"/>
              <a:t>ИРАК, СИРИЯ – ЛАНДШАФТ ПОСЛЕ ИГИЛ</a:t>
            </a:r>
          </a:p>
          <a:p>
            <a:pPr>
              <a:spcAft>
                <a:spcPts val="598"/>
              </a:spcAft>
            </a:pPr>
            <a:endParaRPr lang="ru-RU" sz="1400" dirty="0"/>
          </a:p>
          <a:p>
            <a:pPr>
              <a:spcAft>
                <a:spcPts val="598"/>
              </a:spcAft>
            </a:pPr>
            <a:r>
              <a:rPr lang="ru-RU" sz="1400" dirty="0"/>
              <a:t>Успех де-эскалации в Сирии принесёт общую стабилизацию в регион</a:t>
            </a:r>
          </a:p>
          <a:p>
            <a:pPr>
              <a:spcAft>
                <a:spcPts val="598"/>
              </a:spcAft>
            </a:pPr>
            <a:r>
              <a:rPr lang="ru-RU" sz="1400" dirty="0"/>
              <a:t>Мульти-конфессиональная и межплеменная кооперации должны доминировать на переговорах по мирному урегулированию</a:t>
            </a:r>
          </a:p>
          <a:p>
            <a:pPr>
              <a:spcAft>
                <a:spcPts val="598"/>
              </a:spcAft>
            </a:pPr>
            <a:r>
              <a:rPr lang="ru-RU" sz="1400" dirty="0"/>
              <a:t>Альтернативные способы разграничения должны учитывать соображения безопасности региональных центров силы</a:t>
            </a:r>
            <a:endParaRPr lang="ru-RU" sz="1400" dirty="0"/>
          </a:p>
          <a:p>
            <a:pPr>
              <a:spcAft>
                <a:spcPts val="598"/>
              </a:spcAft>
            </a:pPr>
            <a:endParaRPr lang="ru-RU" sz="1400"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8</a:t>
            </a:fld>
            <a:endParaRPr lang="en-GB"/>
          </a:p>
        </p:txBody>
      </p:sp>
    </p:spTree>
    <p:extLst>
      <p:ext uri="{BB962C8B-B14F-4D97-AF65-F5344CB8AC3E}">
        <p14:creationId xmlns:p14="http://schemas.microsoft.com/office/powerpoint/2010/main" val="191001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1978">
              <a:spcAft>
                <a:spcPts val="577"/>
              </a:spcAft>
            </a:pPr>
            <a:endParaRPr lang="ru-RU" sz="1400" i="1" dirty="0"/>
          </a:p>
        </p:txBody>
      </p:sp>
      <p:sp>
        <p:nvSpPr>
          <p:cNvPr id="4" name="Номер слайда 3"/>
          <p:cNvSpPr>
            <a:spLocks noGrp="1"/>
          </p:cNvSpPr>
          <p:nvPr>
            <p:ph type="sldNum" sz="quarter" idx="10"/>
          </p:nvPr>
        </p:nvSpPr>
        <p:spPr/>
        <p:txBody>
          <a:bodyPr/>
          <a:lstStyle/>
          <a:p>
            <a:fld id="{4C4DB601-1D8F-4D7A-8455-8CC32FD7B529}" type="slidenum">
              <a:rPr lang="en-GB" smtClean="0"/>
              <a:pPr/>
              <a:t>9</a:t>
            </a:fld>
            <a:endParaRPr lang="en-GB"/>
          </a:p>
        </p:txBody>
      </p:sp>
    </p:spTree>
    <p:extLst>
      <p:ext uri="{BB962C8B-B14F-4D97-AF65-F5344CB8AC3E}">
        <p14:creationId xmlns:p14="http://schemas.microsoft.com/office/powerpoint/2010/main" val="38925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GB"/>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GB"/>
          </a:p>
        </p:txBody>
      </p:sp>
      <p:sp>
        <p:nvSpPr>
          <p:cNvPr id="4" name="Дата 3"/>
          <p:cNvSpPr>
            <a:spLocks noGrp="1"/>
          </p:cNvSpPr>
          <p:nvPr>
            <p:ph type="dt" sz="half" idx="10"/>
          </p:nvPr>
        </p:nvSpPr>
        <p:spPr/>
        <p:txBody>
          <a:bodyPr/>
          <a:lstStyle/>
          <a:p>
            <a:fld id="{DAEB324E-613A-42DD-B1F4-AB835B87305F}" type="datetimeFigureOut">
              <a:rPr lang="en-GB" smtClean="0"/>
              <a:pPr/>
              <a:t>15/02/2018</a:t>
            </a:fld>
            <a:endParaRPr lang="en-GB"/>
          </a:p>
        </p:txBody>
      </p:sp>
      <p:sp>
        <p:nvSpPr>
          <p:cNvPr id="5" name="Нижний колонтитул 4"/>
          <p:cNvSpPr>
            <a:spLocks noGrp="1"/>
          </p:cNvSpPr>
          <p:nvPr>
            <p:ph type="ftr" sz="quarter" idx="11"/>
          </p:nvPr>
        </p:nvSpPr>
        <p:spPr/>
        <p:txBody>
          <a:bodyPr/>
          <a:lstStyle/>
          <a:p>
            <a:endParaRPr lang="en-GB"/>
          </a:p>
        </p:txBody>
      </p:sp>
      <p:sp>
        <p:nvSpPr>
          <p:cNvPr id="6" name="Номер слайда 5"/>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98663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GB"/>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Дата 3"/>
          <p:cNvSpPr>
            <a:spLocks noGrp="1"/>
          </p:cNvSpPr>
          <p:nvPr>
            <p:ph type="dt" sz="half" idx="10"/>
          </p:nvPr>
        </p:nvSpPr>
        <p:spPr/>
        <p:txBody>
          <a:bodyPr/>
          <a:lstStyle/>
          <a:p>
            <a:fld id="{DAEB324E-613A-42DD-B1F4-AB835B87305F}" type="datetimeFigureOut">
              <a:rPr lang="en-GB" smtClean="0"/>
              <a:pPr/>
              <a:t>15/02/2018</a:t>
            </a:fld>
            <a:endParaRPr lang="en-GB"/>
          </a:p>
        </p:txBody>
      </p:sp>
      <p:sp>
        <p:nvSpPr>
          <p:cNvPr id="5" name="Нижний колонтитул 4"/>
          <p:cNvSpPr>
            <a:spLocks noGrp="1"/>
          </p:cNvSpPr>
          <p:nvPr>
            <p:ph type="ftr" sz="quarter" idx="11"/>
          </p:nvPr>
        </p:nvSpPr>
        <p:spPr/>
        <p:txBody>
          <a:bodyPr/>
          <a:lstStyle/>
          <a:p>
            <a:endParaRPr lang="en-GB"/>
          </a:p>
        </p:txBody>
      </p:sp>
      <p:sp>
        <p:nvSpPr>
          <p:cNvPr id="6" name="Номер слайда 5"/>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1046729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GB"/>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Дата 3"/>
          <p:cNvSpPr>
            <a:spLocks noGrp="1"/>
          </p:cNvSpPr>
          <p:nvPr>
            <p:ph type="dt" sz="half" idx="10"/>
          </p:nvPr>
        </p:nvSpPr>
        <p:spPr/>
        <p:txBody>
          <a:bodyPr/>
          <a:lstStyle/>
          <a:p>
            <a:fld id="{DAEB324E-613A-42DD-B1F4-AB835B87305F}" type="datetimeFigureOut">
              <a:rPr lang="en-GB" smtClean="0"/>
              <a:pPr/>
              <a:t>15/02/2018</a:t>
            </a:fld>
            <a:endParaRPr lang="en-GB"/>
          </a:p>
        </p:txBody>
      </p:sp>
      <p:sp>
        <p:nvSpPr>
          <p:cNvPr id="5" name="Нижний колонтитул 4"/>
          <p:cNvSpPr>
            <a:spLocks noGrp="1"/>
          </p:cNvSpPr>
          <p:nvPr>
            <p:ph type="ftr" sz="quarter" idx="11"/>
          </p:nvPr>
        </p:nvSpPr>
        <p:spPr/>
        <p:txBody>
          <a:bodyPr/>
          <a:lstStyle/>
          <a:p>
            <a:endParaRPr lang="en-GB"/>
          </a:p>
        </p:txBody>
      </p:sp>
      <p:sp>
        <p:nvSpPr>
          <p:cNvPr id="6" name="Номер слайда 5"/>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25445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GB"/>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Дата 3"/>
          <p:cNvSpPr>
            <a:spLocks noGrp="1"/>
          </p:cNvSpPr>
          <p:nvPr>
            <p:ph type="dt" sz="half" idx="10"/>
          </p:nvPr>
        </p:nvSpPr>
        <p:spPr/>
        <p:txBody>
          <a:bodyPr/>
          <a:lstStyle/>
          <a:p>
            <a:fld id="{DAEB324E-613A-42DD-B1F4-AB835B87305F}" type="datetimeFigureOut">
              <a:rPr lang="en-GB" smtClean="0"/>
              <a:pPr/>
              <a:t>15/02/2018</a:t>
            </a:fld>
            <a:endParaRPr lang="en-GB"/>
          </a:p>
        </p:txBody>
      </p:sp>
      <p:sp>
        <p:nvSpPr>
          <p:cNvPr id="5" name="Нижний колонтитул 4"/>
          <p:cNvSpPr>
            <a:spLocks noGrp="1"/>
          </p:cNvSpPr>
          <p:nvPr>
            <p:ph type="ftr" sz="quarter" idx="11"/>
          </p:nvPr>
        </p:nvSpPr>
        <p:spPr/>
        <p:txBody>
          <a:bodyPr/>
          <a:lstStyle/>
          <a:p>
            <a:endParaRPr lang="en-GB"/>
          </a:p>
        </p:txBody>
      </p:sp>
      <p:sp>
        <p:nvSpPr>
          <p:cNvPr id="6" name="Номер слайда 5"/>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151074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GB"/>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AEB324E-613A-42DD-B1F4-AB835B87305F}" type="datetimeFigureOut">
              <a:rPr lang="en-GB" smtClean="0"/>
              <a:pPr/>
              <a:t>15/02/2018</a:t>
            </a:fld>
            <a:endParaRPr lang="en-GB"/>
          </a:p>
        </p:txBody>
      </p:sp>
      <p:sp>
        <p:nvSpPr>
          <p:cNvPr id="5" name="Нижний колонтитул 4"/>
          <p:cNvSpPr>
            <a:spLocks noGrp="1"/>
          </p:cNvSpPr>
          <p:nvPr>
            <p:ph type="ftr" sz="quarter" idx="11"/>
          </p:nvPr>
        </p:nvSpPr>
        <p:spPr/>
        <p:txBody>
          <a:bodyPr/>
          <a:lstStyle/>
          <a:p>
            <a:endParaRPr lang="en-GB"/>
          </a:p>
        </p:txBody>
      </p:sp>
      <p:sp>
        <p:nvSpPr>
          <p:cNvPr id="6" name="Номер слайда 5"/>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3743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GB"/>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5" name="Дата 4"/>
          <p:cNvSpPr>
            <a:spLocks noGrp="1"/>
          </p:cNvSpPr>
          <p:nvPr>
            <p:ph type="dt" sz="half" idx="10"/>
          </p:nvPr>
        </p:nvSpPr>
        <p:spPr/>
        <p:txBody>
          <a:bodyPr/>
          <a:lstStyle/>
          <a:p>
            <a:fld id="{DAEB324E-613A-42DD-B1F4-AB835B87305F}" type="datetimeFigureOut">
              <a:rPr lang="en-GB" smtClean="0"/>
              <a:pPr/>
              <a:t>15/02/2018</a:t>
            </a:fld>
            <a:endParaRPr lang="en-GB"/>
          </a:p>
        </p:txBody>
      </p:sp>
      <p:sp>
        <p:nvSpPr>
          <p:cNvPr id="6" name="Нижний колонтитул 5"/>
          <p:cNvSpPr>
            <a:spLocks noGrp="1"/>
          </p:cNvSpPr>
          <p:nvPr>
            <p:ph type="ftr" sz="quarter" idx="11"/>
          </p:nvPr>
        </p:nvSpPr>
        <p:spPr/>
        <p:txBody>
          <a:bodyPr/>
          <a:lstStyle/>
          <a:p>
            <a:endParaRPr lang="en-GB"/>
          </a:p>
        </p:txBody>
      </p:sp>
      <p:sp>
        <p:nvSpPr>
          <p:cNvPr id="7" name="Номер слайда 6"/>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324800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GB"/>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7" name="Дата 6"/>
          <p:cNvSpPr>
            <a:spLocks noGrp="1"/>
          </p:cNvSpPr>
          <p:nvPr>
            <p:ph type="dt" sz="half" idx="10"/>
          </p:nvPr>
        </p:nvSpPr>
        <p:spPr/>
        <p:txBody>
          <a:bodyPr/>
          <a:lstStyle/>
          <a:p>
            <a:fld id="{DAEB324E-613A-42DD-B1F4-AB835B87305F}" type="datetimeFigureOut">
              <a:rPr lang="en-GB" smtClean="0"/>
              <a:pPr/>
              <a:t>15/02/2018</a:t>
            </a:fld>
            <a:endParaRPr lang="en-GB"/>
          </a:p>
        </p:txBody>
      </p:sp>
      <p:sp>
        <p:nvSpPr>
          <p:cNvPr id="8" name="Нижний колонтитул 7"/>
          <p:cNvSpPr>
            <a:spLocks noGrp="1"/>
          </p:cNvSpPr>
          <p:nvPr>
            <p:ph type="ftr" sz="quarter" idx="11"/>
          </p:nvPr>
        </p:nvSpPr>
        <p:spPr/>
        <p:txBody>
          <a:bodyPr/>
          <a:lstStyle/>
          <a:p>
            <a:endParaRPr lang="en-GB"/>
          </a:p>
        </p:txBody>
      </p:sp>
      <p:sp>
        <p:nvSpPr>
          <p:cNvPr id="9" name="Номер слайда 8"/>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268458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GB"/>
          </a:p>
        </p:txBody>
      </p:sp>
      <p:sp>
        <p:nvSpPr>
          <p:cNvPr id="3" name="Дата 2"/>
          <p:cNvSpPr>
            <a:spLocks noGrp="1"/>
          </p:cNvSpPr>
          <p:nvPr>
            <p:ph type="dt" sz="half" idx="10"/>
          </p:nvPr>
        </p:nvSpPr>
        <p:spPr/>
        <p:txBody>
          <a:bodyPr/>
          <a:lstStyle/>
          <a:p>
            <a:fld id="{DAEB324E-613A-42DD-B1F4-AB835B87305F}" type="datetimeFigureOut">
              <a:rPr lang="en-GB" smtClean="0"/>
              <a:pPr/>
              <a:t>15/02/2018</a:t>
            </a:fld>
            <a:endParaRPr lang="en-GB"/>
          </a:p>
        </p:txBody>
      </p:sp>
      <p:sp>
        <p:nvSpPr>
          <p:cNvPr id="4" name="Нижний колонтитул 3"/>
          <p:cNvSpPr>
            <a:spLocks noGrp="1"/>
          </p:cNvSpPr>
          <p:nvPr>
            <p:ph type="ftr" sz="quarter" idx="11"/>
          </p:nvPr>
        </p:nvSpPr>
        <p:spPr/>
        <p:txBody>
          <a:bodyPr/>
          <a:lstStyle/>
          <a:p>
            <a:endParaRPr lang="en-GB"/>
          </a:p>
        </p:txBody>
      </p:sp>
      <p:sp>
        <p:nvSpPr>
          <p:cNvPr id="5" name="Номер слайда 4"/>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309288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EB324E-613A-42DD-B1F4-AB835B87305F}" type="datetimeFigureOut">
              <a:rPr lang="en-GB" smtClean="0"/>
              <a:pPr/>
              <a:t>15/02/2018</a:t>
            </a:fld>
            <a:endParaRPr lang="en-GB"/>
          </a:p>
        </p:txBody>
      </p:sp>
      <p:sp>
        <p:nvSpPr>
          <p:cNvPr id="3" name="Нижний колонтитул 2"/>
          <p:cNvSpPr>
            <a:spLocks noGrp="1"/>
          </p:cNvSpPr>
          <p:nvPr>
            <p:ph type="ftr" sz="quarter" idx="11"/>
          </p:nvPr>
        </p:nvSpPr>
        <p:spPr/>
        <p:txBody>
          <a:bodyPr/>
          <a:lstStyle/>
          <a:p>
            <a:endParaRPr lang="en-GB"/>
          </a:p>
        </p:txBody>
      </p:sp>
      <p:sp>
        <p:nvSpPr>
          <p:cNvPr id="4" name="Номер слайда 3"/>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147081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GB"/>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EB324E-613A-42DD-B1F4-AB835B87305F}" type="datetimeFigureOut">
              <a:rPr lang="en-GB" smtClean="0"/>
              <a:pPr/>
              <a:t>15/02/2018</a:t>
            </a:fld>
            <a:endParaRPr lang="en-GB"/>
          </a:p>
        </p:txBody>
      </p:sp>
      <p:sp>
        <p:nvSpPr>
          <p:cNvPr id="6" name="Нижний колонтитул 5"/>
          <p:cNvSpPr>
            <a:spLocks noGrp="1"/>
          </p:cNvSpPr>
          <p:nvPr>
            <p:ph type="ftr" sz="quarter" idx="11"/>
          </p:nvPr>
        </p:nvSpPr>
        <p:spPr/>
        <p:txBody>
          <a:bodyPr/>
          <a:lstStyle/>
          <a:p>
            <a:endParaRPr lang="en-GB"/>
          </a:p>
        </p:txBody>
      </p:sp>
      <p:sp>
        <p:nvSpPr>
          <p:cNvPr id="7" name="Номер слайда 6"/>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294289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GB"/>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EB324E-613A-42DD-B1F4-AB835B87305F}" type="datetimeFigureOut">
              <a:rPr lang="en-GB" smtClean="0"/>
              <a:pPr/>
              <a:t>15/02/2018</a:t>
            </a:fld>
            <a:endParaRPr lang="en-GB"/>
          </a:p>
        </p:txBody>
      </p:sp>
      <p:sp>
        <p:nvSpPr>
          <p:cNvPr id="6" name="Нижний колонтитул 5"/>
          <p:cNvSpPr>
            <a:spLocks noGrp="1"/>
          </p:cNvSpPr>
          <p:nvPr>
            <p:ph type="ftr" sz="quarter" idx="11"/>
          </p:nvPr>
        </p:nvSpPr>
        <p:spPr/>
        <p:txBody>
          <a:bodyPr/>
          <a:lstStyle/>
          <a:p>
            <a:endParaRPr lang="en-GB"/>
          </a:p>
        </p:txBody>
      </p:sp>
      <p:sp>
        <p:nvSpPr>
          <p:cNvPr id="7" name="Номер слайда 6"/>
          <p:cNvSpPr>
            <a:spLocks noGrp="1"/>
          </p:cNvSpPr>
          <p:nvPr>
            <p:ph type="sldNum" sz="quarter" idx="12"/>
          </p:nvPr>
        </p:nvSpPr>
        <p:spPr/>
        <p:txBody>
          <a:bodyPr/>
          <a:lstStyle/>
          <a:p>
            <a:fld id="{F3B08C13-0F54-46C6-B851-8715B107F98B}" type="slidenum">
              <a:rPr lang="en-GB" smtClean="0"/>
              <a:pPr/>
              <a:t>‹#›</a:t>
            </a:fld>
            <a:endParaRPr lang="en-GB"/>
          </a:p>
        </p:txBody>
      </p:sp>
    </p:spTree>
    <p:extLst>
      <p:ext uri="{BB962C8B-B14F-4D97-AF65-F5344CB8AC3E}">
        <p14:creationId xmlns:p14="http://schemas.microsoft.com/office/powerpoint/2010/main" val="256882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GB"/>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B324E-613A-42DD-B1F4-AB835B87305F}" type="datetimeFigureOut">
              <a:rPr lang="en-GB" smtClean="0"/>
              <a:pPr/>
              <a:t>15/02/2018</a:t>
            </a:fld>
            <a:endParaRPr lang="en-GB"/>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08C13-0F54-46C6-B851-8715B107F98B}" type="slidenum">
              <a:rPr lang="en-GB" smtClean="0"/>
              <a:pPr/>
              <a:t>‹#›</a:t>
            </a:fld>
            <a:endParaRPr lang="en-GB"/>
          </a:p>
        </p:txBody>
      </p:sp>
    </p:spTree>
    <p:extLst>
      <p:ext uri="{BB962C8B-B14F-4D97-AF65-F5344CB8AC3E}">
        <p14:creationId xmlns:p14="http://schemas.microsoft.com/office/powerpoint/2010/main" val="111446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37446"/>
            <a:ext cx="9144000" cy="1727569"/>
          </a:xfrm>
          <a:prstGeom prst="rect">
            <a:avLst/>
          </a:prstGeom>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3" y="5097"/>
            <a:ext cx="9121595" cy="570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одзаголовок 2"/>
          <p:cNvSpPr>
            <a:spLocks noGrp="1"/>
          </p:cNvSpPr>
          <p:nvPr>
            <p:ph type="subTitle" idx="1"/>
          </p:nvPr>
        </p:nvSpPr>
        <p:spPr>
          <a:xfrm>
            <a:off x="0" y="6313810"/>
            <a:ext cx="9144000" cy="571574"/>
          </a:xfrm>
        </p:spPr>
        <p:txBody>
          <a:bodyPr>
            <a:noAutofit/>
          </a:bodyPr>
          <a:lstStyle/>
          <a:p>
            <a:pPr algn="l"/>
            <a:r>
              <a:rPr lang="en-US" sz="2000" dirty="0">
                <a:solidFill>
                  <a:schemeClr val="bg1"/>
                </a:solidFill>
              </a:rPr>
              <a:t> </a:t>
            </a:r>
            <a:r>
              <a:rPr lang="en-US" sz="2000" dirty="0" smtClean="0">
                <a:solidFill>
                  <a:schemeClr val="bg1"/>
                </a:solidFill>
              </a:rPr>
              <a:t>                         Middle East Palette</a:t>
            </a:r>
            <a:r>
              <a:rPr lang="ru-RU" sz="2000" dirty="0" smtClean="0">
                <a:solidFill>
                  <a:schemeClr val="bg1"/>
                </a:solidFill>
              </a:rPr>
              <a:t>: </a:t>
            </a:r>
            <a:r>
              <a:rPr lang="en-US" sz="2000" dirty="0" smtClean="0">
                <a:solidFill>
                  <a:schemeClr val="bg1"/>
                </a:solidFill>
              </a:rPr>
              <a:t>Syrian, Iranian &amp; Turkish Factors</a:t>
            </a:r>
            <a:endParaRPr lang="ru-RU" sz="2000" dirty="0">
              <a:solidFill>
                <a:schemeClr val="bg1"/>
              </a:solidFill>
            </a:endParaRPr>
          </a:p>
        </p:txBody>
      </p:sp>
      <p:sp>
        <p:nvSpPr>
          <p:cNvPr id="7" name="TextBox 6"/>
          <p:cNvSpPr txBox="1"/>
          <p:nvPr/>
        </p:nvSpPr>
        <p:spPr>
          <a:xfrm>
            <a:off x="22683" y="5096"/>
            <a:ext cx="732893" cy="200055"/>
          </a:xfrm>
          <a:prstGeom prst="rect">
            <a:avLst/>
          </a:prstGeom>
          <a:noFill/>
        </p:spPr>
        <p:txBody>
          <a:bodyPr wrap="none" rtlCol="0">
            <a:spAutoFit/>
          </a:bodyPr>
          <a:lstStyle/>
          <a:p>
            <a:r>
              <a:rPr lang="ru-RU" sz="700" i="1" dirty="0" smtClean="0">
                <a:solidFill>
                  <a:schemeClr val="bg1">
                    <a:lumMod val="50000"/>
                  </a:schemeClr>
                </a:solidFill>
                <a:latin typeface="Arial Black" panose="020B0A04020102020204" pitchFamily="34" charset="0"/>
              </a:rPr>
              <a:t>Версия 4.0</a:t>
            </a:r>
            <a:endParaRPr lang="en-GB" sz="700" i="1" dirty="0">
              <a:solidFill>
                <a:schemeClr val="bg1">
                  <a:lumMod val="50000"/>
                </a:schemeClr>
              </a:solidFill>
              <a:latin typeface="Antique Olive Compact" panose="020B0904030504030204" pitchFamily="34" charset="0"/>
            </a:endParaRPr>
          </a:p>
        </p:txBody>
      </p:sp>
      <p:sp>
        <p:nvSpPr>
          <p:cNvPr id="9" name="Подзаголовок 2"/>
          <p:cNvSpPr txBox="1">
            <a:spLocks/>
          </p:cNvSpPr>
          <p:nvPr/>
        </p:nvSpPr>
        <p:spPr>
          <a:xfrm>
            <a:off x="-10143" y="5701496"/>
            <a:ext cx="9144000" cy="5919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dirty="0" smtClean="0">
                <a:solidFill>
                  <a:schemeClr val="bg1"/>
                </a:solidFill>
              </a:rPr>
              <a:t>			 US-Russia</a:t>
            </a:r>
            <a:r>
              <a:rPr lang="ru-RU" dirty="0" smtClean="0">
                <a:solidFill>
                  <a:schemeClr val="bg1"/>
                </a:solidFill>
              </a:rPr>
              <a:t> </a:t>
            </a:r>
            <a:r>
              <a:rPr lang="en-US" dirty="0" smtClean="0">
                <a:solidFill>
                  <a:schemeClr val="bg1"/>
                </a:solidFill>
              </a:rPr>
              <a:t>Relations</a:t>
            </a:r>
            <a:endParaRPr lang="ru-RU" dirty="0">
              <a:solidFill>
                <a:schemeClr val="bg1"/>
              </a:solidFill>
            </a:endParaRPr>
          </a:p>
        </p:txBody>
      </p:sp>
      <p:sp>
        <p:nvSpPr>
          <p:cNvPr id="2" name="Заголовок 1"/>
          <p:cNvSpPr>
            <a:spLocks noGrp="1"/>
          </p:cNvSpPr>
          <p:nvPr>
            <p:ph type="ctrTitle"/>
          </p:nvPr>
        </p:nvSpPr>
        <p:spPr>
          <a:xfrm>
            <a:off x="4860032" y="912539"/>
            <a:ext cx="4032448" cy="667818"/>
          </a:xfrm>
        </p:spPr>
        <p:txBody>
          <a:bodyPr>
            <a:noAutofit/>
          </a:bodyPr>
          <a:lstStyle/>
          <a:p>
            <a:pPr algn="l"/>
            <a:r>
              <a:rPr lang="en-US" b="1" dirty="0" smtClean="0">
                <a:solidFill>
                  <a:srgbClr val="0000CC"/>
                </a:solidFill>
              </a:rPr>
              <a:t>Yuri  Shafranik</a:t>
            </a:r>
            <a:endParaRPr lang="en-GB" b="1" dirty="0">
              <a:solidFill>
                <a:srgbClr val="0000CC"/>
              </a:solidFill>
            </a:endParaRPr>
          </a:p>
        </p:txBody>
      </p:sp>
      <p:sp>
        <p:nvSpPr>
          <p:cNvPr id="11" name="Заголовок 1"/>
          <p:cNvSpPr txBox="1">
            <a:spLocks/>
          </p:cNvSpPr>
          <p:nvPr/>
        </p:nvSpPr>
        <p:spPr>
          <a:xfrm>
            <a:off x="107504" y="5399347"/>
            <a:ext cx="1584176" cy="3339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smtClean="0">
                <a:solidFill>
                  <a:srgbClr val="0000CC"/>
                </a:solidFill>
              </a:rPr>
              <a:t>February 2018</a:t>
            </a:r>
            <a:endParaRPr lang="en-GB" sz="1600" dirty="0">
              <a:solidFill>
                <a:srgbClr val="0000CC"/>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4" y="0"/>
            <a:ext cx="4366119"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525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20080"/>
          </a:xfrm>
        </p:spPr>
        <p:txBody>
          <a:bodyPr>
            <a:normAutofit fontScale="90000"/>
          </a:bodyPr>
          <a:lstStyle/>
          <a:p>
            <a:r>
              <a:rPr lang="en-US" sz="3600" dirty="0" smtClean="0"/>
              <a:t>US and Russia competitors in the global energy sector?</a:t>
            </a:r>
            <a:endParaRPr lang="en-GB" sz="3600" dirty="0"/>
          </a:p>
        </p:txBody>
      </p:sp>
      <p:sp>
        <p:nvSpPr>
          <p:cNvPr id="3" name="Объект 2"/>
          <p:cNvSpPr>
            <a:spLocks noGrp="1"/>
          </p:cNvSpPr>
          <p:nvPr>
            <p:ph idx="1"/>
          </p:nvPr>
        </p:nvSpPr>
        <p:spPr>
          <a:xfrm>
            <a:off x="251519" y="764704"/>
            <a:ext cx="5472609" cy="6092105"/>
          </a:xfrm>
          <a:solidFill>
            <a:schemeClr val="bg1">
              <a:alpha val="0"/>
            </a:schemeClr>
          </a:solidFill>
        </p:spPr>
        <p:txBody>
          <a:bodyPr>
            <a:noAutofit/>
          </a:bodyPr>
          <a:lstStyle/>
          <a:p>
            <a:pPr lvl="0">
              <a:spcBef>
                <a:spcPts val="0"/>
              </a:spcBef>
              <a:buClr>
                <a:srgbClr val="0000CC"/>
              </a:buClr>
              <a:buSzPct val="80000"/>
              <a:buFont typeface="Wingdings" panose="05000000000000000000" pitchFamily="2" charset="2"/>
              <a:buChar char="Ø"/>
            </a:pPr>
            <a:r>
              <a:rPr lang="en-US" sz="1600" b="1" dirty="0" smtClean="0"/>
              <a:t>Integral </a:t>
            </a:r>
            <a:r>
              <a:rPr lang="en-US" sz="1600" b="1" dirty="0"/>
              <a:t>overlapping of </a:t>
            </a:r>
            <a:r>
              <a:rPr lang="en-US" sz="1600" b="1" dirty="0" smtClean="0"/>
              <a:t>objectives, while there are significant differences in energy politics</a:t>
            </a:r>
            <a:r>
              <a:rPr lang="ru-RU" sz="1600" b="1" dirty="0" smtClean="0"/>
              <a:t>:  </a:t>
            </a:r>
            <a:r>
              <a:rPr lang="en-US" sz="1600" b="1" dirty="0" smtClean="0"/>
              <a:t>as the central economic power </a:t>
            </a:r>
            <a:r>
              <a:rPr lang="en-US" sz="1600" b="1" dirty="0" smtClean="0"/>
              <a:t> on </a:t>
            </a:r>
            <a:r>
              <a:rPr lang="en-US" sz="1600" b="1" dirty="0" smtClean="0"/>
              <a:t>the subcontinent Russia is creating common markets of energy </a:t>
            </a:r>
            <a:r>
              <a:rPr lang="en-US" sz="1600" b="1" dirty="0"/>
              <a:t>resources in </a:t>
            </a:r>
            <a:r>
              <a:rPr lang="en-US" sz="1600" b="1" dirty="0" smtClean="0"/>
              <a:t>the </a:t>
            </a:r>
            <a:r>
              <a:rPr lang="en-US" sz="1600" b="1" dirty="0"/>
              <a:t>Eurasian </a:t>
            </a:r>
            <a:r>
              <a:rPr lang="en-US" sz="1600" b="1" dirty="0" smtClean="0"/>
              <a:t>Economic Space, while the U.S.’ goals is to maintain balance with the leading geopolitical centers: Europe, China, and the U.S</a:t>
            </a:r>
            <a:r>
              <a:rPr lang="ru-RU" sz="1600" b="1" dirty="0" smtClean="0"/>
              <a:t>.</a:t>
            </a:r>
            <a:r>
              <a:rPr lang="en-US" sz="1600" b="1" dirty="0" smtClean="0"/>
              <a:t>, and to prevent Russia’s efforts to diversify and expand markets</a:t>
            </a:r>
            <a:r>
              <a:rPr lang="ru-RU" sz="1600" b="1" dirty="0" smtClean="0"/>
              <a:t>. </a:t>
            </a:r>
            <a:r>
              <a:rPr lang="en-US" sz="1600" b="1" dirty="0" smtClean="0"/>
              <a:t>Secretaries Kerry and </a:t>
            </a:r>
            <a:r>
              <a:rPr lang="en-US" sz="1600" b="1" dirty="0" err="1" smtClean="0"/>
              <a:t>Tillerson</a:t>
            </a:r>
            <a:r>
              <a:rPr lang="en-US" sz="1600" b="1" dirty="0" smtClean="0"/>
              <a:t> </a:t>
            </a:r>
            <a:r>
              <a:rPr lang="en-US" sz="1600" b="1" dirty="0" smtClean="0"/>
              <a:t>stated </a:t>
            </a:r>
            <a:r>
              <a:rPr lang="en-US" sz="1600" b="1" dirty="0" smtClean="0"/>
              <a:t>these goals when they said that the “North Stream 2” </a:t>
            </a:r>
            <a:r>
              <a:rPr lang="en-US" sz="1600" b="1" dirty="0" smtClean="0"/>
              <a:t>was </a:t>
            </a:r>
            <a:r>
              <a:rPr lang="en-US" sz="1600" b="1" dirty="0" smtClean="0"/>
              <a:t>bad for the Western Europe and Ukraine. </a:t>
            </a:r>
            <a:endParaRPr lang="ru-RU" sz="1600" b="1" dirty="0" smtClean="0"/>
          </a:p>
          <a:p>
            <a:pPr lvl="0">
              <a:spcBef>
                <a:spcPts val="0"/>
              </a:spcBef>
              <a:buClr>
                <a:srgbClr val="0000CC"/>
              </a:buClr>
              <a:buSzPct val="80000"/>
              <a:buFont typeface="Wingdings" panose="05000000000000000000" pitchFamily="2" charset="2"/>
              <a:buChar char="Ø"/>
            </a:pPr>
            <a:r>
              <a:rPr lang="en-US" sz="1600" b="1" dirty="0" smtClean="0"/>
              <a:t>Since 2010 the U.S. </a:t>
            </a:r>
            <a:r>
              <a:rPr lang="en-US" sz="1600" b="1" dirty="0" smtClean="0"/>
              <a:t>has begun </a:t>
            </a:r>
            <a:r>
              <a:rPr lang="en-US" sz="1600" b="1" dirty="0" smtClean="0"/>
              <a:t>to influence world oil </a:t>
            </a:r>
            <a:r>
              <a:rPr lang="en-US" sz="1600" b="1" dirty="0"/>
              <a:t>prices  by  </a:t>
            </a:r>
            <a:r>
              <a:rPr lang="en-US" sz="1600" b="1" dirty="0" smtClean="0"/>
              <a:t>using speculative </a:t>
            </a:r>
            <a:r>
              <a:rPr lang="en-US" sz="1600" b="1" dirty="0"/>
              <a:t>capital in stock exchanges </a:t>
            </a:r>
            <a:r>
              <a:rPr lang="ru-RU" sz="1600" b="1" dirty="0" smtClean="0"/>
              <a:t>. </a:t>
            </a:r>
            <a:endParaRPr lang="ru-RU" sz="1600" b="1" i="1" dirty="0" smtClean="0"/>
          </a:p>
          <a:p>
            <a:pPr>
              <a:spcBef>
                <a:spcPts val="0"/>
              </a:spcBef>
              <a:buClr>
                <a:srgbClr val="0000CC"/>
              </a:buClr>
              <a:buSzPct val="80000"/>
              <a:buFont typeface="Wingdings" panose="05000000000000000000" pitchFamily="2" charset="2"/>
              <a:buChar char="Ø"/>
            </a:pPr>
            <a:r>
              <a:rPr lang="en-US" sz="1600" b="1" dirty="0" smtClean="0"/>
              <a:t>By</a:t>
            </a:r>
            <a:r>
              <a:rPr lang="ru-RU" sz="1600" b="1" dirty="0" smtClean="0"/>
              <a:t> </a:t>
            </a:r>
            <a:r>
              <a:rPr lang="ru-RU" sz="1600" b="1" dirty="0"/>
              <a:t>2020 </a:t>
            </a:r>
            <a:r>
              <a:rPr lang="en-US" sz="1600" b="1" dirty="0" smtClean="0"/>
              <a:t>the U.S. will produce </a:t>
            </a:r>
            <a:r>
              <a:rPr lang="ru-RU" sz="1600" b="1" dirty="0" smtClean="0"/>
              <a:t>11.1</a:t>
            </a:r>
            <a:r>
              <a:rPr lang="en-US" sz="1600" b="1" dirty="0" smtClean="0"/>
              <a:t> </a:t>
            </a:r>
            <a:r>
              <a:rPr lang="en-US" sz="1600" b="1" dirty="0" err="1"/>
              <a:t>M</a:t>
            </a:r>
            <a:r>
              <a:rPr lang="en-US" sz="1600" b="1" dirty="0" err="1" smtClean="0"/>
              <a:t>mbpd</a:t>
            </a:r>
            <a:r>
              <a:rPr lang="ru-RU" sz="1600" b="1" dirty="0" smtClean="0"/>
              <a:t>, </a:t>
            </a:r>
            <a:r>
              <a:rPr lang="en-US" sz="1600" b="1" dirty="0" smtClean="0"/>
              <a:t>leaving Russia behind</a:t>
            </a:r>
            <a:r>
              <a:rPr lang="ru-RU" sz="1600" b="1" dirty="0" smtClean="0"/>
              <a:t>. </a:t>
            </a:r>
            <a:r>
              <a:rPr lang="en-US" sz="1600" b="1" dirty="0" smtClean="0"/>
              <a:t>U.S. oil import will dro</a:t>
            </a:r>
            <a:r>
              <a:rPr lang="en-US" sz="1600" b="1" dirty="0"/>
              <a:t>p</a:t>
            </a:r>
            <a:r>
              <a:rPr lang="en-US" sz="1600" b="1" dirty="0" smtClean="0"/>
              <a:t> </a:t>
            </a:r>
            <a:r>
              <a:rPr lang="ru-RU" sz="1600" b="1" dirty="0" smtClean="0"/>
              <a:t>[</a:t>
            </a:r>
            <a:r>
              <a:rPr lang="en-US" sz="1600" b="1" dirty="0" smtClean="0"/>
              <a:t>currently it is</a:t>
            </a:r>
            <a:r>
              <a:rPr lang="ru-RU" sz="1600" b="1" dirty="0" smtClean="0"/>
              <a:t> 20</a:t>
            </a:r>
            <a:r>
              <a:rPr lang="ru-RU" sz="1600" b="1" dirty="0"/>
              <a:t>% </a:t>
            </a:r>
            <a:r>
              <a:rPr lang="en-US" sz="1600" b="1" dirty="0" smtClean="0"/>
              <a:t>of demand</a:t>
            </a:r>
            <a:r>
              <a:rPr lang="ru-RU" sz="1600" b="1" dirty="0" smtClean="0"/>
              <a:t>]. </a:t>
            </a:r>
            <a:r>
              <a:rPr lang="en-US" sz="1600" b="1" dirty="0" smtClean="0"/>
              <a:t>By</a:t>
            </a:r>
            <a:r>
              <a:rPr lang="ru-RU" sz="1600" b="1" dirty="0" smtClean="0"/>
              <a:t> 2030</a:t>
            </a:r>
            <a:r>
              <a:rPr lang="en-US" sz="1600" b="1" dirty="0" smtClean="0"/>
              <a:t> the U.S. will export </a:t>
            </a:r>
            <a:r>
              <a:rPr lang="en-US" sz="1600" b="1" dirty="0" smtClean="0"/>
              <a:t>2-2.5 </a:t>
            </a:r>
            <a:r>
              <a:rPr lang="en-US" sz="1600" b="1" dirty="0" err="1" smtClean="0"/>
              <a:t>Mmbpd</a:t>
            </a:r>
            <a:r>
              <a:rPr lang="en-US" sz="1600" b="1" dirty="0" smtClean="0"/>
              <a:t> of oil</a:t>
            </a:r>
            <a:r>
              <a:rPr lang="ru-RU" sz="1600" b="1" dirty="0" smtClean="0"/>
              <a:t>.</a:t>
            </a:r>
            <a:endParaRPr lang="ru-RU" sz="1600" b="1" dirty="0" smtClean="0"/>
          </a:p>
          <a:p>
            <a:pPr>
              <a:spcBef>
                <a:spcPts val="0"/>
              </a:spcBef>
              <a:buClr>
                <a:srgbClr val="0000CC"/>
              </a:buClr>
              <a:buSzPct val="80000"/>
              <a:buFont typeface="Wingdings" panose="05000000000000000000" pitchFamily="2" charset="2"/>
              <a:buChar char="Ø"/>
            </a:pPr>
            <a:r>
              <a:rPr lang="en-US" sz="1600" b="1" dirty="0" smtClean="0"/>
              <a:t>By</a:t>
            </a:r>
            <a:r>
              <a:rPr lang="ru-RU" sz="1600" b="1" dirty="0" smtClean="0"/>
              <a:t> 2028-30</a:t>
            </a:r>
            <a:r>
              <a:rPr lang="en-US" sz="1600" b="1" dirty="0" smtClean="0"/>
              <a:t> the U.S. would have no need of the Middle-Eastern oil, and in </a:t>
            </a:r>
            <a:r>
              <a:rPr lang="ru-RU" sz="1600" b="1" dirty="0" smtClean="0"/>
              <a:t>2035</a:t>
            </a:r>
            <a:r>
              <a:rPr lang="en-US" sz="1600" b="1" dirty="0" smtClean="0"/>
              <a:t> </a:t>
            </a:r>
            <a:r>
              <a:rPr lang="ru-RU" sz="1600" b="1" dirty="0" smtClean="0"/>
              <a:t> 90</a:t>
            </a:r>
            <a:r>
              <a:rPr lang="ru-RU" sz="1600" b="1" dirty="0" smtClean="0"/>
              <a:t>%</a:t>
            </a:r>
            <a:r>
              <a:rPr lang="en-US" sz="1600" b="1" dirty="0" smtClean="0"/>
              <a:t>  of ME oil</a:t>
            </a:r>
            <a:r>
              <a:rPr lang="ru-RU" sz="1600" b="1" dirty="0" smtClean="0"/>
              <a:t> </a:t>
            </a:r>
            <a:r>
              <a:rPr lang="en-US" sz="1600" b="1" dirty="0" smtClean="0"/>
              <a:t>would go to Asian markets </a:t>
            </a:r>
            <a:r>
              <a:rPr lang="ru-RU" sz="1600" b="1" dirty="0" smtClean="0"/>
              <a:t>(</a:t>
            </a:r>
            <a:r>
              <a:rPr lang="en-US" sz="1600" b="1" dirty="0" smtClean="0"/>
              <a:t>new axis of trade</a:t>
            </a:r>
            <a:r>
              <a:rPr lang="ru-RU" sz="1600" b="1" dirty="0" smtClean="0"/>
              <a:t>).</a:t>
            </a:r>
            <a:r>
              <a:rPr lang="en-US" sz="1600" b="1" dirty="0" smtClean="0"/>
              <a:t> After securing its energy independence the U.S. would revise its military alliances </a:t>
            </a:r>
            <a:r>
              <a:rPr lang="ru-RU" sz="1600" b="1" dirty="0" smtClean="0"/>
              <a:t>(</a:t>
            </a:r>
            <a:r>
              <a:rPr lang="en-US" sz="1600" b="1" dirty="0" smtClean="0"/>
              <a:t>Why </a:t>
            </a:r>
            <a:r>
              <a:rPr lang="en-US" sz="1600" b="1" dirty="0" smtClean="0"/>
              <a:t>should </a:t>
            </a:r>
            <a:r>
              <a:rPr lang="en-US" sz="1600" b="1" dirty="0" smtClean="0"/>
              <a:t>you keep your Fifth Fleet in the Persian Gulf if all ME’s oil goes to China and Europe</a:t>
            </a:r>
            <a:r>
              <a:rPr lang="ru-RU" sz="1600" b="1" dirty="0" smtClean="0"/>
              <a:t>?</a:t>
            </a:r>
            <a:r>
              <a:rPr lang="en-US" sz="1600" b="1" dirty="0" smtClean="0"/>
              <a:t>!</a:t>
            </a:r>
            <a:r>
              <a:rPr lang="ru-RU" sz="1600" b="1" dirty="0" smtClean="0"/>
              <a:t>)</a:t>
            </a:r>
            <a:endParaRPr lang="en-US" sz="1800" dirty="0" smtClean="0">
              <a:solidFill>
                <a:srgbClr val="0000CC"/>
              </a:solidFill>
            </a:endParaRPr>
          </a:p>
        </p:txBody>
      </p:sp>
      <p:pic>
        <p:nvPicPr>
          <p:cNvPr id="4" name="Рисунок 1"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764704"/>
            <a:ext cx="345638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http://udf.by/uploads/posts/2012-06/1340961939_2.png"/>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420888"/>
            <a:ext cx="3456384" cy="2016224"/>
          </a:xfrm>
          <a:prstGeom prst="rect">
            <a:avLst/>
          </a:prstGeom>
          <a:noFill/>
          <a:ln>
            <a:noFill/>
          </a:ln>
        </p:spPr>
      </p:pic>
      <p:pic>
        <p:nvPicPr>
          <p:cNvPr id="6" name="Рисунок 5" descr="http://expert.ru/data/public/466482/466537/062_expert_21.jpg"/>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437112"/>
            <a:ext cx="3491880" cy="2160240"/>
          </a:xfrm>
          <a:prstGeom prst="rect">
            <a:avLst/>
          </a:prstGeom>
          <a:noFill/>
          <a:ln>
            <a:noFill/>
          </a:ln>
        </p:spPr>
      </p:pic>
    </p:spTree>
    <p:extLst>
      <p:ext uri="{BB962C8B-B14F-4D97-AF65-F5344CB8AC3E}">
        <p14:creationId xmlns:p14="http://schemas.microsoft.com/office/powerpoint/2010/main" val="2434690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936104"/>
          </a:xfrm>
        </p:spPr>
        <p:txBody>
          <a:bodyPr>
            <a:normAutofit/>
          </a:bodyPr>
          <a:lstStyle/>
          <a:p>
            <a:r>
              <a:rPr lang="en-US" dirty="0" smtClean="0"/>
              <a:t>About Dr. </a:t>
            </a:r>
            <a:r>
              <a:rPr lang="en-US" dirty="0" err="1" smtClean="0"/>
              <a:t>Shafranik</a:t>
            </a:r>
            <a:endParaRPr lang="en-GB" dirty="0"/>
          </a:p>
        </p:txBody>
      </p:sp>
      <p:sp>
        <p:nvSpPr>
          <p:cNvPr id="3" name="Объект 2"/>
          <p:cNvSpPr>
            <a:spLocks noGrp="1"/>
          </p:cNvSpPr>
          <p:nvPr>
            <p:ph idx="1"/>
          </p:nvPr>
        </p:nvSpPr>
        <p:spPr>
          <a:xfrm>
            <a:off x="2987824" y="908720"/>
            <a:ext cx="6050431" cy="4248472"/>
          </a:xfrm>
        </p:spPr>
        <p:txBody>
          <a:bodyPr>
            <a:noAutofit/>
          </a:bodyPr>
          <a:lstStyle/>
          <a:p>
            <a:pPr marL="177800" indent="-177800"/>
            <a:r>
              <a:rPr lang="en-US" sz="1500" dirty="0" smtClean="0">
                <a:solidFill>
                  <a:srgbClr val="0000CC"/>
                </a:solidFill>
              </a:rPr>
              <a:t>President of the World Politics and Resources Fund</a:t>
            </a:r>
          </a:p>
          <a:p>
            <a:pPr marL="177800" indent="-177800"/>
            <a:r>
              <a:rPr lang="en-US" sz="1500" dirty="0" smtClean="0">
                <a:solidFill>
                  <a:srgbClr val="0000CC"/>
                </a:solidFill>
              </a:rPr>
              <a:t>President of the Institute for Russian Energy Strategy</a:t>
            </a:r>
          </a:p>
          <a:p>
            <a:pPr marL="177800" indent="-177800"/>
            <a:r>
              <a:rPr lang="en-US" sz="1500" dirty="0" smtClean="0">
                <a:solidFill>
                  <a:srgbClr val="0000CC"/>
                </a:solidFill>
              </a:rPr>
              <a:t>Special Advisor to Ministry of Foreign Affairs on foreign energy strategy</a:t>
            </a:r>
          </a:p>
          <a:p>
            <a:pPr marL="177800" indent="-177800"/>
            <a:r>
              <a:rPr lang="en-US" sz="1500" dirty="0" smtClean="0">
                <a:solidFill>
                  <a:srgbClr val="0000CC"/>
                </a:solidFill>
              </a:rPr>
              <a:t>Former Minister of Fuel and Energy of the Russian Federation</a:t>
            </a:r>
          </a:p>
          <a:p>
            <a:pPr marL="177800" indent="-177800"/>
            <a:r>
              <a:rPr lang="en-US" sz="1500" dirty="0" smtClean="0">
                <a:solidFill>
                  <a:srgbClr val="0000CC"/>
                </a:solidFill>
              </a:rPr>
              <a:t>Editorial Board member of </a:t>
            </a:r>
            <a:r>
              <a:rPr lang="en-US" sz="1500" dirty="0" smtClean="0">
                <a:solidFill>
                  <a:srgbClr val="0000CC"/>
                </a:solidFill>
              </a:rPr>
              <a:t>“The International </a:t>
            </a:r>
            <a:r>
              <a:rPr lang="en-US" sz="1500" dirty="0" smtClean="0">
                <a:solidFill>
                  <a:srgbClr val="0000CC"/>
                </a:solidFill>
              </a:rPr>
              <a:t>Life”, an influential magazine published by the Ministry of Foreign Affairs</a:t>
            </a:r>
          </a:p>
          <a:p>
            <a:pPr marL="177800" indent="-177800"/>
            <a:r>
              <a:rPr lang="en-US" sz="1500" dirty="0" smtClean="0">
                <a:solidFill>
                  <a:srgbClr val="0000CC"/>
                </a:solidFill>
              </a:rPr>
              <a:t>First post-Soviet Governor of the largest hydrocarbon producing region in Russia – Tyumen Oblast</a:t>
            </a:r>
          </a:p>
          <a:p>
            <a:pPr marL="177800" indent="-177800"/>
            <a:r>
              <a:rPr lang="en-US" sz="1500" dirty="0" smtClean="0">
                <a:solidFill>
                  <a:srgbClr val="0000CC"/>
                </a:solidFill>
              </a:rPr>
              <a:t>43 years of experience in the oil, gas and energy sectors of the USSR and Russia</a:t>
            </a:r>
          </a:p>
          <a:p>
            <a:pPr marL="177800" indent="-177800"/>
            <a:r>
              <a:rPr lang="en-US" sz="1500" dirty="0" smtClean="0">
                <a:solidFill>
                  <a:srgbClr val="0000CC"/>
                </a:solidFill>
              </a:rPr>
              <a:t>26 years of experience in </a:t>
            </a:r>
            <a:r>
              <a:rPr lang="en-US" sz="1500" dirty="0" smtClean="0">
                <a:solidFill>
                  <a:srgbClr val="0000CC"/>
                </a:solidFill>
              </a:rPr>
              <a:t>Russian and  international politics </a:t>
            </a:r>
            <a:r>
              <a:rPr lang="en-US" sz="1500" dirty="0" smtClean="0">
                <a:solidFill>
                  <a:srgbClr val="0000CC"/>
                </a:solidFill>
              </a:rPr>
              <a:t>service</a:t>
            </a:r>
          </a:p>
          <a:p>
            <a:pPr marL="177800" indent="-177800"/>
            <a:r>
              <a:rPr lang="en-US" sz="1500" dirty="0" smtClean="0">
                <a:solidFill>
                  <a:srgbClr val="0000CC"/>
                </a:solidFill>
              </a:rPr>
              <a:t>20 years of experience in investing in </a:t>
            </a:r>
            <a:r>
              <a:rPr lang="en-US" sz="1500" dirty="0" smtClean="0">
                <a:solidFill>
                  <a:srgbClr val="0000CC"/>
                </a:solidFill>
              </a:rPr>
              <a:t>international  projects </a:t>
            </a:r>
            <a:endParaRPr lang="ru-RU" sz="1500" dirty="0">
              <a:solidFill>
                <a:srgbClr val="0000CC"/>
              </a:solidFill>
            </a:endParaRPr>
          </a:p>
          <a:p>
            <a:pPr marL="177800" indent="-177800"/>
            <a:r>
              <a:rPr lang="en-US" sz="1500" dirty="0" smtClean="0">
                <a:solidFill>
                  <a:srgbClr val="0000CC"/>
                </a:solidFill>
              </a:rPr>
              <a:t>Founder and head of a number of public establishments and professional societies representing the Russian energy sector</a:t>
            </a:r>
            <a:endParaRPr lang="ru-RU" sz="1500" dirty="0">
              <a:solidFill>
                <a:srgbClr val="0000CC"/>
              </a:solidFill>
            </a:endParaRPr>
          </a:p>
          <a:p>
            <a:pPr marL="177800" indent="-177800"/>
            <a:r>
              <a:rPr lang="en-US" sz="1500" dirty="0" smtClean="0">
                <a:solidFill>
                  <a:srgbClr val="0000CC"/>
                </a:solidFill>
              </a:rPr>
              <a:t>Member of several institutions for political science and international politics in the Russian Federation</a:t>
            </a:r>
          </a:p>
        </p:txBody>
      </p:sp>
      <p:pic>
        <p:nvPicPr>
          <p:cNvPr id="1028" name="Picture 4" descr="http://shafranik.ru/sites/default/files/img-bio2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781" y="1052736"/>
            <a:ext cx="2453011" cy="15184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hafranik.ru/sites/default/files/5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781" y="2842988"/>
            <a:ext cx="2453011" cy="16661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hafranik.ru/sites/default/files/5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054" y="4748422"/>
            <a:ext cx="2490464" cy="18688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hafranik.ru/sites/default/files/styles/thumbnail/public/SNP.png?itok=8BZcfHl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1645" y="5351013"/>
            <a:ext cx="515734" cy="5262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hafranik.ru/sites/default/files/styles/thumbnail/public/Gornoprom.png?itok=VSrcgVJ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45742" y="5351013"/>
            <a:ext cx="520996" cy="5262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hafranik.ru/sites/default/files/styles/thumbnail/public/TPP.png?itok=fFglw2m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09837" y="5351013"/>
            <a:ext cx="526259" cy="52625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hafranik.ru/sites/default/files/styles/thumbnail/public/IES.png?itok=TFSH73mQ"/>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5941" y="5351013"/>
            <a:ext cx="368381" cy="52625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hafranik.ru/sites/default/files/styles/thumbnail/public/Fond_Mirovaya_Politika_i_Resursi.png?itok=CRWt5F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8029" y="5356276"/>
            <a:ext cx="526258" cy="51573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hafranik.ru/sites/default/files/styles/thumbnail/public/Malaya_rodina.png?itok=PZipWcc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30117" y="5351013"/>
            <a:ext cx="526259" cy="52625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hafranik.ru/sites/default/files/styles/thumbnail/public/Sistek.png?itok=E00Y3M6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4213" y="5353644"/>
            <a:ext cx="526259" cy="5209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03848" y="5887502"/>
            <a:ext cx="5380959" cy="92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051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9170"/>
            <a:ext cx="9144000" cy="551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44624"/>
            <a:ext cx="8229600" cy="720080"/>
          </a:xfrm>
        </p:spPr>
        <p:txBody>
          <a:bodyPr>
            <a:normAutofit/>
          </a:bodyPr>
          <a:lstStyle/>
          <a:p>
            <a:r>
              <a:rPr lang="en-US" sz="3600" dirty="0" smtClean="0"/>
              <a:t>Global background for US-RF relations</a:t>
            </a:r>
            <a:endParaRPr lang="en-GB" sz="3600" dirty="0"/>
          </a:p>
        </p:txBody>
      </p:sp>
      <p:sp>
        <p:nvSpPr>
          <p:cNvPr id="3" name="Объект 2"/>
          <p:cNvSpPr>
            <a:spLocks noGrp="1"/>
          </p:cNvSpPr>
          <p:nvPr>
            <p:ph idx="1"/>
          </p:nvPr>
        </p:nvSpPr>
        <p:spPr>
          <a:xfrm>
            <a:off x="0" y="836712"/>
            <a:ext cx="9143999" cy="5832648"/>
          </a:xfrm>
          <a:solidFill>
            <a:schemeClr val="bg1">
              <a:alpha val="60000"/>
            </a:schemeClr>
          </a:solidFill>
        </p:spPr>
        <p:txBody>
          <a:bodyPr>
            <a:noAutofit/>
          </a:bodyPr>
          <a:lstStyle/>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Foreign policies </a:t>
            </a:r>
            <a:r>
              <a:rPr lang="en-US" sz="1800" dirty="0" smtClean="0">
                <a:solidFill>
                  <a:srgbClr val="0000CC"/>
                </a:solidFill>
              </a:rPr>
              <a:t>of individual states are less predictable and often managed externally</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Global political and economic management system established after WW2 is in crisis </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Leading political and economic powers can not exercise sole control of transnational affairs and security threats</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The recent world </a:t>
            </a:r>
            <a:r>
              <a:rPr lang="en-US" sz="1800" dirty="0" smtClean="0">
                <a:solidFill>
                  <a:srgbClr val="0000CC"/>
                </a:solidFill>
              </a:rPr>
              <a:t>economic crisis made international energy market highly volatile, which affects economic standing and politics of some key regional players</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New global powers outside US perimeter evolve with yet to be formalized agenda</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Center of world economy is moving toward </a:t>
            </a:r>
            <a:r>
              <a:rPr lang="en-US" sz="1800" dirty="0" smtClean="0">
                <a:solidFill>
                  <a:srgbClr val="0000CC"/>
                </a:solidFill>
              </a:rPr>
              <a:t>Asia</a:t>
            </a:r>
            <a:endParaRPr lang="en-US" sz="1800" dirty="0" smtClean="0">
              <a:solidFill>
                <a:srgbClr val="0000CC"/>
              </a:solidFill>
            </a:endParaRP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EU weakening as a global player; its foreign policy influence is diminished </a:t>
            </a:r>
            <a:r>
              <a:rPr lang="en-US" sz="1800" dirty="0" smtClean="0">
                <a:solidFill>
                  <a:srgbClr val="0000CC"/>
                </a:solidFill>
              </a:rPr>
              <a:t>due </a:t>
            </a:r>
            <a:r>
              <a:rPr lang="en-US" sz="1800" dirty="0" smtClean="0">
                <a:solidFill>
                  <a:srgbClr val="0000CC"/>
                </a:solidFill>
              </a:rPr>
              <a:t>to internal disagreements </a:t>
            </a:r>
            <a:r>
              <a:rPr lang="en-US" sz="1800" dirty="0" smtClean="0">
                <a:solidFill>
                  <a:srgbClr val="0000CC"/>
                </a:solidFill>
              </a:rPr>
              <a:t>between </a:t>
            </a:r>
            <a:r>
              <a:rPr lang="en-US" sz="1800" dirty="0" smtClean="0">
                <a:solidFill>
                  <a:srgbClr val="0000CC"/>
                </a:solidFill>
              </a:rPr>
              <a:t>the member states</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US demonstrates its strategic interests moving towards S.E. Asia</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Instruments of power and influence in the Middle East are changing hands from the military to political institutions</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US and Russia still key guarantors of global nuclear power balance, but backbone agreements are under threat</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New powers start to explore nuclear </a:t>
            </a:r>
            <a:r>
              <a:rPr lang="en-US" sz="1800" dirty="0" smtClean="0">
                <a:solidFill>
                  <a:srgbClr val="0000CC"/>
                </a:solidFill>
              </a:rPr>
              <a:t>weapons </a:t>
            </a:r>
            <a:r>
              <a:rPr lang="en-US" sz="1800" dirty="0" smtClean="0">
                <a:solidFill>
                  <a:srgbClr val="0000CC"/>
                </a:solidFill>
              </a:rPr>
              <a:t>scenarios</a:t>
            </a:r>
          </a:p>
        </p:txBody>
      </p:sp>
    </p:spTree>
    <p:extLst>
      <p:ext uri="{BB962C8B-B14F-4D97-AF65-F5344CB8AC3E}">
        <p14:creationId xmlns:p14="http://schemas.microsoft.com/office/powerpoint/2010/main" val="496214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060848"/>
            <a:ext cx="3046159" cy="321405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2060848"/>
            <a:ext cx="2892651" cy="3214056"/>
          </a:xfrm>
          <a:prstGeom prst="rect">
            <a:avLst/>
          </a:prstGeom>
        </p:spPr>
      </p:pic>
      <p:sp>
        <p:nvSpPr>
          <p:cNvPr id="2" name="Заголовок 1"/>
          <p:cNvSpPr>
            <a:spLocks noGrp="1"/>
          </p:cNvSpPr>
          <p:nvPr>
            <p:ph type="title"/>
          </p:nvPr>
        </p:nvSpPr>
        <p:spPr>
          <a:xfrm>
            <a:off x="457200" y="44624"/>
            <a:ext cx="8229600" cy="720080"/>
          </a:xfrm>
        </p:spPr>
        <p:txBody>
          <a:bodyPr>
            <a:normAutofit/>
          </a:bodyPr>
          <a:lstStyle/>
          <a:p>
            <a:r>
              <a:rPr lang="en-US" sz="3600" dirty="0" smtClean="0"/>
              <a:t>Systemic Causes of the Conflict</a:t>
            </a:r>
            <a:endParaRPr lang="en-GB" sz="3600" dirty="0"/>
          </a:p>
        </p:txBody>
      </p:sp>
      <p:sp>
        <p:nvSpPr>
          <p:cNvPr id="3" name="Объект 2"/>
          <p:cNvSpPr>
            <a:spLocks noGrp="1"/>
          </p:cNvSpPr>
          <p:nvPr>
            <p:ph idx="1"/>
          </p:nvPr>
        </p:nvSpPr>
        <p:spPr>
          <a:xfrm>
            <a:off x="35496" y="908720"/>
            <a:ext cx="4427984" cy="5544616"/>
          </a:xfrm>
          <a:solidFill>
            <a:schemeClr val="bg1">
              <a:alpha val="80000"/>
            </a:schemeClr>
          </a:solidFill>
        </p:spPr>
        <p:txBody>
          <a:bodyPr>
            <a:noAutofit/>
          </a:bodyPr>
          <a:lstStyle/>
          <a:p>
            <a:pPr marL="0" indent="0" algn="ctr">
              <a:spcBef>
                <a:spcPts val="0"/>
              </a:spcBef>
              <a:spcAft>
                <a:spcPts val="600"/>
              </a:spcAft>
              <a:buNone/>
            </a:pPr>
            <a:r>
              <a:rPr lang="en-US" sz="1600" b="1" u="sng" dirty="0" smtClean="0"/>
              <a:t>US points</a:t>
            </a:r>
            <a:r>
              <a:rPr lang="ru-RU" sz="1600" b="1" u="sng" dirty="0" smtClean="0"/>
              <a:t>:</a:t>
            </a:r>
            <a:r>
              <a:rPr lang="ru-RU" sz="1600" dirty="0" smtClean="0"/>
              <a:t> </a:t>
            </a:r>
            <a:endParaRPr lang="en-US" sz="1600" dirty="0" smtClean="0"/>
          </a:p>
          <a:p>
            <a:pPr marL="0" indent="0" algn="ctr">
              <a:spcBef>
                <a:spcPts val="0"/>
              </a:spcBef>
              <a:spcAft>
                <a:spcPts val="600"/>
              </a:spcAft>
              <a:buNone/>
            </a:pPr>
            <a:endParaRPr lang="ru-RU" sz="1600" dirty="0" smtClean="0"/>
          </a:p>
          <a:p>
            <a:pPr>
              <a:spcBef>
                <a:spcPts val="0"/>
              </a:spcBef>
              <a:spcAft>
                <a:spcPts val="600"/>
              </a:spcAft>
              <a:buSzPct val="200000"/>
              <a:buBlip>
                <a:blip r:embed="rId3"/>
              </a:buBlip>
            </a:pPr>
            <a:r>
              <a:rPr lang="en-US" sz="1600" dirty="0" smtClean="0">
                <a:solidFill>
                  <a:srgbClr val="FF0000"/>
                </a:solidFill>
              </a:rPr>
              <a:t>US is the winner of the Cold War – the prevailing thesis assumes:</a:t>
            </a:r>
          </a:p>
          <a:p>
            <a:pPr marL="541338" lvl="1" indent="-187325">
              <a:spcBef>
                <a:spcPts val="0"/>
              </a:spcBef>
              <a:spcAft>
                <a:spcPts val="600"/>
              </a:spcAft>
              <a:buSzPct val="200000"/>
              <a:buFont typeface="Wingdings" panose="05000000000000000000" pitchFamily="2" charset="2"/>
              <a:buChar char="§"/>
            </a:pPr>
            <a:r>
              <a:rPr lang="en-US" sz="1400" dirty="0" smtClean="0">
                <a:solidFill>
                  <a:srgbClr val="FF0000"/>
                </a:solidFill>
              </a:rPr>
              <a:t>Russia as a “defeated enemy”</a:t>
            </a:r>
          </a:p>
          <a:p>
            <a:pPr marL="541338" lvl="1" indent="-187325">
              <a:spcBef>
                <a:spcPts val="0"/>
              </a:spcBef>
              <a:spcAft>
                <a:spcPts val="600"/>
              </a:spcAft>
              <a:buSzPct val="200000"/>
              <a:buFont typeface="Wingdings" panose="05000000000000000000" pitchFamily="2" charset="2"/>
              <a:buChar char="§"/>
            </a:pPr>
            <a:r>
              <a:rPr lang="en-US" sz="1400" dirty="0" smtClean="0">
                <a:solidFill>
                  <a:srgbClr val="FF0000"/>
                </a:solidFill>
              </a:rPr>
              <a:t>Behaving as the supreme military and political mentor</a:t>
            </a:r>
          </a:p>
          <a:p>
            <a:pPr>
              <a:spcBef>
                <a:spcPts val="0"/>
              </a:spcBef>
              <a:spcAft>
                <a:spcPts val="600"/>
              </a:spcAft>
              <a:buSzPct val="200000"/>
              <a:buBlip>
                <a:blip r:embed="rId3"/>
              </a:buBlip>
            </a:pPr>
            <a:r>
              <a:rPr lang="en-US" sz="1600" dirty="0" smtClean="0">
                <a:solidFill>
                  <a:srgbClr val="FF0000"/>
                </a:solidFill>
              </a:rPr>
              <a:t>Military and political agenda towards Russia requires complete neutralization of Russian military capabilities that balance out US nuclear forces</a:t>
            </a:r>
            <a:endParaRPr lang="ru-RU" sz="1600" dirty="0" smtClean="0">
              <a:solidFill>
                <a:srgbClr val="FF0000"/>
              </a:solidFill>
            </a:endParaRPr>
          </a:p>
          <a:p>
            <a:pPr>
              <a:spcBef>
                <a:spcPts val="0"/>
              </a:spcBef>
              <a:spcAft>
                <a:spcPts val="600"/>
              </a:spcAft>
              <a:buSzPct val="200000"/>
              <a:buBlip>
                <a:blip r:embed="rId3"/>
              </a:buBlip>
            </a:pPr>
            <a:r>
              <a:rPr lang="en-US" sz="1600" dirty="0" smtClean="0">
                <a:solidFill>
                  <a:srgbClr val="FF0000"/>
                </a:solidFill>
              </a:rPr>
              <a:t>US should exert political and economic pressure on Russia in order to change the existing regime</a:t>
            </a:r>
          </a:p>
          <a:p>
            <a:pPr>
              <a:spcBef>
                <a:spcPts val="0"/>
              </a:spcBef>
              <a:spcAft>
                <a:spcPts val="600"/>
              </a:spcAft>
              <a:buSzPct val="200000"/>
              <a:buBlip>
                <a:blip r:embed="rId3"/>
              </a:buBlip>
            </a:pPr>
            <a:r>
              <a:rPr lang="en-US" sz="1600" dirty="0" smtClean="0">
                <a:solidFill>
                  <a:srgbClr val="FF0000"/>
                </a:solidFill>
              </a:rPr>
              <a:t>US can violate or even withdraw from the existing treaties with Russia</a:t>
            </a:r>
          </a:p>
          <a:p>
            <a:pPr>
              <a:spcBef>
                <a:spcPts val="0"/>
              </a:spcBef>
              <a:spcAft>
                <a:spcPts val="600"/>
              </a:spcAft>
              <a:buSzPct val="200000"/>
              <a:buBlip>
                <a:blip r:embed="rId3"/>
              </a:buBlip>
            </a:pPr>
            <a:r>
              <a:rPr lang="en-US" sz="1600" dirty="0" smtClean="0">
                <a:solidFill>
                  <a:srgbClr val="FF0000"/>
                </a:solidFill>
              </a:rPr>
              <a:t>US should impose sanctions on Russian elites and persecute Russian citizens abroad if need be</a:t>
            </a:r>
          </a:p>
        </p:txBody>
      </p:sp>
      <p:sp>
        <p:nvSpPr>
          <p:cNvPr id="4" name="Объект 2"/>
          <p:cNvSpPr txBox="1">
            <a:spLocks/>
          </p:cNvSpPr>
          <p:nvPr/>
        </p:nvSpPr>
        <p:spPr>
          <a:xfrm>
            <a:off x="4493319" y="692696"/>
            <a:ext cx="4650681" cy="5904656"/>
          </a:xfrm>
          <a:prstGeom prst="rect">
            <a:avLst/>
          </a:prstGeom>
          <a:solidFill>
            <a:schemeClr val="bg1">
              <a:alpha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1600" b="1" u="sng" dirty="0" smtClean="0"/>
              <a:t>RF points</a:t>
            </a:r>
            <a:r>
              <a:rPr lang="ru-RU" sz="1600" b="1" u="sng" dirty="0" smtClean="0"/>
              <a:t>:</a:t>
            </a:r>
            <a:r>
              <a:rPr lang="ru-RU" sz="1600" b="1" dirty="0" smtClean="0"/>
              <a:t> </a:t>
            </a:r>
            <a:endParaRPr lang="en-US" sz="1600" b="1" dirty="0" smtClean="0"/>
          </a:p>
          <a:p>
            <a:pPr>
              <a:spcBef>
                <a:spcPts val="0"/>
              </a:spcBef>
              <a:spcAft>
                <a:spcPts val="1200"/>
              </a:spcAft>
              <a:buSzPct val="200000"/>
              <a:buBlip>
                <a:blip r:embed="rId4"/>
              </a:buBlip>
            </a:pPr>
            <a:r>
              <a:rPr lang="en-US" sz="1600" dirty="0" smtClean="0">
                <a:solidFill>
                  <a:srgbClr val="0000CC"/>
                </a:solidFill>
              </a:rPr>
              <a:t>Russia does not consider itself  the loser of the the Cold War:</a:t>
            </a:r>
          </a:p>
          <a:p>
            <a:pPr marL="639763" lvl="1">
              <a:spcBef>
                <a:spcPts val="0"/>
              </a:spcBef>
              <a:spcAft>
                <a:spcPts val="600"/>
              </a:spcAft>
              <a:buSzPct val="200000"/>
              <a:buFont typeface="Wingdings" panose="05000000000000000000" pitchFamily="2" charset="2"/>
              <a:buChar char="§"/>
            </a:pPr>
            <a:r>
              <a:rPr lang="en-US" sz="1400" dirty="0" smtClean="0">
                <a:solidFill>
                  <a:srgbClr val="0000CC"/>
                </a:solidFill>
              </a:rPr>
              <a:t>USSR </a:t>
            </a:r>
            <a:r>
              <a:rPr lang="en-US" sz="1400" dirty="0">
                <a:solidFill>
                  <a:srgbClr val="0000CC"/>
                </a:solidFill>
              </a:rPr>
              <a:t>internal forces </a:t>
            </a:r>
            <a:r>
              <a:rPr lang="en-US" sz="1400" dirty="0" smtClean="0">
                <a:solidFill>
                  <a:srgbClr val="0000CC"/>
                </a:solidFill>
              </a:rPr>
              <a:t>caused the disintegration of the country</a:t>
            </a:r>
            <a:endParaRPr lang="ru-RU" sz="1400" dirty="0" smtClean="0">
              <a:solidFill>
                <a:srgbClr val="0000CC"/>
              </a:solidFill>
            </a:endParaRPr>
          </a:p>
          <a:p>
            <a:pPr marL="639763" lvl="1">
              <a:spcBef>
                <a:spcPts val="0"/>
              </a:spcBef>
              <a:spcAft>
                <a:spcPts val="600"/>
              </a:spcAft>
              <a:buSzPct val="200000"/>
              <a:buFont typeface="Wingdings" panose="05000000000000000000" pitchFamily="2" charset="2"/>
              <a:buChar char="§"/>
            </a:pPr>
            <a:r>
              <a:rPr lang="en-US" sz="1400" dirty="0" smtClean="0">
                <a:solidFill>
                  <a:srgbClr val="0000CC"/>
                </a:solidFill>
              </a:rPr>
              <a:t>US took advantage of the weakness of the state and supported disintegration-oriented nationalistic elites in the Soviet republics</a:t>
            </a:r>
            <a:endParaRPr lang="ru-RU" sz="1400" dirty="0" smtClean="0">
              <a:solidFill>
                <a:srgbClr val="0000CC"/>
              </a:solidFill>
            </a:endParaRPr>
          </a:p>
          <a:p>
            <a:pPr marL="639763" lvl="1">
              <a:spcBef>
                <a:spcPts val="0"/>
              </a:spcBef>
              <a:spcAft>
                <a:spcPts val="600"/>
              </a:spcAft>
              <a:buSzPct val="200000"/>
              <a:buFont typeface="Wingdings" panose="05000000000000000000" pitchFamily="2" charset="2"/>
              <a:buChar char="§"/>
            </a:pPr>
            <a:r>
              <a:rPr lang="en-US" sz="1400" dirty="0" smtClean="0">
                <a:solidFill>
                  <a:srgbClr val="0000CC"/>
                </a:solidFill>
              </a:rPr>
              <a:t>US support of Perestroika was aimed at undermining military capabilities of Russia</a:t>
            </a:r>
            <a:endParaRPr lang="ru-RU" sz="1400" dirty="0" smtClean="0">
              <a:solidFill>
                <a:srgbClr val="0000CC"/>
              </a:solidFill>
            </a:endParaRPr>
          </a:p>
          <a:p>
            <a:pPr marL="639763" lvl="1">
              <a:spcBef>
                <a:spcPts val="0"/>
              </a:spcBef>
              <a:spcAft>
                <a:spcPts val="600"/>
              </a:spcAft>
              <a:buSzPct val="200000"/>
              <a:buFont typeface="Wingdings" panose="05000000000000000000" pitchFamily="2" charset="2"/>
              <a:buChar char="§"/>
            </a:pPr>
            <a:r>
              <a:rPr lang="en-US" sz="1400" dirty="0" smtClean="0">
                <a:solidFill>
                  <a:srgbClr val="0000CC"/>
                </a:solidFill>
              </a:rPr>
              <a:t>US continues actions to weaken international status of the RF (“regional state with authority within the national borders”)</a:t>
            </a:r>
            <a:r>
              <a:rPr lang="ru-RU" sz="1400" dirty="0" smtClean="0">
                <a:solidFill>
                  <a:srgbClr val="0000CC"/>
                </a:solidFill>
              </a:rPr>
              <a:t> </a:t>
            </a:r>
          </a:p>
          <a:p>
            <a:pPr>
              <a:spcBef>
                <a:spcPts val="0"/>
              </a:spcBef>
              <a:spcAft>
                <a:spcPts val="1200"/>
              </a:spcAft>
              <a:buSzPct val="200000"/>
              <a:buBlip>
                <a:blip r:embed="rId4"/>
              </a:buBlip>
            </a:pPr>
            <a:r>
              <a:rPr lang="en-US" sz="1600" dirty="0" smtClean="0">
                <a:solidFill>
                  <a:srgbClr val="0000CC"/>
                </a:solidFill>
              </a:rPr>
              <a:t>Status of a junior partner of US can not be supported internally</a:t>
            </a:r>
            <a:endParaRPr lang="ru-RU" sz="1600" dirty="0" smtClean="0">
              <a:solidFill>
                <a:srgbClr val="0000CC"/>
              </a:solidFill>
            </a:endParaRPr>
          </a:p>
          <a:p>
            <a:pPr>
              <a:spcBef>
                <a:spcPts val="0"/>
              </a:spcBef>
              <a:spcAft>
                <a:spcPts val="1200"/>
              </a:spcAft>
              <a:buSzPct val="200000"/>
              <a:buBlip>
                <a:blip r:embed="rId4"/>
              </a:buBlip>
            </a:pPr>
            <a:r>
              <a:rPr lang="en-US" sz="1600" dirty="0" smtClean="0">
                <a:solidFill>
                  <a:srgbClr val="0000CC"/>
                </a:solidFill>
              </a:rPr>
              <a:t>US makes efforts to interfere in the internal affairs and foreign policy of Russia</a:t>
            </a:r>
          </a:p>
          <a:p>
            <a:pPr>
              <a:spcBef>
                <a:spcPts val="0"/>
              </a:spcBef>
              <a:spcAft>
                <a:spcPts val="1200"/>
              </a:spcAft>
              <a:buSzPct val="200000"/>
              <a:buBlip>
                <a:blip r:embed="rId4"/>
              </a:buBlip>
            </a:pPr>
            <a:r>
              <a:rPr lang="en-US" sz="1600" dirty="0" smtClean="0">
                <a:solidFill>
                  <a:srgbClr val="0000CC"/>
                </a:solidFill>
              </a:rPr>
              <a:t>US is projecting its norms and values directly on the Russian society neglecting  its long history and traditional national identity </a:t>
            </a:r>
            <a:endParaRPr lang="ru-RU" sz="1600" dirty="0" smtClean="0">
              <a:solidFill>
                <a:srgbClr val="0000CC"/>
              </a:solidFill>
            </a:endParaRPr>
          </a:p>
        </p:txBody>
      </p:sp>
    </p:spTree>
    <p:extLst>
      <p:ext uri="{BB962C8B-B14F-4D97-AF65-F5344CB8AC3E}">
        <p14:creationId xmlns:p14="http://schemas.microsoft.com/office/powerpoint/2010/main" val="849909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060848"/>
            <a:ext cx="3046159" cy="321405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2060848"/>
            <a:ext cx="2892651" cy="3214056"/>
          </a:xfrm>
          <a:prstGeom prst="rect">
            <a:avLst/>
          </a:prstGeom>
        </p:spPr>
      </p:pic>
      <p:sp>
        <p:nvSpPr>
          <p:cNvPr id="2" name="Заголовок 1"/>
          <p:cNvSpPr>
            <a:spLocks noGrp="1"/>
          </p:cNvSpPr>
          <p:nvPr>
            <p:ph type="title"/>
          </p:nvPr>
        </p:nvSpPr>
        <p:spPr>
          <a:xfrm>
            <a:off x="457200" y="44624"/>
            <a:ext cx="8229600" cy="864096"/>
          </a:xfrm>
        </p:spPr>
        <p:txBody>
          <a:bodyPr>
            <a:normAutofit/>
          </a:bodyPr>
          <a:lstStyle/>
          <a:p>
            <a:r>
              <a:rPr lang="en-US" dirty="0" smtClean="0"/>
              <a:t>US </a:t>
            </a:r>
            <a:r>
              <a:rPr lang="en-US" dirty="0" smtClean="0"/>
              <a:t>Foreign </a:t>
            </a:r>
            <a:r>
              <a:rPr lang="en-US" dirty="0" smtClean="0"/>
              <a:t>Policy</a:t>
            </a:r>
            <a:endParaRPr lang="en-GB" dirty="0"/>
          </a:p>
        </p:txBody>
      </p:sp>
      <p:sp>
        <p:nvSpPr>
          <p:cNvPr id="4" name="Объект 3"/>
          <p:cNvSpPr>
            <a:spLocks noGrp="1"/>
          </p:cNvSpPr>
          <p:nvPr>
            <p:ph idx="1"/>
          </p:nvPr>
        </p:nvSpPr>
        <p:spPr>
          <a:xfrm>
            <a:off x="179512" y="764704"/>
            <a:ext cx="8856984" cy="5976664"/>
          </a:xfrm>
          <a:solidFill>
            <a:schemeClr val="bg1">
              <a:alpha val="80000"/>
            </a:schemeClr>
          </a:solidFill>
        </p:spPr>
        <p:txBody>
          <a:bodyPr>
            <a:noAutofit/>
          </a:bodyPr>
          <a:lstStyle/>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US – Russia relations do not constitute major global axis post-USSR, but the “Russian agenda” </a:t>
            </a:r>
            <a:r>
              <a:rPr lang="ru-RU" sz="1800" dirty="0" smtClean="0">
                <a:solidFill>
                  <a:srgbClr val="0000CC"/>
                </a:solidFill>
              </a:rPr>
              <a:t> </a:t>
            </a:r>
            <a:r>
              <a:rPr lang="en-US" sz="1800" dirty="0" smtClean="0">
                <a:solidFill>
                  <a:srgbClr val="0000CC"/>
                </a:solidFill>
              </a:rPr>
              <a:t>debates in US until now are key in domestic policy and list of foreign threats</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US leadership – from global domination to foreign </a:t>
            </a:r>
            <a:r>
              <a:rPr lang="en-US" sz="1800" dirty="0" smtClean="0">
                <a:solidFill>
                  <a:srgbClr val="0000CC"/>
                </a:solidFill>
              </a:rPr>
              <a:t>policy </a:t>
            </a:r>
            <a:r>
              <a:rPr lang="en-US" sz="1800" dirty="0" smtClean="0">
                <a:solidFill>
                  <a:srgbClr val="0000CC"/>
                </a:solidFill>
              </a:rPr>
              <a:t>targeting selected national </a:t>
            </a:r>
            <a:r>
              <a:rPr lang="en-US" sz="1800" dirty="0" smtClean="0">
                <a:solidFill>
                  <a:srgbClr val="0000CC"/>
                </a:solidFill>
              </a:rPr>
              <a:t>interests </a:t>
            </a:r>
            <a:r>
              <a:rPr lang="en-US" sz="1800" dirty="0" smtClean="0">
                <a:solidFill>
                  <a:srgbClr val="0000CC"/>
                </a:solidFill>
              </a:rPr>
              <a:t>in various regions</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Russian agenda – proclamation of regime change and sanctions pressure  to “tear Russian economy apart”</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US elite is split over some key foreign policy issues and Russia is one of the subjects where elites are looking to establish restrictions on </a:t>
            </a:r>
            <a:r>
              <a:rPr lang="en-US" sz="1800" dirty="0" smtClean="0">
                <a:solidFill>
                  <a:srgbClr val="0000CC"/>
                </a:solidFill>
              </a:rPr>
              <a:t>the President’s </a:t>
            </a:r>
            <a:r>
              <a:rPr lang="en-US" sz="1800" dirty="0" smtClean="0">
                <a:solidFill>
                  <a:srgbClr val="0000CC"/>
                </a:solidFill>
              </a:rPr>
              <a:t>power</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List of anti-Russian activities includes diplomacy, sports, arrests and imprisonment of Russian citizens, mass media restrictions</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No co-operation on war on ISIS – just limited coordination and avoidance of military conflict in </a:t>
            </a:r>
            <a:r>
              <a:rPr lang="en-US" sz="1800" dirty="0" smtClean="0">
                <a:solidFill>
                  <a:srgbClr val="0000CC"/>
                </a:solidFill>
              </a:rPr>
              <a:t>the war </a:t>
            </a:r>
            <a:r>
              <a:rPr lang="en-US" sz="1800" dirty="0" smtClean="0">
                <a:solidFill>
                  <a:srgbClr val="0000CC"/>
                </a:solidFill>
              </a:rPr>
              <a:t>area </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New targeted foreign policy will rely on military power, which requires a clear vision of an enemy</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Yet cautious with </a:t>
            </a:r>
            <a:r>
              <a:rPr lang="en-US" sz="1800" dirty="0">
                <a:solidFill>
                  <a:srgbClr val="0000CC"/>
                </a:solidFill>
              </a:rPr>
              <a:t>the INF </a:t>
            </a:r>
            <a:r>
              <a:rPr lang="en-US" sz="1800" dirty="0" smtClean="0">
                <a:solidFill>
                  <a:srgbClr val="0000CC"/>
                </a:solidFill>
              </a:rPr>
              <a:t>Treaty and START-1 and -2</a:t>
            </a:r>
          </a:p>
          <a:p>
            <a:pPr>
              <a:spcBef>
                <a:spcPts val="300"/>
              </a:spcBef>
              <a:spcAft>
                <a:spcPts val="600"/>
              </a:spcAft>
              <a:buClr>
                <a:srgbClr val="0000CC"/>
              </a:buClr>
              <a:buSzPct val="80000"/>
              <a:buFont typeface="Wingdings" panose="05000000000000000000" pitchFamily="2" charset="2"/>
              <a:buChar char="Ø"/>
            </a:pPr>
            <a:r>
              <a:rPr lang="en-GB" sz="1800" dirty="0">
                <a:solidFill>
                  <a:srgbClr val="0000CC"/>
                </a:solidFill>
              </a:rPr>
              <a:t>Pentagon’s Strategic Command </a:t>
            </a:r>
            <a:r>
              <a:rPr lang="en-GB" sz="1800" dirty="0" smtClean="0">
                <a:solidFill>
                  <a:srgbClr val="0000CC"/>
                </a:solidFill>
              </a:rPr>
              <a:t>is evaluating if </a:t>
            </a:r>
            <a:r>
              <a:rPr lang="en-GB" sz="1800" dirty="0">
                <a:solidFill>
                  <a:srgbClr val="0000CC"/>
                </a:solidFill>
              </a:rPr>
              <a:t>Russian </a:t>
            </a:r>
            <a:r>
              <a:rPr lang="en-GB" sz="1800" dirty="0" smtClean="0">
                <a:solidFill>
                  <a:srgbClr val="0000CC"/>
                </a:solidFill>
              </a:rPr>
              <a:t>/ </a:t>
            </a:r>
            <a:r>
              <a:rPr lang="en-GB" sz="1800" dirty="0">
                <a:solidFill>
                  <a:srgbClr val="0000CC"/>
                </a:solidFill>
              </a:rPr>
              <a:t>Chinese leadership could survive a </a:t>
            </a:r>
            <a:r>
              <a:rPr lang="en-GB" sz="1800" dirty="0" smtClean="0">
                <a:solidFill>
                  <a:srgbClr val="0000CC"/>
                </a:solidFill>
              </a:rPr>
              <a:t>preventive nuclear strike, while </a:t>
            </a:r>
            <a:r>
              <a:rPr lang="en-GB" sz="1800" dirty="0">
                <a:solidFill>
                  <a:srgbClr val="0000CC"/>
                </a:solidFill>
              </a:rPr>
              <a:t>President </a:t>
            </a:r>
            <a:r>
              <a:rPr lang="en-GB" sz="1800" dirty="0" smtClean="0">
                <a:solidFill>
                  <a:srgbClr val="0000CC"/>
                </a:solidFill>
              </a:rPr>
              <a:t>Trump </a:t>
            </a:r>
            <a:r>
              <a:rPr lang="en-GB" sz="1800" dirty="0">
                <a:solidFill>
                  <a:srgbClr val="0000CC"/>
                </a:solidFill>
              </a:rPr>
              <a:t>seeks to reshape relations with both </a:t>
            </a:r>
            <a:r>
              <a:rPr lang="en-GB" sz="1800" dirty="0" smtClean="0">
                <a:solidFill>
                  <a:srgbClr val="0000CC"/>
                </a:solidFill>
              </a:rPr>
              <a:t>nations</a:t>
            </a:r>
            <a:endParaRPr lang="en-US" sz="1800" dirty="0" smtClean="0">
              <a:solidFill>
                <a:srgbClr val="0000CC"/>
              </a:solidFill>
            </a:endParaRPr>
          </a:p>
        </p:txBody>
      </p:sp>
    </p:spTree>
    <p:extLst>
      <p:ext uri="{BB962C8B-B14F-4D97-AF65-F5344CB8AC3E}">
        <p14:creationId xmlns:p14="http://schemas.microsoft.com/office/powerpoint/2010/main" val="2989641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20080"/>
          </a:xfrm>
        </p:spPr>
        <p:txBody>
          <a:bodyPr>
            <a:normAutofit/>
          </a:bodyPr>
          <a:lstStyle/>
          <a:p>
            <a:r>
              <a:rPr lang="en-US" sz="2800" b="1" dirty="0" smtClean="0"/>
              <a:t>Sanctions as tools of civilizations’ rivalry</a:t>
            </a:r>
            <a:endParaRPr lang="en-GB" sz="2800" b="1" dirty="0"/>
          </a:p>
        </p:txBody>
      </p:sp>
      <p:sp>
        <p:nvSpPr>
          <p:cNvPr id="4" name="Объект 3"/>
          <p:cNvSpPr>
            <a:spLocks noGrp="1"/>
          </p:cNvSpPr>
          <p:nvPr>
            <p:ph idx="1"/>
          </p:nvPr>
        </p:nvSpPr>
        <p:spPr>
          <a:xfrm flipH="1">
            <a:off x="323528" y="692696"/>
            <a:ext cx="8568952" cy="5832648"/>
          </a:xfrm>
        </p:spPr>
        <p:txBody>
          <a:bodyPr>
            <a:normAutofit fontScale="85000" lnSpcReduction="10000"/>
          </a:bodyPr>
          <a:lstStyle/>
          <a:p>
            <a:pPr marL="0" indent="0">
              <a:buNone/>
            </a:pPr>
            <a:r>
              <a:rPr lang="en-US" sz="1800" b="1" i="1" dirty="0" smtClean="0"/>
              <a:t>Sanctions</a:t>
            </a:r>
            <a:r>
              <a:rPr lang="en-US" sz="1800" i="1" dirty="0" smtClean="0"/>
              <a:t> have a special place in the toolbox of geopolitics.  They can be used against  undesirable players in order either to change their attitude or their nature</a:t>
            </a:r>
            <a:r>
              <a:rPr lang="ru-RU" sz="1800" i="1" dirty="0" smtClean="0"/>
              <a:t>.</a:t>
            </a:r>
            <a:r>
              <a:rPr lang="ru-RU" sz="1800" b="1" i="1" dirty="0" smtClean="0"/>
              <a:t> </a:t>
            </a:r>
            <a:endParaRPr lang="ru-RU" sz="1800" dirty="0"/>
          </a:p>
          <a:p>
            <a:r>
              <a:rPr lang="en-US" sz="1800" i="1" dirty="0" smtClean="0"/>
              <a:t>Sanctions represent a supposed right of one kind of nations </a:t>
            </a:r>
            <a:r>
              <a:rPr lang="ru-RU" sz="1800" i="1" dirty="0" smtClean="0"/>
              <a:t>(</a:t>
            </a:r>
            <a:r>
              <a:rPr lang="en-US" sz="1800" i="1" dirty="0" smtClean="0"/>
              <a:t>of North Atlantic civilization</a:t>
            </a:r>
            <a:r>
              <a:rPr lang="ru-RU" sz="1800" i="1" dirty="0" smtClean="0"/>
              <a:t>) </a:t>
            </a:r>
            <a:r>
              <a:rPr lang="en-US" sz="1800" i="1" dirty="0" smtClean="0"/>
              <a:t>to impose </a:t>
            </a:r>
            <a:r>
              <a:rPr lang="en-US" sz="1800" i="1" dirty="0" smtClean="0"/>
              <a:t> their </a:t>
            </a:r>
            <a:r>
              <a:rPr lang="en-US" sz="1800" i="1" dirty="0" smtClean="0"/>
              <a:t>will on </a:t>
            </a:r>
            <a:r>
              <a:rPr lang="en-US" sz="1800" i="1" dirty="0" smtClean="0"/>
              <a:t>others </a:t>
            </a:r>
            <a:r>
              <a:rPr lang="en-US" sz="1800" i="1" dirty="0" smtClean="0"/>
              <a:t>regardless vested interests of the latter, their vision of their own path of development and interaction between civilizations</a:t>
            </a:r>
            <a:r>
              <a:rPr lang="ru-RU" sz="1800" i="1" dirty="0" smtClean="0"/>
              <a:t>. </a:t>
            </a:r>
            <a:r>
              <a:rPr lang="en-US" sz="1800" i="1" dirty="0" smtClean="0"/>
              <a:t>As a rule, the “clashes” take place along the civilizations’ rifts.  Military </a:t>
            </a:r>
            <a:r>
              <a:rPr lang="en-US" sz="1800" i="1" dirty="0"/>
              <a:t>confrontations/migration </a:t>
            </a:r>
            <a:r>
              <a:rPr lang="en-US" sz="1800" i="1" dirty="0" smtClean="0"/>
              <a:t>flows/rivalry </a:t>
            </a:r>
            <a:r>
              <a:rPr lang="en-US" sz="1800" i="1" dirty="0" smtClean="0">
                <a:solidFill>
                  <a:srgbClr val="FF0000"/>
                </a:solidFill>
              </a:rPr>
              <a:t>foe</a:t>
            </a:r>
            <a:r>
              <a:rPr lang="en-US" sz="1800" i="1" dirty="0" smtClean="0"/>
              <a:t> sources of energy are links of one chain, the chain of </a:t>
            </a:r>
            <a:r>
              <a:rPr lang="en-US" sz="1800" i="1" dirty="0" smtClean="0"/>
              <a:t>civilizations’ </a:t>
            </a:r>
            <a:r>
              <a:rPr lang="en-US" sz="1800" i="1" dirty="0" smtClean="0"/>
              <a:t>confrontation.</a:t>
            </a:r>
          </a:p>
          <a:p>
            <a:r>
              <a:rPr lang="en-US" sz="1800" i="1" dirty="0" smtClean="0"/>
              <a:t>Our genetic code preserves the memory of the past 400 years. Our motivation</a:t>
            </a:r>
            <a:r>
              <a:rPr lang="ru-RU" sz="1800" i="1" dirty="0" smtClean="0"/>
              <a:t> (</a:t>
            </a:r>
            <a:r>
              <a:rPr lang="en-US" sz="1800" i="1" dirty="0" smtClean="0"/>
              <a:t>“the American </a:t>
            </a:r>
            <a:r>
              <a:rPr lang="en-US" sz="1800" i="1" dirty="0" smtClean="0"/>
              <a:t>dream”</a:t>
            </a:r>
            <a:r>
              <a:rPr lang="ru-RU" sz="1800" i="1" dirty="0" smtClean="0"/>
              <a:t>)</a:t>
            </a:r>
            <a:r>
              <a:rPr lang="en-US" sz="1800" i="1" dirty="0" smtClean="0"/>
              <a:t> is to become the center of the Great Eurasia, which would include Europe, where peace and cooperation would reign. We are not afraid to pay the price in order to achieve this goal. Russia’s civilization’s code is based on a mission: to save the others even at a price of self-sacrifice </a:t>
            </a:r>
            <a:r>
              <a:rPr lang="ru-RU" sz="1800" i="1" dirty="0" smtClean="0"/>
              <a:t>(</a:t>
            </a:r>
            <a:r>
              <a:rPr lang="en-US" sz="1800" i="1" dirty="0" smtClean="0"/>
              <a:t>we have saved the world from the Mongols, from Napoleon, and from Hitler</a:t>
            </a:r>
            <a:r>
              <a:rPr lang="ru-RU" sz="1800" i="1" dirty="0" smtClean="0"/>
              <a:t>).</a:t>
            </a:r>
            <a:r>
              <a:rPr lang="en-US" sz="1800" i="1" dirty="0" smtClean="0"/>
              <a:t> Russia provides balance between the Center (Europe/ Asia) and the Periphery.  Today’s new reality is that the economic  power can </a:t>
            </a:r>
            <a:r>
              <a:rPr lang="en-US" sz="1800" i="1" dirty="0"/>
              <a:t>not guarantee </a:t>
            </a:r>
            <a:r>
              <a:rPr lang="en-US" sz="1800" i="1" dirty="0" smtClean="0"/>
              <a:t>state security (Germany, Japan)</a:t>
            </a:r>
            <a:r>
              <a:rPr lang="ru-RU" sz="1800" i="1" dirty="0" smtClean="0"/>
              <a:t>. </a:t>
            </a:r>
          </a:p>
          <a:p>
            <a:r>
              <a:rPr lang="en-US" sz="1800" i="1" dirty="0" smtClean="0"/>
              <a:t>U.S. sanctions have an impact on Russia’s economy and domestic politics. Though the economy keeps growing (according to the IMF, in 2018 – 2%) the anti-American feelings and </a:t>
            </a:r>
            <a:r>
              <a:rPr lang="en-US" sz="1800" i="1" dirty="0" smtClean="0"/>
              <a:t>psychological </a:t>
            </a:r>
            <a:r>
              <a:rPr lang="en-US" sz="1800" i="1" dirty="0" smtClean="0"/>
              <a:t>consolidation of the nation get stronger as a response to an attempt to humiliate Russia. </a:t>
            </a:r>
          </a:p>
          <a:p>
            <a:r>
              <a:rPr lang="en-US" sz="1800" i="1" dirty="0" smtClean="0">
                <a:solidFill>
                  <a:srgbClr val="0000CC"/>
                </a:solidFill>
              </a:rPr>
              <a:t>President Trump, </a:t>
            </a:r>
            <a:r>
              <a:rPr lang="ru-RU" sz="1800" i="1" dirty="0">
                <a:solidFill>
                  <a:srgbClr val="0000CC"/>
                </a:solidFill>
              </a:rPr>
              <a:t>01-</a:t>
            </a:r>
            <a:r>
              <a:rPr lang="ru-RU" sz="1800" i="1" dirty="0" smtClean="0">
                <a:solidFill>
                  <a:srgbClr val="0000CC"/>
                </a:solidFill>
              </a:rPr>
              <a:t>2018: </a:t>
            </a:r>
            <a:r>
              <a:rPr lang="en-US" sz="1800" i="1" dirty="0" smtClean="0">
                <a:solidFill>
                  <a:srgbClr val="0000CC"/>
                </a:solidFill>
              </a:rPr>
              <a:t>“</a:t>
            </a:r>
            <a:r>
              <a:rPr lang="en-US" sz="1800" dirty="0" smtClean="0"/>
              <a:t>Around </a:t>
            </a:r>
            <a:r>
              <a:rPr lang="en-US" sz="1800" dirty="0"/>
              <a:t>the world, we face rogue regimes, terrorist groups and rivals like China and Russia that challenge our interests, our economy and our </a:t>
            </a:r>
            <a:r>
              <a:rPr lang="en-US" sz="1800" dirty="0" smtClean="0"/>
              <a:t>values</a:t>
            </a:r>
            <a:r>
              <a:rPr lang="is-IS" sz="1800" dirty="0" smtClean="0"/>
              <a:t>…</a:t>
            </a:r>
            <a:r>
              <a:rPr lang="en-US" sz="1800" dirty="0" smtClean="0"/>
              <a:t>weakness </a:t>
            </a:r>
            <a:r>
              <a:rPr lang="en-US" sz="1800" dirty="0"/>
              <a:t>is the surest path to </a:t>
            </a:r>
            <a:r>
              <a:rPr lang="en-US" sz="1800" dirty="0" smtClean="0"/>
              <a:t>conflict”.</a:t>
            </a:r>
            <a:endParaRPr lang="ru-RU" sz="1800" dirty="0" smtClean="0"/>
          </a:p>
          <a:p>
            <a:r>
              <a:rPr lang="en-US" sz="1800" dirty="0" smtClean="0">
                <a:solidFill>
                  <a:srgbClr val="0000CC"/>
                </a:solidFill>
              </a:rPr>
              <a:t>The present-day reality of the U.S.-Russia relations is the return to arms race and the Cold War format, but unfortunately without  previous mechanisms which prevented a direct military confl</a:t>
            </a:r>
            <a:r>
              <a:rPr lang="en-US" sz="1800" dirty="0">
                <a:solidFill>
                  <a:srgbClr val="0000CC"/>
                </a:solidFill>
              </a:rPr>
              <a:t>i</a:t>
            </a:r>
            <a:r>
              <a:rPr lang="en-US" sz="1800" dirty="0" smtClean="0">
                <a:solidFill>
                  <a:srgbClr val="0000CC"/>
                </a:solidFill>
              </a:rPr>
              <a:t>ct.</a:t>
            </a:r>
            <a:endParaRPr lang="ru-RU" sz="1800" dirty="0" smtClean="0">
              <a:solidFill>
                <a:srgbClr val="0000CC"/>
              </a:solidFill>
            </a:endParaRPr>
          </a:p>
          <a:p>
            <a:r>
              <a:rPr lang="en-US" sz="1800" dirty="0" smtClean="0">
                <a:solidFill>
                  <a:srgbClr val="0000CC"/>
                </a:solidFill>
              </a:rPr>
              <a:t>The new world order is going to be shaped in the “fields” and around Jerusalem</a:t>
            </a:r>
            <a:r>
              <a:rPr lang="ru-RU" sz="1800" dirty="0" smtClean="0">
                <a:solidFill>
                  <a:srgbClr val="0000CC"/>
                </a:solidFill>
              </a:rPr>
              <a:t>, </a:t>
            </a:r>
            <a:r>
              <a:rPr lang="en-US" sz="1800" dirty="0" smtClean="0">
                <a:solidFill>
                  <a:srgbClr val="0000CC"/>
                </a:solidFill>
              </a:rPr>
              <a:t>a clash between Islam\ Christianity \</a:t>
            </a:r>
            <a:r>
              <a:rPr lang="en-US" sz="1800" dirty="0" err="1" smtClean="0">
                <a:solidFill>
                  <a:srgbClr val="0000CC"/>
                </a:solidFill>
              </a:rPr>
              <a:t>Juidaism</a:t>
            </a:r>
            <a:r>
              <a:rPr lang="en-US" sz="1800" dirty="0" smtClean="0">
                <a:solidFill>
                  <a:srgbClr val="0000CC"/>
                </a:solidFill>
              </a:rPr>
              <a:t> in the Middle East</a:t>
            </a:r>
            <a:r>
              <a:rPr lang="ru-RU" sz="1800" dirty="0" smtClean="0">
                <a:solidFill>
                  <a:srgbClr val="0000CC"/>
                </a:solidFill>
              </a:rPr>
              <a:t>. </a:t>
            </a:r>
            <a:endParaRPr lang="en-US" sz="1800" dirty="0">
              <a:solidFill>
                <a:srgbClr val="0000CC"/>
              </a:solidFill>
            </a:endParaRPr>
          </a:p>
        </p:txBody>
      </p:sp>
    </p:spTree>
    <p:extLst>
      <p:ext uri="{BB962C8B-B14F-4D97-AF65-F5344CB8AC3E}">
        <p14:creationId xmlns:p14="http://schemas.microsoft.com/office/powerpoint/2010/main" val="4024239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864096"/>
          </a:xfrm>
        </p:spPr>
        <p:txBody>
          <a:bodyPr>
            <a:normAutofit/>
          </a:bodyPr>
          <a:lstStyle/>
          <a:p>
            <a:r>
              <a:rPr lang="en-US" dirty="0"/>
              <a:t>Sykes–Picot Agreement</a:t>
            </a:r>
            <a:endParaRPr lang="en-GB" dirty="0"/>
          </a:p>
        </p:txBody>
      </p:sp>
      <p:sp>
        <p:nvSpPr>
          <p:cNvPr id="4" name="Объект 3"/>
          <p:cNvSpPr>
            <a:spLocks noGrp="1"/>
          </p:cNvSpPr>
          <p:nvPr>
            <p:ph idx="1"/>
          </p:nvPr>
        </p:nvSpPr>
        <p:spPr>
          <a:xfrm flipH="1">
            <a:off x="4860032" y="908720"/>
            <a:ext cx="4104456" cy="1944216"/>
          </a:xfrm>
        </p:spPr>
        <p:txBody>
          <a:bodyPr>
            <a:normAutofit fontScale="85000" lnSpcReduction="10000"/>
          </a:bodyPr>
          <a:lstStyle/>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1916 </a:t>
            </a:r>
            <a:r>
              <a:rPr lang="en-US" sz="1800" dirty="0" smtClean="0">
                <a:solidFill>
                  <a:srgbClr val="0000CC"/>
                </a:solidFill>
              </a:rPr>
              <a:t>demarcations </a:t>
            </a:r>
            <a:r>
              <a:rPr lang="en-US" sz="1800" dirty="0" smtClean="0">
                <a:solidFill>
                  <a:srgbClr val="0000CC"/>
                </a:solidFill>
              </a:rPr>
              <a:t>ignored local religious, national, historical and political landscape</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Current Middle Eastern  </a:t>
            </a:r>
            <a:r>
              <a:rPr lang="en-US" sz="1800" dirty="0" smtClean="0">
                <a:solidFill>
                  <a:srgbClr val="0000CC"/>
                </a:solidFill>
              </a:rPr>
              <a:t>states’ </a:t>
            </a:r>
            <a:r>
              <a:rPr lang="en-US" sz="1800" dirty="0">
                <a:solidFill>
                  <a:srgbClr val="0000CC"/>
                </a:solidFill>
              </a:rPr>
              <a:t>instability is rooted </a:t>
            </a:r>
            <a:r>
              <a:rPr lang="en-US" sz="1800" dirty="0" smtClean="0">
                <a:solidFill>
                  <a:srgbClr val="0000CC"/>
                </a:solidFill>
              </a:rPr>
              <a:t>in the </a:t>
            </a:r>
            <a:r>
              <a:rPr lang="en-US" sz="1800" dirty="0">
                <a:solidFill>
                  <a:srgbClr val="0000CC"/>
                </a:solidFill>
              </a:rPr>
              <a:t>Sykes-Picot deal</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In 2015  ISIS </a:t>
            </a:r>
            <a:r>
              <a:rPr lang="en-US" sz="1800" dirty="0">
                <a:solidFill>
                  <a:srgbClr val="0000CC"/>
                </a:solidFill>
              </a:rPr>
              <a:t>spread along the true confessional and tribal </a:t>
            </a:r>
            <a:r>
              <a:rPr lang="en-US" sz="1800" dirty="0" smtClean="0">
                <a:solidFill>
                  <a:srgbClr val="0000CC"/>
                </a:solidFill>
              </a:rPr>
              <a:t>zones</a:t>
            </a:r>
            <a:endParaRPr lang="en-US" sz="1800" dirty="0">
              <a:solidFill>
                <a:srgbClr val="0000CC"/>
              </a:solidFill>
            </a:endParaRPr>
          </a:p>
        </p:txBody>
      </p:sp>
      <p:pic>
        <p:nvPicPr>
          <p:cNvPr id="3074" name="Picture 2" descr="https://cdn.static-economist.com/sites/default/files/images/print-edition/20160514_SRM2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0728"/>
            <a:ext cx="4608512" cy="586963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http://arsenalfordemocracy.com/wp-content/uploads/2015/02/western-iraq-eastern-syria-isis-map-jordan-saudi-arabia-february-3-2015.png"/>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780928"/>
            <a:ext cx="3960440" cy="2376264"/>
          </a:xfrm>
          <a:prstGeom prst="rect">
            <a:avLst/>
          </a:prstGeom>
          <a:noFill/>
          <a:ln w="31750">
            <a:solidFill>
              <a:schemeClr val="bg1"/>
            </a:solidFill>
          </a:ln>
        </p:spPr>
      </p:pic>
      <p:sp>
        <p:nvSpPr>
          <p:cNvPr id="6" name="Объект 3"/>
          <p:cNvSpPr txBox="1">
            <a:spLocks/>
          </p:cNvSpPr>
          <p:nvPr/>
        </p:nvSpPr>
        <p:spPr>
          <a:xfrm flipH="1">
            <a:off x="4860032" y="5085184"/>
            <a:ext cx="4104456" cy="165618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U.S. policy in the region is somewhat contradictory and sends mixed signals to the elites</a:t>
            </a:r>
          </a:p>
          <a:p>
            <a:pPr>
              <a:spcBef>
                <a:spcPts val="300"/>
              </a:spcBef>
              <a:spcAft>
                <a:spcPts val="600"/>
              </a:spcAft>
              <a:buClr>
                <a:srgbClr val="0000CC"/>
              </a:buClr>
              <a:buSzPct val="80000"/>
              <a:buFont typeface="Wingdings" panose="05000000000000000000" pitchFamily="2" charset="2"/>
              <a:buChar char="Ø"/>
            </a:pPr>
            <a:r>
              <a:rPr lang="en-US" sz="1800" dirty="0" smtClean="0">
                <a:solidFill>
                  <a:srgbClr val="0000CC"/>
                </a:solidFill>
              </a:rPr>
              <a:t>Regional status-quo </a:t>
            </a:r>
            <a:r>
              <a:rPr lang="en-US" sz="1800" dirty="0" smtClean="0">
                <a:solidFill>
                  <a:srgbClr val="0000CC"/>
                </a:solidFill>
              </a:rPr>
              <a:t>should </a:t>
            </a:r>
            <a:r>
              <a:rPr lang="en-US" sz="1800" dirty="0" smtClean="0">
                <a:solidFill>
                  <a:srgbClr val="0000CC"/>
                </a:solidFill>
              </a:rPr>
              <a:t>be restored on clear and transparent principles</a:t>
            </a:r>
            <a:endParaRPr lang="en-US" sz="1800" dirty="0">
              <a:solidFill>
                <a:srgbClr val="0000CC"/>
              </a:solidFill>
            </a:endParaRPr>
          </a:p>
        </p:txBody>
      </p:sp>
    </p:spTree>
    <p:extLst>
      <p:ext uri="{BB962C8B-B14F-4D97-AF65-F5344CB8AC3E}">
        <p14:creationId xmlns:p14="http://schemas.microsoft.com/office/powerpoint/2010/main" val="3175853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864096"/>
          </a:xfrm>
        </p:spPr>
        <p:txBody>
          <a:bodyPr>
            <a:normAutofit/>
          </a:bodyPr>
          <a:lstStyle/>
          <a:p>
            <a:r>
              <a:rPr lang="en-US" dirty="0" smtClean="0"/>
              <a:t>Iraq</a:t>
            </a:r>
            <a:r>
              <a:rPr lang="en-US" dirty="0"/>
              <a:t> </a:t>
            </a:r>
            <a:r>
              <a:rPr lang="en-US" dirty="0" smtClean="0"/>
              <a:t>&amp; Syria: post-ISIS </a:t>
            </a:r>
            <a:r>
              <a:rPr lang="en-US" dirty="0"/>
              <a:t>L</a:t>
            </a:r>
            <a:r>
              <a:rPr lang="en-US" dirty="0" smtClean="0"/>
              <a:t>andscape</a:t>
            </a:r>
            <a:endParaRPr lang="en-GB" dirty="0"/>
          </a:p>
        </p:txBody>
      </p:sp>
      <p:sp>
        <p:nvSpPr>
          <p:cNvPr id="6" name="Объект 2"/>
          <p:cNvSpPr txBox="1">
            <a:spLocks/>
          </p:cNvSpPr>
          <p:nvPr/>
        </p:nvSpPr>
        <p:spPr>
          <a:xfrm>
            <a:off x="0" y="836712"/>
            <a:ext cx="9143999" cy="5832648"/>
          </a:xfrm>
          <a:prstGeom prst="rect">
            <a:avLst/>
          </a:prstGeom>
          <a:solidFill>
            <a:schemeClr val="bg1">
              <a:alpha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
              </a:spcBef>
              <a:spcAft>
                <a:spcPts val="600"/>
              </a:spcAft>
              <a:buClr>
                <a:srgbClr val="0000CC"/>
              </a:buClr>
              <a:buSzPct val="80000"/>
              <a:buFont typeface="Wingdings" panose="05000000000000000000" pitchFamily="2" charset="2"/>
              <a:buChar char="Ø"/>
            </a:pPr>
            <a:endParaRPr lang="en-US" sz="1800" dirty="0" smtClean="0">
              <a:solidFill>
                <a:srgbClr val="0000CC"/>
              </a:solidFill>
            </a:endParaRPr>
          </a:p>
        </p:txBody>
      </p:sp>
      <p:sp>
        <p:nvSpPr>
          <p:cNvPr id="4" name="Объект 3"/>
          <p:cNvSpPr>
            <a:spLocks noGrp="1"/>
          </p:cNvSpPr>
          <p:nvPr>
            <p:ph idx="1"/>
          </p:nvPr>
        </p:nvSpPr>
        <p:spPr>
          <a:xfrm>
            <a:off x="251519" y="836712"/>
            <a:ext cx="8640959" cy="1368152"/>
          </a:xfrm>
        </p:spPr>
        <p:txBody>
          <a:bodyPr>
            <a:noAutofit/>
          </a:bodyPr>
          <a:lstStyle/>
          <a:p>
            <a:pPr>
              <a:spcBef>
                <a:spcPts val="300"/>
              </a:spcBef>
              <a:spcAft>
                <a:spcPts val="600"/>
              </a:spcAft>
              <a:buClr>
                <a:srgbClr val="0000CC"/>
              </a:buClr>
              <a:buSzPct val="80000"/>
              <a:buFont typeface="Wingdings" panose="05000000000000000000" pitchFamily="2" charset="2"/>
              <a:buChar char="Ø"/>
            </a:pPr>
            <a:r>
              <a:rPr lang="en-US" sz="1600" dirty="0" smtClean="0">
                <a:solidFill>
                  <a:srgbClr val="0000CC"/>
                </a:solidFill>
              </a:rPr>
              <a:t>Syria’s </a:t>
            </a:r>
            <a:r>
              <a:rPr lang="en-US" sz="1600" dirty="0">
                <a:solidFill>
                  <a:srgbClr val="0000CC"/>
                </a:solidFill>
              </a:rPr>
              <a:t>de-escalation </a:t>
            </a:r>
            <a:r>
              <a:rPr lang="en-US" sz="1600" dirty="0" smtClean="0">
                <a:solidFill>
                  <a:srgbClr val="0000CC"/>
                </a:solidFill>
              </a:rPr>
              <a:t>success will bring </a:t>
            </a:r>
            <a:r>
              <a:rPr lang="en-US" sz="1600" dirty="0">
                <a:solidFill>
                  <a:srgbClr val="0000CC"/>
                </a:solidFill>
              </a:rPr>
              <a:t>overall stabilization </a:t>
            </a:r>
            <a:r>
              <a:rPr lang="en-US" sz="1600" dirty="0" smtClean="0">
                <a:solidFill>
                  <a:srgbClr val="0000CC"/>
                </a:solidFill>
              </a:rPr>
              <a:t>to the region</a:t>
            </a:r>
          </a:p>
          <a:p>
            <a:pPr>
              <a:spcBef>
                <a:spcPts val="300"/>
              </a:spcBef>
              <a:spcAft>
                <a:spcPts val="600"/>
              </a:spcAft>
              <a:buClr>
                <a:srgbClr val="0000CC"/>
              </a:buClr>
              <a:buSzPct val="80000"/>
              <a:buFont typeface="Wingdings" panose="05000000000000000000" pitchFamily="2" charset="2"/>
              <a:buChar char="Ø"/>
            </a:pPr>
            <a:r>
              <a:rPr lang="en-US" sz="1600" dirty="0" smtClean="0">
                <a:solidFill>
                  <a:srgbClr val="0000CC"/>
                </a:solidFill>
              </a:rPr>
              <a:t>Multi-confessional and tribal co-operation </a:t>
            </a:r>
            <a:r>
              <a:rPr lang="en-US" sz="1600" dirty="0" smtClean="0">
                <a:solidFill>
                  <a:srgbClr val="0000CC"/>
                </a:solidFill>
              </a:rPr>
              <a:t>will </a:t>
            </a:r>
            <a:r>
              <a:rPr lang="en-US" sz="1600" dirty="0" smtClean="0">
                <a:solidFill>
                  <a:srgbClr val="0000CC"/>
                </a:solidFill>
              </a:rPr>
              <a:t>dominate peace talks agenda</a:t>
            </a:r>
          </a:p>
          <a:p>
            <a:pPr>
              <a:spcBef>
                <a:spcPts val="300"/>
              </a:spcBef>
              <a:spcAft>
                <a:spcPts val="600"/>
              </a:spcAft>
              <a:buClr>
                <a:srgbClr val="0000CC"/>
              </a:buClr>
              <a:buSzPct val="80000"/>
              <a:buFont typeface="Wingdings" panose="05000000000000000000" pitchFamily="2" charset="2"/>
              <a:buChar char="Ø"/>
            </a:pPr>
            <a:r>
              <a:rPr lang="en-US" sz="1600" dirty="0" smtClean="0">
                <a:solidFill>
                  <a:srgbClr val="0000CC"/>
                </a:solidFill>
              </a:rPr>
              <a:t>Regional </a:t>
            </a:r>
            <a:r>
              <a:rPr lang="en-US" sz="1600" dirty="0">
                <a:solidFill>
                  <a:srgbClr val="0000CC"/>
                </a:solidFill>
              </a:rPr>
              <a:t>powers’ security </a:t>
            </a:r>
            <a:r>
              <a:rPr lang="en-US" sz="1600" dirty="0" smtClean="0">
                <a:solidFill>
                  <a:srgbClr val="0000CC"/>
                </a:solidFill>
              </a:rPr>
              <a:t>concerns should be taken into account if a</a:t>
            </a:r>
            <a:r>
              <a:rPr lang="en-US" sz="1600" dirty="0" smtClean="0">
                <a:solidFill>
                  <a:srgbClr val="0000CC"/>
                </a:solidFill>
              </a:rPr>
              <a:t>lternative demarcations  are to be considered</a:t>
            </a:r>
            <a:endParaRPr lang="en-US" sz="1600" dirty="0" smtClean="0">
              <a:solidFill>
                <a:srgbClr val="0000CC"/>
              </a:solidFill>
            </a:endParaRPr>
          </a:p>
          <a:p>
            <a:pPr>
              <a:spcBef>
                <a:spcPts val="300"/>
              </a:spcBef>
              <a:spcAft>
                <a:spcPts val="600"/>
              </a:spcAft>
              <a:buClr>
                <a:srgbClr val="0000CC"/>
              </a:buClr>
              <a:buSzPct val="80000"/>
              <a:buFont typeface="Wingdings" panose="05000000000000000000" pitchFamily="2" charset="2"/>
              <a:buChar char="Ø"/>
            </a:pPr>
            <a:endParaRPr lang="en-US" sz="2000" dirty="0">
              <a:solidFill>
                <a:srgbClr val="0000CC"/>
              </a:solidFill>
            </a:endParaRPr>
          </a:p>
        </p:txBody>
      </p:sp>
      <p:pic>
        <p:nvPicPr>
          <p:cNvPr id="2050" name="Picture 2" descr="https://2.bp.blogspot.com/-mywGEfDmV6A/WmN0Lnl722I/AAAAAAAAE_Q/i_frmQx9UkcG_YBUvi7TO4c9Pz6qzL5iQCLcBGAs/s1600/Syria%2BJanuary%2B20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2132856"/>
            <a:ext cx="4973166" cy="47093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5446" y="2132856"/>
            <a:ext cx="3883817" cy="470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239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92088"/>
          </a:xfrm>
        </p:spPr>
        <p:txBody>
          <a:bodyPr>
            <a:noAutofit/>
          </a:bodyPr>
          <a:lstStyle/>
          <a:p>
            <a:r>
              <a:rPr lang="en-US" sz="3200" dirty="0" smtClean="0"/>
              <a:t>Basis for Compelled </a:t>
            </a:r>
            <a:r>
              <a:rPr lang="en-US" sz="3200" dirty="0"/>
              <a:t>C</a:t>
            </a:r>
            <a:r>
              <a:rPr lang="en-US" sz="3200" dirty="0" smtClean="0"/>
              <a:t>o-operation</a:t>
            </a:r>
            <a:endParaRPr lang="en-GB"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Объект 13"/>
          <p:cNvSpPr>
            <a:spLocks noGrp="1"/>
          </p:cNvSpPr>
          <p:nvPr>
            <p:ph idx="1"/>
          </p:nvPr>
        </p:nvSpPr>
        <p:spPr>
          <a:xfrm>
            <a:off x="4722991" y="704832"/>
            <a:ext cx="4149852" cy="2304256"/>
          </a:xfrm>
        </p:spPr>
        <p:txBody>
          <a:bodyPr>
            <a:noAutofit/>
          </a:bodyPr>
          <a:lstStyle/>
          <a:p>
            <a:r>
              <a:rPr lang="en-US" sz="1600" dirty="0" smtClean="0"/>
              <a:t>There is no existential incompatibility of USA and Russia </a:t>
            </a:r>
            <a:endParaRPr lang="en-US" sz="1600" dirty="0" smtClean="0"/>
          </a:p>
          <a:p>
            <a:r>
              <a:rPr lang="en-US" sz="1600" dirty="0" smtClean="0"/>
              <a:t>Nuclear </a:t>
            </a:r>
            <a:r>
              <a:rPr lang="en-US" sz="1600" dirty="0" smtClean="0"/>
              <a:t>arms parity  was the cornerstone of global security for nearly 70 years and shall be maintained</a:t>
            </a:r>
            <a:endParaRPr lang="ru-RU" sz="1600" dirty="0" smtClean="0"/>
          </a:p>
          <a:p>
            <a:r>
              <a:rPr lang="en-US" sz="1600" dirty="0" smtClean="0"/>
              <a:t>Cold War</a:t>
            </a:r>
            <a:r>
              <a:rPr lang="ru-RU" sz="1600" dirty="0" smtClean="0"/>
              <a:t> </a:t>
            </a:r>
            <a:r>
              <a:rPr lang="en-US" sz="1600" dirty="0" smtClean="0"/>
              <a:t>makes no sense in the XXI century</a:t>
            </a:r>
            <a:r>
              <a:rPr lang="ru-RU" sz="1600" dirty="0" smtClean="0"/>
              <a:t>,</a:t>
            </a:r>
            <a:r>
              <a:rPr lang="en-US" sz="1600" dirty="0" smtClean="0"/>
              <a:t> and to overcome its legacy is </a:t>
            </a:r>
            <a:r>
              <a:rPr lang="en-US" sz="1600" dirty="0" smtClean="0"/>
              <a:t>a common </a:t>
            </a:r>
            <a:r>
              <a:rPr lang="en-US" sz="1600" dirty="0" smtClean="0"/>
              <a:t>responsibility of USA and Russia</a:t>
            </a:r>
            <a:endParaRPr lang="ru-RU" sz="1600" dirty="0" smtClean="0"/>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8918" y="2782582"/>
            <a:ext cx="4725082" cy="3958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Объект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8283" y="668424"/>
            <a:ext cx="2163717" cy="2175639"/>
          </a:xfrm>
          <a:prstGeom prst="rect">
            <a:avLst/>
          </a:prstGeom>
        </p:spPr>
      </p:pic>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233" y="668424"/>
            <a:ext cx="2146410" cy="2184512"/>
          </a:xfrm>
          <a:prstGeom prst="rect">
            <a:avLst/>
          </a:prstGeom>
        </p:spPr>
      </p:pic>
      <p:sp>
        <p:nvSpPr>
          <p:cNvPr id="20" name="Объект 13"/>
          <p:cNvSpPr txBox="1">
            <a:spLocks/>
          </p:cNvSpPr>
          <p:nvPr/>
        </p:nvSpPr>
        <p:spPr>
          <a:xfrm>
            <a:off x="261873" y="2852936"/>
            <a:ext cx="4157045"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USA is not interested in expanding the list of existing real external threats</a:t>
            </a:r>
            <a:endParaRPr lang="ru-RU" sz="1600" dirty="0" smtClean="0"/>
          </a:p>
          <a:p>
            <a:r>
              <a:rPr lang="en-US" sz="1600" dirty="0" smtClean="0"/>
              <a:t>In the last 15 years Russia involuntarily </a:t>
            </a:r>
            <a:r>
              <a:rPr lang="en-US" sz="1600" dirty="0" smtClean="0"/>
              <a:t>has been </a:t>
            </a:r>
            <a:r>
              <a:rPr lang="en-US" sz="1600" dirty="0" smtClean="0"/>
              <a:t>involved in a number of severe world issues and is much more useful as a partner to US, rather than a rival</a:t>
            </a:r>
            <a:endParaRPr lang="ru-RU" sz="1600" dirty="0" smtClean="0"/>
          </a:p>
          <a:p>
            <a:r>
              <a:rPr lang="en-US" sz="1600" dirty="0" smtClean="0"/>
              <a:t>US engagement in European and Middle </a:t>
            </a:r>
            <a:r>
              <a:rPr lang="en-US" sz="1600" dirty="0" smtClean="0"/>
              <a:t>Eastern </a:t>
            </a:r>
            <a:r>
              <a:rPr lang="en-US" sz="1600" dirty="0" smtClean="0"/>
              <a:t>energy development will force it to take into account the interests of Russia and seek compromises</a:t>
            </a:r>
            <a:endParaRPr lang="ru-RU" sz="1600" dirty="0" smtClean="0"/>
          </a:p>
          <a:p>
            <a:r>
              <a:rPr lang="en-US" sz="1600" dirty="0" smtClean="0"/>
              <a:t>The size of RF territory and structure  of cooperation with Europe and Asia (China. India, etc.) defines its role in the global ecology and climate issues</a:t>
            </a:r>
            <a:endParaRPr lang="ru-RU" sz="1600" dirty="0" smtClean="0"/>
          </a:p>
          <a:p>
            <a:endParaRPr lang="en-GB" sz="1600" dirty="0"/>
          </a:p>
        </p:txBody>
      </p:sp>
    </p:spTree>
    <p:extLst>
      <p:ext uri="{BB962C8B-B14F-4D97-AF65-F5344CB8AC3E}">
        <p14:creationId xmlns:p14="http://schemas.microsoft.com/office/powerpoint/2010/main" val="4144305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4816</TotalTime>
  <Words>2225</Words>
  <Application>Microsoft Office PowerPoint</Application>
  <PresentationFormat>Экран (4:3)</PresentationFormat>
  <Paragraphs>162</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Yuri  Shafranik</vt:lpstr>
      <vt:lpstr>About Dr. Shafranik</vt:lpstr>
      <vt:lpstr>Global background for US-RF relations</vt:lpstr>
      <vt:lpstr>Systemic Causes of the Conflict</vt:lpstr>
      <vt:lpstr>US Foreign Policy</vt:lpstr>
      <vt:lpstr>Sanctions as tools of civilizations’ rivalry</vt:lpstr>
      <vt:lpstr>Sykes–Picot Agreement</vt:lpstr>
      <vt:lpstr>Iraq &amp; Syria: post-ISIS Landscape</vt:lpstr>
      <vt:lpstr>Basis for Compelled Co-operation</vt:lpstr>
      <vt:lpstr>US and Russia competitors in the global energy sector?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Korovin Sergey</dc:creator>
  <cp:lastModifiedBy>Вуколов Вячеслав</cp:lastModifiedBy>
  <cp:revision>436</cp:revision>
  <cp:lastPrinted>2018-02-15T05:57:50Z</cp:lastPrinted>
  <dcterms:created xsi:type="dcterms:W3CDTF">2016-10-20T11:38:43Z</dcterms:created>
  <dcterms:modified xsi:type="dcterms:W3CDTF">2018-02-15T07:05:48Z</dcterms:modified>
</cp:coreProperties>
</file>