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3" r:id="rId1"/>
    <p:sldMasterId id="2147483715" r:id="rId2"/>
  </p:sldMasterIdLst>
  <p:notesMasterIdLst>
    <p:notesMasterId r:id="rId20"/>
  </p:notesMasterIdLst>
  <p:sldIdLst>
    <p:sldId id="258" r:id="rId3"/>
    <p:sldId id="262" r:id="rId4"/>
    <p:sldId id="261" r:id="rId5"/>
    <p:sldId id="263" r:id="rId6"/>
    <p:sldId id="265" r:id="rId7"/>
    <p:sldId id="264" r:id="rId8"/>
    <p:sldId id="270" r:id="rId9"/>
    <p:sldId id="269" r:id="rId10"/>
    <p:sldId id="271" r:id="rId11"/>
    <p:sldId id="272" r:id="rId12"/>
    <p:sldId id="273" r:id="rId13"/>
    <p:sldId id="274" r:id="rId14"/>
    <p:sldId id="279" r:id="rId15"/>
    <p:sldId id="277" r:id="rId16"/>
    <p:sldId id="278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708" autoAdjust="0"/>
  </p:normalViewPr>
  <p:slideViewPr>
    <p:cSldViewPr>
      <p:cViewPr varScale="1">
        <p:scale>
          <a:sx n="85" d="100"/>
          <a:sy n="85" d="100"/>
        </p:scale>
        <p:origin x="11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D4FC0-0AE4-A042-B819-DFA81C762EAA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74E76-E8C0-0E47-B613-92D6BA7CB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4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of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11B57-7B55-EC4D-8564-CDC7D94855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1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2DEB9-50D0-4DA9-98E1-DF72C66586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67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2DEB9-50D0-4DA9-98E1-DF72C66586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74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New York Times,</a:t>
            </a:r>
            <a:r>
              <a:rPr lang="en-US" baseline="0" dirty="0" smtClean="0"/>
              <a:t> March 13 2017,  </a:t>
            </a:r>
            <a:r>
              <a:rPr lang="en-US" i="1" baseline="0" dirty="0" smtClean="0"/>
              <a:t>Solar Experiment Lets Neighbors Trade Energy Among Themselves.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11B57-7B55-EC4D-8564-CDC7D94855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21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124" name="Group 28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388125" name="Freeform 29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26" name="Freeform 30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8127" name="Freeform 31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88103" name="Group 7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388104" name="Freeform 8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8105" name="Group 9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388106" name="Freeform 10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107" name="Freeform 11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108" name="Freeform 12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109" name="Freeform 13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110" name="Freeform 14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8111" name="Freeform 15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8112" name="Group 16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388113" name="Freeform 17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14" name="Freeform 18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15" name="Freeform 19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16" name="Freeform 20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17" name="Freeform 21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18" name="Freeform 22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8119" name="Rectangle 23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88120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88121" name="Rectangle 25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88122" name="Rectangle 2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D719C3A-931C-484A-AA9D-3D883834AD9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88123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6EF21-9569-6147-B342-EED7F9050D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40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4AA34-6785-4A46-B701-69E4973ECD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93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9C3A-931C-484A-AA9D-3D883834AD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79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1367B-F403-BA40-8334-16EDB6754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38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1FED-B024-EE4E-B56D-FA3DC119F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87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43E6-86F5-2A42-A722-16434E3EF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72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D890-059F-6646-BC46-48425181DF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60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470DB-5BD3-CC42-84A1-78E6DEA02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83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35D2-0B77-9F40-923F-60F70369D3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18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70D65-CCF5-D548-9CD5-30DA3FC86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1367B-F403-BA40-8334-16EDB67542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61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A792-1F31-3D48-ACAB-4657020DC6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75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EF21-9569-6147-B342-EED7F9050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73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AA34-6785-4A46-B701-69E4973EC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59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31FED-B024-EE4E-B56D-FA3DC119F5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8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043E6-86F5-2A42-A722-16434E3EF9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66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5D890-059F-6646-BC46-48425181DF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72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470DB-5BD3-CC42-84A1-78E6DEA022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1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C35D2-0B77-9F40-923F-60F70369D3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47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70D65-CCF5-D548-9CD5-30DA3FC863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4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0A792-1F31-3D48-ACAB-4657020DC6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47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075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87076" name="Freeform 4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077" name="Freeform 5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7078" name="Freeform 6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87079" name="Group 7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387080" name="Freeform 8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7081" name="Group 9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387082" name="Freeform 10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083" name="Freeform 11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084" name="Freeform 12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085" name="Freeform 13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086" name="Freeform 14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7087" name="Freeform 15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7088" name="Group 16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387089" name="Freeform 17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090" name="Freeform 18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091" name="Freeform 19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092" name="Freeform 20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093" name="Freeform 21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094" name="Freeform 22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7095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87096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87097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8709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8709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5C76053-55EF-D745-A03D-F64009949B22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76053-55EF-D745-A03D-F64009949B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6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DEEP 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DECARBONIZATION: Markets or Law?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>
                <a:latin typeface="Times New Roman"/>
                <a:cs typeface="Times New Roman"/>
              </a:rPr>
              <a:t/>
            </a:r>
            <a:br>
              <a:rPr lang="en-US" dirty="0">
                <a:latin typeface="Times New Roman"/>
                <a:cs typeface="Times New Roman"/>
              </a:rPr>
            </a:b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Eleanor Stein</a:t>
            </a:r>
          </a:p>
          <a:p>
            <a:r>
              <a:rPr lang="en-US" dirty="0" smtClean="0"/>
              <a:t>12 June 2017</a:t>
            </a:r>
          </a:p>
          <a:p>
            <a:r>
              <a:rPr lang="en-US" dirty="0" smtClean="0"/>
              <a:t>Woodrow Wilson Center</a:t>
            </a:r>
          </a:p>
        </p:txBody>
      </p:sp>
    </p:spTree>
    <p:extLst>
      <p:ext uri="{BB962C8B-B14F-4D97-AF65-F5344CB8AC3E}">
        <p14:creationId xmlns:p14="http://schemas.microsoft.com/office/powerpoint/2010/main" val="250973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REV VISION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balancing </a:t>
            </a:r>
            <a:r>
              <a:rPr lang="en-US" dirty="0"/>
              <a:t>not </a:t>
            </a:r>
            <a:r>
              <a:rPr lang="en-US" dirty="0" smtClean="0"/>
              <a:t>just supply </a:t>
            </a:r>
            <a:r>
              <a:rPr lang="en-US" dirty="0"/>
              <a:t>resources but </a:t>
            </a:r>
            <a:r>
              <a:rPr lang="en-US" dirty="0" smtClean="0"/>
              <a:t>dynamic</a:t>
            </a:r>
            <a:r>
              <a:rPr lang="en-US" dirty="0"/>
              <a:t>, real time mobilization of distributed resources of all </a:t>
            </a:r>
            <a:r>
              <a:rPr lang="en-US" dirty="0" smtClean="0"/>
              <a:t>kinds</a:t>
            </a:r>
          </a:p>
          <a:p>
            <a:r>
              <a:rPr lang="en-US" dirty="0" smtClean="0"/>
              <a:t>including </a:t>
            </a:r>
            <a:r>
              <a:rPr lang="en-US" dirty="0"/>
              <a:t>distributed renewable supply, demand response, energy efficiency, </a:t>
            </a:r>
            <a:r>
              <a:rPr lang="en-US" dirty="0" smtClean="0"/>
              <a:t>AND </a:t>
            </a:r>
            <a:r>
              <a:rPr lang="en-US" dirty="0"/>
              <a:t>storage.  </a:t>
            </a:r>
            <a:endParaRPr lang="en-US" dirty="0" smtClean="0"/>
          </a:p>
          <a:p>
            <a:r>
              <a:rPr lang="en-US" dirty="0" smtClean="0"/>
              <a:t>information </a:t>
            </a:r>
            <a:r>
              <a:rPr lang="en-US" dirty="0"/>
              <a:t>technology </a:t>
            </a:r>
            <a:r>
              <a:rPr lang="en-US" dirty="0" smtClean="0"/>
              <a:t>– the </a:t>
            </a:r>
            <a:r>
              <a:rPr lang="en-US" dirty="0"/>
              <a:t>Internet of Things.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2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Not just about adding renewable generation but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Integrating it into a system designed for central station fossil fuel generation</a:t>
            </a:r>
          </a:p>
          <a:p>
            <a:r>
              <a:rPr lang="en-US" dirty="0" smtClean="0"/>
              <a:t>Adding new applications for electricity – not in the future, but immediately </a:t>
            </a:r>
          </a:p>
          <a:p>
            <a:r>
              <a:rPr lang="en-US" dirty="0" smtClean="0"/>
              <a:t>The larger the geographic system and the more sectors added to the grid</a:t>
            </a:r>
          </a:p>
          <a:p>
            <a:r>
              <a:rPr lang="en-US" dirty="0" smtClean="0"/>
              <a:t>The more effectively the integrated grid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5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New York v Germany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NY: a market-based model, with prices and terms of service established by regulators</a:t>
            </a:r>
          </a:p>
          <a:p>
            <a:r>
              <a:rPr lang="en-US" dirty="0" smtClean="0"/>
              <a:t>No statutory framework: an executive project</a:t>
            </a:r>
          </a:p>
          <a:p>
            <a:r>
              <a:rPr lang="en-US" dirty="0" smtClean="0"/>
              <a:t>GERMANY: 25 years of statutory development, modifying FITs as prices decline + </a:t>
            </a:r>
            <a:r>
              <a:rPr lang="en-US" dirty="0" err="1" smtClean="0"/>
              <a:t>Energiewende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47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RENEWABLE GENERATION: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YORK: 20% large hydro + 4% of solar and wind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GERMANY: 30-40%, up to 75% on peak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193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Market-based solutions?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Cap and trade and carbon tax are only effective if government is willing to impose pain on the fossil fuel industries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247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Without the backstop of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Danger of course reversal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38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Relying on market alone?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“Climate change is the greatest market failure the world has ever seen”</a:t>
            </a:r>
          </a:p>
          <a:p>
            <a:pPr lvl="7"/>
            <a:r>
              <a:rPr lang="en-US" sz="2800" i="1" dirty="0" smtClean="0"/>
              <a:t>Lord Nicholas Stern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12009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People’s </a:t>
            </a:r>
            <a:r>
              <a:rPr lang="en-US" b="1" smtClean="0"/>
              <a:t>Climate March</a:t>
            </a:r>
            <a:br>
              <a:rPr lang="en-US" b="1" smtClean="0"/>
            </a:br>
            <a:r>
              <a:rPr lang="en-US" b="1" smtClean="0"/>
              <a:t> </a:t>
            </a:r>
            <a:r>
              <a:rPr lang="en-US" b="1" dirty="0" smtClean="0"/>
              <a:t>NYC 2014</a:t>
            </a:r>
            <a:endParaRPr lang="en-US" b="1" dirty="0"/>
          </a:p>
        </p:txBody>
      </p:sp>
      <p:pic>
        <p:nvPicPr>
          <p:cNvPr id="4" name="Content Placeholder 3" descr="photo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8" b="13348"/>
          <a:stretch>
            <a:fillRect/>
          </a:stretch>
        </p:blipFill>
        <p:spPr>
          <a:xfrm>
            <a:off x="457200" y="1484784"/>
            <a:ext cx="8229600" cy="4495800"/>
          </a:xfrm>
        </p:spPr>
      </p:pic>
    </p:spTree>
    <p:extLst>
      <p:ext uri="{BB962C8B-B14F-4D97-AF65-F5344CB8AC3E}">
        <p14:creationId xmlns:p14="http://schemas.microsoft.com/office/powerpoint/2010/main" val="282413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combustion of fossil fuels </a:t>
            </a:r>
            <a:r>
              <a:rPr lang="en-US" dirty="0" smtClean="0"/>
              <a:t>-&gt; </a:t>
            </a:r>
            <a:r>
              <a:rPr lang="en-US" dirty="0"/>
              <a:t>69</a:t>
            </a:r>
            <a:r>
              <a:rPr lang="en-US" dirty="0" smtClean="0"/>
              <a:t>% </a:t>
            </a:r>
            <a:r>
              <a:rPr lang="en-US" dirty="0"/>
              <a:t>total </a:t>
            </a:r>
            <a:r>
              <a:rPr lang="en-US" dirty="0" smtClean="0"/>
              <a:t>global anthropogenic </a:t>
            </a:r>
            <a:r>
              <a:rPr lang="en-US" dirty="0"/>
              <a:t>greenhouse gas </a:t>
            </a:r>
            <a:r>
              <a:rPr lang="en-US" dirty="0" smtClean="0"/>
              <a:t>emissions </a:t>
            </a:r>
          </a:p>
          <a:p>
            <a:endParaRPr lang="en-US" dirty="0" smtClean="0"/>
          </a:p>
          <a:p>
            <a:r>
              <a:rPr lang="en-US" dirty="0" smtClean="0"/>
              <a:t>42</a:t>
            </a:r>
            <a:r>
              <a:rPr lang="en-US" dirty="0"/>
              <a:t>% </a:t>
            </a:r>
            <a:r>
              <a:rPr lang="en-US" dirty="0" smtClean="0"/>
              <a:t>from </a:t>
            </a:r>
            <a:r>
              <a:rPr lang="en-US" dirty="0"/>
              <a:t>the generation of </a:t>
            </a:r>
            <a:r>
              <a:rPr lang="en-US" dirty="0" smtClean="0"/>
              <a:t>electricity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75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 the US: 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863588" y="1700808"/>
            <a:ext cx="721854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84</a:t>
            </a:r>
            <a:r>
              <a:rPr lang="en-US" sz="2400" dirty="0"/>
              <a:t>% of electricity </a:t>
            </a:r>
            <a:r>
              <a:rPr lang="en-US" sz="2400" dirty="0" smtClean="0"/>
              <a:t>is </a:t>
            </a:r>
            <a:r>
              <a:rPr lang="en-US" sz="2400" dirty="0"/>
              <a:t>generated from fossil </a:t>
            </a:r>
            <a:r>
              <a:rPr lang="en-US" sz="2400" dirty="0" smtClean="0"/>
              <a:t>fuel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coal</a:t>
            </a:r>
            <a:r>
              <a:rPr lang="en-US" sz="2400" dirty="0"/>
              <a:t>-fired power plants </a:t>
            </a:r>
            <a:r>
              <a:rPr lang="en-US" sz="2400" dirty="0" smtClean="0"/>
              <a:t>-&gt; 40</a:t>
            </a:r>
            <a:r>
              <a:rPr lang="en-US" sz="2400" dirty="0"/>
              <a:t>% of aggregate U.S carbon emissions. 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decarbonization </a:t>
            </a:r>
            <a:r>
              <a:rPr lang="en-US" sz="2400" dirty="0"/>
              <a:t>of electric generation </a:t>
            </a:r>
            <a:r>
              <a:rPr lang="en-US" sz="2400" dirty="0" smtClean="0"/>
              <a:t>-&gt; systemic deep decarbonization  </a:t>
            </a:r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2294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SUPERSTORM SANDY</a:t>
            </a:r>
            <a:br>
              <a:rPr lang="en-US" dirty="0" smtClean="0"/>
            </a:br>
            <a:r>
              <a:rPr lang="en-US" dirty="0" smtClean="0"/>
              <a:t>NYC 2012</a:t>
            </a:r>
            <a:endParaRPr lang="en-US" dirty="0"/>
          </a:p>
        </p:txBody>
      </p:sp>
      <p:pic>
        <p:nvPicPr>
          <p:cNvPr id="4" name="Content Placeholder 3" descr="Sand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6" b="3316"/>
          <a:stretch>
            <a:fillRect/>
          </a:stretch>
        </p:blipFill>
        <p:spPr>
          <a:xfrm>
            <a:off x="456291" y="1432517"/>
            <a:ext cx="8229600" cy="4552767"/>
          </a:xfrm>
        </p:spPr>
      </p:pic>
    </p:spTree>
    <p:extLst>
      <p:ext uri="{BB962C8B-B14F-4D97-AF65-F5344CB8AC3E}">
        <p14:creationId xmlns:p14="http://schemas.microsoft.com/office/powerpoint/2010/main" val="146763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REV?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inefficient </a:t>
            </a:r>
            <a:r>
              <a:rPr lang="en-US" dirty="0"/>
              <a:t>system </a:t>
            </a:r>
            <a:r>
              <a:rPr lang="en-US" dirty="0" smtClean="0"/>
              <a:t>weighed </a:t>
            </a:r>
            <a:r>
              <a:rPr lang="en-US" dirty="0"/>
              <a:t>down with costly and polluting </a:t>
            </a:r>
            <a:r>
              <a:rPr lang="en-US" dirty="0" err="1"/>
              <a:t>peaker</a:t>
            </a:r>
            <a:r>
              <a:rPr lang="en-US" dirty="0"/>
              <a:t> </a:t>
            </a:r>
            <a:r>
              <a:rPr lang="en-US" dirty="0" smtClean="0"/>
              <a:t>plants</a:t>
            </a:r>
          </a:p>
          <a:p>
            <a:r>
              <a:rPr lang="en-US" dirty="0" smtClean="0"/>
              <a:t>aging </a:t>
            </a:r>
            <a:r>
              <a:rPr lang="en-US" dirty="0"/>
              <a:t>infrastructure badly in need of $30 billion in </a:t>
            </a:r>
            <a:r>
              <a:rPr lang="en-US" dirty="0" smtClean="0"/>
              <a:t>investment</a:t>
            </a:r>
            <a:endParaRPr lang="en-US" dirty="0"/>
          </a:p>
          <a:p>
            <a:r>
              <a:rPr lang="en-US" dirty="0" smtClean="0"/>
              <a:t>growing </a:t>
            </a:r>
            <a:r>
              <a:rPr lang="en-US" dirty="0"/>
              <a:t>customer demand for </a:t>
            </a:r>
            <a:r>
              <a:rPr lang="en-US" dirty="0" smtClean="0"/>
              <a:t>control </a:t>
            </a:r>
            <a:r>
              <a:rPr lang="en-US" dirty="0"/>
              <a:t>over and participation in their energy usage </a:t>
            </a:r>
            <a:endParaRPr lang="en-US" dirty="0" smtClean="0"/>
          </a:p>
          <a:p>
            <a:r>
              <a:rPr lang="en-US" dirty="0" smtClean="0"/>
              <a:t>inadequate </a:t>
            </a:r>
            <a:r>
              <a:rPr lang="en-US" dirty="0"/>
              <a:t>integration of 21</a:t>
            </a:r>
            <a:r>
              <a:rPr lang="en-US" baseline="30000" dirty="0"/>
              <a:t>st</a:t>
            </a:r>
            <a:r>
              <a:rPr lang="en-US" dirty="0"/>
              <a:t> century information technology by electric </a:t>
            </a:r>
            <a:r>
              <a:rPr lang="en-US" dirty="0" smtClean="0"/>
              <a:t>utilities</a:t>
            </a:r>
          </a:p>
          <a:p>
            <a:r>
              <a:rPr lang="en-US" dirty="0" smtClean="0"/>
              <a:t>carbon emissions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12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Distributed energy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Contributes its own resilience to the system</a:t>
            </a:r>
          </a:p>
          <a:p>
            <a:r>
              <a:rPr lang="en-US" dirty="0" smtClean="0"/>
              <a:t>Energy democracy &amp; building a political base for renewable energy</a:t>
            </a:r>
          </a:p>
          <a:p>
            <a:r>
              <a:rPr lang="en-US" dirty="0" smtClean="0"/>
              <a:t>Potential savings on utility infrastructure investment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37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2400" y="685800"/>
            <a:ext cx="8991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TWENTIETH-CENTURY GRID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08200"/>
            <a:ext cx="91440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4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685800"/>
            <a:ext cx="9067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GRID OF TOMORROW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7"/>
          <a:stretch/>
        </p:blipFill>
        <p:spPr>
          <a:xfrm>
            <a:off x="2" y="2514600"/>
            <a:ext cx="9143999" cy="23073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" y="2413000"/>
            <a:ext cx="1600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0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panels in BQDM</a:t>
            </a:r>
            <a:endParaRPr lang="en-US" dirty="0"/>
          </a:p>
        </p:txBody>
      </p:sp>
      <p:pic>
        <p:nvPicPr>
          <p:cNvPr id="4" name="Content Placeholder 3" descr="BQDM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>
          <a:xfrm>
            <a:off x="457200" y="1520788"/>
            <a:ext cx="8229600" cy="4495800"/>
          </a:xfrm>
        </p:spPr>
      </p:pic>
    </p:spTree>
    <p:extLst>
      <p:ext uri="{BB962C8B-B14F-4D97-AF65-F5344CB8AC3E}">
        <p14:creationId xmlns:p14="http://schemas.microsoft.com/office/powerpoint/2010/main" val="272788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M10203791">
  <a:themeElements>
    <a:clrScheme name="Office Theme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TM10203791</Template>
  <TotalTime>324</TotalTime>
  <Words>400</Words>
  <Application>Microsoft Office PowerPoint</Application>
  <PresentationFormat>On-screen Show (4:3)</PresentationFormat>
  <Paragraphs>65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ＭＳ Ｐゴシック</vt:lpstr>
      <vt:lpstr>Arial</vt:lpstr>
      <vt:lpstr>Calibri</vt:lpstr>
      <vt:lpstr>Times New Roman</vt:lpstr>
      <vt:lpstr>TM10203791</vt:lpstr>
      <vt:lpstr>Office Theme</vt:lpstr>
      <vt:lpstr>DEEP  DECARBONIZATION: Markets or Law?  </vt:lpstr>
      <vt:lpstr>What is the problem?</vt:lpstr>
      <vt:lpstr>In the US: </vt:lpstr>
      <vt:lpstr>SUPERSTORM SANDY NYC 2012</vt:lpstr>
      <vt:lpstr>WHY REV?</vt:lpstr>
      <vt:lpstr>Distributed energy </vt:lpstr>
      <vt:lpstr>PowerPoint Presentation</vt:lpstr>
      <vt:lpstr>PowerPoint Presentation</vt:lpstr>
      <vt:lpstr>Solar panels in BQDM</vt:lpstr>
      <vt:lpstr>THE REV VISION</vt:lpstr>
      <vt:lpstr>Not just about adding renewable generation but </vt:lpstr>
      <vt:lpstr>New York v Germany</vt:lpstr>
      <vt:lpstr>RENEWABLE GENERATION:</vt:lpstr>
      <vt:lpstr>Market-based solutions?</vt:lpstr>
      <vt:lpstr>Without the backstop of law</vt:lpstr>
      <vt:lpstr>Relying on market alone?</vt:lpstr>
      <vt:lpstr>People’s Climate March  NYC 2014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 DECARBONIZATION: Markets and Law</dc:title>
  <dc:subject/>
  <dc:creator>Molly Bradtke</dc:creator>
  <cp:keywords/>
  <dc:description/>
  <cp:lastModifiedBy>Molly Bradtke</cp:lastModifiedBy>
  <cp:revision>23</cp:revision>
  <cp:lastPrinted>1601-01-01T00:00:00Z</cp:lastPrinted>
  <dcterms:created xsi:type="dcterms:W3CDTF">1601-01-01T00:00:00Z</dcterms:created>
  <dcterms:modified xsi:type="dcterms:W3CDTF">2017-06-12T13:02:28Z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TC102037911033</vt:lpwstr>
  </property>
</Properties>
</file>