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1"/>
  </p:notesMasterIdLst>
  <p:sldIdLst>
    <p:sldId id="256" r:id="rId2"/>
    <p:sldId id="381" r:id="rId3"/>
    <p:sldId id="382" r:id="rId4"/>
    <p:sldId id="477" r:id="rId5"/>
    <p:sldId id="423" r:id="rId6"/>
    <p:sldId id="483" r:id="rId7"/>
    <p:sldId id="464" r:id="rId8"/>
    <p:sldId id="480" r:id="rId9"/>
    <p:sldId id="466" r:id="rId10"/>
    <p:sldId id="481" r:id="rId11"/>
    <p:sldId id="444" r:id="rId12"/>
    <p:sldId id="465" r:id="rId13"/>
    <p:sldId id="482" r:id="rId14"/>
    <p:sldId id="446" r:id="rId15"/>
    <p:sldId id="445" r:id="rId16"/>
    <p:sldId id="474" r:id="rId17"/>
    <p:sldId id="473" r:id="rId18"/>
    <p:sldId id="478" r:id="rId19"/>
    <p:sldId id="479" r:id="rId20"/>
    <p:sldId id="475" r:id="rId21"/>
    <p:sldId id="476" r:id="rId22"/>
    <p:sldId id="420" r:id="rId23"/>
    <p:sldId id="470" r:id="rId24"/>
    <p:sldId id="471" r:id="rId25"/>
    <p:sldId id="472" r:id="rId26"/>
    <p:sldId id="387" r:id="rId27"/>
    <p:sldId id="428" r:id="rId28"/>
    <p:sldId id="429" r:id="rId29"/>
    <p:sldId id="430"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59" autoAdjust="0"/>
    <p:restoredTop sz="94708"/>
  </p:normalViewPr>
  <p:slideViewPr>
    <p:cSldViewPr>
      <p:cViewPr varScale="1">
        <p:scale>
          <a:sx n="88" d="100"/>
          <a:sy n="88" d="100"/>
        </p:scale>
        <p:origin x="1608"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Users/skaplan/Desktop/Data-China_LA/China%20FDI%20MasterSheet%20SMP.xlsx" TargetMode="External"/></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file:////Users/skaplan/Desktop/Data-China_LA/China%20FDI%20MasterSheet%20SMP.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Source</a:t>
            </a:r>
            <a:r>
              <a:rPr lang="en-US" baseline="0"/>
              <a:t> of FDI from </a:t>
            </a:r>
            <a:r>
              <a:rPr lang="en-US"/>
              <a:t>2005-2010</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'Private vs. SOE'!$A$31</c:f>
              <c:strCache>
                <c:ptCount val="1"/>
                <c:pt idx="0">
                  <c:v>2005-2010</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196E-4ABD-B2F7-B8F286AD264B}"/>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196E-4ABD-B2F7-B8F286AD264B}"/>
              </c:ext>
            </c:extLst>
          </c:dPt>
          <c:cat>
            <c:strRef>
              <c:f>'Private vs. SOE'!$F$14:$G$14</c:f>
              <c:strCache>
                <c:ptCount val="2"/>
                <c:pt idx="0">
                  <c:v>Private Firm </c:v>
                </c:pt>
                <c:pt idx="1">
                  <c:v>SOE</c:v>
                </c:pt>
              </c:strCache>
            </c:strRef>
          </c:cat>
          <c:val>
            <c:numRef>
              <c:f>'Private vs. SOE'!$B$31:$C$31</c:f>
              <c:numCache>
                <c:formatCode>_(* #,##0_);_(* \(#,##0\);_(* "-"??_);_(@_)</c:formatCode>
                <c:ptCount val="2"/>
                <c:pt idx="0">
                  <c:v>3863.08323</c:v>
                </c:pt>
                <c:pt idx="1">
                  <c:v>29128.74028</c:v>
                </c:pt>
              </c:numCache>
            </c:numRef>
          </c:val>
          <c:extLst xmlns:c16r2="http://schemas.microsoft.com/office/drawing/2015/06/chart">
            <c:ext xmlns:c16="http://schemas.microsoft.com/office/drawing/2014/chart" uri="{C3380CC4-5D6E-409C-BE32-E72D297353CC}">
              <c16:uniqueId val="{00000000-33D4-4D3E-9473-5D58A584B9CB}"/>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Source of FDI from 2011-2016</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'Private vs. SOE'!$E$16</c:f>
              <c:strCache>
                <c:ptCount val="1"/>
                <c:pt idx="0">
                  <c:v>2011-2016</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8D9F-4F75-B49B-183F7621B98D}"/>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8D9F-4F75-B49B-183F7621B98D}"/>
              </c:ext>
            </c:extLst>
          </c:dPt>
          <c:cat>
            <c:strRef>
              <c:f>'Private vs. SOE'!$F$14:$G$14</c:f>
              <c:strCache>
                <c:ptCount val="2"/>
                <c:pt idx="0">
                  <c:v>Private Firm </c:v>
                </c:pt>
                <c:pt idx="1">
                  <c:v>SOE</c:v>
                </c:pt>
              </c:strCache>
            </c:strRef>
          </c:cat>
          <c:val>
            <c:numRef>
              <c:f>'Private vs. SOE'!$F$16:$G$16</c:f>
              <c:numCache>
                <c:formatCode>General</c:formatCode>
                <c:ptCount val="2"/>
                <c:pt idx="0">
                  <c:v>15458.21147035</c:v>
                </c:pt>
                <c:pt idx="1">
                  <c:v>58974.852716</c:v>
                </c:pt>
              </c:numCache>
            </c:numRef>
          </c:val>
          <c:extLst xmlns:c16r2="http://schemas.microsoft.com/office/drawing/2015/06/chart">
            <c:ext xmlns:c16="http://schemas.microsoft.com/office/drawing/2014/chart" uri="{C3380CC4-5D6E-409C-BE32-E72D297353CC}">
              <c16:uniqueId val="{00000000-58D6-4890-B7D3-70DD642A19F6}"/>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469F55-174E-415B-9EB3-E810059BE131}" type="datetimeFigureOut">
              <a:rPr lang="en-US" smtClean="0"/>
              <a:pPr/>
              <a:t>6/13/18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0F6613-F2A1-4EFE-AD96-9043C20FC9B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0F6613-F2A1-4EFE-AD96-9043C20FC9BF}" type="slidenum">
              <a:rPr lang="en-US" smtClean="0"/>
              <a:pPr/>
              <a:t>10</a:t>
            </a:fld>
            <a:endParaRPr lang="en-US"/>
          </a:p>
        </p:txBody>
      </p:sp>
    </p:spTree>
    <p:extLst>
      <p:ext uri="{BB962C8B-B14F-4D97-AF65-F5344CB8AC3E}">
        <p14:creationId xmlns:p14="http://schemas.microsoft.com/office/powerpoint/2010/main" val="585950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0F6613-F2A1-4EFE-AD96-9043C20FC9BF}" type="slidenum">
              <a:rPr lang="en-US" smtClean="0"/>
              <a:pPr/>
              <a:t>14</a:t>
            </a:fld>
            <a:endParaRPr lang="en-US"/>
          </a:p>
        </p:txBody>
      </p:sp>
    </p:spTree>
    <p:extLst>
      <p:ext uri="{BB962C8B-B14F-4D97-AF65-F5344CB8AC3E}">
        <p14:creationId xmlns:p14="http://schemas.microsoft.com/office/powerpoint/2010/main" val="418493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0F6613-F2A1-4EFE-AD96-9043C20FC9BF}" type="slidenum">
              <a:rPr lang="en-US" smtClean="0"/>
              <a:pPr/>
              <a:t>16</a:t>
            </a:fld>
            <a:endParaRPr lang="en-US"/>
          </a:p>
        </p:txBody>
      </p:sp>
    </p:spTree>
    <p:extLst>
      <p:ext uri="{BB962C8B-B14F-4D97-AF65-F5344CB8AC3E}">
        <p14:creationId xmlns:p14="http://schemas.microsoft.com/office/powerpoint/2010/main" val="96536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lstStyle>
          <a:p>
            <a:fld id="{BDB4E3DB-BB20-48DD-8820-879268E77211}" type="datetimeFigureOut">
              <a:rPr lang="en-US" smtClean="0"/>
              <a:pPr/>
              <a:t>6/13/18</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lstStyle>
          <a:p>
            <a:fld id="{B72AC242-6C76-4F35-B422-2944BFED9CC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DB4E3DB-BB20-48DD-8820-879268E77211}" type="datetimeFigureOut">
              <a:rPr lang="en-US" smtClean="0"/>
              <a:pPr/>
              <a:t>6/13/18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2AC242-6C76-4F35-B422-2944BFED9CC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DB4E3DB-BB20-48DD-8820-879268E77211}" type="datetimeFigureOut">
              <a:rPr lang="en-US" smtClean="0"/>
              <a:pPr/>
              <a:t>6/13/18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2AC242-6C76-4F35-B422-2944BFED9CC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DB4E3DB-BB20-48DD-8820-879268E77211}" type="datetimeFigureOut">
              <a:rPr lang="en-US" smtClean="0"/>
              <a:pPr/>
              <a:t>6/13/18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2AC242-6C76-4F35-B422-2944BFED9CC6}" type="slidenum">
              <a:rPr lang="en-US" smtClean="0"/>
              <a:pPr/>
              <a:t>‹#›</a:t>
            </a:fld>
            <a:endParaRPr lang="en-US"/>
          </a:p>
        </p:txBody>
      </p:sp>
      <p:sp>
        <p:nvSpPr>
          <p:cNvPr id="7" name="Title 6"/>
          <p:cNvSpPr>
            <a:spLocks noGrp="1"/>
          </p:cNvSpPr>
          <p:nvPr>
            <p:ph type="title"/>
          </p:nvPr>
        </p:nvSpPr>
        <p:spPr/>
        <p:txBody>
          <a:bodyPr rtlCol="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BDB4E3DB-BB20-48DD-8820-879268E77211}" type="datetimeFigureOut">
              <a:rPr lang="en-US" smtClean="0"/>
              <a:pPr/>
              <a:t>6/13/18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2AC242-6C76-4F35-B422-2944BFED9CC6}"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DB4E3DB-BB20-48DD-8820-879268E77211}" type="datetimeFigureOut">
              <a:rPr lang="en-US" smtClean="0"/>
              <a:pPr/>
              <a:t>6/13/18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2AC242-6C76-4F35-B422-2944BFED9CC6}" type="slidenum">
              <a:rPr lang="en-US" smtClean="0"/>
              <a:pPr/>
              <a:t>‹#›</a:t>
            </a:fld>
            <a:endParaRPr lang="en-US"/>
          </a:p>
        </p:txBody>
      </p:sp>
      <p:sp>
        <p:nvSpPr>
          <p:cNvPr id="8" name="Title 7"/>
          <p:cNvSpPr>
            <a:spLocks noGrp="1"/>
          </p:cNvSpPr>
          <p:nvPr>
            <p:ph type="title"/>
          </p:nvPr>
        </p:nvSpPr>
        <p:spPr/>
        <p:txBody>
          <a:bodyPr rtlCol="0"/>
          <a:lstStyle/>
          <a:p>
            <a:r>
              <a:rPr kumimoji="0" lang="en-US" smtClean="0"/>
              <a:t>Click to edit Master title style</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BDB4E3DB-BB20-48DD-8820-879268E77211}" type="datetimeFigureOut">
              <a:rPr lang="en-US" smtClean="0"/>
              <a:pPr/>
              <a:t>6/13/18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2AC242-6C76-4F35-B422-2944BFED9CC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DB4E3DB-BB20-48DD-8820-879268E77211}" type="datetimeFigureOut">
              <a:rPr lang="en-US" smtClean="0"/>
              <a:pPr/>
              <a:t>6/13/18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2AC242-6C76-4F35-B422-2944BFED9CC6}" type="slidenum">
              <a:rPr lang="en-US" smtClean="0"/>
              <a:pPr/>
              <a:t>‹#›</a:t>
            </a:fld>
            <a:endParaRPr lang="en-US"/>
          </a:p>
        </p:txBody>
      </p:sp>
      <p:sp>
        <p:nvSpPr>
          <p:cNvPr id="6" name="Title 5"/>
          <p:cNvSpPr>
            <a:spLocks noGrp="1"/>
          </p:cNvSpPr>
          <p:nvPr>
            <p:ph type="title"/>
          </p:nvPr>
        </p:nvSpPr>
        <p:spPr/>
        <p:txBody>
          <a:bodyPr rtlCol="0"/>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B4E3DB-BB20-48DD-8820-879268E77211}" type="datetimeFigureOut">
              <a:rPr lang="en-US" smtClean="0"/>
              <a:pPr/>
              <a:t>6/13/18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2AC242-6C76-4F35-B422-2944BFED9CC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BDB4E3DB-BB20-48DD-8820-879268E77211}" type="datetimeFigureOut">
              <a:rPr lang="en-US" smtClean="0"/>
              <a:pPr/>
              <a:t>6/13/18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2AC242-6C76-4F35-B422-2944BFED9CC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lstStyle>
          <a:p>
            <a:r>
              <a:rPr kumimoji="0" lang="en-US" smtClean="0"/>
              <a:t>Click icon to add picture</a:t>
            </a:r>
            <a:endParaRPr kumimoji="0" lang="en-US"/>
          </a:p>
        </p:txBody>
      </p:sp>
      <p:sp>
        <p:nvSpPr>
          <p:cNvPr id="5" name="Date Placeholder 4"/>
          <p:cNvSpPr>
            <a:spLocks noGrp="1"/>
          </p:cNvSpPr>
          <p:nvPr>
            <p:ph type="dt" sz="half" idx="10"/>
          </p:nvPr>
        </p:nvSpPr>
        <p:spPr/>
        <p:txBody>
          <a:bodyPr/>
          <a:lstStyle>
            <a:lvl1pPr>
              <a:defRPr>
                <a:solidFill>
                  <a:schemeClr val="tx1"/>
                </a:solidFill>
              </a:defRPr>
            </a:lvl1pPr>
          </a:lstStyle>
          <a:p>
            <a:fld id="{BDB4E3DB-BB20-48DD-8820-879268E77211}" type="datetimeFigureOut">
              <a:rPr lang="en-US" smtClean="0"/>
              <a:pPr/>
              <a:t>6/13/18</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B72AC242-6C76-4F35-B422-2944BFED9CC6}"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lstStyle>
          <a:p>
            <a:fld id="{BDB4E3DB-BB20-48DD-8820-879268E77211}" type="datetimeFigureOut">
              <a:rPr lang="en-US" smtClean="0"/>
              <a:pPr/>
              <a:t>6/13/18</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lstStyle>
          <a:p>
            <a:fld id="{B72AC242-6C76-4F35-B422-2944BFED9CC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 Id="rId3" Type="http://schemas.openxmlformats.org/officeDocument/2006/relationships/chart" Target="../charts/char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6686" y="381000"/>
            <a:ext cx="7772400" cy="1829761"/>
          </a:xfrm>
        </p:spPr>
        <p:txBody>
          <a:bodyPr>
            <a:normAutofit/>
          </a:bodyPr>
          <a:lstStyle/>
          <a:p>
            <a:pPr algn="ctr"/>
            <a:r>
              <a:rPr lang="en-US" sz="3600" dirty="0" smtClean="0"/>
              <a:t>The Rise of Patient Capital:       The Political Economy of Chinese Finance in Latin America</a:t>
            </a:r>
            <a:endParaRPr lang="en-US" sz="3600" dirty="0"/>
          </a:p>
        </p:txBody>
      </p:sp>
      <p:sp>
        <p:nvSpPr>
          <p:cNvPr id="3" name="Subtitle 2"/>
          <p:cNvSpPr>
            <a:spLocks noGrp="1"/>
          </p:cNvSpPr>
          <p:nvPr>
            <p:ph type="subTitle" idx="1"/>
          </p:nvPr>
        </p:nvSpPr>
        <p:spPr>
          <a:xfrm>
            <a:off x="772886" y="2514600"/>
            <a:ext cx="7696200" cy="2133600"/>
          </a:xfrm>
        </p:spPr>
        <p:txBody>
          <a:bodyPr>
            <a:noAutofit/>
          </a:bodyPr>
          <a:lstStyle/>
          <a:p>
            <a:pPr algn="ctr"/>
            <a:r>
              <a:rPr lang="en-US" sz="2400" dirty="0" smtClean="0"/>
              <a:t>Wilson Center Presentation</a:t>
            </a:r>
          </a:p>
          <a:p>
            <a:pPr algn="ctr"/>
            <a:r>
              <a:rPr lang="en-US" sz="2400" dirty="0" smtClean="0"/>
              <a:t>Prepared by </a:t>
            </a:r>
            <a:endParaRPr lang="en-US" sz="2400" dirty="0"/>
          </a:p>
          <a:p>
            <a:pPr algn="ctr"/>
            <a:r>
              <a:rPr lang="en-US" sz="2400" dirty="0" smtClean="0"/>
              <a:t>Professor Stephen B. Kaplan</a:t>
            </a:r>
          </a:p>
          <a:p>
            <a:pPr algn="ctr"/>
            <a:r>
              <a:rPr lang="en-US" sz="2400" dirty="0" smtClean="0"/>
              <a:t>George Washington University</a:t>
            </a:r>
          </a:p>
          <a:p>
            <a:pPr algn="ctr"/>
            <a:r>
              <a:rPr lang="en-US" sz="2400" dirty="0" smtClean="0"/>
              <a:t>June 14, 2018</a:t>
            </a:r>
            <a:endParaRPr lang="en-US"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914400"/>
            <a:ext cx="8953500" cy="5334000"/>
          </a:xfrm>
        </p:spPr>
        <p:txBody>
          <a:bodyPr>
            <a:normAutofit/>
          </a:bodyPr>
          <a:lstStyle/>
          <a:p>
            <a:pPr>
              <a:spcAft>
                <a:spcPts val="600"/>
              </a:spcAft>
            </a:pPr>
            <a:r>
              <a:rPr lang="en-US" sz="2200" dirty="0" smtClean="0"/>
              <a:t>Benefits </a:t>
            </a:r>
          </a:p>
          <a:p>
            <a:pPr lvl="1">
              <a:spcAft>
                <a:spcPts val="600"/>
              </a:spcAft>
            </a:pPr>
            <a:r>
              <a:rPr lang="en-US" sz="1800" i="1" dirty="0" smtClean="0"/>
              <a:t>Long-term financing </a:t>
            </a:r>
            <a:r>
              <a:rPr lang="en-US" sz="1800" dirty="0" smtClean="0"/>
              <a:t>better aligns with region’s development horizon. </a:t>
            </a:r>
          </a:p>
          <a:p>
            <a:pPr lvl="1">
              <a:spcAft>
                <a:spcPts val="600"/>
              </a:spcAft>
            </a:pPr>
            <a:r>
              <a:rPr lang="en-US" sz="1800" dirty="0" smtClean="0"/>
              <a:t>Addresses the region’s </a:t>
            </a:r>
            <a:r>
              <a:rPr lang="en-US" sz="1800" i="1" dirty="0" smtClean="0"/>
              <a:t>infrastructure deficit</a:t>
            </a:r>
            <a:r>
              <a:rPr lang="en-US" sz="1800" dirty="0" smtClean="0"/>
              <a:t>. Investment was a mere 0.6 percent of GDP in the 2000s compared to 3 percent rates in the 1980s.</a:t>
            </a:r>
          </a:p>
          <a:p>
            <a:pPr lvl="2">
              <a:spcAft>
                <a:spcPts val="1200"/>
              </a:spcAft>
            </a:pPr>
            <a:r>
              <a:rPr lang="en-US" sz="1600" dirty="0" smtClean="0"/>
              <a:t>Chinese policy banks have primarily targeted the energy sector; the onus is on Latin America to identify railway, highway, port, and airport projects.  </a:t>
            </a:r>
            <a:endParaRPr lang="en-US" sz="600" dirty="0" smtClean="0"/>
          </a:p>
          <a:p>
            <a:pPr>
              <a:spcAft>
                <a:spcPts val="600"/>
              </a:spcAft>
            </a:pPr>
            <a:r>
              <a:rPr lang="en-US" sz="2200" dirty="0" smtClean="0"/>
              <a:t>Costs</a:t>
            </a:r>
          </a:p>
          <a:p>
            <a:pPr lvl="1">
              <a:spcAft>
                <a:spcPts val="600"/>
              </a:spcAft>
            </a:pPr>
            <a:r>
              <a:rPr lang="en-US" sz="1800" i="1" dirty="0" smtClean="0"/>
              <a:t>Commercial conditionality </a:t>
            </a:r>
            <a:r>
              <a:rPr lang="mr-IN" sz="1800" dirty="0" smtClean="0"/>
              <a:t>–</a:t>
            </a:r>
            <a:r>
              <a:rPr lang="en-US" sz="1800" dirty="0"/>
              <a:t> </a:t>
            </a:r>
            <a:r>
              <a:rPr lang="en-US" sz="1800" dirty="0" smtClean="0"/>
              <a:t>loans are tied to Chinese firms, products, and machinery. </a:t>
            </a:r>
          </a:p>
          <a:p>
            <a:pPr lvl="2">
              <a:spcAft>
                <a:spcPts val="1200"/>
              </a:spcAft>
            </a:pPr>
            <a:r>
              <a:rPr lang="en-US" sz="1600" dirty="0" smtClean="0"/>
              <a:t>Latin America must negotiate to increase its share of local content. </a:t>
            </a:r>
          </a:p>
          <a:p>
            <a:pPr lvl="1">
              <a:spcAft>
                <a:spcPts val="600"/>
              </a:spcAft>
            </a:pPr>
            <a:r>
              <a:rPr lang="en-US" sz="1800" i="1" dirty="0" smtClean="0"/>
              <a:t>Middle income trap </a:t>
            </a:r>
            <a:r>
              <a:rPr lang="mr-IN" sz="1800" dirty="0" smtClean="0"/>
              <a:t>–</a:t>
            </a:r>
            <a:r>
              <a:rPr lang="en-US" sz="1800" dirty="0"/>
              <a:t> </a:t>
            </a:r>
            <a:r>
              <a:rPr lang="en-US" sz="1800" dirty="0" smtClean="0"/>
              <a:t>industrial upgrading is a key feature of China’s LA development plan, but only 1/10</a:t>
            </a:r>
            <a:r>
              <a:rPr lang="en-US" sz="1800" baseline="30000" dirty="0" smtClean="0"/>
              <a:t>th</a:t>
            </a:r>
            <a:r>
              <a:rPr lang="en-US" sz="1800" dirty="0" smtClean="0"/>
              <a:t> of Chinese FDI has been destined for LA manufacturing sector; 2/3 of the investment has gone to Brazil. </a:t>
            </a:r>
          </a:p>
          <a:p>
            <a:pPr lvl="2">
              <a:spcAft>
                <a:spcPts val="600"/>
              </a:spcAft>
            </a:pPr>
            <a:r>
              <a:rPr lang="en-US" sz="1600" dirty="0" smtClean="0"/>
              <a:t>How does LA compete when its labor costs are higher than Africa and S.E. Asia?</a:t>
            </a:r>
          </a:p>
          <a:p>
            <a:pPr>
              <a:spcAft>
                <a:spcPts val="600"/>
              </a:spcAft>
            </a:pPr>
            <a:endParaRPr lang="en-US" sz="2200" dirty="0" smtClean="0"/>
          </a:p>
          <a:p>
            <a:pPr lvl="2">
              <a:spcAft>
                <a:spcPts val="600"/>
              </a:spcAft>
            </a:pPr>
            <a:endParaRPr lang="en-US" sz="1600" dirty="0"/>
          </a:p>
        </p:txBody>
      </p:sp>
      <p:sp>
        <p:nvSpPr>
          <p:cNvPr id="3" name="Title 2"/>
          <p:cNvSpPr>
            <a:spLocks noGrp="1"/>
          </p:cNvSpPr>
          <p:nvPr>
            <p:ph type="title"/>
          </p:nvPr>
        </p:nvSpPr>
        <p:spPr>
          <a:xfrm>
            <a:off x="457200" y="76200"/>
            <a:ext cx="8382000" cy="685800"/>
          </a:xfrm>
        </p:spPr>
        <p:txBody>
          <a:bodyPr>
            <a:normAutofit fontScale="90000"/>
          </a:bodyPr>
          <a:lstStyle/>
          <a:p>
            <a:pPr algn="ctr"/>
            <a:r>
              <a:rPr lang="en-US" dirty="0" smtClean="0"/>
              <a:t>Latin America’s Debtor Perspective</a:t>
            </a:r>
            <a:endParaRPr lang="en-US" dirty="0"/>
          </a:p>
        </p:txBody>
      </p:sp>
    </p:spTree>
    <p:extLst>
      <p:ext uri="{BB962C8B-B14F-4D97-AF65-F5344CB8AC3E}">
        <p14:creationId xmlns:p14="http://schemas.microsoft.com/office/powerpoint/2010/main" val="18094307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6700" y="1143000"/>
            <a:ext cx="8763000" cy="5029200"/>
          </a:xfrm>
        </p:spPr>
        <p:txBody>
          <a:bodyPr>
            <a:normAutofit/>
          </a:bodyPr>
          <a:lstStyle/>
          <a:p>
            <a:pPr>
              <a:spcAft>
                <a:spcPts val="600"/>
              </a:spcAft>
            </a:pPr>
            <a:r>
              <a:rPr lang="en-US" sz="2400" dirty="0" smtClean="0"/>
              <a:t>Costs</a:t>
            </a:r>
          </a:p>
          <a:p>
            <a:pPr lvl="1">
              <a:spcAft>
                <a:spcPts val="600"/>
              </a:spcAft>
            </a:pPr>
            <a:r>
              <a:rPr lang="en-US" sz="1800" i="1" dirty="0" smtClean="0"/>
              <a:t>Indebtedness</a:t>
            </a:r>
            <a:r>
              <a:rPr lang="en-US" sz="1600" dirty="0" smtClean="0"/>
              <a:t>: lack of policy conditionality creates a moral hazard problem.</a:t>
            </a:r>
          </a:p>
          <a:p>
            <a:pPr lvl="2">
              <a:spcAft>
                <a:spcPts val="600"/>
              </a:spcAft>
            </a:pPr>
            <a:r>
              <a:rPr lang="en-US" sz="1600" dirty="0" smtClean="0"/>
              <a:t>Venezuela </a:t>
            </a:r>
            <a:r>
              <a:rPr lang="en-US" sz="1600" dirty="0"/>
              <a:t>- After </a:t>
            </a:r>
            <a:r>
              <a:rPr lang="en-US" sz="1600" dirty="0" smtClean="0"/>
              <a:t>receiving China’s </a:t>
            </a:r>
            <a:r>
              <a:rPr lang="en-US" sz="1600" dirty="0"/>
              <a:t>state-to-state </a:t>
            </a:r>
            <a:r>
              <a:rPr lang="en-US" sz="1600" dirty="0" smtClean="0"/>
              <a:t>financing for </a:t>
            </a:r>
            <a:r>
              <a:rPr lang="en-US" sz="1600" dirty="0"/>
              <a:t>more than a decade, </a:t>
            </a:r>
            <a:r>
              <a:rPr lang="en-US" sz="1600" dirty="0" smtClean="0"/>
              <a:t>Venezuela avoided </a:t>
            </a:r>
            <a:r>
              <a:rPr lang="en-US" sz="1600" dirty="0"/>
              <a:t>the </a:t>
            </a:r>
            <a:r>
              <a:rPr lang="en-US" sz="1600" dirty="0" smtClean="0"/>
              <a:t>austerity that </a:t>
            </a:r>
            <a:r>
              <a:rPr lang="en-US" sz="1600" dirty="0"/>
              <a:t>would have typically come with </a:t>
            </a:r>
            <a:r>
              <a:rPr lang="en-US" sz="1600" dirty="0" smtClean="0"/>
              <a:t>first </a:t>
            </a:r>
            <a:r>
              <a:rPr lang="en-US" sz="1600" dirty="0"/>
              <a:t>the global </a:t>
            </a:r>
            <a:r>
              <a:rPr lang="en-US" sz="1600" dirty="0" smtClean="0"/>
              <a:t>financial </a:t>
            </a:r>
            <a:r>
              <a:rPr lang="en-US" sz="1600" dirty="0"/>
              <a:t>crisis, and </a:t>
            </a:r>
            <a:r>
              <a:rPr lang="en-US" sz="1600" dirty="0" smtClean="0"/>
              <a:t>then the </a:t>
            </a:r>
            <a:r>
              <a:rPr lang="en-US" sz="1600" dirty="0"/>
              <a:t>2014 commodity </a:t>
            </a:r>
            <a:r>
              <a:rPr lang="en-US" sz="1600" dirty="0" smtClean="0"/>
              <a:t>downturn.</a:t>
            </a:r>
          </a:p>
          <a:p>
            <a:pPr lvl="2">
              <a:spcAft>
                <a:spcPts val="600"/>
              </a:spcAft>
            </a:pPr>
            <a:r>
              <a:rPr lang="en-US" sz="1600" dirty="0" smtClean="0"/>
              <a:t>The </a:t>
            </a:r>
            <a:r>
              <a:rPr lang="en-US" sz="1600" dirty="0"/>
              <a:t>country is now struggling to repay its </a:t>
            </a:r>
            <a:r>
              <a:rPr lang="en-US" sz="1600" dirty="0" smtClean="0"/>
              <a:t>outstanding Chinese </a:t>
            </a:r>
            <a:r>
              <a:rPr lang="en-US" sz="1600" dirty="0"/>
              <a:t>debts (</a:t>
            </a:r>
            <a:r>
              <a:rPr lang="en-US" sz="1600" dirty="0" smtClean="0"/>
              <a:t>totaling </a:t>
            </a:r>
            <a:r>
              <a:rPr lang="en-US" sz="1600" dirty="0"/>
              <a:t>$</a:t>
            </a:r>
            <a:r>
              <a:rPr lang="en-US" sz="1600" dirty="0" smtClean="0"/>
              <a:t>17-$20 </a:t>
            </a:r>
            <a:r>
              <a:rPr lang="en-US" sz="1600" dirty="0"/>
              <a:t>billion) amid its historic </a:t>
            </a:r>
            <a:r>
              <a:rPr lang="en-US" sz="1600" dirty="0" smtClean="0"/>
              <a:t>crisis and </a:t>
            </a:r>
            <a:r>
              <a:rPr lang="en-US" sz="1600" dirty="0"/>
              <a:t>dwindling state-oil </a:t>
            </a:r>
            <a:r>
              <a:rPr lang="en-US" sz="1600" dirty="0" smtClean="0"/>
              <a:t>production</a:t>
            </a:r>
            <a:r>
              <a:rPr lang="en-US" sz="1600" dirty="0"/>
              <a:t> </a:t>
            </a:r>
            <a:r>
              <a:rPr lang="en-US" sz="1600" dirty="0" smtClean="0"/>
              <a:t>(nearing 1 million barrels per day; less than half of 2013 output).</a:t>
            </a:r>
          </a:p>
          <a:p>
            <a:pPr lvl="2">
              <a:spcAft>
                <a:spcPts val="600"/>
              </a:spcAft>
            </a:pPr>
            <a:r>
              <a:rPr lang="en-US" sz="1600" dirty="0"/>
              <a:t>C</a:t>
            </a:r>
            <a:r>
              <a:rPr lang="en-US" sz="1600" dirty="0" smtClean="0"/>
              <a:t>urrent </a:t>
            </a:r>
            <a:r>
              <a:rPr lang="en-US" sz="1600" dirty="0"/>
              <a:t>sanctions impeding creditors from refinancing Venezuela’s debt, the government lacks new financing </a:t>
            </a:r>
            <a:r>
              <a:rPr lang="en-US" sz="1600" dirty="0" smtClean="0"/>
              <a:t>options. </a:t>
            </a:r>
          </a:p>
          <a:p>
            <a:pPr lvl="3">
              <a:spcAft>
                <a:spcPts val="600"/>
              </a:spcAft>
            </a:pPr>
            <a:r>
              <a:rPr lang="en-US" sz="1400" dirty="0" smtClean="0"/>
              <a:t>This </a:t>
            </a:r>
            <a:r>
              <a:rPr lang="en-US" sz="1400" dirty="0"/>
              <a:t>means it’s unlikely that Venezuela will be able to pay more than $10 billion in foreign debt obligations coming due this year — </a:t>
            </a:r>
            <a:r>
              <a:rPr lang="en-US" sz="1400" dirty="0" smtClean="0"/>
              <a:t>equivalent to </a:t>
            </a:r>
            <a:r>
              <a:rPr lang="en-US" sz="1400" dirty="0"/>
              <a:t>the country’s reserves.</a:t>
            </a:r>
            <a:endParaRPr lang="en-US" sz="1400" dirty="0" smtClean="0"/>
          </a:p>
          <a:p>
            <a:pPr lvl="2">
              <a:spcAft>
                <a:spcPts val="600"/>
              </a:spcAft>
            </a:pPr>
            <a:r>
              <a:rPr lang="en-US" sz="1600" dirty="0"/>
              <a:t>China has </a:t>
            </a:r>
            <a:r>
              <a:rPr lang="en-US" sz="1600" dirty="0" smtClean="0"/>
              <a:t>renegotiated terms of old loans, but refused </a:t>
            </a:r>
            <a:r>
              <a:rPr lang="en-US" sz="1600" dirty="0"/>
              <a:t>to be a lender of last resort; it has not extended any new funds to Venezuela since 2016</a:t>
            </a:r>
            <a:r>
              <a:rPr lang="en-US" sz="1600" dirty="0" smtClean="0"/>
              <a:t>.</a:t>
            </a:r>
          </a:p>
          <a:p>
            <a:pPr lvl="3">
              <a:spcAft>
                <a:spcPts val="600"/>
              </a:spcAft>
            </a:pPr>
            <a:r>
              <a:rPr lang="en-US" sz="1400" dirty="0" smtClean="0">
                <a:solidFill>
                  <a:srgbClr val="000000"/>
                </a:solidFill>
              </a:rPr>
              <a:t>Policy banks might </a:t>
            </a:r>
            <a:r>
              <a:rPr lang="en-US" sz="1400" dirty="0">
                <a:solidFill>
                  <a:srgbClr val="000000"/>
                </a:solidFill>
              </a:rPr>
              <a:t>need their balance sheet reserves to help address domestic financial pressures back home</a:t>
            </a:r>
            <a:r>
              <a:rPr lang="en-US" sz="1400" dirty="0" smtClean="0">
                <a:solidFill>
                  <a:srgbClr val="000000"/>
                </a:solidFill>
              </a:rPr>
              <a:t>.</a:t>
            </a:r>
            <a:endParaRPr lang="en-US" sz="1400" dirty="0"/>
          </a:p>
          <a:p>
            <a:pPr lvl="2">
              <a:spcAft>
                <a:spcPts val="600"/>
              </a:spcAft>
            </a:pPr>
            <a:endParaRPr lang="en-US" sz="1600" dirty="0"/>
          </a:p>
        </p:txBody>
      </p:sp>
      <p:sp>
        <p:nvSpPr>
          <p:cNvPr id="3" name="Title 2"/>
          <p:cNvSpPr>
            <a:spLocks noGrp="1"/>
          </p:cNvSpPr>
          <p:nvPr>
            <p:ph type="title"/>
          </p:nvPr>
        </p:nvSpPr>
        <p:spPr>
          <a:xfrm>
            <a:off x="457200" y="76200"/>
            <a:ext cx="8382000" cy="1143000"/>
          </a:xfrm>
        </p:spPr>
        <p:txBody>
          <a:bodyPr>
            <a:normAutofit fontScale="90000"/>
          </a:bodyPr>
          <a:lstStyle/>
          <a:p>
            <a:pPr algn="ctr"/>
            <a:r>
              <a:rPr lang="en-US" dirty="0" smtClean="0"/>
              <a:t>Latin America’s Debtor Perspective</a:t>
            </a:r>
            <a:endParaRPr lang="en-US" dirty="0"/>
          </a:p>
        </p:txBody>
      </p:sp>
    </p:spTree>
    <p:extLst>
      <p:ext uri="{BB962C8B-B14F-4D97-AF65-F5344CB8AC3E}">
        <p14:creationId xmlns:p14="http://schemas.microsoft.com/office/powerpoint/2010/main" val="19533861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9144000" cy="762000"/>
          </a:xfrm>
        </p:spPr>
        <p:txBody>
          <a:bodyPr>
            <a:noAutofit/>
          </a:bodyPr>
          <a:lstStyle/>
          <a:p>
            <a:pPr algn="ctr"/>
            <a:r>
              <a:rPr lang="en-US" sz="3000" dirty="0" smtClean="0">
                <a:solidFill>
                  <a:srgbClr val="000000"/>
                </a:solidFill>
              </a:rPr>
              <a:t>Venezuela’s Financing Shift </a:t>
            </a:r>
            <a:br>
              <a:rPr lang="en-US" sz="3000" dirty="0" smtClean="0">
                <a:solidFill>
                  <a:srgbClr val="000000"/>
                </a:solidFill>
              </a:rPr>
            </a:br>
            <a:r>
              <a:rPr lang="en-US" sz="3000" dirty="0" smtClean="0">
                <a:solidFill>
                  <a:srgbClr val="000000"/>
                </a:solidFill>
              </a:rPr>
              <a:t>and Fiscal Policy</a:t>
            </a:r>
            <a:endParaRPr lang="en-US" sz="3000" dirty="0">
              <a:solidFill>
                <a:srgbClr val="000000"/>
              </a:solidFill>
            </a:endParaRPr>
          </a:p>
        </p:txBody>
      </p:sp>
      <p:pic>
        <p:nvPicPr>
          <p:cNvPr id="3" name="Picture 2"/>
          <p:cNvPicPr>
            <a:picLocks noChangeAspect="1"/>
          </p:cNvPicPr>
          <p:nvPr/>
        </p:nvPicPr>
        <p:blipFill>
          <a:blip r:embed="rId2"/>
          <a:stretch>
            <a:fillRect/>
          </a:stretch>
        </p:blipFill>
        <p:spPr>
          <a:xfrm>
            <a:off x="914400" y="1295400"/>
            <a:ext cx="7848600" cy="4813674"/>
          </a:xfrm>
          <a:prstGeom prst="rect">
            <a:avLst/>
          </a:prstGeom>
        </p:spPr>
      </p:pic>
    </p:spTree>
    <p:extLst>
      <p:ext uri="{BB962C8B-B14F-4D97-AF65-F5344CB8AC3E}">
        <p14:creationId xmlns:p14="http://schemas.microsoft.com/office/powerpoint/2010/main" val="11564856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341437"/>
            <a:ext cx="8610600" cy="4678363"/>
          </a:xfrm>
        </p:spPr>
        <p:txBody>
          <a:bodyPr>
            <a:normAutofit fontScale="92500" lnSpcReduction="10000"/>
          </a:bodyPr>
          <a:lstStyle/>
          <a:p>
            <a:pPr>
              <a:spcAft>
                <a:spcPts val="600"/>
              </a:spcAft>
            </a:pPr>
            <a:r>
              <a:rPr lang="en-US" sz="2400" dirty="0"/>
              <a:t>How ensure prudent governance that leads to successful investments, given non-intervention principle? </a:t>
            </a:r>
          </a:p>
          <a:p>
            <a:pPr lvl="1">
              <a:spcAft>
                <a:spcPts val="1200"/>
              </a:spcAft>
            </a:pPr>
            <a:r>
              <a:rPr lang="en-US" sz="2000" dirty="0"/>
              <a:t>Administrative guidance, monitoring, and state-to-state diplomacy aimed at ensuring success on commercial project level. </a:t>
            </a:r>
            <a:endParaRPr lang="en-US" sz="2000" dirty="0" smtClean="0"/>
          </a:p>
          <a:p>
            <a:pPr>
              <a:spcAft>
                <a:spcPts val="600"/>
              </a:spcAft>
            </a:pPr>
            <a:r>
              <a:rPr lang="en-US" sz="2400" dirty="0"/>
              <a:t>S</a:t>
            </a:r>
            <a:r>
              <a:rPr lang="en-US" sz="2400" dirty="0" smtClean="0"/>
              <a:t>ustained expansion of government debt in heavy industry and infrastructure yielded high growth, but also non-performing loans.</a:t>
            </a:r>
          </a:p>
          <a:p>
            <a:pPr lvl="1">
              <a:spcAft>
                <a:spcPts val="600"/>
              </a:spcAft>
            </a:pPr>
            <a:r>
              <a:rPr lang="en-US" sz="2000" dirty="0" smtClean="0"/>
              <a:t>Compared to low yielding U.S. Treasury investments, investing in project finance globally has a higher return. From a portfolio perspective, China can absorb some bad loans. </a:t>
            </a:r>
          </a:p>
          <a:p>
            <a:pPr lvl="1">
              <a:spcAft>
                <a:spcPts val="600"/>
              </a:spcAft>
            </a:pPr>
            <a:r>
              <a:rPr lang="en-US" sz="2000" dirty="0" smtClean="0"/>
              <a:t>But, it’s easier to administratively control local governments domestically, than national governments internationally. </a:t>
            </a:r>
          </a:p>
          <a:p>
            <a:pPr lvl="1"/>
            <a:r>
              <a:rPr lang="en-US" sz="2000" dirty="0" smtClean="0"/>
              <a:t>What does China do when it misprices investment risk repeatedly in places like Venezuela, Indonesia, and Sri Lanka?</a:t>
            </a:r>
            <a:endParaRPr lang="en-US" sz="2000" dirty="0"/>
          </a:p>
          <a:p>
            <a:endParaRPr lang="en-US" dirty="0"/>
          </a:p>
        </p:txBody>
      </p:sp>
      <p:sp>
        <p:nvSpPr>
          <p:cNvPr id="3" name="Title 2"/>
          <p:cNvSpPr>
            <a:spLocks noGrp="1"/>
          </p:cNvSpPr>
          <p:nvPr>
            <p:ph type="title"/>
          </p:nvPr>
        </p:nvSpPr>
        <p:spPr>
          <a:xfrm>
            <a:off x="457200" y="76200"/>
            <a:ext cx="8382000" cy="1143000"/>
          </a:xfrm>
        </p:spPr>
        <p:txBody>
          <a:bodyPr>
            <a:normAutofit/>
          </a:bodyPr>
          <a:lstStyle/>
          <a:p>
            <a:pPr algn="ctr"/>
            <a:r>
              <a:rPr lang="en-US" dirty="0" smtClean="0"/>
              <a:t>China’s Creditor Perspective</a:t>
            </a:r>
            <a:endParaRPr lang="en-US" dirty="0"/>
          </a:p>
        </p:txBody>
      </p:sp>
    </p:spTree>
    <p:extLst>
      <p:ext uri="{BB962C8B-B14F-4D97-AF65-F5344CB8AC3E}">
        <p14:creationId xmlns:p14="http://schemas.microsoft.com/office/powerpoint/2010/main" val="7697908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500" y="1066800"/>
            <a:ext cx="8915400" cy="5410200"/>
          </a:xfrm>
        </p:spPr>
        <p:txBody>
          <a:bodyPr>
            <a:normAutofit lnSpcReduction="10000"/>
          </a:bodyPr>
          <a:lstStyle/>
          <a:p>
            <a:pPr>
              <a:spcAft>
                <a:spcPts val="600"/>
              </a:spcAft>
            </a:pPr>
            <a:r>
              <a:rPr lang="en-US" sz="2200" dirty="0" smtClean="0"/>
              <a:t>China is also altering its investment channel to have more of a market-governance character in the wake of the 2014 commodity downturn.</a:t>
            </a:r>
          </a:p>
          <a:p>
            <a:pPr lvl="1">
              <a:spcAft>
                <a:spcPts val="600"/>
              </a:spcAft>
            </a:pPr>
            <a:r>
              <a:rPr lang="en-US" sz="1800" dirty="0" smtClean="0"/>
              <a:t>China is increasingly using equity rather than debt financing. </a:t>
            </a:r>
          </a:p>
          <a:p>
            <a:pPr lvl="1">
              <a:spcAft>
                <a:spcPts val="600"/>
              </a:spcAft>
            </a:pPr>
            <a:r>
              <a:rPr lang="en-US" sz="1800" dirty="0" smtClean="0"/>
              <a:t>Diversifying exposure away from sovereign government to firm level. </a:t>
            </a:r>
          </a:p>
          <a:p>
            <a:pPr lvl="1">
              <a:spcAft>
                <a:spcPts val="600"/>
              </a:spcAft>
            </a:pPr>
            <a:r>
              <a:rPr lang="en-US" sz="1800" dirty="0" smtClean="0"/>
              <a:t>State-backed equity funds now directly invest in manufacturing, logistics, agriculture, and even technology. </a:t>
            </a:r>
          </a:p>
          <a:p>
            <a:pPr lvl="2">
              <a:spcAft>
                <a:spcPts val="600"/>
              </a:spcAft>
            </a:pPr>
            <a:r>
              <a:rPr lang="en-US" sz="1600" dirty="0" smtClean="0"/>
              <a:t>$50 billion in Latin America funds; $55 billion in Silk Road Fund.</a:t>
            </a:r>
          </a:p>
          <a:p>
            <a:pPr>
              <a:spcAft>
                <a:spcPts val="600"/>
              </a:spcAft>
            </a:pPr>
            <a:r>
              <a:rPr lang="en-US" sz="2200" dirty="0" smtClean="0"/>
              <a:t>Moving toward multilateralism.</a:t>
            </a:r>
          </a:p>
          <a:p>
            <a:pPr lvl="1">
              <a:spcAft>
                <a:spcPts val="600"/>
              </a:spcAft>
            </a:pPr>
            <a:r>
              <a:rPr lang="en-US" sz="1800" dirty="0" smtClean="0"/>
              <a:t>Acquiring new investment partners, including Chinese commercial banks, multilateral institutions (i.e. World </a:t>
            </a:r>
            <a:r>
              <a:rPr lang="en-US" sz="1800" dirty="0" err="1" smtClean="0"/>
              <a:t>Bank,IDB</a:t>
            </a:r>
            <a:r>
              <a:rPr lang="en-US" sz="1800" dirty="0" smtClean="0"/>
              <a:t>), and local development banks to share investment burden. </a:t>
            </a:r>
          </a:p>
          <a:p>
            <a:pPr lvl="1">
              <a:spcAft>
                <a:spcPts val="600"/>
              </a:spcAft>
            </a:pPr>
            <a:r>
              <a:rPr lang="en-US" sz="1800" dirty="0" smtClean="0"/>
              <a:t>Asian Infrastructure Investment Bank (AIIB), operating with private procurement through international bidding. </a:t>
            </a:r>
          </a:p>
          <a:p>
            <a:pPr lvl="2">
              <a:spcAft>
                <a:spcPts val="600"/>
              </a:spcAft>
            </a:pPr>
            <a:r>
              <a:rPr lang="en-US" sz="1600" dirty="0" smtClean="0"/>
              <a:t>70% of projects jointly financed with World Bank.</a:t>
            </a:r>
          </a:p>
          <a:p>
            <a:pPr lvl="2">
              <a:spcAft>
                <a:spcPts val="600"/>
              </a:spcAft>
            </a:pPr>
            <a:endParaRPr lang="en-US" sz="1600" dirty="0"/>
          </a:p>
        </p:txBody>
      </p:sp>
      <p:sp>
        <p:nvSpPr>
          <p:cNvPr id="3" name="Title 2"/>
          <p:cNvSpPr>
            <a:spLocks noGrp="1"/>
          </p:cNvSpPr>
          <p:nvPr>
            <p:ph type="title"/>
          </p:nvPr>
        </p:nvSpPr>
        <p:spPr>
          <a:xfrm>
            <a:off x="457200" y="228600"/>
            <a:ext cx="8382000" cy="685800"/>
          </a:xfrm>
        </p:spPr>
        <p:txBody>
          <a:bodyPr>
            <a:normAutofit fontScale="90000"/>
          </a:bodyPr>
          <a:lstStyle/>
          <a:p>
            <a:pPr algn="ctr"/>
            <a:r>
              <a:rPr lang="en-US" dirty="0" smtClean="0"/>
              <a:t>China’s Diversified Strategy</a:t>
            </a:r>
            <a:endParaRPr lang="en-US" dirty="0"/>
          </a:p>
        </p:txBody>
      </p:sp>
    </p:spTree>
    <p:extLst>
      <p:ext uri="{BB962C8B-B14F-4D97-AF65-F5344CB8AC3E}">
        <p14:creationId xmlns:p14="http://schemas.microsoft.com/office/powerpoint/2010/main" val="16501007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570037"/>
            <a:ext cx="8610600" cy="1782763"/>
          </a:xfrm>
        </p:spPr>
        <p:txBody>
          <a:bodyPr>
            <a:normAutofit/>
          </a:bodyPr>
          <a:lstStyle/>
          <a:p>
            <a:pPr>
              <a:spcAft>
                <a:spcPts val="600"/>
              </a:spcAft>
            </a:pPr>
            <a:r>
              <a:rPr lang="en-US" sz="2400" dirty="0" smtClean="0"/>
              <a:t>The private sector is accounting for a larger share of FDI to Latin America. </a:t>
            </a:r>
            <a:endParaRPr lang="en-US" sz="2400" dirty="0"/>
          </a:p>
        </p:txBody>
      </p:sp>
      <p:sp>
        <p:nvSpPr>
          <p:cNvPr id="3" name="Title 2"/>
          <p:cNvSpPr>
            <a:spLocks noGrp="1"/>
          </p:cNvSpPr>
          <p:nvPr>
            <p:ph type="title"/>
          </p:nvPr>
        </p:nvSpPr>
        <p:spPr>
          <a:xfrm>
            <a:off x="457200" y="304800"/>
            <a:ext cx="8382000" cy="1143000"/>
          </a:xfrm>
        </p:spPr>
        <p:txBody>
          <a:bodyPr>
            <a:normAutofit/>
          </a:bodyPr>
          <a:lstStyle/>
          <a:p>
            <a:pPr algn="ctr"/>
            <a:r>
              <a:rPr lang="en-US" dirty="0" smtClean="0"/>
              <a:t>China’s Diversified Strategy</a:t>
            </a:r>
            <a:endParaRPr lang="en-US" dirty="0"/>
          </a:p>
        </p:txBody>
      </p:sp>
      <p:graphicFrame>
        <p:nvGraphicFramePr>
          <p:cNvPr id="4" name="Chart 3">
            <a:extLst>
              <a:ext uri="{FF2B5EF4-FFF2-40B4-BE49-F238E27FC236}">
                <a16:creationId xmlns:xdr="http://schemas.openxmlformats.org/drawingml/2006/spreadsheetDrawing" xmlns:a16="http://schemas.microsoft.com/office/drawing/2014/main" xmlns="" xmlns:lc="http://schemas.openxmlformats.org/drawingml/2006/lockedCanvas" id="{00000000-0008-0000-0300-000006000000}"/>
              </a:ext>
            </a:extLst>
          </p:cNvPr>
          <p:cNvGraphicFramePr>
            <a:graphicFrameLocks/>
          </p:cNvGraphicFramePr>
          <p:nvPr>
            <p:extLst>
              <p:ext uri="{D42A27DB-BD31-4B8C-83A1-F6EECF244321}">
                <p14:modId xmlns:p14="http://schemas.microsoft.com/office/powerpoint/2010/main" val="591412310"/>
              </p:ext>
            </p:extLst>
          </p:nvPr>
        </p:nvGraphicFramePr>
        <p:xfrm>
          <a:off x="482600" y="2730589"/>
          <a:ext cx="3980543" cy="334693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xdr="http://schemas.openxmlformats.org/drawingml/2006/spreadsheetDrawing" xmlns:a16="http://schemas.microsoft.com/office/drawing/2014/main" xmlns="" xmlns:lc="http://schemas.openxmlformats.org/drawingml/2006/lockedCanvas" id="{00000000-0008-0000-0300-000007000000}"/>
              </a:ext>
            </a:extLst>
          </p:cNvPr>
          <p:cNvGraphicFramePr>
            <a:graphicFrameLocks/>
          </p:cNvGraphicFramePr>
          <p:nvPr>
            <p:extLst>
              <p:ext uri="{D42A27DB-BD31-4B8C-83A1-F6EECF244321}">
                <p14:modId xmlns:p14="http://schemas.microsoft.com/office/powerpoint/2010/main" val="5694882"/>
              </p:ext>
            </p:extLst>
          </p:nvPr>
        </p:nvGraphicFramePr>
        <p:xfrm>
          <a:off x="4463143" y="2730589"/>
          <a:ext cx="4191000" cy="324551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121276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500" y="914400"/>
            <a:ext cx="8915400" cy="4945743"/>
          </a:xfrm>
        </p:spPr>
        <p:txBody>
          <a:bodyPr>
            <a:normAutofit/>
          </a:bodyPr>
          <a:lstStyle/>
          <a:p>
            <a:pPr>
              <a:spcAft>
                <a:spcPts val="600"/>
              </a:spcAft>
            </a:pPr>
            <a:r>
              <a:rPr lang="en-US" sz="2200" dirty="0" smtClean="0"/>
              <a:t>Chinese loans are commercial, more than geopolitical in Latin America. </a:t>
            </a:r>
          </a:p>
          <a:p>
            <a:pPr lvl="1">
              <a:spcAft>
                <a:spcPts val="600"/>
              </a:spcAft>
            </a:pPr>
            <a:r>
              <a:rPr lang="en-US" sz="1800" dirty="0" smtClean="0"/>
              <a:t>Three-quarters of Latin American policy bank loans have targeted energy sector, which has an electric generation capacity that’s better than Emerging Asia or Africa.</a:t>
            </a:r>
          </a:p>
          <a:p>
            <a:pPr lvl="1">
              <a:spcAft>
                <a:spcPts val="600"/>
              </a:spcAft>
            </a:pPr>
            <a:r>
              <a:rPr lang="en-US" sz="1800" dirty="0" smtClean="0"/>
              <a:t>80 percent of policy bank loans during the past two years went to centrist / center-right governments in Argentina, Brazil, and Peru.  These are also not autocracies!</a:t>
            </a:r>
          </a:p>
          <a:p>
            <a:pPr lvl="1">
              <a:spcAft>
                <a:spcPts val="600"/>
              </a:spcAft>
            </a:pPr>
            <a:r>
              <a:rPr lang="en-US" sz="1800" dirty="0" smtClean="0"/>
              <a:t>Growing presence of </a:t>
            </a:r>
            <a:r>
              <a:rPr lang="en-US" sz="1800" dirty="0"/>
              <a:t>C</a:t>
            </a:r>
            <a:r>
              <a:rPr lang="en-US" sz="1800" dirty="0" smtClean="0"/>
              <a:t>hinese commercial banks in Latin America.</a:t>
            </a:r>
          </a:p>
          <a:p>
            <a:pPr>
              <a:spcAft>
                <a:spcPts val="600"/>
              </a:spcAft>
            </a:pPr>
            <a:r>
              <a:rPr lang="en-US" sz="2200" dirty="0"/>
              <a:t>Growing role of Western sovereign risk </a:t>
            </a:r>
            <a:r>
              <a:rPr lang="en-US" sz="2200" dirty="0" smtClean="0"/>
              <a:t>metrics.</a:t>
            </a:r>
          </a:p>
          <a:p>
            <a:pPr lvl="1">
              <a:spcAft>
                <a:spcPts val="600"/>
              </a:spcAft>
            </a:pPr>
            <a:r>
              <a:rPr lang="en-US" sz="1800" dirty="0" smtClean="0"/>
              <a:t>Sovereign risk analysis increasingly in places like </a:t>
            </a:r>
            <a:r>
              <a:rPr lang="en-US" sz="1800" i="1" dirty="0" err="1"/>
              <a:t>Sinosure</a:t>
            </a:r>
            <a:r>
              <a:rPr lang="en-US" sz="1800" dirty="0"/>
              <a:t>  </a:t>
            </a:r>
            <a:r>
              <a:rPr lang="en-US" sz="1800" dirty="0" smtClean="0"/>
              <a:t>are using </a:t>
            </a:r>
            <a:r>
              <a:rPr lang="en-US" sz="1800" dirty="0"/>
              <a:t>Western tools to evaluate sovereign </a:t>
            </a:r>
            <a:r>
              <a:rPr lang="en-US" sz="1800" dirty="0" smtClean="0"/>
              <a:t>risk.</a:t>
            </a:r>
          </a:p>
          <a:p>
            <a:pPr lvl="1">
              <a:spcAft>
                <a:spcPts val="600"/>
              </a:spcAft>
            </a:pPr>
            <a:r>
              <a:rPr lang="en-US" sz="1800" dirty="0" smtClean="0"/>
              <a:t>Increasingly China is investing </a:t>
            </a:r>
            <a:r>
              <a:rPr lang="en-US" sz="1800" dirty="0"/>
              <a:t>in market-oriented economies like </a:t>
            </a:r>
            <a:r>
              <a:rPr lang="en-US" sz="1800" dirty="0" smtClean="0"/>
              <a:t>Brazil</a:t>
            </a:r>
            <a:r>
              <a:rPr lang="en-US" sz="1800" dirty="0"/>
              <a:t>, Colombia, Chile, Argentina, Mexico, and </a:t>
            </a:r>
            <a:r>
              <a:rPr lang="en-US" sz="1800" dirty="0" smtClean="0"/>
              <a:t>Peru. </a:t>
            </a:r>
            <a:endParaRPr lang="en-US" sz="1800" dirty="0"/>
          </a:p>
          <a:p>
            <a:pPr lvl="1">
              <a:spcAft>
                <a:spcPts val="600"/>
              </a:spcAft>
            </a:pPr>
            <a:endParaRPr lang="en-US" sz="1800" dirty="0" smtClean="0"/>
          </a:p>
          <a:p>
            <a:pPr>
              <a:spcAft>
                <a:spcPts val="600"/>
              </a:spcAft>
            </a:pPr>
            <a:endParaRPr lang="en-US" sz="2200" dirty="0" smtClean="0"/>
          </a:p>
          <a:p>
            <a:pPr lvl="2">
              <a:spcAft>
                <a:spcPts val="600"/>
              </a:spcAft>
            </a:pPr>
            <a:endParaRPr lang="en-US" sz="1600" dirty="0"/>
          </a:p>
        </p:txBody>
      </p:sp>
      <p:sp>
        <p:nvSpPr>
          <p:cNvPr id="3" name="Title 2"/>
          <p:cNvSpPr>
            <a:spLocks noGrp="1"/>
          </p:cNvSpPr>
          <p:nvPr>
            <p:ph type="title"/>
          </p:nvPr>
        </p:nvSpPr>
        <p:spPr>
          <a:xfrm>
            <a:off x="457200" y="76200"/>
            <a:ext cx="8382000" cy="685800"/>
          </a:xfrm>
        </p:spPr>
        <p:txBody>
          <a:bodyPr>
            <a:normAutofit fontScale="90000"/>
          </a:bodyPr>
          <a:lstStyle/>
          <a:p>
            <a:pPr algn="ctr"/>
            <a:r>
              <a:rPr lang="en-US" dirty="0" smtClean="0"/>
              <a:t>China’s Diversified Strategy</a:t>
            </a:r>
            <a:endParaRPr lang="en-US" dirty="0"/>
          </a:p>
        </p:txBody>
      </p:sp>
    </p:spTree>
    <p:extLst>
      <p:ext uri="{BB962C8B-B14F-4D97-AF65-F5344CB8AC3E}">
        <p14:creationId xmlns:p14="http://schemas.microsoft.com/office/powerpoint/2010/main" val="4521949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 y="1143000"/>
            <a:ext cx="8991600" cy="1477328"/>
          </a:xfrm>
          <a:prstGeom prst="rect">
            <a:avLst/>
          </a:prstGeom>
        </p:spPr>
        <p:txBody>
          <a:bodyPr wrap="square">
            <a:spAutoFit/>
          </a:bodyPr>
          <a:lstStyle/>
          <a:p>
            <a:pPr lvl="2"/>
            <a:r>
              <a:rPr lang="en-US" dirty="0"/>
              <a:t>"The old saying holds. Owe your banker one thousand pounds and you are at his mercy; owe him 1 million pounds and the position is reversed.</a:t>
            </a:r>
            <a:r>
              <a:rPr lang="en-US" dirty="0" smtClean="0"/>
              <a:t>”</a:t>
            </a:r>
          </a:p>
          <a:p>
            <a:pPr lvl="2"/>
            <a:endParaRPr lang="en-US" dirty="0"/>
          </a:p>
          <a:p>
            <a:pPr marL="630936" lvl="2" indent="0">
              <a:buNone/>
            </a:pPr>
            <a:r>
              <a:rPr lang="en-US" dirty="0"/>
              <a:t>	 -John Maynard Keynes</a:t>
            </a:r>
          </a:p>
        </p:txBody>
      </p:sp>
      <p:pic>
        <p:nvPicPr>
          <p:cNvPr id="5" name="Picture 4"/>
          <p:cNvPicPr>
            <a:picLocks noChangeAspect="1"/>
          </p:cNvPicPr>
          <p:nvPr/>
        </p:nvPicPr>
        <p:blipFill>
          <a:blip r:embed="rId2"/>
          <a:stretch>
            <a:fillRect/>
          </a:stretch>
        </p:blipFill>
        <p:spPr>
          <a:xfrm>
            <a:off x="3048000" y="2971800"/>
            <a:ext cx="2959100" cy="2743200"/>
          </a:xfrm>
          <a:prstGeom prst="rect">
            <a:avLst/>
          </a:prstGeom>
        </p:spPr>
      </p:pic>
    </p:spTree>
    <p:extLst>
      <p:ext uri="{BB962C8B-B14F-4D97-AF65-F5344CB8AC3E}">
        <p14:creationId xmlns:p14="http://schemas.microsoft.com/office/powerpoint/2010/main" val="19788361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1" y="-139570"/>
            <a:ext cx="7543799" cy="6616570"/>
          </a:xfrm>
        </p:spPr>
      </p:pic>
      <p:sp>
        <p:nvSpPr>
          <p:cNvPr id="6" name="Oval 5"/>
          <p:cNvSpPr/>
          <p:nvPr/>
        </p:nvSpPr>
        <p:spPr>
          <a:xfrm flipV="1">
            <a:off x="3521964" y="950520"/>
            <a:ext cx="3319272" cy="497280"/>
          </a:xfrm>
          <a:prstGeom prst="ellipse">
            <a:avLst/>
          </a:prstGeom>
          <a:solidFill>
            <a:srgbClr val="92D050">
              <a:alpha val="32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7" name="Oval 6"/>
          <p:cNvSpPr/>
          <p:nvPr/>
        </p:nvSpPr>
        <p:spPr>
          <a:xfrm flipV="1">
            <a:off x="6290310" y="1219200"/>
            <a:ext cx="1592580" cy="533400"/>
          </a:xfrm>
          <a:prstGeom prst="ellipse">
            <a:avLst/>
          </a:prstGeom>
          <a:solidFill>
            <a:srgbClr val="92D050">
              <a:alpha val="32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8" name="Oval 7"/>
          <p:cNvSpPr/>
          <p:nvPr/>
        </p:nvSpPr>
        <p:spPr>
          <a:xfrm flipV="1">
            <a:off x="3352800" y="645720"/>
            <a:ext cx="762000" cy="471880"/>
          </a:xfrm>
          <a:prstGeom prst="ellipse">
            <a:avLst/>
          </a:prstGeom>
          <a:solidFill>
            <a:srgbClr val="92D050">
              <a:alpha val="32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Tree>
    <p:extLst>
      <p:ext uri="{BB962C8B-B14F-4D97-AF65-F5344CB8AC3E}">
        <p14:creationId xmlns:p14="http://schemas.microsoft.com/office/powerpoint/2010/main" val="9085142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43000" y="497114"/>
            <a:ext cx="6781800" cy="6324600"/>
          </a:xfrm>
          <a:prstGeom prst="rect">
            <a:avLst/>
          </a:prstGeom>
        </p:spPr>
      </p:pic>
      <p:sp>
        <p:nvSpPr>
          <p:cNvPr id="6" name="Oval 5"/>
          <p:cNvSpPr/>
          <p:nvPr/>
        </p:nvSpPr>
        <p:spPr>
          <a:xfrm flipV="1">
            <a:off x="2971800" y="838200"/>
            <a:ext cx="2971800" cy="457200"/>
          </a:xfrm>
          <a:prstGeom prst="ellipse">
            <a:avLst/>
          </a:prstGeom>
          <a:solidFill>
            <a:srgbClr val="92D050">
              <a:alpha val="32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7" name="Oval 6"/>
          <p:cNvSpPr/>
          <p:nvPr/>
        </p:nvSpPr>
        <p:spPr>
          <a:xfrm flipV="1">
            <a:off x="5410200" y="1241630"/>
            <a:ext cx="2819400" cy="358570"/>
          </a:xfrm>
          <a:prstGeom prst="ellipse">
            <a:avLst/>
          </a:prstGeom>
          <a:solidFill>
            <a:srgbClr val="92D050">
              <a:alpha val="32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8" name="Oval 7"/>
          <p:cNvSpPr/>
          <p:nvPr/>
        </p:nvSpPr>
        <p:spPr>
          <a:xfrm flipV="1">
            <a:off x="2971800" y="1905000"/>
            <a:ext cx="1752600" cy="319480"/>
          </a:xfrm>
          <a:prstGeom prst="ellipse">
            <a:avLst/>
          </a:prstGeom>
          <a:solidFill>
            <a:srgbClr val="92D050">
              <a:alpha val="32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1" name="Oval 10"/>
          <p:cNvSpPr/>
          <p:nvPr/>
        </p:nvSpPr>
        <p:spPr>
          <a:xfrm flipV="1">
            <a:off x="5522686" y="1905000"/>
            <a:ext cx="1944914" cy="319480"/>
          </a:xfrm>
          <a:prstGeom prst="ellipse">
            <a:avLst/>
          </a:prstGeom>
          <a:solidFill>
            <a:srgbClr val="92D050">
              <a:alpha val="32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Tree>
    <p:extLst>
      <p:ext uri="{BB962C8B-B14F-4D97-AF65-F5344CB8AC3E}">
        <p14:creationId xmlns:p14="http://schemas.microsoft.com/office/powerpoint/2010/main" val="7903368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1175" y="587245"/>
            <a:ext cx="8077200" cy="792162"/>
          </a:xfrm>
        </p:spPr>
        <p:txBody>
          <a:bodyPr>
            <a:noAutofit/>
          </a:bodyPr>
          <a:lstStyle/>
          <a:p>
            <a:pPr algn="ctr"/>
            <a:r>
              <a:rPr lang="en-US" sz="3600" dirty="0" smtClean="0">
                <a:solidFill>
                  <a:srgbClr val="000000"/>
                </a:solidFill>
              </a:rPr>
              <a:t>China, an Emerging Global Creditor</a:t>
            </a:r>
            <a:r>
              <a:rPr lang="en-US" sz="3600" dirty="0">
                <a:solidFill>
                  <a:srgbClr val="000000"/>
                </a:solidFill>
              </a:rPr>
              <a:t/>
            </a:r>
            <a:br>
              <a:rPr lang="en-US" sz="3600" dirty="0">
                <a:solidFill>
                  <a:srgbClr val="000000"/>
                </a:solidFill>
              </a:rPr>
            </a:br>
            <a:r>
              <a:rPr lang="en-US" sz="3400" dirty="0" smtClean="0">
                <a:solidFill>
                  <a:srgbClr val="000000"/>
                </a:solidFill>
              </a:rPr>
              <a:t/>
            </a:r>
            <a:br>
              <a:rPr lang="en-US" sz="3400" dirty="0" smtClean="0">
                <a:solidFill>
                  <a:srgbClr val="000000"/>
                </a:solidFill>
              </a:rPr>
            </a:br>
            <a:endParaRPr lang="en-US" sz="3400" dirty="0">
              <a:solidFill>
                <a:srgbClr val="000000"/>
              </a:solidFill>
            </a:endParaRPr>
          </a:p>
        </p:txBody>
      </p:sp>
      <p:pic>
        <p:nvPicPr>
          <p:cNvPr id="4" name="Picture 3"/>
          <p:cNvPicPr>
            <a:picLocks noChangeAspect="1"/>
          </p:cNvPicPr>
          <p:nvPr/>
        </p:nvPicPr>
        <p:blipFill>
          <a:blip r:embed="rId2"/>
          <a:stretch>
            <a:fillRect/>
          </a:stretch>
        </p:blipFill>
        <p:spPr>
          <a:xfrm>
            <a:off x="990600" y="983326"/>
            <a:ext cx="7118350" cy="5188874"/>
          </a:xfrm>
          <a:prstGeom prst="rect">
            <a:avLst/>
          </a:prstGeom>
        </p:spPr>
      </p:pic>
    </p:spTree>
    <p:extLst>
      <p:ext uri="{BB962C8B-B14F-4D97-AF65-F5344CB8AC3E}">
        <p14:creationId xmlns:p14="http://schemas.microsoft.com/office/powerpoint/2010/main" val="4140935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481328"/>
            <a:ext cx="8610600" cy="4525963"/>
          </a:xfrm>
        </p:spPr>
        <p:txBody>
          <a:bodyPr/>
          <a:lstStyle/>
          <a:p>
            <a:r>
              <a:rPr lang="en-US" dirty="0" smtClean="0"/>
              <a:t>A large-N empirical investigation (preliminary results) of the relationship between Chinese state-to-state financing and fiscal policy.</a:t>
            </a:r>
          </a:p>
          <a:p>
            <a:endParaRPr lang="en-US" dirty="0" smtClean="0"/>
          </a:p>
          <a:p>
            <a:pPr lvl="1"/>
            <a:r>
              <a:rPr lang="en-US" dirty="0" smtClean="0"/>
              <a:t>17 Latin American countries.</a:t>
            </a:r>
          </a:p>
          <a:p>
            <a:pPr lvl="1"/>
            <a:r>
              <a:rPr lang="en-US" dirty="0" smtClean="0"/>
              <a:t>1990-2015.</a:t>
            </a:r>
          </a:p>
          <a:p>
            <a:pPr lvl="1"/>
            <a:r>
              <a:rPr lang="en-US" dirty="0" smtClean="0"/>
              <a:t>Testing the international and domestic dimensions.</a:t>
            </a:r>
          </a:p>
          <a:p>
            <a:pPr lvl="1"/>
            <a:r>
              <a:rPr lang="en-US" dirty="0" smtClean="0"/>
              <a:t>Wide variation in exposure to Chinese bilateral financing. </a:t>
            </a:r>
          </a:p>
          <a:p>
            <a:endParaRPr lang="en-US" dirty="0"/>
          </a:p>
        </p:txBody>
      </p:sp>
      <p:sp>
        <p:nvSpPr>
          <p:cNvPr id="3" name="Title 2"/>
          <p:cNvSpPr>
            <a:spLocks noGrp="1"/>
          </p:cNvSpPr>
          <p:nvPr>
            <p:ph type="title"/>
          </p:nvPr>
        </p:nvSpPr>
        <p:spPr/>
        <p:txBody>
          <a:bodyPr>
            <a:normAutofit fontScale="90000"/>
          </a:bodyPr>
          <a:lstStyle/>
          <a:p>
            <a:r>
              <a:rPr lang="en-US" dirty="0" smtClean="0"/>
              <a:t>A Multi-Method Research Design</a:t>
            </a:r>
            <a:endParaRPr lang="en-US" dirty="0"/>
          </a:p>
        </p:txBody>
      </p:sp>
    </p:spTree>
    <p:extLst>
      <p:ext uri="{BB962C8B-B14F-4D97-AF65-F5344CB8AC3E}">
        <p14:creationId xmlns:p14="http://schemas.microsoft.com/office/powerpoint/2010/main" val="17605096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29600" cy="4525963"/>
          </a:xfrm>
        </p:spPr>
        <p:txBody>
          <a:bodyPr>
            <a:normAutofit/>
          </a:bodyPr>
          <a:lstStyle/>
          <a:p>
            <a:r>
              <a:rPr lang="en-US" sz="2400" dirty="0" smtClean="0"/>
              <a:t>Countries: Argentina, Brazil, Ecuador Venezuela.</a:t>
            </a:r>
          </a:p>
          <a:p>
            <a:pPr marL="109728" indent="0">
              <a:buNone/>
            </a:pPr>
            <a:endParaRPr lang="en-US" sz="1800" dirty="0" smtClean="0"/>
          </a:p>
          <a:p>
            <a:r>
              <a:rPr lang="en-US" sz="2400" dirty="0" smtClean="0"/>
              <a:t>Similar along economic and political indicators</a:t>
            </a:r>
          </a:p>
          <a:p>
            <a:pPr lvl="1"/>
            <a:r>
              <a:rPr lang="en-US" sz="2000" dirty="0" smtClean="0"/>
              <a:t>Presidential, high middle income South American countries.</a:t>
            </a:r>
          </a:p>
          <a:p>
            <a:pPr lvl="1"/>
            <a:r>
              <a:rPr lang="en-US" sz="2000" dirty="0" smtClean="0"/>
              <a:t>Mixed-market economies</a:t>
            </a:r>
          </a:p>
          <a:p>
            <a:pPr lvl="2"/>
            <a:r>
              <a:rPr lang="en-US" sz="1800" dirty="0" smtClean="0"/>
              <a:t>WSJ/Heritage Foundation’s </a:t>
            </a:r>
            <a:r>
              <a:rPr lang="en-US" sz="1800" i="1" dirty="0" smtClean="0"/>
              <a:t>Index of Economic Freedom.</a:t>
            </a:r>
          </a:p>
          <a:p>
            <a:pPr lvl="2"/>
            <a:r>
              <a:rPr lang="en-US" sz="1800" dirty="0" smtClean="0"/>
              <a:t>World Bank’s </a:t>
            </a:r>
            <a:r>
              <a:rPr lang="en-US" sz="1800" i="1" dirty="0" smtClean="0"/>
              <a:t>Doing Business Survey</a:t>
            </a:r>
            <a:r>
              <a:rPr lang="en-US" sz="1800" dirty="0" smtClean="0"/>
              <a:t>.</a:t>
            </a:r>
          </a:p>
          <a:p>
            <a:pPr lvl="1"/>
            <a:endParaRPr lang="en-US" sz="2000" dirty="0"/>
          </a:p>
          <a:p>
            <a:r>
              <a:rPr lang="en-US" sz="2400" dirty="0" smtClean="0"/>
              <a:t>Maximize main independent variable of interest: </a:t>
            </a:r>
          </a:p>
          <a:p>
            <a:pPr lvl="1"/>
            <a:r>
              <a:rPr lang="en-US" sz="2000" dirty="0" smtClean="0"/>
              <a:t>Domestic investment channel for Chinese lending.</a:t>
            </a:r>
          </a:p>
          <a:p>
            <a:pPr lvl="1"/>
            <a:r>
              <a:rPr lang="en-US" sz="2000" dirty="0" smtClean="0"/>
              <a:t>Central government vs. corporate entities (including SOEs).</a:t>
            </a:r>
          </a:p>
          <a:p>
            <a:pPr lvl="1"/>
            <a:endParaRPr lang="en-US" sz="2000" dirty="0" smtClean="0"/>
          </a:p>
          <a:p>
            <a:pPr lvl="1"/>
            <a:endParaRPr lang="en-US" sz="2000" dirty="0"/>
          </a:p>
        </p:txBody>
      </p:sp>
      <p:sp>
        <p:nvSpPr>
          <p:cNvPr id="3" name="Title 2"/>
          <p:cNvSpPr>
            <a:spLocks noGrp="1"/>
          </p:cNvSpPr>
          <p:nvPr>
            <p:ph type="title"/>
          </p:nvPr>
        </p:nvSpPr>
        <p:spPr/>
        <p:txBody>
          <a:bodyPr>
            <a:normAutofit fontScale="90000"/>
          </a:bodyPr>
          <a:lstStyle/>
          <a:p>
            <a:pPr algn="ctr"/>
            <a:r>
              <a:rPr lang="en-US" dirty="0" smtClean="0"/>
              <a:t>Comparative Case Study Evidence</a:t>
            </a:r>
            <a:br>
              <a:rPr lang="en-US" dirty="0" smtClean="0"/>
            </a:br>
            <a:r>
              <a:rPr lang="en-US" i="1" dirty="0" smtClean="0"/>
              <a:t>Case Selection</a:t>
            </a:r>
            <a:endParaRPr lang="en-US" i="1" dirty="0"/>
          </a:p>
        </p:txBody>
      </p:sp>
    </p:spTree>
    <p:extLst>
      <p:ext uri="{BB962C8B-B14F-4D97-AF65-F5344CB8AC3E}">
        <p14:creationId xmlns:p14="http://schemas.microsoft.com/office/powerpoint/2010/main" val="8566882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571" y="152400"/>
            <a:ext cx="8991600" cy="1143000"/>
          </a:xfrm>
        </p:spPr>
        <p:txBody>
          <a:bodyPr>
            <a:normAutofit fontScale="90000"/>
          </a:bodyPr>
          <a:lstStyle/>
          <a:p>
            <a:pPr algn="ctr"/>
            <a:r>
              <a:rPr lang="en-US" sz="3800" dirty="0" smtClean="0">
                <a:solidFill>
                  <a:srgbClr val="000000"/>
                </a:solidFill>
              </a:rPr>
              <a:t>China’s Strategy as an Emerging Creditor</a:t>
            </a:r>
            <a:endParaRPr lang="en-US" sz="3800" dirty="0">
              <a:solidFill>
                <a:srgbClr val="000000"/>
              </a:solidFill>
            </a:endParaRPr>
          </a:p>
        </p:txBody>
      </p:sp>
      <p:sp>
        <p:nvSpPr>
          <p:cNvPr id="3" name="Content Placeholder 2"/>
          <p:cNvSpPr>
            <a:spLocks noGrp="1"/>
          </p:cNvSpPr>
          <p:nvPr>
            <p:ph idx="1"/>
          </p:nvPr>
        </p:nvSpPr>
        <p:spPr>
          <a:xfrm>
            <a:off x="148771" y="1371600"/>
            <a:ext cx="8538029" cy="4495800"/>
          </a:xfrm>
        </p:spPr>
        <p:txBody>
          <a:bodyPr>
            <a:normAutofit fontScale="92500" lnSpcReduction="10000"/>
          </a:bodyPr>
          <a:lstStyle/>
          <a:p>
            <a:pPr marL="109728" indent="0">
              <a:buNone/>
            </a:pPr>
            <a:r>
              <a:rPr lang="en-US" sz="3000" dirty="0" smtClean="0"/>
              <a:t>What’s China’s motivation? Why invest abroad? </a:t>
            </a:r>
          </a:p>
          <a:p>
            <a:endParaRPr lang="en-US" sz="3100" dirty="0" smtClean="0"/>
          </a:p>
          <a:p>
            <a:r>
              <a:rPr lang="en-US" sz="2600" dirty="0" smtClean="0"/>
              <a:t>IR Grand Strategy Perspective</a:t>
            </a:r>
          </a:p>
          <a:p>
            <a:endParaRPr lang="en-US" sz="2000" dirty="0" smtClean="0"/>
          </a:p>
          <a:p>
            <a:pPr lvl="1"/>
            <a:r>
              <a:rPr lang="en-US" dirty="0" smtClean="0"/>
              <a:t>Using China Development Bank (CDB) and China Exim Bank as tools to achieve strategic international goals. </a:t>
            </a:r>
          </a:p>
          <a:p>
            <a:pPr lvl="1"/>
            <a:endParaRPr lang="en-US" dirty="0" smtClean="0"/>
          </a:p>
          <a:p>
            <a:pPr lvl="2"/>
            <a:r>
              <a:rPr lang="en-US" sz="1900" dirty="0" smtClean="0"/>
              <a:t>Improves China’s access to commodities, raw materials, and energy supplies. </a:t>
            </a:r>
          </a:p>
          <a:p>
            <a:pPr lvl="2"/>
            <a:endParaRPr lang="en-US" sz="1900" dirty="0" smtClean="0"/>
          </a:p>
          <a:p>
            <a:pPr lvl="2"/>
            <a:r>
              <a:rPr lang="en-US" sz="1900" dirty="0" smtClean="0"/>
              <a:t>Expand global influence and </a:t>
            </a:r>
            <a:r>
              <a:rPr lang="en-US" sz="1900" i="1" dirty="0" smtClean="0"/>
              <a:t>soft power </a:t>
            </a:r>
            <a:r>
              <a:rPr lang="en-US" sz="1900" dirty="0" smtClean="0"/>
              <a:t>through development finance; South-to-South cooperation; empowering developing countries.</a:t>
            </a:r>
          </a:p>
          <a:p>
            <a:pPr marL="630936" lvl="2" indent="0">
              <a:buNone/>
            </a:pPr>
            <a:endParaRPr lang="en-US" sz="1800" dirty="0"/>
          </a:p>
          <a:p>
            <a:pPr lvl="2"/>
            <a:endParaRPr lang="en-US" sz="1800" dirty="0"/>
          </a:p>
          <a:p>
            <a:pPr lvl="1">
              <a:lnSpc>
                <a:spcPct val="80000"/>
              </a:lnSpc>
              <a:buNone/>
            </a:pPr>
            <a:endParaRPr lang="en-US" sz="2100" dirty="0"/>
          </a:p>
          <a:p>
            <a:pPr>
              <a:lnSpc>
                <a:spcPct val="80000"/>
              </a:lnSpc>
              <a:buNone/>
            </a:pPr>
            <a:endParaRPr lang="en-US" sz="2100" dirty="0"/>
          </a:p>
        </p:txBody>
      </p:sp>
      <p:pic>
        <p:nvPicPr>
          <p:cNvPr id="4" name="Picture 3"/>
          <p:cNvPicPr>
            <a:picLocks noChangeAspect="1"/>
          </p:cNvPicPr>
          <p:nvPr/>
        </p:nvPicPr>
        <p:blipFill>
          <a:blip r:embed="rId2"/>
          <a:stretch>
            <a:fillRect/>
          </a:stretch>
        </p:blipFill>
        <p:spPr>
          <a:xfrm>
            <a:off x="6172200" y="5867400"/>
            <a:ext cx="2679700" cy="798854"/>
          </a:xfrm>
          <a:prstGeom prst="rect">
            <a:avLst/>
          </a:prstGeom>
        </p:spPr>
      </p:pic>
    </p:spTree>
    <p:extLst>
      <p:ext uri="{BB962C8B-B14F-4D97-AF65-F5344CB8AC3E}">
        <p14:creationId xmlns:p14="http://schemas.microsoft.com/office/powerpoint/2010/main" val="2544923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06261"/>
            <a:ext cx="8991600" cy="1143000"/>
          </a:xfrm>
        </p:spPr>
        <p:txBody>
          <a:bodyPr>
            <a:normAutofit fontScale="90000"/>
          </a:bodyPr>
          <a:lstStyle/>
          <a:p>
            <a:pPr algn="ctr"/>
            <a:r>
              <a:rPr lang="en-US" sz="3800" dirty="0" smtClean="0">
                <a:solidFill>
                  <a:srgbClr val="000000"/>
                </a:solidFill>
              </a:rPr>
              <a:t>China’s Strategy as an Emerging Creditor</a:t>
            </a:r>
            <a:endParaRPr lang="en-US" sz="3800" dirty="0">
              <a:solidFill>
                <a:srgbClr val="000000"/>
              </a:solidFill>
            </a:endParaRPr>
          </a:p>
        </p:txBody>
      </p:sp>
      <p:sp>
        <p:nvSpPr>
          <p:cNvPr id="3" name="Content Placeholder 2"/>
          <p:cNvSpPr>
            <a:spLocks noGrp="1"/>
          </p:cNvSpPr>
          <p:nvPr>
            <p:ph idx="1"/>
          </p:nvPr>
        </p:nvSpPr>
        <p:spPr>
          <a:xfrm>
            <a:off x="228600" y="1001486"/>
            <a:ext cx="8623300" cy="3722914"/>
          </a:xfrm>
        </p:spPr>
        <p:txBody>
          <a:bodyPr>
            <a:normAutofit fontScale="85000" lnSpcReduction="20000"/>
          </a:bodyPr>
          <a:lstStyle/>
          <a:p>
            <a:endParaRPr lang="en-US" sz="2400" dirty="0"/>
          </a:p>
          <a:p>
            <a:pPr>
              <a:spcBef>
                <a:spcPts val="0"/>
              </a:spcBef>
              <a:spcAft>
                <a:spcPts val="1200"/>
              </a:spcAft>
            </a:pPr>
            <a:r>
              <a:rPr lang="en-US" sz="3100" dirty="0" smtClean="0"/>
              <a:t>The IPE Perspective</a:t>
            </a:r>
            <a:endParaRPr lang="en-US" sz="2000" dirty="0" smtClean="0"/>
          </a:p>
          <a:p>
            <a:pPr lvl="1">
              <a:spcAft>
                <a:spcPts val="1200"/>
              </a:spcAft>
            </a:pPr>
            <a:r>
              <a:rPr lang="en-US" sz="2500" dirty="0" smtClean="0"/>
              <a:t>Using China Development Bank (CDB) and China Exim Bank as tools to achieve strategic national economic goals. </a:t>
            </a:r>
            <a:endParaRPr lang="en-US" sz="2700" dirty="0" smtClean="0"/>
          </a:p>
          <a:p>
            <a:pPr lvl="2"/>
            <a:r>
              <a:rPr lang="en-US" dirty="0" smtClean="0"/>
              <a:t>Replaces ‘undervalued currency’ as main tool of export promotion.  </a:t>
            </a:r>
          </a:p>
          <a:p>
            <a:pPr lvl="3">
              <a:spcAft>
                <a:spcPts val="1200"/>
              </a:spcAft>
            </a:pPr>
            <a:r>
              <a:rPr lang="en-US" dirty="0"/>
              <a:t>Secure new export markets to replace those lost to the U.S. recession. </a:t>
            </a:r>
            <a:endParaRPr lang="en-US" sz="2100" dirty="0" smtClean="0"/>
          </a:p>
          <a:p>
            <a:pPr lvl="2"/>
            <a:r>
              <a:rPr lang="en-US" dirty="0" smtClean="0"/>
              <a:t>Internationalization of firms with </a:t>
            </a:r>
            <a:r>
              <a:rPr lang="en-US" i="1" dirty="0" smtClean="0"/>
              <a:t>Go Global Strategy</a:t>
            </a:r>
            <a:r>
              <a:rPr lang="en-US" dirty="0" smtClean="0"/>
              <a:t>.</a:t>
            </a:r>
          </a:p>
          <a:p>
            <a:pPr lvl="3"/>
            <a:r>
              <a:rPr lang="en-US" dirty="0" smtClean="0"/>
              <a:t>Promote Chinese firms with international lending and investment. </a:t>
            </a:r>
          </a:p>
          <a:p>
            <a:pPr lvl="3"/>
            <a:r>
              <a:rPr lang="en-US" dirty="0" smtClean="0"/>
              <a:t>Extend web of regional Chinese contractors, suppliers, and workers.</a:t>
            </a:r>
          </a:p>
          <a:p>
            <a:pPr lvl="3"/>
            <a:r>
              <a:rPr lang="en-US" dirty="0" smtClean="0"/>
              <a:t>Firms gain valuable overseas experience in marketing, distribution, logistics, and local engineering capabilities. </a:t>
            </a:r>
          </a:p>
          <a:p>
            <a:pPr lvl="3"/>
            <a:r>
              <a:rPr lang="en-US" dirty="0" smtClean="0"/>
              <a:t>Internationalization of the renminbi through commercial transactions.</a:t>
            </a:r>
          </a:p>
          <a:p>
            <a:pPr lvl="3"/>
            <a:endParaRPr lang="en-US" dirty="0" smtClean="0"/>
          </a:p>
          <a:p>
            <a:pPr lvl="2"/>
            <a:endParaRPr lang="en-US" sz="2000" dirty="0" smtClean="0"/>
          </a:p>
          <a:p>
            <a:pPr marL="630936" lvl="2" indent="0">
              <a:buNone/>
            </a:pPr>
            <a:endParaRPr lang="en-US" sz="1800" dirty="0"/>
          </a:p>
          <a:p>
            <a:pPr lvl="2"/>
            <a:endParaRPr lang="en-US" sz="1800" dirty="0"/>
          </a:p>
          <a:p>
            <a:pPr lvl="1">
              <a:lnSpc>
                <a:spcPct val="80000"/>
              </a:lnSpc>
              <a:buNone/>
            </a:pPr>
            <a:endParaRPr lang="en-US" sz="2100" dirty="0"/>
          </a:p>
          <a:p>
            <a:pPr>
              <a:lnSpc>
                <a:spcPct val="80000"/>
              </a:lnSpc>
              <a:buNone/>
            </a:pPr>
            <a:endParaRPr lang="en-US" sz="2100" dirty="0"/>
          </a:p>
        </p:txBody>
      </p:sp>
      <p:pic>
        <p:nvPicPr>
          <p:cNvPr id="5" name="Picture 4"/>
          <p:cNvPicPr>
            <a:picLocks noChangeAspect="1"/>
          </p:cNvPicPr>
          <p:nvPr/>
        </p:nvPicPr>
        <p:blipFill>
          <a:blip r:embed="rId2"/>
          <a:stretch>
            <a:fillRect/>
          </a:stretch>
        </p:blipFill>
        <p:spPr>
          <a:xfrm>
            <a:off x="4531009" y="4800600"/>
            <a:ext cx="4308191" cy="1824985"/>
          </a:xfrm>
          <a:prstGeom prst="rect">
            <a:avLst/>
          </a:prstGeom>
        </p:spPr>
      </p:pic>
    </p:spTree>
    <p:extLst>
      <p:ext uri="{BB962C8B-B14F-4D97-AF65-F5344CB8AC3E}">
        <p14:creationId xmlns:p14="http://schemas.microsoft.com/office/powerpoint/2010/main" val="19232739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1143000"/>
          </a:xfrm>
        </p:spPr>
        <p:txBody>
          <a:bodyPr>
            <a:normAutofit/>
          </a:bodyPr>
          <a:lstStyle/>
          <a:p>
            <a:pPr algn="ctr"/>
            <a:r>
              <a:rPr lang="en-US" sz="3800" dirty="0" smtClean="0">
                <a:solidFill>
                  <a:srgbClr val="000000"/>
                </a:solidFill>
              </a:rPr>
              <a:t>Recent field research trip to China</a:t>
            </a:r>
            <a:endParaRPr lang="en-US" sz="3800" dirty="0">
              <a:solidFill>
                <a:srgbClr val="000000"/>
              </a:solidFill>
            </a:endParaRPr>
          </a:p>
        </p:txBody>
      </p:sp>
      <p:sp>
        <p:nvSpPr>
          <p:cNvPr id="3" name="Content Placeholder 2"/>
          <p:cNvSpPr>
            <a:spLocks noGrp="1"/>
          </p:cNvSpPr>
          <p:nvPr>
            <p:ph idx="1"/>
          </p:nvPr>
        </p:nvSpPr>
        <p:spPr>
          <a:xfrm>
            <a:off x="260349" y="914400"/>
            <a:ext cx="6166398" cy="5334000"/>
          </a:xfrm>
        </p:spPr>
        <p:txBody>
          <a:bodyPr>
            <a:normAutofit fontScale="85000" lnSpcReduction="20000"/>
          </a:bodyPr>
          <a:lstStyle/>
          <a:p>
            <a:endParaRPr lang="en-US" sz="2400" dirty="0"/>
          </a:p>
          <a:p>
            <a:r>
              <a:rPr lang="en-US" sz="2600" dirty="0" smtClean="0"/>
              <a:t>Interviews</a:t>
            </a:r>
          </a:p>
          <a:p>
            <a:pPr lvl="1"/>
            <a:r>
              <a:rPr lang="en-US" sz="2200" dirty="0" smtClean="0"/>
              <a:t>Scholars, practitioners, and officials </a:t>
            </a:r>
            <a:r>
              <a:rPr lang="en-US" sz="2200" dirty="0"/>
              <a:t>from think tanks, government ministries, policy banks, </a:t>
            </a:r>
            <a:r>
              <a:rPr lang="en-US" sz="2200" dirty="0" smtClean="0"/>
              <a:t>government insurance agencies, and </a:t>
            </a:r>
            <a:r>
              <a:rPr lang="en-US" sz="2200" dirty="0"/>
              <a:t>sovereign investment </a:t>
            </a:r>
            <a:r>
              <a:rPr lang="en-US" sz="2200" dirty="0" smtClean="0"/>
              <a:t>funds.</a:t>
            </a:r>
          </a:p>
          <a:p>
            <a:pPr lvl="1"/>
            <a:endParaRPr lang="en-US" sz="2200" dirty="0" smtClean="0"/>
          </a:p>
          <a:p>
            <a:r>
              <a:rPr lang="en-US" sz="2200" dirty="0" smtClean="0"/>
              <a:t>Bottom Line: Foreign Economic Policy: </a:t>
            </a:r>
          </a:p>
          <a:p>
            <a:pPr lvl="1">
              <a:spcAft>
                <a:spcPts val="600"/>
              </a:spcAft>
            </a:pPr>
            <a:r>
              <a:rPr lang="en-US" sz="2200" dirty="0" smtClean="0"/>
              <a:t>Importance of </a:t>
            </a:r>
            <a:r>
              <a:rPr lang="en-US" sz="2200" u="sng" dirty="0" smtClean="0"/>
              <a:t>domestic</a:t>
            </a:r>
            <a:r>
              <a:rPr lang="en-US" sz="2200" dirty="0" smtClean="0"/>
              <a:t> goals.</a:t>
            </a:r>
            <a:endParaRPr lang="en-US" dirty="0" smtClean="0"/>
          </a:p>
          <a:p>
            <a:pPr lvl="2">
              <a:spcAft>
                <a:spcPts val="600"/>
              </a:spcAft>
            </a:pPr>
            <a:r>
              <a:rPr lang="en-US" dirty="0" smtClean="0"/>
              <a:t>Reducing income inequality. </a:t>
            </a:r>
          </a:p>
          <a:p>
            <a:pPr lvl="3">
              <a:spcAft>
                <a:spcPts val="600"/>
              </a:spcAft>
            </a:pPr>
            <a:r>
              <a:rPr lang="en-US" dirty="0"/>
              <a:t>C</a:t>
            </a:r>
            <a:r>
              <a:rPr lang="en-US" dirty="0" smtClean="0"/>
              <a:t>ross-border </a:t>
            </a:r>
            <a:r>
              <a:rPr lang="en-US" dirty="0"/>
              <a:t>infrastructure spending and trade zones </a:t>
            </a:r>
            <a:r>
              <a:rPr lang="en-US" dirty="0" smtClean="0"/>
              <a:t>aimed at boosting </a:t>
            </a:r>
            <a:r>
              <a:rPr lang="en-US" dirty="0"/>
              <a:t>economic activity and domestic incomes in the poorer Western </a:t>
            </a:r>
            <a:r>
              <a:rPr lang="en-US" dirty="0" smtClean="0"/>
              <a:t>provinces.</a:t>
            </a:r>
          </a:p>
          <a:p>
            <a:pPr lvl="2">
              <a:spcAft>
                <a:spcPts val="600"/>
              </a:spcAft>
            </a:pPr>
            <a:r>
              <a:rPr lang="en-US" dirty="0" smtClean="0"/>
              <a:t>Alleviating domestic overcapacity. </a:t>
            </a:r>
          </a:p>
          <a:p>
            <a:pPr lvl="3"/>
            <a:r>
              <a:rPr lang="en-US" sz="1800" dirty="0"/>
              <a:t>D</a:t>
            </a:r>
            <a:r>
              <a:rPr lang="en-US" sz="1800" dirty="0" smtClean="0"/>
              <a:t>ebt-fueled state-led credit expansion has supported growth, but also created massive overcapacity in several sectors (i.e. cement, aluminum, steel, shipbuilding, power generation, solar panels, wind turbines, construction machinery, textiles, and heavy engineering). </a:t>
            </a:r>
          </a:p>
          <a:p>
            <a:pPr marL="630936" lvl="2" indent="0">
              <a:buNone/>
            </a:pPr>
            <a:endParaRPr lang="en-US" sz="1800" dirty="0"/>
          </a:p>
          <a:p>
            <a:pPr lvl="2"/>
            <a:endParaRPr lang="en-US" sz="1800" dirty="0"/>
          </a:p>
          <a:p>
            <a:pPr lvl="1">
              <a:lnSpc>
                <a:spcPct val="80000"/>
              </a:lnSpc>
              <a:buNone/>
            </a:pPr>
            <a:endParaRPr lang="en-US" sz="21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6747" y="1600200"/>
            <a:ext cx="2531919" cy="3276600"/>
          </a:xfrm>
          <a:prstGeom prst="rect">
            <a:avLst/>
          </a:prstGeom>
        </p:spPr>
      </p:pic>
    </p:spTree>
    <p:extLst>
      <p:ext uri="{BB962C8B-B14F-4D97-AF65-F5344CB8AC3E}">
        <p14:creationId xmlns:p14="http://schemas.microsoft.com/office/powerpoint/2010/main" val="5422465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52400"/>
            <a:ext cx="6745514" cy="1143000"/>
          </a:xfrm>
        </p:spPr>
        <p:txBody>
          <a:bodyPr>
            <a:normAutofit fontScale="90000"/>
          </a:bodyPr>
          <a:lstStyle/>
          <a:p>
            <a:pPr algn="ctr"/>
            <a:r>
              <a:rPr lang="en-US" sz="3800" dirty="0" smtClean="0">
                <a:solidFill>
                  <a:srgbClr val="000000"/>
                </a:solidFill>
              </a:rPr>
              <a:t>China’s Economic Philosophy</a:t>
            </a:r>
            <a:endParaRPr lang="en-US" sz="3800" dirty="0">
              <a:solidFill>
                <a:srgbClr val="000000"/>
              </a:solidFill>
            </a:endParaRPr>
          </a:p>
        </p:txBody>
      </p:sp>
      <p:sp>
        <p:nvSpPr>
          <p:cNvPr id="3" name="Content Placeholder 2"/>
          <p:cNvSpPr>
            <a:spLocks noGrp="1"/>
          </p:cNvSpPr>
          <p:nvPr>
            <p:ph idx="1"/>
          </p:nvPr>
        </p:nvSpPr>
        <p:spPr>
          <a:xfrm>
            <a:off x="181429" y="1054178"/>
            <a:ext cx="7286171" cy="5233120"/>
          </a:xfrm>
        </p:spPr>
        <p:txBody>
          <a:bodyPr>
            <a:normAutofit lnSpcReduction="10000"/>
          </a:bodyPr>
          <a:lstStyle/>
          <a:p>
            <a:pPr>
              <a:spcAft>
                <a:spcPts val="600"/>
              </a:spcAft>
            </a:pPr>
            <a:r>
              <a:rPr lang="en-US" sz="2300" dirty="0" smtClean="0"/>
              <a:t>Internationalize Domestic Development</a:t>
            </a:r>
            <a:endParaRPr lang="en-US" sz="2300" dirty="0"/>
          </a:p>
          <a:p>
            <a:pPr lvl="1">
              <a:spcAft>
                <a:spcPts val="600"/>
              </a:spcAft>
            </a:pPr>
            <a:r>
              <a:rPr lang="en-US" sz="2000" dirty="0" smtClean="0"/>
              <a:t>New structural economics - Infrastructure investment-led development.</a:t>
            </a:r>
            <a:endParaRPr lang="en-US" sz="2000" dirty="0"/>
          </a:p>
          <a:p>
            <a:pPr lvl="2">
              <a:spcAft>
                <a:spcPts val="600"/>
              </a:spcAft>
            </a:pPr>
            <a:r>
              <a:rPr lang="en-US" sz="1800" dirty="0" smtClean="0"/>
              <a:t>Improved infrastructure unleashes economic bottlenecks, allowing countries to better use key economic endowments.</a:t>
            </a:r>
            <a:endParaRPr lang="en-US" sz="1800" dirty="0"/>
          </a:p>
          <a:p>
            <a:pPr lvl="2">
              <a:spcAft>
                <a:spcPts val="600"/>
              </a:spcAft>
            </a:pPr>
            <a:r>
              <a:rPr lang="en-US" sz="1800" dirty="0" smtClean="0"/>
              <a:t>Creates productivity gains, growth, and ultimately more demand for Chinese goods and services. </a:t>
            </a:r>
          </a:p>
          <a:p>
            <a:pPr lvl="2">
              <a:spcAft>
                <a:spcPts val="600"/>
              </a:spcAft>
            </a:pPr>
            <a:r>
              <a:rPr lang="en-US" sz="1800" dirty="0"/>
              <a:t>R</a:t>
            </a:r>
            <a:r>
              <a:rPr lang="en-US" sz="1800" dirty="0" smtClean="0"/>
              <a:t>oots in Western mainstream economics, but advocates for a larger government role beyond enabling market conditions or correcting market failures. </a:t>
            </a:r>
          </a:p>
          <a:p>
            <a:pPr lvl="3">
              <a:spcAft>
                <a:spcPts val="600"/>
              </a:spcAft>
            </a:pPr>
            <a:r>
              <a:rPr lang="en-US" sz="1600" u="sng" dirty="0" smtClean="0"/>
              <a:t>Industrial policy </a:t>
            </a:r>
            <a:r>
              <a:rPr lang="mr-IN" sz="1600" dirty="0" smtClean="0"/>
              <a:t>–</a:t>
            </a:r>
            <a:r>
              <a:rPr lang="en-US" sz="1600" dirty="0" smtClean="0"/>
              <a:t> governments help innovation by providing market intelligence, technological transfer, equipment subsides, credit, and basic infrastructure. </a:t>
            </a:r>
          </a:p>
          <a:p>
            <a:pPr lvl="3">
              <a:spcAft>
                <a:spcPts val="600"/>
              </a:spcAft>
            </a:pPr>
            <a:r>
              <a:rPr lang="en-US" sz="1600" u="sng" dirty="0" smtClean="0"/>
              <a:t>Infrastructure investment</a:t>
            </a:r>
            <a:r>
              <a:rPr lang="en-US" sz="1600" dirty="0" smtClean="0"/>
              <a:t> </a:t>
            </a:r>
            <a:r>
              <a:rPr lang="mr-IN" sz="1600" dirty="0" smtClean="0"/>
              <a:t>–</a:t>
            </a:r>
            <a:r>
              <a:rPr lang="en-US" sz="1600" dirty="0" smtClean="0"/>
              <a:t> rather than simply facilitating economic activity, infrastructure is an economic input independently capable of driving growth and productivity. </a:t>
            </a:r>
            <a:endParaRPr lang="en-US" sz="1600" u="sng" dirty="0" smtClean="0"/>
          </a:p>
        </p:txBody>
      </p:sp>
      <p:pic>
        <p:nvPicPr>
          <p:cNvPr id="5" name="Picture 4"/>
          <p:cNvPicPr>
            <a:picLocks noChangeAspect="1"/>
          </p:cNvPicPr>
          <p:nvPr/>
        </p:nvPicPr>
        <p:blipFill>
          <a:blip r:embed="rId2"/>
          <a:stretch>
            <a:fillRect/>
          </a:stretch>
        </p:blipFill>
        <p:spPr>
          <a:xfrm>
            <a:off x="7391400" y="1222664"/>
            <a:ext cx="1752600" cy="3425536"/>
          </a:xfrm>
          <a:prstGeom prst="rect">
            <a:avLst/>
          </a:prstGeom>
        </p:spPr>
      </p:pic>
    </p:spTree>
    <p:extLst>
      <p:ext uri="{BB962C8B-B14F-4D97-AF65-F5344CB8AC3E}">
        <p14:creationId xmlns:p14="http://schemas.microsoft.com/office/powerpoint/2010/main" val="17646348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304800"/>
            <a:ext cx="8229600" cy="762000"/>
          </a:xfrm>
        </p:spPr>
        <p:txBody>
          <a:bodyPr>
            <a:normAutofit fontScale="90000"/>
          </a:bodyPr>
          <a:lstStyle/>
          <a:p>
            <a:pPr algn="ctr"/>
            <a:r>
              <a:rPr lang="en-US" dirty="0" smtClean="0"/>
              <a:t>The Risks: Renewed Latin American Dependency</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38882"/>
            <a:ext cx="8229600" cy="53381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Oval 4"/>
          <p:cNvSpPr/>
          <p:nvPr/>
        </p:nvSpPr>
        <p:spPr>
          <a:xfrm>
            <a:off x="7924800" y="2362200"/>
            <a:ext cx="533400" cy="152400"/>
          </a:xfrm>
          <a:prstGeom prst="ellipse">
            <a:avLst/>
          </a:prstGeom>
          <a:gradFill flip="none" rotWithShape="1">
            <a:gsLst>
              <a:gs pos="0">
                <a:schemeClr val="accent1">
                  <a:shade val="15000"/>
                  <a:satMod val="180000"/>
                  <a:alpha val="0"/>
                </a:schemeClr>
              </a:gs>
              <a:gs pos="50000">
                <a:schemeClr val="accent1">
                  <a:shade val="45000"/>
                  <a:satMod val="170000"/>
                  <a:alpha val="0"/>
                </a:schemeClr>
              </a:gs>
              <a:gs pos="70000">
                <a:schemeClr val="accent1">
                  <a:tint val="99000"/>
                  <a:shade val="65000"/>
                  <a:satMod val="155000"/>
                  <a:alpha val="0"/>
                </a:schemeClr>
              </a:gs>
              <a:gs pos="100000">
                <a:schemeClr val="accent1">
                  <a:tint val="95500"/>
                  <a:shade val="100000"/>
                  <a:satMod val="155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7924800" y="2590800"/>
            <a:ext cx="533400" cy="152400"/>
          </a:xfrm>
          <a:prstGeom prst="ellipse">
            <a:avLst/>
          </a:prstGeom>
          <a:gradFill flip="none" rotWithShape="1">
            <a:gsLst>
              <a:gs pos="0">
                <a:schemeClr val="accent1">
                  <a:shade val="15000"/>
                  <a:satMod val="180000"/>
                  <a:alpha val="0"/>
                </a:schemeClr>
              </a:gs>
              <a:gs pos="50000">
                <a:schemeClr val="accent1">
                  <a:shade val="45000"/>
                  <a:satMod val="170000"/>
                  <a:alpha val="0"/>
                </a:schemeClr>
              </a:gs>
              <a:gs pos="70000">
                <a:schemeClr val="accent1">
                  <a:tint val="99000"/>
                  <a:shade val="65000"/>
                  <a:satMod val="155000"/>
                  <a:alpha val="0"/>
                </a:schemeClr>
              </a:gs>
              <a:gs pos="100000">
                <a:schemeClr val="accent1">
                  <a:tint val="95500"/>
                  <a:shade val="100000"/>
                  <a:satMod val="155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7924800" y="2819400"/>
            <a:ext cx="533400" cy="152400"/>
          </a:xfrm>
          <a:prstGeom prst="ellipse">
            <a:avLst/>
          </a:prstGeom>
          <a:gradFill flip="none" rotWithShape="1">
            <a:gsLst>
              <a:gs pos="0">
                <a:schemeClr val="accent1">
                  <a:shade val="15000"/>
                  <a:satMod val="180000"/>
                  <a:alpha val="0"/>
                </a:schemeClr>
              </a:gs>
              <a:gs pos="50000">
                <a:schemeClr val="accent1">
                  <a:shade val="45000"/>
                  <a:satMod val="170000"/>
                  <a:alpha val="0"/>
                </a:schemeClr>
              </a:gs>
              <a:gs pos="70000">
                <a:schemeClr val="accent1">
                  <a:tint val="99000"/>
                  <a:shade val="65000"/>
                  <a:satMod val="155000"/>
                  <a:alpha val="0"/>
                </a:schemeClr>
              </a:gs>
              <a:gs pos="100000">
                <a:schemeClr val="accent1">
                  <a:tint val="95500"/>
                  <a:shade val="100000"/>
                  <a:satMod val="155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7924800" y="3352800"/>
            <a:ext cx="533400" cy="152400"/>
          </a:xfrm>
          <a:prstGeom prst="ellipse">
            <a:avLst/>
          </a:prstGeom>
          <a:gradFill flip="none" rotWithShape="1">
            <a:gsLst>
              <a:gs pos="0">
                <a:schemeClr val="accent1">
                  <a:shade val="15000"/>
                  <a:satMod val="180000"/>
                  <a:alpha val="0"/>
                </a:schemeClr>
              </a:gs>
              <a:gs pos="50000">
                <a:schemeClr val="accent1">
                  <a:shade val="45000"/>
                  <a:satMod val="170000"/>
                  <a:alpha val="0"/>
                </a:schemeClr>
              </a:gs>
              <a:gs pos="70000">
                <a:schemeClr val="accent1">
                  <a:tint val="99000"/>
                  <a:shade val="65000"/>
                  <a:satMod val="155000"/>
                  <a:alpha val="0"/>
                </a:schemeClr>
              </a:gs>
              <a:gs pos="100000">
                <a:schemeClr val="accent1">
                  <a:tint val="95500"/>
                  <a:shade val="100000"/>
                  <a:satMod val="155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49668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6314" y="1646237"/>
            <a:ext cx="8545286" cy="4525963"/>
          </a:xfrm>
        </p:spPr>
        <p:txBody>
          <a:bodyPr>
            <a:normAutofit/>
          </a:bodyPr>
          <a:lstStyle/>
          <a:p>
            <a:pPr>
              <a:spcAft>
                <a:spcPts val="1200"/>
              </a:spcAft>
            </a:pPr>
            <a:r>
              <a:rPr lang="en-US" sz="2400" dirty="0" smtClean="0"/>
              <a:t>The Worst Economic Recession in Venezuela’s History</a:t>
            </a:r>
          </a:p>
          <a:p>
            <a:pPr lvl="1">
              <a:spcAft>
                <a:spcPts val="1200"/>
              </a:spcAft>
            </a:pPr>
            <a:r>
              <a:rPr lang="en-US" sz="2000" u="sng" dirty="0" smtClean="0"/>
              <a:t>GDP</a:t>
            </a:r>
            <a:r>
              <a:rPr lang="en-US" sz="2000" dirty="0" smtClean="0"/>
              <a:t>: shank by 26.4 percent between 2014-2017, and another 12 percent in 2017.</a:t>
            </a:r>
          </a:p>
          <a:p>
            <a:pPr lvl="2">
              <a:spcAft>
                <a:spcPts val="1200"/>
              </a:spcAft>
            </a:pPr>
            <a:r>
              <a:rPr lang="en-US" sz="1800" dirty="0" smtClean="0"/>
              <a:t>Sharper contraction than the Great Depression in the US.</a:t>
            </a:r>
          </a:p>
          <a:p>
            <a:pPr lvl="1"/>
            <a:r>
              <a:rPr lang="en-US" sz="2000" u="sng" dirty="0" smtClean="0"/>
              <a:t>Inflation</a:t>
            </a:r>
            <a:r>
              <a:rPr lang="en-US" sz="2000" dirty="0" smtClean="0"/>
              <a:t>: 254 percent in 2016; 652 percent in 2017, which was officially hyperinflation. 2018 forecast to surpass 1,000%.</a:t>
            </a:r>
          </a:p>
          <a:p>
            <a:pPr lvl="1"/>
            <a:endParaRPr lang="en-US" sz="2000" dirty="0"/>
          </a:p>
          <a:p>
            <a:pPr lvl="1"/>
            <a:r>
              <a:rPr lang="en-US" sz="2000" u="sng" dirty="0" smtClean="0"/>
              <a:t>Foreign exchange reserves:</a:t>
            </a:r>
            <a:r>
              <a:rPr lang="en-US" sz="2000" dirty="0" smtClean="0"/>
              <a:t> Less than $10 billion. </a:t>
            </a:r>
            <a:endParaRPr lang="en-US" sz="2000" u="sng" dirty="0" smtClean="0"/>
          </a:p>
          <a:p>
            <a:endParaRPr lang="en-US" sz="2400" dirty="0"/>
          </a:p>
          <a:p>
            <a:pPr lvl="1"/>
            <a:r>
              <a:rPr lang="en-US" sz="2000" dirty="0" smtClean="0"/>
              <a:t>95 percent of hard currency comes from oil exports.</a:t>
            </a:r>
          </a:p>
          <a:p>
            <a:pPr lvl="2"/>
            <a:r>
              <a:rPr lang="en-US" sz="1800" dirty="0" smtClean="0"/>
              <a:t>But production has fallen by 17 percent between 2013-2017.</a:t>
            </a:r>
            <a:endParaRPr lang="en-US" sz="1800" dirty="0"/>
          </a:p>
        </p:txBody>
      </p:sp>
      <p:sp>
        <p:nvSpPr>
          <p:cNvPr id="3" name="Title 2"/>
          <p:cNvSpPr>
            <a:spLocks noGrp="1"/>
          </p:cNvSpPr>
          <p:nvPr>
            <p:ph type="title"/>
          </p:nvPr>
        </p:nvSpPr>
        <p:spPr>
          <a:xfrm>
            <a:off x="457200" y="427038"/>
            <a:ext cx="8229600" cy="792162"/>
          </a:xfrm>
        </p:spPr>
        <p:txBody>
          <a:bodyPr>
            <a:normAutofit fontScale="90000"/>
          </a:bodyPr>
          <a:lstStyle/>
          <a:p>
            <a:pPr algn="ctr"/>
            <a:r>
              <a:rPr lang="en-US" dirty="0" smtClean="0"/>
              <a:t/>
            </a:r>
            <a:br>
              <a:rPr lang="en-US" dirty="0" smtClean="0"/>
            </a:br>
            <a:r>
              <a:rPr lang="en-US" dirty="0" smtClean="0"/>
              <a:t>The Venezuelan Crisis: </a:t>
            </a:r>
            <a:br>
              <a:rPr lang="en-US" dirty="0" smtClean="0"/>
            </a:br>
            <a:r>
              <a:rPr lang="en-US" dirty="0" smtClean="0"/>
              <a:t>The Economic Perspective </a:t>
            </a:r>
            <a:br>
              <a:rPr lang="en-US" dirty="0" smtClean="0"/>
            </a:br>
            <a:endParaRPr lang="en-US" dirty="0"/>
          </a:p>
        </p:txBody>
      </p:sp>
    </p:spTree>
    <p:extLst>
      <p:ext uri="{BB962C8B-B14F-4D97-AF65-F5344CB8AC3E}">
        <p14:creationId xmlns:p14="http://schemas.microsoft.com/office/powerpoint/2010/main" val="3505112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6314" y="1219200"/>
            <a:ext cx="8545286" cy="4953000"/>
          </a:xfrm>
        </p:spPr>
        <p:txBody>
          <a:bodyPr>
            <a:normAutofit/>
          </a:bodyPr>
          <a:lstStyle/>
          <a:p>
            <a:pPr>
              <a:spcAft>
                <a:spcPts val="1200"/>
              </a:spcAft>
            </a:pPr>
            <a:r>
              <a:rPr lang="en-US" sz="2400" dirty="0" smtClean="0"/>
              <a:t>Oil production is at a 28-year low.</a:t>
            </a:r>
          </a:p>
          <a:p>
            <a:pPr lvl="2">
              <a:spcAft>
                <a:spcPts val="1200"/>
              </a:spcAft>
            </a:pPr>
            <a:r>
              <a:rPr lang="en-US" sz="1800" dirty="0" smtClean="0"/>
              <a:t>1.6 million per day capacity, down 20 percent from last year.</a:t>
            </a:r>
          </a:p>
          <a:p>
            <a:pPr lvl="2">
              <a:spcAft>
                <a:spcPts val="1200"/>
              </a:spcAft>
            </a:pPr>
            <a:r>
              <a:rPr lang="en-US" sz="1800" dirty="0" smtClean="0"/>
              <a:t>Below Venezuela’s OPEC target of 1.972 million per day. </a:t>
            </a:r>
          </a:p>
          <a:p>
            <a:pPr lvl="2">
              <a:spcAft>
                <a:spcPts val="1200"/>
              </a:spcAft>
            </a:pPr>
            <a:r>
              <a:rPr lang="en-US" sz="1800" dirty="0"/>
              <a:t>World’s largest oil reserves at 300 billion barrels, larger than Saudi Arabian reserves</a:t>
            </a:r>
            <a:r>
              <a:rPr lang="en-US" sz="1800" dirty="0" smtClean="0"/>
              <a:t>.</a:t>
            </a:r>
          </a:p>
          <a:p>
            <a:pPr lvl="3">
              <a:spcAft>
                <a:spcPts val="1200"/>
              </a:spcAft>
            </a:pPr>
            <a:r>
              <a:rPr lang="en-US" sz="1600" dirty="0" smtClean="0"/>
              <a:t>But, to extract reserves, you would need $8 billion dollars of investments to yield 200,000 more barrels per day (</a:t>
            </a:r>
            <a:r>
              <a:rPr lang="en-US" sz="1600" dirty="0" err="1" smtClean="0"/>
              <a:t>Monaldi</a:t>
            </a:r>
            <a:r>
              <a:rPr lang="en-US" sz="1600" dirty="0" smtClean="0"/>
              <a:t> 2018). </a:t>
            </a:r>
            <a:endParaRPr lang="en-US" sz="1600" dirty="0"/>
          </a:p>
          <a:p>
            <a:r>
              <a:rPr lang="en-US" sz="2800" dirty="0" smtClean="0"/>
              <a:t>How solve problem of lack of dollar revenues?</a:t>
            </a:r>
            <a:endParaRPr lang="en-US" sz="2800" dirty="0"/>
          </a:p>
          <a:p>
            <a:pPr lvl="2"/>
            <a:r>
              <a:rPr lang="en-US" sz="1800" dirty="0" smtClean="0"/>
              <a:t>Venezuela has been squeezing imports, one of the factors behind all of the country’s shortages. </a:t>
            </a:r>
          </a:p>
          <a:p>
            <a:pPr lvl="2"/>
            <a:r>
              <a:rPr lang="en-US" sz="1800" dirty="0" smtClean="0"/>
              <a:t>Now, the country doesn’t even have enough dollars to pay its foreign debt. </a:t>
            </a:r>
          </a:p>
          <a:p>
            <a:pPr lvl="2"/>
            <a:endParaRPr lang="en-US" sz="1800" dirty="0"/>
          </a:p>
        </p:txBody>
      </p:sp>
      <p:sp>
        <p:nvSpPr>
          <p:cNvPr id="3" name="Title 2"/>
          <p:cNvSpPr>
            <a:spLocks noGrp="1"/>
          </p:cNvSpPr>
          <p:nvPr>
            <p:ph type="title"/>
          </p:nvPr>
        </p:nvSpPr>
        <p:spPr>
          <a:xfrm>
            <a:off x="446314" y="228600"/>
            <a:ext cx="8229600" cy="792162"/>
          </a:xfrm>
        </p:spPr>
        <p:txBody>
          <a:bodyPr>
            <a:normAutofit fontScale="90000"/>
          </a:bodyPr>
          <a:lstStyle/>
          <a:p>
            <a:pPr algn="ctr"/>
            <a:r>
              <a:rPr lang="en-US" dirty="0" smtClean="0"/>
              <a:t/>
            </a:r>
            <a:br>
              <a:rPr lang="en-US" dirty="0" smtClean="0"/>
            </a:br>
            <a:r>
              <a:rPr lang="en-US" dirty="0" smtClean="0"/>
              <a:t>The Venezuelan Crisis: </a:t>
            </a:r>
            <a:br>
              <a:rPr lang="en-US" dirty="0" smtClean="0"/>
            </a:br>
            <a:r>
              <a:rPr lang="en-US" dirty="0" smtClean="0"/>
              <a:t>The Economic Perspective </a:t>
            </a:r>
            <a:br>
              <a:rPr lang="en-US" dirty="0" smtClean="0"/>
            </a:br>
            <a:endParaRPr lang="en-US" dirty="0"/>
          </a:p>
        </p:txBody>
      </p:sp>
    </p:spTree>
    <p:extLst>
      <p:ext uri="{BB962C8B-B14F-4D97-AF65-F5344CB8AC3E}">
        <p14:creationId xmlns:p14="http://schemas.microsoft.com/office/powerpoint/2010/main" val="11020858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6314" y="1219200"/>
            <a:ext cx="8545286" cy="4953000"/>
          </a:xfrm>
        </p:spPr>
        <p:txBody>
          <a:bodyPr>
            <a:normAutofit fontScale="92500" lnSpcReduction="10000"/>
          </a:bodyPr>
          <a:lstStyle/>
          <a:p>
            <a:pPr>
              <a:spcAft>
                <a:spcPts val="1200"/>
              </a:spcAft>
            </a:pPr>
            <a:r>
              <a:rPr lang="en-US" sz="2400" dirty="0" smtClean="0"/>
              <a:t>Venezuela’s debt crisis is worsening</a:t>
            </a:r>
          </a:p>
          <a:p>
            <a:pPr lvl="1">
              <a:spcAft>
                <a:spcPts val="1200"/>
              </a:spcAft>
            </a:pPr>
            <a:r>
              <a:rPr lang="en-US" sz="2000" dirty="0" smtClean="0"/>
              <a:t>$9 billion due in debt payments in 2018. </a:t>
            </a:r>
          </a:p>
          <a:p>
            <a:pPr lvl="2">
              <a:spcAft>
                <a:spcPts val="1200"/>
              </a:spcAft>
            </a:pPr>
            <a:r>
              <a:rPr lang="en-US" sz="1800" dirty="0" smtClean="0"/>
              <a:t>Venezuela $1.7 billion behind in its sovereign debt payments. </a:t>
            </a:r>
          </a:p>
          <a:p>
            <a:pPr lvl="2">
              <a:spcAft>
                <a:spcPts val="1200"/>
              </a:spcAft>
            </a:pPr>
            <a:r>
              <a:rPr lang="en-US" sz="1800" dirty="0" smtClean="0"/>
              <a:t>Moody’s downgraded Venezuelan debt on Friday two notches to C, its default rating meaning that there is little prospect for recovery of principal and interest. </a:t>
            </a:r>
          </a:p>
          <a:p>
            <a:pPr lvl="2">
              <a:spcAft>
                <a:spcPts val="1200"/>
              </a:spcAft>
            </a:pPr>
            <a:r>
              <a:rPr lang="en-US" sz="1800" dirty="0" smtClean="0"/>
              <a:t>Next government debt payment, August 2018, $1.05 billion. </a:t>
            </a:r>
          </a:p>
          <a:p>
            <a:pPr>
              <a:spcAft>
                <a:spcPts val="1200"/>
              </a:spcAft>
            </a:pPr>
            <a:r>
              <a:rPr lang="en-US" sz="2400" dirty="0" smtClean="0"/>
              <a:t>US sanctions (executive order 13808) making debt renegotiation difficult, if not impossible. </a:t>
            </a:r>
          </a:p>
          <a:p>
            <a:pPr lvl="2">
              <a:spcAft>
                <a:spcPts val="1200"/>
              </a:spcAft>
            </a:pPr>
            <a:r>
              <a:rPr lang="en-US" sz="1800" dirty="0" smtClean="0"/>
              <a:t>Prohibits any US entity or person from purchasing or dealing with new debt issued by Venezuela with maturities greater than 30 days.</a:t>
            </a:r>
          </a:p>
          <a:p>
            <a:pPr>
              <a:spcAft>
                <a:spcPts val="1200"/>
              </a:spcAft>
            </a:pPr>
            <a:r>
              <a:rPr lang="en-US" sz="2400" dirty="0" smtClean="0"/>
              <a:t>China has refused to be a lender of last resort; it has not extended any new funds to Venezuela since 2016.</a:t>
            </a:r>
            <a:endParaRPr lang="en-US" sz="1800" dirty="0"/>
          </a:p>
        </p:txBody>
      </p:sp>
      <p:sp>
        <p:nvSpPr>
          <p:cNvPr id="3" name="Title 2"/>
          <p:cNvSpPr>
            <a:spLocks noGrp="1"/>
          </p:cNvSpPr>
          <p:nvPr>
            <p:ph type="title"/>
          </p:nvPr>
        </p:nvSpPr>
        <p:spPr>
          <a:xfrm>
            <a:off x="457200" y="152400"/>
            <a:ext cx="8229600" cy="792162"/>
          </a:xfrm>
        </p:spPr>
        <p:txBody>
          <a:bodyPr>
            <a:normAutofit fontScale="90000"/>
          </a:bodyPr>
          <a:lstStyle/>
          <a:p>
            <a:pPr algn="ctr"/>
            <a:r>
              <a:rPr lang="en-US" dirty="0" smtClean="0"/>
              <a:t/>
            </a:r>
            <a:br>
              <a:rPr lang="en-US" dirty="0" smtClean="0"/>
            </a:br>
            <a:r>
              <a:rPr lang="en-US" dirty="0" smtClean="0"/>
              <a:t>The Venezuelan Crisis: </a:t>
            </a:r>
            <a:br>
              <a:rPr lang="en-US" dirty="0" smtClean="0"/>
            </a:br>
            <a:r>
              <a:rPr lang="en-US" dirty="0" smtClean="0"/>
              <a:t>The Economic Perspective </a:t>
            </a:r>
            <a:br>
              <a:rPr lang="en-US" dirty="0" smtClean="0"/>
            </a:br>
            <a:endParaRPr lang="en-US" dirty="0"/>
          </a:p>
        </p:txBody>
      </p:sp>
    </p:spTree>
    <p:extLst>
      <p:ext uri="{BB962C8B-B14F-4D97-AF65-F5344CB8AC3E}">
        <p14:creationId xmlns:p14="http://schemas.microsoft.com/office/powerpoint/2010/main" val="3072866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07319" y="503238"/>
            <a:ext cx="6400800" cy="792162"/>
          </a:xfrm>
        </p:spPr>
        <p:txBody>
          <a:bodyPr>
            <a:noAutofit/>
          </a:bodyPr>
          <a:lstStyle/>
          <a:p>
            <a:pPr algn="ctr"/>
            <a:r>
              <a:rPr lang="en-US" sz="3200" dirty="0" smtClean="0">
                <a:solidFill>
                  <a:srgbClr val="000000"/>
                </a:solidFill>
              </a:rPr>
              <a:t/>
            </a:r>
            <a:br>
              <a:rPr lang="en-US" sz="3200" dirty="0" smtClean="0">
                <a:solidFill>
                  <a:srgbClr val="000000"/>
                </a:solidFill>
              </a:rPr>
            </a:br>
            <a:r>
              <a:rPr lang="en-US" sz="3200" dirty="0" smtClean="0">
                <a:solidFill>
                  <a:srgbClr val="000000"/>
                </a:solidFill>
              </a:rPr>
              <a:t>Policy Banks Loan Helped Fuel Latin American FDI and Trade</a:t>
            </a:r>
            <a:r>
              <a:rPr lang="en-US" sz="3200" dirty="0">
                <a:solidFill>
                  <a:srgbClr val="000000"/>
                </a:solidFill>
              </a:rPr>
              <a:t/>
            </a:r>
            <a:br>
              <a:rPr lang="en-US" sz="3200" dirty="0">
                <a:solidFill>
                  <a:srgbClr val="000000"/>
                </a:solidFill>
              </a:rPr>
            </a:br>
            <a:r>
              <a:rPr lang="en-US" sz="3400" dirty="0" smtClean="0">
                <a:solidFill>
                  <a:srgbClr val="000000"/>
                </a:solidFill>
              </a:rPr>
              <a:t/>
            </a:r>
            <a:br>
              <a:rPr lang="en-US" sz="3400" dirty="0" smtClean="0">
                <a:solidFill>
                  <a:srgbClr val="000000"/>
                </a:solidFill>
              </a:rPr>
            </a:br>
            <a:endParaRPr lang="en-US" sz="3400" dirty="0">
              <a:solidFill>
                <a:srgbClr val="000000"/>
              </a:solidFill>
            </a:endParaRPr>
          </a:p>
        </p:txBody>
      </p:sp>
      <p:pic>
        <p:nvPicPr>
          <p:cNvPr id="2" name="Picture 1"/>
          <p:cNvPicPr>
            <a:picLocks noChangeAspect="1"/>
          </p:cNvPicPr>
          <p:nvPr/>
        </p:nvPicPr>
        <p:blipFill>
          <a:blip r:embed="rId2"/>
          <a:stretch>
            <a:fillRect/>
          </a:stretch>
        </p:blipFill>
        <p:spPr>
          <a:xfrm>
            <a:off x="1215912" y="1323110"/>
            <a:ext cx="6861288" cy="5001490"/>
          </a:xfrm>
          <a:prstGeom prst="rect">
            <a:avLst/>
          </a:prstGeom>
        </p:spPr>
      </p:pic>
    </p:spTree>
    <p:extLst>
      <p:ext uri="{BB962C8B-B14F-4D97-AF65-F5344CB8AC3E}">
        <p14:creationId xmlns:p14="http://schemas.microsoft.com/office/powerpoint/2010/main" val="33659871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71" y="304800"/>
            <a:ext cx="8229600" cy="762000"/>
          </a:xfrm>
        </p:spPr>
        <p:txBody>
          <a:bodyPr>
            <a:normAutofit fontScale="90000"/>
          </a:bodyPr>
          <a:lstStyle/>
          <a:p>
            <a:pPr algn="ctr"/>
            <a:r>
              <a:rPr lang="en-US" sz="3800" b="1" dirty="0" smtClean="0">
                <a:solidFill>
                  <a:srgbClr val="000000"/>
                </a:solidFill>
              </a:rPr>
              <a:t>How Does China’s Patient Capital Compare to Market-Based Credit?</a:t>
            </a:r>
            <a:endParaRPr lang="en-US" sz="3800" b="1" dirty="0">
              <a:solidFill>
                <a:srgbClr val="000000"/>
              </a:solidFill>
            </a:endParaRPr>
          </a:p>
        </p:txBody>
      </p:sp>
      <p:sp>
        <p:nvSpPr>
          <p:cNvPr id="3" name="Content Placeholder 2"/>
          <p:cNvSpPr>
            <a:spLocks noGrp="1"/>
          </p:cNvSpPr>
          <p:nvPr>
            <p:ph idx="1"/>
          </p:nvPr>
        </p:nvSpPr>
        <p:spPr>
          <a:xfrm>
            <a:off x="453571" y="1371600"/>
            <a:ext cx="8534400" cy="4953000"/>
          </a:xfrm>
        </p:spPr>
        <p:txBody>
          <a:bodyPr>
            <a:normAutofit fontScale="92500" lnSpcReduction="10000"/>
          </a:bodyPr>
          <a:lstStyle/>
          <a:p>
            <a:r>
              <a:rPr lang="en-US" sz="2400" dirty="0" smtClean="0">
                <a:solidFill>
                  <a:srgbClr val="000000"/>
                </a:solidFill>
              </a:rPr>
              <a:t>Long maturity structure</a:t>
            </a:r>
          </a:p>
          <a:p>
            <a:pPr lvl="1">
              <a:spcAft>
                <a:spcPts val="600"/>
              </a:spcAft>
            </a:pPr>
            <a:r>
              <a:rPr lang="en-US" sz="1800" dirty="0" smtClean="0">
                <a:solidFill>
                  <a:srgbClr val="000000"/>
                </a:solidFill>
              </a:rPr>
              <a:t>Similar to other bilateral lenders, but China is unique in its scale.</a:t>
            </a:r>
          </a:p>
          <a:p>
            <a:pPr lvl="1">
              <a:spcAft>
                <a:spcPts val="600"/>
              </a:spcAft>
            </a:pPr>
            <a:r>
              <a:rPr lang="en-US" sz="1800" dirty="0" smtClean="0">
                <a:solidFill>
                  <a:srgbClr val="000000"/>
                </a:solidFill>
              </a:rPr>
              <a:t>Average maturity of Chinese loans is 17 years, compared to only 5 years for private creditors. </a:t>
            </a:r>
          </a:p>
          <a:p>
            <a:pPr lvl="1"/>
            <a:r>
              <a:rPr lang="en-US" sz="1800" dirty="0" smtClean="0">
                <a:solidFill>
                  <a:srgbClr val="000000"/>
                </a:solidFill>
              </a:rPr>
              <a:t>Reflects infrastructure-oriented nature of global financing. </a:t>
            </a:r>
          </a:p>
          <a:p>
            <a:pPr marL="393192" lvl="1" indent="0">
              <a:buNone/>
            </a:pPr>
            <a:r>
              <a:rPr lang="en-US" sz="1800" dirty="0" smtClean="0">
                <a:solidFill>
                  <a:srgbClr val="000000"/>
                </a:solidFill>
              </a:rPr>
              <a:t> </a:t>
            </a:r>
            <a:endParaRPr lang="en-US" sz="1800" dirty="0">
              <a:solidFill>
                <a:srgbClr val="000000"/>
              </a:solidFill>
            </a:endParaRPr>
          </a:p>
          <a:p>
            <a:r>
              <a:rPr lang="en-US" sz="2400" dirty="0" smtClean="0">
                <a:solidFill>
                  <a:srgbClr val="000000"/>
                </a:solidFill>
              </a:rPr>
              <a:t>High risk tolerance</a:t>
            </a:r>
          </a:p>
          <a:p>
            <a:pPr lvl="1">
              <a:spcAft>
                <a:spcPts val="600"/>
              </a:spcAft>
            </a:pPr>
            <a:r>
              <a:rPr lang="en-US" sz="1800" dirty="0" smtClean="0">
                <a:solidFill>
                  <a:srgbClr val="000000"/>
                </a:solidFill>
              </a:rPr>
              <a:t>Chinese policy bank investors are more likely to stay with their investment through good times and bad. </a:t>
            </a:r>
          </a:p>
          <a:p>
            <a:pPr lvl="1">
              <a:spcAft>
                <a:spcPts val="600"/>
              </a:spcAft>
            </a:pPr>
            <a:r>
              <a:rPr lang="en-US" sz="1800" dirty="0"/>
              <a:t>Gaining cheap assets, market share, or improving key logistical skills such as marketing, distribution, and local engineering capabilities are key </a:t>
            </a:r>
            <a:r>
              <a:rPr lang="en-US" sz="1800" dirty="0" smtClean="0"/>
              <a:t>to promoting </a:t>
            </a:r>
            <a:r>
              <a:rPr lang="en-US" sz="1800" dirty="0"/>
              <a:t>internationalization of Chinese </a:t>
            </a:r>
            <a:r>
              <a:rPr lang="en-US" sz="1800" dirty="0" smtClean="0"/>
              <a:t>firms.</a:t>
            </a:r>
            <a:endParaRPr lang="en-US" sz="1800" dirty="0" smtClean="0">
              <a:solidFill>
                <a:srgbClr val="000000"/>
              </a:solidFill>
            </a:endParaRPr>
          </a:p>
          <a:p>
            <a:pPr lvl="1"/>
            <a:r>
              <a:rPr lang="en-US" sz="1800" dirty="0" smtClean="0">
                <a:solidFill>
                  <a:srgbClr val="000000"/>
                </a:solidFill>
              </a:rPr>
              <a:t>Compared to Western finance’s emphasis on profitable projects, policy banks are charged with catalyzing finance in “strategic credit spaces,” to create economic activity in risky environments. </a:t>
            </a:r>
          </a:p>
          <a:p>
            <a:pPr lvl="2"/>
            <a:r>
              <a:rPr lang="en-US" sz="1600" dirty="0" smtClean="0">
                <a:solidFill>
                  <a:srgbClr val="000000"/>
                </a:solidFill>
              </a:rPr>
              <a:t>Risk appetite is not limitless, however, as policy banks have become awash in risk in places like Venezuela and Pakistan. </a:t>
            </a:r>
          </a:p>
          <a:p>
            <a:endParaRPr lang="en-US" sz="2200" dirty="0" smtClean="0">
              <a:solidFill>
                <a:srgbClr val="000000"/>
              </a:solidFill>
            </a:endParaRPr>
          </a:p>
          <a:p>
            <a:endParaRPr lang="en-US" sz="2600" dirty="0" smtClean="0">
              <a:solidFill>
                <a:srgbClr val="000000"/>
              </a:solidFill>
            </a:endParaRPr>
          </a:p>
          <a:p>
            <a:pPr lvl="1"/>
            <a:endParaRPr lang="en-US" dirty="0" smtClean="0">
              <a:solidFill>
                <a:srgbClr val="000000"/>
              </a:solidFill>
            </a:endParaRPr>
          </a:p>
          <a:p>
            <a:pPr lvl="1"/>
            <a:endParaRPr lang="en-US" dirty="0" smtClean="0">
              <a:solidFill>
                <a:srgbClr val="464646"/>
              </a:solidFill>
            </a:endParaRPr>
          </a:p>
          <a:p>
            <a:pPr lvl="1">
              <a:buNone/>
            </a:pPr>
            <a:endParaRPr lang="en-US" dirty="0" smtClean="0">
              <a:solidFill>
                <a:srgbClr val="464646"/>
              </a:solidFill>
            </a:endParaRPr>
          </a:p>
          <a:p>
            <a:pPr lvl="1"/>
            <a:endParaRPr lang="en-US" dirty="0" smtClean="0"/>
          </a:p>
          <a:p>
            <a:pPr lvl="1"/>
            <a:endParaRPr lang="en-US" dirty="0" smtClean="0">
              <a:solidFill>
                <a:srgbClr val="464646"/>
              </a:solidFill>
            </a:endParaRPr>
          </a:p>
          <a:p>
            <a:pPr lvl="1">
              <a:buNone/>
            </a:pPr>
            <a:endParaRPr lang="en-US" dirty="0" smtClean="0">
              <a:solidFill>
                <a:srgbClr val="464646"/>
              </a:solidFill>
            </a:endParaRPr>
          </a:p>
          <a:p>
            <a:pPr>
              <a:buNone/>
            </a:pPr>
            <a:endParaRPr lang="en-US" dirty="0" smtClean="0">
              <a:solidFill>
                <a:srgbClr val="464646"/>
              </a:solidFill>
            </a:endParaRPr>
          </a:p>
        </p:txBody>
      </p:sp>
    </p:spTree>
    <p:extLst>
      <p:ext uri="{BB962C8B-B14F-4D97-AF65-F5344CB8AC3E}">
        <p14:creationId xmlns:p14="http://schemas.microsoft.com/office/powerpoint/2010/main" val="9844573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943" y="56619"/>
            <a:ext cx="8229600" cy="1143000"/>
          </a:xfrm>
        </p:spPr>
        <p:txBody>
          <a:bodyPr>
            <a:normAutofit/>
          </a:bodyPr>
          <a:lstStyle/>
          <a:p>
            <a:pPr algn="ctr"/>
            <a:r>
              <a:rPr lang="en-US" sz="3800" dirty="0" smtClean="0">
                <a:solidFill>
                  <a:srgbClr val="000000"/>
                </a:solidFill>
              </a:rPr>
              <a:t>Patient Capital’s Characteristics</a:t>
            </a:r>
            <a:endParaRPr lang="en-US" sz="3800" dirty="0">
              <a:solidFill>
                <a:srgbClr val="000000"/>
              </a:solidFill>
            </a:endParaRPr>
          </a:p>
        </p:txBody>
      </p:sp>
      <p:sp>
        <p:nvSpPr>
          <p:cNvPr id="3" name="Content Placeholder 2"/>
          <p:cNvSpPr>
            <a:spLocks noGrp="1"/>
          </p:cNvSpPr>
          <p:nvPr>
            <p:ph idx="1"/>
          </p:nvPr>
        </p:nvSpPr>
        <p:spPr>
          <a:xfrm>
            <a:off x="304800" y="914400"/>
            <a:ext cx="8603343" cy="4648200"/>
          </a:xfrm>
        </p:spPr>
        <p:txBody>
          <a:bodyPr>
            <a:normAutofit/>
          </a:bodyPr>
          <a:lstStyle/>
          <a:p>
            <a:endParaRPr lang="en-US" sz="2400" dirty="0"/>
          </a:p>
          <a:p>
            <a:r>
              <a:rPr lang="en-US" sz="2800" dirty="0" smtClean="0"/>
              <a:t>Non-Conditional Lending </a:t>
            </a:r>
          </a:p>
          <a:p>
            <a:pPr lvl="1"/>
            <a:endParaRPr lang="en-US" sz="2000" dirty="0"/>
          </a:p>
          <a:p>
            <a:pPr lvl="1"/>
            <a:r>
              <a:rPr lang="en-US" sz="2400" dirty="0" smtClean="0"/>
              <a:t>Unlike Western stringent policy conditionality: </a:t>
            </a:r>
            <a:endParaRPr lang="en-US" sz="2000" dirty="0"/>
          </a:p>
          <a:p>
            <a:pPr lvl="2"/>
            <a:r>
              <a:rPr lang="en-US" sz="1900" dirty="0" smtClean="0"/>
              <a:t>Chinese </a:t>
            </a:r>
            <a:r>
              <a:rPr lang="en-US" sz="1900" dirty="0"/>
              <a:t>investors tend not to impose onerous policy conditions</a:t>
            </a:r>
            <a:r>
              <a:rPr lang="en-US" sz="1900" dirty="0" smtClean="0"/>
              <a:t>.</a:t>
            </a:r>
            <a:endParaRPr lang="en-US" sz="1900" dirty="0"/>
          </a:p>
          <a:p>
            <a:pPr lvl="2"/>
            <a:r>
              <a:rPr lang="en-US" sz="1900" dirty="0"/>
              <a:t>Official doctrine of non-intervention in domestic </a:t>
            </a:r>
            <a:r>
              <a:rPr lang="en-US" sz="1900" dirty="0" smtClean="0"/>
              <a:t>affairs.</a:t>
            </a:r>
          </a:p>
          <a:p>
            <a:pPr lvl="3"/>
            <a:r>
              <a:rPr lang="en-US" sz="1600" dirty="0" smtClean="0"/>
              <a:t>Five </a:t>
            </a:r>
            <a:r>
              <a:rPr lang="en-US" sz="1600" dirty="0"/>
              <a:t>Principles of Peaceful Coexistence.</a:t>
            </a:r>
          </a:p>
          <a:p>
            <a:pPr marL="630936" lvl="2" indent="0">
              <a:buNone/>
            </a:pPr>
            <a:endParaRPr lang="en-US" sz="1900" dirty="0"/>
          </a:p>
          <a:p>
            <a:pPr lvl="2"/>
            <a:r>
              <a:rPr lang="en-US" sz="1900" dirty="0" smtClean="0"/>
              <a:t>Financing </a:t>
            </a:r>
            <a:r>
              <a:rPr lang="en-US" sz="1900" dirty="0"/>
              <a:t>is instead secured through loans </a:t>
            </a:r>
            <a:r>
              <a:rPr lang="en-US" sz="1900" dirty="0" smtClean="0"/>
              <a:t>collateralized by:</a:t>
            </a:r>
            <a:endParaRPr lang="en-US" sz="1800" dirty="0" smtClean="0"/>
          </a:p>
          <a:p>
            <a:pPr lvl="3"/>
            <a:r>
              <a:rPr lang="en-US" sz="1600" dirty="0"/>
              <a:t>F</a:t>
            </a:r>
            <a:r>
              <a:rPr lang="en-US" sz="1600" dirty="0" smtClean="0"/>
              <a:t>uture commodity deliveries.</a:t>
            </a:r>
          </a:p>
          <a:p>
            <a:pPr lvl="3"/>
            <a:r>
              <a:rPr lang="en-US" sz="1600" dirty="0" smtClean="0"/>
              <a:t>Guaranteed </a:t>
            </a:r>
            <a:r>
              <a:rPr lang="en-US" sz="1600" dirty="0"/>
              <a:t>contracts with Chinese </a:t>
            </a:r>
            <a:r>
              <a:rPr lang="en-US" sz="1600" dirty="0" smtClean="0"/>
              <a:t>firms or contractors.</a:t>
            </a:r>
          </a:p>
          <a:p>
            <a:pPr lvl="3"/>
            <a:r>
              <a:rPr lang="en-US" sz="1600" dirty="0" smtClean="0"/>
              <a:t>Commitments to buy Chinese machinery. </a:t>
            </a:r>
            <a:endParaRPr lang="en-US" sz="1600" dirty="0"/>
          </a:p>
        </p:txBody>
      </p:sp>
      <p:pic>
        <p:nvPicPr>
          <p:cNvPr id="6" name="Picture 5"/>
          <p:cNvPicPr>
            <a:picLocks noChangeAspect="1"/>
          </p:cNvPicPr>
          <p:nvPr/>
        </p:nvPicPr>
        <p:blipFill>
          <a:blip r:embed="rId2"/>
          <a:stretch>
            <a:fillRect/>
          </a:stretch>
        </p:blipFill>
        <p:spPr>
          <a:xfrm>
            <a:off x="6477000" y="5562600"/>
            <a:ext cx="2354943" cy="1166398"/>
          </a:xfrm>
          <a:prstGeom prst="rect">
            <a:avLst/>
          </a:prstGeom>
        </p:spPr>
      </p:pic>
    </p:spTree>
    <p:extLst>
      <p:ext uri="{BB962C8B-B14F-4D97-AF65-F5344CB8AC3E}">
        <p14:creationId xmlns:p14="http://schemas.microsoft.com/office/powerpoint/2010/main" val="10961568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228600" y="685800"/>
            <a:ext cx="9067800" cy="792162"/>
          </a:xfrm>
        </p:spPr>
        <p:txBody>
          <a:bodyPr>
            <a:noAutofit/>
          </a:bodyPr>
          <a:lstStyle/>
          <a:p>
            <a:pPr algn="ctr"/>
            <a:r>
              <a:rPr lang="en-US" sz="3600" dirty="0">
                <a:solidFill>
                  <a:srgbClr val="000000"/>
                </a:solidFill>
              </a:rPr>
              <a:t/>
            </a:r>
            <a:br>
              <a:rPr lang="en-US" sz="3600" dirty="0">
                <a:solidFill>
                  <a:srgbClr val="000000"/>
                </a:solidFill>
              </a:rPr>
            </a:br>
            <a:r>
              <a:rPr lang="en-US" sz="3400" dirty="0" smtClean="0">
                <a:solidFill>
                  <a:srgbClr val="000000"/>
                </a:solidFill>
              </a:rPr>
              <a:t/>
            </a:r>
            <a:br>
              <a:rPr lang="en-US" sz="3400" dirty="0" smtClean="0">
                <a:solidFill>
                  <a:srgbClr val="000000"/>
                </a:solidFill>
              </a:rPr>
            </a:br>
            <a:endParaRPr lang="en-US" sz="3400" dirty="0">
              <a:solidFill>
                <a:srgbClr val="000000"/>
              </a:solidFill>
            </a:endParaRPr>
          </a:p>
        </p:txBody>
      </p:sp>
      <p:pic>
        <p:nvPicPr>
          <p:cNvPr id="2" name="Picture 1"/>
          <p:cNvPicPr>
            <a:picLocks noChangeAspect="1"/>
          </p:cNvPicPr>
          <p:nvPr/>
        </p:nvPicPr>
        <p:blipFill>
          <a:blip r:embed="rId2"/>
          <a:stretch>
            <a:fillRect/>
          </a:stretch>
        </p:blipFill>
        <p:spPr>
          <a:xfrm>
            <a:off x="228600" y="1502640"/>
            <a:ext cx="8717561" cy="4178300"/>
          </a:xfrm>
          <a:prstGeom prst="rect">
            <a:avLst/>
          </a:prstGeom>
        </p:spPr>
      </p:pic>
      <p:sp>
        <p:nvSpPr>
          <p:cNvPr id="8" name="Oval 7"/>
          <p:cNvSpPr/>
          <p:nvPr/>
        </p:nvSpPr>
        <p:spPr>
          <a:xfrm>
            <a:off x="4833546" y="2609669"/>
            <a:ext cx="762000" cy="304800"/>
          </a:xfrm>
          <a:prstGeom prst="ellipse">
            <a:avLst/>
          </a:prstGeom>
          <a:gradFill flip="none" rotWithShape="1">
            <a:gsLst>
              <a:gs pos="0">
                <a:schemeClr val="accent1">
                  <a:shade val="15000"/>
                  <a:satMod val="180000"/>
                  <a:alpha val="0"/>
                </a:schemeClr>
              </a:gs>
              <a:gs pos="50000">
                <a:schemeClr val="accent1">
                  <a:shade val="45000"/>
                  <a:satMod val="170000"/>
                  <a:alpha val="0"/>
                </a:schemeClr>
              </a:gs>
              <a:gs pos="70000">
                <a:schemeClr val="accent1">
                  <a:tint val="99000"/>
                  <a:shade val="65000"/>
                  <a:satMod val="155000"/>
                  <a:alpha val="0"/>
                </a:schemeClr>
              </a:gs>
              <a:gs pos="100000">
                <a:schemeClr val="accent1">
                  <a:tint val="95500"/>
                  <a:shade val="100000"/>
                  <a:satMod val="155000"/>
                  <a:alpha val="0"/>
                </a:schemeClr>
              </a:gs>
            </a:gsLst>
            <a:lin ang="16200000" scaled="0"/>
            <a:tileRect/>
          </a:gra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7462413" y="4442974"/>
            <a:ext cx="762000" cy="304800"/>
          </a:xfrm>
          <a:prstGeom prst="ellipse">
            <a:avLst/>
          </a:prstGeom>
          <a:gradFill flip="none" rotWithShape="1">
            <a:gsLst>
              <a:gs pos="0">
                <a:schemeClr val="accent1">
                  <a:shade val="15000"/>
                  <a:satMod val="180000"/>
                  <a:alpha val="0"/>
                </a:schemeClr>
              </a:gs>
              <a:gs pos="50000">
                <a:schemeClr val="accent1">
                  <a:shade val="45000"/>
                  <a:satMod val="170000"/>
                  <a:alpha val="0"/>
                </a:schemeClr>
              </a:gs>
              <a:gs pos="70000">
                <a:schemeClr val="accent1">
                  <a:tint val="99000"/>
                  <a:shade val="65000"/>
                  <a:satMod val="155000"/>
                  <a:alpha val="0"/>
                </a:schemeClr>
              </a:gs>
              <a:gs pos="100000">
                <a:schemeClr val="accent1">
                  <a:tint val="95500"/>
                  <a:shade val="100000"/>
                  <a:satMod val="155000"/>
                  <a:alpha val="0"/>
                </a:schemeClr>
              </a:gs>
            </a:gsLst>
            <a:lin ang="16200000" scaled="0"/>
            <a:tileRect/>
          </a:gra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7403036" y="3840504"/>
            <a:ext cx="762000" cy="304800"/>
          </a:xfrm>
          <a:prstGeom prst="ellipse">
            <a:avLst/>
          </a:prstGeom>
          <a:gradFill flip="none" rotWithShape="1">
            <a:gsLst>
              <a:gs pos="0">
                <a:schemeClr val="accent1">
                  <a:shade val="15000"/>
                  <a:satMod val="180000"/>
                  <a:alpha val="0"/>
                </a:schemeClr>
              </a:gs>
              <a:gs pos="50000">
                <a:schemeClr val="accent1">
                  <a:shade val="45000"/>
                  <a:satMod val="170000"/>
                  <a:alpha val="0"/>
                </a:schemeClr>
              </a:gs>
              <a:gs pos="70000">
                <a:schemeClr val="accent1">
                  <a:tint val="99000"/>
                  <a:shade val="65000"/>
                  <a:satMod val="155000"/>
                  <a:alpha val="0"/>
                </a:schemeClr>
              </a:gs>
              <a:gs pos="100000">
                <a:schemeClr val="accent1">
                  <a:tint val="95500"/>
                  <a:shade val="100000"/>
                  <a:satMod val="155000"/>
                  <a:alpha val="0"/>
                </a:schemeClr>
              </a:gs>
            </a:gsLst>
            <a:lin ang="16200000" scaled="0"/>
            <a:tileRect/>
          </a:gra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7472548" y="2609669"/>
            <a:ext cx="762000" cy="304800"/>
          </a:xfrm>
          <a:prstGeom prst="ellipse">
            <a:avLst/>
          </a:prstGeom>
          <a:gradFill flip="none" rotWithShape="1">
            <a:gsLst>
              <a:gs pos="0">
                <a:schemeClr val="accent1">
                  <a:shade val="15000"/>
                  <a:satMod val="180000"/>
                  <a:alpha val="0"/>
                </a:schemeClr>
              </a:gs>
              <a:gs pos="50000">
                <a:schemeClr val="accent1">
                  <a:shade val="45000"/>
                  <a:satMod val="170000"/>
                  <a:alpha val="0"/>
                </a:schemeClr>
              </a:gs>
              <a:gs pos="70000">
                <a:schemeClr val="accent1">
                  <a:tint val="99000"/>
                  <a:shade val="65000"/>
                  <a:satMod val="155000"/>
                  <a:alpha val="0"/>
                </a:schemeClr>
              </a:gs>
              <a:gs pos="100000">
                <a:schemeClr val="accent1">
                  <a:tint val="95500"/>
                  <a:shade val="100000"/>
                  <a:satMod val="155000"/>
                  <a:alpha val="0"/>
                </a:schemeClr>
              </a:gs>
            </a:gsLst>
            <a:lin ang="16200000" scaled="0"/>
            <a:tileRect/>
          </a:gra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833546" y="3868695"/>
            <a:ext cx="762000" cy="304800"/>
          </a:xfrm>
          <a:prstGeom prst="ellipse">
            <a:avLst/>
          </a:prstGeom>
          <a:gradFill flip="none" rotWithShape="1">
            <a:gsLst>
              <a:gs pos="0">
                <a:schemeClr val="accent1">
                  <a:shade val="15000"/>
                  <a:satMod val="180000"/>
                  <a:alpha val="0"/>
                </a:schemeClr>
              </a:gs>
              <a:gs pos="50000">
                <a:schemeClr val="accent1">
                  <a:shade val="45000"/>
                  <a:satMod val="170000"/>
                  <a:alpha val="0"/>
                </a:schemeClr>
              </a:gs>
              <a:gs pos="70000">
                <a:schemeClr val="accent1">
                  <a:tint val="99000"/>
                  <a:shade val="65000"/>
                  <a:satMod val="155000"/>
                  <a:alpha val="0"/>
                </a:schemeClr>
              </a:gs>
              <a:gs pos="100000">
                <a:schemeClr val="accent1">
                  <a:tint val="95500"/>
                  <a:shade val="100000"/>
                  <a:satMod val="155000"/>
                  <a:alpha val="0"/>
                </a:schemeClr>
              </a:gs>
            </a:gsLst>
            <a:lin ang="16200000" scaled="0"/>
            <a:tileRect/>
          </a:gra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833546" y="4500995"/>
            <a:ext cx="762000" cy="304800"/>
          </a:xfrm>
          <a:prstGeom prst="ellipse">
            <a:avLst/>
          </a:prstGeom>
          <a:gradFill flip="none" rotWithShape="1">
            <a:gsLst>
              <a:gs pos="0">
                <a:schemeClr val="accent1">
                  <a:shade val="15000"/>
                  <a:satMod val="180000"/>
                  <a:alpha val="0"/>
                </a:schemeClr>
              </a:gs>
              <a:gs pos="50000">
                <a:schemeClr val="accent1">
                  <a:shade val="45000"/>
                  <a:satMod val="170000"/>
                  <a:alpha val="0"/>
                </a:schemeClr>
              </a:gs>
              <a:gs pos="70000">
                <a:schemeClr val="accent1">
                  <a:tint val="99000"/>
                  <a:shade val="65000"/>
                  <a:satMod val="155000"/>
                  <a:alpha val="0"/>
                </a:schemeClr>
              </a:gs>
              <a:gs pos="100000">
                <a:schemeClr val="accent1">
                  <a:tint val="95500"/>
                  <a:shade val="100000"/>
                  <a:satMod val="155000"/>
                  <a:alpha val="0"/>
                </a:schemeClr>
              </a:gs>
            </a:gsLst>
            <a:lin ang="16200000" scaled="0"/>
            <a:tileRect/>
          </a:gra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2"/>
          <p:cNvSpPr txBox="1">
            <a:spLocks/>
          </p:cNvSpPr>
          <p:nvPr/>
        </p:nvSpPr>
        <p:spPr>
          <a:xfrm>
            <a:off x="228600" y="835819"/>
            <a:ext cx="9067800" cy="792162"/>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lstStyle>
          <a:p>
            <a:pPr algn="ctr"/>
            <a:r>
              <a:rPr lang="en-US" sz="3600" smtClean="0">
                <a:solidFill>
                  <a:srgbClr val="000000"/>
                </a:solidFill>
              </a:rPr>
              <a:t>Chinese Growing Share of  </a:t>
            </a:r>
            <a:br>
              <a:rPr lang="en-US" sz="3600" smtClean="0">
                <a:solidFill>
                  <a:srgbClr val="000000"/>
                </a:solidFill>
              </a:rPr>
            </a:br>
            <a:r>
              <a:rPr lang="en-US" sz="3600" smtClean="0">
                <a:solidFill>
                  <a:srgbClr val="000000"/>
                </a:solidFill>
              </a:rPr>
              <a:t>Latin America’s External Financing</a:t>
            </a:r>
            <a:br>
              <a:rPr lang="en-US" sz="3600" smtClean="0">
                <a:solidFill>
                  <a:srgbClr val="000000"/>
                </a:solidFill>
              </a:rPr>
            </a:br>
            <a:r>
              <a:rPr lang="en-US" sz="3400" smtClean="0">
                <a:solidFill>
                  <a:srgbClr val="000000"/>
                </a:solidFill>
              </a:rPr>
              <a:t/>
            </a:r>
            <a:br>
              <a:rPr lang="en-US" sz="3400" smtClean="0">
                <a:solidFill>
                  <a:srgbClr val="000000"/>
                </a:solidFill>
              </a:rPr>
            </a:br>
            <a:endParaRPr lang="en-US" sz="3400" dirty="0">
              <a:solidFill>
                <a:srgbClr val="000000"/>
              </a:solidFill>
            </a:endParaRPr>
          </a:p>
        </p:txBody>
      </p:sp>
    </p:spTree>
    <p:extLst>
      <p:ext uri="{BB962C8B-B14F-4D97-AF65-F5344CB8AC3E}">
        <p14:creationId xmlns:p14="http://schemas.microsoft.com/office/powerpoint/2010/main" val="9792776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89721"/>
          </a:xfrm>
        </p:spPr>
        <p:txBody>
          <a:bodyPr>
            <a:normAutofit fontScale="90000"/>
          </a:bodyPr>
          <a:lstStyle/>
          <a:p>
            <a:pPr algn="ctr"/>
            <a:r>
              <a:rPr lang="en-US" sz="3800" dirty="0" smtClean="0">
                <a:solidFill>
                  <a:srgbClr val="000000"/>
                </a:solidFill>
              </a:rPr>
              <a:t>Patient Capital Enhances Policy Flexibility</a:t>
            </a:r>
            <a:endParaRPr lang="en-US" sz="3800" dirty="0">
              <a:solidFill>
                <a:srgbClr val="000000"/>
              </a:solidFill>
            </a:endParaRPr>
          </a:p>
        </p:txBody>
      </p:sp>
      <p:pic>
        <p:nvPicPr>
          <p:cNvPr id="5" name="Picture 4"/>
          <p:cNvPicPr>
            <a:picLocks noChangeAspect="1"/>
          </p:cNvPicPr>
          <p:nvPr/>
        </p:nvPicPr>
        <p:blipFill>
          <a:blip r:embed="rId2"/>
          <a:stretch>
            <a:fillRect/>
          </a:stretch>
        </p:blipFill>
        <p:spPr>
          <a:xfrm>
            <a:off x="533400" y="989721"/>
            <a:ext cx="8077200" cy="4953879"/>
          </a:xfrm>
          <a:prstGeom prst="rect">
            <a:avLst/>
          </a:prstGeom>
        </p:spPr>
      </p:pic>
    </p:spTree>
    <p:extLst>
      <p:ext uri="{BB962C8B-B14F-4D97-AF65-F5344CB8AC3E}">
        <p14:creationId xmlns:p14="http://schemas.microsoft.com/office/powerpoint/2010/main" val="5901253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a:blip r:embed="rId2"/>
          <a:stretch>
            <a:fillRect/>
          </a:stretch>
        </p:blipFill>
        <p:spPr>
          <a:xfrm>
            <a:off x="304800" y="533400"/>
            <a:ext cx="8382000" cy="5257800"/>
          </a:xfrm>
          <a:prstGeom prst="rect">
            <a:avLst/>
          </a:prstGeom>
        </p:spPr>
      </p:pic>
    </p:spTree>
    <p:extLst>
      <p:ext uri="{BB962C8B-B14F-4D97-AF65-F5344CB8AC3E}">
        <p14:creationId xmlns:p14="http://schemas.microsoft.com/office/powerpoint/2010/main" val="8624131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400" y="0"/>
            <a:ext cx="8902700" cy="6565900"/>
          </a:xfrm>
          <a:prstGeom prst="rect">
            <a:avLst/>
          </a:prstGeom>
        </p:spPr>
      </p:pic>
    </p:spTree>
    <p:extLst>
      <p:ext uri="{BB962C8B-B14F-4D97-AF65-F5344CB8AC3E}">
        <p14:creationId xmlns:p14="http://schemas.microsoft.com/office/powerpoint/2010/main" val="18025072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9651</TotalTime>
  <Words>1908</Words>
  <Application>Microsoft Macintosh PowerPoint</Application>
  <PresentationFormat>On-screen Show (4:3)</PresentationFormat>
  <Paragraphs>193</Paragraphs>
  <Slides>29</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Calibri</vt:lpstr>
      <vt:lpstr>Lucida Sans Unicode</vt:lpstr>
      <vt:lpstr>Mangal</vt:lpstr>
      <vt:lpstr>Verdana</vt:lpstr>
      <vt:lpstr>Wingdings 2</vt:lpstr>
      <vt:lpstr>Wingdings 3</vt:lpstr>
      <vt:lpstr>Concourse</vt:lpstr>
      <vt:lpstr>The Rise of Patient Capital:       The Political Economy of Chinese Finance in Latin America</vt:lpstr>
      <vt:lpstr>China, an Emerging Global Creditor  </vt:lpstr>
      <vt:lpstr> Policy Banks Loan Helped Fuel Latin American FDI and Trade  </vt:lpstr>
      <vt:lpstr>How Does China’s Patient Capital Compare to Market-Based Credit?</vt:lpstr>
      <vt:lpstr>Patient Capital’s Characteristics</vt:lpstr>
      <vt:lpstr>  </vt:lpstr>
      <vt:lpstr>Patient Capital Enhances Policy Flexibility</vt:lpstr>
      <vt:lpstr>PowerPoint Presentation</vt:lpstr>
      <vt:lpstr>PowerPoint Presentation</vt:lpstr>
      <vt:lpstr>Latin America’s Debtor Perspective</vt:lpstr>
      <vt:lpstr>Latin America’s Debtor Perspective</vt:lpstr>
      <vt:lpstr>Venezuela’s Financing Shift  and Fiscal Policy</vt:lpstr>
      <vt:lpstr>China’s Creditor Perspective</vt:lpstr>
      <vt:lpstr>China’s Diversified Strategy</vt:lpstr>
      <vt:lpstr>China’s Diversified Strategy</vt:lpstr>
      <vt:lpstr>China’s Diversified Strategy</vt:lpstr>
      <vt:lpstr>PowerPoint Presentation</vt:lpstr>
      <vt:lpstr>PowerPoint Presentation</vt:lpstr>
      <vt:lpstr>PowerPoint Presentation</vt:lpstr>
      <vt:lpstr>A Multi-Method Research Design</vt:lpstr>
      <vt:lpstr>Comparative Case Study Evidence Case Selection</vt:lpstr>
      <vt:lpstr>China’s Strategy as an Emerging Creditor</vt:lpstr>
      <vt:lpstr>China’s Strategy as an Emerging Creditor</vt:lpstr>
      <vt:lpstr>Recent field research trip to China</vt:lpstr>
      <vt:lpstr>China’s Economic Philosophy</vt:lpstr>
      <vt:lpstr>The Risks: Renewed Latin American Dependency</vt:lpstr>
      <vt:lpstr> The Venezuelan Crisis:  The Economic Perspective  </vt:lpstr>
      <vt:lpstr> The Venezuelan Crisis:  The Economic Perspective  </vt:lpstr>
      <vt:lpstr> The Venezuelan Crisis:  The Economic Perspective  </vt:lpstr>
    </vt:vector>
  </TitlesOfParts>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Major Trends in Latin America’s Economic and Political Development</dc:title>
  <dc:creator>Timothy Stackhouse</dc:creator>
  <cp:lastModifiedBy>Microsoft Office User</cp:lastModifiedBy>
  <cp:revision>286</cp:revision>
  <dcterms:created xsi:type="dcterms:W3CDTF">2014-01-16T23:03:00Z</dcterms:created>
  <dcterms:modified xsi:type="dcterms:W3CDTF">2018-06-13T20:40:01Z</dcterms:modified>
</cp:coreProperties>
</file>