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608" r:id="rId2"/>
    <p:sldId id="607" r:id="rId3"/>
    <p:sldId id="511" r:id="rId4"/>
    <p:sldId id="609" r:id="rId5"/>
    <p:sldId id="461" r:id="rId6"/>
    <p:sldId id="560" r:id="rId7"/>
    <p:sldId id="615" r:id="rId8"/>
    <p:sldId id="616" r:id="rId9"/>
    <p:sldId id="617" r:id="rId10"/>
    <p:sldId id="548" r:id="rId11"/>
    <p:sldId id="577" r:id="rId12"/>
    <p:sldId id="612" r:id="rId13"/>
    <p:sldId id="611" r:id="rId14"/>
    <p:sldId id="619" r:id="rId15"/>
    <p:sldId id="613" r:id="rId16"/>
    <p:sldId id="620" r:id="rId17"/>
    <p:sldId id="618" r:id="rId18"/>
    <p:sldId id="540" r:id="rId19"/>
  </p:sldIdLst>
  <p:sldSz cx="9144000" cy="6858000" type="screen4x3"/>
  <p:notesSz cx="6858000" cy="9144000"/>
  <p:defaultTextStyle>
    <a:defPPr>
      <a:defRPr lang="en-US"/>
    </a:defPPr>
    <a:lvl1pPr algn="l" rtl="0" fontAlgn="base">
      <a:spcBef>
        <a:spcPct val="0"/>
      </a:spcBef>
      <a:spcAft>
        <a:spcPct val="0"/>
      </a:spcAft>
      <a:defRPr sz="2400" kern="1200">
        <a:solidFill>
          <a:srgbClr val="FFFF00"/>
        </a:solidFill>
        <a:latin typeface="Arial" charset="0"/>
        <a:ea typeface="+mn-ea"/>
        <a:cs typeface="+mn-cs"/>
      </a:defRPr>
    </a:lvl1pPr>
    <a:lvl2pPr marL="457200" algn="l" rtl="0" fontAlgn="base">
      <a:spcBef>
        <a:spcPct val="0"/>
      </a:spcBef>
      <a:spcAft>
        <a:spcPct val="0"/>
      </a:spcAft>
      <a:defRPr sz="2400" kern="1200">
        <a:solidFill>
          <a:srgbClr val="FFFF00"/>
        </a:solidFill>
        <a:latin typeface="Arial" charset="0"/>
        <a:ea typeface="+mn-ea"/>
        <a:cs typeface="+mn-cs"/>
      </a:defRPr>
    </a:lvl2pPr>
    <a:lvl3pPr marL="914400" algn="l" rtl="0" fontAlgn="base">
      <a:spcBef>
        <a:spcPct val="0"/>
      </a:spcBef>
      <a:spcAft>
        <a:spcPct val="0"/>
      </a:spcAft>
      <a:defRPr sz="2400" kern="1200">
        <a:solidFill>
          <a:srgbClr val="FFFF00"/>
        </a:solidFill>
        <a:latin typeface="Arial" charset="0"/>
        <a:ea typeface="+mn-ea"/>
        <a:cs typeface="+mn-cs"/>
      </a:defRPr>
    </a:lvl3pPr>
    <a:lvl4pPr marL="1371600" algn="l" rtl="0" fontAlgn="base">
      <a:spcBef>
        <a:spcPct val="0"/>
      </a:spcBef>
      <a:spcAft>
        <a:spcPct val="0"/>
      </a:spcAft>
      <a:defRPr sz="2400" kern="1200">
        <a:solidFill>
          <a:srgbClr val="FFFF00"/>
        </a:solidFill>
        <a:latin typeface="Arial" charset="0"/>
        <a:ea typeface="+mn-ea"/>
        <a:cs typeface="+mn-cs"/>
      </a:defRPr>
    </a:lvl4pPr>
    <a:lvl5pPr marL="1828800" algn="l" rtl="0" fontAlgn="base">
      <a:spcBef>
        <a:spcPct val="0"/>
      </a:spcBef>
      <a:spcAft>
        <a:spcPct val="0"/>
      </a:spcAft>
      <a:defRPr sz="2400" kern="1200">
        <a:solidFill>
          <a:srgbClr val="FFFF00"/>
        </a:solidFill>
        <a:latin typeface="Arial" charset="0"/>
        <a:ea typeface="+mn-ea"/>
        <a:cs typeface="+mn-cs"/>
      </a:defRPr>
    </a:lvl5pPr>
    <a:lvl6pPr marL="2286000" algn="l" defTabSz="914400" rtl="0" eaLnBrk="1" latinLnBrk="0" hangingPunct="1">
      <a:defRPr sz="2400" kern="1200">
        <a:solidFill>
          <a:srgbClr val="FFFF00"/>
        </a:solidFill>
        <a:latin typeface="Arial" charset="0"/>
        <a:ea typeface="+mn-ea"/>
        <a:cs typeface="+mn-cs"/>
      </a:defRPr>
    </a:lvl6pPr>
    <a:lvl7pPr marL="2743200" algn="l" defTabSz="914400" rtl="0" eaLnBrk="1" latinLnBrk="0" hangingPunct="1">
      <a:defRPr sz="2400" kern="1200">
        <a:solidFill>
          <a:srgbClr val="FFFF00"/>
        </a:solidFill>
        <a:latin typeface="Arial" charset="0"/>
        <a:ea typeface="+mn-ea"/>
        <a:cs typeface="+mn-cs"/>
      </a:defRPr>
    </a:lvl7pPr>
    <a:lvl8pPr marL="3200400" algn="l" defTabSz="914400" rtl="0" eaLnBrk="1" latinLnBrk="0" hangingPunct="1">
      <a:defRPr sz="2400" kern="1200">
        <a:solidFill>
          <a:srgbClr val="FFFF00"/>
        </a:solidFill>
        <a:latin typeface="Arial" charset="0"/>
        <a:ea typeface="+mn-ea"/>
        <a:cs typeface="+mn-cs"/>
      </a:defRPr>
    </a:lvl8pPr>
    <a:lvl9pPr marL="3657600" algn="l" defTabSz="914400" rtl="0" eaLnBrk="1" latinLnBrk="0" hangingPunct="1">
      <a:defRPr sz="2400"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9900"/>
    <a:srgbClr val="FF6600"/>
    <a:srgbClr val="0033CC"/>
    <a:srgbClr val="FFFF00"/>
    <a:srgbClr val="33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71" autoAdjust="0"/>
  </p:normalViewPr>
  <p:slideViewPr>
    <p:cSldViewPr>
      <p:cViewPr varScale="1">
        <p:scale>
          <a:sx n="85" d="100"/>
          <a:sy n="85" d="100"/>
        </p:scale>
        <p:origin x="114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zh-CN"/>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zh-CN"/>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zh-CN"/>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C81D9E57-835F-44AB-8A64-6C9603E92E2C}" type="slidenum">
              <a:rPr lang="zh-CN" altLang="en-US"/>
              <a:pPr/>
              <a:t>‹#›</a:t>
            </a:fld>
            <a:endParaRPr lang="en-US" altLang="zh-CN"/>
          </a:p>
        </p:txBody>
      </p:sp>
    </p:spTree>
    <p:extLst>
      <p:ext uri="{BB962C8B-B14F-4D97-AF65-F5344CB8AC3E}">
        <p14:creationId xmlns:p14="http://schemas.microsoft.com/office/powerpoint/2010/main" val="419415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CB3529A-F196-4F60-8745-63C68B83A2BA}" type="slidenum">
              <a:rPr lang="en-US" smtClean="0"/>
              <a:pPr/>
              <a:t>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91401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364ADE70-2EDB-45B6-A939-2B4C624F24D9}" type="slidenum">
              <a:rPr lang="en-US">
                <a:latin typeface="Arial" pitchFamily="34" charset="0"/>
                <a:cs typeface="Arial" pitchFamily="34" charset="0"/>
              </a:rPr>
              <a:pPr/>
              <a:t>2</a:t>
            </a:fld>
            <a:endParaRPr lang="en-US">
              <a:latin typeface="Arial" pitchFamily="34" charset="0"/>
              <a:cs typeface="Arial"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flipV="1">
            <a:off x="5249863" y="4252913"/>
            <a:ext cx="693737" cy="90487"/>
          </a:xfrm>
          <a:noFill/>
          <a:ln/>
        </p:spPr>
        <p:txBody>
          <a:bodyPr/>
          <a:lstStyle/>
          <a:p>
            <a:pPr eaLnBrk="1" hangingPunct="1">
              <a:lnSpc>
                <a:spcPct val="80000"/>
              </a:lnSpc>
            </a:pPr>
            <a:endParaRPr lang="en-US" sz="800" smtClean="0">
              <a:latin typeface="Arial" pitchFamily="34" charset="0"/>
              <a:cs typeface="Arial" pitchFamily="34" charset="0"/>
            </a:endParaRPr>
          </a:p>
        </p:txBody>
      </p:sp>
    </p:spTree>
    <p:extLst>
      <p:ext uri="{BB962C8B-B14F-4D97-AF65-F5344CB8AC3E}">
        <p14:creationId xmlns:p14="http://schemas.microsoft.com/office/powerpoint/2010/main" val="410938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A9FC14F1-0DCD-4E54-A292-101DD0F9C806}" type="slidenum">
              <a:rPr lang="en-US" smtClean="0"/>
              <a:pPr/>
              <a:t>3</a:t>
            </a:fld>
            <a:endParaRPr lang="en-US" smtClean="0"/>
          </a:p>
        </p:txBody>
      </p:sp>
    </p:spTree>
    <p:extLst>
      <p:ext uri="{BB962C8B-B14F-4D97-AF65-F5344CB8AC3E}">
        <p14:creationId xmlns:p14="http://schemas.microsoft.com/office/powerpoint/2010/main" val="20282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73211-F77A-944C-87C3-AFAE952F3C0C}" type="slidenum">
              <a:rPr lang="en-US"/>
              <a:pPr/>
              <a:t>7</a:t>
            </a:fld>
            <a:endParaRPr lang="en-US"/>
          </a:p>
        </p:txBody>
      </p:sp>
      <p:sp>
        <p:nvSpPr>
          <p:cNvPr id="51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47416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1D9E57-835F-44AB-8A64-6C9603E92E2C}" type="slidenum">
              <a:rPr lang="zh-CN" altLang="en-US" smtClean="0"/>
              <a:pPr/>
              <a:t>10</a:t>
            </a:fld>
            <a:endParaRPr lang="en-US" altLang="zh-CN"/>
          </a:p>
        </p:txBody>
      </p:sp>
    </p:spTree>
    <p:extLst>
      <p:ext uri="{BB962C8B-B14F-4D97-AF65-F5344CB8AC3E}">
        <p14:creationId xmlns:p14="http://schemas.microsoft.com/office/powerpoint/2010/main" val="80527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1E806E8-8F9D-4CF2-B130-6EB4E0461F2A}" type="slidenum">
              <a:rPr lang="zh-CN" altLang="en-US"/>
              <a:pPr/>
              <a:t>‹#›</a:t>
            </a:fld>
            <a:endParaRPr lang="en-US" altLang="zh-CN"/>
          </a:p>
        </p:txBody>
      </p:sp>
    </p:spTree>
    <p:extLst>
      <p:ext uri="{BB962C8B-B14F-4D97-AF65-F5344CB8AC3E}">
        <p14:creationId xmlns:p14="http://schemas.microsoft.com/office/powerpoint/2010/main" val="214899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F887828-8770-494A-9222-9A66A48101C8}" type="slidenum">
              <a:rPr lang="zh-CN" altLang="en-US"/>
              <a:pPr/>
              <a:t>‹#›</a:t>
            </a:fld>
            <a:endParaRPr lang="en-US" altLang="zh-CN"/>
          </a:p>
        </p:txBody>
      </p:sp>
    </p:spTree>
    <p:extLst>
      <p:ext uri="{BB962C8B-B14F-4D97-AF65-F5344CB8AC3E}">
        <p14:creationId xmlns:p14="http://schemas.microsoft.com/office/powerpoint/2010/main" val="123250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624E5FF1-D786-4AE3-B984-A63D02653410}" type="slidenum">
              <a:rPr lang="zh-CN" altLang="en-US"/>
              <a:pPr/>
              <a:t>‹#›</a:t>
            </a:fld>
            <a:endParaRPr lang="en-US" altLang="zh-CN"/>
          </a:p>
        </p:txBody>
      </p:sp>
    </p:spTree>
    <p:extLst>
      <p:ext uri="{BB962C8B-B14F-4D97-AF65-F5344CB8AC3E}">
        <p14:creationId xmlns:p14="http://schemas.microsoft.com/office/powerpoint/2010/main" val="88422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7ED894C-A4FA-4EF6-A8A6-A3042A61E304}" type="slidenum">
              <a:rPr lang="zh-CN" altLang="en-US"/>
              <a:pPr/>
              <a:t>‹#›</a:t>
            </a:fld>
            <a:endParaRPr lang="en-US" altLang="zh-CN"/>
          </a:p>
        </p:txBody>
      </p:sp>
    </p:spTree>
    <p:extLst>
      <p:ext uri="{BB962C8B-B14F-4D97-AF65-F5344CB8AC3E}">
        <p14:creationId xmlns:p14="http://schemas.microsoft.com/office/powerpoint/2010/main" val="43209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AA5B07B-40B1-4E87-AA84-7F8168E3165E}" type="slidenum">
              <a:rPr lang="zh-CN" altLang="en-US"/>
              <a:pPr/>
              <a:t>‹#›</a:t>
            </a:fld>
            <a:endParaRPr lang="en-US" altLang="zh-CN"/>
          </a:p>
        </p:txBody>
      </p:sp>
    </p:spTree>
    <p:extLst>
      <p:ext uri="{BB962C8B-B14F-4D97-AF65-F5344CB8AC3E}">
        <p14:creationId xmlns:p14="http://schemas.microsoft.com/office/powerpoint/2010/main" val="27252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111989AE-434C-42FF-AB7B-B3F202CFEF72}" type="slidenum">
              <a:rPr lang="zh-CN" altLang="en-US"/>
              <a:pPr/>
              <a:t>‹#›</a:t>
            </a:fld>
            <a:endParaRPr lang="en-US" altLang="zh-CN"/>
          </a:p>
        </p:txBody>
      </p:sp>
    </p:spTree>
    <p:extLst>
      <p:ext uri="{BB962C8B-B14F-4D97-AF65-F5344CB8AC3E}">
        <p14:creationId xmlns:p14="http://schemas.microsoft.com/office/powerpoint/2010/main" val="302918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E0979D9-9C4D-44E8-8DCA-1567012F629B}" type="slidenum">
              <a:rPr lang="zh-CN" altLang="en-US"/>
              <a:pPr/>
              <a:t>‹#›</a:t>
            </a:fld>
            <a:endParaRPr lang="en-US" altLang="zh-CN"/>
          </a:p>
        </p:txBody>
      </p:sp>
    </p:spTree>
    <p:extLst>
      <p:ext uri="{BB962C8B-B14F-4D97-AF65-F5344CB8AC3E}">
        <p14:creationId xmlns:p14="http://schemas.microsoft.com/office/powerpoint/2010/main" val="168008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6C0711C-9E1A-4EB6-B9E2-96A1268BB345}" type="slidenum">
              <a:rPr lang="zh-CN" altLang="en-US"/>
              <a:pPr/>
              <a:t>‹#›</a:t>
            </a:fld>
            <a:endParaRPr lang="en-US" altLang="zh-CN"/>
          </a:p>
        </p:txBody>
      </p:sp>
    </p:spTree>
    <p:extLst>
      <p:ext uri="{BB962C8B-B14F-4D97-AF65-F5344CB8AC3E}">
        <p14:creationId xmlns:p14="http://schemas.microsoft.com/office/powerpoint/2010/main" val="6387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2C1B972C-EE9D-40F3-9AE3-879B8941538E}" type="slidenum">
              <a:rPr lang="zh-CN" altLang="en-US"/>
              <a:pPr/>
              <a:t>‹#›</a:t>
            </a:fld>
            <a:endParaRPr lang="en-US" altLang="zh-CN"/>
          </a:p>
        </p:txBody>
      </p:sp>
    </p:spTree>
    <p:extLst>
      <p:ext uri="{BB962C8B-B14F-4D97-AF65-F5344CB8AC3E}">
        <p14:creationId xmlns:p14="http://schemas.microsoft.com/office/powerpoint/2010/main" val="103751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36CB4E84-9008-48B6-889C-27F5C10E250D}" type="slidenum">
              <a:rPr lang="zh-CN" altLang="en-US"/>
              <a:pPr/>
              <a:t>‹#›</a:t>
            </a:fld>
            <a:endParaRPr lang="en-US" altLang="zh-CN"/>
          </a:p>
        </p:txBody>
      </p:sp>
    </p:spTree>
    <p:extLst>
      <p:ext uri="{BB962C8B-B14F-4D97-AF65-F5344CB8AC3E}">
        <p14:creationId xmlns:p14="http://schemas.microsoft.com/office/powerpoint/2010/main" val="306247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D729ADCF-22E1-4ADC-AFB6-C65989318545}" type="slidenum">
              <a:rPr lang="zh-CN" altLang="en-US"/>
              <a:pPr/>
              <a:t>‹#›</a:t>
            </a:fld>
            <a:endParaRPr lang="en-US" altLang="zh-CN"/>
          </a:p>
        </p:txBody>
      </p:sp>
    </p:spTree>
    <p:extLst>
      <p:ext uri="{BB962C8B-B14F-4D97-AF65-F5344CB8AC3E}">
        <p14:creationId xmlns:p14="http://schemas.microsoft.com/office/powerpoint/2010/main" val="204800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E4A1F09C-9366-42CD-91D7-91571C4B88B4}" type="slidenum">
              <a:rPr lang="zh-CN" altLang="en-US"/>
              <a:pPr/>
              <a:t>‹#›</a:t>
            </a:fld>
            <a:endParaRPr lang="en-US" altLang="zh-CN"/>
          </a:p>
        </p:txBody>
      </p:sp>
    </p:spTree>
    <p:extLst>
      <p:ext uri="{BB962C8B-B14F-4D97-AF65-F5344CB8AC3E}">
        <p14:creationId xmlns:p14="http://schemas.microsoft.com/office/powerpoint/2010/main" val="109476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宋体" pitchFamily="2" charset="-122"/>
              </a:defRPr>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ea typeface="宋体" pitchFamily="2" charset="-122"/>
              </a:defRPr>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宋体" pitchFamily="2" charset="-122"/>
              </a:defRPr>
            </a:lvl1pPr>
          </a:lstStyle>
          <a:p>
            <a:fld id="{CAF76471-7F45-4A18-B4A4-EEE32E7DEE2C}"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transparency.org/cpi" TargetMode="External"/><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microsoft.com/office/2007/relationships/hdphoto" Target="../media/hdphoto2.wdp"/><Relationship Id="rId7"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le family"/>
          <p:cNvPicPr>
            <a:picLocks noChangeAspect="1" noChangeArrowheads="1"/>
          </p:cNvPicPr>
          <p:nvPr/>
        </p:nvPicPr>
        <p:blipFill>
          <a:blip r:embed="rId3" cstate="screen"/>
          <a:srcRect/>
          <a:stretch>
            <a:fillRect/>
          </a:stretch>
        </p:blipFill>
        <p:spPr bwMode="auto">
          <a:xfrm>
            <a:off x="-685800" y="15212"/>
            <a:ext cx="10593269" cy="6842788"/>
          </a:xfrm>
          <a:prstGeom prst="rect">
            <a:avLst/>
          </a:prstGeom>
          <a:noFill/>
          <a:ln w="9525">
            <a:noFill/>
            <a:miter lim="800000"/>
            <a:headEnd/>
            <a:tailEnd/>
          </a:ln>
        </p:spPr>
      </p:pic>
      <p:sp>
        <p:nvSpPr>
          <p:cNvPr id="4" name="Rectangle 3"/>
          <p:cNvSpPr/>
          <p:nvPr/>
        </p:nvSpPr>
        <p:spPr>
          <a:xfrm>
            <a:off x="1372334" y="161539"/>
            <a:ext cx="6477000" cy="5078313"/>
          </a:xfrm>
          <a:prstGeom prst="rect">
            <a:avLst/>
          </a:prstGeom>
        </p:spPr>
        <p:txBody>
          <a:bodyPr wrap="square">
            <a:spAutoFit/>
          </a:bodyPr>
          <a:lstStyle/>
          <a:p>
            <a:pPr algn="ctr"/>
            <a:r>
              <a:rPr lang="en-US" b="1" dirty="0"/>
              <a:t>Closing Elephant-Sized Loopholes in the Illegal Wildlife Trade: </a:t>
            </a:r>
            <a:endParaRPr lang="en-US" b="1" dirty="0" smtClean="0"/>
          </a:p>
          <a:p>
            <a:pPr algn="ctr"/>
            <a:r>
              <a:rPr lang="en-US" b="1" dirty="0" smtClean="0"/>
              <a:t>CITES </a:t>
            </a:r>
            <a:r>
              <a:rPr lang="en-US" b="1" dirty="0"/>
              <a:t>CoP17 and the Path Forward</a:t>
            </a:r>
          </a:p>
          <a:p>
            <a:pPr algn="ctr"/>
            <a:endParaRPr lang="en-US" b="1" dirty="0" smtClean="0"/>
          </a:p>
          <a:p>
            <a:pPr algn="ctr"/>
            <a:endParaRPr lang="en-US" b="1" dirty="0"/>
          </a:p>
          <a:p>
            <a:pPr algn="ctr"/>
            <a:endParaRPr lang="en-US" b="1" dirty="0" smtClean="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r>
              <a:rPr lang="en-US" sz="2000" b="1" dirty="0" smtClean="0"/>
              <a:t>Woodrow Wilson Center</a:t>
            </a:r>
          </a:p>
          <a:p>
            <a:pPr algn="ctr"/>
            <a:r>
              <a:rPr lang="en-US" sz="2000" b="1" dirty="0" smtClean="0"/>
              <a:t>Washington, DC</a:t>
            </a:r>
          </a:p>
          <a:p>
            <a:pPr algn="ctr"/>
            <a:r>
              <a:rPr lang="en-US" sz="2000" b="1" dirty="0" smtClean="0"/>
              <a:t>May 25, 2016</a:t>
            </a:r>
            <a:endParaRPr lang="en-US" b="1" dirty="0"/>
          </a:p>
        </p:txBody>
      </p:sp>
      <p:sp>
        <p:nvSpPr>
          <p:cNvPr id="5" name="Rectangle 4"/>
          <p:cNvSpPr/>
          <p:nvPr/>
        </p:nvSpPr>
        <p:spPr>
          <a:xfrm>
            <a:off x="1752600" y="5486400"/>
            <a:ext cx="5638800" cy="1154162"/>
          </a:xfrm>
          <a:prstGeom prst="rect">
            <a:avLst/>
          </a:prstGeom>
        </p:spPr>
        <p:txBody>
          <a:bodyPr wrap="square">
            <a:spAutoFit/>
          </a:bodyPr>
          <a:lstStyle/>
          <a:p>
            <a:pPr algn="ctr"/>
            <a:r>
              <a:rPr lang="en-US" sz="2300" b="1" dirty="0" smtClean="0">
                <a:solidFill>
                  <a:schemeClr val="bg1"/>
                </a:solidFill>
              </a:rPr>
              <a:t>Dr. Susan Lieberman</a:t>
            </a:r>
          </a:p>
          <a:p>
            <a:pPr algn="ctr"/>
            <a:r>
              <a:rPr lang="en-US" sz="2300" b="1" dirty="0" smtClean="0">
                <a:solidFill>
                  <a:schemeClr val="bg1"/>
                </a:solidFill>
              </a:rPr>
              <a:t>Vice-President, International Policy</a:t>
            </a:r>
          </a:p>
          <a:p>
            <a:pPr algn="ctr"/>
            <a:r>
              <a:rPr lang="en-US" sz="2300" b="1" dirty="0" smtClean="0">
                <a:solidFill>
                  <a:schemeClr val="bg1"/>
                </a:solidFill>
              </a:rPr>
              <a:t>Wildlife Conservation Society</a:t>
            </a:r>
          </a:p>
        </p:txBody>
      </p:sp>
      <p:sp>
        <p:nvSpPr>
          <p:cNvPr id="67586" name="AutoShape 2" descr="https://mail.google.com/mail/u/0/?ui=2&amp;ik=29e2833ba2&amp;view=fimg&amp;th=152fa72c1e3396a6&amp;attid=0.1&amp;disp=emb&amp;attbid=ANGjdJ_M7Gf2mbjsdONtfUVls0t8m0urAft6jNRYEEXRsB6NDDJHHErMAsTZnyJPHIyhQAEMZ0UL2okpnCB1A2QFkmi-QMQu6QnFhX8DeJhpin0PAFB6mMqEYqQLATQ&amp;sz=w354-h294&amp;ats=1455944331145&amp;rm=152fa72c1e3396a6&amp;zw&amp;atsh=1"/>
          <p:cNvSpPr>
            <a:spLocks noChangeAspect="1" noChangeArrowheads="1"/>
          </p:cNvSpPr>
          <p:nvPr/>
        </p:nvSpPr>
        <p:spPr bwMode="auto">
          <a:xfrm>
            <a:off x="155575" y="-669925"/>
            <a:ext cx="1685925" cy="140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87" name="Picture 1" descr="WCS 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290" y="5586319"/>
            <a:ext cx="881310" cy="890379"/>
          </a:xfrm>
          <a:prstGeom prst="rect">
            <a:avLst/>
          </a:prstGeom>
          <a:noFill/>
          <a:ln w="9525">
            <a:noFill/>
            <a:miter lim="800000"/>
            <a:headEnd/>
            <a:tailEnd/>
          </a:ln>
        </p:spPr>
      </p:pic>
      <p:pic>
        <p:nvPicPr>
          <p:cNvPr id="8" name="Picture 2" descr="Major ruling on illegal fish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77834" y="5562600"/>
            <a:ext cx="1371600" cy="912114"/>
          </a:xfrm>
          <a:prstGeom prst="rect">
            <a:avLst/>
          </a:prstGeom>
          <a:noFill/>
        </p:spPr>
      </p:pic>
    </p:spTree>
    <p:extLst>
      <p:ext uri="{BB962C8B-B14F-4D97-AF65-F5344CB8AC3E}">
        <p14:creationId xmlns:p14="http://schemas.microsoft.com/office/powerpoint/2010/main" val="70854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52400"/>
            <a:ext cx="7289175" cy="461665"/>
          </a:xfrm>
          <a:prstGeom prst="rect">
            <a:avLst/>
          </a:prstGeom>
          <a:noFill/>
        </p:spPr>
        <p:txBody>
          <a:bodyPr wrap="none" rtlCol="0">
            <a:spAutoFit/>
          </a:bodyPr>
          <a:lstStyle/>
          <a:p>
            <a:r>
              <a:rPr lang="en-US" dirty="0" smtClean="0"/>
              <a:t>Along the entire trade chain, corruption is pervasive.</a:t>
            </a:r>
          </a:p>
        </p:txBody>
      </p:sp>
      <p:sp>
        <p:nvSpPr>
          <p:cNvPr id="4" name="TextBox 3"/>
          <p:cNvSpPr txBox="1"/>
          <p:nvPr/>
        </p:nvSpPr>
        <p:spPr>
          <a:xfrm>
            <a:off x="223046" y="5867400"/>
            <a:ext cx="8853706" cy="769441"/>
          </a:xfrm>
          <a:prstGeom prst="rect">
            <a:avLst/>
          </a:prstGeom>
          <a:noFill/>
        </p:spPr>
        <p:txBody>
          <a:bodyPr wrap="none" rtlCol="0">
            <a:spAutoFit/>
          </a:bodyPr>
          <a:lstStyle/>
          <a:p>
            <a:r>
              <a:rPr lang="en-US" dirty="0" smtClean="0">
                <a:solidFill>
                  <a:schemeClr val="bg1"/>
                </a:solidFill>
              </a:rPr>
              <a:t>Transparency International: Corruption Perceptions Index 2015</a:t>
            </a:r>
          </a:p>
          <a:p>
            <a:pPr algn="r"/>
            <a:r>
              <a:rPr lang="en-US" sz="2000" dirty="0" smtClean="0">
                <a:solidFill>
                  <a:schemeClr val="bg1"/>
                </a:solidFill>
              </a:rPr>
              <a:t>Source:</a:t>
            </a:r>
            <a:r>
              <a:rPr lang="en-US" sz="2000" dirty="0" smtClean="0"/>
              <a:t> </a:t>
            </a:r>
            <a:r>
              <a:rPr lang="en-US" sz="2000" dirty="0" smtClean="0">
                <a:hlinkClick r:id="rId3"/>
              </a:rPr>
              <a:t>www.transparency.org/cpi</a:t>
            </a:r>
            <a:r>
              <a:rPr lang="en-US" sz="2000" dirty="0" smtClean="0"/>
              <a:t> </a:t>
            </a:r>
          </a:p>
        </p:txBody>
      </p:sp>
      <p:pic>
        <p:nvPicPr>
          <p:cNvPr id="6" name="Picture 2" descr="E:\Images\congo\David Wilkie Landscape photos\EcoGuardsRoadCheck1_DWilki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1935567"/>
            <a:ext cx="17716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s Russia’s anti-corruption drive the real th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2164167"/>
            <a:ext cx="2988363" cy="16763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Images\congo\David Wilkie Landscape photos\GrumierCIB6_DWilki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1981200"/>
            <a:ext cx="2136520" cy="2164167"/>
          </a:xfrm>
          <a:prstGeom prst="rect">
            <a:avLst/>
          </a:prstGeom>
          <a:noFill/>
          <a:extLst>
            <a:ext uri="{909E8E84-426E-40DD-AFC4-6F175D3DCCD1}">
              <a14:hiddenFill xmlns:a14="http://schemas.microsoft.com/office/drawing/2010/main">
                <a:solidFill>
                  <a:srgbClr val="FFFFFF"/>
                </a:solidFill>
              </a14:hiddenFill>
            </a:ext>
          </a:extLst>
        </p:spPr>
      </p:pic>
      <p:pic>
        <p:nvPicPr>
          <p:cNvPr id="83970" name="Picture 2"/>
          <p:cNvPicPr>
            <a:picLocks noChangeAspect="1" noChangeArrowheads="1"/>
          </p:cNvPicPr>
          <p:nvPr/>
        </p:nvPicPr>
        <p:blipFill>
          <a:blip r:embed="rId7" cstate="screen"/>
          <a:srcRect/>
          <a:stretch>
            <a:fillRect/>
          </a:stretch>
        </p:blipFill>
        <p:spPr bwMode="auto">
          <a:xfrm>
            <a:off x="0" y="609600"/>
            <a:ext cx="8991600" cy="5105400"/>
          </a:xfrm>
          <a:prstGeom prst="rect">
            <a:avLst/>
          </a:prstGeom>
          <a:noFill/>
          <a:ln w="9525">
            <a:noFill/>
            <a:miter lim="800000"/>
            <a:headEnd/>
            <a:tailEnd/>
          </a:ln>
        </p:spPr>
      </p:pic>
      <p:pic>
        <p:nvPicPr>
          <p:cNvPr id="83971" name="Picture 3" descr="Transparency_International_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609600"/>
            <a:ext cx="2081213"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linds(horizontal)">
                                      <p:cBhvr>
                                        <p:cTn id="7" dur="500"/>
                                        <p:tgtEl>
                                          <p:spTgt spid="83970"/>
                                        </p:tgtEl>
                                      </p:cBhvr>
                                    </p:animEffect>
                                  </p:childTnLst>
                                </p:cTn>
                              </p:par>
                              <p:par>
                                <p:cTn id="8" presetID="3" presetClass="entr" presetSubtype="10" fill="hold" nodeType="withEffect">
                                  <p:stCondLst>
                                    <p:cond delay="0"/>
                                  </p:stCondLst>
                                  <p:childTnLst>
                                    <p:set>
                                      <p:cBhvr>
                                        <p:cTn id="9" dur="1" fill="hold">
                                          <p:stCondLst>
                                            <p:cond delay="0"/>
                                          </p:stCondLst>
                                        </p:cTn>
                                        <p:tgtEl>
                                          <p:spTgt spid="83971"/>
                                        </p:tgtEl>
                                        <p:attrNameLst>
                                          <p:attrName>style.visibility</p:attrName>
                                        </p:attrNameLst>
                                      </p:cBhvr>
                                      <p:to>
                                        <p:strVal val="visible"/>
                                      </p:to>
                                    </p:set>
                                    <p:animEffect transition="in" filter="blinds(horizontal)">
                                      <p:cBhvr>
                                        <p:cTn id="10" dur="500"/>
                                        <p:tgtEl>
                                          <p:spTgt spid="839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0" y="-1209675"/>
            <a:ext cx="9144000" cy="814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66799"/>
            <a:ext cx="8359978" cy="4353651"/>
          </a:xfrm>
          <a:solidFill>
            <a:schemeClr val="accent3">
              <a:alpha val="55000"/>
            </a:schemeClr>
          </a:solidFill>
        </p:spPr>
        <p:txBody>
          <a:bodyPr/>
          <a:lstStyle/>
          <a:p>
            <a:pPr lvl="1" algn="ctr">
              <a:buNone/>
            </a:pPr>
            <a:r>
              <a:rPr lang="en-US" b="1" dirty="0" smtClean="0">
                <a:latin typeface="Calibri" pitchFamily="34" charset="0"/>
              </a:rPr>
              <a:t>CITES CoP17</a:t>
            </a:r>
          </a:p>
          <a:p>
            <a:pPr lvl="1">
              <a:buFont typeface="Wingdings" pitchFamily="2" charset="2"/>
              <a:buChar char="§"/>
            </a:pPr>
            <a:r>
              <a:rPr lang="en-US" sz="2800" b="1" dirty="0" smtClean="0">
                <a:latin typeface="Calibri" pitchFamily="34" charset="0"/>
              </a:rPr>
              <a:t>Some of the species proposals that related to IWT</a:t>
            </a:r>
          </a:p>
          <a:p>
            <a:pPr lvl="2"/>
            <a:r>
              <a:rPr lang="en-US" b="1" dirty="0" smtClean="0">
                <a:latin typeface="Calibri" pitchFamily="34" charset="0"/>
              </a:rPr>
              <a:t>Pangolins (African and Asian) from II to I </a:t>
            </a:r>
            <a:r>
              <a:rPr lang="en-US" b="1" dirty="0" smtClean="0">
                <a:solidFill>
                  <a:srgbClr val="C00000"/>
                </a:solidFill>
                <a:latin typeface="Calibri" pitchFamily="34" charset="0"/>
              </a:rPr>
              <a:t>(adopted)</a:t>
            </a:r>
          </a:p>
          <a:p>
            <a:pPr lvl="2"/>
            <a:r>
              <a:rPr lang="en-US" b="1" dirty="0" smtClean="0">
                <a:latin typeface="Calibri" pitchFamily="34" charset="0"/>
              </a:rPr>
              <a:t>African grey parrot: from II to I </a:t>
            </a:r>
            <a:r>
              <a:rPr lang="en-US" b="1" dirty="0" smtClean="0">
                <a:solidFill>
                  <a:srgbClr val="C00000"/>
                </a:solidFill>
                <a:latin typeface="Calibri" pitchFamily="34" charset="0"/>
              </a:rPr>
              <a:t>(adopted)</a:t>
            </a:r>
          </a:p>
          <a:p>
            <a:pPr lvl="2"/>
            <a:r>
              <a:rPr lang="en-US" b="1" dirty="0">
                <a:latin typeface="Calibri" pitchFamily="34" charset="0"/>
              </a:rPr>
              <a:t>Lake Titicaca water frog  to I </a:t>
            </a:r>
            <a:r>
              <a:rPr lang="en-US" b="1" dirty="0">
                <a:solidFill>
                  <a:srgbClr val="C00000"/>
                </a:solidFill>
                <a:latin typeface="Calibri" pitchFamily="34" charset="0"/>
              </a:rPr>
              <a:t>(adopted)</a:t>
            </a:r>
          </a:p>
          <a:p>
            <a:pPr lvl="2"/>
            <a:r>
              <a:rPr lang="en-US" b="1" dirty="0" smtClean="0">
                <a:latin typeface="Calibri" pitchFamily="34" charset="0"/>
              </a:rPr>
              <a:t>African elephant—reopen commercial ivory trade: Namibia &amp; Zimbabwe </a:t>
            </a:r>
            <a:r>
              <a:rPr lang="en-US" b="1" dirty="0" smtClean="0">
                <a:solidFill>
                  <a:srgbClr val="C00000"/>
                </a:solidFill>
                <a:latin typeface="Calibri" pitchFamily="34" charset="0"/>
              </a:rPr>
              <a:t>(rejected)</a:t>
            </a:r>
          </a:p>
          <a:p>
            <a:pPr lvl="2"/>
            <a:r>
              <a:rPr lang="en-US" b="1" dirty="0" smtClean="0">
                <a:latin typeface="Calibri" pitchFamily="34" charset="0"/>
              </a:rPr>
              <a:t>Southern white rhino—allow commercial horn trade: Swaziland </a:t>
            </a:r>
            <a:r>
              <a:rPr lang="en-US" b="1" dirty="0" smtClean="0">
                <a:solidFill>
                  <a:srgbClr val="C00000"/>
                </a:solidFill>
                <a:latin typeface="Calibri" pitchFamily="34" charset="0"/>
              </a:rPr>
              <a:t>(rejected)</a:t>
            </a:r>
          </a:p>
          <a:p>
            <a:pPr lvl="2"/>
            <a:endParaRPr lang="en-US" b="1" dirty="0">
              <a:latin typeface="Calibri" pitchFamily="34" charset="0"/>
            </a:endParaRPr>
          </a:p>
          <a:p>
            <a:pPr lvl="2"/>
            <a:endParaRPr lang="en-US" b="1" dirty="0" smtClean="0">
              <a:latin typeface="Calibri" pitchFamily="34" charset="0"/>
            </a:endParaRPr>
          </a:p>
          <a:p>
            <a:pPr lvl="2">
              <a:buFont typeface="Wingdings" pitchFamily="2" charset="2"/>
              <a:buChar char="§"/>
            </a:pPr>
            <a:endParaRPr lang="en-US" sz="2400" b="1" dirty="0" smtClean="0">
              <a:latin typeface="Calibri" pitchFamily="34" charset="0"/>
            </a:endParaRPr>
          </a:p>
        </p:txBody>
      </p:sp>
      <p:sp>
        <p:nvSpPr>
          <p:cNvPr id="5" name="Slide Number Placeholder 1"/>
          <p:cNvSpPr txBox="1">
            <a:spLocks/>
          </p:cNvSpPr>
          <p:nvPr/>
        </p:nvSpPr>
        <p:spPr>
          <a:xfrm>
            <a:off x="8655496" y="6453336"/>
            <a:ext cx="381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FC124FB-74F4-4C85-BBC3-4596615B2857}" type="slidenum">
              <a:rPr kumimoji="0" lang="en-US" sz="1400" b="1" i="0" u="none" strike="noStrike" kern="1200" cap="none" spc="0" normalizeH="0" baseline="0" noProof="0" smtClean="0">
                <a:ln>
                  <a:noFill/>
                </a:ln>
                <a:solidFill>
                  <a:schemeClr val="bg1"/>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400" b="1" i="0" u="none" strike="noStrike" kern="1200" cap="none" spc="0" normalizeH="0" baseline="0" noProof="0" dirty="0">
              <a:ln>
                <a:noFill/>
              </a:ln>
              <a:solidFill>
                <a:schemeClr val="bg1"/>
              </a:solidFill>
              <a:effectLst/>
              <a:uLnTx/>
              <a:uFillTx/>
              <a:latin typeface="Times New Roman" charset="0"/>
              <a:ea typeface="+mn-ea"/>
              <a:cs typeface="+mn-cs"/>
            </a:endParaRPr>
          </a:p>
        </p:txBody>
      </p:sp>
      <p:pic>
        <p:nvPicPr>
          <p:cNvPr id="7"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35444" y="-76200"/>
            <a:ext cx="1632356" cy="1038227"/>
          </a:xfrm>
          <a:prstGeom prst="rect">
            <a:avLst/>
          </a:prstGeom>
          <a:solidFill>
            <a:schemeClr val="folHlink"/>
          </a:solidFill>
          <a:ln w="19050">
            <a:noFill/>
            <a:miter lim="800000"/>
            <a:headEnd/>
            <a:tailEnd/>
          </a:ln>
          <a:effectLst/>
        </p:spPr>
      </p:pic>
      <p:pic>
        <p:nvPicPr>
          <p:cNvPr id="8" name="Picture 1" descr="C:\Users\slieberman\Documents\WCS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7531"/>
            <a:ext cx="990600" cy="998131"/>
          </a:xfrm>
          <a:prstGeom prst="rect">
            <a:avLst/>
          </a:prstGeom>
          <a:noFill/>
        </p:spPr>
      </p:pic>
      <p:pic>
        <p:nvPicPr>
          <p:cNvPr id="17410" name="Picture 2" descr="C:\Users\slieberman\Documents\PowerPoints\Photos species\Pangoli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1041" y="5503998"/>
            <a:ext cx="2434793" cy="1371600"/>
          </a:xfrm>
          <a:prstGeom prst="rect">
            <a:avLst/>
          </a:prstGeom>
          <a:noFill/>
          <a:ln w="38100">
            <a:solidFill>
              <a:schemeClr val="bg1"/>
            </a:solidFill>
          </a:ln>
        </p:spPr>
      </p:pic>
      <p:pic>
        <p:nvPicPr>
          <p:cNvPr id="10" name="Picture 6" descr="https://encrypted-tbn3.gstatic.com/images?q=tbn:ANd9GcSGEiYQVva31Hw4_dLY2ATz02tbk9WyrMDFkSgl83p2a69FrWYc"/>
          <p:cNvPicPr>
            <a:picLocks noChangeAspect="1" noChangeArrowheads="1"/>
          </p:cNvPicPr>
          <p:nvPr/>
        </p:nvPicPr>
        <p:blipFill>
          <a:blip r:embed="rId7" cstate="screen"/>
          <a:srcRect/>
          <a:stretch>
            <a:fillRect/>
          </a:stretch>
        </p:blipFill>
        <p:spPr bwMode="auto">
          <a:xfrm>
            <a:off x="3616995" y="5570421"/>
            <a:ext cx="2040387" cy="1142617"/>
          </a:xfrm>
          <a:prstGeom prst="rect">
            <a:avLst/>
          </a:prstGeom>
          <a:noFill/>
          <a:ln>
            <a:noFill/>
          </a:ln>
        </p:spPr>
      </p:pic>
      <p:pic>
        <p:nvPicPr>
          <p:cNvPr id="11" name="Picture 10" descr="African_grey.jpe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109063" y="5425420"/>
            <a:ext cx="2133600" cy="1432580"/>
          </a:xfrm>
          <a:prstGeom prst="rect">
            <a:avLst/>
          </a:prstGeom>
        </p:spPr>
      </p:pic>
    </p:spTree>
    <p:extLst>
      <p:ext uri="{BB962C8B-B14F-4D97-AF65-F5344CB8AC3E}">
        <p14:creationId xmlns:p14="http://schemas.microsoft.com/office/powerpoint/2010/main" val="3794419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6653"/>
            <a:ext cx="8991600" cy="6681936"/>
          </a:xfrm>
          <a:solidFill>
            <a:schemeClr val="accent3">
              <a:alpha val="55000"/>
            </a:schemeClr>
          </a:solidFill>
        </p:spPr>
        <p:txBody>
          <a:bodyPr/>
          <a:lstStyle/>
          <a:p>
            <a:pPr lvl="1" algn="ctr">
              <a:buNone/>
            </a:pPr>
            <a:r>
              <a:rPr lang="en-US" b="1" u="sng" dirty="0">
                <a:latin typeface="Calibri" pitchFamily="34" charset="0"/>
              </a:rPr>
              <a:t>Implementation issues, focus on illegal trade</a:t>
            </a:r>
          </a:p>
          <a:p>
            <a:pPr marL="971550" lvl="1" indent="-514350">
              <a:buFont typeface="+mj-lt"/>
              <a:buAutoNum type="arabicPeriod"/>
            </a:pPr>
            <a:r>
              <a:rPr lang="en-US" sz="2300" b="1" dirty="0" smtClean="0">
                <a:latin typeface="Calibri" pitchFamily="34" charset="0"/>
              </a:rPr>
              <a:t>Elephants, ivory trade</a:t>
            </a:r>
          </a:p>
          <a:p>
            <a:pPr lvl="2">
              <a:buFont typeface="Wingdings" pitchFamily="2" charset="2"/>
              <a:buChar char="§"/>
            </a:pPr>
            <a:r>
              <a:rPr lang="en-US" sz="2300" b="1" dirty="0" smtClean="0">
                <a:latin typeface="Calibri" pitchFamily="34" charset="0"/>
              </a:rPr>
              <a:t>National Ivory Action Plans</a:t>
            </a:r>
          </a:p>
          <a:p>
            <a:pPr lvl="2"/>
            <a:r>
              <a:rPr lang="en-US" sz="2300" b="1" dirty="0" smtClean="0">
                <a:latin typeface="Calibri" pitchFamily="34" charset="0"/>
              </a:rPr>
              <a:t>Ivory stockpile management</a:t>
            </a:r>
          </a:p>
          <a:p>
            <a:pPr lvl="2"/>
            <a:r>
              <a:rPr lang="en-US" sz="2300" b="1" dirty="0" smtClean="0">
                <a:latin typeface="Calibri" pitchFamily="34" charset="0"/>
              </a:rPr>
              <a:t>Closure of domestic ivory markets</a:t>
            </a:r>
          </a:p>
          <a:p>
            <a:pPr lvl="2"/>
            <a:r>
              <a:rPr lang="en-US" sz="2300" b="1" dirty="0" smtClean="0">
                <a:latin typeface="Calibri" pitchFamily="34" charset="0"/>
              </a:rPr>
              <a:t>Decision-making mechanism for re-opening ivory trade</a:t>
            </a:r>
          </a:p>
          <a:p>
            <a:pPr marL="971550" lvl="1" indent="-514350">
              <a:buFont typeface="+mj-lt"/>
              <a:buAutoNum type="arabicPeriod"/>
            </a:pPr>
            <a:r>
              <a:rPr lang="en-US" sz="2300" b="1" dirty="0" err="1" smtClean="0">
                <a:latin typeface="Calibri" pitchFamily="34" charset="0"/>
              </a:rPr>
              <a:t>Totoaba</a:t>
            </a:r>
            <a:r>
              <a:rPr lang="en-US" sz="2300" b="1" dirty="0" smtClean="0">
                <a:latin typeface="Calibri" pitchFamily="34" charset="0"/>
              </a:rPr>
              <a:t> &amp; </a:t>
            </a:r>
            <a:r>
              <a:rPr lang="en-US" sz="2300" b="1" dirty="0" err="1" smtClean="0">
                <a:latin typeface="Calibri" pitchFamily="34" charset="0"/>
              </a:rPr>
              <a:t>vaquita</a:t>
            </a:r>
            <a:r>
              <a:rPr lang="en-US" sz="2300" b="1" dirty="0" smtClean="0">
                <a:latin typeface="Calibri" pitchFamily="34" charset="0"/>
              </a:rPr>
              <a:t> </a:t>
            </a:r>
          </a:p>
          <a:p>
            <a:pPr marL="971550" lvl="1" indent="-514350">
              <a:buFont typeface="+mj-lt"/>
              <a:buAutoNum type="arabicPeriod"/>
            </a:pPr>
            <a:r>
              <a:rPr lang="en-US" sz="2300" b="1" dirty="0" smtClean="0">
                <a:latin typeface="Calibri" pitchFamily="34" charset="0"/>
              </a:rPr>
              <a:t>Tigers &amp; other Asian Big Cats</a:t>
            </a:r>
          </a:p>
          <a:p>
            <a:pPr marL="971550" lvl="1" indent="-514350">
              <a:buFont typeface="+mj-lt"/>
              <a:buAutoNum type="arabicPeriod"/>
            </a:pPr>
            <a:r>
              <a:rPr lang="en-US" sz="2300" b="1" dirty="0">
                <a:latin typeface="Calibri" pitchFamily="34" charset="0"/>
              </a:rPr>
              <a:t>C</a:t>
            </a:r>
            <a:r>
              <a:rPr lang="en-US" sz="2300" b="1" dirty="0" smtClean="0">
                <a:latin typeface="Calibri" pitchFamily="34" charset="0"/>
              </a:rPr>
              <a:t>heetahs</a:t>
            </a:r>
          </a:p>
          <a:p>
            <a:pPr marL="971550" lvl="1" indent="-514350">
              <a:buFont typeface="+mj-lt"/>
              <a:buAutoNum type="arabicPeriod"/>
            </a:pPr>
            <a:r>
              <a:rPr lang="en-US" sz="2300" b="1" dirty="0" smtClean="0">
                <a:latin typeface="Calibri" pitchFamily="34" charset="0"/>
              </a:rPr>
              <a:t>Helmeted hornbill</a:t>
            </a:r>
          </a:p>
          <a:p>
            <a:pPr marL="971550" lvl="1" indent="-514350">
              <a:buFont typeface="+mj-lt"/>
              <a:buAutoNum type="arabicPeriod"/>
            </a:pPr>
            <a:r>
              <a:rPr lang="en-US" sz="2300" b="1" dirty="0" smtClean="0">
                <a:latin typeface="Calibri" pitchFamily="34" charset="0"/>
              </a:rPr>
              <a:t>Tortoises &amp; freshwater turtles; Ploughshare, Madagascar</a:t>
            </a:r>
          </a:p>
          <a:p>
            <a:pPr marL="971550" lvl="1" indent="-514350">
              <a:buFont typeface="+mj-lt"/>
              <a:buAutoNum type="arabicPeriod"/>
            </a:pPr>
            <a:r>
              <a:rPr lang="en-US" sz="2300" b="1" dirty="0" smtClean="0">
                <a:latin typeface="Calibri" pitchFamily="34" charset="0"/>
              </a:rPr>
              <a:t>Rhinoceroses, horn trade</a:t>
            </a:r>
          </a:p>
          <a:p>
            <a:pPr marL="971550" lvl="1" indent="-514350">
              <a:buFont typeface="+mj-lt"/>
              <a:buAutoNum type="arabicPeriod"/>
            </a:pPr>
            <a:r>
              <a:rPr lang="en-US" sz="2300" b="1" dirty="0" smtClean="0">
                <a:latin typeface="Calibri" pitchFamily="34" charset="0"/>
              </a:rPr>
              <a:t>Demand Reduction</a:t>
            </a:r>
          </a:p>
          <a:p>
            <a:pPr marL="971550" lvl="1" indent="-514350">
              <a:buFont typeface="+mj-lt"/>
              <a:buAutoNum type="arabicPeriod"/>
            </a:pPr>
            <a:r>
              <a:rPr lang="en-US" sz="2300" b="1" dirty="0" smtClean="0">
                <a:latin typeface="Calibri" pitchFamily="34" charset="0"/>
              </a:rPr>
              <a:t>Corruption</a:t>
            </a:r>
          </a:p>
          <a:p>
            <a:pPr marL="971550" lvl="1" indent="-514350">
              <a:buFont typeface="+mj-lt"/>
              <a:buAutoNum type="arabicPeriod"/>
            </a:pPr>
            <a:r>
              <a:rPr lang="en-US" sz="2300" b="1" dirty="0" smtClean="0">
                <a:latin typeface="Calibri" pitchFamily="34" charset="0"/>
              </a:rPr>
              <a:t>Other</a:t>
            </a:r>
            <a:endParaRPr lang="en-US" sz="2400" b="1" dirty="0" smtClean="0">
              <a:latin typeface="Calibri" pitchFamily="34" charset="0"/>
            </a:endParaRPr>
          </a:p>
        </p:txBody>
      </p:sp>
      <p:sp>
        <p:nvSpPr>
          <p:cNvPr id="5" name="Slide Number Placeholder 1"/>
          <p:cNvSpPr txBox="1">
            <a:spLocks/>
          </p:cNvSpPr>
          <p:nvPr/>
        </p:nvSpPr>
        <p:spPr>
          <a:xfrm>
            <a:off x="8655496" y="6453336"/>
            <a:ext cx="381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FC124FB-74F4-4C85-BBC3-4596615B2857}" type="slidenum">
              <a:rPr kumimoji="0" lang="en-US" sz="1400" b="1" i="0" u="none" strike="noStrike" kern="1200" cap="none" spc="0" normalizeH="0" baseline="0" noProof="0" smtClean="0">
                <a:ln>
                  <a:noFill/>
                </a:ln>
                <a:solidFill>
                  <a:schemeClr val="bg1"/>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400" b="1" i="0" u="none" strike="noStrike" kern="1200" cap="none" spc="0" normalizeH="0" baseline="0" noProof="0" dirty="0">
              <a:ln>
                <a:noFill/>
              </a:ln>
              <a:solidFill>
                <a:schemeClr val="bg1"/>
              </a:solidFill>
              <a:effectLst/>
              <a:uLnTx/>
              <a:uFillTx/>
              <a:latin typeface="Times New Roman" charset="0"/>
              <a:ea typeface="+mn-ea"/>
              <a:cs typeface="+mn-cs"/>
            </a:endParaRPr>
          </a:p>
        </p:txBody>
      </p:sp>
      <p:pic>
        <p:nvPicPr>
          <p:cNvPr id="6" name="Picture 10" descr="http://www.ecns.cn/2012/08-16/U154P886T1D22055F12DT2012081608484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68281" y="4800600"/>
            <a:ext cx="2687215" cy="1828800"/>
          </a:xfrm>
          <a:prstGeom prst="rect">
            <a:avLst/>
          </a:prstGeom>
          <a:noFill/>
        </p:spPr>
      </p:pic>
      <p:pic>
        <p:nvPicPr>
          <p:cNvPr id="7" name="Picture 6" descr="Image result for tiger 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2758121"/>
            <a:ext cx="2057400" cy="1494158"/>
          </a:xfrm>
          <a:prstGeom prst="rect">
            <a:avLst/>
          </a:prstGeom>
          <a:noFill/>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8281" y="685800"/>
            <a:ext cx="2286000" cy="1524000"/>
          </a:xfrm>
          <a:prstGeom prst="rect">
            <a:avLst/>
          </a:prstGeom>
        </p:spPr>
      </p:pic>
    </p:spTree>
    <p:extLst>
      <p:ext uri="{BB962C8B-B14F-4D97-AF65-F5344CB8AC3E}">
        <p14:creationId xmlns:p14="http://schemas.microsoft.com/office/powerpoint/2010/main" val="66761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38286"/>
            <a:ext cx="8077200" cy="6214914"/>
          </a:xfrm>
          <a:solidFill>
            <a:schemeClr val="accent3">
              <a:alpha val="55000"/>
            </a:schemeClr>
          </a:solidFill>
        </p:spPr>
        <p:txBody>
          <a:bodyPr/>
          <a:lstStyle/>
          <a:p>
            <a:pPr lvl="1" algn="ctr">
              <a:spcBef>
                <a:spcPts val="0"/>
              </a:spcBef>
              <a:buNone/>
            </a:pPr>
            <a:r>
              <a:rPr lang="en-US" b="1" u="sng" dirty="0" smtClean="0">
                <a:latin typeface="Calibri" pitchFamily="34" charset="0"/>
              </a:rPr>
              <a:t>Species-specific</a:t>
            </a:r>
            <a:r>
              <a:rPr lang="en-US" b="1" dirty="0" smtClean="0">
                <a:latin typeface="Calibri" pitchFamily="34" charset="0"/>
              </a:rPr>
              <a:t> implementation </a:t>
            </a:r>
            <a:r>
              <a:rPr lang="en-US" b="1" dirty="0">
                <a:latin typeface="Calibri" pitchFamily="34" charset="0"/>
              </a:rPr>
              <a:t>issues, </a:t>
            </a:r>
            <a:endParaRPr lang="en-US" b="1" dirty="0" smtClean="0">
              <a:latin typeface="Calibri" pitchFamily="34" charset="0"/>
            </a:endParaRPr>
          </a:p>
          <a:p>
            <a:pPr lvl="1" algn="ctr">
              <a:spcBef>
                <a:spcPts val="0"/>
              </a:spcBef>
              <a:buNone/>
            </a:pPr>
            <a:r>
              <a:rPr lang="en-US" b="1" dirty="0" smtClean="0">
                <a:latin typeface="Calibri" pitchFamily="34" charset="0"/>
              </a:rPr>
              <a:t>focus </a:t>
            </a:r>
            <a:r>
              <a:rPr lang="en-US" b="1" dirty="0">
                <a:latin typeface="Calibri" pitchFamily="34" charset="0"/>
              </a:rPr>
              <a:t>on </a:t>
            </a:r>
            <a:r>
              <a:rPr lang="en-US" b="1" u="sng" dirty="0">
                <a:latin typeface="Calibri" pitchFamily="34" charset="0"/>
              </a:rPr>
              <a:t>illegal </a:t>
            </a:r>
            <a:r>
              <a:rPr lang="en-US" b="1" u="sng" dirty="0" smtClean="0">
                <a:latin typeface="Calibri" pitchFamily="34" charset="0"/>
              </a:rPr>
              <a:t>trade</a:t>
            </a:r>
          </a:p>
          <a:p>
            <a:pPr marL="971550" lvl="1" indent="-514350">
              <a:spcBef>
                <a:spcPts val="0"/>
              </a:spcBef>
              <a:buFont typeface="+mj-lt"/>
              <a:buAutoNum type="arabicPeriod" startAt="2"/>
            </a:pPr>
            <a:endParaRPr lang="en-US" b="1" dirty="0" smtClean="0">
              <a:latin typeface="Calibri" pitchFamily="34" charset="0"/>
            </a:endParaRPr>
          </a:p>
          <a:p>
            <a:pPr marL="971550" lvl="1" indent="-514350">
              <a:spcBef>
                <a:spcPts val="0"/>
              </a:spcBef>
              <a:buFont typeface="+mj-lt"/>
              <a:buAutoNum type="arabicPeriod" startAt="2"/>
            </a:pPr>
            <a:r>
              <a:rPr lang="en-US" b="1" dirty="0" err="1" smtClean="0">
                <a:latin typeface="Calibri" pitchFamily="34" charset="0"/>
              </a:rPr>
              <a:t>Totoaba</a:t>
            </a:r>
            <a:r>
              <a:rPr lang="en-US" b="1" dirty="0" smtClean="0">
                <a:latin typeface="Calibri" pitchFamily="34" charset="0"/>
              </a:rPr>
              <a:t> </a:t>
            </a:r>
            <a:r>
              <a:rPr lang="en-US" b="1" dirty="0">
                <a:latin typeface="Calibri" pitchFamily="34" charset="0"/>
              </a:rPr>
              <a:t>&amp; </a:t>
            </a:r>
            <a:r>
              <a:rPr lang="en-US" b="1" dirty="0" err="1">
                <a:latin typeface="Calibri" pitchFamily="34" charset="0"/>
              </a:rPr>
              <a:t>vaquita</a:t>
            </a:r>
            <a:r>
              <a:rPr lang="en-US" b="1" dirty="0">
                <a:latin typeface="Calibri" pitchFamily="34" charset="0"/>
              </a:rPr>
              <a:t> </a:t>
            </a:r>
          </a:p>
          <a:p>
            <a:pPr lvl="2">
              <a:spcBef>
                <a:spcPts val="0"/>
              </a:spcBef>
              <a:buFont typeface="Wingdings" panose="05000000000000000000" pitchFamily="2" charset="2"/>
              <a:buChar char="§"/>
            </a:pPr>
            <a:r>
              <a:rPr lang="en-US" b="1" dirty="0">
                <a:latin typeface="Calibri" pitchFamily="34" charset="0"/>
              </a:rPr>
              <a:t>Enforcement enhancement, cooperation </a:t>
            </a:r>
          </a:p>
          <a:p>
            <a:pPr lvl="2">
              <a:spcBef>
                <a:spcPts val="0"/>
              </a:spcBef>
              <a:buFont typeface="Wingdings" panose="05000000000000000000" pitchFamily="2" charset="2"/>
              <a:buChar char="§"/>
            </a:pPr>
            <a:r>
              <a:rPr lang="en-US" b="1" dirty="0">
                <a:latin typeface="Calibri" pitchFamily="34" charset="0"/>
              </a:rPr>
              <a:t>Mexico, US, China</a:t>
            </a:r>
          </a:p>
          <a:p>
            <a:pPr marL="971550" lvl="1" indent="-514350">
              <a:spcBef>
                <a:spcPts val="0"/>
              </a:spcBef>
              <a:buFont typeface="+mj-lt"/>
              <a:buAutoNum type="arabicPeriod" startAt="3"/>
            </a:pPr>
            <a:endParaRPr lang="en-US" b="1" dirty="0" smtClean="0">
              <a:latin typeface="Calibri" pitchFamily="34" charset="0"/>
            </a:endParaRPr>
          </a:p>
          <a:p>
            <a:pPr marL="971550" lvl="1" indent="-514350">
              <a:spcBef>
                <a:spcPts val="0"/>
              </a:spcBef>
              <a:buFont typeface="+mj-lt"/>
              <a:buAutoNum type="arabicPeriod" startAt="3"/>
            </a:pPr>
            <a:endParaRPr lang="en-US" b="1" dirty="0">
              <a:latin typeface="Calibri" pitchFamily="34" charset="0"/>
            </a:endParaRPr>
          </a:p>
          <a:p>
            <a:pPr marL="971550" lvl="1" indent="-514350">
              <a:spcBef>
                <a:spcPts val="0"/>
              </a:spcBef>
              <a:buFont typeface="+mj-lt"/>
              <a:buAutoNum type="arabicPeriod" startAt="3"/>
            </a:pPr>
            <a:r>
              <a:rPr lang="en-US" b="1" dirty="0" smtClean="0">
                <a:latin typeface="Calibri" pitchFamily="34" charset="0"/>
              </a:rPr>
              <a:t>Tigers &amp; other Asian Big Cats</a:t>
            </a:r>
          </a:p>
          <a:p>
            <a:pPr lvl="2">
              <a:spcBef>
                <a:spcPts val="0"/>
              </a:spcBef>
              <a:buFont typeface="Wingdings" panose="05000000000000000000" pitchFamily="2" charset="2"/>
              <a:buChar char="§"/>
            </a:pPr>
            <a:r>
              <a:rPr lang="en-US" b="1" dirty="0" smtClean="0">
                <a:latin typeface="Calibri" pitchFamily="34" charset="0"/>
              </a:rPr>
              <a:t>Tiger farms (China, Lao, others)</a:t>
            </a:r>
          </a:p>
          <a:p>
            <a:pPr lvl="2">
              <a:spcBef>
                <a:spcPts val="0"/>
              </a:spcBef>
              <a:buFont typeface="Wingdings" panose="05000000000000000000" pitchFamily="2" charset="2"/>
              <a:buChar char="§"/>
            </a:pPr>
            <a:r>
              <a:rPr lang="en-US" b="1" dirty="0" smtClean="0">
                <a:latin typeface="Calibri" pitchFamily="34" charset="0"/>
              </a:rPr>
              <a:t>Enforcement, legislation</a:t>
            </a:r>
            <a:endParaRPr lang="en-US" b="1" dirty="0">
              <a:latin typeface="Calibri" pitchFamily="34" charset="0"/>
            </a:endParaRPr>
          </a:p>
        </p:txBody>
      </p:sp>
      <p:sp>
        <p:nvSpPr>
          <p:cNvPr id="5" name="Slide Number Placeholder 1"/>
          <p:cNvSpPr txBox="1">
            <a:spLocks/>
          </p:cNvSpPr>
          <p:nvPr/>
        </p:nvSpPr>
        <p:spPr>
          <a:xfrm>
            <a:off x="8655496" y="6453336"/>
            <a:ext cx="381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FC124FB-74F4-4C85-BBC3-4596615B2857}" type="slidenum">
              <a:rPr kumimoji="0" lang="en-US" sz="1400" b="1" i="0" u="none" strike="noStrike" kern="1200" cap="none" spc="0" normalizeH="0" baseline="0" noProof="0" smtClean="0">
                <a:ln>
                  <a:noFill/>
                </a:ln>
                <a:solidFill>
                  <a:schemeClr val="bg1"/>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400" b="1" i="0" u="none" strike="noStrike" kern="1200" cap="none" spc="0" normalizeH="0" baseline="0" noProof="0" dirty="0">
              <a:ln>
                <a:noFill/>
              </a:ln>
              <a:solidFill>
                <a:schemeClr val="bg1"/>
              </a:solidFill>
              <a:effectLst/>
              <a:uLnTx/>
              <a:uFillTx/>
              <a:latin typeface="Times New Roman" charset="0"/>
              <a:ea typeface="+mn-ea"/>
              <a:cs typeface="+mn-cs"/>
            </a:endParaRPr>
          </a:p>
        </p:txBody>
      </p:sp>
      <p:sp>
        <p:nvSpPr>
          <p:cNvPr id="4" name="AutoShape 4" descr="DSC_0791.JPG"/>
          <p:cNvSpPr>
            <a:spLocks noChangeAspect="1" noChangeArrowheads="1"/>
          </p:cNvSpPr>
          <p:nvPr/>
        </p:nvSpPr>
        <p:spPr bwMode="auto">
          <a:xfrm>
            <a:off x="231775" y="-5548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2438400"/>
            <a:ext cx="1776412" cy="1174238"/>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7674" y="3810001"/>
            <a:ext cx="2860162" cy="2860162"/>
          </a:xfrm>
          <a:prstGeom prst="rect">
            <a:avLst/>
          </a:prstGeom>
        </p:spPr>
      </p:pic>
    </p:spTree>
    <p:extLst>
      <p:ext uri="{BB962C8B-B14F-4D97-AF65-F5344CB8AC3E}">
        <p14:creationId xmlns:p14="http://schemas.microsoft.com/office/powerpoint/2010/main" val="3785954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38286"/>
            <a:ext cx="8077200" cy="6214914"/>
          </a:xfrm>
          <a:solidFill>
            <a:schemeClr val="accent3">
              <a:alpha val="55000"/>
            </a:schemeClr>
          </a:solidFill>
        </p:spPr>
        <p:txBody>
          <a:bodyPr/>
          <a:lstStyle/>
          <a:p>
            <a:pPr lvl="1" algn="ctr">
              <a:spcBef>
                <a:spcPts val="0"/>
              </a:spcBef>
              <a:buNone/>
            </a:pPr>
            <a:r>
              <a:rPr lang="en-US" b="1" u="sng" dirty="0" smtClean="0">
                <a:latin typeface="Calibri" pitchFamily="34" charset="0"/>
              </a:rPr>
              <a:t>Species-specific</a:t>
            </a:r>
            <a:r>
              <a:rPr lang="en-US" b="1" dirty="0" smtClean="0">
                <a:latin typeface="Calibri" pitchFamily="34" charset="0"/>
              </a:rPr>
              <a:t> implementation </a:t>
            </a:r>
            <a:r>
              <a:rPr lang="en-US" b="1" dirty="0">
                <a:latin typeface="Calibri" pitchFamily="34" charset="0"/>
              </a:rPr>
              <a:t>issues, </a:t>
            </a:r>
            <a:endParaRPr lang="en-US" b="1" dirty="0" smtClean="0">
              <a:latin typeface="Calibri" pitchFamily="34" charset="0"/>
            </a:endParaRPr>
          </a:p>
          <a:p>
            <a:pPr lvl="1" algn="ctr">
              <a:spcBef>
                <a:spcPts val="0"/>
              </a:spcBef>
              <a:buNone/>
            </a:pPr>
            <a:r>
              <a:rPr lang="en-US" b="1" dirty="0" smtClean="0">
                <a:latin typeface="Calibri" pitchFamily="34" charset="0"/>
              </a:rPr>
              <a:t>focus </a:t>
            </a:r>
            <a:r>
              <a:rPr lang="en-US" b="1" dirty="0">
                <a:latin typeface="Calibri" pitchFamily="34" charset="0"/>
              </a:rPr>
              <a:t>on </a:t>
            </a:r>
            <a:r>
              <a:rPr lang="en-US" b="1" u="sng" dirty="0">
                <a:latin typeface="Calibri" pitchFamily="34" charset="0"/>
              </a:rPr>
              <a:t>illegal </a:t>
            </a:r>
            <a:r>
              <a:rPr lang="en-US" b="1" u="sng" dirty="0" smtClean="0">
                <a:latin typeface="Calibri" pitchFamily="34" charset="0"/>
              </a:rPr>
              <a:t>trade</a:t>
            </a:r>
            <a:endParaRPr lang="en-US" b="1" u="sng" dirty="0">
              <a:latin typeface="Calibri" pitchFamily="34" charset="0"/>
            </a:endParaRPr>
          </a:p>
          <a:p>
            <a:pPr marL="971550" lvl="1" indent="-514350">
              <a:spcBef>
                <a:spcPts val="0"/>
              </a:spcBef>
              <a:buFont typeface="+mj-lt"/>
              <a:buAutoNum type="arabicPeriod" startAt="4"/>
            </a:pPr>
            <a:r>
              <a:rPr lang="en-US" b="1" dirty="0" smtClean="0">
                <a:latin typeface="Calibri" pitchFamily="34" charset="0"/>
              </a:rPr>
              <a:t>Cheetahs</a:t>
            </a:r>
          </a:p>
          <a:p>
            <a:pPr lvl="2">
              <a:spcBef>
                <a:spcPts val="0"/>
              </a:spcBef>
              <a:buFont typeface="Wingdings" panose="05000000000000000000" pitchFamily="2" charset="2"/>
              <a:buChar char="§"/>
            </a:pPr>
            <a:r>
              <a:rPr lang="en-US" b="1" dirty="0" smtClean="0">
                <a:latin typeface="Calibri" pitchFamily="34" charset="0"/>
              </a:rPr>
              <a:t>Live trade from Africa to Gulf</a:t>
            </a:r>
          </a:p>
          <a:p>
            <a:pPr marL="971550" lvl="1" indent="-514350">
              <a:spcBef>
                <a:spcPts val="0"/>
              </a:spcBef>
              <a:buFont typeface="+mj-lt"/>
              <a:buAutoNum type="arabicPeriod" startAt="4"/>
            </a:pPr>
            <a:endParaRPr lang="en-US" b="1" dirty="0" smtClean="0">
              <a:latin typeface="Calibri" pitchFamily="34" charset="0"/>
            </a:endParaRPr>
          </a:p>
          <a:p>
            <a:pPr marL="971550" lvl="1" indent="-514350">
              <a:spcBef>
                <a:spcPts val="0"/>
              </a:spcBef>
              <a:buFont typeface="+mj-lt"/>
              <a:buAutoNum type="arabicPeriod" startAt="4"/>
            </a:pPr>
            <a:endParaRPr lang="en-US" b="1" dirty="0">
              <a:latin typeface="Calibri" pitchFamily="34" charset="0"/>
            </a:endParaRPr>
          </a:p>
          <a:p>
            <a:pPr marL="971550" lvl="1" indent="-514350">
              <a:spcBef>
                <a:spcPts val="0"/>
              </a:spcBef>
              <a:buFont typeface="+mj-lt"/>
              <a:buAutoNum type="arabicPeriod" startAt="4"/>
            </a:pPr>
            <a:endParaRPr lang="en-US" b="1" dirty="0" smtClean="0">
              <a:latin typeface="Calibri" pitchFamily="34" charset="0"/>
            </a:endParaRPr>
          </a:p>
          <a:p>
            <a:pPr marL="971550" lvl="1" indent="-514350">
              <a:spcBef>
                <a:spcPts val="0"/>
              </a:spcBef>
              <a:buFont typeface="+mj-lt"/>
              <a:buAutoNum type="arabicPeriod" startAt="4"/>
            </a:pPr>
            <a:r>
              <a:rPr lang="en-US" b="1" dirty="0" smtClean="0">
                <a:latin typeface="Calibri" pitchFamily="34" charset="0"/>
              </a:rPr>
              <a:t>Helmeted hornbill</a:t>
            </a:r>
          </a:p>
          <a:p>
            <a:pPr marL="1371600" lvl="2" indent="-514350">
              <a:spcBef>
                <a:spcPts val="0"/>
              </a:spcBef>
            </a:pPr>
            <a:r>
              <a:rPr lang="en-US" b="1" dirty="0" smtClean="0">
                <a:latin typeface="Calibri" pitchFamily="34" charset="0"/>
              </a:rPr>
              <a:t>Enhanced enforcement, collaboration, attention, reporting</a:t>
            </a:r>
          </a:p>
          <a:p>
            <a:pPr marL="1371600" lvl="2" indent="-514350">
              <a:spcBef>
                <a:spcPts val="0"/>
              </a:spcBef>
            </a:pPr>
            <a:r>
              <a:rPr lang="en-US" b="1" dirty="0" smtClean="0">
                <a:latin typeface="Calibri" pitchFamily="34" charset="0"/>
              </a:rPr>
              <a:t>Indonesia, Malaysia, Brunei, Thailand, Singapore; China</a:t>
            </a:r>
          </a:p>
        </p:txBody>
      </p:sp>
      <p:sp>
        <p:nvSpPr>
          <p:cNvPr id="5" name="Slide Number Placeholder 1"/>
          <p:cNvSpPr txBox="1">
            <a:spLocks/>
          </p:cNvSpPr>
          <p:nvPr/>
        </p:nvSpPr>
        <p:spPr>
          <a:xfrm>
            <a:off x="8655496" y="6453336"/>
            <a:ext cx="381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FC124FB-74F4-4C85-BBC3-4596615B2857}" type="slidenum">
              <a:rPr kumimoji="0" lang="en-US" sz="1400" b="1" i="0" u="none" strike="noStrike" kern="1200" cap="none" spc="0" normalizeH="0" baseline="0" noProof="0" smtClean="0">
                <a:ln>
                  <a:noFill/>
                </a:ln>
                <a:solidFill>
                  <a:schemeClr val="bg1"/>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400" b="1" i="0" u="none" strike="noStrike" kern="1200" cap="none" spc="0" normalizeH="0" baseline="0" noProof="0" dirty="0">
              <a:ln>
                <a:noFill/>
              </a:ln>
              <a:solidFill>
                <a:schemeClr val="bg1"/>
              </a:solidFill>
              <a:effectLst/>
              <a:uLnTx/>
              <a:uFillTx/>
              <a:latin typeface="Times New Roman" charset="0"/>
              <a:ea typeface="+mn-ea"/>
              <a:cs typeface="+mn-cs"/>
            </a:endParaRPr>
          </a:p>
        </p:txBody>
      </p:sp>
      <p:sp>
        <p:nvSpPr>
          <p:cNvPr id="4" name="AutoShape 4" descr="DSC_0791.JPG"/>
          <p:cNvSpPr>
            <a:spLocks noChangeAspect="1" noChangeArrowheads="1"/>
          </p:cNvSpPr>
          <p:nvPr/>
        </p:nvSpPr>
        <p:spPr bwMode="auto">
          <a:xfrm>
            <a:off x="231775" y="-5548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4946720"/>
            <a:ext cx="1695450" cy="16954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81575" y="4946720"/>
            <a:ext cx="1695450" cy="169545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00" y="2133600"/>
            <a:ext cx="3645714" cy="1054347"/>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800" y="989061"/>
            <a:ext cx="1418054" cy="1002788"/>
          </a:xfrm>
          <a:prstGeom prst="rect">
            <a:avLst/>
          </a:prstGeom>
        </p:spPr>
      </p:pic>
    </p:spTree>
    <p:extLst>
      <p:ext uri="{BB962C8B-B14F-4D97-AF65-F5344CB8AC3E}">
        <p14:creationId xmlns:p14="http://schemas.microsoft.com/office/powerpoint/2010/main" val="1499336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991600" cy="6096000"/>
          </a:xfrm>
          <a:solidFill>
            <a:schemeClr val="accent3">
              <a:alpha val="55000"/>
            </a:schemeClr>
          </a:solidFill>
        </p:spPr>
        <p:txBody>
          <a:bodyPr/>
          <a:lstStyle/>
          <a:p>
            <a:pPr lvl="1" algn="ctr">
              <a:buNone/>
            </a:pPr>
            <a:r>
              <a:rPr lang="en-US" sz="2300" b="1" u="sng" dirty="0" smtClean="0">
                <a:latin typeface="Calibri" pitchFamily="34" charset="0"/>
              </a:rPr>
              <a:t>Species-specific implementation issues &amp; IWT: cont. </a:t>
            </a:r>
          </a:p>
          <a:p>
            <a:pPr lvl="1" algn="ctr">
              <a:buNone/>
            </a:pPr>
            <a:endParaRPr lang="en-US" sz="2300" b="1" u="sng" dirty="0">
              <a:latin typeface="Calibri" pitchFamily="34" charset="0"/>
            </a:endParaRPr>
          </a:p>
          <a:p>
            <a:pPr marL="971550" lvl="1" indent="-514350">
              <a:buFont typeface="+mj-lt"/>
              <a:buAutoNum type="arabicPeriod" startAt="6"/>
            </a:pPr>
            <a:r>
              <a:rPr lang="en-US" sz="2400" b="1" dirty="0" smtClean="0">
                <a:latin typeface="Calibri" pitchFamily="34" charset="0"/>
              </a:rPr>
              <a:t>Tortoises &amp; freshwater turtles</a:t>
            </a:r>
          </a:p>
          <a:p>
            <a:pPr marL="1371600" lvl="2" indent="-514350"/>
            <a:r>
              <a:rPr lang="en-US" sz="2300" b="1" dirty="0" smtClean="0">
                <a:latin typeface="Calibri" pitchFamily="34" charset="0"/>
              </a:rPr>
              <a:t>Ploughshare tortoise, Madagascar</a:t>
            </a:r>
          </a:p>
          <a:p>
            <a:pPr marL="1371600" lvl="2" indent="-514350"/>
            <a:r>
              <a:rPr lang="en-US" sz="2300" b="1" dirty="0" smtClean="0">
                <a:latin typeface="Calibri" pitchFamily="34" charset="0"/>
              </a:rPr>
              <a:t>Enforcement, Task Force</a:t>
            </a:r>
          </a:p>
          <a:p>
            <a:pPr marL="971550" lvl="1" indent="-514350">
              <a:buFont typeface="+mj-lt"/>
              <a:buAutoNum type="arabicPeriod" startAt="6"/>
            </a:pPr>
            <a:endParaRPr lang="en-US" sz="2300" b="1" dirty="0" smtClean="0">
              <a:latin typeface="Calibri" pitchFamily="34" charset="0"/>
            </a:endParaRPr>
          </a:p>
          <a:p>
            <a:pPr marL="971550" lvl="1" indent="-514350">
              <a:buFont typeface="+mj-lt"/>
              <a:buAutoNum type="arabicPeriod" startAt="6"/>
            </a:pPr>
            <a:r>
              <a:rPr lang="en-US" sz="2400" b="1" dirty="0" smtClean="0">
                <a:latin typeface="Calibri" pitchFamily="34" charset="0"/>
              </a:rPr>
              <a:t>Rhinoceroses, Horn trade</a:t>
            </a:r>
          </a:p>
          <a:p>
            <a:pPr marL="1371600" lvl="2" indent="-514350"/>
            <a:r>
              <a:rPr lang="en-US" sz="2300" b="1" dirty="0" smtClean="0">
                <a:latin typeface="Calibri" pitchFamily="34" charset="0"/>
              </a:rPr>
              <a:t>Vietnam, Mozambique, others</a:t>
            </a:r>
          </a:p>
          <a:p>
            <a:pPr marL="457200" lvl="1" indent="0">
              <a:lnSpc>
                <a:spcPct val="150000"/>
              </a:lnSpc>
              <a:buNone/>
            </a:pPr>
            <a:endParaRPr lang="en-US" sz="2300" b="1" dirty="0">
              <a:latin typeface="Calibri" pitchFamily="34" charset="0"/>
            </a:endParaRPr>
          </a:p>
          <a:p>
            <a:pPr marL="914400" lvl="2" indent="0">
              <a:buNone/>
            </a:pPr>
            <a:endParaRPr lang="en-US" sz="2300" b="1" dirty="0" smtClean="0">
              <a:latin typeface="Calibri" pitchFamily="34" charset="0"/>
            </a:endParaRPr>
          </a:p>
        </p:txBody>
      </p:sp>
      <p:sp>
        <p:nvSpPr>
          <p:cNvPr id="5" name="Slide Number Placeholder 1"/>
          <p:cNvSpPr txBox="1">
            <a:spLocks/>
          </p:cNvSpPr>
          <p:nvPr/>
        </p:nvSpPr>
        <p:spPr>
          <a:xfrm>
            <a:off x="8655496" y="6453336"/>
            <a:ext cx="381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FC124FB-74F4-4C85-BBC3-4596615B2857}" type="slidenum">
              <a:rPr kumimoji="0" lang="en-US" sz="1400" b="1" i="0" u="none" strike="noStrike" kern="1200" cap="none" spc="0" normalizeH="0" baseline="0" noProof="0" smtClean="0">
                <a:ln>
                  <a:noFill/>
                </a:ln>
                <a:solidFill>
                  <a:schemeClr val="bg1"/>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400" b="1" i="0" u="none" strike="noStrike" kern="1200" cap="none" spc="0" normalizeH="0" baseline="0" noProof="0" dirty="0">
              <a:ln>
                <a:noFill/>
              </a:ln>
              <a:solidFill>
                <a:schemeClr val="bg1"/>
              </a:solidFill>
              <a:effectLst/>
              <a:uLnTx/>
              <a:uFillTx/>
              <a:latin typeface="Times New Roman" charset="0"/>
              <a:ea typeface="+mn-ea"/>
              <a:cs typeface="+mn-cs"/>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0415" y="2209800"/>
            <a:ext cx="3326534" cy="21955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4155356"/>
            <a:ext cx="2619375" cy="1743075"/>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581399" y="4490894"/>
            <a:ext cx="2286001" cy="1929733"/>
          </a:xfrm>
          <a:prstGeom prst="rect">
            <a:avLst/>
          </a:prstGeom>
        </p:spPr>
      </p:pic>
    </p:spTree>
    <p:extLst>
      <p:ext uri="{BB962C8B-B14F-4D97-AF65-F5344CB8AC3E}">
        <p14:creationId xmlns:p14="http://schemas.microsoft.com/office/powerpoint/2010/main" val="3796710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391400" cy="4696746"/>
          </a:xfrm>
          <a:solidFill>
            <a:schemeClr val="accent3">
              <a:alpha val="55000"/>
            </a:schemeClr>
          </a:solidFill>
        </p:spPr>
        <p:txBody>
          <a:bodyPr/>
          <a:lstStyle/>
          <a:p>
            <a:pPr lvl="1" algn="ctr">
              <a:buNone/>
            </a:pPr>
            <a:r>
              <a:rPr lang="en-US" b="1" u="sng" dirty="0" smtClean="0">
                <a:latin typeface="Calibri" pitchFamily="34" charset="0"/>
              </a:rPr>
              <a:t>Species-specific implementation issues &amp; IWT: cont. </a:t>
            </a:r>
          </a:p>
          <a:p>
            <a:pPr lvl="1" algn="ctr">
              <a:buNone/>
            </a:pPr>
            <a:endParaRPr lang="en-US" b="1" u="sng" dirty="0">
              <a:latin typeface="Calibri" pitchFamily="34" charset="0"/>
            </a:endParaRPr>
          </a:p>
          <a:p>
            <a:pPr marL="971550" lvl="1" indent="-514350">
              <a:lnSpc>
                <a:spcPct val="150000"/>
              </a:lnSpc>
              <a:buFont typeface="+mj-lt"/>
              <a:buAutoNum type="arabicPeriod"/>
            </a:pPr>
            <a:r>
              <a:rPr lang="en-US" b="1" dirty="0" smtClean="0">
                <a:latin typeface="Calibri" pitchFamily="34" charset="0"/>
              </a:rPr>
              <a:t>Elephants</a:t>
            </a:r>
            <a:r>
              <a:rPr lang="en-US" b="1" dirty="0">
                <a:latin typeface="Calibri" pitchFamily="34" charset="0"/>
              </a:rPr>
              <a:t>, ivory trade</a:t>
            </a:r>
          </a:p>
          <a:p>
            <a:pPr lvl="2">
              <a:buFont typeface="Wingdings" pitchFamily="2" charset="2"/>
              <a:buChar char="§"/>
            </a:pPr>
            <a:r>
              <a:rPr lang="en-US" sz="2600" b="1" dirty="0">
                <a:latin typeface="Calibri" pitchFamily="34" charset="0"/>
              </a:rPr>
              <a:t>Closure of domestic ivory markets</a:t>
            </a:r>
          </a:p>
          <a:p>
            <a:pPr lvl="2">
              <a:buFont typeface="Wingdings" pitchFamily="2" charset="2"/>
              <a:buChar char="§"/>
            </a:pPr>
            <a:r>
              <a:rPr lang="en-US" sz="2600" b="1" dirty="0" smtClean="0">
                <a:latin typeface="Calibri" pitchFamily="34" charset="0"/>
              </a:rPr>
              <a:t>National </a:t>
            </a:r>
            <a:r>
              <a:rPr lang="en-US" sz="2600" b="1" dirty="0">
                <a:latin typeface="Calibri" pitchFamily="34" charset="0"/>
              </a:rPr>
              <a:t>Ivory Action Plans</a:t>
            </a:r>
          </a:p>
          <a:p>
            <a:pPr lvl="2"/>
            <a:r>
              <a:rPr lang="en-US" sz="2600" b="1" dirty="0">
                <a:latin typeface="Calibri" pitchFamily="34" charset="0"/>
              </a:rPr>
              <a:t>Ivory stockpile management</a:t>
            </a:r>
          </a:p>
          <a:p>
            <a:pPr lvl="2"/>
            <a:r>
              <a:rPr lang="en-US" sz="2600" b="1" dirty="0" smtClean="0">
                <a:latin typeface="Calibri" pitchFamily="34" charset="0"/>
              </a:rPr>
              <a:t>Decision-making </a:t>
            </a:r>
            <a:r>
              <a:rPr lang="en-US" sz="2600" b="1" dirty="0">
                <a:latin typeface="Calibri" pitchFamily="34" charset="0"/>
              </a:rPr>
              <a:t>mechanism for re-opening ivory trade</a:t>
            </a:r>
          </a:p>
          <a:p>
            <a:pPr marL="914400" lvl="2" indent="0">
              <a:buNone/>
            </a:pPr>
            <a:endParaRPr lang="en-US" sz="2800" b="1" dirty="0" smtClean="0">
              <a:latin typeface="Calibri" pitchFamily="34" charset="0"/>
            </a:endParaRPr>
          </a:p>
        </p:txBody>
      </p:sp>
      <p:sp>
        <p:nvSpPr>
          <p:cNvPr id="5" name="Slide Number Placeholder 1"/>
          <p:cNvSpPr txBox="1">
            <a:spLocks/>
          </p:cNvSpPr>
          <p:nvPr/>
        </p:nvSpPr>
        <p:spPr>
          <a:xfrm>
            <a:off x="8655496" y="6453336"/>
            <a:ext cx="381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FC124FB-74F4-4C85-BBC3-4596615B2857}" type="slidenum">
              <a:rPr kumimoji="0" lang="en-US" sz="1400" b="1" i="0" u="none" strike="noStrike" kern="1200" cap="none" spc="0" normalizeH="0" baseline="0" noProof="0" smtClean="0">
                <a:ln>
                  <a:noFill/>
                </a:ln>
                <a:solidFill>
                  <a:schemeClr val="bg1"/>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400" b="1" i="0" u="none" strike="noStrike" kern="1200" cap="none" spc="0" normalizeH="0" baseline="0" noProof="0" dirty="0">
              <a:ln>
                <a:noFill/>
              </a:ln>
              <a:solidFill>
                <a:schemeClr val="bg1"/>
              </a:solidFill>
              <a:effectLst/>
              <a:uLnTx/>
              <a:uFillTx/>
              <a:latin typeface="Times New Roman" charset="0"/>
              <a:ea typeface="+mn-ea"/>
              <a:cs typeface="+mn-cs"/>
            </a:endParaRPr>
          </a:p>
        </p:txBody>
      </p:sp>
      <p:pic>
        <p:nvPicPr>
          <p:cNvPr id="7" name="Picture 10" descr="Conkouati ele big tusk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7600" y="5029200"/>
            <a:ext cx="26098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Large seizure phot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1676400"/>
            <a:ext cx="2188184"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28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305800" cy="6096000"/>
          </a:xfrm>
          <a:solidFill>
            <a:schemeClr val="accent3">
              <a:alpha val="55000"/>
            </a:schemeClr>
          </a:solidFill>
        </p:spPr>
        <p:txBody>
          <a:bodyPr/>
          <a:lstStyle/>
          <a:p>
            <a:pPr lvl="1" algn="ctr">
              <a:buNone/>
            </a:pPr>
            <a:r>
              <a:rPr lang="en-US" sz="2300" b="1" u="sng" dirty="0" smtClean="0">
                <a:latin typeface="Calibri" pitchFamily="34" charset="0"/>
              </a:rPr>
              <a:t>Broad Implementation issues &amp; illegal trade</a:t>
            </a:r>
          </a:p>
          <a:p>
            <a:pPr lvl="1" algn="ctr">
              <a:buNone/>
            </a:pPr>
            <a:endParaRPr lang="en-US" sz="2300" b="1" u="sng" dirty="0">
              <a:latin typeface="Calibri" pitchFamily="34" charset="0"/>
            </a:endParaRPr>
          </a:p>
          <a:p>
            <a:pPr marL="971550" lvl="1" indent="-514350">
              <a:buFont typeface="+mj-lt"/>
              <a:buAutoNum type="arabicPeriod" startAt="8"/>
            </a:pPr>
            <a:r>
              <a:rPr lang="en-US" sz="2300" b="1" dirty="0">
                <a:latin typeface="Calibri" pitchFamily="34" charset="0"/>
              </a:rPr>
              <a:t>Demand Reduction</a:t>
            </a:r>
          </a:p>
          <a:p>
            <a:pPr marL="971550" lvl="1" indent="-514350">
              <a:buFont typeface="+mj-lt"/>
              <a:buAutoNum type="arabicPeriod" startAt="8"/>
            </a:pPr>
            <a:r>
              <a:rPr lang="en-US" sz="2300" b="1" dirty="0">
                <a:latin typeface="Calibri" pitchFamily="34" charset="0"/>
              </a:rPr>
              <a:t>Corruption</a:t>
            </a:r>
          </a:p>
          <a:p>
            <a:pPr marL="1371600" lvl="2" indent="-514350">
              <a:buFont typeface="Arial" panose="020B0604020202020204" pitchFamily="34" charset="0"/>
              <a:buChar char="•"/>
            </a:pPr>
            <a:r>
              <a:rPr lang="en-US" sz="2300" b="1" dirty="0">
                <a:latin typeface="Calibri" pitchFamily="34" charset="0"/>
              </a:rPr>
              <a:t>UNCOC, </a:t>
            </a:r>
            <a:r>
              <a:rPr lang="en-US" sz="2300" b="1" dirty="0" smtClean="0">
                <a:latin typeface="Calibri" pitchFamily="34" charset="0"/>
              </a:rPr>
              <a:t>UNTOC</a:t>
            </a:r>
          </a:p>
          <a:p>
            <a:pPr marL="1371600" lvl="2" indent="-514350">
              <a:buFont typeface="Arial" panose="020B0604020202020204" pitchFamily="34" charset="0"/>
              <a:buChar char="•"/>
            </a:pPr>
            <a:r>
              <a:rPr lang="en-US" sz="2300" b="1" dirty="0" smtClean="0">
                <a:latin typeface="Calibri" pitchFamily="34" charset="0"/>
              </a:rPr>
              <a:t>Standing </a:t>
            </a:r>
            <a:r>
              <a:rPr lang="en-US" sz="2300" b="1" dirty="0">
                <a:latin typeface="Calibri" pitchFamily="34" charset="0"/>
              </a:rPr>
              <a:t>Committee</a:t>
            </a:r>
          </a:p>
          <a:p>
            <a:pPr marL="971550" lvl="1" indent="-514350">
              <a:buFont typeface="+mj-lt"/>
              <a:buAutoNum type="arabicPeriod" startAt="10"/>
            </a:pPr>
            <a:r>
              <a:rPr lang="en-US" sz="2300" b="1" dirty="0" smtClean="0">
                <a:latin typeface="Calibri" pitchFamily="34" charset="0"/>
              </a:rPr>
              <a:t>Other</a:t>
            </a:r>
          </a:p>
          <a:p>
            <a:pPr marL="1371600" lvl="2" indent="-514350"/>
            <a:r>
              <a:rPr lang="en-US" sz="2300" b="1" dirty="0" smtClean="0">
                <a:latin typeface="Calibri" pitchFamily="34" charset="0"/>
              </a:rPr>
              <a:t>Enforcement collaboration, communication, ICCWC, UNTOC, wildlife crime as serious crime</a:t>
            </a:r>
          </a:p>
          <a:p>
            <a:pPr marL="1371600" lvl="2" indent="-514350"/>
            <a:r>
              <a:rPr lang="en-US" sz="2300" b="1" dirty="0" smtClean="0">
                <a:latin typeface="Calibri" pitchFamily="34" charset="0"/>
              </a:rPr>
              <a:t>Combating wildlife cybercrime</a:t>
            </a:r>
          </a:p>
          <a:p>
            <a:pPr marL="1371600" lvl="2" indent="-514350"/>
            <a:r>
              <a:rPr lang="en-US" sz="2300" b="1" dirty="0" smtClean="0">
                <a:latin typeface="Calibri" pitchFamily="34" charset="0"/>
              </a:rPr>
              <a:t>False claims of “bred in captivity”</a:t>
            </a:r>
          </a:p>
          <a:p>
            <a:pPr marL="1371600" lvl="2" indent="-514350"/>
            <a:r>
              <a:rPr lang="en-US" sz="2300" b="1" dirty="0" smtClean="0">
                <a:latin typeface="Calibri" pitchFamily="34" charset="0"/>
              </a:rPr>
              <a:t>Disposal of confiscated specimens</a:t>
            </a:r>
          </a:p>
          <a:p>
            <a:pPr marL="1371600" lvl="2" indent="-514350"/>
            <a:r>
              <a:rPr lang="en-US" sz="2300" b="1" dirty="0" smtClean="0">
                <a:latin typeface="Calibri" pitchFamily="34" charset="0"/>
              </a:rPr>
              <a:t>Illegal wildlife trade in W and Central Africa</a:t>
            </a:r>
          </a:p>
          <a:p>
            <a:pPr lvl="2">
              <a:buFont typeface="Wingdings" pitchFamily="2" charset="2"/>
              <a:buChar char="§"/>
            </a:pPr>
            <a:endParaRPr lang="en-US" sz="2300" b="1" dirty="0" smtClean="0">
              <a:latin typeface="Calibri" pitchFamily="34" charset="0"/>
            </a:endParaRPr>
          </a:p>
        </p:txBody>
      </p:sp>
      <p:sp>
        <p:nvSpPr>
          <p:cNvPr id="5" name="Slide Number Placeholder 1"/>
          <p:cNvSpPr txBox="1">
            <a:spLocks/>
          </p:cNvSpPr>
          <p:nvPr/>
        </p:nvSpPr>
        <p:spPr>
          <a:xfrm>
            <a:off x="8655496" y="6453336"/>
            <a:ext cx="381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FC124FB-74F4-4C85-BBC3-4596615B2857}" type="slidenum">
              <a:rPr kumimoji="0" lang="en-US" sz="1400" b="1" i="0" u="none" strike="noStrike" kern="1200" cap="none" spc="0" normalizeH="0" baseline="0" noProof="0" smtClean="0">
                <a:ln>
                  <a:noFill/>
                </a:ln>
                <a:solidFill>
                  <a:schemeClr val="bg1"/>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400" b="1" i="0" u="none" strike="noStrike" kern="1200" cap="none" spc="0" normalizeH="0" baseline="0" noProof="0" dirty="0">
              <a:ln>
                <a:noFill/>
              </a:ln>
              <a:solidFill>
                <a:schemeClr val="bg1"/>
              </a:solidFill>
              <a:effectLst/>
              <a:uLnTx/>
              <a:uFillTx/>
              <a:latin typeface="Times New Roman" charset="0"/>
              <a:ea typeface="+mn-ea"/>
              <a:cs typeface="+mn-cs"/>
            </a:endParaRPr>
          </a:p>
        </p:txBody>
      </p:sp>
      <p:sp>
        <p:nvSpPr>
          <p:cNvPr id="4" name="Rounded Rectangle 3"/>
          <p:cNvSpPr/>
          <p:nvPr/>
        </p:nvSpPr>
        <p:spPr>
          <a:xfrm>
            <a:off x="4496434" y="1371600"/>
            <a:ext cx="1111898" cy="1017036"/>
          </a:xfrm>
          <a:prstGeom prst="roundRect">
            <a:avLst>
              <a:gd name="adj" fmla="val 10000"/>
            </a:avLst>
          </a:prstGeom>
          <a:blipFill rotWithShape="0">
            <a:blip r:embed="rId2" cstate="email">
              <a:extLst>
                <a:ext uri="{28A0092B-C50C-407E-A947-70E740481C1C}">
                  <a14:useLocalDpi xmlns:a14="http://schemas.microsoft.com/office/drawing/2010/main"/>
                </a:ext>
              </a:extLst>
            </a:blip>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pic>
        <p:nvPicPr>
          <p:cNvPr id="6" name="Picture 10" descr="http://www.interpol.int/var/interpol/storage/images/internet/crime-areas/environmental-crime/environmental-crime/globe-image/184949-2-eng-GB/Globe-image.png;pvefb7a5865265969b"/>
          <p:cNvPicPr>
            <a:picLocks noChangeAspect="1" noChangeArrowheads="1"/>
          </p:cNvPicPr>
          <p:nvPr/>
        </p:nvPicPr>
        <p:blipFill>
          <a:blip r:embed="rId3" cstate="screen"/>
          <a:srcRect/>
          <a:stretch>
            <a:fillRect/>
          </a:stretch>
        </p:blipFill>
        <p:spPr bwMode="auto">
          <a:xfrm>
            <a:off x="5980471" y="1569098"/>
            <a:ext cx="2075098" cy="1600200"/>
          </a:xfrm>
          <a:prstGeom prst="rect">
            <a:avLst/>
          </a:prstGeom>
          <a:noFill/>
        </p:spPr>
      </p:pic>
      <p:pic>
        <p:nvPicPr>
          <p:cNvPr id="7" name="Picture 2" descr="Major ruling on illegal fishi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39684" y="4267200"/>
            <a:ext cx="1915885" cy="1274064"/>
          </a:xfrm>
          <a:prstGeom prst="rect">
            <a:avLst/>
          </a:prstGeom>
          <a:noFill/>
        </p:spPr>
      </p:pic>
      <p:pic>
        <p:nvPicPr>
          <p:cNvPr id="8" name="Picture 7" descr="Is Russia’s anti-corruption drive the real th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8049" y="2555033"/>
            <a:ext cx="1548669" cy="86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16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wistedsifter.files.wordpress.com/2010/12/elephants-travelling-in-lin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0" y="-152400"/>
            <a:ext cx="9144000" cy="7033877"/>
          </a:xfrm>
          <a:prstGeom prst="rect">
            <a:avLst/>
          </a:prstGeom>
          <a:noFill/>
          <a:extLst>
            <a:ext uri="{909E8E84-426E-40DD-AFC4-6F175D3DCCD1}">
              <a14:hiddenFill xmlns:a14="http://schemas.microsoft.com/office/drawing/2010/main">
                <a:solidFill>
                  <a:srgbClr val="FFFFFF"/>
                </a:solidFill>
              </a14:hiddenFill>
            </a:ext>
          </a:extLst>
        </p:spPr>
      </p:pic>
      <p:sp>
        <p:nvSpPr>
          <p:cNvPr id="40963" name="Rectangle 2"/>
          <p:cNvSpPr>
            <a:spLocks/>
          </p:cNvSpPr>
          <p:nvPr/>
        </p:nvSpPr>
        <p:spPr bwMode="auto">
          <a:xfrm>
            <a:off x="6781800" y="-152400"/>
            <a:ext cx="2307888" cy="7010400"/>
          </a:xfrm>
          <a:prstGeom prst="rect">
            <a:avLst/>
          </a:prstGeom>
          <a:solidFill>
            <a:schemeClr val="accent1">
              <a:alpha val="50195"/>
            </a:schemeClr>
          </a:solidFill>
          <a:ln>
            <a:noFill/>
          </a:ln>
          <a:extLst>
            <a:ext uri="{91240B29-F687-4F45-9708-019B960494DF}">
              <a14:hiddenLine xmlns:a14="http://schemas.microsoft.com/office/drawing/2010/main" w="25400">
                <a:solidFill>
                  <a:srgbClr val="000000">
                    <a:alpha val="50195"/>
                  </a:srgbClr>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73062" name="Rectangle 6"/>
          <p:cNvSpPr>
            <a:spLocks noGrp="1" noChangeArrowheads="1"/>
          </p:cNvSpPr>
          <p:nvPr>
            <p:ph type="body" idx="1"/>
          </p:nvPr>
        </p:nvSpPr>
        <p:spPr>
          <a:xfrm>
            <a:off x="6934200" y="304800"/>
            <a:ext cx="1895475" cy="3414171"/>
          </a:xfrm>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64291" tIns="32146" rIns="0" bIns="32146" rtlCol="0">
            <a:normAutofit/>
          </a:bodyPr>
          <a:lstStyle/>
          <a:p>
            <a:pPr marL="0" indent="0" algn="ctr">
              <a:lnSpc>
                <a:spcPct val="120000"/>
              </a:lnSpc>
              <a:spcBef>
                <a:spcPts val="0"/>
              </a:spcBef>
              <a:buNone/>
            </a:pPr>
            <a:r>
              <a:rPr lang="en-US" sz="5100" dirty="0" smtClean="0">
                <a:latin typeface="Gill Sans Light"/>
                <a:ea typeface="Gill Sans Light"/>
                <a:cs typeface="Gill Sans Light"/>
                <a:sym typeface="Gill Sans Light"/>
              </a:rPr>
              <a:t>Thank</a:t>
            </a:r>
          </a:p>
          <a:p>
            <a:pPr marL="0" indent="0" algn="ctr">
              <a:lnSpc>
                <a:spcPct val="120000"/>
              </a:lnSpc>
              <a:spcBef>
                <a:spcPts val="0"/>
              </a:spcBef>
              <a:buNone/>
            </a:pPr>
            <a:r>
              <a:rPr lang="en-US" sz="5100" dirty="0" smtClean="0">
                <a:latin typeface="Gill Sans Light"/>
                <a:ea typeface="Gill Sans Light"/>
                <a:cs typeface="Gill Sans Light"/>
                <a:sym typeface="Gill Sans Light"/>
              </a:rPr>
              <a:t>You</a:t>
            </a:r>
          </a:p>
          <a:p>
            <a:pPr marL="0" indent="0">
              <a:buNone/>
            </a:pPr>
            <a:endParaRPr lang="en-US" sz="3400" dirty="0">
              <a:latin typeface="Gill Sans Light"/>
              <a:sym typeface="Gill Sans Light"/>
            </a:endParaRPr>
          </a:p>
        </p:txBody>
      </p:sp>
      <p:sp>
        <p:nvSpPr>
          <p:cNvPr id="7" name="Rectangle 6"/>
          <p:cNvSpPr/>
          <p:nvPr/>
        </p:nvSpPr>
        <p:spPr>
          <a:xfrm>
            <a:off x="6772037" y="6096000"/>
            <a:ext cx="2244524" cy="338554"/>
          </a:xfrm>
          <a:prstGeom prst="rect">
            <a:avLst/>
          </a:prstGeom>
        </p:spPr>
        <p:txBody>
          <a:bodyPr wrap="none">
            <a:spAutoFit/>
          </a:bodyPr>
          <a:lstStyle/>
          <a:p>
            <a:pPr algn="ctr"/>
            <a:r>
              <a:rPr lang="en-US" sz="1600" b="1" dirty="0" smtClean="0">
                <a:solidFill>
                  <a:schemeClr val="tx1"/>
                </a:solidFill>
              </a:rPr>
              <a:t>slieberman@wcs.org</a:t>
            </a:r>
          </a:p>
        </p:txBody>
      </p:sp>
      <p:pic>
        <p:nvPicPr>
          <p:cNvPr id="8" name="Picture 1" descr="WCS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2987" y="5043737"/>
            <a:ext cx="925513" cy="935037"/>
          </a:xfrm>
          <a:prstGeom prst="rect">
            <a:avLst/>
          </a:prstGeom>
          <a:noFill/>
          <a:ln w="9525">
            <a:noFill/>
            <a:miter lim="800000"/>
            <a:headEnd/>
            <a:tailEnd/>
          </a:ln>
        </p:spPr>
      </p:pic>
      <p:sp>
        <p:nvSpPr>
          <p:cNvPr id="9" name="TextBox 8"/>
          <p:cNvSpPr txBox="1"/>
          <p:nvPr/>
        </p:nvSpPr>
        <p:spPr>
          <a:xfrm>
            <a:off x="6856462" y="3337825"/>
            <a:ext cx="2158561" cy="1384995"/>
          </a:xfrm>
          <a:prstGeom prst="rect">
            <a:avLst/>
          </a:prstGeom>
          <a:noFill/>
        </p:spPr>
        <p:txBody>
          <a:bodyPr wrap="square" rtlCol="0">
            <a:spAutoFit/>
          </a:bodyPr>
          <a:lstStyle/>
          <a:p>
            <a:pPr algn="ctr"/>
            <a:r>
              <a:rPr lang="en-US" sz="1400" dirty="0" smtClean="0">
                <a:solidFill>
                  <a:schemeClr val="tx1"/>
                </a:solidFill>
              </a:rPr>
              <a:t>Images in this presentation can only be used with prior authorization—please contact the presenter with your request</a:t>
            </a:r>
            <a:endParaRPr lang="en-US" sz="1400" dirty="0">
              <a:solidFill>
                <a:schemeClr val="tx1"/>
              </a:solidFill>
            </a:endParaRPr>
          </a:p>
        </p:txBody>
      </p:sp>
    </p:spTree>
    <p:extLst>
      <p:ext uri="{BB962C8B-B14F-4D97-AF65-F5344CB8AC3E}">
        <p14:creationId xmlns:p14="http://schemas.microsoft.com/office/powerpoint/2010/main" val="420636457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09800" y="99291"/>
            <a:ext cx="4953000" cy="1143000"/>
          </a:xfrm>
          <a:prstGeom prst="rect">
            <a:avLst/>
          </a:prstGeom>
          <a:solidFill>
            <a:schemeClr val="bg1"/>
          </a:solidFill>
          <a:ln w="38100">
            <a:solidFill>
              <a:schemeClr val="tx1"/>
            </a:solidFill>
            <a:miter lim="800000"/>
            <a:headEnd/>
            <a:tailEnd/>
          </a:ln>
          <a:effectLst/>
        </p:spPr>
        <p:txBody>
          <a:bodyPr anchor="ctr"/>
          <a:lstStyle/>
          <a:p>
            <a:pPr algn="ctr">
              <a:defRPr/>
            </a:pPr>
            <a:r>
              <a:rPr lang="es-CR" sz="3000" b="1" dirty="0" smtClean="0">
                <a:solidFill>
                  <a:schemeClr val="tx1"/>
                </a:solidFill>
                <a:latin typeface="Arial" charset="0"/>
                <a:cs typeface="Arial" charset="0"/>
              </a:rPr>
              <a:t>CITES </a:t>
            </a:r>
            <a:r>
              <a:rPr lang="es-CR" sz="3000" b="1" dirty="0" err="1" smtClean="0">
                <a:solidFill>
                  <a:schemeClr val="tx1"/>
                </a:solidFill>
                <a:latin typeface="Arial" charset="0"/>
                <a:cs typeface="Arial" charset="0"/>
              </a:rPr>
              <a:t>meetings</a:t>
            </a:r>
            <a:r>
              <a:rPr lang="es-CR" sz="3000" b="1" dirty="0" smtClean="0">
                <a:solidFill>
                  <a:schemeClr val="tx1"/>
                </a:solidFill>
                <a:latin typeface="Arial" charset="0"/>
                <a:cs typeface="Arial" charset="0"/>
              </a:rPr>
              <a:t> </a:t>
            </a:r>
            <a:r>
              <a:rPr lang="es-CR" sz="3000" b="1" dirty="0">
                <a:solidFill>
                  <a:schemeClr val="tx1"/>
                </a:solidFill>
                <a:latin typeface="Arial" charset="0"/>
                <a:cs typeface="Arial" charset="0"/>
              </a:rPr>
              <a:t>of </a:t>
            </a:r>
            <a:r>
              <a:rPr lang="es-CR" sz="3000" b="1" dirty="0" err="1" smtClean="0">
                <a:solidFill>
                  <a:schemeClr val="tx1"/>
                </a:solidFill>
                <a:latin typeface="Arial" charset="0"/>
                <a:cs typeface="Arial" charset="0"/>
              </a:rPr>
              <a:t>the</a:t>
            </a:r>
            <a:r>
              <a:rPr lang="es-CR" sz="3000" b="1" dirty="0" smtClean="0">
                <a:solidFill>
                  <a:schemeClr val="tx1"/>
                </a:solidFill>
                <a:latin typeface="Arial" charset="0"/>
                <a:cs typeface="Arial" charset="0"/>
              </a:rPr>
              <a:t> </a:t>
            </a:r>
            <a:endParaRPr lang="es-CR" sz="3000" b="1" dirty="0">
              <a:solidFill>
                <a:schemeClr val="tx1"/>
              </a:solidFill>
              <a:latin typeface="Arial" charset="0"/>
              <a:cs typeface="Arial" charset="0"/>
            </a:endParaRPr>
          </a:p>
          <a:p>
            <a:pPr algn="ctr">
              <a:defRPr/>
            </a:pPr>
            <a:r>
              <a:rPr lang="es-CR" sz="3000" b="1" dirty="0">
                <a:solidFill>
                  <a:schemeClr val="tx1"/>
                </a:solidFill>
                <a:latin typeface="Arial" charset="0"/>
                <a:cs typeface="Arial" charset="0"/>
              </a:rPr>
              <a:t> </a:t>
            </a:r>
            <a:r>
              <a:rPr lang="es-CR" sz="3000" b="1" dirty="0" err="1">
                <a:solidFill>
                  <a:schemeClr val="tx1"/>
                </a:solidFill>
                <a:latin typeface="Arial" charset="0"/>
                <a:cs typeface="Arial" charset="0"/>
              </a:rPr>
              <a:t>Conference</a:t>
            </a:r>
            <a:r>
              <a:rPr lang="es-CR" sz="3000" b="1" dirty="0">
                <a:solidFill>
                  <a:schemeClr val="tx1"/>
                </a:solidFill>
                <a:latin typeface="Arial" charset="0"/>
                <a:cs typeface="Arial" charset="0"/>
              </a:rPr>
              <a:t> of </a:t>
            </a:r>
            <a:r>
              <a:rPr lang="es-CR" sz="3000" b="1" dirty="0" err="1">
                <a:solidFill>
                  <a:schemeClr val="tx1"/>
                </a:solidFill>
                <a:latin typeface="Arial" charset="0"/>
                <a:cs typeface="Arial" charset="0"/>
              </a:rPr>
              <a:t>the</a:t>
            </a:r>
            <a:r>
              <a:rPr lang="es-CR" sz="3000" b="1" dirty="0">
                <a:solidFill>
                  <a:schemeClr val="tx1"/>
                </a:solidFill>
                <a:latin typeface="Arial" charset="0"/>
                <a:cs typeface="Arial" charset="0"/>
              </a:rPr>
              <a:t> </a:t>
            </a:r>
            <a:r>
              <a:rPr lang="es-CR" sz="3000" b="1" dirty="0" err="1">
                <a:solidFill>
                  <a:schemeClr val="tx1"/>
                </a:solidFill>
                <a:latin typeface="Arial" charset="0"/>
                <a:cs typeface="Arial" charset="0"/>
              </a:rPr>
              <a:t>Parties</a:t>
            </a:r>
            <a:endParaRPr lang="en-US" sz="3000" b="1" dirty="0">
              <a:solidFill>
                <a:schemeClr val="tx1"/>
              </a:solidFill>
              <a:latin typeface="Arial" charset="0"/>
              <a:cs typeface="Arial" charset="0"/>
            </a:endParaRPr>
          </a:p>
        </p:txBody>
      </p:sp>
      <p:sp>
        <p:nvSpPr>
          <p:cNvPr id="2052" name="Rectangle 11"/>
          <p:cNvSpPr>
            <a:spLocks noChangeArrowheads="1"/>
          </p:cNvSpPr>
          <p:nvPr/>
        </p:nvSpPr>
        <p:spPr bwMode="auto">
          <a:xfrm>
            <a:off x="1828800" y="457200"/>
            <a:ext cx="5791200" cy="6466386"/>
          </a:xfrm>
          <a:prstGeom prst="rect">
            <a:avLst/>
          </a:prstGeom>
          <a:solidFill>
            <a:srgbClr val="CCECFF"/>
          </a:solidFill>
          <a:ln w="38100">
            <a:solidFill>
              <a:schemeClr val="tx1"/>
            </a:solidFill>
            <a:miter lim="800000"/>
            <a:headEnd/>
            <a:tailEnd/>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a:sp3d>
        </p:spPr>
        <p:txBody>
          <a:bodyPr wrap="square">
            <a:spAutoFit/>
          </a:bodyPr>
          <a:lstStyle/>
          <a:p>
            <a:pPr defTabSz="717550" eaLnBrk="0" hangingPunct="0">
              <a:spcBef>
                <a:spcPct val="30000"/>
              </a:spcBef>
            </a:pPr>
            <a:r>
              <a:rPr lang="en-GB" sz="1900" b="1" dirty="0">
                <a:solidFill>
                  <a:schemeClr val="tx1"/>
                </a:solidFill>
                <a:latin typeface="Times" pitchFamily="18" charset="0"/>
              </a:rPr>
              <a:t>CoP1	</a:t>
            </a:r>
            <a:r>
              <a:rPr lang="en-GB" sz="1900" b="1" dirty="0" smtClean="0">
                <a:solidFill>
                  <a:schemeClr val="tx1"/>
                </a:solidFill>
                <a:latin typeface="Times" pitchFamily="18" charset="0"/>
              </a:rPr>
              <a:t>  1976</a:t>
            </a:r>
            <a:r>
              <a:rPr lang="en-GB" sz="1900" b="1" dirty="0">
                <a:solidFill>
                  <a:schemeClr val="tx1"/>
                </a:solidFill>
                <a:latin typeface="Times" pitchFamily="18" charset="0"/>
              </a:rPr>
              <a:t>	Bern, Switzerland</a:t>
            </a:r>
          </a:p>
          <a:p>
            <a:pPr defTabSz="717550" eaLnBrk="0" hangingPunct="0">
              <a:spcBef>
                <a:spcPct val="30000"/>
              </a:spcBef>
            </a:pPr>
            <a:r>
              <a:rPr lang="en-GB" sz="1900" b="1" dirty="0">
                <a:solidFill>
                  <a:schemeClr val="tx1"/>
                </a:solidFill>
                <a:latin typeface="Times" pitchFamily="18" charset="0"/>
              </a:rPr>
              <a:t>CoP2	</a:t>
            </a:r>
            <a:r>
              <a:rPr lang="en-GB" sz="1900" b="1" dirty="0" smtClean="0">
                <a:solidFill>
                  <a:schemeClr val="tx1"/>
                </a:solidFill>
                <a:latin typeface="Times" pitchFamily="18" charset="0"/>
              </a:rPr>
              <a:t>  1979</a:t>
            </a:r>
            <a:r>
              <a:rPr lang="en-GB" sz="1900" b="1" dirty="0">
                <a:solidFill>
                  <a:schemeClr val="tx1"/>
                </a:solidFill>
                <a:latin typeface="Times" pitchFamily="18" charset="0"/>
              </a:rPr>
              <a:t>	San Jose, Costa Rica</a:t>
            </a:r>
          </a:p>
          <a:p>
            <a:pPr defTabSz="717550" eaLnBrk="0" hangingPunct="0">
              <a:spcBef>
                <a:spcPct val="30000"/>
              </a:spcBef>
            </a:pPr>
            <a:r>
              <a:rPr lang="en-GB" sz="1900" b="1" dirty="0">
                <a:solidFill>
                  <a:schemeClr val="tx1"/>
                </a:solidFill>
                <a:latin typeface="Times" pitchFamily="18" charset="0"/>
              </a:rPr>
              <a:t>CoP3	</a:t>
            </a:r>
            <a:r>
              <a:rPr lang="en-GB" sz="1900" b="1" dirty="0" smtClean="0">
                <a:solidFill>
                  <a:schemeClr val="tx1"/>
                </a:solidFill>
                <a:latin typeface="Times" pitchFamily="18" charset="0"/>
              </a:rPr>
              <a:t>  1981</a:t>
            </a:r>
            <a:r>
              <a:rPr lang="en-GB" sz="1900" b="1" dirty="0">
                <a:solidFill>
                  <a:schemeClr val="tx1"/>
                </a:solidFill>
                <a:latin typeface="Times" pitchFamily="18" charset="0"/>
              </a:rPr>
              <a:t>	New Delhi, India</a:t>
            </a:r>
          </a:p>
          <a:p>
            <a:pPr defTabSz="717550" eaLnBrk="0" hangingPunct="0">
              <a:spcBef>
                <a:spcPct val="30000"/>
              </a:spcBef>
            </a:pPr>
            <a:r>
              <a:rPr lang="en-GB" sz="1900" b="1" dirty="0">
                <a:solidFill>
                  <a:schemeClr val="tx1"/>
                </a:solidFill>
                <a:latin typeface="Times" pitchFamily="18" charset="0"/>
              </a:rPr>
              <a:t>CoP4	</a:t>
            </a:r>
            <a:r>
              <a:rPr lang="en-GB" sz="1900" b="1" dirty="0" smtClean="0">
                <a:solidFill>
                  <a:schemeClr val="tx1"/>
                </a:solidFill>
                <a:latin typeface="Times" pitchFamily="18" charset="0"/>
              </a:rPr>
              <a:t>  1983</a:t>
            </a:r>
            <a:r>
              <a:rPr lang="en-GB" sz="1900" b="1" dirty="0">
                <a:solidFill>
                  <a:schemeClr val="tx1"/>
                </a:solidFill>
                <a:latin typeface="Times" pitchFamily="18" charset="0"/>
              </a:rPr>
              <a:t>	Gaborone, Botswana</a:t>
            </a:r>
          </a:p>
          <a:p>
            <a:pPr defTabSz="717550" eaLnBrk="0" hangingPunct="0">
              <a:spcBef>
                <a:spcPct val="30000"/>
              </a:spcBef>
            </a:pPr>
            <a:r>
              <a:rPr lang="en-GB" sz="1900" b="1" dirty="0" smtClean="0">
                <a:solidFill>
                  <a:schemeClr val="tx1"/>
                </a:solidFill>
                <a:latin typeface="Times" pitchFamily="18" charset="0"/>
              </a:rPr>
              <a:t>CoP5 </a:t>
            </a:r>
            <a:r>
              <a:rPr lang="en-GB" sz="1900" b="1" dirty="0">
                <a:solidFill>
                  <a:schemeClr val="tx1"/>
                </a:solidFill>
                <a:latin typeface="Times" pitchFamily="18" charset="0"/>
              </a:rPr>
              <a:t>	</a:t>
            </a:r>
            <a:r>
              <a:rPr lang="en-GB" sz="1900" b="1" dirty="0" smtClean="0">
                <a:solidFill>
                  <a:schemeClr val="tx1"/>
                </a:solidFill>
                <a:latin typeface="Times" pitchFamily="18" charset="0"/>
              </a:rPr>
              <a:t>  1985</a:t>
            </a:r>
            <a:r>
              <a:rPr lang="en-GB" sz="1900" b="1" dirty="0">
                <a:solidFill>
                  <a:schemeClr val="tx1"/>
                </a:solidFill>
                <a:latin typeface="Times" pitchFamily="18" charset="0"/>
              </a:rPr>
              <a:t>	Buenos Aires, Argentina</a:t>
            </a:r>
          </a:p>
          <a:p>
            <a:pPr defTabSz="717550" eaLnBrk="0" hangingPunct="0">
              <a:spcBef>
                <a:spcPct val="30000"/>
              </a:spcBef>
            </a:pPr>
            <a:r>
              <a:rPr lang="en-GB" sz="1900" b="1" dirty="0" smtClean="0">
                <a:solidFill>
                  <a:schemeClr val="tx1"/>
                </a:solidFill>
                <a:latin typeface="Times" pitchFamily="18" charset="0"/>
              </a:rPr>
              <a:t>CoP6    1987</a:t>
            </a:r>
            <a:r>
              <a:rPr lang="en-GB" sz="1900" b="1" dirty="0">
                <a:solidFill>
                  <a:schemeClr val="tx1"/>
                </a:solidFill>
                <a:latin typeface="Times" pitchFamily="18" charset="0"/>
              </a:rPr>
              <a:t>	Ottawa, Canada</a:t>
            </a:r>
          </a:p>
          <a:p>
            <a:pPr defTabSz="717550" eaLnBrk="0" hangingPunct="0">
              <a:spcBef>
                <a:spcPct val="30000"/>
              </a:spcBef>
            </a:pPr>
            <a:r>
              <a:rPr lang="en-GB" sz="1900" b="1" dirty="0">
                <a:solidFill>
                  <a:schemeClr val="tx1"/>
                </a:solidFill>
                <a:latin typeface="Times" pitchFamily="18" charset="0"/>
              </a:rPr>
              <a:t>CoP7  </a:t>
            </a:r>
            <a:r>
              <a:rPr lang="en-GB" sz="1900" b="1" dirty="0" smtClean="0">
                <a:solidFill>
                  <a:schemeClr val="tx1"/>
                </a:solidFill>
                <a:latin typeface="Times" pitchFamily="18" charset="0"/>
              </a:rPr>
              <a:t>  1989</a:t>
            </a:r>
            <a:r>
              <a:rPr lang="en-GB" sz="1900" b="1" dirty="0">
                <a:solidFill>
                  <a:schemeClr val="tx1"/>
                </a:solidFill>
                <a:latin typeface="Times" pitchFamily="18" charset="0"/>
              </a:rPr>
              <a:t>	Lausanne, Switzerland</a:t>
            </a:r>
          </a:p>
          <a:p>
            <a:pPr defTabSz="717550" eaLnBrk="0" hangingPunct="0">
              <a:spcBef>
                <a:spcPct val="30000"/>
              </a:spcBef>
            </a:pPr>
            <a:r>
              <a:rPr lang="en-GB" sz="1900" b="1" dirty="0">
                <a:solidFill>
                  <a:schemeClr val="tx1"/>
                </a:solidFill>
                <a:latin typeface="Times" pitchFamily="18" charset="0"/>
              </a:rPr>
              <a:t>CoP8	</a:t>
            </a:r>
            <a:r>
              <a:rPr lang="en-GB" sz="1900" b="1" dirty="0" smtClean="0">
                <a:solidFill>
                  <a:schemeClr val="tx1"/>
                </a:solidFill>
                <a:latin typeface="Times" pitchFamily="18" charset="0"/>
              </a:rPr>
              <a:t>  1992</a:t>
            </a:r>
            <a:r>
              <a:rPr lang="en-GB" sz="1900" b="1" dirty="0">
                <a:solidFill>
                  <a:schemeClr val="tx1"/>
                </a:solidFill>
                <a:latin typeface="Times" pitchFamily="18" charset="0"/>
              </a:rPr>
              <a:t>	Kyoto, Japan</a:t>
            </a:r>
          </a:p>
          <a:p>
            <a:pPr defTabSz="717550" eaLnBrk="0" hangingPunct="0">
              <a:spcBef>
                <a:spcPct val="30000"/>
              </a:spcBef>
            </a:pPr>
            <a:r>
              <a:rPr lang="en-GB" sz="1900" b="1" dirty="0">
                <a:solidFill>
                  <a:schemeClr val="tx1"/>
                </a:solidFill>
                <a:latin typeface="Times" pitchFamily="18" charset="0"/>
              </a:rPr>
              <a:t>CoP9	</a:t>
            </a:r>
            <a:r>
              <a:rPr lang="en-GB" sz="1900" b="1" dirty="0" smtClean="0">
                <a:solidFill>
                  <a:schemeClr val="tx1"/>
                </a:solidFill>
                <a:latin typeface="Times" pitchFamily="18" charset="0"/>
              </a:rPr>
              <a:t>  1994</a:t>
            </a:r>
            <a:r>
              <a:rPr lang="en-GB" sz="1900" b="1" dirty="0">
                <a:solidFill>
                  <a:schemeClr val="tx1"/>
                </a:solidFill>
                <a:latin typeface="Times" pitchFamily="18" charset="0"/>
              </a:rPr>
              <a:t>	Fort Lauderdale, USA</a:t>
            </a:r>
          </a:p>
          <a:p>
            <a:pPr defTabSz="717550" eaLnBrk="0" hangingPunct="0">
              <a:spcBef>
                <a:spcPct val="30000"/>
              </a:spcBef>
            </a:pPr>
            <a:r>
              <a:rPr lang="en-GB" sz="1900" b="1" dirty="0" smtClean="0">
                <a:solidFill>
                  <a:schemeClr val="tx1"/>
                </a:solidFill>
                <a:latin typeface="Times" pitchFamily="18" charset="0"/>
              </a:rPr>
              <a:t>CoP10  1997</a:t>
            </a:r>
            <a:r>
              <a:rPr lang="en-GB" sz="1900" b="1" dirty="0">
                <a:solidFill>
                  <a:schemeClr val="tx1"/>
                </a:solidFill>
                <a:latin typeface="Times" pitchFamily="18" charset="0"/>
              </a:rPr>
              <a:t>	Harare, Zimbabwe</a:t>
            </a:r>
          </a:p>
          <a:p>
            <a:pPr defTabSz="717550" eaLnBrk="0" hangingPunct="0">
              <a:spcBef>
                <a:spcPct val="30000"/>
              </a:spcBef>
            </a:pPr>
            <a:r>
              <a:rPr lang="en-GB" sz="1900" b="1" dirty="0">
                <a:solidFill>
                  <a:schemeClr val="tx1"/>
                </a:solidFill>
                <a:latin typeface="Times" pitchFamily="18" charset="0"/>
              </a:rPr>
              <a:t>CoP11	</a:t>
            </a:r>
            <a:r>
              <a:rPr lang="en-GB" sz="1900" b="1" dirty="0" smtClean="0">
                <a:solidFill>
                  <a:schemeClr val="tx1"/>
                </a:solidFill>
                <a:latin typeface="Times" pitchFamily="18" charset="0"/>
              </a:rPr>
              <a:t>  2000 </a:t>
            </a:r>
            <a:r>
              <a:rPr lang="en-GB" sz="1900" b="1" dirty="0">
                <a:solidFill>
                  <a:schemeClr val="tx1"/>
                </a:solidFill>
                <a:latin typeface="Times" pitchFamily="18" charset="0"/>
              </a:rPr>
              <a:t>	</a:t>
            </a:r>
            <a:r>
              <a:rPr lang="en-GB" sz="1900" b="1" dirty="0" err="1">
                <a:solidFill>
                  <a:schemeClr val="tx1"/>
                </a:solidFill>
                <a:latin typeface="Times" pitchFamily="18" charset="0"/>
              </a:rPr>
              <a:t>Gigiri</a:t>
            </a:r>
            <a:r>
              <a:rPr lang="en-GB" sz="1900" b="1" dirty="0">
                <a:solidFill>
                  <a:schemeClr val="tx1"/>
                </a:solidFill>
                <a:latin typeface="Times" pitchFamily="18" charset="0"/>
              </a:rPr>
              <a:t> (Nairobi), Kenya</a:t>
            </a:r>
          </a:p>
          <a:p>
            <a:pPr defTabSz="717550" eaLnBrk="0" hangingPunct="0">
              <a:spcBef>
                <a:spcPct val="30000"/>
              </a:spcBef>
            </a:pPr>
            <a:r>
              <a:rPr lang="en-GB" sz="1900" b="1" dirty="0" smtClean="0">
                <a:solidFill>
                  <a:schemeClr val="tx1"/>
                </a:solidFill>
                <a:latin typeface="Times" pitchFamily="18" charset="0"/>
              </a:rPr>
              <a:t>CoP12  2002</a:t>
            </a:r>
            <a:r>
              <a:rPr lang="en-GB" sz="1900" b="1" dirty="0">
                <a:solidFill>
                  <a:schemeClr val="tx1"/>
                </a:solidFill>
                <a:latin typeface="Times" pitchFamily="18" charset="0"/>
              </a:rPr>
              <a:t>	Santiago, Chile</a:t>
            </a:r>
          </a:p>
          <a:p>
            <a:pPr defTabSz="717550" eaLnBrk="0" hangingPunct="0">
              <a:spcBef>
                <a:spcPct val="30000"/>
              </a:spcBef>
            </a:pPr>
            <a:r>
              <a:rPr lang="en-GB" sz="1900" b="1" dirty="0" smtClean="0">
                <a:solidFill>
                  <a:schemeClr val="tx1"/>
                </a:solidFill>
                <a:latin typeface="Times" pitchFamily="18" charset="0"/>
              </a:rPr>
              <a:t>CoP13  2004</a:t>
            </a:r>
            <a:r>
              <a:rPr lang="en-GB" sz="1900" b="1" dirty="0">
                <a:solidFill>
                  <a:schemeClr val="tx1"/>
                </a:solidFill>
                <a:latin typeface="Times" pitchFamily="18" charset="0"/>
              </a:rPr>
              <a:t>	Bangkok, Thailand</a:t>
            </a:r>
          </a:p>
          <a:p>
            <a:pPr defTabSz="717550" eaLnBrk="0" hangingPunct="0">
              <a:spcBef>
                <a:spcPct val="30000"/>
              </a:spcBef>
            </a:pPr>
            <a:r>
              <a:rPr lang="en-GB" sz="1900" b="1" dirty="0">
                <a:solidFill>
                  <a:schemeClr val="tx1"/>
                </a:solidFill>
                <a:latin typeface="Times" pitchFamily="18" charset="0"/>
              </a:rPr>
              <a:t>CoP14  2007	The Hague, The Netherlands</a:t>
            </a:r>
          </a:p>
          <a:p>
            <a:pPr defTabSz="717550" eaLnBrk="0" hangingPunct="0">
              <a:spcBef>
                <a:spcPct val="30000"/>
              </a:spcBef>
            </a:pPr>
            <a:r>
              <a:rPr lang="en-GB" sz="1900" b="1" dirty="0" smtClean="0">
                <a:solidFill>
                  <a:schemeClr val="tx1"/>
                </a:solidFill>
                <a:latin typeface="Times" pitchFamily="18" charset="0"/>
              </a:rPr>
              <a:t>CoP15  2010</a:t>
            </a:r>
            <a:r>
              <a:rPr lang="en-GB" sz="1900" b="1" dirty="0">
                <a:solidFill>
                  <a:schemeClr val="tx1"/>
                </a:solidFill>
                <a:latin typeface="Times" pitchFamily="18" charset="0"/>
              </a:rPr>
              <a:t>	Doha, Qatar</a:t>
            </a:r>
          </a:p>
          <a:p>
            <a:pPr defTabSz="717550" eaLnBrk="0" hangingPunct="0">
              <a:spcBef>
                <a:spcPct val="30000"/>
              </a:spcBef>
            </a:pPr>
            <a:r>
              <a:rPr lang="en-GB" sz="1900" b="1" dirty="0">
                <a:solidFill>
                  <a:schemeClr val="tx1"/>
                </a:solidFill>
                <a:latin typeface="Times" pitchFamily="18" charset="0"/>
              </a:rPr>
              <a:t>CoP16 </a:t>
            </a:r>
            <a:r>
              <a:rPr lang="en-GB" sz="1900" b="1" dirty="0" smtClean="0">
                <a:solidFill>
                  <a:schemeClr val="tx1"/>
                </a:solidFill>
                <a:latin typeface="Times" pitchFamily="18" charset="0"/>
              </a:rPr>
              <a:t> 2013 </a:t>
            </a:r>
            <a:r>
              <a:rPr lang="en-GB" sz="1900" b="1" dirty="0">
                <a:solidFill>
                  <a:schemeClr val="tx1"/>
                </a:solidFill>
                <a:latin typeface="Times" pitchFamily="18" charset="0"/>
              </a:rPr>
              <a:t>	Bangkok, </a:t>
            </a:r>
            <a:r>
              <a:rPr lang="en-GB" sz="1900" b="1" dirty="0" smtClean="0">
                <a:solidFill>
                  <a:schemeClr val="tx1"/>
                </a:solidFill>
                <a:latin typeface="Times" pitchFamily="18" charset="0"/>
              </a:rPr>
              <a:t>Thailand</a:t>
            </a:r>
          </a:p>
          <a:p>
            <a:pPr defTabSz="717550" eaLnBrk="0" hangingPunct="0">
              <a:spcBef>
                <a:spcPct val="30000"/>
              </a:spcBef>
            </a:pPr>
            <a:r>
              <a:rPr lang="en-GB" sz="1900" b="1" dirty="0" smtClean="0">
                <a:solidFill>
                  <a:srgbClr val="FF0000"/>
                </a:solidFill>
                <a:latin typeface="Times" pitchFamily="18" charset="0"/>
              </a:rPr>
              <a:t>CoP17  2016   Johannesburg, South Africa </a:t>
            </a:r>
            <a:endParaRPr lang="en-GB" sz="1900" b="1" dirty="0">
              <a:solidFill>
                <a:srgbClr val="FF0000"/>
              </a:solidFill>
              <a:latin typeface="Times" pitchFamily="18" charset="0"/>
            </a:endParaRPr>
          </a:p>
        </p:txBody>
      </p:sp>
      <p:pic>
        <p:nvPicPr>
          <p:cNvPr id="205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2" y="152400"/>
            <a:ext cx="1538288" cy="977900"/>
          </a:xfrm>
          <a:prstGeom prst="rect">
            <a:avLst/>
          </a:prstGeom>
          <a:solidFill>
            <a:schemeClr val="folHlink"/>
          </a:solidFill>
          <a:ln w="19050">
            <a:noFill/>
            <a:miter lim="800000"/>
            <a:headEnd/>
            <a:tailEnd/>
          </a:ln>
        </p:spPr>
      </p:pic>
      <p:sp>
        <p:nvSpPr>
          <p:cNvPr id="7" name="Rectangle 17"/>
          <p:cNvSpPr>
            <a:spLocks noChangeArrowheads="1"/>
          </p:cNvSpPr>
          <p:nvPr/>
        </p:nvSpPr>
        <p:spPr bwMode="auto">
          <a:xfrm>
            <a:off x="8458200" y="6490156"/>
            <a:ext cx="533400" cy="215444"/>
          </a:xfrm>
          <a:prstGeom prst="rect">
            <a:avLst/>
          </a:prstGeom>
          <a:noFill/>
          <a:ln w="9525">
            <a:noFill/>
            <a:miter lim="800000"/>
            <a:headEnd/>
            <a:tailEnd/>
          </a:ln>
        </p:spPr>
        <p:txBody>
          <a:bodyPr wrap="square">
            <a:spAutoFit/>
          </a:bodyPr>
          <a:lstStyle/>
          <a:p>
            <a:pPr eaLnBrk="0" hangingPunct="0">
              <a:defRPr/>
            </a:pPr>
            <a:fld id="{8FDDB32F-E7F8-47E2-8343-C1F2480E8BA5}" type="slidenum">
              <a:rPr lang="en-US" sz="1200" baseline="-25000">
                <a:latin typeface="Arial" charset="0"/>
                <a:ea typeface="ＭＳ Ｐゴシック" pitchFamily="1" charset="-128"/>
                <a:cs typeface="+mn-cs"/>
              </a:rPr>
              <a:pPr eaLnBrk="0" hangingPunct="0">
                <a:defRPr/>
              </a:pPr>
              <a:t>2</a:t>
            </a:fld>
            <a:endParaRPr lang="en-US" sz="1200" baseline="-25000" dirty="0">
              <a:latin typeface="Arial" charset="0"/>
              <a:ea typeface="ＭＳ Ｐゴシック" pitchFamily="1" charset="-128"/>
              <a:cs typeface="+mn-cs"/>
            </a:endParaRPr>
          </a:p>
        </p:txBody>
      </p:sp>
    </p:spTree>
    <p:extLst>
      <p:ext uri="{BB962C8B-B14F-4D97-AF65-F5344CB8AC3E}">
        <p14:creationId xmlns:p14="http://schemas.microsoft.com/office/powerpoint/2010/main" val="2124439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2636316"/>
            <a:ext cx="2135195" cy="1128168"/>
          </a:xfrm>
          <a:prstGeom prst="rect">
            <a:avLst/>
          </a:prstGeom>
          <a:noFill/>
          <a:ln w="9525">
            <a:noFill/>
            <a:miter lim="800000"/>
            <a:headEnd/>
            <a:tailEnd/>
          </a:ln>
        </p:spPr>
      </p:pic>
      <p:sp>
        <p:nvSpPr>
          <p:cNvPr id="46084" name="TextBox 3"/>
          <p:cNvSpPr txBox="1">
            <a:spLocks noChangeArrowheads="1"/>
          </p:cNvSpPr>
          <p:nvPr/>
        </p:nvSpPr>
        <p:spPr bwMode="auto">
          <a:xfrm>
            <a:off x="228600" y="2133600"/>
            <a:ext cx="5715000" cy="452431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dirty="0" smtClean="0"/>
              <a:t>183 Parties, 152 attended</a:t>
            </a:r>
          </a:p>
          <a:p>
            <a:pPr marL="342900" indent="-342900">
              <a:buFont typeface="Arial" panose="020B0604020202020204" pitchFamily="34" charset="0"/>
              <a:buChar char="•"/>
            </a:pPr>
            <a:r>
              <a:rPr lang="en-US" dirty="0" smtClean="0"/>
              <a:t>More than 3,500 attendees:       Parties, IGOs, NGOs, media</a:t>
            </a:r>
          </a:p>
          <a:p>
            <a:pPr marL="342900" indent="-342900">
              <a:buFont typeface="Arial" panose="020B0604020202020204" pitchFamily="34" charset="0"/>
              <a:buChar char="•"/>
            </a:pPr>
            <a:r>
              <a:rPr lang="en-US" dirty="0" smtClean="0"/>
              <a:t>62 “species proposals”—amending the Appendices</a:t>
            </a:r>
          </a:p>
          <a:p>
            <a:pPr marL="342900" indent="-342900">
              <a:buFont typeface="Arial" panose="020B0604020202020204" pitchFamily="34" charset="0"/>
              <a:buChar char="•"/>
            </a:pPr>
            <a:r>
              <a:rPr lang="en-US" dirty="0" smtClean="0"/>
              <a:t>90 agenda items, &gt;160 documents</a:t>
            </a:r>
          </a:p>
          <a:p>
            <a:pPr marL="342900" indent="-342900">
              <a:buFont typeface="Arial" panose="020B0604020202020204" pitchFamily="34" charset="0"/>
              <a:buChar char="•"/>
            </a:pPr>
            <a:r>
              <a:rPr lang="en-US" dirty="0" smtClean="0"/>
              <a:t>&gt;75 Decisions &amp; Resolutions adopted</a:t>
            </a:r>
          </a:p>
          <a:p>
            <a:pPr marL="800100" lvl="1" indent="-342900">
              <a:buFont typeface="Arial" panose="020B0604020202020204" pitchFamily="34" charset="0"/>
              <a:buChar char="•"/>
            </a:pPr>
            <a:r>
              <a:rPr lang="en-US" dirty="0" smtClean="0"/>
              <a:t>Many dealt with illegal wildlife trade/trafficking issues</a:t>
            </a:r>
          </a:p>
          <a:p>
            <a:endParaRPr lang="en-US" dirty="0"/>
          </a:p>
          <a:p>
            <a:endParaRPr lang="en-US" dirty="0"/>
          </a:p>
          <a:p>
            <a:endParaRPr lang="en-US" dirty="0"/>
          </a:p>
        </p:txBody>
      </p:sp>
      <p:sp>
        <p:nvSpPr>
          <p:cNvPr id="6" name="Slide Number Placeholder 1"/>
          <p:cNvSpPr>
            <a:spLocks noGrp="1"/>
          </p:cNvSpPr>
          <p:nvPr>
            <p:ph type="sldNum" sz="quarter" idx="12"/>
          </p:nvPr>
        </p:nvSpPr>
        <p:spPr>
          <a:xfrm>
            <a:off x="8686800" y="6477000"/>
            <a:ext cx="457200" cy="457200"/>
          </a:xfrm>
        </p:spPr>
        <p:txBody>
          <a:bodyPr/>
          <a:lstStyle/>
          <a:p>
            <a:fld id="{AFC124FB-74F4-4C85-BBC3-4596615B2857}" type="slidenum">
              <a:rPr lang="en-US" b="1" smtClean="0">
                <a:solidFill>
                  <a:schemeClr val="bg1"/>
                </a:solidFill>
              </a:rPr>
              <a:pPr/>
              <a:t>3</a:t>
            </a:fld>
            <a:endParaRPr lang="en-US" b="1" dirty="0">
              <a:solidFill>
                <a:schemeClr val="bg1"/>
              </a:solidFill>
            </a:endParaRPr>
          </a:p>
        </p:txBody>
      </p:sp>
      <p:pic>
        <p:nvPicPr>
          <p:cNvPr id="7" name="Picture 2" descr="https://cites.org/sites/default/files/common/cop/17/cop17-page_banner_new-log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152400"/>
            <a:ext cx="889635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1456" y="4191000"/>
            <a:ext cx="3091094" cy="2318320"/>
          </a:xfrm>
          <a:prstGeom prst="rect">
            <a:avLst/>
          </a:prstGeom>
          <a:ln w="19050">
            <a:solidFill>
              <a:schemeClr val="bg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447800"/>
            <a:ext cx="8198296" cy="4648200"/>
          </a:xfrm>
          <a:solidFill>
            <a:schemeClr val="accent3">
              <a:alpha val="55000"/>
            </a:schemeClr>
          </a:solidFill>
        </p:spPr>
        <p:txBody>
          <a:bodyPr/>
          <a:lstStyle/>
          <a:p>
            <a:pPr lvl="1" algn="ctr">
              <a:buNone/>
            </a:pPr>
            <a:r>
              <a:rPr lang="en-US" b="1" dirty="0" smtClean="0">
                <a:latin typeface="Calibri" pitchFamily="34" charset="0"/>
              </a:rPr>
              <a:t>CITES CoP17</a:t>
            </a:r>
          </a:p>
          <a:p>
            <a:pPr lvl="1">
              <a:buFont typeface="Wingdings" pitchFamily="2" charset="2"/>
              <a:buChar char="§"/>
            </a:pPr>
            <a:r>
              <a:rPr lang="en-US" sz="2800" b="1" dirty="0" smtClean="0">
                <a:latin typeface="Calibri" pitchFamily="34" charset="0"/>
              </a:rPr>
              <a:t>Deadline for submission was 27 April</a:t>
            </a:r>
          </a:p>
          <a:p>
            <a:pPr lvl="1">
              <a:buFont typeface="Wingdings" pitchFamily="2" charset="2"/>
              <a:buChar char="§"/>
            </a:pPr>
            <a:r>
              <a:rPr lang="en-US" sz="2800" b="1" dirty="0" smtClean="0">
                <a:latin typeface="Calibri" pitchFamily="34" charset="0"/>
              </a:rPr>
              <a:t>62 Species proposals</a:t>
            </a:r>
          </a:p>
          <a:p>
            <a:pPr lvl="2">
              <a:buFont typeface="Wingdings" pitchFamily="2" charset="2"/>
              <a:buChar char="§"/>
            </a:pPr>
            <a:r>
              <a:rPr lang="en-US" sz="2400" b="1" dirty="0" smtClean="0">
                <a:latin typeface="Calibri" pitchFamily="34" charset="0"/>
              </a:rPr>
              <a:t>Many for species subject to significant illegal trade</a:t>
            </a:r>
          </a:p>
          <a:p>
            <a:pPr lvl="2">
              <a:buFont typeface="Wingdings" pitchFamily="2" charset="2"/>
              <a:buChar char="§"/>
            </a:pPr>
            <a:r>
              <a:rPr lang="en-US" b="1" dirty="0" smtClean="0">
                <a:latin typeface="Calibri" pitchFamily="34" charset="0"/>
              </a:rPr>
              <a:t>47 fauna, 13 flora</a:t>
            </a:r>
          </a:p>
          <a:p>
            <a:pPr lvl="2">
              <a:buFont typeface="Wingdings" pitchFamily="2" charset="2"/>
              <a:buChar char="§"/>
            </a:pPr>
            <a:r>
              <a:rPr lang="en-US" b="1" dirty="0" smtClean="0">
                <a:latin typeface="Calibri" pitchFamily="34" charset="0"/>
              </a:rPr>
              <a:t>15 mammals, 4 birds, 15 reptiles, 5 amphibians, 6 fish</a:t>
            </a:r>
          </a:p>
          <a:p>
            <a:pPr lvl="2">
              <a:buFont typeface="Wingdings" pitchFamily="2" charset="2"/>
              <a:buChar char="§"/>
            </a:pPr>
            <a:r>
              <a:rPr lang="en-US" b="1" dirty="0" smtClean="0">
                <a:latin typeface="Calibri" pitchFamily="34" charset="0"/>
              </a:rPr>
              <a:t>Adoption: consensus or 2/3 majority</a:t>
            </a:r>
          </a:p>
          <a:p>
            <a:pPr lvl="1">
              <a:buFont typeface="Wingdings" pitchFamily="2" charset="2"/>
              <a:buChar char="§"/>
            </a:pPr>
            <a:r>
              <a:rPr lang="en-US" b="1" dirty="0" smtClean="0">
                <a:latin typeface="Calibri" pitchFamily="34" charset="0"/>
              </a:rPr>
              <a:t>Implementation/enforcement issues</a:t>
            </a:r>
          </a:p>
          <a:p>
            <a:pPr lvl="2">
              <a:buFont typeface="Wingdings" pitchFamily="2" charset="2"/>
              <a:buChar char="§"/>
            </a:pPr>
            <a:r>
              <a:rPr lang="en-US" b="1" dirty="0" smtClean="0">
                <a:latin typeface="Calibri" pitchFamily="34" charset="0"/>
              </a:rPr>
              <a:t>&gt;170 documents, submissions, draft resolutions</a:t>
            </a:r>
          </a:p>
          <a:p>
            <a:endParaRPr lang="en-US" sz="2400" b="1" dirty="0" smtClean="0">
              <a:latin typeface="Calibri" pitchFamily="34" charset="0"/>
            </a:endParaRPr>
          </a:p>
          <a:p>
            <a:pPr lvl="2">
              <a:buFont typeface="Wingdings" pitchFamily="2" charset="2"/>
              <a:buChar char="§"/>
            </a:pPr>
            <a:endParaRPr lang="en-US" sz="2400" b="1" dirty="0" smtClean="0">
              <a:latin typeface="Calibri" pitchFamily="34" charset="0"/>
            </a:endParaRPr>
          </a:p>
        </p:txBody>
      </p:sp>
      <p:sp>
        <p:nvSpPr>
          <p:cNvPr id="5" name="Slide Number Placeholder 1"/>
          <p:cNvSpPr txBox="1">
            <a:spLocks/>
          </p:cNvSpPr>
          <p:nvPr/>
        </p:nvSpPr>
        <p:spPr>
          <a:xfrm>
            <a:off x="8655496" y="6453336"/>
            <a:ext cx="381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FC124FB-74F4-4C85-BBC3-4596615B2857}" type="slidenum">
              <a:rPr kumimoji="0" lang="en-US" sz="1400" b="1" i="0" u="none" strike="noStrike" kern="1200" cap="none" spc="0" normalizeH="0" baseline="0" noProof="0" smtClean="0">
                <a:ln>
                  <a:noFill/>
                </a:ln>
                <a:solidFill>
                  <a:schemeClr val="bg1"/>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400" b="1" i="0" u="none" strike="noStrike" kern="1200" cap="none" spc="0" normalizeH="0" baseline="0" noProof="0" dirty="0">
              <a:ln>
                <a:noFill/>
              </a:ln>
              <a:solidFill>
                <a:schemeClr val="bg1"/>
              </a:solidFill>
              <a:effectLst/>
              <a:uLnTx/>
              <a:uFillTx/>
              <a:latin typeface="Times New Roman" charset="0"/>
              <a:ea typeface="+mn-ea"/>
              <a:cs typeface="+mn-cs"/>
            </a:endParaRPr>
          </a:p>
        </p:txBody>
      </p:sp>
      <p:pic>
        <p:nvPicPr>
          <p:cNvPr id="8" name="Picture 1" descr="C:\Users\slieberman\Documents\WCS Logo.jpg"/>
          <p:cNvPicPr>
            <a:picLocks noChangeAspect="1" noChangeArrowheads="1"/>
          </p:cNvPicPr>
          <p:nvPr/>
        </p:nvPicPr>
        <p:blipFill>
          <a:blip r:embed="rId2"/>
          <a:srcRect/>
          <a:stretch>
            <a:fillRect/>
          </a:stretch>
        </p:blipFill>
        <p:spPr bwMode="auto">
          <a:xfrm>
            <a:off x="0" y="68669"/>
            <a:ext cx="990600" cy="998131"/>
          </a:xfrm>
          <a:prstGeom prst="rect">
            <a:avLst/>
          </a:prstGeom>
          <a:noFill/>
        </p:spPr>
      </p:pic>
      <p:pic>
        <p:nvPicPr>
          <p:cNvPr id="10" name="Picture 2" descr="https://cites.org/sites/default/files/common/cop/17/cop17-page_banner_new-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0248" y="29547"/>
            <a:ext cx="6172200" cy="122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8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7935"/>
            <a:ext cx="3103735" cy="461665"/>
          </a:xfrm>
          <a:prstGeom prst="rect">
            <a:avLst/>
          </a:prstGeom>
          <a:noFill/>
        </p:spPr>
        <p:txBody>
          <a:bodyPr wrap="none" rtlCol="0">
            <a:spAutoFit/>
          </a:bodyPr>
          <a:lstStyle/>
          <a:p>
            <a:r>
              <a:rPr lang="en-US" b="1" i="1" dirty="0" smtClean="0">
                <a:effectLst>
                  <a:outerShdw blurRad="38100" dist="38100" dir="2700000" algn="tl">
                    <a:srgbClr val="000000">
                      <a:alpha val="43137"/>
                    </a:srgbClr>
                  </a:outerShdw>
                </a:effectLst>
              </a:rPr>
              <a:t>What is happening?</a:t>
            </a:r>
            <a:endParaRPr lang="en-US" b="1" i="1" dirty="0">
              <a:effectLst>
                <a:outerShdw blurRad="38100" dist="38100" dir="2700000" algn="tl">
                  <a:srgbClr val="000000">
                    <a:alpha val="43137"/>
                  </a:srgbClr>
                </a:outerShdw>
              </a:effectLst>
            </a:endParaRPr>
          </a:p>
        </p:txBody>
      </p:sp>
      <p:pic>
        <p:nvPicPr>
          <p:cNvPr id="3" name="Picture 2" descr="VNN 2 tonne Ivory seizure Hai Phong Apr201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580709"/>
            <a:ext cx="1862934" cy="23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4572000"/>
            <a:ext cx="3079374" cy="236010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479742"/>
            <a:ext cx="2743200" cy="20574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8800" y="4572000"/>
            <a:ext cx="1528381" cy="2281166"/>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32174" y="2535785"/>
            <a:ext cx="2711826" cy="2036215"/>
          </a:xfrm>
          <a:prstGeom prst="rect">
            <a:avLst/>
          </a:prstGeom>
        </p:spPr>
      </p:pic>
      <p:sp>
        <p:nvSpPr>
          <p:cNvPr id="12" name="TextBox 11"/>
          <p:cNvSpPr txBox="1"/>
          <p:nvPr/>
        </p:nvSpPr>
        <p:spPr>
          <a:xfrm>
            <a:off x="76200" y="915412"/>
            <a:ext cx="6477000" cy="3139321"/>
          </a:xfrm>
          <a:prstGeom prst="rect">
            <a:avLst/>
          </a:prstGeom>
          <a:noFill/>
        </p:spPr>
        <p:txBody>
          <a:bodyPr wrap="square" rtlCol="0">
            <a:spAutoFit/>
          </a:bodyPr>
          <a:lstStyle/>
          <a:p>
            <a:r>
              <a:rPr lang="en-US" sz="2200" dirty="0" smtClean="0"/>
              <a:t>Poaching and trafficking in highly valuable body parts is: </a:t>
            </a:r>
          </a:p>
          <a:p>
            <a:pPr marL="342900" indent="-342900">
              <a:buFont typeface="Arial" pitchFamily="34" charset="0"/>
              <a:buChar char="•"/>
            </a:pPr>
            <a:r>
              <a:rPr lang="en-US" sz="2200" dirty="0" smtClean="0"/>
              <a:t>increasingly run by organized criminal syndicates;</a:t>
            </a:r>
          </a:p>
          <a:p>
            <a:pPr marL="342900" indent="-342900">
              <a:buFont typeface="Arial" pitchFamily="34" charset="0"/>
              <a:buChar char="•"/>
            </a:pPr>
            <a:r>
              <a:rPr lang="en-US" sz="2200" dirty="0" smtClean="0"/>
              <a:t>driven by high prices, particularly in East Asia; and</a:t>
            </a:r>
          </a:p>
          <a:p>
            <a:pPr marL="342900" indent="-342900">
              <a:buFont typeface="Arial" pitchFamily="34" charset="0"/>
              <a:buChar char="•"/>
            </a:pPr>
            <a:r>
              <a:rPr lang="en-US" sz="2200" dirty="0" smtClean="0"/>
              <a:t>facilitated by weak governance and low capacity all along the trade chain, from source to market.</a:t>
            </a:r>
            <a:endParaRPr lang="en-US" sz="2200" dirty="0"/>
          </a:p>
        </p:txBody>
      </p:sp>
      <p:sp>
        <p:nvSpPr>
          <p:cNvPr id="13" name="Slide Number Placeholder 1"/>
          <p:cNvSpPr>
            <a:spLocks noGrp="1"/>
          </p:cNvSpPr>
          <p:nvPr>
            <p:ph type="sldNum" sz="quarter" idx="12"/>
          </p:nvPr>
        </p:nvSpPr>
        <p:spPr>
          <a:xfrm>
            <a:off x="8305800" y="6477000"/>
            <a:ext cx="685800" cy="457200"/>
          </a:xfrm>
        </p:spPr>
        <p:txBody>
          <a:bodyPr/>
          <a:lstStyle/>
          <a:p>
            <a:fld id="{AFC124FB-74F4-4C85-BBC3-4596615B2857}" type="slidenum">
              <a:rPr lang="en-US" b="1" smtClean="0">
                <a:solidFill>
                  <a:schemeClr val="bg1"/>
                </a:solidFill>
              </a:rPr>
              <a:pPr/>
              <a:t>5</a:t>
            </a:fld>
            <a:endParaRPr lang="en-US" b="1" dirty="0">
              <a:solidFill>
                <a:schemeClr val="bg1"/>
              </a:solidFill>
            </a:endParaRP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0800" y="4572000"/>
            <a:ext cx="3048000" cy="2286000"/>
          </a:xfrm>
          <a:prstGeom prst="rect">
            <a:avLst/>
          </a:prstGeom>
        </p:spPr>
      </p:pic>
    </p:spTree>
    <p:extLst>
      <p:ext uri="{BB962C8B-B14F-4D97-AF65-F5344CB8AC3E}">
        <p14:creationId xmlns:p14="http://schemas.microsoft.com/office/powerpoint/2010/main" val="344169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par>
                                <p:cTn id="12" presetID="4" presetClass="entr" presetSubtype="32"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ox(ou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media.sdreader.com/img/croppedphotos/2013/06/18/dipiero_lead_t658.jpg?ff95ca2b4c25d2d6ff3bfb257febf11d604414e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93" y="160338"/>
            <a:ext cx="9064843" cy="65759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9479"/>
            <a:ext cx="7315200" cy="2387600"/>
          </a:xfrm>
        </p:spPr>
        <p:txBody>
          <a:bodyPr/>
          <a:lstStyle/>
          <a:p>
            <a:r>
              <a:rPr lang="en-ZA" b="1" dirty="0" smtClean="0">
                <a:solidFill>
                  <a:schemeClr val="bg1"/>
                </a:solidFill>
                <a:latin typeface="+mn-lt"/>
              </a:rPr>
              <a:t>Wildlife Crime—needs to be seen as Serious Crime</a:t>
            </a:r>
            <a:endParaRPr lang="en-ZA" b="1" dirty="0">
              <a:solidFill>
                <a:schemeClr val="bg1"/>
              </a:solidFill>
              <a:latin typeface="+mn-lt"/>
            </a:endParaRPr>
          </a:p>
        </p:txBody>
      </p:sp>
      <p:sp>
        <p:nvSpPr>
          <p:cNvPr id="8" name="AutoShape 4" descr="data:image/jpeg;base64,/9j/4AAQSkZJRgABAQAAAQABAAD/2wCEAAkGBxQQEBUPEBQVFRQVGRgaFBUYFRYUGBcWHRUZFhcbGBgYHSggGBwlIBkYIjIhJS0rLjAxFx8zODMsNygtLiwBCgoKBQUFDgUFDisZExkrKysrKysrKysrKysrKysrKysrKysrKysrKysrKysrKysrKysrKysrKysrKysrKysrK//AABEIAOoA2AMBIgACEQEDEQH/xAAcAAEAAwADAQEAAAAAAAAAAAAABgcIAgQFAwH/xABMEAABAwIDBAYFBg0BBgcAAAABAAIDBBEFEiEGBzFBEyJRYXGBCBQygpEjUmJykqEVFzM1QlRzk6KxssHSwkNTY4PR8CQlNHSztOH/xAAUAQEAAAAAAAAAAAAAAAAAAAAA/8QAFBEBAAAAAAAAAAAAAAAAAAAAAP/aAAwDAQACEQMRAD8AvFERAREQEREBERARF86iUMY57uDQSfAC5QQzeXvCiwiINAEtTILxw30Db2L5CODewcXHQcCRnXaLbetr3ONRO8td/smuLIgOwMabHzuV0dp8afXVc1XJxlcTb5reDG+TQB5Ly0HpYPj1RRvz0s0kRvfquIBP0m8HeBBWl91W3gxancJQ1lTFYStboHNPsvaDwB1BHIjvCyspfupxs0eLU8l7Mkd0UnYWydXXuDsrvdQa0REQEREBLrrYhXMp4nzzODI42lz3HQABZ32x3zVdRI5tCfVoR7JABlcO1zjfL22ba3aUGkLr9WRaPeJicTsza2cnse7pR9mS4VxbtN7ja57aSuDY6h2kcjdI5DybYnqvPIcD3GwQWwiIgIiICIiAiIgIiICIuL3hoJJsBqSdABzJKDkvy6rPFN4stbUHD8CjE0nCSqd+RibexcPn27eB5BymGymAOo43dLPNUzSWMssj3EF2vsR3yxt1NgO697BB7q+NZD0kb4+GZrm37Lgj+6+y6eLYnFSQvqKh4jjYLuceA/6k8ABqUGMcRonwSvgkFnxuc147HNNiusplt7ibMXxN0lBTvvJ1QAC58zmg9fIB1TYcOxtzrdRenw+WSYU7I3ulLsojDTnzdmXjdB1rKa7tNiqnEKqGVkbm07HtdJMRZtmuuQwnRztLWF7X1Vq7uN0EVK1tTiLWzVHERGzoo+y44Pd46Dl2q1mtAFgLAaAdgQckREBERBSvpG7QFkcGHMNuk+Vl72tOWMeBcHH3AqGV9b/tjqipkir6ZjpQyPo5WMGZzQHue14aNXDrOB7LDvVDuaQSCLEaEcLFBxXOKQtIc0kEagg2II1BB5FcF+oNcbsdoTiOGQ1EhvIAWSntew5ST3uFne8pUq83EUTosGjc8EdLJJI0HQ5Scg+OUnwIVhoCIiAiIgIiICIiDjJIGgucQABckmwAGpJJ4BUBvA23mxqqbhOFk9E92UuBLenPMk8ogAT38TyXr7+9tSwDCqd1i8B1SQbEMOrY9PncT3WHMrvbgdlBDTOxKVvytRpFcathB4jszkX8Gt7UE72I2ThwulbTxAF2hlktYyP5k93YOQUhREHSxnFYqOB9TUPDIoxdzj42AA5kkgAcyQFlreNt5Li89zdlOwnoYezlnfbQvP3cBzJkG+/bV1XVGgicfV6d1nW4STDRxPaG6tHmexQ7YTZ84jiENJrlc68hHKNozP8ADQWHeQgufcLsYIKf8JzN+VnHyINupD2jsL+PhbtKtnoW3zWF+2wv8V+U8LY2hjAGtaAGgaAACwA8l9EBERAREQEREBQLeTu4gxOJ0sTWx1bQSyQADpD82S3tX4ZjqPuU9RBifEsNlp5XQzxujkabFjgQfLtHeOKsDdxuqnrpGz1bHQ0osTm6r5R81jTqGnm420Ol+WlXRNJuQCRwJANlzQfOngbGxsbGhrWgBrQLBrQLAAcgAvoiICIiAiIgIiIC6GO4m2kppaqT2YmOee+wuB5mw8131VPpD4t0WHR0wOs8ouO1jBnOn1siCiGmXEa4ZzeaqmAJ1PXkfbh2C/DsC2NQ0rYYmQxizI2ta0djWgNH3BZd3KUnS43TcLM6R5uSOETrW77kHyWqQgKMbyNofwdhs1SPylskX7R/VafLV3g0qTqk/SSxIiOkpRwc58p91oY3+t/wQUU5xJudSeJV0+jdhAMlVWuHstZEw/WOeTT3Wa95VKLSvo+U2TCS+1ukmkde/GwYzy9m3kgs5EXjbWbRQ4bSvqqgkNbo1o1c959ljR2n7tSdAg9lFlTa/ehXV8jssr6eHUNiicWafTcNXm3Hl3BcNi949Xh87XOlkmguOkhe8vBbfXJmPVdqSLEa8UGrkXxpKlsrGyMN2vaHNPa0i4PwX2QEX4Sorj+8XDqGXoKioAkFszGtfIWfXyAhvgde5BK0Xl4FtDTV0fS0kzJW88p1b3OabOYe4gL1EBEXwq6yOENMr2sDnNY3M4NzPcbNaL8XE8Ag+6IiAiIgIiICIiAs9+kjV5q2mhv7EJcRroXyEeH6H3LQizP6QUxdjBB/QhiaPC7na+big4bg3AYwwEXJilsb8DYG/wAAR5rTYWTd0OI+r4zSOJsHvMZ7+kaWNH2i34LWIQfqzj6RcxOKRM0s2nZbt1kkvf4LRyzZ6RP52Z/7eP8A+SVBV60x6P8AUZsIyXHyc0jbDiL5X69/WWZ1dfo4Y0GyVFA79ICaPxbZkn3FnwKC+Fm70gMedPiPqYPydM1vVuLGR4D3ONudi0d1j2rSKytvrpHR41Ulw0k6N7e9pja3TzaR5IIKiKabr9iXYrV5X3FNFZ07gbG36LGn5zreQBPYgvzc7VGXBKRzjchrmeAZK9jR5NAUzXxo6VkLGxRNDGMADWNADWgaAADgvsgiG9Hav8F4e+ZlumkPRw35PIJzHuaAT4gDmsnTSF7i5xJcSSSTckk3JJPErR+/7Zx9VQtq4yb0mZzmcnRvyh7vFuUHwzLNxQeps1j01BUMqadxa9p1F9Ht5scObT/+8VrvZrGY66khq4fYlYHWvctPBzTbm1wLT3hYvWkPR2rHPwt8buEU7w36rmMfb4lx80FpquN/FYYcMZIxwa9tTC6P6zczhbwtfyVjqkfSTxQBlLRjiXOld3ADo2/zf8EFy4bVieGOZvsyMa8eDmhw4+K7Ki+7GfPg9E7T8ixun0Rk/wBKlCAiIgIiICIiAs2+kRT5cVY8AjPTxknWxIfI0/ABq0kqH9JWiIkpKgDQtkjJ7wWuaP4nfBBTdFUOikZKw2cxzXNPY5pDh94Wz8FxJlVTxVMZ6srGvb5i9vEcPJYpV++j1tVnifhkp60V3wXOpjJ67R9Vxv757EFzLM/pAzZsYt8yGJvj7T/9S0wsob45S7G6u/JzB5CJgQQtevspjj6CshrI+MTgSPnNPVe3zaSPNeQiDa2D4nHVwR1MDg6ORocw9x5HsI4EciFFN5m72PGI2uDuiqI79HJa4LTxY8DUjmDy17SqR3Zbx5MJf0UgMtK89aO+rDzfHfS/a3ge7itJbP7QU9fEJ6WVsjDxt7TT2OadWnuKCh6DcRXOlDZpadkdxme1z3m1tcrSwXPiRxV57J7NQYZTNpaYENGrnHVz3kAOe48ybDwAAHBeyujjGLw0cRnqZGxRjQucbC/IDmT3BB3kULbvWwk3/wDGN0/4c3YDp1O9e7he1FHVHLT1MEjvmtkaXfZvdB6VVTtkY6N4DmvaWuaeBaRYg+RWOtr8Cfh9bNSPH5Nxyn5zDqxw8WkLZShW8LdzBjAa9zjDOwWbM1oddvHK9umYA3I1FrntKDKQWm9w2DupsJbI8EGoe6UA6WZYMZ8Q3N4OC8vZ7cVTQSCSqmdUgG4ZkETD9cZnFw7rhWxFGGtDWgAAAAAWAA0AAHAIOTnWFyskbztoxiOJTVDDeMERw8PybNAR3OOZ3vq2d9u8FsET8MpX3mkFp3NP5KM8W3+e4adwPeFntBqrcl+YqT/nf/ZlU5UK3MwuZgdI1wsSJHcjo6eRzTp2ggqaoCIiAiIgIiICrH0hKMPwkSc4543c+BDmG32h8FZyrT0gZi3CMoF880TT3DrPv8WgeaDM672CYrJR1EdVA7LJE7Mw8r8wRzBFwR2Eroog2LsZtRDidK2qhPdIz9KOQDrNP8weYIKzlvppTHjVTf8ATyPHgY2/3BHkvH2L2tnwqo9YpzcHSSM+xI3sd2EcQ7iPAkGS729oKXFPVq+mdllyOinhcLPZlOZh7HNOZ3WB7OBuAFdIiIC7eHYlLTvEkEj4nj9Jjiw9vEHUdy6iILl3ab3ag1MdJiDhKyVwY2Wwa9j3EBuYiwc2+nC+t78lZW8/Yk4xTMiZKI5I3l7C4Xa67cpDrajxF/ArKTHWNxpbmr52K30tNMIqyCokniZq+FjZOkAs0OcLjI43AJ4X5i9kFSbW7I1WGSiKqZbN7EjTmjfbjld/Y2PcvlgWy9bV2fSU80gB0e1pDQQeTzYXB71aW0m97D64NgqKCWWFr2v68jWODmk2OVt76GxGbW5CsTZbeDhtXE0QzRwlot0MmWFzQBwAJykD6JIQe7stBNHRQR1bs07Y2CU3vd9tdRxPevUuqj3rb1GU8ZpMNla+d35SVhD2xN4ENdwLz528bKkKjaeskN31dS7S2s0nDs4oNb4ztHS0bc9VURRDlmcLm3HK0auPcAqd2832Z2up8LDmg6GocLOt/wANh4fWdr3BUq55JuTc9p1PxXFBzmlL3F7iXOcSXOJuSSbkknUk9q4IucUZcQ1oJJ0AAuSToABzKDXm7mn6PCaJmv5CMkHjdzQ8/wA1JF1sNpRDDHCOEbGtFuxrQ3n4LsoCIiAiIgIiICgu+yjMuC1GW5LOjfbubI3N8Bc+SnS6mL0DamCWnkF2Sscxw7nNLT/NBidF2cRo3QTSQSCz43uY4fSaS0/eF1kBERARcnNt58FxQEREBe1sjtJLhlWyrgtmbo5p4PYbZmnuNuPIgFeKiDQ9PvPwSsjvWwtjfY5my04m4jXK9jTcG1rmx0Ve7yNpcLnYIMLoo2G4Lqjo+iNtDlY0am50LnAcCANbquwrg3V7p462nFdXl/Rvv0MTTkLmi7S95texPADsvwKCnkUt3lbHnCa0wAl0T254XniWEkEO0tmaQQbcrHS9lEkBERAUk3cYf6xi1JFy6Vrjpfqs+UI+DVG1avo8YV0mIyVP6MER+3Ico+4PQaOREQEREBERAREQEREGbN/uz/q2IiqaOpVNzHs6Vtmv+IynzKq9a03obJ/hSgfC23TR/KQH6YHs+DhdvcSDyWTpYy1xa4FpBIIIsQRoQRyKDgiIgsOPCBV7NesRNJloaiTP3wyBjnEAcQCWG/LK5V4rb3AVzXzVWGzWdHUxE5Taxy9R482vP2VXm1uBPoKyajff5NxDT85h1Y7zaQg8dERAREQdjD6YyysiHF7mtGl9XODeHPitqUFK2GJkLBZsbWtaLAWDRlGg8FjnZHL+EKXPfL08N7cbdI1bMCCkvSXiGWifzvOL91oiqKV6ekvNpQs5/Lu+6IcPP7lRaAiIgLSno/YR0GGGocOtUyOcNLdRnybR8Q8+azthVC+onjp4xd8rmsYPpOIA/mtlYJhzaWmipo/ZiY1g78rQL+fFB3kREBERAREQEREBERB+EKmt72611Q92IYewulcbzwAgdJp7cd/0u1vPiNeNzJZBiGeB0bix7XNc02c1wLXA9hB1C+dls/Fdn6WrFqmnhl73xtcRy0JFwvD/ABY4Xn6T1KK9rWu/L9jNlv32QUNuUikONU5iF8vSGTjYR9E5ribd7gB3kKfekNstnjjxSJurLRz2+YT8m8+Bu0/Xb2K28KwWnpG5KaGOEc8jGtv4kanzX1xOhZUQvglGaORrmvHa0ixQYmRe9tts1JhlZJSSXIbrG/hnjPsu/se8FeCgIiIO1hVT0M8U3+7ex/b7Lg7+y2vG4EAjgRceaw8tfbuMX9cwulnvd3Rhr/rs+Td97SfNBSfpDYgZMTZAOEMLRb6T3OeT8MnwVWqb76WkY5V3HHord46CNQhARF6ezuBzV9Qylp2Fz3/BrebnHk0dqCyfR82ZM1W/EHjqU4LWcNZXN1t9Vp/jC0OF5GymAR4dSRUcPsxjV3Nzicz3HvJJPdoOAXroCIiAiIgIiICIiAiIgIiICIiAiIgh28zYdmL02QEMqI9YZCOfNjueR33EA62sctYvhctJM+nqGGORhs5p/mO0HkRxW1lHNsNi6XFI8lTH1gLMlb1ZGeDuY+ibjuQY/RWptFuPrYSTSPjqWchcRSeGVxynxDvIKIVewGJRe3RT8bdVhf8A0X+KCNK6vR12jLZJsMdweDNF3OFmyDzGU+4e1V5RbvcTmNmUU/G3Wb0Y4X4vsri3R7sJcOmNbWOZ0uUtjjYcwaHWzF7rWLuVhcalBw3zbt5a+RtfRDPMGhkkN2tztBOVzSbDML2IPEAW4a0+zd/iReYxRT3HHqWH2jpz7Vr1flkGdtmdx1XMQ6te2nj5taRJKe7Tqt8bnwKuzZTZGlwyPo6WINJAzyHrSP8ArP5+HDuXvIgIiICIiAiIgIiICIiAiLy8f2gp6CLpquVsTCbAm5JPY1oBLj4IPURQn8bOE/rY/dTf4KV4ZiUVTE2eB7ZI3i7XtNwRw/7Hcg7aLwNotsqLD3NZWTtjc8Xa2znOtwvZgJA7yvJZvXwkkAVbddNY5QPMllggmqLhFKHgOaQQQCCNQQRcEHmF0Mex2noIunq5GxR3DQ43N3G5AAAJJsCbDsKD0kXk4XtJTVVMayCZjoG5s0l8obl1dmzWLbDXVR929jCQbetj93Mf9CCbIvF2c2qpMRDjRzNlye0Bdrm34Xa4AgGx14aLt43jMFFCaiqkbHG3QuPaeAAGpPcEHfRQj8bOE/rY/dTf4KT4HjcFbEJ6WRskZJGYX4jiCDqDqND2oPQRcJpQxpe4gNaCXE6AAC5JXhbP7a0VfI6GknbI9gu5oDmnLexIzAZhe2o7R2oJAijOObf4fRSmnqalrJAAXMDXvLbi4zZGmxIINjyIXnfjZwn9bH7qb/BBN0UI/GzhP62P3U3+CfjZwn9bH7qb/BBN0XnYFjkFdCKilkEkZJGYXFiOIIIBB4aHtXooCIiAiIgIiICqL0jMKdJRQVLb2hkLXDW1pAADbhoWge8rdXkbWYSK2inpD/tY3NB42da7D5OAPkgxmr99HHGc0FRQuOsbhKz6r+q4eALQfeVCysLSWuFiDYg8QRoQVNdzWNeq4vBcgMmvC+/0/Y/jDPvQSH0i8PyYhDUXuJYbW5gscR8DmHwKqZTPe1j5rsUme03jiPRRfVYSHHjzdmPhZQxBqnczjIqsIhBN3wXhfrc9T2P4C1Vn6Qu0PTVcdAw9WBuaTvleNBw5Nt9srjuD2mbSvrIZjaPojPfTQxe3a/Mtd/AoGBLi2J8+kq5uQvlzO18mt+5qC2dg9knybL1TNc9WHyxjh7FujGnzjH8HKiCtsYfRNghZBGLMja1jB2NaA0fcFlHehgfqWK1MI9hz+kj+rJ1wB3Akt91B6e5LGfVcXiafZnDoXeLrOZ/E1o8yrZ3/ANB0uEdLe3QzRvt23vFb+O/kVnCgqnQysmjNnxua9p+k0hw+8K3d+u14qYKOmhPVlY2pkt9Jtom8frkgj5pQU2VdXo4Y0GyVNC4+2GyxjldvUk8yCz7KpVSXdvjPqWKU1Q42YHhsn1H9R3wzX8kF6b99oPVcNNO0/KVRMY/ZjrSn4FrffVfejvhDpK6Wr1DIIy3xfIbAeTWuPwXl78toPW8UMLDeOmb0Q4WL75pTp32b7iufc/s96jhUQcCJJvlpbgg5ngZQQeFmhot237UFBb2j/wCdVn7Qf0NUQUu3tfnqs/aD+hqiKC2xuErf1im+Mv8Agn4g639YpvjL/grbbvJwu3/rYfi7/ovRwXa+irHmKlqYpXgXyNd1rcyAeI8EHj7rti3YRSvhkkEkkj87y0EMHVDQG31PDjp9ymiIgIiICIiAiIgL8K/UQZT3xYH6ni0waLMmtMzs6/t/xhyhcMpY4PabOaQWnsINwVfnpG4LnpoK1o1ieY3/AFHi7SfBzbe+qAQTHdds7+E8TjilGaJt5Z+9jeR7czi0HuJUex/DHUlVNSv4xSPZftyusD5ix81fPo9bP9DRSVrx1qh1mfsmEgfFxd8AoT6QeCdBiDKpo6tSzX9oyzXfw5EFYRTOZfK4jMCDYkXaeINuIPYrb9HjZ7pauWveOrA3JHf/AHrxqR4MuP8AmBVCFrXdbgHqGFwQuFpHDpJe3O/rEHwGVvuoJaqR9JDA+rT4g0agmGQ9oN3x+Fj0g94K7lG94mC+vYZU04F3lhdH+0Z12feLeaDIC7cLZKmSOIXc92SOMeYaxo+K6pVk7h9n/WcT9YcLx0rc9+XSOu2MHv8AacPqIPO3sbIjC6qGKP2HwRm/bI0dHIfEkB3vqDg21C0h6QWB9Phzapo69M8Em2vRvsx4+1kPkVm5BJdhcGdieJwU77uD35pnHUljevISTxJ1F+1y14xthYaAcB3KlfRy2fysnxF41cRDEfoizpCO4nIPdKuxBkre1+eqz9oP6GqIqXb2fz1WftB/Q1RFBbw3BVf6zT/CT/FSjd1ujmw2ubWz1Ebgxrg1kYd1nOaW9YuA0sSfGytxnAL9QEREBERAREQEREBERB4u2eCiuoKikNryRuDL8pB1oz5ODT5LIWHYe+eoZTMHykj2xtFj7TnZdfA/yW1ioPheDU7cZmkbBCHhmcPETA4Pc5+ZwNrhxubniboJZg2HMpaeKmjFmRMaxvgBa/iePmoPv2wT1nCnStF30z2yi3HJ7Eg8LOze4rFXzmjD2ljgHNcCHNIBBBFiCDxBQZM3X7Pev4pBA4Xjaekl7MjOsQe4nK33lrYBQvd3hkMJndDDHGS8glkbWEtDnWFwOHcpqgL8IX6iDIu8vA/UsUqYALML+kj+o/rgDuFyPdV87kdn/U8LY94tJUnpXduUi0Y4cMoBt2vK7m3eEwTT0rpoYpCX5SXxseS298t3DhqdO9TRjQAAAABoANAB3IOnjWHtqqaWmeLtlY5h95pCxnPQSMmdTlvyjXmMt+mHZLfFbYKhMuEU/wCGmy9BDnyh2fo2Zs9j1s1r5u/ig9/ZHBG0FFDSNt8mwBx+c86vd5uJK9hEQZM3uMIxqsvp12nyMbCPuKiUcZcQ1oJJIAAFySdAABxK1Ztvg1PNJHJLBDI/KRmfEx7rAiwuRewufiV0NlsApWVTHtpoGubctcIYwQQNCCBcFBYTeAX6iICIiAiIgIiIP//Z"/>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322263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3730355" y="380843"/>
            <a:ext cx="5238371" cy="2318254"/>
          </a:xfrm>
          <a:solidFill>
            <a:schemeClr val="bg1"/>
          </a:solidFill>
        </p:spPr>
        <p:txBody>
          <a:bodyPr>
            <a:noAutofit/>
          </a:bodyPr>
          <a:lstStyle/>
          <a:p>
            <a:r>
              <a:rPr lang="en-US" sz="2000" dirty="0" smtClean="0">
                <a:latin typeface="+mn-lt"/>
                <a:cs typeface="Arial Rounded MT Bold"/>
              </a:rPr>
              <a:t>Since 2000, seizure records indicate that at least 5,700 Asian big cats have been traded illegally for skin, bones, other body parts and “farming”. Organized criminal networks in Asia are engaged in multi-species trade – wildlife and timber</a:t>
            </a:r>
            <a:endParaRPr lang="en-US" sz="2000" dirty="0">
              <a:latin typeface="+mn-lt"/>
              <a:cs typeface="Arial Rounded MT Bold"/>
            </a:endParaRPr>
          </a:p>
        </p:txBody>
      </p:sp>
      <p:pic>
        <p:nvPicPr>
          <p:cNvPr id="3" name="Picture 2" descr="ts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24824"/>
            <a:ext cx="3565007" cy="6333176"/>
          </a:xfrm>
          <a:prstGeom prst="rect">
            <a:avLst/>
          </a:prstGeom>
        </p:spPr>
      </p:pic>
      <p:pic>
        <p:nvPicPr>
          <p:cNvPr id="4" name="Picture 3" descr="ls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3081" y="2963714"/>
            <a:ext cx="2589388" cy="3894286"/>
          </a:xfrm>
          <a:prstGeom prst="rect">
            <a:avLst/>
          </a:prstGeom>
        </p:spPr>
      </p:pic>
      <p:pic>
        <p:nvPicPr>
          <p:cNvPr id="7" name="Picture 6" descr="slstub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6759" y="3276108"/>
            <a:ext cx="3017242" cy="3581892"/>
          </a:xfrm>
          <a:prstGeom prst="rect">
            <a:avLst/>
          </a:prstGeom>
        </p:spPr>
      </p:pic>
    </p:spTree>
    <p:extLst>
      <p:ext uri="{BB962C8B-B14F-4D97-AF65-F5344CB8AC3E}">
        <p14:creationId xmlns:p14="http://schemas.microsoft.com/office/powerpoint/2010/main" val="2027030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Tiger Indi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0" y="249646"/>
            <a:ext cx="3581399" cy="35603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411540"/>
            <a:ext cx="5181600" cy="1569660"/>
          </a:xfrm>
          <a:prstGeom prst="rect">
            <a:avLst/>
          </a:prstGeom>
          <a:noFill/>
        </p:spPr>
        <p:txBody>
          <a:bodyPr wrap="square" rtlCol="0">
            <a:spAutoFit/>
          </a:bodyPr>
          <a:lstStyle/>
          <a:p>
            <a:r>
              <a:rPr lang="en-US" dirty="0" smtClean="0"/>
              <a:t>Across their entire range, from Sumatra to Siberia, only about 3,200 wild tigers remain – with only about 1,000 breeding females.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2362200"/>
            <a:ext cx="3241476" cy="4191000"/>
          </a:xfrm>
          <a:prstGeom prst="rect">
            <a:avLst/>
          </a:prstGeom>
        </p:spPr>
      </p:pic>
      <p:sp>
        <p:nvSpPr>
          <p:cNvPr id="5" name="TextBox 4"/>
          <p:cNvSpPr txBox="1"/>
          <p:nvPr/>
        </p:nvSpPr>
        <p:spPr>
          <a:xfrm>
            <a:off x="3581400" y="4362271"/>
            <a:ext cx="5410200" cy="1200329"/>
          </a:xfrm>
          <a:prstGeom prst="rect">
            <a:avLst/>
          </a:prstGeom>
          <a:noFill/>
        </p:spPr>
        <p:txBody>
          <a:bodyPr wrap="square" rtlCol="0">
            <a:spAutoFit/>
          </a:bodyPr>
          <a:lstStyle/>
          <a:p>
            <a:r>
              <a:rPr lang="en-US" dirty="0" smtClean="0"/>
              <a:t>This isn’t due to loss of habitat:</a:t>
            </a:r>
          </a:p>
          <a:p>
            <a:pPr marL="342900" indent="-342900">
              <a:buFont typeface="Arial" pitchFamily="34" charset="0"/>
              <a:buChar char="•"/>
            </a:pPr>
            <a:r>
              <a:rPr lang="en-US" dirty="0" smtClean="0"/>
              <a:t>70% of wild tigers are found in just 6% of their remaining habitat</a:t>
            </a:r>
            <a:r>
              <a:rPr lang="en-US" dirty="0"/>
              <a:t>.</a:t>
            </a:r>
            <a:endParaRPr lang="en-US" dirty="0" smtClean="0"/>
          </a:p>
        </p:txBody>
      </p:sp>
      <p:sp>
        <p:nvSpPr>
          <p:cNvPr id="6" name="Slide Number Placeholder 1"/>
          <p:cNvSpPr>
            <a:spLocks noGrp="1"/>
          </p:cNvSpPr>
          <p:nvPr>
            <p:ph type="sldNum" sz="quarter" idx="12"/>
          </p:nvPr>
        </p:nvSpPr>
        <p:spPr>
          <a:xfrm>
            <a:off x="8382000" y="6477000"/>
            <a:ext cx="609600" cy="457200"/>
          </a:xfrm>
        </p:spPr>
        <p:txBody>
          <a:bodyPr/>
          <a:lstStyle/>
          <a:p>
            <a:fld id="{AFC124FB-74F4-4C85-BBC3-4596615B2857}" type="slidenum">
              <a:rPr lang="en-US" b="1" smtClean="0">
                <a:solidFill>
                  <a:schemeClr val="bg1"/>
                </a:solidFill>
              </a:rPr>
              <a:pPr/>
              <a:t>8</a:t>
            </a:fld>
            <a:endParaRPr lang="en-US" b="1" dirty="0">
              <a:solidFill>
                <a:schemeClr val="bg1"/>
              </a:solidFill>
            </a:endParaRPr>
          </a:p>
        </p:txBody>
      </p:sp>
    </p:spTree>
    <p:extLst>
      <p:ext uri="{BB962C8B-B14F-4D97-AF65-F5344CB8AC3E}">
        <p14:creationId xmlns:p14="http://schemas.microsoft.com/office/powerpoint/2010/main" val="33696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ZA" sz="3200" b="1" dirty="0" smtClean="0">
                <a:effectLst>
                  <a:outerShdw blurRad="38100" dist="38100" dir="2700000" algn="tl">
                    <a:srgbClr val="000000">
                      <a:alpha val="43137"/>
                    </a:srgbClr>
                  </a:outerShdw>
                </a:effectLst>
                <a:latin typeface="+mn-lt"/>
              </a:rPr>
              <a:t>It Erodes National </a:t>
            </a:r>
            <a:r>
              <a:rPr lang="en-ZA" sz="3200" b="1" dirty="0">
                <a:effectLst>
                  <a:outerShdw blurRad="38100" dist="38100" dir="2700000" algn="tl">
                    <a:srgbClr val="000000">
                      <a:alpha val="43137"/>
                    </a:srgbClr>
                  </a:outerShdw>
                </a:effectLst>
                <a:latin typeface="+mn-lt"/>
              </a:rPr>
              <a:t>S</a:t>
            </a:r>
            <a:r>
              <a:rPr lang="en-ZA" sz="3200" b="1" dirty="0" smtClean="0">
                <a:effectLst>
                  <a:outerShdw blurRad="38100" dist="38100" dir="2700000" algn="tl">
                    <a:srgbClr val="000000">
                      <a:alpha val="43137"/>
                    </a:srgbClr>
                  </a:outerShdw>
                </a:effectLst>
                <a:latin typeface="+mn-lt"/>
              </a:rPr>
              <a:t>ecurity </a:t>
            </a:r>
            <a:br>
              <a:rPr lang="en-ZA" sz="3200" b="1" dirty="0" smtClean="0">
                <a:effectLst>
                  <a:outerShdw blurRad="38100" dist="38100" dir="2700000" algn="tl">
                    <a:srgbClr val="000000">
                      <a:alpha val="43137"/>
                    </a:srgbClr>
                  </a:outerShdw>
                </a:effectLst>
                <a:latin typeface="+mn-lt"/>
              </a:rPr>
            </a:br>
            <a:r>
              <a:rPr lang="en-ZA" sz="3200" b="1" dirty="0" smtClean="0">
                <a:effectLst>
                  <a:outerShdw blurRad="38100" dist="38100" dir="2700000" algn="tl">
                    <a:srgbClr val="000000">
                      <a:alpha val="43137"/>
                    </a:srgbClr>
                  </a:outerShdw>
                </a:effectLst>
                <a:latin typeface="+mn-lt"/>
              </a:rPr>
              <a:t>and the Rule of Law</a:t>
            </a:r>
            <a:endParaRPr lang="en-ZA" sz="32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341914" y="1894163"/>
            <a:ext cx="3404264" cy="4287031"/>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en-ZA" sz="2400" dirty="0" smtClean="0"/>
              <a:t>Low Risk and High Reward</a:t>
            </a:r>
          </a:p>
          <a:p>
            <a:r>
              <a:rPr lang="en-ZA" sz="2400" dirty="0" smtClean="0"/>
              <a:t>Weak deterrents and national legislation, poor prosecution rates</a:t>
            </a:r>
          </a:p>
          <a:p>
            <a:r>
              <a:rPr lang="en-ZA" sz="2400" dirty="0" smtClean="0"/>
              <a:t>Increasing involvement of organised criminal groups</a:t>
            </a:r>
          </a:p>
          <a:p>
            <a:r>
              <a:rPr lang="en-ZA" sz="2400" dirty="0" smtClean="0"/>
              <a:t>Linked to other illegal activities: drugs, weapons trade, human trafficking; funding armed militias</a:t>
            </a:r>
          </a:p>
          <a:p>
            <a:pPr>
              <a:buNone/>
            </a:pPr>
            <a:endParaRPr lang="en-ZA" sz="2400" dirty="0" smtClean="0"/>
          </a:p>
          <a:p>
            <a:pPr marL="0" indent="0">
              <a:buNone/>
            </a:pPr>
            <a:endParaRPr lang="en-ZA" dirty="0"/>
          </a:p>
        </p:txBody>
      </p:sp>
      <p:pic>
        <p:nvPicPr>
          <p:cNvPr id="4102" name="Picture 6" descr="https://support.worldwildlife.org/images/content/pagebuilder/130102rangerivory.jpg"/>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738249" y="2185061"/>
            <a:ext cx="5312690" cy="343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07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10294</TotalTime>
  <Words>701</Words>
  <Application>Microsoft Office PowerPoint</Application>
  <PresentationFormat>On-screen Show (4:3)</PresentationFormat>
  <Paragraphs>161</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宋体</vt:lpstr>
      <vt:lpstr>Arial</vt:lpstr>
      <vt:lpstr>Arial Rounded MT Bold</vt:lpstr>
      <vt:lpstr>Calibri</vt:lpstr>
      <vt:lpstr>Gill Sans Light</vt:lpstr>
      <vt:lpstr>Times</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Wildlife Crime—needs to be seen as Serious Crime</vt:lpstr>
      <vt:lpstr>Since 2000, seizure records indicate that at least 5,700 Asian big cats have been traded illegally for skin, bones, other body parts and “farming”. Organized criminal networks in Asia are engaged in multi-species trade – wildlife and timber</vt:lpstr>
      <vt:lpstr>PowerPoint Presentation</vt:lpstr>
      <vt:lpstr>It Erodes National Security  and the Rule of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Wildlife Conservation Society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L. Bennett</dc:creator>
  <cp:lastModifiedBy>Ian Engel</cp:lastModifiedBy>
  <cp:revision>463</cp:revision>
  <dcterms:created xsi:type="dcterms:W3CDTF">2004-08-03T14:59:57Z</dcterms:created>
  <dcterms:modified xsi:type="dcterms:W3CDTF">2016-10-19T14:40:02Z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