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handoutMasterIdLst>
    <p:handoutMasterId r:id="rId16"/>
  </p:handoutMasterIdLst>
  <p:sldIdLst>
    <p:sldId id="257" r:id="rId2"/>
    <p:sldId id="289" r:id="rId3"/>
    <p:sldId id="508" r:id="rId4"/>
    <p:sldId id="485" r:id="rId5"/>
    <p:sldId id="438" r:id="rId6"/>
    <p:sldId id="493" r:id="rId7"/>
    <p:sldId id="445" r:id="rId8"/>
    <p:sldId id="446" r:id="rId9"/>
    <p:sldId id="494" r:id="rId10"/>
    <p:sldId id="503" r:id="rId11"/>
    <p:sldId id="510" r:id="rId12"/>
    <p:sldId id="507" r:id="rId13"/>
    <p:sldId id="512" r:id="rId14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oodRisk" initials="F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FFFF"/>
    <a:srgbClr val="E1C593"/>
    <a:srgbClr val="5C2E00"/>
    <a:srgbClr val="FF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8655" autoAdjust="0"/>
  </p:normalViewPr>
  <p:slideViewPr>
    <p:cSldViewPr>
      <p:cViewPr>
        <p:scale>
          <a:sx n="100" d="100"/>
          <a:sy n="100" d="100"/>
        </p:scale>
        <p:origin x="-5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56" y="-84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xVal>
            <c:numRef>
              <c:f>Kenya!$M$11:$M$20</c:f>
              <c:numCache>
                <c:formatCode>0</c:formatCode>
                <c:ptCount val="10"/>
                <c:pt idx="0">
                  <c:v>16.071428571428569</c:v>
                </c:pt>
                <c:pt idx="1">
                  <c:v>155</c:v>
                </c:pt>
                <c:pt idx="2">
                  <c:v>12</c:v>
                </c:pt>
                <c:pt idx="3">
                  <c:v>1533.333333333328</c:v>
                </c:pt>
                <c:pt idx="4">
                  <c:v>927.66666666666663</c:v>
                </c:pt>
                <c:pt idx="5">
                  <c:v>851</c:v>
                </c:pt>
                <c:pt idx="6">
                  <c:v>2889</c:v>
                </c:pt>
                <c:pt idx="7">
                  <c:v>1486.083333333328</c:v>
                </c:pt>
                <c:pt idx="8">
                  <c:v>1244.1499999999999</c:v>
                </c:pt>
                <c:pt idx="9">
                  <c:v>369</c:v>
                </c:pt>
              </c:numCache>
            </c:numRef>
          </c:xVal>
          <c:yVal>
            <c:numRef>
              <c:f>Kenya!$N$11:$N$20</c:f>
              <c:numCache>
                <c:formatCode>0.00</c:formatCode>
                <c:ptCount val="10"/>
                <c:pt idx="0">
                  <c:v>50.000000000000043</c:v>
                </c:pt>
                <c:pt idx="1">
                  <c:v>226.21906249999947</c:v>
                </c:pt>
                <c:pt idx="2">
                  <c:v>135</c:v>
                </c:pt>
                <c:pt idx="3">
                  <c:v>481.51567291394531</c:v>
                </c:pt>
                <c:pt idx="4">
                  <c:v>481.51567291394531</c:v>
                </c:pt>
                <c:pt idx="5">
                  <c:v>481.51567291394531</c:v>
                </c:pt>
                <c:pt idx="6">
                  <c:v>770</c:v>
                </c:pt>
                <c:pt idx="7">
                  <c:v>770</c:v>
                </c:pt>
                <c:pt idx="8">
                  <c:v>770</c:v>
                </c:pt>
                <c:pt idx="9">
                  <c:v>60.000000000000057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389312"/>
        <c:axId val="154767744"/>
      </c:scatterChart>
      <c:valAx>
        <c:axId val="153389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Cost per bag of maize (Ksh/90 kg)</a:t>
                </a:r>
                <a:endParaRPr lang="en-US" dirty="0"/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crossAx val="154767744"/>
        <c:crosses val="autoZero"/>
        <c:crossBetween val="midCat"/>
      </c:valAx>
      <c:valAx>
        <c:axId val="1547677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Present value of reduction in aflatoxin prevalence</a:t>
                </a:r>
                <a:endParaRPr lang="en-US" dirty="0"/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crossAx val="15338931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1-30T16:25:00.454" idx="2">
    <p:pos x="10" y="10"/>
    <p:text>have asked Marible to add where the 2004 outb reaks were from earlier map she did</p:tex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0.28313</cdr:x>
      <cdr:y>0.06159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0"/>
          <a:ext cx="1790700" cy="264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100" dirty="0"/>
            <a:t>D</a:t>
          </a:r>
        </a:p>
      </cdr:txBody>
    </cdr:sp>
  </cdr:relSizeAnchor>
  <cdr:relSizeAnchor xmlns:cdr="http://schemas.openxmlformats.org/drawingml/2006/chartDrawing">
    <cdr:from>
      <cdr:x>0.21296</cdr:x>
      <cdr:y>0.53638</cdr:y>
    </cdr:from>
    <cdr:to>
      <cdr:x>0.27772</cdr:x>
      <cdr:y>0.60511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52600" y="2644775"/>
          <a:ext cx="532949" cy="338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dirty="0"/>
            <a:t>Tarp</a:t>
          </a:r>
        </a:p>
      </cdr:txBody>
    </cdr:sp>
  </cdr:relSizeAnchor>
  <cdr:relSizeAnchor xmlns:cdr="http://schemas.openxmlformats.org/drawingml/2006/chartDrawing">
    <cdr:from>
      <cdr:x>0.53464</cdr:x>
      <cdr:y>0.07317</cdr:y>
    </cdr:from>
    <cdr:to>
      <cdr:x>0.60693</cdr:x>
      <cdr:y>0.13969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381376" y="314325"/>
          <a:ext cx="4572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dirty="0"/>
            <a:t>Metal</a:t>
          </a:r>
          <a:r>
            <a:rPr lang="en-US" sz="1600" baseline="0" dirty="0"/>
            <a:t> silos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0.25926</cdr:x>
      <cdr:y>0.70637</cdr:y>
    </cdr:from>
    <cdr:to>
      <cdr:x>0.31799</cdr:x>
      <cdr:y>0.76624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133600" y="3482975"/>
          <a:ext cx="483325" cy="295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dirty="0"/>
            <a:t>Biocontrols</a:t>
          </a:r>
        </a:p>
      </cdr:txBody>
    </cdr:sp>
  </cdr:relSizeAnchor>
  <cdr:relSizeAnchor xmlns:cdr="http://schemas.openxmlformats.org/drawingml/2006/chartDrawing">
    <cdr:from>
      <cdr:x>0.34488</cdr:x>
      <cdr:y>0.28912</cdr:y>
    </cdr:from>
    <cdr:to>
      <cdr:x>0.47222</cdr:x>
      <cdr:y>0.40355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838224" y="1425575"/>
          <a:ext cx="1047976" cy="564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dirty="0"/>
            <a:t>Plastic Silos</a:t>
          </a:r>
        </a:p>
      </cdr:txBody>
    </cdr:sp>
  </cdr:relSizeAnchor>
  <cdr:relSizeAnchor xmlns:cdr="http://schemas.openxmlformats.org/drawingml/2006/chartDrawing">
    <cdr:from>
      <cdr:x>0.13889</cdr:x>
      <cdr:y>0.70637</cdr:y>
    </cdr:from>
    <cdr:to>
      <cdr:x>0.25</cdr:x>
      <cdr:y>0.90404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143000" y="3482975"/>
          <a:ext cx="914400" cy="974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Drying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0.15741</cdr:x>
      <cdr:y>0.67547</cdr:y>
    </cdr:from>
    <cdr:to>
      <cdr:x>0.17593</cdr:x>
      <cdr:y>0.70637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295400" y="3330575"/>
          <a:ext cx="152400" cy="1524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4FEEB1CE-5F3E-43DB-9DF4-31C3652FD39F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EB61ADE-82B8-4C65-A4D7-701963CEA1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03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181325A9-2962-4452-954D-FF15DD0BE578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BFBC4DB9-33BC-413C-A410-1EAEA7E192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4DB9-33BC-413C-A410-1EAEA7E192F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4DB9-33BC-413C-A410-1EAEA7E192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1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4DB9-33BC-413C-A410-1EAEA7E192F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Quantitative surveys asked questions:</a:t>
            </a:r>
            <a:br>
              <a:rPr lang="en-US" sz="1400" dirty="0" smtClean="0"/>
            </a:br>
            <a:r>
              <a:rPr lang="en-US" dirty="0" smtClean="0"/>
              <a:t>Knowledge and awareness of </a:t>
            </a:r>
            <a:r>
              <a:rPr lang="en-US" dirty="0" err="1" smtClean="0"/>
              <a:t>aflatoxin</a:t>
            </a:r>
            <a:r>
              <a:rPr lang="en-US" dirty="0" smtClean="0"/>
              <a:t> (e.g., do they know what </a:t>
            </a:r>
            <a:r>
              <a:rPr lang="en-US" dirty="0" err="1" smtClean="0"/>
              <a:t>aflatoxin</a:t>
            </a:r>
            <a:r>
              <a:rPr lang="en-US" dirty="0" smtClean="0"/>
              <a:t> is, what causes it, how can it be identified)</a:t>
            </a:r>
            <a:br>
              <a:rPr lang="en-US" dirty="0" smtClean="0"/>
            </a:br>
            <a:r>
              <a:rPr lang="en-US" dirty="0" err="1" smtClean="0"/>
              <a:t>Aflatoxin</a:t>
            </a:r>
            <a:r>
              <a:rPr lang="en-US" dirty="0" smtClean="0"/>
              <a:t> risk perceptions (e.g., </a:t>
            </a:r>
            <a:r>
              <a:rPr lang="en-US" dirty="0" err="1" smtClean="0"/>
              <a:t>aflatoxin’s</a:t>
            </a:r>
            <a:r>
              <a:rPr lang="en-US" dirty="0" smtClean="0"/>
              <a:t> impact on human and livestock health; impact of soil, rain, storage on </a:t>
            </a:r>
            <a:r>
              <a:rPr lang="en-US" dirty="0" err="1" smtClean="0"/>
              <a:t>aflatoxin</a:t>
            </a:r>
            <a:r>
              <a:rPr lang="en-US" dirty="0" smtClean="0"/>
              <a:t> risk)</a:t>
            </a:r>
            <a:br>
              <a:rPr lang="en-US" dirty="0" smtClean="0"/>
            </a:br>
            <a:r>
              <a:rPr lang="en-US" dirty="0" smtClean="0"/>
              <a:t>Maize production/processing/consumption practices related to </a:t>
            </a:r>
            <a:r>
              <a:rPr lang="en-US" dirty="0" err="1" smtClean="0"/>
              <a:t>aflatoxin</a:t>
            </a:r>
            <a:r>
              <a:rPr lang="en-US" dirty="0" smtClean="0"/>
              <a:t> (e.g., what do they do with  moldy maize, who consumes it, how can mold be minimized)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3195C-1106-48E1-BBB1-3F14D34E5FB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4DB9-33BC-413C-A410-1EAEA7E192F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2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4DB9-33BC-413C-A410-1EAEA7E192F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01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4DB9-33BC-413C-A410-1EAEA7E192F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4DB9-33BC-413C-A410-1EAEA7E192F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4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5C2E00">
              <a:alpha val="75000"/>
            </a:srgb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355848"/>
            <a:ext cx="83820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>
              <a:defRPr sz="4700" b="1">
                <a:solidFill>
                  <a:srgbClr val="FFCC00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209800"/>
            <a:ext cx="6705600" cy="1143000"/>
          </a:xfrm>
        </p:spPr>
        <p:txBody>
          <a:bodyPr lIns="118872" tIns="0" rIns="45720" bIns="0"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C2E00"/>
                </a:solidFill>
              </a:defRPr>
            </a:lvl1pPr>
          </a:lstStyle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C2E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C2E00"/>
                </a:solidFill>
              </a:defRPr>
            </a:lvl1pPr>
          </a:lstStyle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3" name="Picture 12" descr="AflaControl_Logo_Color_300dp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948" y="29817"/>
            <a:ext cx="2800884" cy="17526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>
                <a:solidFill>
                  <a:srgbClr val="663300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rgbClr val="663300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FFCC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5C2E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5C2E00">
              <a:alpha val="75000"/>
            </a:srgb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5C2E00">
              <a:alpha val="75000"/>
            </a:srgb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>
                <a:solidFill>
                  <a:srgbClr val="FFCC00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5C2E00">
              <a:alpha val="75000"/>
            </a:srgb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5C2E00">
              <a:alpha val="75000"/>
            </a:srgb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5C2E00">
              <a:alpha val="75000"/>
            </a:srgb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>
                <a:solidFill>
                  <a:srgbClr val="663300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600"/>
            </a:gs>
            <a:gs pos="12000">
              <a:srgbClr val="006600"/>
            </a:gs>
            <a:gs pos="20000">
              <a:schemeClr val="bg2">
                <a:tint val="49000"/>
                <a:satMod val="300000"/>
              </a:schemeClr>
            </a:gs>
            <a:gs pos="100000">
              <a:srgbClr val="006600"/>
            </a:gs>
          </a:gsLst>
          <a:path path="circle">
            <a:fillToRect l="10000" t="-25000" r="10000" b="125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5C2E00">
              <a:alpha val="75000"/>
            </a:srgbClr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rgbClr val="5C2E00"/>
                </a:solidFill>
              </a:defRPr>
            </a:lvl1pPr>
            <a:extLst/>
          </a:lstStyle>
          <a:p>
            <a:fld id="{AEC8A7E5-BD2F-4D08-84A2-8DF6D60F76B3}" type="datetimeFigureOut">
              <a:rPr lang="en-US" smtClean="0"/>
              <a:pPr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rgbClr val="5C2E00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rgbClr val="5C2E00"/>
                </a:solidFill>
              </a:defRPr>
            </a:lvl1pPr>
            <a:extLst/>
          </a:lstStyle>
          <a:p>
            <a:fld id="{1B7C08FE-1BAB-4790-8BA5-6EC81238B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8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rtl="0" eaLnBrk="1" latinLnBrk="0" hangingPunct="1">
        <a:spcBef>
          <a:spcPct val="0"/>
        </a:spcBef>
        <a:buNone/>
        <a:defRPr kumimoji="0" sz="4500" b="1" kern="1200">
          <a:solidFill>
            <a:srgbClr val="FFCC00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rgbClr val="FFCC00"/>
        </a:buClr>
        <a:buSzPct val="80000"/>
        <a:buFont typeface="Wingdings 2"/>
        <a:buChar char=""/>
        <a:defRPr kumimoji="0" sz="3200" kern="1200">
          <a:solidFill>
            <a:srgbClr val="5C2E00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rgbClr val="006600"/>
        </a:buClr>
        <a:buSzPct val="90000"/>
        <a:buFont typeface="Wingdings"/>
        <a:buChar char=""/>
        <a:defRPr kumimoji="0" sz="2800" kern="1200">
          <a:solidFill>
            <a:srgbClr val="5C2E00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rgbClr val="FFCC00"/>
        </a:buClr>
        <a:buFont typeface="Arial"/>
        <a:buChar char="▪"/>
        <a:defRPr kumimoji="0" sz="2400" kern="1200">
          <a:solidFill>
            <a:srgbClr val="5C2E00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rgbClr val="006600"/>
        </a:buClr>
        <a:buFont typeface="Arial"/>
        <a:buChar char="▪"/>
        <a:defRPr kumimoji="0" sz="2400" kern="1200">
          <a:solidFill>
            <a:srgbClr val="5C2E00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rgbClr val="FFCC00"/>
        </a:buClr>
        <a:buFont typeface="Arial" pitchFamily="34" charset="0"/>
        <a:buChar char="•"/>
        <a:defRPr kumimoji="0" lang="en-US" sz="2400" kern="1200" smtClean="0">
          <a:solidFill>
            <a:srgbClr val="5C2E00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667000"/>
            <a:ext cx="6629400" cy="2718816"/>
          </a:xfrm>
        </p:spPr>
        <p:txBody>
          <a:bodyPr>
            <a:noAutofit/>
          </a:bodyPr>
          <a:lstStyle/>
          <a:p>
            <a:r>
              <a:rPr lang="en-US" sz="3600" b="1" dirty="0"/>
              <a:t>Voices from the </a:t>
            </a:r>
            <a:r>
              <a:rPr lang="en-US" sz="3600" b="1" dirty="0" smtClean="0"/>
              <a:t>Field: Findings </a:t>
            </a:r>
            <a:r>
              <a:rPr lang="en-US" sz="3600" b="1" dirty="0"/>
              <a:t>from the </a:t>
            </a:r>
            <a:r>
              <a:rPr lang="en-US" sz="3600" b="1" dirty="0" err="1"/>
              <a:t>AFLAControl</a:t>
            </a:r>
            <a:r>
              <a:rPr lang="en-US" sz="3600" b="1" dirty="0"/>
              <a:t> Program</a:t>
            </a:r>
            <a:endParaRPr lang="en-US" sz="3600" dirty="0"/>
          </a:p>
          <a:p>
            <a:endParaRPr lang="en-US" sz="2800" b="1" dirty="0" smtClean="0"/>
          </a:p>
          <a:p>
            <a:r>
              <a:rPr lang="en-US" sz="2200" b="1" dirty="0" smtClean="0"/>
              <a:t>Clare </a:t>
            </a:r>
            <a:r>
              <a:rPr lang="en-US" sz="2200" b="1" dirty="0" err="1" smtClean="0"/>
              <a:t>Narrod</a:t>
            </a:r>
            <a:r>
              <a:rPr lang="en-US" sz="2200" b="1" dirty="0" smtClean="0"/>
              <a:t>, JIFSAN, University of Maryland</a:t>
            </a:r>
          </a:p>
          <a:p>
            <a:r>
              <a:rPr lang="en-US" sz="2200" b="1" dirty="0" smtClean="0"/>
              <a:t>On behalf of the team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257562"/>
            <a:ext cx="8610600" cy="138499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30188" indent="-230188">
              <a:buClr>
                <a:srgbClr val="FFFFFF"/>
              </a:buClr>
              <a:buSzPct val="100000"/>
              <a:buFontTx/>
              <a:buBlip>
                <a:blip r:embed="rId3"/>
              </a:buBlip>
            </a:pPr>
            <a:r>
              <a:rPr lang="en-US" sz="1400" dirty="0" smtClean="0">
                <a:solidFill>
                  <a:srgbClr val="FFFFFF"/>
                </a:solidFill>
              </a:rPr>
              <a:t>International Food Policy Research Institute</a:t>
            </a:r>
          </a:p>
          <a:p>
            <a:pPr marL="230188" indent="-230188">
              <a:buClr>
                <a:srgbClr val="FFFFFF"/>
              </a:buClr>
              <a:buSzPct val="100000"/>
              <a:buFontTx/>
              <a:buBlip>
                <a:blip r:embed="rId3"/>
              </a:buBlip>
            </a:pPr>
            <a:r>
              <a:rPr lang="en-US" sz="1400" dirty="0" smtClean="0">
                <a:solidFill>
                  <a:srgbClr val="FFFFFF"/>
                </a:solidFill>
              </a:rPr>
              <a:t>International Center for the Improvement of Maize</a:t>
            </a:r>
          </a:p>
          <a:p>
            <a:pPr marL="230188" indent="-230188">
              <a:buClr>
                <a:srgbClr val="FFFFFF"/>
              </a:buClr>
              <a:buSzPct val="100000"/>
            </a:pPr>
            <a:r>
              <a:rPr lang="en-US" sz="1400" dirty="0" smtClean="0">
                <a:solidFill>
                  <a:srgbClr val="FFFFFF"/>
                </a:solidFill>
              </a:rPr>
              <a:t>       and Wheat </a:t>
            </a:r>
          </a:p>
          <a:p>
            <a:pPr marL="230188" indent="-230188">
              <a:buClr>
                <a:srgbClr val="FFFFFF"/>
              </a:buClr>
              <a:buSzPct val="100000"/>
              <a:buBlip>
                <a:blip r:embed="rId3"/>
              </a:buBlip>
            </a:pPr>
            <a:r>
              <a:rPr lang="en-US" sz="1400" dirty="0" smtClean="0">
                <a:solidFill>
                  <a:srgbClr val="FFFFFF"/>
                </a:solidFill>
              </a:rPr>
              <a:t>International Crops Research Institute for the Semi-Arid Tropics </a:t>
            </a:r>
          </a:p>
          <a:p>
            <a:pPr marL="230188" indent="-230188">
              <a:buClr>
                <a:srgbClr val="FFFFFF"/>
              </a:buClr>
              <a:buSzPct val="100000"/>
              <a:buBlip>
                <a:blip r:embed="rId3"/>
              </a:buBlip>
            </a:pPr>
            <a:r>
              <a:rPr lang="en-US" sz="1400" dirty="0" smtClean="0">
                <a:solidFill>
                  <a:srgbClr val="FFFFFF"/>
                </a:solidFill>
              </a:rPr>
              <a:t>University of Pittsburgh</a:t>
            </a:r>
          </a:p>
          <a:p>
            <a:pPr marL="230188" indent="-230188">
              <a:buClr>
                <a:srgbClr val="FFFFFF"/>
              </a:buClr>
              <a:buSzPct val="100000"/>
              <a:buBlip>
                <a:blip r:embed="rId3"/>
              </a:buBlip>
            </a:pPr>
            <a:r>
              <a:rPr lang="en-US" sz="1400" dirty="0" smtClean="0">
                <a:solidFill>
                  <a:srgbClr val="FFFFFF"/>
                </a:solidFill>
              </a:rPr>
              <a:t>Uniformed Services University of the Health Sciences </a:t>
            </a:r>
          </a:p>
          <a:p>
            <a:pPr marL="230188" indent="-230188">
              <a:buClr>
                <a:srgbClr val="FFFFFF"/>
              </a:buClr>
              <a:buSzPct val="100000"/>
              <a:buBlip>
                <a:blip r:embed="rId3"/>
              </a:buBlip>
            </a:pPr>
            <a:r>
              <a:rPr lang="en-US" sz="1400" dirty="0" smtClean="0">
                <a:solidFill>
                  <a:srgbClr val="FFFFFF"/>
                </a:solidFill>
              </a:rPr>
              <a:t>ACDI/VOCA/Kenya Maize Development Program</a:t>
            </a:r>
          </a:p>
          <a:p>
            <a:pPr marL="230188" indent="-230188">
              <a:buClr>
                <a:srgbClr val="FFFFFF"/>
              </a:buClr>
              <a:buSzPct val="100000"/>
              <a:buBlip>
                <a:blip r:embed="rId3"/>
              </a:buBlip>
            </a:pPr>
            <a:r>
              <a:rPr lang="en-US" sz="1400" dirty="0" smtClean="0">
                <a:solidFill>
                  <a:srgbClr val="FFFFFF"/>
                </a:solidFill>
              </a:rPr>
              <a:t>Kenya Agricultural Research Institute </a:t>
            </a:r>
          </a:p>
          <a:p>
            <a:pPr marL="230188" indent="-230188">
              <a:buClr>
                <a:srgbClr val="FFFFFF"/>
              </a:buClr>
              <a:buSzPct val="100000"/>
              <a:buBlip>
                <a:blip r:embed="rId3"/>
              </a:buBlip>
            </a:pPr>
            <a:r>
              <a:rPr lang="en-US" sz="1400" dirty="0" err="1" smtClean="0">
                <a:solidFill>
                  <a:srgbClr val="FFFFFF"/>
                </a:solidFill>
              </a:rPr>
              <a:t>Institut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d’Economie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Rurale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17662"/>
          </a:xfr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z="4000" dirty="0" smtClean="0"/>
              <a:t>Cost-effective risk reduction strategies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1676400"/>
            <a:ext cx="8458200" cy="3733800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2000" dirty="0" smtClean="0"/>
              <a:t>Effectiveness </a:t>
            </a:r>
            <a:r>
              <a:rPr lang="en-US" sz="2000" dirty="0"/>
              <a:t>of these measures in practice under developing country conditions is not well </a:t>
            </a:r>
            <a:r>
              <a:rPr lang="en-US" sz="2000" dirty="0" smtClean="0"/>
              <a:t>understood</a:t>
            </a:r>
          </a:p>
          <a:p>
            <a:r>
              <a:rPr lang="en-US" sz="1800" dirty="0" smtClean="0"/>
              <a:t>2-stage </a:t>
            </a:r>
            <a:r>
              <a:rPr lang="en-US" sz="1800" dirty="0"/>
              <a:t>Delphi expert elicitation administered via email </a:t>
            </a:r>
            <a:r>
              <a:rPr lang="en-US" sz="1800" dirty="0" smtClean="0"/>
              <a:t>(2009) </a:t>
            </a:r>
          </a:p>
          <a:p>
            <a:r>
              <a:rPr lang="en-US" sz="1800" dirty="0" smtClean="0"/>
              <a:t>Augmented </a:t>
            </a:r>
            <a:r>
              <a:rPr lang="en-US" sz="1800" dirty="0"/>
              <a:t>information on effectiveness from </a:t>
            </a:r>
            <a:r>
              <a:rPr lang="en-US" sz="1800" dirty="0" smtClean="0"/>
              <a:t>literature, work by CIMMYT, and IITA</a:t>
            </a:r>
            <a:endParaRPr lang="en-US" sz="1800" dirty="0"/>
          </a:p>
          <a:p>
            <a:endParaRPr lang="en-US" sz="2000" dirty="0"/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954120"/>
              </p:ext>
            </p:extLst>
          </p:nvPr>
        </p:nvGraphicFramePr>
        <p:xfrm>
          <a:off x="1524000" y="3124200"/>
          <a:ext cx="6324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8729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Women’s group</a:t>
            </a:r>
            <a:endParaRPr lang="en-US" dirty="0"/>
          </a:p>
        </p:txBody>
      </p:sp>
      <p:pic>
        <p:nvPicPr>
          <p:cNvPr id="4" name="Aflatoxin poe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240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7286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Remaining Gaps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447800"/>
            <a:ext cx="9067800" cy="3951288"/>
          </a:xfrm>
        </p:spPr>
        <p:txBody>
          <a:bodyPr>
            <a:noAutofit/>
          </a:bodyPr>
          <a:lstStyle/>
          <a:p>
            <a:r>
              <a:rPr lang="en-US" sz="2000" dirty="0" smtClean="0"/>
              <a:t>Difficult to identify the level of effectiveness in African situation; </a:t>
            </a:r>
            <a:r>
              <a:rPr lang="en-US" sz="2000" dirty="0" smtClean="0">
                <a:solidFill>
                  <a:srgbClr val="FF0000"/>
                </a:solidFill>
              </a:rPr>
              <a:t>need in field </a:t>
            </a:r>
            <a:r>
              <a:rPr lang="en-US" sz="2000" dirty="0" smtClean="0">
                <a:solidFill>
                  <a:srgbClr val="FF0000"/>
                </a:solidFill>
              </a:rPr>
              <a:t>results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Levels of effectiveness assume correct application of methods;</a:t>
            </a:r>
            <a:r>
              <a:rPr lang="en-US" sz="2000" dirty="0" smtClean="0">
                <a:solidFill>
                  <a:srgbClr val="FF0000"/>
                </a:solidFill>
              </a:rPr>
              <a:t> adoption studies needed</a:t>
            </a:r>
          </a:p>
          <a:p>
            <a:endParaRPr lang="en-US" sz="2000" dirty="0" smtClean="0"/>
          </a:p>
          <a:p>
            <a:r>
              <a:rPr lang="en-US" sz="2000" dirty="0" smtClean="0"/>
              <a:t>Estimates </a:t>
            </a:r>
            <a:r>
              <a:rPr lang="en-US" sz="2000" dirty="0" smtClean="0"/>
              <a:t>for cost of  risk reduction technologies still in development  highly uncertain; </a:t>
            </a:r>
            <a:r>
              <a:rPr lang="en-US" sz="2000" dirty="0" smtClean="0">
                <a:solidFill>
                  <a:srgbClr val="FF0000"/>
                </a:solidFill>
              </a:rPr>
              <a:t>better cost estimates and understanding lifecycle of options needed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/>
              <a:t>Most intervention studies done with the assistance of donor; </a:t>
            </a:r>
            <a:r>
              <a:rPr lang="en-US" sz="2000" dirty="0" smtClean="0">
                <a:solidFill>
                  <a:srgbClr val="FF0000"/>
                </a:solidFill>
              </a:rPr>
              <a:t>don’t know what types of education methods needed to ensure long term adoption of effective aflatoxin risk reduction strategies beyond an intervention study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/>
              <a:t>Development of low cost testing methods in development ($5-7); </a:t>
            </a:r>
            <a:r>
              <a:rPr lang="en-US" sz="2000" dirty="0" smtClean="0">
                <a:solidFill>
                  <a:srgbClr val="FF0000"/>
                </a:solidFill>
              </a:rPr>
              <a:t>Do not know consumers willingness to pay to test </a:t>
            </a:r>
            <a:r>
              <a:rPr lang="en-US" sz="2000" dirty="0" smtClean="0">
                <a:solidFill>
                  <a:srgbClr val="FF0000"/>
                </a:solidFill>
              </a:rPr>
              <a:t>maize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/>
              <a:t>Deployment of low-cost testing in rural areas; </a:t>
            </a:r>
            <a:r>
              <a:rPr lang="en-US" sz="2000" dirty="0" smtClean="0">
                <a:solidFill>
                  <a:srgbClr val="FF0000"/>
                </a:solidFill>
              </a:rPr>
              <a:t>Do not know feasibility</a:t>
            </a:r>
          </a:p>
        </p:txBody>
      </p:sp>
    </p:spTree>
    <p:extLst>
      <p:ext uri="{BB962C8B-B14F-4D97-AF65-F5344CB8AC3E}">
        <p14:creationId xmlns:p14="http://schemas.microsoft.com/office/powerpoint/2010/main" val="40847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 control only achievable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u="sng" dirty="0" smtClean="0"/>
              <a:t>Educate</a:t>
            </a:r>
            <a:r>
              <a:rPr lang="en-US" dirty="0" smtClean="0"/>
              <a:t> </a:t>
            </a:r>
            <a:r>
              <a:rPr lang="en-US" dirty="0"/>
              <a:t>families, farmers and governments about the health risks associated with mycotoxins </a:t>
            </a:r>
            <a:r>
              <a:rPr lang="en-US" dirty="0" smtClean="0"/>
              <a:t>&amp; </a:t>
            </a:r>
            <a:r>
              <a:rPr lang="en-US" dirty="0"/>
              <a:t>the social and economic costs of reducing this </a:t>
            </a:r>
            <a:r>
              <a:rPr lang="en-US" dirty="0" smtClean="0"/>
              <a:t>risk</a:t>
            </a:r>
          </a:p>
          <a:p>
            <a:endParaRPr lang="en-US" dirty="0" smtClean="0"/>
          </a:p>
          <a:p>
            <a:r>
              <a:rPr lang="en-US" u="sng" dirty="0" smtClean="0"/>
              <a:t>Education</a:t>
            </a:r>
            <a:r>
              <a:rPr lang="en-US" dirty="0" smtClean="0"/>
              <a:t> ways to reduce </a:t>
            </a:r>
            <a:r>
              <a:rPr lang="en-US" dirty="0"/>
              <a:t>the risk of contamination of maize </a:t>
            </a:r>
            <a:r>
              <a:rPr lang="en-US" dirty="0" smtClean="0"/>
              <a:t>and groundnuts with </a:t>
            </a:r>
            <a:r>
              <a:rPr lang="en-US" dirty="0"/>
              <a:t>the application of appropriate </a:t>
            </a:r>
            <a:r>
              <a:rPr lang="en-US" dirty="0" smtClean="0"/>
              <a:t>agricultural, storage, &amp;drying  </a:t>
            </a:r>
            <a:r>
              <a:rPr lang="en-US" dirty="0" smtClean="0"/>
              <a:t>practices</a:t>
            </a:r>
          </a:p>
          <a:p>
            <a:endParaRPr lang="en-US" dirty="0" smtClean="0"/>
          </a:p>
          <a:p>
            <a:r>
              <a:rPr lang="en-US" u="sng" dirty="0" smtClean="0"/>
              <a:t>Build </a:t>
            </a:r>
            <a:r>
              <a:rPr lang="en-US" u="sng" dirty="0"/>
              <a:t>the local capacity </a:t>
            </a:r>
            <a:r>
              <a:rPr lang="en-US" dirty="0"/>
              <a:t>to support further activities to reduce mycotoxins in agricultural products, monitor mycotoxin levels in crops and the population, and </a:t>
            </a:r>
            <a:endParaRPr lang="en-US" dirty="0" smtClean="0"/>
          </a:p>
          <a:p>
            <a:endParaRPr lang="en-US" dirty="0" smtClean="0"/>
          </a:p>
          <a:p>
            <a:r>
              <a:rPr lang="en-US" u="sng" dirty="0" smtClean="0"/>
              <a:t>Provide </a:t>
            </a:r>
            <a:r>
              <a:rPr lang="en-US" u="sng" dirty="0"/>
              <a:t>the tools </a:t>
            </a:r>
            <a:r>
              <a:rPr lang="en-US" dirty="0"/>
              <a:t>(data and risk management capacity) </a:t>
            </a:r>
            <a:r>
              <a:rPr lang="en-US" u="sng" dirty="0"/>
              <a:t>for locally-driven policy reform </a:t>
            </a:r>
            <a:r>
              <a:rPr lang="en-US" dirty="0"/>
              <a:t>that will ensure food safety and trade opportunities in the region.  </a:t>
            </a:r>
          </a:p>
        </p:txBody>
      </p:sp>
    </p:spTree>
    <p:extLst>
      <p:ext uri="{BB962C8B-B14F-4D97-AF65-F5344CB8AC3E}">
        <p14:creationId xmlns:p14="http://schemas.microsoft.com/office/powerpoint/2010/main" val="20564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97223"/>
            <a:ext cx="3524250" cy="1214438"/>
          </a:xfrm>
          <a:prstGeom prst="rect">
            <a:avLst/>
          </a:prstGeom>
          <a:solidFill>
            <a:srgbClr val="0070C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u="sng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en-US" sz="1400" b="1" u="sng" dirty="0" smtClean="0">
                <a:solidFill>
                  <a:srgbClr val="000000"/>
                </a:solidFill>
                <a:cs typeface="Arial" pitchFamily="34" charset="0"/>
              </a:rPr>
              <a:t>Economic Impact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defRPr/>
            </a:pPr>
            <a:endParaRPr lang="en-US" sz="7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Health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cs typeface="Arial" pitchFamily="34" charset="0"/>
              </a:rPr>
              <a:t>Household </a:t>
            </a:r>
            <a:r>
              <a:rPr lang="en-US" sz="1400" dirty="0">
                <a:solidFill>
                  <a:srgbClr val="FF0000"/>
                </a:solidFill>
                <a:cs typeface="Arial" pitchFamily="34" charset="0"/>
              </a:rPr>
              <a:t>level analysis  (Income, </a:t>
            </a:r>
            <a:r>
              <a:rPr lang="en-US" sz="1400" dirty="0" smtClean="0">
                <a:solidFill>
                  <a:srgbClr val="FF0000"/>
                </a:solidFill>
                <a:cs typeface="Arial" pitchFamily="34" charset="0"/>
              </a:rPr>
              <a:t>Gender)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Trade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4419600" y="3349823"/>
            <a:ext cx="2000250" cy="2643187"/>
          </a:xfrm>
          <a:prstGeom prst="roundRect">
            <a:avLst/>
          </a:prstGeom>
          <a:solidFill>
            <a:srgbClr val="0070C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u="sng" dirty="0" smtClean="0">
                <a:solidFill>
                  <a:schemeClr val="tx1"/>
                </a:solidFill>
              </a:rPr>
              <a:t>Risk Analysis</a:t>
            </a:r>
            <a:endParaRPr lang="en-US" sz="1400" b="1" u="sng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600" b="1" u="sng" dirty="0">
              <a:solidFill>
                <a:schemeClr val="tx1"/>
              </a:solidFill>
            </a:endParaRPr>
          </a:p>
          <a:p>
            <a:pPr>
              <a:spcAft>
                <a:spcPts val="300"/>
              </a:spcAft>
              <a:buFont typeface="Calibri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cs typeface="Arial" pitchFamily="34" charset="0"/>
              </a:rPr>
              <a:t> Predictive Risk maps</a:t>
            </a:r>
          </a:p>
          <a:p>
            <a:pPr>
              <a:spcAft>
                <a:spcPts val="300"/>
              </a:spcAft>
              <a:buFont typeface="Calibri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Risk assessment</a:t>
            </a:r>
          </a:p>
          <a:p>
            <a:pPr>
              <a:spcAft>
                <a:spcPts val="300"/>
              </a:spcAft>
              <a:buFont typeface="Calibri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cs typeface="Arial" pitchFamily="34" charset="0"/>
              </a:rPr>
              <a:t>Cost effectiveness analysis</a:t>
            </a:r>
            <a:endParaRPr lang="en-US" sz="14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" y="3426023"/>
            <a:ext cx="3152775" cy="1752600"/>
          </a:xfrm>
          <a:prstGeom prst="ellipse">
            <a:avLst/>
          </a:prstGeom>
          <a:solidFill>
            <a:schemeClr val="bg2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700" b="1" u="sng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endParaRPr lang="en-US" sz="1400" b="1" u="sng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endParaRPr lang="en-US" sz="1400" b="1" u="sng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en-US" sz="1400" b="1" u="sng" dirty="0" smtClean="0">
                <a:solidFill>
                  <a:srgbClr val="000000"/>
                </a:solidFill>
                <a:cs typeface="Arial" pitchFamily="34" charset="0"/>
              </a:rPr>
              <a:t>Disease Prevalence 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C00000"/>
                </a:solidFill>
                <a:cs typeface="Arial" pitchFamily="34" charset="0"/>
              </a:rPr>
              <a:t>Collection of prevelance data along value chains in different ecological zones</a:t>
            </a:r>
          </a:p>
          <a:p>
            <a:pPr>
              <a:defRPr/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884488" y="6462712"/>
            <a:ext cx="36163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>
                <a:latin typeface="+mn-lt"/>
              </a:rPr>
              <a:t>Communication and </a:t>
            </a:r>
            <a:r>
              <a:rPr lang="en-US" sz="1400" b="1" i="1" dirty="0" smtClean="0">
                <a:latin typeface="+mn-lt"/>
              </a:rPr>
              <a:t>Advocacy</a:t>
            </a:r>
            <a:endParaRPr lang="en-US" sz="1400" b="1" i="1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05200" y="2206823"/>
            <a:ext cx="1981200" cy="1588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2"/>
          </p:cNvCxnSpPr>
          <p:nvPr/>
        </p:nvCxnSpPr>
        <p:spPr>
          <a:xfrm rot="5400000">
            <a:off x="6513612" y="3084611"/>
            <a:ext cx="688776" cy="914400"/>
          </a:xfrm>
          <a:prstGeom prst="straightConnector1">
            <a:avLst/>
          </a:prstGeom>
          <a:ln w="3492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506788" y="2816423"/>
            <a:ext cx="1065212" cy="609600"/>
          </a:xfrm>
          <a:prstGeom prst="straightConnector1">
            <a:avLst/>
          </a:prstGeom>
          <a:ln w="3492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40"/>
          <p:cNvSpPr>
            <a:spLocks/>
          </p:cNvSpPr>
          <p:nvPr/>
        </p:nvSpPr>
        <p:spPr bwMode="auto">
          <a:xfrm rot="-5400000">
            <a:off x="4502944" y="1945481"/>
            <a:ext cx="341312" cy="8489950"/>
          </a:xfrm>
          <a:prstGeom prst="leftBrace">
            <a:avLst>
              <a:gd name="adj1" fmla="val 27166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86400" y="1597223"/>
            <a:ext cx="3657600" cy="1600200"/>
          </a:xfrm>
          <a:prstGeom prst="rect">
            <a:avLst/>
          </a:prstGeom>
          <a:solidFill>
            <a:srgbClr val="0070C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u="sng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en-US" sz="1400" b="1" u="sng" dirty="0" smtClean="0">
                <a:solidFill>
                  <a:srgbClr val="000000"/>
                </a:solidFill>
                <a:cs typeface="Arial" pitchFamily="34" charset="0"/>
              </a:rPr>
              <a:t>Perceptions of aflatoxin and WTP</a:t>
            </a:r>
          </a:p>
          <a:p>
            <a:pPr>
              <a:spcAft>
                <a:spcPts val="300"/>
              </a:spcAft>
              <a:buFont typeface="Calibri" pitchFamily="34" charset="0"/>
              <a:buChar char="•"/>
              <a:defRPr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K</a:t>
            </a:r>
            <a:r>
              <a:rPr lang="en-US" sz="1400" dirty="0" smtClean="0">
                <a:solidFill>
                  <a:srgbClr val="FF0000"/>
                </a:solidFill>
                <a:cs typeface="Arial" pitchFamily="34" charset="0"/>
              </a:rPr>
              <a:t>AP </a:t>
            </a:r>
            <a:r>
              <a:rPr lang="en-US" sz="1400" dirty="0">
                <a:solidFill>
                  <a:srgbClr val="FF0000"/>
                </a:solidFill>
                <a:cs typeface="Arial" pitchFamily="34" charset="0"/>
              </a:rPr>
              <a:t>(Knowledge Attitudes </a:t>
            </a:r>
            <a:r>
              <a:rPr lang="en-US" sz="1400" dirty="0" smtClean="0">
                <a:solidFill>
                  <a:srgbClr val="FF0000"/>
                </a:solidFill>
                <a:cs typeface="Arial" pitchFamily="34" charset="0"/>
              </a:rPr>
              <a:t>Perception Actions)</a:t>
            </a:r>
            <a:endParaRPr lang="en-US" sz="1400" dirty="0">
              <a:solidFill>
                <a:srgbClr val="FF0000"/>
              </a:solidFill>
              <a:cs typeface="Arial" pitchFamily="34" charset="0"/>
            </a:endParaRPr>
          </a:p>
          <a:p>
            <a:pPr>
              <a:spcAft>
                <a:spcPts val="300"/>
              </a:spcAft>
              <a:buFont typeface="Calibri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Valuation of demand risk reduction measures</a:t>
            </a:r>
          </a:p>
          <a:p>
            <a:pPr>
              <a:spcAft>
                <a:spcPts val="300"/>
              </a:spcAft>
              <a:buFont typeface="Calibri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Auctions (consumer demand)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657600" y="4343400"/>
            <a:ext cx="762000" cy="1588"/>
          </a:xfrm>
          <a:prstGeom prst="straightConnector1">
            <a:avLst/>
          </a:prstGeom>
          <a:ln w="34925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Brace 38"/>
          <p:cNvSpPr/>
          <p:nvPr/>
        </p:nvSpPr>
        <p:spPr>
          <a:xfrm>
            <a:off x="6400800" y="4340423"/>
            <a:ext cx="609600" cy="990600"/>
          </a:xfrm>
          <a:prstGeom prst="rightBrac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858000" y="3349823"/>
            <a:ext cx="2286000" cy="274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Endpoints of interest: exposure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Market access/ income/ poverty reduction</a:t>
            </a:r>
          </a:p>
          <a:p>
            <a:endParaRPr lang="en-US" sz="14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Health</a:t>
            </a:r>
          </a:p>
          <a:p>
            <a:pPr algn="ctr"/>
            <a:endParaRPr lang="en-US" sz="1400" b="1" dirty="0">
              <a:solidFill>
                <a:srgbClr val="0070C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rot="5400000" flipH="1" flipV="1">
            <a:off x="1752600" y="3121223"/>
            <a:ext cx="609600" cy="1588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800" dirty="0" smtClean="0"/>
              <a:t>Multi-disciplinary Research Team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Prevalence Levels for Kenya</a:t>
            </a:r>
            <a:br>
              <a:rPr lang="en-US" dirty="0"/>
            </a:br>
            <a:r>
              <a:rPr lang="en-US" sz="3600" dirty="0"/>
              <a:t>(Mahuku et al - CIMMYT 2012)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510813"/>
          </a:xfrm>
        </p:spPr>
        <p:txBody>
          <a:bodyPr>
            <a:normAutofit/>
          </a:bodyPr>
          <a:lstStyle/>
          <a:p>
            <a:r>
              <a:rPr lang="x-none" sz="1400" smtClean="0"/>
              <a:t>samples </a:t>
            </a:r>
            <a:r>
              <a:rPr lang="x-none" sz="1400"/>
              <a:t>from farmer</a:t>
            </a:r>
            <a:r>
              <a:rPr lang="en-US" sz="1400" dirty="0"/>
              <a:t>s’</a:t>
            </a:r>
            <a:r>
              <a:rPr lang="x-none" sz="1400"/>
              <a:t> </a:t>
            </a:r>
            <a:r>
              <a:rPr lang="x-none" sz="1400" smtClean="0"/>
              <a:t>fields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57400"/>
            <a:ext cx="4040188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434613"/>
          </a:xfrm>
        </p:spPr>
        <p:txBody>
          <a:bodyPr>
            <a:noAutofit/>
          </a:bodyPr>
          <a:lstStyle/>
          <a:p>
            <a:r>
              <a:rPr lang="x-none" sz="1400" smtClean="0"/>
              <a:t>samples </a:t>
            </a:r>
            <a:r>
              <a:rPr lang="en-US" sz="1400" dirty="0" smtClean="0"/>
              <a:t>from </a:t>
            </a:r>
            <a:r>
              <a:rPr lang="en-US" sz="1400" dirty="0"/>
              <a:t>farmers’ </a:t>
            </a:r>
            <a:r>
              <a:rPr lang="en-US" sz="1400" dirty="0" smtClean="0"/>
              <a:t>stores</a:t>
            </a:r>
            <a:endParaRPr lang="en-US" sz="1400" dirty="0"/>
          </a:p>
        </p:txBody>
      </p:sp>
      <p:pic>
        <p:nvPicPr>
          <p:cNvPr id="12" name="Content Placeholder 11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94" y="2057400"/>
            <a:ext cx="41910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6" descr="Screen Clippi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59372"/>
            <a:ext cx="4040188" cy="2098628"/>
          </a:xfrm>
          <a:prstGeom prst="rect">
            <a:avLst/>
          </a:prstGeom>
        </p:spPr>
      </p:pic>
      <p:sp>
        <p:nvSpPr>
          <p:cNvPr id="14" name="Text Placeholder 9"/>
          <p:cNvSpPr txBox="1">
            <a:spLocks/>
          </p:cNvSpPr>
          <p:nvPr/>
        </p:nvSpPr>
        <p:spPr>
          <a:xfrm>
            <a:off x="4495800" y="4354693"/>
            <a:ext cx="4041775" cy="434613"/>
          </a:xfrm>
          <a:prstGeom prst="rect">
            <a:avLst/>
          </a:prstGeom>
        </p:spPr>
        <p:txBody>
          <a:bodyPr vert="horz" lIns="146304" tIns="91440" rtlCol="0" anchor="ctr">
            <a:no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rgbClr val="FFCC00"/>
              </a:buClr>
              <a:buSzPct val="80000"/>
              <a:buFont typeface="Wingdings 2"/>
              <a:buNone/>
              <a:defRPr kumimoji="0" sz="2300" b="1" kern="1200" cap="all" baseline="0">
                <a:solidFill>
                  <a:srgbClr val="5C2E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rgbClr val="006600"/>
              </a:buClr>
              <a:buSzPct val="90000"/>
              <a:buFont typeface="Wingdings"/>
              <a:buNone/>
              <a:defRPr kumimoji="0" sz="2000" b="1" kern="1200">
                <a:solidFill>
                  <a:srgbClr val="5C2E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rgbClr val="FFCC00"/>
              </a:buClr>
              <a:buFont typeface="Arial"/>
              <a:buNone/>
              <a:defRPr kumimoji="0" sz="1800" b="1" kern="1200">
                <a:solidFill>
                  <a:srgbClr val="5C2E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rgbClr val="006600"/>
              </a:buClr>
              <a:buFont typeface="Arial"/>
              <a:buNone/>
              <a:defRPr kumimoji="0" sz="1600" b="1" kern="1200">
                <a:solidFill>
                  <a:srgbClr val="5C2E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rgbClr val="FFCC00"/>
              </a:buClr>
              <a:buFont typeface="Arial" pitchFamily="34" charset="0"/>
              <a:buNone/>
              <a:defRPr kumimoji="0" lang="en-US" sz="1600" b="1" kern="1200">
                <a:solidFill>
                  <a:srgbClr val="5C2E00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x-none" sz="1400" smtClean="0"/>
              <a:t>samples </a:t>
            </a:r>
            <a:r>
              <a:rPr lang="en-US" sz="1400" dirty="0" smtClean="0"/>
              <a:t>from MARKETS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0" y="4648200"/>
            <a:ext cx="4572000" cy="18097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6600"/>
              </a:buClr>
              <a:buSzPct val="90000"/>
            </a:pPr>
            <a:r>
              <a:rPr lang="en-US" b="1" dirty="0">
                <a:solidFill>
                  <a:srgbClr val="663300"/>
                </a:solidFill>
              </a:rPr>
              <a:t>Prevalence data collected from different AEZs from </a:t>
            </a:r>
            <a:r>
              <a:rPr lang="en-US" b="1" dirty="0" smtClean="0">
                <a:solidFill>
                  <a:srgbClr val="663300"/>
                </a:solidFill>
              </a:rPr>
              <a:t>2009-2011 at </a:t>
            </a:r>
            <a:r>
              <a:rPr lang="en-US" b="1" dirty="0">
                <a:solidFill>
                  <a:srgbClr val="663300"/>
                </a:solidFill>
              </a:rPr>
              <a:t>pre-harvest, </a:t>
            </a:r>
            <a:r>
              <a:rPr lang="en-US" b="1" dirty="0" smtClean="0">
                <a:solidFill>
                  <a:srgbClr val="663300"/>
                </a:solidFill>
              </a:rPr>
              <a:t>in </a:t>
            </a:r>
            <a:r>
              <a:rPr lang="en-US" b="1" dirty="0">
                <a:solidFill>
                  <a:srgbClr val="663300"/>
                </a:solidFill>
              </a:rPr>
              <a:t>storage (15 to 30 days interval), and in the markets (every month</a:t>
            </a:r>
            <a:r>
              <a:rPr lang="en-US" b="1" dirty="0" smtClean="0">
                <a:solidFill>
                  <a:srgbClr val="663300"/>
                </a:solidFill>
              </a:rPr>
              <a:t>)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6600"/>
              </a:buClr>
              <a:buSzPct val="90000"/>
            </a:pPr>
            <a:endParaRPr lang="en-US" b="1" dirty="0">
              <a:solidFill>
                <a:srgbClr val="6633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6600"/>
              </a:buClr>
              <a:buSzPct val="90000"/>
            </a:pPr>
            <a:r>
              <a:rPr lang="en-US" b="1" dirty="0" smtClean="0">
                <a:solidFill>
                  <a:srgbClr val="663300"/>
                </a:solidFill>
              </a:rPr>
              <a:t>Total of </a:t>
            </a:r>
            <a:r>
              <a:rPr lang="en-US" b="1" dirty="0">
                <a:solidFill>
                  <a:srgbClr val="663300"/>
                </a:solidFill>
              </a:rPr>
              <a:t>4,414 samples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6600"/>
              </a:buClr>
              <a:buSzPct val="90000"/>
            </a:pPr>
            <a:endParaRPr lang="en-US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Predictive Kenya Risk Map</a:t>
            </a:r>
            <a:br>
              <a:rPr lang="en-US" dirty="0" smtClean="0"/>
            </a:br>
            <a:r>
              <a:rPr lang="en-US" sz="3600" dirty="0"/>
              <a:t>(</a:t>
            </a:r>
            <a:r>
              <a:rPr lang="en-US" sz="3600" dirty="0" smtClean="0"/>
              <a:t>Masuoka et al-USUHS, </a:t>
            </a:r>
            <a:r>
              <a:rPr lang="en-US" sz="3600" dirty="0" smtClean="0"/>
              <a:t>2012)</a:t>
            </a:r>
            <a:endParaRPr lang="en-US" sz="3600" dirty="0"/>
          </a:p>
        </p:txBody>
      </p:sp>
      <p:pic>
        <p:nvPicPr>
          <p:cNvPr id="2050" name="Picture 2" descr="C:\Users\FoodRisk\AppData\Local\Microsoft\Windows\Temporary Internet Files\Content.IE5\9AXCHLCO\PREDICTED_maps_V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1947010"/>
            <a:ext cx="4038600" cy="427684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Maxent</a:t>
            </a:r>
            <a:r>
              <a:rPr lang="en-US" dirty="0"/>
              <a:t> </a:t>
            </a:r>
            <a:r>
              <a:rPr lang="en-US" dirty="0" smtClean="0"/>
              <a:t>Model-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/>
              <a:t>widely-used and accepted ecological niche modeling program</a:t>
            </a:r>
          </a:p>
          <a:p>
            <a:endParaRPr lang="en-US" sz="1800" dirty="0"/>
          </a:p>
          <a:p>
            <a:r>
              <a:rPr lang="en-US" dirty="0"/>
              <a:t>Input:</a:t>
            </a:r>
          </a:p>
          <a:p>
            <a:pPr lvl="1"/>
            <a:r>
              <a:rPr lang="en-US" dirty="0"/>
              <a:t>Known locations of a species (aflatoxin) in terms of  longitude,  latitude</a:t>
            </a:r>
          </a:p>
          <a:p>
            <a:pPr lvl="1"/>
            <a:r>
              <a:rPr lang="en-US" dirty="0"/>
              <a:t>Environmental layers (climate, elevation, land cover, etc)</a:t>
            </a:r>
          </a:p>
          <a:p>
            <a:pPr lvl="1"/>
            <a:endParaRPr lang="en-US" sz="1800" dirty="0"/>
          </a:p>
          <a:p>
            <a:r>
              <a:rPr lang="en-US" dirty="0"/>
              <a:t>Output:</a:t>
            </a:r>
          </a:p>
          <a:p>
            <a:pPr lvl="1"/>
            <a:r>
              <a:rPr lang="en-US" dirty="0"/>
              <a:t>Probability map of species potential distribution</a:t>
            </a:r>
          </a:p>
          <a:p>
            <a:pPr lvl="1"/>
            <a:r>
              <a:rPr lang="en-US" dirty="0"/>
              <a:t>Information on importance of environmental variables (sensitivity analysis) </a:t>
            </a:r>
            <a:r>
              <a:rPr lang="en-US" dirty="0" smtClean="0"/>
              <a:t>–humidity and rain</a:t>
            </a:r>
            <a:endParaRPr lang="en-US" dirty="0"/>
          </a:p>
          <a:p>
            <a:pPr lvl="1"/>
            <a:r>
              <a:rPr lang="en-US" dirty="0"/>
              <a:t>Statistical evaluation of the model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52400"/>
            <a:ext cx="7239000" cy="125272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Socio economic field </a:t>
            </a:r>
            <a:r>
              <a:rPr lang="en-US" sz="4000" dirty="0" smtClean="0"/>
              <a:t>work </a:t>
            </a:r>
            <a:br>
              <a:rPr lang="en-US" sz="4000" dirty="0" smtClean="0"/>
            </a:br>
            <a:r>
              <a:rPr lang="en-US" sz="3200" dirty="0" smtClean="0"/>
              <a:t>(Tiongco et al, 2012)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47650" y="1497991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63300"/>
                </a:solidFill>
              </a:rPr>
              <a:t>Livelihoods impact: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663300"/>
                </a:solidFill>
              </a:rPr>
              <a:t>Qualitative focus group survey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663300"/>
                </a:solidFill>
              </a:rPr>
              <a:t>Quantitative household surveys </a:t>
            </a:r>
          </a:p>
          <a:p>
            <a:pPr lvl="2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663300"/>
                </a:solidFill>
              </a:rPr>
              <a:t>Household surveys : Oct 2010 –Jan 2011</a:t>
            </a:r>
          </a:p>
          <a:p>
            <a:pPr lvl="2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663300"/>
                </a:solidFill>
              </a:rPr>
              <a:t>Community level surveys : Oct 2010 –  </a:t>
            </a:r>
          </a:p>
          <a:p>
            <a:pPr lvl="2"/>
            <a:r>
              <a:rPr lang="en-US" sz="2000" b="1" dirty="0" smtClean="0">
                <a:solidFill>
                  <a:srgbClr val="663300"/>
                </a:solidFill>
              </a:rPr>
              <a:t>  Jan 2011</a:t>
            </a:r>
          </a:p>
          <a:p>
            <a:pPr lvl="2">
              <a:buFont typeface="Arial" pitchFamily="34" charset="0"/>
              <a:buChar char="•"/>
              <a:tabLst>
                <a:tab pos="1377950" algn="l"/>
              </a:tabLst>
            </a:pPr>
            <a:r>
              <a:rPr lang="en-US" sz="2000" b="1" dirty="0" smtClean="0">
                <a:solidFill>
                  <a:srgbClr val="663300"/>
                </a:solidFill>
              </a:rPr>
              <a:t>Socio-economic data collection: March </a:t>
            </a:r>
          </a:p>
          <a:p>
            <a:pPr lvl="2">
              <a:tabLst>
                <a:tab pos="1377950" algn="l"/>
              </a:tabLst>
            </a:pPr>
            <a:r>
              <a:rPr lang="en-US" sz="2000" b="1" dirty="0">
                <a:solidFill>
                  <a:srgbClr val="663300"/>
                </a:solidFill>
              </a:rPr>
              <a:t> </a:t>
            </a:r>
            <a:r>
              <a:rPr lang="en-US" sz="2000" b="1" dirty="0" smtClean="0">
                <a:solidFill>
                  <a:srgbClr val="663300"/>
                </a:solidFill>
              </a:rPr>
              <a:t> 2011 at households where prevalence  </a:t>
            </a:r>
          </a:p>
          <a:p>
            <a:pPr lvl="2">
              <a:tabLst>
                <a:tab pos="1377950" algn="l"/>
              </a:tabLst>
            </a:pPr>
            <a:r>
              <a:rPr lang="en-US" sz="2000" b="1" dirty="0">
                <a:solidFill>
                  <a:srgbClr val="663300"/>
                </a:solidFill>
              </a:rPr>
              <a:t> </a:t>
            </a:r>
            <a:r>
              <a:rPr lang="en-US" sz="2000" b="1" dirty="0" smtClean="0">
                <a:solidFill>
                  <a:srgbClr val="663300"/>
                </a:solidFill>
              </a:rPr>
              <a:t> collected</a:t>
            </a:r>
          </a:p>
        </p:txBody>
      </p:sp>
      <p:pic>
        <p:nvPicPr>
          <p:cNvPr id="5" name="Picture 2" descr="G:\My Pictures\Kenya Afla 052010\DSCN0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780211"/>
            <a:ext cx="2237412" cy="2080348"/>
          </a:xfrm>
          <a:prstGeom prst="rect">
            <a:avLst/>
          </a:prstGeom>
          <a:noFill/>
        </p:spPr>
      </p:pic>
      <p:pic>
        <p:nvPicPr>
          <p:cNvPr id="6" name="Content Placeholder 5" descr="Kakamega_Greengates 2-18-2010 2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1812" y="3478016"/>
            <a:ext cx="2209800" cy="1657350"/>
          </a:xfrm>
          <a:prstGeom prst="rect">
            <a:avLst/>
          </a:prstGeom>
        </p:spPr>
      </p:pic>
      <p:pic>
        <p:nvPicPr>
          <p:cNvPr id="9" name="Content Placeholder 3" descr="Kakamega_Greengates 2-18-2010 4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4200" y="1478941"/>
            <a:ext cx="2209800" cy="1983153"/>
          </a:xfrm>
          <a:prstGeom prst="rect">
            <a:avLst/>
          </a:prstGeom>
        </p:spPr>
      </p:pic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503331"/>
              </p:ext>
            </p:extLst>
          </p:nvPr>
        </p:nvGraphicFramePr>
        <p:xfrm>
          <a:off x="2704225" y="4267200"/>
          <a:ext cx="3982325" cy="2473057"/>
        </p:xfrm>
        <a:graphic>
          <a:graphicData uri="http://schemas.openxmlformats.org/drawingml/2006/table">
            <a:tbl>
              <a:tblPr/>
              <a:tblGrid>
                <a:gridCol w="2819399"/>
                <a:gridCol w="1162926"/>
              </a:tblGrid>
              <a:tr h="2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30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Household Head is Female (%)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Household Head’s Age (Yrs.)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52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76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Household Head’s Education 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53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Household Head’s Farming Experience (Yrs.)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26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2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 Annual Income (KSH)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200298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7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 Value of Maize Produced 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12,873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6817" y="152400"/>
            <a:ext cx="8537936" cy="12510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Drying </a:t>
            </a:r>
            <a:r>
              <a:rPr lang="en-US" sz="4000" dirty="0" smtClean="0"/>
              <a:t>Practices</a:t>
            </a:r>
            <a:br>
              <a:rPr lang="en-US" sz="4000" dirty="0" smtClean="0"/>
            </a:br>
            <a:r>
              <a:rPr lang="en-US" sz="3600" dirty="0" smtClean="0"/>
              <a:t>(</a:t>
            </a:r>
            <a:r>
              <a:rPr lang="en-US" sz="3600" dirty="0" err="1" smtClean="0"/>
              <a:t>Bett</a:t>
            </a:r>
            <a:r>
              <a:rPr lang="en-US" sz="3600" dirty="0" smtClean="0"/>
              <a:t> et al, 2012)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100" dirty="0"/>
          </a:p>
        </p:txBody>
      </p:sp>
      <p:pic>
        <p:nvPicPr>
          <p:cNvPr id="10" name="Picture 9" descr="AflaControl_Logo_Color_300dp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53634" cy="838200"/>
          </a:xfrm>
          <a:prstGeom prst="rect">
            <a:avLst/>
          </a:prstGeom>
        </p:spPr>
      </p:pic>
      <p:pic>
        <p:nvPicPr>
          <p:cNvPr id="11" name="Picture 2" descr="G:\My Pictures\Kenya Afla 052010\101NIKON\DSCN1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2743200"/>
            <a:ext cx="1451336" cy="193511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8852"/>
            <a:ext cx="7010400" cy="472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8229600" cy="1251062"/>
          </a:xfrm>
        </p:spPr>
        <p:txBody>
          <a:bodyPr>
            <a:noAutofit/>
          </a:bodyPr>
          <a:lstStyle/>
          <a:p>
            <a:r>
              <a:rPr lang="en-US" sz="4000" dirty="0" smtClean="0"/>
              <a:t>Sources of Information </a:t>
            </a:r>
            <a:r>
              <a:rPr lang="en-US" sz="4000" dirty="0"/>
              <a:t>o</a:t>
            </a:r>
            <a:r>
              <a:rPr lang="en-US" sz="4000" dirty="0" smtClean="0"/>
              <a:t>n </a:t>
            </a:r>
            <a:r>
              <a:rPr lang="en-US" sz="4000" dirty="0" smtClean="0"/>
              <a:t>Aflatoxin</a:t>
            </a:r>
            <a:br>
              <a:rPr lang="en-US" sz="4000" dirty="0" smtClean="0"/>
            </a:br>
            <a:r>
              <a:rPr lang="en-US" sz="3200" dirty="0" smtClean="0"/>
              <a:t>(Narrod et al, 2012)</a:t>
            </a:r>
            <a:r>
              <a:rPr lang="en-US" sz="3200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6" name="Picture 5" descr="AflaControl_Logo_Color_300dp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66" y="0"/>
            <a:ext cx="1253634" cy="83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6800" y="59436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Percentages are of respondents who had heard of aflatoxin (n=501), </a:t>
            </a:r>
          </a:p>
          <a:p>
            <a:r>
              <a:rPr lang="en-US" sz="1400" dirty="0" smtClean="0"/>
              <a:t>total sample size  (n=1343).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5410200" y="3124200"/>
            <a:ext cx="23622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726535"/>
              </p:ext>
            </p:extLst>
          </p:nvPr>
        </p:nvGraphicFramePr>
        <p:xfrm>
          <a:off x="1066800" y="1931543"/>
          <a:ext cx="7162800" cy="3645408"/>
        </p:xfrm>
        <a:graphic>
          <a:graphicData uri="http://schemas.openxmlformats.org/drawingml/2006/table">
            <a:tbl>
              <a:tblPr/>
              <a:tblGrid>
                <a:gridCol w="1626934"/>
                <a:gridCol w="756383"/>
                <a:gridCol w="1056712"/>
                <a:gridCol w="1022647"/>
                <a:gridCol w="1404724"/>
                <a:gridCol w="1295400"/>
              </a:tblGrid>
              <a:tr h="3187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Male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Female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% of Those Who </a:t>
                      </a:r>
                      <a:b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</a:b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Know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Aflatoxin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% Total Sample</a:t>
                      </a:r>
                      <a:b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</a:b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511M/832 F)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Local Radio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197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158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39.3%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14.7%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Swahili Radio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118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101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23.6%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8.8%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Extension Officer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65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13.0%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4.8%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Neighbor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158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7.6%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2.8%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TV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5.8%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2.2%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English Radio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2.8%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1.0%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Newspaper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105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1.6%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Buyers/Traders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60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Other Source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7.4%</a:t>
                      </a:r>
                      <a:endParaRPr lang="en-US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2.8%</a:t>
                      </a:r>
                      <a:endParaRPr lang="en-US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5600700" y="3048000"/>
            <a:ext cx="25527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KAP Influence </a:t>
            </a:r>
            <a:r>
              <a:rPr lang="en-US" sz="4000" dirty="0" smtClean="0"/>
              <a:t>Diagram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(</a:t>
            </a:r>
            <a:r>
              <a:rPr lang="en-US" sz="3600" dirty="0" smtClean="0"/>
              <a:t>Narrod et </a:t>
            </a:r>
            <a:r>
              <a:rPr lang="en-US" sz="3600" dirty="0" smtClean="0"/>
              <a:t>al, 2012)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685800" y="2057400"/>
            <a:ext cx="1524000" cy="1447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Household demographic characteristic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0900" y="1828800"/>
            <a:ext cx="2286000" cy="914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Knowledge of causes of </a:t>
            </a:r>
            <a:r>
              <a:rPr lang="en-US" dirty="0" err="1" smtClean="0">
                <a:solidFill>
                  <a:schemeClr val="tx1"/>
                </a:solidFill>
              </a:rPr>
              <a:t>aflatoxin</a:t>
            </a:r>
            <a:r>
              <a:rPr lang="en-US" dirty="0" smtClean="0">
                <a:solidFill>
                  <a:schemeClr val="tx1"/>
                </a:solidFill>
              </a:rPr>
              <a:t> contamination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0900" y="4876800"/>
            <a:ext cx="2286000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Perception of </a:t>
            </a:r>
            <a:r>
              <a:rPr lang="en-US" dirty="0" err="1" smtClean="0">
                <a:solidFill>
                  <a:schemeClr val="tx1"/>
                </a:solidFill>
              </a:rPr>
              <a:t>aflatoxin</a:t>
            </a:r>
            <a:r>
              <a:rPr lang="en-US" dirty="0" smtClean="0">
                <a:solidFill>
                  <a:schemeClr val="tx1"/>
                </a:solidFill>
              </a:rPr>
              <a:t> risk associated with visual attributes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3886200"/>
            <a:ext cx="1524000" cy="838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Scale of production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0900" y="3200400"/>
            <a:ext cx="2286000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Attitudes towards high levels of </a:t>
            </a:r>
            <a:r>
              <a:rPr lang="en-US" dirty="0" err="1" smtClean="0">
                <a:solidFill>
                  <a:schemeClr val="tx1"/>
                </a:solidFill>
              </a:rPr>
              <a:t>aflatoxin</a:t>
            </a:r>
            <a:r>
              <a:rPr lang="en-US" dirty="0" smtClean="0">
                <a:solidFill>
                  <a:schemeClr val="tx1"/>
                </a:solidFill>
              </a:rPr>
              <a:t> contamination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52332" y="4304506"/>
            <a:ext cx="685800" cy="1588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71800" y="1676400"/>
            <a:ext cx="2971800" cy="47244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41699" y="2780506"/>
            <a:ext cx="685800" cy="1588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4" idx="1"/>
          </p:cNvCxnSpPr>
          <p:nvPr/>
        </p:nvCxnSpPr>
        <p:spPr>
          <a:xfrm>
            <a:off x="5943600" y="2636837"/>
            <a:ext cx="685800" cy="794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629400" y="2104231"/>
            <a:ext cx="22098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Actions to minimize risk of </a:t>
            </a:r>
            <a:r>
              <a:rPr lang="en-US" dirty="0" err="1" smtClean="0">
                <a:solidFill>
                  <a:schemeClr val="tx1"/>
                </a:solidFill>
              </a:rPr>
              <a:t>aflatoxin</a:t>
            </a:r>
            <a:r>
              <a:rPr lang="en-US" dirty="0" smtClean="0">
                <a:solidFill>
                  <a:schemeClr val="tx1"/>
                </a:solidFill>
              </a:rPr>
              <a:t> contamination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257800"/>
            <a:ext cx="1524000" cy="838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Being in regions with past cases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09800" y="5638800"/>
            <a:ext cx="685800" cy="1588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301200"/>
            <a:ext cx="2200275" cy="346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Results- </a:t>
            </a:r>
            <a:r>
              <a:rPr lang="en-US" sz="4400" dirty="0"/>
              <a:t>Structural equation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47800"/>
            <a:ext cx="5257800" cy="46238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Education </a:t>
            </a:r>
            <a:r>
              <a:rPr lang="en-US" sz="1600" dirty="0" smtClean="0"/>
              <a:t>-- Pos. &amp; </a:t>
            </a:r>
            <a:r>
              <a:rPr lang="en-US" sz="1600" dirty="0" smtClean="0"/>
              <a:t>significant effect on perception of </a:t>
            </a:r>
            <a:r>
              <a:rPr lang="en-US" sz="1600" dirty="0" smtClean="0"/>
              <a:t>risk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Education -- Neg. &amp; </a:t>
            </a:r>
            <a:r>
              <a:rPr lang="en-US" sz="1600" dirty="0"/>
              <a:t>significant effect on household’s reaction to extension </a:t>
            </a:r>
            <a:r>
              <a:rPr lang="en-US" sz="1600" dirty="0" smtClean="0"/>
              <a:t>or </a:t>
            </a:r>
            <a:r>
              <a:rPr lang="en-US" sz="1600" dirty="0"/>
              <a:t>public health office regarding a potential risk in the village</a:t>
            </a:r>
            <a:r>
              <a:rPr lang="en-US" sz="1600" dirty="0" smtClean="0"/>
              <a:t>.</a:t>
            </a: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Female </a:t>
            </a:r>
            <a:r>
              <a:rPr lang="en-US" sz="1600" dirty="0" smtClean="0"/>
              <a:t>HH </a:t>
            </a:r>
            <a:r>
              <a:rPr lang="en-US" sz="1600" dirty="0" smtClean="0"/>
              <a:t>heads </a:t>
            </a:r>
            <a:r>
              <a:rPr lang="en-US" sz="1600" dirty="0" smtClean="0"/>
              <a:t>-- Higher </a:t>
            </a:r>
            <a:r>
              <a:rPr lang="en-US" sz="1600" dirty="0"/>
              <a:t>knowledge about harmful effects of feeding moldy grains to </a:t>
            </a:r>
            <a:r>
              <a:rPr lang="en-US" sz="1600" dirty="0" smtClean="0"/>
              <a:t>humans &amp; animals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HH in dry </a:t>
            </a:r>
            <a:r>
              <a:rPr lang="en-US" sz="1600" dirty="0" smtClean="0"/>
              <a:t>lands </a:t>
            </a:r>
            <a:r>
              <a:rPr lang="en-US" sz="1600" dirty="0" smtClean="0"/>
              <a:t>-- </a:t>
            </a:r>
            <a:r>
              <a:rPr lang="en-US" sz="1600" dirty="0"/>
              <a:t>(where 2004 </a:t>
            </a:r>
            <a:r>
              <a:rPr lang="en-US" sz="1600" dirty="0" smtClean="0"/>
              <a:t>outbreaks</a:t>
            </a:r>
            <a:r>
              <a:rPr lang="en-US" sz="1600" dirty="0" smtClean="0"/>
              <a:t>)-- </a:t>
            </a:r>
            <a:r>
              <a:rPr lang="en-US" sz="1600" dirty="0"/>
              <a:t>had higher perception of risk </a:t>
            </a:r>
            <a:r>
              <a:rPr lang="en-US" sz="1600" dirty="0" smtClean="0"/>
              <a:t> </a:t>
            </a:r>
            <a:r>
              <a:rPr lang="en-US" sz="1600" dirty="0"/>
              <a:t>but </a:t>
            </a:r>
            <a:r>
              <a:rPr lang="en-US" sz="1600" dirty="0" smtClean="0"/>
              <a:t>limited knowledge </a:t>
            </a:r>
            <a:r>
              <a:rPr lang="en-US" sz="1600" dirty="0"/>
              <a:t>of safety </a:t>
            </a:r>
            <a:r>
              <a:rPr lang="en-US" sz="1600" dirty="0" smtClean="0"/>
              <a:t>attributes &amp; ways to reduce risk through improved storage practices (actions)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Scale </a:t>
            </a:r>
            <a:r>
              <a:rPr lang="en-US" sz="1600" dirty="0"/>
              <a:t>of operation -- size of land cultivated or value </a:t>
            </a:r>
            <a:r>
              <a:rPr lang="en-US" sz="1600" dirty="0" smtClean="0"/>
              <a:t>of </a:t>
            </a:r>
            <a:r>
              <a:rPr lang="en-US" sz="1600" dirty="0"/>
              <a:t>production -- had no effect on farmers’ </a:t>
            </a:r>
            <a:r>
              <a:rPr lang="en-US" sz="1600" dirty="0" smtClean="0"/>
              <a:t>actions.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Maize selling - no </a:t>
            </a:r>
            <a:r>
              <a:rPr lang="en-US" sz="1600" dirty="0"/>
              <a:t>effect in terms of actions to reduce risk </a:t>
            </a:r>
            <a:r>
              <a:rPr lang="en-US" sz="1600" dirty="0" smtClean="0"/>
              <a:t> (not the case in terms of groundnuts in Mali)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1600" dirty="0" smtClean="0"/>
          </a:p>
          <a:p>
            <a:endParaRPr lang="en-US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43399"/>
            <a:ext cx="3429000" cy="251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424844" cy="25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6756</TotalTime>
  <Words>940</Words>
  <Application>Microsoft Office PowerPoint</Application>
  <PresentationFormat>On-screen Show (4:3)</PresentationFormat>
  <Paragraphs>209</Paragraphs>
  <Slides>13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Module</vt:lpstr>
      <vt:lpstr>PowerPoint Presentation</vt:lpstr>
      <vt:lpstr>Multi-disciplinary Research Team</vt:lpstr>
      <vt:lpstr>Prevalence Levels for Kenya (Mahuku et al - CIMMYT 2012)</vt:lpstr>
      <vt:lpstr>Predictive Kenya Risk Map (Masuoka et al-USUHS, 2012)</vt:lpstr>
      <vt:lpstr>Socio economic field work  (Tiongco et al, 2012) </vt:lpstr>
      <vt:lpstr>Drying Practices (Bett et al, 2012) </vt:lpstr>
      <vt:lpstr>Sources of Information on Aflatoxin (Narrod et al, 2012)  </vt:lpstr>
      <vt:lpstr>KAP Influence Diagram  (Narrod et al, 2012)</vt:lpstr>
      <vt:lpstr>Results- Structural equation modeling</vt:lpstr>
      <vt:lpstr>Cost-effective risk reduction strategies </vt:lpstr>
      <vt:lpstr>Women’s group</vt:lpstr>
      <vt:lpstr>Remaining Gaps</vt:lpstr>
      <vt:lpstr>Sustain control only achievable</vt:lpstr>
    </vt:vector>
  </TitlesOfParts>
  <Company>IFPRI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EBANDA</dc:creator>
  <cp:lastModifiedBy>Clare</cp:lastModifiedBy>
  <cp:revision>441</cp:revision>
  <cp:lastPrinted>2013-02-12T21:44:02Z</cp:lastPrinted>
  <dcterms:created xsi:type="dcterms:W3CDTF">2009-03-16T17:01:26Z</dcterms:created>
  <dcterms:modified xsi:type="dcterms:W3CDTF">2013-02-13T19:36:06Z</dcterms:modified>
</cp:coreProperties>
</file>