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4" r:id="rId2"/>
    <p:sldId id="275" r:id="rId3"/>
    <p:sldId id="276" r:id="rId4"/>
    <p:sldId id="277" r:id="rId5"/>
    <p:sldId id="278" r:id="rId6"/>
    <p:sldId id="280" r:id="rId7"/>
    <p:sldId id="281" r:id="rId8"/>
    <p:sldId id="283" r:id="rId9"/>
    <p:sldId id="282" r:id="rId10"/>
    <p:sldId id="288" r:id="rId11"/>
    <p:sldId id="284" r:id="rId12"/>
    <p:sldId id="285" r:id="rId13"/>
    <p:sldId id="286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9" autoAdjust="0"/>
    <p:restoredTop sz="94671" autoAdjust="0"/>
  </p:normalViewPr>
  <p:slideViewPr>
    <p:cSldViewPr showGuides="1">
      <p:cViewPr>
        <p:scale>
          <a:sx n="75" d="100"/>
          <a:sy n="75" d="100"/>
        </p:scale>
        <p:origin x="-540" y="-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5BFABE-3B7C-4E80-9A8D-BF6D5734CF22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463D881-AC82-47D9-9C11-45DE1A2F067A}">
      <dgm:prSet phldrT="[Texto]"/>
      <dgm:spPr/>
      <dgm:t>
        <a:bodyPr/>
        <a:lstStyle/>
        <a:p>
          <a:r>
            <a:rPr lang="en-US" noProof="0" dirty="0" smtClean="0">
              <a:latin typeface="Century Schoolbook" panose="02040604050505020304" pitchFamily="18" charset="0"/>
            </a:rPr>
            <a:t>Campaigns</a:t>
          </a:r>
          <a:endParaRPr lang="es-ES" dirty="0"/>
        </a:p>
      </dgm:t>
    </dgm:pt>
    <dgm:pt modelId="{E6265AF5-A39D-401D-94EE-476284226D6E}" type="parTrans" cxnId="{B4966ECE-CE62-4954-B591-DB65B049F49E}">
      <dgm:prSet/>
      <dgm:spPr/>
      <dgm:t>
        <a:bodyPr/>
        <a:lstStyle/>
        <a:p>
          <a:endParaRPr lang="es-ES"/>
        </a:p>
      </dgm:t>
    </dgm:pt>
    <dgm:pt modelId="{C1E553E5-8F2C-4C2B-BF0E-CC60EFA7F7EE}" type="sibTrans" cxnId="{B4966ECE-CE62-4954-B591-DB65B049F49E}">
      <dgm:prSet/>
      <dgm:spPr/>
      <dgm:t>
        <a:bodyPr/>
        <a:lstStyle/>
        <a:p>
          <a:endParaRPr lang="es-ES"/>
        </a:p>
      </dgm:t>
    </dgm:pt>
    <dgm:pt modelId="{82B07877-12E0-4E2D-8278-A9E9CA5BBB84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noProof="0" dirty="0" smtClean="0">
              <a:latin typeface="Century Schoolbook" panose="02040604050505020304" pitchFamily="18" charset="0"/>
            </a:rPr>
            <a:t> </a:t>
          </a:r>
          <a:endParaRPr lang="es-ES" sz="800" dirty="0" smtClean="0"/>
        </a:p>
        <a:p>
          <a:r>
            <a:rPr lang="en-US" sz="1600" noProof="0" dirty="0" smtClean="0">
              <a:latin typeface="Century Schoolbook" panose="02040604050505020304" pitchFamily="18" charset="0"/>
            </a:rPr>
            <a:t>Constituency Clientele</a:t>
          </a:r>
          <a:endParaRPr lang="en-US" sz="1600" noProof="0" dirty="0">
            <a:latin typeface="Century Schoolbook" panose="02040604050505020304" pitchFamily="18" charset="0"/>
          </a:endParaRPr>
        </a:p>
      </dgm:t>
    </dgm:pt>
    <dgm:pt modelId="{0E2D6AB0-80E9-4FB7-AE21-D335740C9CB0}" type="parTrans" cxnId="{4499856D-9BCF-4E10-A221-644A56E0A09D}">
      <dgm:prSet/>
      <dgm:spPr/>
      <dgm:t>
        <a:bodyPr/>
        <a:lstStyle/>
        <a:p>
          <a:endParaRPr lang="es-ES"/>
        </a:p>
      </dgm:t>
    </dgm:pt>
    <dgm:pt modelId="{C0F415B3-E86D-4057-8C48-004F18645D5D}" type="sibTrans" cxnId="{4499856D-9BCF-4E10-A221-644A56E0A09D}">
      <dgm:prSet/>
      <dgm:spPr/>
      <dgm:t>
        <a:bodyPr/>
        <a:lstStyle/>
        <a:p>
          <a:endParaRPr lang="es-ES"/>
        </a:p>
      </dgm:t>
    </dgm:pt>
    <dgm:pt modelId="{AF131F94-BB8C-4E3E-9FD3-D860C2B75FE7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noProof="0" dirty="0" smtClean="0">
              <a:latin typeface="Century Schoolbook" panose="02040604050505020304" pitchFamily="18" charset="0"/>
            </a:rPr>
            <a:t>Cash for votes</a:t>
          </a:r>
        </a:p>
      </dgm:t>
    </dgm:pt>
    <dgm:pt modelId="{9A6ACCCE-3ABE-4CEA-A356-A646287D15C8}" type="parTrans" cxnId="{F3B6C121-BA2A-4739-8B23-D11A3A88F0DB}">
      <dgm:prSet/>
      <dgm:spPr/>
      <dgm:t>
        <a:bodyPr/>
        <a:lstStyle/>
        <a:p>
          <a:endParaRPr lang="es-ES"/>
        </a:p>
      </dgm:t>
    </dgm:pt>
    <dgm:pt modelId="{0F85710D-77A0-409F-B611-04156F5FCDDA}" type="sibTrans" cxnId="{F3B6C121-BA2A-4739-8B23-D11A3A88F0DB}">
      <dgm:prSet/>
      <dgm:spPr/>
      <dgm:t>
        <a:bodyPr/>
        <a:lstStyle/>
        <a:p>
          <a:endParaRPr lang="es-ES"/>
        </a:p>
      </dgm:t>
    </dgm:pt>
    <dgm:pt modelId="{3ECB8932-DA84-4093-B0EE-69A2C89D6142}">
      <dgm:prSet custT="1"/>
      <dgm:spPr/>
      <dgm:t>
        <a:bodyPr/>
        <a:lstStyle/>
        <a:p>
          <a:r>
            <a:rPr lang="en-US" sz="1400" noProof="0" dirty="0" smtClean="0">
              <a:latin typeface="Century Schoolbook" panose="02040604050505020304" pitchFamily="18" charset="0"/>
            </a:rPr>
            <a:t>“</a:t>
          </a:r>
          <a:r>
            <a:rPr lang="en-US" sz="1400" noProof="0" dirty="0" err="1" smtClean="0">
              <a:latin typeface="Century Schoolbook" panose="02040604050505020304" pitchFamily="18" charset="0"/>
            </a:rPr>
            <a:t>Compadres</a:t>
          </a:r>
          <a:r>
            <a:rPr lang="en-US" sz="1400" noProof="0" dirty="0" smtClean="0">
              <a:latin typeface="Century Schoolbook" panose="02040604050505020304" pitchFamily="18" charset="0"/>
            </a:rPr>
            <a:t>”</a:t>
          </a:r>
          <a:endParaRPr lang="en-US" sz="1400" noProof="0" dirty="0">
            <a:latin typeface="Century Schoolbook" panose="02040604050505020304" pitchFamily="18" charset="0"/>
          </a:endParaRPr>
        </a:p>
      </dgm:t>
    </dgm:pt>
    <dgm:pt modelId="{B2BBC21A-3F4C-4A96-A2C3-DC6C5107959C}" type="parTrans" cxnId="{CE12918C-4953-4411-A3B1-39B49FE139DB}">
      <dgm:prSet/>
      <dgm:spPr/>
      <dgm:t>
        <a:bodyPr/>
        <a:lstStyle/>
        <a:p>
          <a:endParaRPr lang="es-ES"/>
        </a:p>
      </dgm:t>
    </dgm:pt>
    <dgm:pt modelId="{B3537700-966F-452C-91EC-5A85DCA06741}" type="sibTrans" cxnId="{CE12918C-4953-4411-A3B1-39B49FE139DB}">
      <dgm:prSet/>
      <dgm:spPr/>
      <dgm:t>
        <a:bodyPr/>
        <a:lstStyle/>
        <a:p>
          <a:endParaRPr lang="es-ES"/>
        </a:p>
      </dgm:t>
    </dgm:pt>
    <dgm:pt modelId="{E42C911A-CF61-4A70-A17C-5CDFF93B3FE8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noProof="0" dirty="0" smtClean="0">
              <a:latin typeface="Century Schoolbook" panose="02040604050505020304" pitchFamily="18" charset="0"/>
            </a:rPr>
            <a:t>Contracts</a:t>
          </a:r>
        </a:p>
        <a:p>
          <a:pPr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noProof="0" dirty="0">
            <a:latin typeface="Century Schoolbook" panose="02040604050505020304" pitchFamily="18" charset="0"/>
          </a:endParaRPr>
        </a:p>
      </dgm:t>
    </dgm:pt>
    <dgm:pt modelId="{5A9B643B-575D-4097-8F74-AE6BABF2FE67}" type="parTrans" cxnId="{FE336E9C-79A7-431C-9DEB-98C9151089E0}">
      <dgm:prSet/>
      <dgm:spPr/>
      <dgm:t>
        <a:bodyPr/>
        <a:lstStyle/>
        <a:p>
          <a:endParaRPr lang="es-ES"/>
        </a:p>
      </dgm:t>
    </dgm:pt>
    <dgm:pt modelId="{FEA458A4-1014-4C38-9CF4-B78E81D2783F}" type="sibTrans" cxnId="{FE336E9C-79A7-431C-9DEB-98C9151089E0}">
      <dgm:prSet/>
      <dgm:spPr/>
      <dgm:t>
        <a:bodyPr/>
        <a:lstStyle/>
        <a:p>
          <a:endParaRPr lang="es-ES"/>
        </a:p>
      </dgm:t>
    </dgm:pt>
    <dgm:pt modelId="{8FC5CAFB-7EAB-4344-9ED3-D4C316A9B133}">
      <dgm:prSet/>
      <dgm:spPr/>
      <dgm:t>
        <a:bodyPr/>
        <a:lstStyle/>
        <a:p>
          <a:r>
            <a:rPr lang="en-US" noProof="0" dirty="0">
              <a:latin typeface="Century Schoolbook" panose="02040604050505020304" pitchFamily="18" charset="0"/>
            </a:rPr>
            <a:t>Crime</a:t>
          </a:r>
        </a:p>
      </dgm:t>
    </dgm:pt>
    <dgm:pt modelId="{D3B3839A-A790-413D-BAE7-E92164715613}" type="parTrans" cxnId="{777F9D35-A997-41F1-B1A9-889FC92B7FF6}">
      <dgm:prSet/>
      <dgm:spPr/>
      <dgm:t>
        <a:bodyPr/>
        <a:lstStyle/>
        <a:p>
          <a:endParaRPr lang="es-ES"/>
        </a:p>
      </dgm:t>
    </dgm:pt>
    <dgm:pt modelId="{C96408D7-07C4-4D35-85FC-0DA9297A1426}" type="sibTrans" cxnId="{777F9D35-A997-41F1-B1A9-889FC92B7FF6}">
      <dgm:prSet/>
      <dgm:spPr/>
      <dgm:t>
        <a:bodyPr/>
        <a:lstStyle/>
        <a:p>
          <a:endParaRPr lang="es-ES"/>
        </a:p>
      </dgm:t>
    </dgm:pt>
    <dgm:pt modelId="{E1452825-F699-4439-B12E-35A827D98796}" type="pres">
      <dgm:prSet presAssocID="{005BFABE-3B7C-4E80-9A8D-BF6D5734CF2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F68F7BF-B438-4BA2-9DF3-BA53A9E8C857}" type="pres">
      <dgm:prSet presAssocID="{005BFABE-3B7C-4E80-9A8D-BF6D5734CF22}" presName="cycle" presStyleCnt="0"/>
      <dgm:spPr/>
    </dgm:pt>
    <dgm:pt modelId="{666E1036-A9CC-45F4-A3A5-FFE5142A9105}" type="pres">
      <dgm:prSet presAssocID="{7463D881-AC82-47D9-9C11-45DE1A2F067A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00400C-051D-49B2-9D25-67EA36FC8D89}" type="pres">
      <dgm:prSet presAssocID="{C1E553E5-8F2C-4C2B-BF0E-CC60EFA7F7EE}" presName="sibTransFirstNode" presStyleLbl="bgShp" presStyleIdx="0" presStyleCnt="1"/>
      <dgm:spPr/>
      <dgm:t>
        <a:bodyPr/>
        <a:lstStyle/>
        <a:p>
          <a:endParaRPr lang="es-ES"/>
        </a:p>
      </dgm:t>
    </dgm:pt>
    <dgm:pt modelId="{CAC085DC-098E-4EFD-A271-E72A9517308B}" type="pres">
      <dgm:prSet presAssocID="{AF131F94-BB8C-4E3E-9FD3-D860C2B75FE7}" presName="nodeFollowingNodes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9FEF280-FF76-47AC-B883-113739EEF321}" type="pres">
      <dgm:prSet presAssocID="{82B07877-12E0-4E2D-8278-A9E9CA5BBB84}" presName="nodeFollowingNodes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113028-FADD-47E9-8344-027F41C1F729}" type="pres">
      <dgm:prSet presAssocID="{3ECB8932-DA84-4093-B0EE-69A2C89D6142}" presName="nodeFollowingNodes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B53CA9C-9986-4FC2-827D-2085E2486CD1}" type="pres">
      <dgm:prSet presAssocID="{E42C911A-CF61-4A70-A17C-5CDFF93B3FE8}" presName="nodeFollowingNodes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870D08-9885-4E83-83A4-31D52F2BA8D7}" type="pres">
      <dgm:prSet presAssocID="{8FC5CAFB-7EAB-4344-9ED3-D4C316A9B133}" presName="nodeFollowingNodes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E336E9C-79A7-431C-9DEB-98C9151089E0}" srcId="{005BFABE-3B7C-4E80-9A8D-BF6D5734CF22}" destId="{E42C911A-CF61-4A70-A17C-5CDFF93B3FE8}" srcOrd="4" destOrd="0" parTransId="{5A9B643B-575D-4097-8F74-AE6BABF2FE67}" sibTransId="{FEA458A4-1014-4C38-9CF4-B78E81D2783F}"/>
    <dgm:cxn modelId="{73467566-8283-3F40-8415-5022EB852196}" type="presOf" srcId="{E42C911A-CF61-4A70-A17C-5CDFF93B3FE8}" destId="{DB53CA9C-9986-4FC2-827D-2085E2486CD1}" srcOrd="0" destOrd="0" presId="urn:microsoft.com/office/officeart/2005/8/layout/cycle3"/>
    <dgm:cxn modelId="{B4966ECE-CE62-4954-B591-DB65B049F49E}" srcId="{005BFABE-3B7C-4E80-9A8D-BF6D5734CF22}" destId="{7463D881-AC82-47D9-9C11-45DE1A2F067A}" srcOrd="0" destOrd="0" parTransId="{E6265AF5-A39D-401D-94EE-476284226D6E}" sibTransId="{C1E553E5-8F2C-4C2B-BF0E-CC60EFA7F7EE}"/>
    <dgm:cxn modelId="{F3B6C121-BA2A-4739-8B23-D11A3A88F0DB}" srcId="{005BFABE-3B7C-4E80-9A8D-BF6D5734CF22}" destId="{AF131F94-BB8C-4E3E-9FD3-D860C2B75FE7}" srcOrd="1" destOrd="0" parTransId="{9A6ACCCE-3ABE-4CEA-A356-A646287D15C8}" sibTransId="{0F85710D-77A0-409F-B611-04156F5FCDDA}"/>
    <dgm:cxn modelId="{119A800D-3C91-5349-BC9F-89DF03F7DB79}" type="presOf" srcId="{3ECB8932-DA84-4093-B0EE-69A2C89D6142}" destId="{82113028-FADD-47E9-8344-027F41C1F729}" srcOrd="0" destOrd="0" presId="urn:microsoft.com/office/officeart/2005/8/layout/cycle3"/>
    <dgm:cxn modelId="{E1339A4F-2FE1-7845-A6CE-B82DBEA4D20F}" type="presOf" srcId="{7463D881-AC82-47D9-9C11-45DE1A2F067A}" destId="{666E1036-A9CC-45F4-A3A5-FFE5142A9105}" srcOrd="0" destOrd="0" presId="urn:microsoft.com/office/officeart/2005/8/layout/cycle3"/>
    <dgm:cxn modelId="{777F9D35-A997-41F1-B1A9-889FC92B7FF6}" srcId="{005BFABE-3B7C-4E80-9A8D-BF6D5734CF22}" destId="{8FC5CAFB-7EAB-4344-9ED3-D4C316A9B133}" srcOrd="5" destOrd="0" parTransId="{D3B3839A-A790-413D-BAE7-E92164715613}" sibTransId="{C96408D7-07C4-4D35-85FC-0DA9297A1426}"/>
    <dgm:cxn modelId="{1FAFE8D5-0985-ED46-8AF3-E7E24A495B3D}" type="presOf" srcId="{8FC5CAFB-7EAB-4344-9ED3-D4C316A9B133}" destId="{4D870D08-9885-4E83-83A4-31D52F2BA8D7}" srcOrd="0" destOrd="0" presId="urn:microsoft.com/office/officeart/2005/8/layout/cycle3"/>
    <dgm:cxn modelId="{8D5E93D8-7AAE-0446-A793-54E794DBEFE1}" type="presOf" srcId="{AF131F94-BB8C-4E3E-9FD3-D860C2B75FE7}" destId="{CAC085DC-098E-4EFD-A271-E72A9517308B}" srcOrd="0" destOrd="0" presId="urn:microsoft.com/office/officeart/2005/8/layout/cycle3"/>
    <dgm:cxn modelId="{C58A8117-C953-9640-ABAB-5D8568E31023}" type="presOf" srcId="{82B07877-12E0-4E2D-8278-A9E9CA5BBB84}" destId="{29FEF280-FF76-47AC-B883-113739EEF321}" srcOrd="0" destOrd="0" presId="urn:microsoft.com/office/officeart/2005/8/layout/cycle3"/>
    <dgm:cxn modelId="{CE12918C-4953-4411-A3B1-39B49FE139DB}" srcId="{005BFABE-3B7C-4E80-9A8D-BF6D5734CF22}" destId="{3ECB8932-DA84-4093-B0EE-69A2C89D6142}" srcOrd="3" destOrd="0" parTransId="{B2BBC21A-3F4C-4A96-A2C3-DC6C5107959C}" sibTransId="{B3537700-966F-452C-91EC-5A85DCA06741}"/>
    <dgm:cxn modelId="{C7CF4651-045F-D343-9E49-357A2A2955A3}" type="presOf" srcId="{005BFABE-3B7C-4E80-9A8D-BF6D5734CF22}" destId="{E1452825-F699-4439-B12E-35A827D98796}" srcOrd="0" destOrd="0" presId="urn:microsoft.com/office/officeart/2005/8/layout/cycle3"/>
    <dgm:cxn modelId="{099AE800-B6D4-F041-A9A4-8EB0559DD62F}" type="presOf" srcId="{C1E553E5-8F2C-4C2B-BF0E-CC60EFA7F7EE}" destId="{5500400C-051D-49B2-9D25-67EA36FC8D89}" srcOrd="0" destOrd="0" presId="urn:microsoft.com/office/officeart/2005/8/layout/cycle3"/>
    <dgm:cxn modelId="{4499856D-9BCF-4E10-A221-644A56E0A09D}" srcId="{005BFABE-3B7C-4E80-9A8D-BF6D5734CF22}" destId="{82B07877-12E0-4E2D-8278-A9E9CA5BBB84}" srcOrd="2" destOrd="0" parTransId="{0E2D6AB0-80E9-4FB7-AE21-D335740C9CB0}" sibTransId="{C0F415B3-E86D-4057-8C48-004F18645D5D}"/>
    <dgm:cxn modelId="{6891C5D3-5FE2-7143-AE71-E96A283637A8}" type="presParOf" srcId="{E1452825-F699-4439-B12E-35A827D98796}" destId="{DF68F7BF-B438-4BA2-9DF3-BA53A9E8C857}" srcOrd="0" destOrd="0" presId="urn:microsoft.com/office/officeart/2005/8/layout/cycle3"/>
    <dgm:cxn modelId="{30AFCBFE-2EC1-F74E-9B41-B195C0CA74EA}" type="presParOf" srcId="{DF68F7BF-B438-4BA2-9DF3-BA53A9E8C857}" destId="{666E1036-A9CC-45F4-A3A5-FFE5142A9105}" srcOrd="0" destOrd="0" presId="urn:microsoft.com/office/officeart/2005/8/layout/cycle3"/>
    <dgm:cxn modelId="{138DCDFE-C65F-5E4A-A134-F3D36BDC4F71}" type="presParOf" srcId="{DF68F7BF-B438-4BA2-9DF3-BA53A9E8C857}" destId="{5500400C-051D-49B2-9D25-67EA36FC8D89}" srcOrd="1" destOrd="0" presId="urn:microsoft.com/office/officeart/2005/8/layout/cycle3"/>
    <dgm:cxn modelId="{F789E4D3-97C0-6A4F-8851-1307EA60AFD0}" type="presParOf" srcId="{DF68F7BF-B438-4BA2-9DF3-BA53A9E8C857}" destId="{CAC085DC-098E-4EFD-A271-E72A9517308B}" srcOrd="2" destOrd="0" presId="urn:microsoft.com/office/officeart/2005/8/layout/cycle3"/>
    <dgm:cxn modelId="{17C22BFE-C034-4C47-9AF5-EC140B9E73B1}" type="presParOf" srcId="{DF68F7BF-B438-4BA2-9DF3-BA53A9E8C857}" destId="{29FEF280-FF76-47AC-B883-113739EEF321}" srcOrd="3" destOrd="0" presId="urn:microsoft.com/office/officeart/2005/8/layout/cycle3"/>
    <dgm:cxn modelId="{ED3CA6C6-7F99-DF4C-BD4B-6530202DC107}" type="presParOf" srcId="{DF68F7BF-B438-4BA2-9DF3-BA53A9E8C857}" destId="{82113028-FADD-47E9-8344-027F41C1F729}" srcOrd="4" destOrd="0" presId="urn:microsoft.com/office/officeart/2005/8/layout/cycle3"/>
    <dgm:cxn modelId="{B005D9DF-7F38-0A49-810A-EDDE743D031A}" type="presParOf" srcId="{DF68F7BF-B438-4BA2-9DF3-BA53A9E8C857}" destId="{DB53CA9C-9986-4FC2-827D-2085E2486CD1}" srcOrd="5" destOrd="0" presId="urn:microsoft.com/office/officeart/2005/8/layout/cycle3"/>
    <dgm:cxn modelId="{52EDA67B-9B80-9141-98AE-500B63E07C5B}" type="presParOf" srcId="{DF68F7BF-B438-4BA2-9DF3-BA53A9E8C857}" destId="{4D870D08-9885-4E83-83A4-31D52F2BA8D7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BF74B1-1A5B-47F4-A68C-1BCF13A0F4CB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</dgm:pt>
    <dgm:pt modelId="{18E1C72C-6FDE-4CE7-86EB-03F706124037}">
      <dgm:prSet phldrT="[Texto]"/>
      <dgm:spPr/>
      <dgm:t>
        <a:bodyPr/>
        <a:lstStyle/>
        <a:p>
          <a:r>
            <a:rPr lang="es-ES" dirty="0" err="1">
              <a:latin typeface="Century Schoolbook" panose="02040604050505020304" pitchFamily="18" charset="0"/>
            </a:rPr>
            <a:t>Civic</a:t>
          </a:r>
          <a:r>
            <a:rPr lang="es-ES" dirty="0">
              <a:latin typeface="Century Schoolbook" panose="02040604050505020304" pitchFamily="18" charset="0"/>
            </a:rPr>
            <a:t> </a:t>
          </a:r>
          <a:r>
            <a:rPr lang="es-ES" dirty="0" err="1">
              <a:latin typeface="Century Schoolbook" panose="02040604050505020304" pitchFamily="18" charset="0"/>
            </a:rPr>
            <a:t>Momentum</a:t>
          </a:r>
          <a:endParaRPr lang="es-ES" dirty="0">
            <a:latin typeface="Century Schoolbook" panose="02040604050505020304" pitchFamily="18" charset="0"/>
          </a:endParaRPr>
        </a:p>
      </dgm:t>
    </dgm:pt>
    <dgm:pt modelId="{DFDDB45F-2D6F-4F8D-9C3C-523349198BD1}" type="parTrans" cxnId="{BA18B6A6-E214-420D-88B8-23B7FD229D27}">
      <dgm:prSet/>
      <dgm:spPr/>
      <dgm:t>
        <a:bodyPr/>
        <a:lstStyle/>
        <a:p>
          <a:endParaRPr lang="es-ES"/>
        </a:p>
      </dgm:t>
    </dgm:pt>
    <dgm:pt modelId="{A4B35C77-9D97-40E0-B84B-96EDEB8C9496}" type="sibTrans" cxnId="{BA18B6A6-E214-420D-88B8-23B7FD229D27}">
      <dgm:prSet/>
      <dgm:spPr/>
      <dgm:t>
        <a:bodyPr/>
        <a:lstStyle/>
        <a:p>
          <a:endParaRPr lang="es-ES"/>
        </a:p>
      </dgm:t>
    </dgm:pt>
    <dgm:pt modelId="{4E0EECE6-6F0E-4BCD-92F7-044F5B81CF8C}">
      <dgm:prSet phldrT="[Texto]"/>
      <dgm:spPr/>
      <dgm:t>
        <a:bodyPr/>
        <a:lstStyle/>
        <a:p>
          <a:r>
            <a:rPr lang="es-ES" dirty="0" err="1">
              <a:latin typeface="Century Schoolbook" panose="02040604050505020304" pitchFamily="18" charset="0"/>
            </a:rPr>
            <a:t>Degrees</a:t>
          </a:r>
          <a:r>
            <a:rPr lang="es-ES" dirty="0">
              <a:latin typeface="Century Schoolbook" panose="02040604050505020304" pitchFamily="18" charset="0"/>
            </a:rPr>
            <a:t> of </a:t>
          </a:r>
          <a:r>
            <a:rPr lang="es-ES" dirty="0" err="1" smtClean="0">
              <a:latin typeface="Century Schoolbook" panose="02040604050505020304" pitchFamily="18" charset="0"/>
            </a:rPr>
            <a:t>Freedom</a:t>
          </a:r>
          <a:r>
            <a:rPr lang="es-ES" dirty="0" smtClean="0">
              <a:latin typeface="Century Schoolbook" panose="02040604050505020304" pitchFamily="18" charset="0"/>
            </a:rPr>
            <a:t> </a:t>
          </a:r>
          <a:r>
            <a:rPr lang="es-ES" dirty="0" err="1" smtClean="0">
              <a:latin typeface="Century Schoolbook" panose="02040604050505020304" pitchFamily="18" charset="0"/>
            </a:rPr>
            <a:t>Necessary</a:t>
          </a:r>
          <a:r>
            <a:rPr lang="es-ES" dirty="0" smtClean="0">
              <a:latin typeface="Century Schoolbook" panose="02040604050505020304" pitchFamily="18" charset="0"/>
            </a:rPr>
            <a:t> </a:t>
          </a:r>
          <a:r>
            <a:rPr lang="es-ES" dirty="0" err="1">
              <a:latin typeface="Century Schoolbook" panose="02040604050505020304" pitchFamily="18" charset="0"/>
            </a:rPr>
            <a:t>to</a:t>
          </a:r>
          <a:r>
            <a:rPr lang="es-ES" dirty="0">
              <a:latin typeface="Century Schoolbook" panose="02040604050505020304" pitchFamily="18" charset="0"/>
            </a:rPr>
            <a:t> </a:t>
          </a:r>
          <a:r>
            <a:rPr lang="es-ES" dirty="0" smtClean="0">
              <a:latin typeface="Century Schoolbook" panose="02040604050505020304" pitchFamily="18" charset="0"/>
            </a:rPr>
            <a:t>CHANGE </a:t>
          </a:r>
          <a:r>
            <a:rPr lang="es-ES" dirty="0" err="1">
              <a:latin typeface="Century Schoolbook" panose="02040604050505020304" pitchFamily="18" charset="0"/>
            </a:rPr>
            <a:t>the</a:t>
          </a:r>
          <a:r>
            <a:rPr lang="es-ES" dirty="0">
              <a:latin typeface="Century Schoolbook" panose="02040604050505020304" pitchFamily="18" charset="0"/>
            </a:rPr>
            <a:t> </a:t>
          </a:r>
          <a:r>
            <a:rPr lang="es-ES" dirty="0" err="1" smtClean="0">
              <a:latin typeface="Century Schoolbook" panose="02040604050505020304" pitchFamily="18" charset="0"/>
            </a:rPr>
            <a:t>System</a:t>
          </a:r>
          <a:endParaRPr lang="es-ES" dirty="0">
            <a:latin typeface="Century Schoolbook" panose="02040604050505020304" pitchFamily="18" charset="0"/>
          </a:endParaRPr>
        </a:p>
      </dgm:t>
    </dgm:pt>
    <dgm:pt modelId="{880E03CC-E806-4BF4-9570-403528C7A858}" type="parTrans" cxnId="{33A5C07C-B1CC-4083-B0F5-53C62145ED80}">
      <dgm:prSet/>
      <dgm:spPr/>
      <dgm:t>
        <a:bodyPr/>
        <a:lstStyle/>
        <a:p>
          <a:endParaRPr lang="es-ES"/>
        </a:p>
      </dgm:t>
    </dgm:pt>
    <dgm:pt modelId="{9B74CB50-06BC-45EC-8F31-AA5E7C6D9676}" type="sibTrans" cxnId="{33A5C07C-B1CC-4083-B0F5-53C62145ED80}">
      <dgm:prSet/>
      <dgm:spPr/>
      <dgm:t>
        <a:bodyPr/>
        <a:lstStyle/>
        <a:p>
          <a:endParaRPr lang="es-ES"/>
        </a:p>
      </dgm:t>
    </dgm:pt>
    <dgm:pt modelId="{803E008A-213B-42B1-9571-AA7E0952621B}">
      <dgm:prSet phldrT="[Texto]"/>
      <dgm:spPr/>
      <dgm:t>
        <a:bodyPr/>
        <a:lstStyle/>
        <a:p>
          <a:r>
            <a:rPr lang="es-ES" dirty="0" smtClean="0">
              <a:latin typeface="Century Schoolbook" panose="02040604050505020304" pitchFamily="18" charset="0"/>
            </a:rPr>
            <a:t>Money </a:t>
          </a:r>
          <a:r>
            <a:rPr lang="es-ES" dirty="0" err="1">
              <a:latin typeface="Century Schoolbook" panose="02040604050505020304" pitchFamily="18" charset="0"/>
            </a:rPr>
            <a:t>Out</a:t>
          </a:r>
          <a:r>
            <a:rPr lang="es-ES" dirty="0">
              <a:latin typeface="Century Schoolbook" panose="02040604050505020304" pitchFamily="18" charset="0"/>
            </a:rPr>
            <a:t> of </a:t>
          </a:r>
          <a:r>
            <a:rPr lang="es-ES" dirty="0" err="1">
              <a:latin typeface="Century Schoolbook" panose="02040604050505020304" pitchFamily="18" charset="0"/>
            </a:rPr>
            <a:t>Elections</a:t>
          </a:r>
          <a:endParaRPr lang="es-ES" dirty="0">
            <a:latin typeface="Century Schoolbook" panose="02040604050505020304" pitchFamily="18" charset="0"/>
          </a:endParaRPr>
        </a:p>
      </dgm:t>
    </dgm:pt>
    <dgm:pt modelId="{9F553331-B562-4153-87D0-A780CF91706C}" type="sibTrans" cxnId="{49A7F82F-B34E-45D1-B64D-308E129079B4}">
      <dgm:prSet/>
      <dgm:spPr/>
      <dgm:t>
        <a:bodyPr/>
        <a:lstStyle/>
        <a:p>
          <a:endParaRPr lang="es-ES"/>
        </a:p>
      </dgm:t>
    </dgm:pt>
    <dgm:pt modelId="{B77658B3-0F9F-4F7B-BFB8-059175D94834}" type="parTrans" cxnId="{49A7F82F-B34E-45D1-B64D-308E129079B4}">
      <dgm:prSet/>
      <dgm:spPr/>
      <dgm:t>
        <a:bodyPr/>
        <a:lstStyle/>
        <a:p>
          <a:endParaRPr lang="es-ES"/>
        </a:p>
      </dgm:t>
    </dgm:pt>
    <dgm:pt modelId="{D6155EB7-DF22-42EA-BAEF-D68E4933D49F}" type="pres">
      <dgm:prSet presAssocID="{46BF74B1-1A5B-47F4-A68C-1BCF13A0F4CB}" presName="linear" presStyleCnt="0">
        <dgm:presLayoutVars>
          <dgm:animLvl val="lvl"/>
          <dgm:resizeHandles val="exact"/>
        </dgm:presLayoutVars>
      </dgm:prSet>
      <dgm:spPr/>
    </dgm:pt>
    <dgm:pt modelId="{F1CC312A-652B-42DB-8EDF-E0C54C87FDA7}" type="pres">
      <dgm:prSet presAssocID="{18E1C72C-6FDE-4CE7-86EB-03F70612403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F010012-A8A0-4DC4-B17E-FCEE135CD6DF}" type="pres">
      <dgm:prSet presAssocID="{A4B35C77-9D97-40E0-B84B-96EDEB8C9496}" presName="spacer" presStyleCnt="0"/>
      <dgm:spPr/>
    </dgm:pt>
    <dgm:pt modelId="{DCF6C82C-8F31-4812-A105-D89A33E2CACA}" type="pres">
      <dgm:prSet presAssocID="{803E008A-213B-42B1-9571-AA7E0952621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0BA2AC4-AA83-4493-A487-8953A2CFF30C}" type="pres">
      <dgm:prSet presAssocID="{9F553331-B562-4153-87D0-A780CF91706C}" presName="spacer" presStyleCnt="0"/>
      <dgm:spPr/>
    </dgm:pt>
    <dgm:pt modelId="{94C803F3-7BA0-4AE9-83F3-AB39E648DB83}" type="pres">
      <dgm:prSet presAssocID="{4E0EECE6-6F0E-4BCD-92F7-044F5B81CF8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9A7F82F-B34E-45D1-B64D-308E129079B4}" srcId="{46BF74B1-1A5B-47F4-A68C-1BCF13A0F4CB}" destId="{803E008A-213B-42B1-9571-AA7E0952621B}" srcOrd="1" destOrd="0" parTransId="{B77658B3-0F9F-4F7B-BFB8-059175D94834}" sibTransId="{9F553331-B562-4153-87D0-A780CF91706C}"/>
    <dgm:cxn modelId="{BA18B6A6-E214-420D-88B8-23B7FD229D27}" srcId="{46BF74B1-1A5B-47F4-A68C-1BCF13A0F4CB}" destId="{18E1C72C-6FDE-4CE7-86EB-03F706124037}" srcOrd="0" destOrd="0" parTransId="{DFDDB45F-2D6F-4F8D-9C3C-523349198BD1}" sibTransId="{A4B35C77-9D97-40E0-B84B-96EDEB8C9496}"/>
    <dgm:cxn modelId="{08877A9F-165D-1749-9107-CC4B11922B2B}" type="presOf" srcId="{46BF74B1-1A5B-47F4-A68C-1BCF13A0F4CB}" destId="{D6155EB7-DF22-42EA-BAEF-D68E4933D49F}" srcOrd="0" destOrd="0" presId="urn:microsoft.com/office/officeart/2005/8/layout/vList2"/>
    <dgm:cxn modelId="{2F824533-3DC3-E341-BA1E-1CC63D4CA506}" type="presOf" srcId="{18E1C72C-6FDE-4CE7-86EB-03F706124037}" destId="{F1CC312A-652B-42DB-8EDF-E0C54C87FDA7}" srcOrd="0" destOrd="0" presId="urn:microsoft.com/office/officeart/2005/8/layout/vList2"/>
    <dgm:cxn modelId="{246500A1-6491-2540-B68F-CBE3693BF39A}" type="presOf" srcId="{4E0EECE6-6F0E-4BCD-92F7-044F5B81CF8C}" destId="{94C803F3-7BA0-4AE9-83F3-AB39E648DB83}" srcOrd="0" destOrd="0" presId="urn:microsoft.com/office/officeart/2005/8/layout/vList2"/>
    <dgm:cxn modelId="{ABA81C4A-B8B0-ED46-A681-ECC7D4A5EAA3}" type="presOf" srcId="{803E008A-213B-42B1-9571-AA7E0952621B}" destId="{DCF6C82C-8F31-4812-A105-D89A33E2CACA}" srcOrd="0" destOrd="0" presId="urn:microsoft.com/office/officeart/2005/8/layout/vList2"/>
    <dgm:cxn modelId="{33A5C07C-B1CC-4083-B0F5-53C62145ED80}" srcId="{46BF74B1-1A5B-47F4-A68C-1BCF13A0F4CB}" destId="{4E0EECE6-6F0E-4BCD-92F7-044F5B81CF8C}" srcOrd="2" destOrd="0" parTransId="{880E03CC-E806-4BF4-9570-403528C7A858}" sibTransId="{9B74CB50-06BC-45EC-8F31-AA5E7C6D9676}"/>
    <dgm:cxn modelId="{FC75F230-8F75-0641-8181-FFD96CBFA254}" type="presParOf" srcId="{D6155EB7-DF22-42EA-BAEF-D68E4933D49F}" destId="{F1CC312A-652B-42DB-8EDF-E0C54C87FDA7}" srcOrd="0" destOrd="0" presId="urn:microsoft.com/office/officeart/2005/8/layout/vList2"/>
    <dgm:cxn modelId="{1ABBBE54-3A32-CF44-9268-9A4DBEFA5D52}" type="presParOf" srcId="{D6155EB7-DF22-42EA-BAEF-D68E4933D49F}" destId="{3F010012-A8A0-4DC4-B17E-FCEE135CD6DF}" srcOrd="1" destOrd="0" presId="urn:microsoft.com/office/officeart/2005/8/layout/vList2"/>
    <dgm:cxn modelId="{7FD43831-78B9-5D4F-A34B-BC6C57A7C969}" type="presParOf" srcId="{D6155EB7-DF22-42EA-BAEF-D68E4933D49F}" destId="{DCF6C82C-8F31-4812-A105-D89A33E2CACA}" srcOrd="2" destOrd="0" presId="urn:microsoft.com/office/officeart/2005/8/layout/vList2"/>
    <dgm:cxn modelId="{EE396C29-C4FA-DC49-B79B-DDC593F3D834}" type="presParOf" srcId="{D6155EB7-DF22-42EA-BAEF-D68E4933D49F}" destId="{B0BA2AC4-AA83-4493-A487-8953A2CFF30C}" srcOrd="3" destOrd="0" presId="urn:microsoft.com/office/officeart/2005/8/layout/vList2"/>
    <dgm:cxn modelId="{AD9A8BF3-3E58-6C40-8926-39569F576552}" type="presParOf" srcId="{D6155EB7-DF22-42EA-BAEF-D68E4933D49F}" destId="{94C803F3-7BA0-4AE9-83F3-AB39E648DB8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0400C-051D-49B2-9D25-67EA36FC8D89}">
      <dsp:nvSpPr>
        <dsp:cNvPr id="0" name=""/>
        <dsp:cNvSpPr/>
      </dsp:nvSpPr>
      <dsp:spPr>
        <a:xfrm>
          <a:off x="841849" y="-3423"/>
          <a:ext cx="3716901" cy="3716901"/>
        </a:xfrm>
        <a:prstGeom prst="circularArrow">
          <a:avLst>
            <a:gd name="adj1" fmla="val 5274"/>
            <a:gd name="adj2" fmla="val 312630"/>
            <a:gd name="adj3" fmla="val 14283575"/>
            <a:gd name="adj4" fmla="val 17094647"/>
            <a:gd name="adj5" fmla="val 547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6E1036-A9CC-45F4-A3A5-FFE5142A9105}">
      <dsp:nvSpPr>
        <dsp:cNvPr id="0" name=""/>
        <dsp:cNvSpPr/>
      </dsp:nvSpPr>
      <dsp:spPr>
        <a:xfrm>
          <a:off x="2015995" y="1957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dirty="0" smtClean="0">
              <a:latin typeface="Century Schoolbook" panose="02040604050505020304" pitchFamily="18" charset="0"/>
            </a:rPr>
            <a:t>Campaigns</a:t>
          </a:r>
          <a:endParaRPr lang="es-ES" sz="1600" kern="1200" dirty="0"/>
        </a:p>
      </dsp:txBody>
      <dsp:txXfrm>
        <a:off x="2049400" y="35362"/>
        <a:ext cx="1301799" cy="617494"/>
      </dsp:txXfrm>
    </dsp:sp>
    <dsp:sp modelId="{CAC085DC-098E-4EFD-A271-E72A9517308B}">
      <dsp:nvSpPr>
        <dsp:cNvPr id="0" name=""/>
        <dsp:cNvSpPr/>
      </dsp:nvSpPr>
      <dsp:spPr>
        <a:xfrm>
          <a:off x="3321849" y="755892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noProof="0" dirty="0" smtClean="0">
              <a:latin typeface="Century Schoolbook" panose="02040604050505020304" pitchFamily="18" charset="0"/>
            </a:rPr>
            <a:t>Cash for votes</a:t>
          </a:r>
        </a:p>
      </dsp:txBody>
      <dsp:txXfrm>
        <a:off x="3355254" y="789297"/>
        <a:ext cx="1301799" cy="617494"/>
      </dsp:txXfrm>
    </dsp:sp>
    <dsp:sp modelId="{29FEF280-FF76-47AC-B883-113739EEF321}">
      <dsp:nvSpPr>
        <dsp:cNvPr id="0" name=""/>
        <dsp:cNvSpPr/>
      </dsp:nvSpPr>
      <dsp:spPr>
        <a:xfrm>
          <a:off x="3321849" y="2263763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800" kern="1200" noProof="0" dirty="0" smtClean="0">
              <a:latin typeface="Century Schoolbook" panose="02040604050505020304" pitchFamily="18" charset="0"/>
            </a:rPr>
            <a:t> </a:t>
          </a:r>
          <a:endParaRPr lang="es-ES" sz="800" kern="1200" dirty="0" smtClean="0"/>
        </a:p>
        <a:p>
          <a:pPr lvl="0" algn="ctr">
            <a:spcBef>
              <a:spcPct val="0"/>
            </a:spcBef>
          </a:pPr>
          <a:r>
            <a:rPr lang="en-US" sz="1600" kern="1200" noProof="0" dirty="0" smtClean="0">
              <a:latin typeface="Century Schoolbook" panose="02040604050505020304" pitchFamily="18" charset="0"/>
            </a:rPr>
            <a:t>Constituency Clientele</a:t>
          </a:r>
          <a:endParaRPr lang="en-US" sz="1600" kern="1200" noProof="0" dirty="0">
            <a:latin typeface="Century Schoolbook" panose="02040604050505020304" pitchFamily="18" charset="0"/>
          </a:endParaRPr>
        </a:p>
      </dsp:txBody>
      <dsp:txXfrm>
        <a:off x="3355254" y="2297168"/>
        <a:ext cx="1301799" cy="617494"/>
      </dsp:txXfrm>
    </dsp:sp>
    <dsp:sp modelId="{82113028-FADD-47E9-8344-027F41C1F729}">
      <dsp:nvSpPr>
        <dsp:cNvPr id="0" name=""/>
        <dsp:cNvSpPr/>
      </dsp:nvSpPr>
      <dsp:spPr>
        <a:xfrm>
          <a:off x="2015995" y="3017698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noProof="0" dirty="0" smtClean="0">
              <a:latin typeface="Century Schoolbook" panose="02040604050505020304" pitchFamily="18" charset="0"/>
            </a:rPr>
            <a:t>“</a:t>
          </a:r>
          <a:r>
            <a:rPr lang="en-US" sz="1400" kern="1200" noProof="0" dirty="0" err="1" smtClean="0">
              <a:latin typeface="Century Schoolbook" panose="02040604050505020304" pitchFamily="18" charset="0"/>
            </a:rPr>
            <a:t>Compadres</a:t>
          </a:r>
          <a:r>
            <a:rPr lang="en-US" sz="1400" kern="1200" noProof="0" dirty="0" smtClean="0">
              <a:latin typeface="Century Schoolbook" panose="02040604050505020304" pitchFamily="18" charset="0"/>
            </a:rPr>
            <a:t>”</a:t>
          </a:r>
          <a:endParaRPr lang="en-US" sz="1400" kern="1200" noProof="0" dirty="0">
            <a:latin typeface="Century Schoolbook" panose="02040604050505020304" pitchFamily="18" charset="0"/>
          </a:endParaRPr>
        </a:p>
      </dsp:txBody>
      <dsp:txXfrm>
        <a:off x="2049400" y="3051103"/>
        <a:ext cx="1301799" cy="617494"/>
      </dsp:txXfrm>
    </dsp:sp>
    <dsp:sp modelId="{DB53CA9C-9986-4FC2-827D-2085E2486CD1}">
      <dsp:nvSpPr>
        <dsp:cNvPr id="0" name=""/>
        <dsp:cNvSpPr/>
      </dsp:nvSpPr>
      <dsp:spPr>
        <a:xfrm>
          <a:off x="710141" y="2263763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600" kern="1200" noProof="0" dirty="0" smtClean="0">
              <a:latin typeface="Century Schoolbook" panose="02040604050505020304" pitchFamily="18" charset="0"/>
            </a:rPr>
            <a:t>Contracts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noProof="0" dirty="0">
            <a:latin typeface="Century Schoolbook" panose="02040604050505020304" pitchFamily="18" charset="0"/>
          </a:endParaRPr>
        </a:p>
      </dsp:txBody>
      <dsp:txXfrm>
        <a:off x="743546" y="2297168"/>
        <a:ext cx="1301799" cy="617494"/>
      </dsp:txXfrm>
    </dsp:sp>
    <dsp:sp modelId="{4D870D08-9885-4E83-83A4-31D52F2BA8D7}">
      <dsp:nvSpPr>
        <dsp:cNvPr id="0" name=""/>
        <dsp:cNvSpPr/>
      </dsp:nvSpPr>
      <dsp:spPr>
        <a:xfrm>
          <a:off x="710141" y="755892"/>
          <a:ext cx="1368609" cy="6843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noProof="0" dirty="0">
              <a:latin typeface="Century Schoolbook" panose="02040604050505020304" pitchFamily="18" charset="0"/>
            </a:rPr>
            <a:t>Crime</a:t>
          </a:r>
        </a:p>
      </dsp:txBody>
      <dsp:txXfrm>
        <a:off x="743546" y="789297"/>
        <a:ext cx="1301799" cy="6174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CC312A-652B-42DB-8EDF-E0C54C87FDA7}">
      <dsp:nvSpPr>
        <dsp:cNvPr id="0" name=""/>
        <dsp:cNvSpPr/>
      </dsp:nvSpPr>
      <dsp:spPr>
        <a:xfrm>
          <a:off x="0" y="180412"/>
          <a:ext cx="3884240" cy="779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err="1">
              <a:latin typeface="Century Schoolbook" panose="02040604050505020304" pitchFamily="18" charset="0"/>
            </a:rPr>
            <a:t>Civic</a:t>
          </a:r>
          <a:r>
            <a:rPr lang="es-ES" sz="2000" kern="1200" dirty="0">
              <a:latin typeface="Century Schoolbook" panose="02040604050505020304" pitchFamily="18" charset="0"/>
            </a:rPr>
            <a:t> </a:t>
          </a:r>
          <a:r>
            <a:rPr lang="es-ES" sz="2000" kern="1200" dirty="0" err="1">
              <a:latin typeface="Century Schoolbook" panose="02040604050505020304" pitchFamily="18" charset="0"/>
            </a:rPr>
            <a:t>Momentum</a:t>
          </a:r>
          <a:endParaRPr lang="es-ES" sz="2000" kern="1200" dirty="0">
            <a:latin typeface="Century Schoolbook" panose="02040604050505020304" pitchFamily="18" charset="0"/>
          </a:endParaRPr>
        </a:p>
      </dsp:txBody>
      <dsp:txXfrm>
        <a:off x="38053" y="218465"/>
        <a:ext cx="3808134" cy="703406"/>
      </dsp:txXfrm>
    </dsp:sp>
    <dsp:sp modelId="{DCF6C82C-8F31-4812-A105-D89A33E2CACA}">
      <dsp:nvSpPr>
        <dsp:cNvPr id="0" name=""/>
        <dsp:cNvSpPr/>
      </dsp:nvSpPr>
      <dsp:spPr>
        <a:xfrm>
          <a:off x="0" y="1017525"/>
          <a:ext cx="3884240" cy="779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latin typeface="Century Schoolbook" panose="02040604050505020304" pitchFamily="18" charset="0"/>
            </a:rPr>
            <a:t>Money </a:t>
          </a:r>
          <a:r>
            <a:rPr lang="es-ES" sz="2000" kern="1200" dirty="0" err="1">
              <a:latin typeface="Century Schoolbook" panose="02040604050505020304" pitchFamily="18" charset="0"/>
            </a:rPr>
            <a:t>Out</a:t>
          </a:r>
          <a:r>
            <a:rPr lang="es-ES" sz="2000" kern="1200" dirty="0">
              <a:latin typeface="Century Schoolbook" panose="02040604050505020304" pitchFamily="18" charset="0"/>
            </a:rPr>
            <a:t> of </a:t>
          </a:r>
          <a:r>
            <a:rPr lang="es-ES" sz="2000" kern="1200" dirty="0" err="1">
              <a:latin typeface="Century Schoolbook" panose="02040604050505020304" pitchFamily="18" charset="0"/>
            </a:rPr>
            <a:t>Elections</a:t>
          </a:r>
          <a:endParaRPr lang="es-ES" sz="2000" kern="1200" dirty="0">
            <a:latin typeface="Century Schoolbook" panose="02040604050505020304" pitchFamily="18" charset="0"/>
          </a:endParaRPr>
        </a:p>
      </dsp:txBody>
      <dsp:txXfrm>
        <a:off x="38053" y="1055578"/>
        <a:ext cx="3808134" cy="703406"/>
      </dsp:txXfrm>
    </dsp:sp>
    <dsp:sp modelId="{94C803F3-7BA0-4AE9-83F3-AB39E648DB83}">
      <dsp:nvSpPr>
        <dsp:cNvPr id="0" name=""/>
        <dsp:cNvSpPr/>
      </dsp:nvSpPr>
      <dsp:spPr>
        <a:xfrm>
          <a:off x="0" y="1854637"/>
          <a:ext cx="3884240" cy="779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err="1">
              <a:latin typeface="Century Schoolbook" panose="02040604050505020304" pitchFamily="18" charset="0"/>
            </a:rPr>
            <a:t>Degrees</a:t>
          </a:r>
          <a:r>
            <a:rPr lang="es-ES" sz="2000" kern="1200" dirty="0">
              <a:latin typeface="Century Schoolbook" panose="02040604050505020304" pitchFamily="18" charset="0"/>
            </a:rPr>
            <a:t> of </a:t>
          </a:r>
          <a:r>
            <a:rPr lang="es-ES" sz="2000" kern="1200" dirty="0" err="1" smtClean="0">
              <a:latin typeface="Century Schoolbook" panose="02040604050505020304" pitchFamily="18" charset="0"/>
            </a:rPr>
            <a:t>Freedom</a:t>
          </a:r>
          <a:r>
            <a:rPr lang="es-ES" sz="2000" kern="1200" dirty="0" smtClean="0">
              <a:latin typeface="Century Schoolbook" panose="02040604050505020304" pitchFamily="18" charset="0"/>
            </a:rPr>
            <a:t> </a:t>
          </a:r>
          <a:r>
            <a:rPr lang="es-ES" sz="2000" kern="1200" dirty="0" err="1" smtClean="0">
              <a:latin typeface="Century Schoolbook" panose="02040604050505020304" pitchFamily="18" charset="0"/>
            </a:rPr>
            <a:t>Necessary</a:t>
          </a:r>
          <a:r>
            <a:rPr lang="es-ES" sz="2000" kern="1200" dirty="0" smtClean="0">
              <a:latin typeface="Century Schoolbook" panose="02040604050505020304" pitchFamily="18" charset="0"/>
            </a:rPr>
            <a:t> </a:t>
          </a:r>
          <a:r>
            <a:rPr lang="es-ES" sz="2000" kern="1200" dirty="0" err="1">
              <a:latin typeface="Century Schoolbook" panose="02040604050505020304" pitchFamily="18" charset="0"/>
            </a:rPr>
            <a:t>to</a:t>
          </a:r>
          <a:r>
            <a:rPr lang="es-ES" sz="2000" kern="1200" dirty="0">
              <a:latin typeface="Century Schoolbook" panose="02040604050505020304" pitchFamily="18" charset="0"/>
            </a:rPr>
            <a:t> </a:t>
          </a:r>
          <a:r>
            <a:rPr lang="es-ES" sz="2000" kern="1200" dirty="0" smtClean="0">
              <a:latin typeface="Century Schoolbook" panose="02040604050505020304" pitchFamily="18" charset="0"/>
            </a:rPr>
            <a:t>CHANGE </a:t>
          </a:r>
          <a:r>
            <a:rPr lang="es-ES" sz="2000" kern="1200" dirty="0" err="1">
              <a:latin typeface="Century Schoolbook" panose="02040604050505020304" pitchFamily="18" charset="0"/>
            </a:rPr>
            <a:t>the</a:t>
          </a:r>
          <a:r>
            <a:rPr lang="es-ES" sz="2000" kern="1200" dirty="0">
              <a:latin typeface="Century Schoolbook" panose="02040604050505020304" pitchFamily="18" charset="0"/>
            </a:rPr>
            <a:t> </a:t>
          </a:r>
          <a:r>
            <a:rPr lang="es-ES" sz="2000" kern="1200" dirty="0" err="1" smtClean="0">
              <a:latin typeface="Century Schoolbook" panose="02040604050505020304" pitchFamily="18" charset="0"/>
            </a:rPr>
            <a:t>System</a:t>
          </a:r>
          <a:endParaRPr lang="es-ES" sz="2000" kern="1200" dirty="0">
            <a:latin typeface="Century Schoolbook" panose="02040604050505020304" pitchFamily="18" charset="0"/>
          </a:endParaRPr>
        </a:p>
      </dsp:txBody>
      <dsp:txXfrm>
        <a:off x="38053" y="1892690"/>
        <a:ext cx="3808134" cy="703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8BF81-B699-494A-9775-65F6F2B62FF3}" type="datetimeFigureOut">
              <a:rPr lang="en-US" smtClean="0"/>
              <a:t>5/5/2017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75785-0137-9F42-B9DB-A6EBF26BF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07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think the </a:t>
            </a:r>
            <a:r>
              <a:rPr lang="en-US" dirty="0" err="1" smtClean="0"/>
              <a:t>afghanistan</a:t>
            </a:r>
            <a:r>
              <a:rPr lang="en-US" baseline="0" dirty="0" smtClean="0"/>
              <a:t> comparison is too strong and could cause you problems in Mexico “Rios Piter Dice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Mexico Es </a:t>
            </a:r>
            <a:r>
              <a:rPr lang="en-US" baseline="0" dirty="0" err="1" smtClean="0"/>
              <a:t>Afganistan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pero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equipo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Aquinoestan</a:t>
            </a:r>
            <a:r>
              <a:rPr lang="en-US" baseline="0" dirty="0" smtClean="0"/>
              <a:t>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75785-0137-9F42-B9DB-A6EBF26BF9C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Datos</a:t>
            </a:r>
            <a:r>
              <a:rPr lang="en-US" dirty="0" smtClean="0"/>
              <a:t> de </a:t>
            </a:r>
            <a:r>
              <a:rPr lang="en-US" dirty="0" err="1" smtClean="0"/>
              <a:t>desaparecidos</a:t>
            </a:r>
            <a:r>
              <a:rPr lang="en-US" baseline="0" dirty="0" smtClean="0"/>
              <a:t> en Mexico son </a:t>
            </a:r>
            <a:r>
              <a:rPr lang="en-US" baseline="0" dirty="0" err="1" smtClean="0"/>
              <a:t>muy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cuestionables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vease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Lia</a:t>
            </a:r>
            <a:r>
              <a:rPr lang="en-US" baseline="0" dirty="0" smtClean="0"/>
              <a:t> Limon. 17 </a:t>
            </a:r>
            <a:r>
              <a:rPr lang="en-US" baseline="0" dirty="0" err="1" smtClean="0"/>
              <a:t>homicidas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muy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bajo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regionalmente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creo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cifra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mayor, </a:t>
            </a:r>
            <a:r>
              <a:rPr lang="en-US" baseline="0" dirty="0" err="1" smtClean="0"/>
              <a:t>o</a:t>
            </a:r>
            <a:r>
              <a:rPr lang="en-US" baseline="0" dirty="0" smtClean="0"/>
              <a:t> sea la </a:t>
            </a:r>
            <a:r>
              <a:rPr lang="en-US" baseline="0" dirty="0" err="1" smtClean="0"/>
              <a:t>tendencia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hacia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arriba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impactante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preocupante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Yo</a:t>
            </a:r>
            <a:r>
              <a:rPr lang="en-US" baseline="0" dirty="0" smtClean="0"/>
              <a:t> me </a:t>
            </a:r>
            <a:r>
              <a:rPr lang="en-US" baseline="0" dirty="0" err="1" smtClean="0"/>
              <a:t>quedaria</a:t>
            </a:r>
            <a:r>
              <a:rPr lang="en-US" baseline="0" dirty="0" smtClean="0"/>
              <a:t> con 3. El </a:t>
            </a:r>
            <a:r>
              <a:rPr lang="en-US" baseline="0" dirty="0" err="1" smtClean="0"/>
              <a:t>segundo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los dos </a:t>
            </a:r>
            <a:r>
              <a:rPr lang="en-US" baseline="0" dirty="0" err="1" smtClean="0"/>
              <a:t>ultimos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pais</a:t>
            </a:r>
            <a:r>
              <a:rPr lang="en-US" baseline="0" dirty="0" smtClean="0"/>
              <a:t> sin </a:t>
            </a:r>
            <a:r>
              <a:rPr lang="en-US" baseline="0" dirty="0" err="1" smtClean="0"/>
              <a:t>ley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cosa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puede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empeorarse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lleva</a:t>
            </a:r>
            <a:r>
              <a:rPr lang="en-US" baseline="0" dirty="0" smtClean="0"/>
              <a:t> a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podria</a:t>
            </a:r>
            <a:r>
              <a:rPr lang="en-US" baseline="0" dirty="0" smtClean="0"/>
              <a:t> ser el </a:t>
            </a:r>
            <a:r>
              <a:rPr lang="en-US" baseline="0" dirty="0" err="1" smtClean="0"/>
              <a:t>futuro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siguiente</a:t>
            </a:r>
            <a:r>
              <a:rPr lang="en-US" baseline="0" dirty="0" smtClean="0"/>
              <a:t> lamina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75785-0137-9F42-B9DB-A6EBF26BF9CA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Aqui</a:t>
            </a:r>
            <a:r>
              <a:rPr lang="en-US" dirty="0" smtClean="0"/>
              <a:t> </a:t>
            </a:r>
            <a:r>
              <a:rPr lang="en-US" dirty="0" err="1" smtClean="0"/>
              <a:t>mas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 el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argumento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importante</a:t>
            </a:r>
            <a:r>
              <a:rPr lang="en-US" baseline="0" dirty="0" smtClean="0"/>
              <a:t> me </a:t>
            </a:r>
            <a:r>
              <a:rPr lang="en-US" baseline="0" dirty="0" err="1" smtClean="0"/>
              <a:t>parece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lo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contribuye</a:t>
            </a:r>
            <a:r>
              <a:rPr lang="en-US" baseline="0" dirty="0" smtClean="0"/>
              <a:t> Mexico a la </a:t>
            </a:r>
            <a:r>
              <a:rPr lang="en-US" baseline="0" dirty="0" err="1" smtClean="0"/>
              <a:t>competitividad</a:t>
            </a:r>
            <a:r>
              <a:rPr lang="en-US" baseline="0" dirty="0" smtClean="0"/>
              <a:t> regional, </a:t>
            </a:r>
            <a:r>
              <a:rPr lang="en-US" baseline="0" dirty="0" err="1" smtClean="0"/>
              <a:t>porque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necesitan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porque</a:t>
            </a:r>
            <a:r>
              <a:rPr lang="en-US" baseline="0" dirty="0" smtClean="0"/>
              <a:t> no </a:t>
            </a:r>
            <a:r>
              <a:rPr lang="en-US" baseline="0" dirty="0" err="1" smtClean="0"/>
              <a:t>pueden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vivir</a:t>
            </a:r>
            <a:r>
              <a:rPr lang="en-US" baseline="0" dirty="0" smtClean="0"/>
              <a:t> sin </a:t>
            </a:r>
            <a:r>
              <a:rPr lang="en-US" baseline="0" dirty="0" err="1" smtClean="0"/>
              <a:t>nosotros</a:t>
            </a:r>
            <a:r>
              <a:rPr lang="en-US" baseline="0" dirty="0" smtClean="0"/>
              <a:t>…1. </a:t>
            </a:r>
            <a:r>
              <a:rPr lang="en-US" baseline="0" dirty="0" err="1" smtClean="0"/>
              <a:t>Sinergias</a:t>
            </a:r>
            <a:r>
              <a:rPr lang="en-US" baseline="0" dirty="0" smtClean="0"/>
              <a:t> -  </a:t>
            </a:r>
            <a:r>
              <a:rPr lang="en-US" baseline="0" dirty="0" err="1" smtClean="0"/>
              <a:t>abundancia</a:t>
            </a:r>
            <a:r>
              <a:rPr lang="en-US" baseline="0" dirty="0" smtClean="0"/>
              <a:t> de capital contra </a:t>
            </a:r>
            <a:r>
              <a:rPr lang="en-US" baseline="0" dirty="0" err="1" smtClean="0"/>
              <a:t>abundancia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mano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obra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recursos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naturales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potencial</a:t>
            </a:r>
            <a:r>
              <a:rPr lang="en-US" baseline="0" dirty="0" smtClean="0"/>
              <a:t> del </a:t>
            </a:r>
            <a:r>
              <a:rPr lang="en-US" baseline="0" dirty="0" err="1" smtClean="0"/>
              <a:t>mercado</a:t>
            </a:r>
            <a:r>
              <a:rPr lang="en-US" baseline="0" dirty="0" smtClean="0"/>
              <a:t>…. </a:t>
            </a:r>
            <a:r>
              <a:rPr lang="en-US" baseline="0" dirty="0" err="1" smtClean="0"/>
              <a:t>Nuestra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industria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manufacturera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fortalece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competitividad</a:t>
            </a:r>
            <a:r>
              <a:rPr lang="en-US" baseline="0" dirty="0" smtClean="0"/>
              <a:t> de la </a:t>
            </a:r>
            <a:r>
              <a:rPr lang="en-US" baseline="0" dirty="0" err="1" smtClean="0"/>
              <a:t>suya</a:t>
            </a:r>
            <a:r>
              <a:rPr lang="en-US" baseline="0" dirty="0" smtClean="0"/>
              <a:t>, sin </a:t>
            </a:r>
            <a:r>
              <a:rPr lang="en-US" baseline="0" dirty="0" err="1" smtClean="0"/>
              <a:t>nosotros</a:t>
            </a:r>
            <a:r>
              <a:rPr lang="en-US" baseline="0" dirty="0" smtClean="0"/>
              <a:t> General Electric no </a:t>
            </a:r>
            <a:r>
              <a:rPr lang="en-US" baseline="0" dirty="0" err="1" smtClean="0"/>
              <a:t>podria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xxxx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</a:t>
            </a:r>
            <a:r>
              <a:rPr lang="en-US" baseline="0" dirty="0" smtClean="0"/>
              <a:t> General Motors </a:t>
            </a:r>
            <a:r>
              <a:rPr lang="en-US" baseline="0" dirty="0" err="1" smtClean="0"/>
              <a:t>ya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estaria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quiebra</a:t>
            </a:r>
            <a:r>
              <a:rPr lang="en-US" baseline="0" dirty="0" smtClean="0"/>
              <a:t>….</a:t>
            </a:r>
            <a:r>
              <a:rPr lang="en-US" baseline="0" dirty="0" err="1" smtClean="0"/>
              <a:t>Tambien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estamos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construyendos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zonas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economicas</a:t>
            </a:r>
            <a:r>
              <a:rPr lang="en-US" baseline="0" dirty="0" smtClean="0"/>
              <a:t> de alto </a:t>
            </a:r>
            <a:r>
              <a:rPr lang="en-US" baseline="0" dirty="0" err="1" smtClean="0"/>
              <a:t>rendimiento</a:t>
            </a:r>
            <a:r>
              <a:rPr lang="en-US" baseline="0" dirty="0" smtClean="0"/>
              <a:t>… </a:t>
            </a:r>
            <a:r>
              <a:rPr lang="en-US" baseline="0" dirty="0" err="1" smtClean="0"/>
              <a:t>ademas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mississpi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tenemos</a:t>
            </a:r>
            <a:r>
              <a:rPr lang="en-US" baseline="0" dirty="0" smtClean="0"/>
              <a:t> un </a:t>
            </a:r>
            <a:r>
              <a:rPr lang="en-US" baseline="0" dirty="0" err="1" smtClean="0"/>
              <a:t>poco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massachussetts</a:t>
            </a:r>
            <a:r>
              <a:rPr lang="en-US" baseline="0" dirty="0" smtClean="0"/>
              <a:t>. Y el </a:t>
            </a:r>
            <a:r>
              <a:rPr lang="en-US" baseline="0" dirty="0" err="1" smtClean="0"/>
              <a:t>ejemplo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queretaro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buenisimo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este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sentido</a:t>
            </a:r>
            <a:r>
              <a:rPr lang="en-US" baseline="0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75785-0137-9F42-B9DB-A6EBF26BF9C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you talk about what needs to be fixed, talk about how a badly working</a:t>
            </a:r>
            <a:r>
              <a:rPr lang="en-US" baseline="0" dirty="0" smtClean="0"/>
              <a:t> democracy is not letting it happen, and when it does the political establishment quickly neuters any challenges to its power. </a:t>
            </a:r>
            <a:r>
              <a:rPr lang="en-US" baseline="0" dirty="0" err="1" smtClean="0"/>
              <a:t>CdMX</a:t>
            </a:r>
            <a:r>
              <a:rPr lang="en-US" baseline="0" dirty="0" smtClean="0"/>
              <a:t> constitution but also IFAI, COFETEL, COFECO etc….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75785-0137-9F42-B9DB-A6EBF26BF9C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example of democracy that does work, but I am not understanding the narrative here… the</a:t>
            </a:r>
            <a:r>
              <a:rPr lang="en-US" baseline="0" dirty="0" smtClean="0"/>
              <a:t> arc should be 1. democracy </a:t>
            </a:r>
            <a:r>
              <a:rPr lang="en-US" baseline="0" dirty="0" err="1" smtClean="0"/>
              <a:t>isnt</a:t>
            </a:r>
            <a:r>
              <a:rPr lang="en-US" baseline="0" dirty="0" smtClean="0"/>
              <a:t> working 2. the political establishment is blocking reforms 3. we need an independent to smash the establishment… 4. once in office I will implement these reforms: </a:t>
            </a:r>
            <a:r>
              <a:rPr lang="en-US" baseline="0" dirty="0" err="1" smtClean="0"/>
              <a:t>jsutice</a:t>
            </a:r>
            <a:r>
              <a:rPr lang="en-US" baseline="0" dirty="0" smtClean="0"/>
              <a:t>, campaign finance etc.. 5. this will bring growth, reduce crime and increase equality 6. and make </a:t>
            </a:r>
            <a:r>
              <a:rPr lang="en-US" baseline="0" dirty="0" err="1" smtClean="0"/>
              <a:t>mexico</a:t>
            </a:r>
            <a:r>
              <a:rPr lang="en-US" baseline="0" dirty="0" smtClean="0"/>
              <a:t> a southern neighbor anyone would want to have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B75785-0137-9F42-B9DB-A6EBF26BF9C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569214"/>
            <a:ext cx="7063740" cy="3031236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3600450"/>
            <a:ext cx="7063740" cy="1268730"/>
          </a:xfrm>
        </p:spPr>
        <p:txBody>
          <a:bodyPr>
            <a:normAutofit/>
          </a:bodyPr>
          <a:lstStyle>
            <a:lvl1pPr marL="0" indent="0" algn="l">
              <a:buNone/>
              <a:defRPr sz="1650" baseline="0">
                <a:solidFill>
                  <a:schemeClr val="tx1">
                    <a:lumMod val="75000"/>
                  </a:schemeClr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56134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498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285750"/>
            <a:ext cx="1857375" cy="442317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85750"/>
            <a:ext cx="5800725" cy="4423172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466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84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569214"/>
            <a:ext cx="7063740" cy="3031236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5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3600450"/>
            <a:ext cx="7063740" cy="1268730"/>
          </a:xfrm>
        </p:spPr>
        <p:txBody>
          <a:bodyPr anchor="t">
            <a:normAutofit/>
          </a:bodyPr>
          <a:lstStyle>
            <a:lvl1pPr marL="0" indent="0">
              <a:buNone/>
              <a:defRPr sz="16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622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371600"/>
            <a:ext cx="3360420" cy="3263503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371600"/>
            <a:ext cx="3360420" cy="3263503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099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285241"/>
            <a:ext cx="3360420" cy="54864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1880662"/>
            <a:ext cx="3360420" cy="2748488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4860" y="1285241"/>
            <a:ext cx="3360420" cy="54864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15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500"/>
              </a:spcBef>
              <a:buFontTx/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1880662"/>
            <a:ext cx="3360420" cy="2748488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060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30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30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400300" cy="1200148"/>
          </a:xfrm>
        </p:spPr>
        <p:txBody>
          <a:bodyPr anchor="b">
            <a:normAutofit/>
          </a:bodyPr>
          <a:lstStyle>
            <a:lvl1pPr>
              <a:defRPr sz="24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514350"/>
            <a:ext cx="4559300" cy="411480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74801"/>
            <a:ext cx="2400300" cy="28575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600"/>
              </a:spcBef>
              <a:buNone/>
              <a:defRPr sz="9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852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29050"/>
            <a:ext cx="8469630" cy="13144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43350"/>
            <a:ext cx="7486650" cy="685800"/>
          </a:xfrm>
        </p:spPr>
        <p:txBody>
          <a:bodyPr anchor="b">
            <a:normAutofit/>
          </a:bodyPr>
          <a:lstStyle>
            <a:lvl1pPr>
              <a:defRPr sz="2100" b="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384669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581442"/>
            <a:ext cx="7486650" cy="44775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75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762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69630" y="0"/>
            <a:ext cx="685800" cy="51435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274320"/>
            <a:ext cx="7269480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371600"/>
            <a:ext cx="6446520" cy="3263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098157" y="748903"/>
            <a:ext cx="142874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A725D4C-DC3D-44CD-A2B4-BFCCBCA190D7}" type="datetimeFigureOut">
              <a:rPr lang="es-MX" smtClean="0"/>
              <a:pPr/>
              <a:t>05/05/2017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469506" y="3034903"/>
            <a:ext cx="2686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9630" y="4629150"/>
            <a:ext cx="685800" cy="44529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27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A723080B-6F2D-4602-8674-7202B3B70948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72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5000"/>
        </a:lnSpc>
        <a:spcBef>
          <a:spcPts val="1050"/>
        </a:spcBef>
        <a:spcAft>
          <a:spcPts val="150"/>
        </a:spcAft>
        <a:buClr>
          <a:schemeClr val="accent1"/>
        </a:buClr>
        <a:buSzPct val="80000"/>
        <a:buFont typeface="Arial" pitchFamily="34" charset="0"/>
        <a:buChar char="•"/>
        <a:defRPr sz="1350" kern="1200" spc="8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87837" y="987574"/>
            <a:ext cx="7063740" cy="1460748"/>
          </a:xfrm>
        </p:spPr>
        <p:txBody>
          <a:bodyPr/>
          <a:lstStyle/>
          <a:p>
            <a:r>
              <a:rPr lang="es-MX" dirty="0"/>
              <a:t>Armando Ríos </a:t>
            </a:r>
            <a:r>
              <a:rPr lang="es-MX" dirty="0" err="1"/>
              <a:t>Piter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39222" y="2571750"/>
            <a:ext cx="3360970" cy="648072"/>
          </a:xfrm>
        </p:spPr>
        <p:txBody>
          <a:bodyPr>
            <a:normAutofit/>
          </a:bodyPr>
          <a:lstStyle/>
          <a:p>
            <a:r>
              <a:rPr lang="es-MX" sz="2400" dirty="0" err="1"/>
              <a:t>Independent</a:t>
            </a:r>
            <a:r>
              <a:rPr lang="es-MX" sz="2400" dirty="0"/>
              <a:t> </a:t>
            </a:r>
            <a:r>
              <a:rPr lang="es-MX" sz="2400" dirty="0" err="1"/>
              <a:t>Senator</a:t>
            </a:r>
            <a:r>
              <a:rPr lang="es-MX" sz="2400" dirty="0"/>
              <a:t> 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940152" y="4227934"/>
            <a:ext cx="3034333" cy="58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575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3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0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0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145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74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4003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7432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Washington D.C.</a:t>
            </a:r>
          </a:p>
          <a:p>
            <a:r>
              <a:rPr lang="es-MX" dirty="0"/>
              <a:t>May 2017  </a:t>
            </a:r>
          </a:p>
        </p:txBody>
      </p:sp>
    </p:spTree>
    <p:extLst>
      <p:ext uri="{BB962C8B-B14F-4D97-AF65-F5344CB8AC3E}">
        <p14:creationId xmlns:p14="http://schemas.microsoft.com/office/powerpoint/2010/main" val="96532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aptops edome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152973"/>
            <a:ext cx="3312368" cy="1561989"/>
          </a:xfrm>
          <a:prstGeom prst="rect">
            <a:avLst/>
          </a:prstGeom>
          <a:noFill/>
        </p:spPr>
      </p:pic>
      <p:pic>
        <p:nvPicPr>
          <p:cNvPr id="8" name="Picture 5" descr="C:\Users\Admin\Downloads\IMG_19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0914" y="1140005"/>
            <a:ext cx="2521406" cy="1459401"/>
          </a:xfrm>
          <a:prstGeom prst="rect">
            <a:avLst/>
          </a:prstGeom>
          <a:noFill/>
        </p:spPr>
      </p:pic>
      <p:pic>
        <p:nvPicPr>
          <p:cNvPr id="10" name="Picture 7" descr="Los tinacos azules del gobierno de Puebla. Foto: Especi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5596" y="1060813"/>
            <a:ext cx="2916324" cy="1458162"/>
          </a:xfrm>
          <a:prstGeom prst="rect">
            <a:avLst/>
          </a:prstGeom>
          <a:noFill/>
        </p:spPr>
      </p:pic>
      <p:sp>
        <p:nvSpPr>
          <p:cNvPr id="23" name="4 CuadroTexto"/>
          <p:cNvSpPr txBox="1"/>
          <p:nvPr/>
        </p:nvSpPr>
        <p:spPr>
          <a:xfrm>
            <a:off x="863588" y="2688799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Laptops and USB in EdoMex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(PRI)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4" descr="Resultado de imagen para prd entrega despens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0914" y="3152973"/>
            <a:ext cx="3024336" cy="1511223"/>
          </a:xfrm>
          <a:prstGeom prst="rect">
            <a:avLst/>
          </a:prstGeom>
          <a:noFill/>
        </p:spPr>
      </p:pic>
      <p:sp>
        <p:nvSpPr>
          <p:cNvPr id="27" name="8 CuadroTexto"/>
          <p:cNvSpPr txBox="1"/>
          <p:nvPr/>
        </p:nvSpPr>
        <p:spPr>
          <a:xfrm>
            <a:off x="4860032" y="486055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Water tanks inEdoMex by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(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MORENA)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11 CuadroTexto"/>
          <p:cNvSpPr txBox="1"/>
          <p:nvPr/>
        </p:nvSpPr>
        <p:spPr>
          <a:xfrm>
            <a:off x="830550" y="486054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Blue Water tanks in Puebla previous to elections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(PAN)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12 CuadroTexto"/>
          <p:cNvSpPr txBox="1"/>
          <p:nvPr/>
        </p:nvSpPr>
        <p:spPr>
          <a:xfrm>
            <a:off x="1926422" y="0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Do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you see any differences?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788024" y="2688799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Banks, CDMX </a:t>
            </a:r>
            <a:r>
              <a:rPr lang="es-MX" dirty="0" err="1">
                <a:latin typeface="Arial" pitchFamily="34" charset="0"/>
                <a:cs typeface="Arial" pitchFamily="34" charset="0"/>
              </a:rPr>
              <a:t>D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istricts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(PRD)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04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entury Schoolbook" panose="02040604050505020304" pitchFamily="18" charset="0"/>
              </a:rPr>
              <a:t>P</a:t>
            </a:r>
            <a:r>
              <a:rPr lang="en-US" sz="4000" b="1" dirty="0" smtClean="0">
                <a:latin typeface="Century Schoolbook" panose="02040604050505020304" pitchFamily="18" charset="0"/>
              </a:rPr>
              <a:t>olitical parties </a:t>
            </a:r>
            <a:r>
              <a:rPr lang="en-US" sz="4000" b="1" dirty="0">
                <a:latin typeface="Century Schoolbook" panose="02040604050505020304" pitchFamily="18" charset="0"/>
              </a:rPr>
              <a:t>can’t </a:t>
            </a:r>
            <a:r>
              <a:rPr lang="en-US" sz="4000" b="1" dirty="0" smtClean="0">
                <a:latin typeface="Century Schoolbook" panose="02040604050505020304" pitchFamily="18" charset="0"/>
              </a:rPr>
              <a:t>do this</a:t>
            </a:r>
            <a:endParaRPr lang="en-US" sz="4000" b="1" noProof="0" dirty="0">
              <a:latin typeface="Century Schoolbook" panose="02040604050505020304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79512" y="1409526"/>
            <a:ext cx="4038600" cy="3394472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sz="1600" dirty="0"/>
          </a:p>
          <a:p>
            <a:pPr marL="0" indent="0">
              <a:buNone/>
            </a:pPr>
            <a:r>
              <a:rPr lang="es-ES" sz="2400" b="1" dirty="0" err="1" smtClean="0">
                <a:latin typeface="Century Schoolbook" panose="02040604050505020304" pitchFamily="18" charset="0"/>
              </a:rPr>
              <a:t>We</a:t>
            </a:r>
            <a:r>
              <a:rPr lang="es-ES" sz="2400" b="1" dirty="0" smtClean="0">
                <a:latin typeface="Century Schoolbook" panose="02040604050505020304" pitchFamily="18" charset="0"/>
              </a:rPr>
              <a:t> NEED a </a:t>
            </a:r>
            <a:r>
              <a:rPr lang="es-ES" sz="2400" b="1" dirty="0" err="1">
                <a:latin typeface="Century Schoolbook" panose="02040604050505020304" pitchFamily="18" charset="0"/>
              </a:rPr>
              <a:t>L</a:t>
            </a:r>
            <a:r>
              <a:rPr lang="es-ES" sz="2400" b="1" dirty="0" err="1" smtClean="0">
                <a:latin typeface="Century Schoolbook" panose="02040604050505020304" pitchFamily="18" charset="0"/>
              </a:rPr>
              <a:t>ow</a:t>
            </a:r>
            <a:r>
              <a:rPr lang="es-ES" sz="2400" b="1" dirty="0" smtClean="0">
                <a:latin typeface="Century Schoolbook" panose="02040604050505020304" pitchFamily="18" charset="0"/>
              </a:rPr>
              <a:t> </a:t>
            </a:r>
            <a:r>
              <a:rPr lang="es-ES" sz="2400" b="1" dirty="0" err="1" smtClean="0">
                <a:latin typeface="Century Schoolbook" panose="02040604050505020304" pitchFamily="18" charset="0"/>
              </a:rPr>
              <a:t>Cost</a:t>
            </a:r>
            <a:r>
              <a:rPr lang="es-ES" sz="2400" b="1" dirty="0" smtClean="0">
                <a:latin typeface="Century Schoolbook" panose="02040604050505020304" pitchFamily="18" charset="0"/>
              </a:rPr>
              <a:t>, </a:t>
            </a:r>
            <a:r>
              <a:rPr lang="es-ES" sz="2400" b="1" dirty="0" err="1">
                <a:latin typeface="Century Schoolbook" panose="02040604050505020304" pitchFamily="18" charset="0"/>
              </a:rPr>
              <a:t>C</a:t>
            </a:r>
            <a:r>
              <a:rPr lang="es-ES" sz="2400" b="1" dirty="0" err="1" smtClean="0">
                <a:latin typeface="Century Schoolbook" panose="02040604050505020304" pitchFamily="18" charset="0"/>
              </a:rPr>
              <a:t>ollective</a:t>
            </a:r>
            <a:r>
              <a:rPr lang="es-ES" sz="2400" b="1" dirty="0" smtClean="0">
                <a:latin typeface="Century Schoolbook" panose="02040604050505020304" pitchFamily="18" charset="0"/>
              </a:rPr>
              <a:t> and </a:t>
            </a:r>
            <a:r>
              <a:rPr lang="es-ES" sz="2400" b="1" u="sng" dirty="0" err="1" smtClean="0">
                <a:latin typeface="Century Schoolbook" panose="02040604050505020304" pitchFamily="18" charset="0"/>
              </a:rPr>
              <a:t>Independent</a:t>
            </a:r>
            <a:r>
              <a:rPr lang="es-ES" sz="2400" b="1" u="sng" dirty="0" smtClean="0">
                <a:latin typeface="Century Schoolbook" panose="02040604050505020304" pitchFamily="18" charset="0"/>
              </a:rPr>
              <a:t> </a:t>
            </a:r>
            <a:r>
              <a:rPr lang="es-ES" sz="2400" b="1" u="sng" dirty="0" err="1">
                <a:latin typeface="Century Schoolbook" panose="02040604050505020304" pitchFamily="18" charset="0"/>
              </a:rPr>
              <a:t>Movement</a:t>
            </a:r>
            <a:endParaRPr lang="es-ES" sz="2400" b="1" u="sng" dirty="0">
              <a:latin typeface="Century Schoolbook" panose="02040604050505020304" pitchFamily="18" charset="0"/>
            </a:endParaRPr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7574681"/>
              </p:ext>
            </p:extLst>
          </p:nvPr>
        </p:nvGraphicFramePr>
        <p:xfrm>
          <a:off x="4499992" y="1635646"/>
          <a:ext cx="3884240" cy="281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Abrir llave"/>
          <p:cNvSpPr/>
          <p:nvPr/>
        </p:nvSpPr>
        <p:spPr>
          <a:xfrm>
            <a:off x="3851920" y="1491630"/>
            <a:ext cx="720080" cy="3168352"/>
          </a:xfrm>
          <a:prstGeom prst="leftBrace">
            <a:avLst>
              <a:gd name="adj1" fmla="val 94386"/>
              <a:gd name="adj2" fmla="val 49046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451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8864" y="195486"/>
            <a:ext cx="7221488" cy="3384376"/>
          </a:xfrm>
        </p:spPr>
        <p:txBody>
          <a:bodyPr>
            <a:noAutofit/>
          </a:bodyPr>
          <a:lstStyle/>
          <a:p>
            <a:r>
              <a:rPr lang="es-ES_tradnl" sz="4000" b="1" dirty="0" err="1" smtClean="0">
                <a:latin typeface="Century Schoolbook" panose="02040604050505020304" pitchFamily="18" charset="0"/>
              </a:rPr>
              <a:t>Actions</a:t>
            </a:r>
            <a:r>
              <a:rPr lang="es-ES_tradnl" sz="4000" b="1" dirty="0" smtClean="0">
                <a:latin typeface="Century Schoolbook" panose="02040604050505020304" pitchFamily="18" charset="0"/>
              </a:rPr>
              <a:t> DO </a:t>
            </a:r>
            <a:r>
              <a:rPr lang="es-ES_tradnl" sz="4000" b="1" dirty="0" err="1" smtClean="0">
                <a:latin typeface="Century Schoolbook" panose="02040604050505020304" pitchFamily="18" charset="0"/>
              </a:rPr>
              <a:t>matter</a:t>
            </a:r>
            <a:r>
              <a:rPr lang="es-ES" sz="4000" b="1" dirty="0" smtClean="0">
                <a:latin typeface="Century Schoolbook" panose="02040604050505020304" pitchFamily="18" charset="0"/>
              </a:rPr>
              <a:t>…</a:t>
            </a:r>
            <a:br>
              <a:rPr lang="es-ES" sz="4000" b="1" dirty="0" smtClean="0">
                <a:latin typeface="Century Schoolbook" panose="02040604050505020304" pitchFamily="18" charset="0"/>
              </a:rPr>
            </a:br>
            <a:r>
              <a:rPr lang="es-ES_tradnl" sz="4000" dirty="0" err="1" smtClean="0">
                <a:latin typeface="Century Schoolbook" panose="02040604050505020304" pitchFamily="18" charset="0"/>
              </a:rPr>
              <a:t>We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need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people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who</a:t>
            </a:r>
            <a:r>
              <a:rPr lang="es-ES_tradnl" sz="4000" dirty="0" smtClean="0">
                <a:latin typeface="Century Schoolbook" panose="02040604050505020304" pitchFamily="18" charset="0"/>
              </a:rPr>
              <a:t> can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say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b="1" u="sng" dirty="0" smtClean="0">
                <a:latin typeface="Century Schoolbook" panose="02040604050505020304" pitchFamily="18" charset="0"/>
              </a:rPr>
              <a:t>NO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to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b="1" u="sng" dirty="0" smtClean="0">
                <a:latin typeface="Century Schoolbook" panose="02040604050505020304" pitchFamily="18" charset="0"/>
              </a:rPr>
              <a:t>POWER</a:t>
            </a:r>
            <a:r>
              <a:rPr lang="es-ES_tradnl" sz="4000" dirty="0" smtClean="0">
                <a:latin typeface="Century Schoolbook" panose="02040604050505020304" pitchFamily="18" charset="0"/>
              </a:rPr>
              <a:t> in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order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to</a:t>
            </a:r>
            <a:r>
              <a:rPr lang="es-ES_tradnl" sz="4000" dirty="0" smtClean="0">
                <a:latin typeface="Century Schoolbook" panose="02040604050505020304" pitchFamily="18" charset="0"/>
              </a:rPr>
              <a:t>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uphold</a:t>
            </a:r>
            <a:r>
              <a:rPr lang="es-ES_tradnl" sz="4000" dirty="0" smtClean="0">
                <a:latin typeface="Century Schoolbook" panose="02040604050505020304" pitchFamily="18" charset="0"/>
              </a:rPr>
              <a:t> a </a:t>
            </a:r>
            <a:r>
              <a:rPr lang="es-ES_tradnl" sz="4000" dirty="0" err="1" smtClean="0">
                <a:latin typeface="Century Schoolbook" panose="02040604050505020304" pitchFamily="18" charset="0"/>
              </a:rPr>
              <a:t>principle</a:t>
            </a:r>
            <a:endParaRPr lang="en-US" sz="4000" noProof="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74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87837" y="987574"/>
            <a:ext cx="7063740" cy="1460748"/>
          </a:xfrm>
        </p:spPr>
        <p:txBody>
          <a:bodyPr/>
          <a:lstStyle/>
          <a:p>
            <a:r>
              <a:rPr lang="es-MX" dirty="0"/>
              <a:t>Armando Ríos </a:t>
            </a:r>
            <a:r>
              <a:rPr lang="es-MX" dirty="0" err="1"/>
              <a:t>Piter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39222" y="2571750"/>
            <a:ext cx="3360970" cy="648072"/>
          </a:xfrm>
        </p:spPr>
        <p:txBody>
          <a:bodyPr>
            <a:normAutofit/>
          </a:bodyPr>
          <a:lstStyle/>
          <a:p>
            <a:r>
              <a:rPr lang="es-MX" sz="2400" dirty="0" err="1"/>
              <a:t>Independent</a:t>
            </a:r>
            <a:r>
              <a:rPr lang="es-MX" sz="2400" dirty="0"/>
              <a:t> </a:t>
            </a:r>
            <a:r>
              <a:rPr lang="es-MX" sz="2400" dirty="0" err="1"/>
              <a:t>Senator</a:t>
            </a:r>
            <a:r>
              <a:rPr lang="es-MX" sz="2400" dirty="0"/>
              <a:t> 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5940152" y="4227934"/>
            <a:ext cx="3034333" cy="5848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575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3429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3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6858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287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0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3716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105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7145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0574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24003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2743200" indent="0" algn="ctr" defTabSz="342900" rtl="0" eaLnBrk="1" latinLnBrk="0" hangingPunct="1">
              <a:spcBef>
                <a:spcPct val="20000"/>
              </a:spcBef>
              <a:spcAft>
                <a:spcPts val="450"/>
              </a:spcAft>
              <a:buClr>
                <a:schemeClr val="tx1"/>
              </a:buClr>
              <a:buSzPct val="100000"/>
              <a:buFont typeface="Arial"/>
              <a:buNone/>
              <a:defRPr sz="9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Washington D.C.</a:t>
            </a:r>
          </a:p>
          <a:p>
            <a:r>
              <a:rPr lang="es-MX" dirty="0"/>
              <a:t>May 2017  </a:t>
            </a:r>
          </a:p>
        </p:txBody>
      </p:sp>
    </p:spTree>
    <p:extLst>
      <p:ext uri="{BB962C8B-B14F-4D97-AF65-F5344CB8AC3E}">
        <p14:creationId xmlns:p14="http://schemas.microsoft.com/office/powerpoint/2010/main" val="149157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987574"/>
            <a:ext cx="2736304" cy="1584176"/>
          </a:xfrm>
        </p:spPr>
        <p:txBody>
          <a:bodyPr>
            <a:normAutofit fontScale="90000"/>
          </a:bodyPr>
          <a:lstStyle/>
          <a:p>
            <a:pPr algn="ctr"/>
            <a:endParaRPr lang="en-US" dirty="0" smtClean="0">
              <a:latin typeface="Century Schoolbook" panose="02040604050505020304" pitchFamily="18" charset="0"/>
            </a:endParaRPr>
          </a:p>
          <a:p>
            <a:pPr algn="ctr"/>
            <a:r>
              <a:rPr lang="en-US" b="1" dirty="0" smtClean="0">
                <a:latin typeface="Century Schoolbook" panose="02040604050505020304" pitchFamily="18" charset="0"/>
              </a:rPr>
              <a:t/>
            </a:r>
            <a:br>
              <a:rPr lang="en-US" b="1" dirty="0" smtClean="0">
                <a:latin typeface="Century Schoolbook" panose="02040604050505020304" pitchFamily="18" charset="0"/>
              </a:rPr>
            </a:br>
            <a:r>
              <a:rPr lang="en-US" b="1" dirty="0" smtClean="0">
                <a:latin typeface="Century Schoolbook" panose="02040604050505020304" pitchFamily="18" charset="0"/>
              </a:rPr>
              <a:t/>
            </a:r>
            <a:br>
              <a:rPr lang="en-US" b="1" dirty="0" smtClean="0">
                <a:latin typeface="Century Schoolbook" panose="02040604050505020304" pitchFamily="18" charset="0"/>
              </a:rPr>
            </a:br>
            <a:r>
              <a:rPr lang="en-US" b="1" dirty="0" smtClean="0">
                <a:latin typeface="Century Schoolbook" panose="02040604050505020304" pitchFamily="18" charset="0"/>
              </a:rPr>
              <a:t/>
            </a:r>
            <a:br>
              <a:rPr lang="en-US" b="1" dirty="0" smtClean="0">
                <a:latin typeface="Century Schoolbook" panose="02040604050505020304" pitchFamily="18" charset="0"/>
              </a:rPr>
            </a:br>
            <a:r>
              <a:rPr lang="en-US" sz="5300" dirty="0" smtClean="0">
                <a:latin typeface="Century Schoolbook" panose="02040604050505020304" pitchFamily="18" charset="0"/>
              </a:rPr>
              <a:t>Failure</a:t>
            </a:r>
            <a:endParaRPr lang="en-US" sz="5300" dirty="0">
              <a:latin typeface="Century Schoolbook" panose="020406040505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707904" y="1851670"/>
            <a:ext cx="122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OR</a:t>
            </a:r>
            <a:endParaRPr lang="es-ES" sz="4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5380248" y="1805796"/>
            <a:ext cx="34198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err="1" smtClean="0"/>
              <a:t>Becoming</a:t>
            </a:r>
            <a:r>
              <a:rPr lang="es-ES" sz="4800" dirty="0" smtClean="0"/>
              <a:t> a </a:t>
            </a:r>
            <a:r>
              <a:rPr lang="es-ES" sz="4800" dirty="0" err="1" smtClean="0"/>
              <a:t>serious</a:t>
            </a:r>
            <a:r>
              <a:rPr lang="es-ES" sz="4800" dirty="0" smtClean="0"/>
              <a:t> global </a:t>
            </a:r>
            <a:r>
              <a:rPr lang="es-ES" sz="4800" dirty="0" err="1" smtClean="0"/>
              <a:t>player</a:t>
            </a:r>
            <a:r>
              <a:rPr lang="es-ES" sz="4800" dirty="0" smtClean="0"/>
              <a:t>?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11560" y="352276"/>
            <a:ext cx="8856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entury Schoolbook" panose="02040604050505020304" pitchFamily="18" charset="0"/>
              </a:rPr>
              <a:t>Mexico at a Crossroad: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333901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709587"/>
          </a:xfrm>
        </p:spPr>
        <p:txBody>
          <a:bodyPr>
            <a:normAutofit/>
          </a:bodyPr>
          <a:lstStyle/>
          <a:p>
            <a:endParaRPr lang="en-US" sz="4000" b="1" noProof="0" dirty="0">
              <a:latin typeface="Century Schoolbook" panose="0204060405050502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36512" y="1023578"/>
            <a:ext cx="8640960" cy="3492388"/>
          </a:xfrm>
        </p:spPr>
        <p:txBody>
          <a:bodyPr>
            <a:normAutofit lnSpcReduction="10000"/>
          </a:bodyPr>
          <a:lstStyle/>
          <a:p>
            <a:r>
              <a:rPr lang="en-US" sz="2000" noProof="0" dirty="0" smtClean="0">
                <a:latin typeface="Century Schoolbook" panose="02040604050505020304" pitchFamily="18" charset="0"/>
              </a:rPr>
              <a:t>The </a:t>
            </a:r>
            <a:r>
              <a:rPr lang="en-US" sz="2000" noProof="0" dirty="0">
                <a:latin typeface="Century Schoolbook" panose="02040604050505020304" pitchFamily="18" charset="0"/>
              </a:rPr>
              <a:t>number of missing </a:t>
            </a:r>
            <a:r>
              <a:rPr lang="en-US" sz="2000" noProof="0" dirty="0" smtClean="0">
                <a:latin typeface="Century Schoolbook" panose="02040604050505020304" pitchFamily="18" charset="0"/>
              </a:rPr>
              <a:t>people reached </a:t>
            </a:r>
            <a:r>
              <a:rPr lang="en-US" sz="2000" dirty="0">
                <a:latin typeface="Century Schoolbook" panose="02040604050505020304" pitchFamily="18" charset="0"/>
              </a:rPr>
              <a:t>29,903 between 2006 -2016 </a:t>
            </a:r>
            <a:r>
              <a:rPr lang="en-US" sz="2000" baseline="30000" dirty="0" smtClean="0">
                <a:latin typeface="Century Schoolbook" panose="02040604050505020304" pitchFamily="18" charset="0"/>
              </a:rPr>
              <a:t>1</a:t>
            </a:r>
            <a:endParaRPr lang="en-US" sz="1400" noProof="0" dirty="0">
              <a:latin typeface="Century Schoolbook" panose="02040604050505020304" pitchFamily="18" charset="0"/>
            </a:endParaRPr>
          </a:p>
          <a:p>
            <a:r>
              <a:rPr lang="en-US" sz="2000" dirty="0" smtClean="0">
                <a:latin typeface="Century Schoolbook" panose="02040604050505020304" pitchFamily="18" charset="0"/>
              </a:rPr>
              <a:t>17 </a:t>
            </a:r>
            <a:r>
              <a:rPr lang="en-US" sz="2000" dirty="0">
                <a:latin typeface="Century Schoolbook" panose="02040604050505020304" pitchFamily="18" charset="0"/>
              </a:rPr>
              <a:t>murders per 100 k persons. But there are cities like Acapulco reaching 114  per </a:t>
            </a:r>
            <a:r>
              <a:rPr lang="en-US" sz="2000" dirty="0" smtClean="0">
                <a:latin typeface="Century Schoolbook" panose="02040604050505020304" pitchFamily="18" charset="0"/>
              </a:rPr>
              <a:t>100k</a:t>
            </a:r>
            <a:r>
              <a:rPr lang="en-US" sz="2000" baseline="30000" dirty="0" smtClean="0">
                <a:latin typeface="Century Schoolbook" panose="02040604050505020304" pitchFamily="18" charset="0"/>
              </a:rPr>
              <a:t>3</a:t>
            </a:r>
            <a:endParaRPr lang="en-US" sz="1400" dirty="0">
              <a:latin typeface="Century Schoolbook" panose="02040604050505020304" pitchFamily="18" charset="0"/>
            </a:endParaRPr>
          </a:p>
          <a:p>
            <a:r>
              <a:rPr lang="en-US" sz="2000" dirty="0" smtClean="0">
                <a:latin typeface="Century Schoolbook" panose="02040604050505020304" pitchFamily="18" charset="0"/>
              </a:rPr>
              <a:t>The </a:t>
            </a:r>
            <a:r>
              <a:rPr lang="en-US" sz="2000" dirty="0">
                <a:latin typeface="Century Schoolbook" panose="02040604050505020304" pitchFamily="18" charset="0"/>
              </a:rPr>
              <a:t>Attorney General’s Office documented 124 killings of journalists from 2000 through July 2016. </a:t>
            </a:r>
            <a:r>
              <a:rPr lang="en-US" sz="2000" baseline="30000" dirty="0">
                <a:latin typeface="Century Schoolbook" panose="02040604050505020304" pitchFamily="18" charset="0"/>
              </a:rPr>
              <a:t>2 </a:t>
            </a:r>
            <a:r>
              <a:rPr lang="en-US" sz="2000" dirty="0">
                <a:latin typeface="Century Schoolbook" panose="02040604050505020304" pitchFamily="18" charset="0"/>
              </a:rPr>
              <a:t>N</a:t>
            </a:r>
            <a:r>
              <a:rPr lang="en-US" sz="2000" dirty="0" smtClean="0">
                <a:latin typeface="Century Schoolbook" panose="02040604050505020304" pitchFamily="18" charset="0"/>
              </a:rPr>
              <a:t>ongovernmental organizations </a:t>
            </a:r>
            <a:r>
              <a:rPr lang="en-US" sz="2000" dirty="0">
                <a:latin typeface="Century Schoolbook" panose="02040604050505020304" pitchFamily="18" charset="0"/>
              </a:rPr>
              <a:t>report seven cases of journalists killed</a:t>
            </a:r>
            <a:r>
              <a:rPr lang="es-ES" sz="2000" dirty="0">
                <a:latin typeface="Century Schoolbook" panose="02040604050505020304" pitchFamily="18" charset="0"/>
              </a:rPr>
              <a:t> </a:t>
            </a:r>
            <a:r>
              <a:rPr lang="es-ES" sz="2000" dirty="0" err="1">
                <a:latin typeface="Century Schoolbook" panose="02040604050505020304" pitchFamily="18" charset="0"/>
              </a:rPr>
              <a:t>during</a:t>
            </a:r>
            <a:r>
              <a:rPr lang="es-ES" sz="2000" dirty="0">
                <a:latin typeface="Century Schoolbook" panose="02040604050505020304" pitchFamily="18" charset="0"/>
              </a:rPr>
              <a:t> </a:t>
            </a:r>
            <a:r>
              <a:rPr lang="en-US" sz="2000" dirty="0">
                <a:latin typeface="Century Schoolbook" panose="02040604050505020304" pitchFamily="18" charset="0"/>
              </a:rPr>
              <a:t>January</a:t>
            </a:r>
            <a:r>
              <a:rPr lang="es-ES" sz="2000" dirty="0">
                <a:latin typeface="Century Schoolbook" panose="02040604050505020304" pitchFamily="18" charset="0"/>
              </a:rPr>
              <a:t>-</a:t>
            </a:r>
            <a:r>
              <a:rPr lang="en-US" sz="2000" dirty="0">
                <a:latin typeface="Century Schoolbook" panose="02040604050505020304" pitchFamily="18" charset="0"/>
              </a:rPr>
              <a:t>June </a:t>
            </a:r>
            <a:r>
              <a:rPr lang="en-US" sz="2000" dirty="0" smtClean="0">
                <a:latin typeface="Century Schoolbook" panose="02040604050505020304" pitchFamily="18" charset="0"/>
              </a:rPr>
              <a:t>2016</a:t>
            </a:r>
            <a:r>
              <a:rPr lang="en-US" sz="2000" baseline="30000" dirty="0" smtClean="0">
                <a:latin typeface="Century Schoolbook" panose="02040604050505020304" pitchFamily="18" charset="0"/>
              </a:rPr>
              <a:t>2</a:t>
            </a:r>
            <a:endParaRPr lang="en-US" sz="1400" dirty="0" smtClean="0">
              <a:latin typeface="Century Schoolbook" panose="02040604050505020304" pitchFamily="18" charset="0"/>
            </a:endParaRPr>
          </a:p>
          <a:p>
            <a:r>
              <a:rPr lang="en-US" sz="2000" dirty="0" smtClean="0">
                <a:latin typeface="Century Schoolbook" panose="02040604050505020304" pitchFamily="18" charset="0"/>
              </a:rPr>
              <a:t>7 women and 4 children die every day (not related to organized crime)</a:t>
            </a:r>
            <a:endParaRPr lang="en-US" sz="1400" dirty="0" smtClean="0">
              <a:latin typeface="Century Schoolbook" panose="02040604050505020304" pitchFamily="18" charset="0"/>
            </a:endParaRPr>
          </a:p>
          <a:p>
            <a:r>
              <a:rPr lang="en-US" sz="2000" dirty="0" smtClean="0">
                <a:latin typeface="Century Schoolbook" panose="02040604050505020304" pitchFamily="18" charset="0"/>
              </a:rPr>
              <a:t>Only </a:t>
            </a:r>
            <a:r>
              <a:rPr lang="en-US" sz="2000" dirty="0">
                <a:latin typeface="Century Schoolbook" panose="02040604050505020304" pitchFamily="18" charset="0"/>
              </a:rPr>
              <a:t>1 % of the crime is </a:t>
            </a:r>
            <a:r>
              <a:rPr lang="en-US" sz="2000" dirty="0" smtClean="0">
                <a:latin typeface="Century Schoolbook" panose="02040604050505020304" pitchFamily="18" charset="0"/>
              </a:rPr>
              <a:t>punished</a:t>
            </a:r>
            <a:endParaRPr lang="en-US" sz="1300" dirty="0" smtClean="0">
              <a:latin typeface="Century Schoolbook" panose="02040604050505020304" pitchFamily="18" charset="0"/>
            </a:endParaRPr>
          </a:p>
          <a:p>
            <a:r>
              <a:rPr lang="en-US" sz="2000" dirty="0" smtClean="0">
                <a:latin typeface="Century Schoolbook" panose="02040604050505020304" pitchFamily="18" charset="0"/>
              </a:rPr>
              <a:t>47</a:t>
            </a:r>
            <a:r>
              <a:rPr lang="en-US" sz="2000" dirty="0">
                <a:latin typeface="Century Schoolbook" panose="02040604050505020304" pitchFamily="18" charset="0"/>
              </a:rPr>
              <a:t>% of population live in poverty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107504" y="4545424"/>
            <a:ext cx="579036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aseline="30000" dirty="0">
                <a:latin typeface="Century Schoolbook" panose="02040604050505020304" pitchFamily="18" charset="0"/>
              </a:rPr>
              <a:t>1</a:t>
            </a:r>
            <a:r>
              <a:rPr lang="en-US" sz="1100" dirty="0">
                <a:latin typeface="Century Schoolbook" panose="02040604050505020304" pitchFamily="18" charset="0"/>
              </a:rPr>
              <a:t> Executive Secretariat of the National Registry of Data of Lost Persons Disappeared</a:t>
            </a:r>
          </a:p>
          <a:p>
            <a:r>
              <a:rPr lang="en-US" sz="1100" baseline="30000" dirty="0">
                <a:latin typeface="Century Schoolbook" panose="02040604050505020304" pitchFamily="18" charset="0"/>
              </a:rPr>
              <a:t>2</a:t>
            </a:r>
            <a:r>
              <a:rPr lang="en-US" sz="1100" dirty="0">
                <a:latin typeface="Century Schoolbook" panose="02040604050505020304" pitchFamily="18" charset="0"/>
              </a:rPr>
              <a:t> Human Rights Watch</a:t>
            </a:r>
          </a:p>
          <a:p>
            <a:r>
              <a:rPr lang="en-US" sz="1100" baseline="30000" dirty="0">
                <a:latin typeface="Century Schoolbook" panose="02040604050505020304" pitchFamily="18" charset="0"/>
              </a:rPr>
              <a:t>3</a:t>
            </a:r>
            <a:r>
              <a:rPr lang="en-US" sz="1100" dirty="0">
                <a:latin typeface="Century Schoolbook" panose="02040604050505020304" pitchFamily="18" charset="0"/>
              </a:rPr>
              <a:t> United Nations Office on Drugs and Crime (2016)</a:t>
            </a:r>
          </a:p>
        </p:txBody>
      </p:sp>
    </p:spTree>
    <p:extLst>
      <p:ext uri="{BB962C8B-B14F-4D97-AF65-F5344CB8AC3E}">
        <p14:creationId xmlns:p14="http://schemas.microsoft.com/office/powerpoint/2010/main" val="40181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3971"/>
            <a:ext cx="8229600" cy="709587"/>
          </a:xfrm>
        </p:spPr>
        <p:txBody>
          <a:bodyPr>
            <a:normAutofit/>
          </a:bodyPr>
          <a:lstStyle/>
          <a:p>
            <a:endParaRPr lang="en-US" sz="4000" b="1" noProof="0" dirty="0">
              <a:latin typeface="Century Schoolbook" panose="0204060405050502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059582"/>
            <a:ext cx="8229600" cy="4032448"/>
          </a:xfrm>
        </p:spPr>
        <p:txBody>
          <a:bodyPr>
            <a:noAutofit/>
          </a:bodyPr>
          <a:lstStyle/>
          <a:p>
            <a:pPr algn="just"/>
            <a:r>
              <a:rPr lang="en-US" sz="1800" dirty="0">
                <a:latin typeface="Century Schoolbook" panose="02040604050505020304" pitchFamily="18" charset="0"/>
              </a:rPr>
              <a:t>Industrial </a:t>
            </a:r>
            <a:r>
              <a:rPr lang="en-US" sz="1800" dirty="0" err="1" smtClean="0">
                <a:latin typeface="Century Schoolbook" panose="02040604050505020304" pitchFamily="18" charset="0"/>
              </a:rPr>
              <a:t>sinergy</a:t>
            </a:r>
            <a:r>
              <a:rPr lang="en-US" sz="1800" dirty="0" smtClean="0">
                <a:latin typeface="Century Schoolbook" panose="02040604050505020304" pitchFamily="18" charset="0"/>
              </a:rPr>
              <a:t> with </a:t>
            </a:r>
            <a:r>
              <a:rPr lang="en-US" sz="1800" dirty="0">
                <a:latin typeface="Century Schoolbook" panose="02040604050505020304" pitchFamily="18" charset="0"/>
              </a:rPr>
              <a:t>world biggest </a:t>
            </a:r>
            <a:r>
              <a:rPr lang="en-US" sz="1800" dirty="0" smtClean="0">
                <a:latin typeface="Century Schoolbook" panose="02040604050505020304" pitchFamily="18" charset="0"/>
              </a:rPr>
              <a:t>economy (236 billion trade w/US)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Demographic </a:t>
            </a:r>
            <a:r>
              <a:rPr lang="es-ES" sz="1800" dirty="0">
                <a:latin typeface="Century Schoolbook" panose="02040604050505020304" pitchFamily="18" charset="0"/>
              </a:rPr>
              <a:t>d</a:t>
            </a:r>
            <a:r>
              <a:rPr lang="en-US" sz="1800" dirty="0" err="1">
                <a:latin typeface="Century Schoolbook" panose="02040604050505020304" pitchFamily="18" charset="0"/>
              </a:rPr>
              <a:t>ividend</a:t>
            </a:r>
            <a:r>
              <a:rPr lang="es-ES" sz="1800" dirty="0">
                <a:latin typeface="Century Schoolbook" panose="02040604050505020304" pitchFamily="18" charset="0"/>
              </a:rPr>
              <a:t> (in a 130 </a:t>
            </a:r>
            <a:r>
              <a:rPr lang="es-ES" sz="1800" dirty="0" err="1">
                <a:latin typeface="Century Schoolbook" panose="02040604050505020304" pitchFamily="18" charset="0"/>
              </a:rPr>
              <a:t>million</a:t>
            </a:r>
            <a:r>
              <a:rPr lang="es-ES" sz="1800" dirty="0">
                <a:latin typeface="Century Schoolbook" panose="02040604050505020304" pitchFamily="18" charset="0"/>
              </a:rPr>
              <a:t> </a:t>
            </a:r>
            <a:r>
              <a:rPr lang="es-ES" sz="1800" dirty="0" err="1">
                <a:latin typeface="Century Schoolbook" panose="02040604050505020304" pitchFamily="18" charset="0"/>
              </a:rPr>
              <a:t>people</a:t>
            </a:r>
            <a:r>
              <a:rPr lang="es-ES" sz="1800" dirty="0">
                <a:latin typeface="Century Schoolbook" panose="02040604050505020304" pitchFamily="18" charset="0"/>
              </a:rPr>
              <a:t> </a:t>
            </a:r>
            <a:r>
              <a:rPr lang="es-ES" sz="1800" dirty="0" err="1">
                <a:latin typeface="Century Schoolbook" panose="02040604050505020304" pitchFamily="18" charset="0"/>
              </a:rPr>
              <a:t>future</a:t>
            </a:r>
            <a:r>
              <a:rPr lang="es-ES" sz="1800" dirty="0">
                <a:latin typeface="Century Schoolbook" panose="02040604050505020304" pitchFamily="18" charset="0"/>
              </a:rPr>
              <a:t> </a:t>
            </a:r>
            <a:r>
              <a:rPr lang="es-ES" sz="1800" dirty="0" err="1">
                <a:latin typeface="Century Schoolbook" panose="02040604050505020304" pitchFamily="18" charset="0"/>
              </a:rPr>
              <a:t>market</a:t>
            </a:r>
            <a:r>
              <a:rPr lang="es-ES" sz="1800" dirty="0" smtClean="0">
                <a:latin typeface="Century Schoolbook" panose="02040604050505020304" pitchFamily="18" charset="0"/>
              </a:rPr>
              <a:t>)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Logistics </a:t>
            </a:r>
            <a:r>
              <a:rPr lang="en-US" sz="1800" dirty="0">
                <a:latin typeface="Century Schoolbook" panose="02040604050505020304" pitchFamily="18" charset="0"/>
              </a:rPr>
              <a:t>potential and Atlantic/Pacific </a:t>
            </a:r>
            <a:r>
              <a:rPr lang="en-US" sz="1800" dirty="0" err="1" smtClean="0">
                <a:latin typeface="Century Schoolbook" panose="02040604050505020304" pitchFamily="18" charset="0"/>
              </a:rPr>
              <a:t>acces</a:t>
            </a:r>
            <a:r>
              <a:rPr lang="es-ES" sz="1800" dirty="0" smtClean="0">
                <a:latin typeface="Century Schoolbook" panose="02040604050505020304" pitchFamily="18" charset="0"/>
              </a:rPr>
              <a:t>s (1st </a:t>
            </a:r>
            <a:r>
              <a:rPr lang="es-ES" sz="1800" dirty="0" err="1" smtClean="0">
                <a:latin typeface="Century Schoolbook" panose="02040604050505020304" pitchFamily="18" charset="0"/>
              </a:rPr>
              <a:t>exporting</a:t>
            </a:r>
            <a:r>
              <a:rPr lang="es-ES" sz="1800" dirty="0" smtClean="0">
                <a:latin typeface="Century Schoolbook" panose="02040604050505020304" pitchFamily="18" charset="0"/>
              </a:rPr>
              <a:t> country in </a:t>
            </a:r>
            <a:r>
              <a:rPr lang="es-ES" sz="1800" dirty="0" err="1" smtClean="0">
                <a:latin typeface="Century Schoolbook" panose="02040604050505020304" pitchFamily="18" charset="0"/>
              </a:rPr>
              <a:t>LatAm</a:t>
            </a:r>
            <a:r>
              <a:rPr lang="es-ES" sz="1800" dirty="0" smtClean="0">
                <a:latin typeface="Century Schoolbook" panose="02040604050505020304" pitchFamily="18" charset="0"/>
              </a:rPr>
              <a:t> and 12th </a:t>
            </a:r>
            <a:r>
              <a:rPr lang="es-ES" sz="1800" dirty="0" err="1" smtClean="0">
                <a:latin typeface="Century Schoolbook" panose="02040604050505020304" pitchFamily="18" charset="0"/>
              </a:rPr>
              <a:t>worldwide</a:t>
            </a:r>
            <a:r>
              <a:rPr lang="es-ES" sz="1800" dirty="0" smtClean="0">
                <a:latin typeface="Century Schoolbook" panose="02040604050505020304" pitchFamily="18" charset="0"/>
              </a:rPr>
              <a:t>)</a:t>
            </a:r>
            <a:endParaRPr lang="en-US" sz="800" noProof="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noProof="0" dirty="0" smtClean="0">
                <a:latin typeface="Century Schoolbook" panose="02040604050505020304" pitchFamily="18" charset="0"/>
              </a:rPr>
              <a:t>7</a:t>
            </a:r>
            <a:r>
              <a:rPr lang="en-US" sz="1800" baseline="30000" noProof="0" dirty="0" smtClean="0">
                <a:latin typeface="Century Schoolbook" panose="02040604050505020304" pitchFamily="18" charset="0"/>
              </a:rPr>
              <a:t>th</a:t>
            </a:r>
            <a:r>
              <a:rPr lang="en-US" sz="1800" noProof="0" dirty="0" smtClean="0">
                <a:latin typeface="Century Schoolbook" panose="02040604050505020304" pitchFamily="18" charset="0"/>
              </a:rPr>
              <a:t> world car producer = 3.6million cars/year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113,000 Engineering </a:t>
            </a:r>
            <a:r>
              <a:rPr lang="en-US" sz="1800" dirty="0">
                <a:latin typeface="Century Schoolbook" panose="02040604050505020304" pitchFamily="18" charset="0"/>
              </a:rPr>
              <a:t>graduates </a:t>
            </a:r>
            <a:r>
              <a:rPr lang="en-US" sz="1800" dirty="0" smtClean="0">
                <a:latin typeface="Century Schoolbook" panose="02040604050505020304" pitchFamily="18" charset="0"/>
              </a:rPr>
              <a:t>every year (more </a:t>
            </a:r>
            <a:r>
              <a:rPr lang="en-US" sz="1800" dirty="0">
                <a:latin typeface="Century Schoolbook" panose="02040604050505020304" pitchFamily="18" charset="0"/>
              </a:rPr>
              <a:t>than France and </a:t>
            </a:r>
            <a:r>
              <a:rPr lang="en-US" sz="1800" dirty="0" smtClean="0">
                <a:latin typeface="Century Schoolbook" panose="02040604050505020304" pitchFamily="18" charset="0"/>
              </a:rPr>
              <a:t>Germany)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Increasing investment in aeronautic industry (Queretaro, Sonora, Baja California)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Knowledge </a:t>
            </a:r>
            <a:r>
              <a:rPr lang="en-US" sz="1800" dirty="0">
                <a:latin typeface="Century Schoolbook" panose="02040604050505020304" pitchFamily="18" charset="0"/>
              </a:rPr>
              <a:t>ecosystem (Guadalajara</a:t>
            </a:r>
            <a:r>
              <a:rPr lang="en-US" sz="1800" dirty="0" smtClean="0">
                <a:latin typeface="Century Schoolbook" panose="02040604050505020304" pitchFamily="18" charset="0"/>
              </a:rPr>
              <a:t>)</a:t>
            </a:r>
            <a:endParaRPr lang="en-US" sz="800" dirty="0" smtClean="0">
              <a:latin typeface="Century Schoolbook" panose="02040604050505020304" pitchFamily="18" charset="0"/>
            </a:endParaRPr>
          </a:p>
          <a:p>
            <a:pPr algn="just"/>
            <a:r>
              <a:rPr lang="en-US" sz="1800" dirty="0" smtClean="0">
                <a:latin typeface="Century Schoolbook" panose="02040604050505020304" pitchFamily="18" charset="0"/>
              </a:rPr>
              <a:t>High</a:t>
            </a:r>
            <a:r>
              <a:rPr lang="en-US" sz="1800" dirty="0">
                <a:latin typeface="Century Schoolbook" panose="02040604050505020304" pitchFamily="18" charset="0"/>
              </a:rPr>
              <a:t>-skilled labor clusters (Mexico City)</a:t>
            </a:r>
          </a:p>
        </p:txBody>
      </p:sp>
    </p:spTree>
    <p:extLst>
      <p:ext uri="{BB962C8B-B14F-4D97-AF65-F5344CB8AC3E}">
        <p14:creationId xmlns:p14="http://schemas.microsoft.com/office/powerpoint/2010/main" val="74992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-452586"/>
            <a:ext cx="8496944" cy="4320480"/>
          </a:xfrm>
        </p:spPr>
        <p:txBody>
          <a:bodyPr>
            <a:noAutofit/>
          </a:bodyPr>
          <a:lstStyle/>
          <a:p>
            <a:r>
              <a:rPr lang="en-US" sz="4000" b="1" noProof="0" dirty="0" smtClean="0">
                <a:latin typeface="Century Schoolbook" panose="02040604050505020304" pitchFamily="18" charset="0"/>
              </a:rPr>
              <a:t>Trump represents Mexico’s </a:t>
            </a:r>
            <a:r>
              <a:rPr lang="en-US" sz="4000" b="1" noProof="0" dirty="0">
                <a:latin typeface="Century Schoolbook" panose="02040604050505020304" pitchFamily="18" charset="0"/>
              </a:rPr>
              <a:t>greatest opportunity in decades</a:t>
            </a:r>
            <a:r>
              <a:rPr lang="en-US" sz="4000" b="1" noProof="0" dirty="0" smtClean="0">
                <a:latin typeface="Century Schoolbook" panose="02040604050505020304" pitchFamily="18" charset="0"/>
              </a:rPr>
              <a:t>…</a:t>
            </a:r>
            <a:br>
              <a:rPr lang="en-US" sz="4000" b="1" noProof="0" dirty="0" smtClean="0">
                <a:latin typeface="Century Schoolbook" panose="02040604050505020304" pitchFamily="18" charset="0"/>
              </a:rPr>
            </a:br>
            <a:r>
              <a:rPr lang="en-US" sz="4000" b="1" noProof="0" dirty="0">
                <a:latin typeface="Century Schoolbook" panose="02040604050505020304" pitchFamily="18" charset="0"/>
              </a:rPr>
              <a:t/>
            </a:r>
            <a:br>
              <a:rPr lang="en-US" sz="4000" b="1" noProof="0" dirty="0">
                <a:latin typeface="Century Schoolbook" panose="02040604050505020304" pitchFamily="18" charset="0"/>
              </a:rPr>
            </a:br>
            <a:r>
              <a:rPr lang="en-US" sz="4000" b="1" dirty="0">
                <a:latin typeface="Century Schoolbook" panose="02040604050505020304" pitchFamily="18" charset="0"/>
              </a:rPr>
              <a:t>It’s not a </a:t>
            </a:r>
            <a:r>
              <a:rPr lang="en-US" sz="4000" b="1" u="sng" dirty="0" smtClean="0">
                <a:latin typeface="Century Schoolbook" panose="02040604050505020304" pitchFamily="18" charset="0"/>
              </a:rPr>
              <a:t>wall</a:t>
            </a:r>
            <a:r>
              <a:rPr lang="en-US" sz="4000" b="1" dirty="0" smtClean="0">
                <a:latin typeface="Century Schoolbook" panose="02040604050505020304" pitchFamily="18" charset="0"/>
              </a:rPr>
              <a:t>, </a:t>
            </a:r>
            <a:r>
              <a:rPr lang="en-US" sz="4000" b="1" dirty="0">
                <a:latin typeface="Century Schoolbook" panose="02040604050505020304" pitchFamily="18" charset="0"/>
              </a:rPr>
              <a:t>it’s a </a:t>
            </a:r>
            <a:r>
              <a:rPr lang="en-US" sz="4000" b="1" u="sng" dirty="0" smtClean="0">
                <a:latin typeface="Century Schoolbook" panose="02040604050505020304" pitchFamily="18" charset="0"/>
              </a:rPr>
              <a:t>mirror</a:t>
            </a:r>
            <a:r>
              <a:rPr lang="en-US" sz="4000" b="1" dirty="0" smtClean="0">
                <a:latin typeface="Century Schoolbook" panose="02040604050505020304" pitchFamily="18" charset="0"/>
              </a:rPr>
              <a:t>.</a:t>
            </a:r>
            <a:endParaRPr lang="en-US" sz="4000" b="1" noProof="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89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251520" y="562372"/>
            <a:ext cx="8208912" cy="85725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Century Schoolbook" panose="02040604050505020304" pitchFamily="18" charset="0"/>
              </a:rPr>
              <a:t>W</a:t>
            </a:r>
            <a:r>
              <a:rPr lang="en-US" sz="2800" b="1" noProof="0" dirty="0" smtClean="0">
                <a:latin typeface="Century Schoolbook" panose="02040604050505020304" pitchFamily="18" charset="0"/>
              </a:rPr>
              <a:t>e must create a new narrative: Mexico does not need a savior Mexico needs a Collective Plan</a:t>
            </a:r>
            <a:endParaRPr lang="en-US" sz="2800" b="1" noProof="0" dirty="0">
              <a:latin typeface="Century Schoolbook" panose="02040604050505020304" pitchFamily="18" charset="0"/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251520" y="1483232"/>
            <a:ext cx="8280920" cy="3320766"/>
            <a:chOff x="611560" y="1195198"/>
            <a:chExt cx="8280920" cy="3320766"/>
          </a:xfrm>
        </p:grpSpPr>
        <p:sp>
          <p:nvSpPr>
            <p:cNvPr id="12" name="11 Forma libre"/>
            <p:cNvSpPr/>
            <p:nvPr/>
          </p:nvSpPr>
          <p:spPr>
            <a:xfrm>
              <a:off x="2685390" y="1195198"/>
              <a:ext cx="6207090" cy="1152128"/>
            </a:xfrm>
            <a:custGeom>
              <a:avLst/>
              <a:gdLst>
                <a:gd name="connsiteX0" fmla="*/ 0 w 3110745"/>
                <a:gd name="connsiteY0" fmla="*/ 123764 h 990109"/>
                <a:gd name="connsiteX1" fmla="*/ 2615691 w 3110745"/>
                <a:gd name="connsiteY1" fmla="*/ 123764 h 990109"/>
                <a:gd name="connsiteX2" fmla="*/ 2615691 w 3110745"/>
                <a:gd name="connsiteY2" fmla="*/ 0 h 990109"/>
                <a:gd name="connsiteX3" fmla="*/ 3110745 w 3110745"/>
                <a:gd name="connsiteY3" fmla="*/ 495055 h 990109"/>
                <a:gd name="connsiteX4" fmla="*/ 2615691 w 3110745"/>
                <a:gd name="connsiteY4" fmla="*/ 990109 h 990109"/>
                <a:gd name="connsiteX5" fmla="*/ 2615691 w 3110745"/>
                <a:gd name="connsiteY5" fmla="*/ 866345 h 990109"/>
                <a:gd name="connsiteX6" fmla="*/ 0 w 3110745"/>
                <a:gd name="connsiteY6" fmla="*/ 866345 h 990109"/>
                <a:gd name="connsiteX7" fmla="*/ 0 w 3110745"/>
                <a:gd name="connsiteY7" fmla="*/ 123764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10745" h="990109">
                  <a:moveTo>
                    <a:pt x="0" y="123764"/>
                  </a:moveTo>
                  <a:lnTo>
                    <a:pt x="2615691" y="123764"/>
                  </a:lnTo>
                  <a:lnTo>
                    <a:pt x="2615691" y="0"/>
                  </a:lnTo>
                  <a:lnTo>
                    <a:pt x="3110745" y="495055"/>
                  </a:lnTo>
                  <a:lnTo>
                    <a:pt x="2615691" y="990109"/>
                  </a:lnTo>
                  <a:lnTo>
                    <a:pt x="2615691" y="866345"/>
                  </a:lnTo>
                  <a:lnTo>
                    <a:pt x="0" y="866345"/>
                  </a:lnTo>
                  <a:lnTo>
                    <a:pt x="0" y="12376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605" tIns="138369" rIns="385896" bIns="138369" numCol="1" spcCol="1270" anchor="t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2300" kern="1200" dirty="0"/>
            </a:p>
          </p:txBody>
        </p:sp>
        <p:sp>
          <p:nvSpPr>
            <p:cNvPr id="13" name="12 Forma libre"/>
            <p:cNvSpPr/>
            <p:nvPr/>
          </p:nvSpPr>
          <p:spPr>
            <a:xfrm>
              <a:off x="611560" y="1267206"/>
              <a:ext cx="2073830" cy="990109"/>
            </a:xfrm>
            <a:custGeom>
              <a:avLst/>
              <a:gdLst>
                <a:gd name="connsiteX0" fmla="*/ 0 w 2073830"/>
                <a:gd name="connsiteY0" fmla="*/ 165021 h 990109"/>
                <a:gd name="connsiteX1" fmla="*/ 165021 w 2073830"/>
                <a:gd name="connsiteY1" fmla="*/ 0 h 990109"/>
                <a:gd name="connsiteX2" fmla="*/ 1908809 w 2073830"/>
                <a:gd name="connsiteY2" fmla="*/ 0 h 990109"/>
                <a:gd name="connsiteX3" fmla="*/ 2073830 w 2073830"/>
                <a:gd name="connsiteY3" fmla="*/ 165021 h 990109"/>
                <a:gd name="connsiteX4" fmla="*/ 2073830 w 2073830"/>
                <a:gd name="connsiteY4" fmla="*/ 825088 h 990109"/>
                <a:gd name="connsiteX5" fmla="*/ 1908809 w 2073830"/>
                <a:gd name="connsiteY5" fmla="*/ 990109 h 990109"/>
                <a:gd name="connsiteX6" fmla="*/ 165021 w 2073830"/>
                <a:gd name="connsiteY6" fmla="*/ 990109 h 990109"/>
                <a:gd name="connsiteX7" fmla="*/ 0 w 2073830"/>
                <a:gd name="connsiteY7" fmla="*/ 825088 h 990109"/>
                <a:gd name="connsiteX8" fmla="*/ 0 w 2073830"/>
                <a:gd name="connsiteY8" fmla="*/ 165021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73830" h="990109">
                  <a:moveTo>
                    <a:pt x="0" y="165021"/>
                  </a:moveTo>
                  <a:cubicBezTo>
                    <a:pt x="0" y="73882"/>
                    <a:pt x="73882" y="0"/>
                    <a:pt x="165021" y="0"/>
                  </a:cubicBezTo>
                  <a:lnTo>
                    <a:pt x="1908809" y="0"/>
                  </a:lnTo>
                  <a:cubicBezTo>
                    <a:pt x="1999948" y="0"/>
                    <a:pt x="2073830" y="73882"/>
                    <a:pt x="2073830" y="165021"/>
                  </a:cubicBezTo>
                  <a:lnTo>
                    <a:pt x="2073830" y="825088"/>
                  </a:lnTo>
                  <a:cubicBezTo>
                    <a:pt x="2073830" y="916227"/>
                    <a:pt x="1999948" y="990109"/>
                    <a:pt x="1908809" y="990109"/>
                  </a:cubicBezTo>
                  <a:lnTo>
                    <a:pt x="165021" y="990109"/>
                  </a:lnTo>
                  <a:cubicBezTo>
                    <a:pt x="73882" y="990109"/>
                    <a:pt x="0" y="916227"/>
                    <a:pt x="0" y="825088"/>
                  </a:cubicBezTo>
                  <a:lnTo>
                    <a:pt x="0" y="16502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823" tIns="103578" rIns="158823" bIns="10357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900" kern="1200" dirty="0" err="1">
                  <a:latin typeface="Century Schoolbook" panose="02040604050505020304" pitchFamily="18" charset="0"/>
                </a:rPr>
                <a:t>Harmony</a:t>
              </a:r>
              <a:endParaRPr lang="es-ES" sz="2900" kern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2685390" y="2436735"/>
              <a:ext cx="6207090" cy="990109"/>
            </a:xfrm>
            <a:custGeom>
              <a:avLst/>
              <a:gdLst>
                <a:gd name="connsiteX0" fmla="*/ 0 w 3110745"/>
                <a:gd name="connsiteY0" fmla="*/ 123764 h 990109"/>
                <a:gd name="connsiteX1" fmla="*/ 2615691 w 3110745"/>
                <a:gd name="connsiteY1" fmla="*/ 123764 h 990109"/>
                <a:gd name="connsiteX2" fmla="*/ 2615691 w 3110745"/>
                <a:gd name="connsiteY2" fmla="*/ 0 h 990109"/>
                <a:gd name="connsiteX3" fmla="*/ 3110745 w 3110745"/>
                <a:gd name="connsiteY3" fmla="*/ 495055 h 990109"/>
                <a:gd name="connsiteX4" fmla="*/ 2615691 w 3110745"/>
                <a:gd name="connsiteY4" fmla="*/ 990109 h 990109"/>
                <a:gd name="connsiteX5" fmla="*/ 2615691 w 3110745"/>
                <a:gd name="connsiteY5" fmla="*/ 866345 h 990109"/>
                <a:gd name="connsiteX6" fmla="*/ 0 w 3110745"/>
                <a:gd name="connsiteY6" fmla="*/ 866345 h 990109"/>
                <a:gd name="connsiteX7" fmla="*/ 0 w 3110745"/>
                <a:gd name="connsiteY7" fmla="*/ 123764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10745" h="990109">
                  <a:moveTo>
                    <a:pt x="0" y="123764"/>
                  </a:moveTo>
                  <a:lnTo>
                    <a:pt x="2615691" y="123764"/>
                  </a:lnTo>
                  <a:lnTo>
                    <a:pt x="2615691" y="0"/>
                  </a:lnTo>
                  <a:lnTo>
                    <a:pt x="3110745" y="495055"/>
                  </a:lnTo>
                  <a:lnTo>
                    <a:pt x="2615691" y="990109"/>
                  </a:lnTo>
                  <a:lnTo>
                    <a:pt x="2615691" y="866345"/>
                  </a:lnTo>
                  <a:lnTo>
                    <a:pt x="0" y="866345"/>
                  </a:lnTo>
                  <a:lnTo>
                    <a:pt x="0" y="12376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605" tIns="138369" rIns="385896" bIns="138369" numCol="1" spcCol="1270" anchor="t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2300" kern="1200" dirty="0"/>
            </a:p>
          </p:txBody>
        </p:sp>
        <p:sp>
          <p:nvSpPr>
            <p:cNvPr id="15" name="14 Forma libre"/>
            <p:cNvSpPr/>
            <p:nvPr/>
          </p:nvSpPr>
          <p:spPr>
            <a:xfrm>
              <a:off x="611560" y="2436735"/>
              <a:ext cx="2073830" cy="990109"/>
            </a:xfrm>
            <a:custGeom>
              <a:avLst/>
              <a:gdLst>
                <a:gd name="connsiteX0" fmla="*/ 0 w 2073830"/>
                <a:gd name="connsiteY0" fmla="*/ 165021 h 990109"/>
                <a:gd name="connsiteX1" fmla="*/ 165021 w 2073830"/>
                <a:gd name="connsiteY1" fmla="*/ 0 h 990109"/>
                <a:gd name="connsiteX2" fmla="*/ 1908809 w 2073830"/>
                <a:gd name="connsiteY2" fmla="*/ 0 h 990109"/>
                <a:gd name="connsiteX3" fmla="*/ 2073830 w 2073830"/>
                <a:gd name="connsiteY3" fmla="*/ 165021 h 990109"/>
                <a:gd name="connsiteX4" fmla="*/ 2073830 w 2073830"/>
                <a:gd name="connsiteY4" fmla="*/ 825088 h 990109"/>
                <a:gd name="connsiteX5" fmla="*/ 1908809 w 2073830"/>
                <a:gd name="connsiteY5" fmla="*/ 990109 h 990109"/>
                <a:gd name="connsiteX6" fmla="*/ 165021 w 2073830"/>
                <a:gd name="connsiteY6" fmla="*/ 990109 h 990109"/>
                <a:gd name="connsiteX7" fmla="*/ 0 w 2073830"/>
                <a:gd name="connsiteY7" fmla="*/ 825088 h 990109"/>
                <a:gd name="connsiteX8" fmla="*/ 0 w 2073830"/>
                <a:gd name="connsiteY8" fmla="*/ 165021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73830" h="990109">
                  <a:moveTo>
                    <a:pt x="0" y="165021"/>
                  </a:moveTo>
                  <a:cubicBezTo>
                    <a:pt x="0" y="73882"/>
                    <a:pt x="73882" y="0"/>
                    <a:pt x="165021" y="0"/>
                  </a:cubicBezTo>
                  <a:lnTo>
                    <a:pt x="1908809" y="0"/>
                  </a:lnTo>
                  <a:cubicBezTo>
                    <a:pt x="1999948" y="0"/>
                    <a:pt x="2073830" y="73882"/>
                    <a:pt x="2073830" y="165021"/>
                  </a:cubicBezTo>
                  <a:lnTo>
                    <a:pt x="2073830" y="825088"/>
                  </a:lnTo>
                  <a:cubicBezTo>
                    <a:pt x="2073830" y="916227"/>
                    <a:pt x="1999948" y="990109"/>
                    <a:pt x="1908809" y="990109"/>
                  </a:cubicBezTo>
                  <a:lnTo>
                    <a:pt x="165021" y="990109"/>
                  </a:lnTo>
                  <a:cubicBezTo>
                    <a:pt x="73882" y="990109"/>
                    <a:pt x="0" y="916227"/>
                    <a:pt x="0" y="825088"/>
                  </a:cubicBezTo>
                  <a:lnTo>
                    <a:pt x="0" y="16502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823" tIns="103578" rIns="158823" bIns="10357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900" kern="1200" dirty="0" err="1">
                  <a:latin typeface="Century Schoolbook" panose="02040604050505020304" pitchFamily="18" charset="0"/>
                </a:rPr>
                <a:t>Wealth</a:t>
              </a:r>
              <a:endParaRPr lang="es-ES" sz="2900" kern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6" name="15 Forma libre"/>
            <p:cNvSpPr/>
            <p:nvPr/>
          </p:nvSpPr>
          <p:spPr>
            <a:xfrm>
              <a:off x="2685390" y="3525855"/>
              <a:ext cx="6207090" cy="990109"/>
            </a:xfrm>
            <a:custGeom>
              <a:avLst/>
              <a:gdLst>
                <a:gd name="connsiteX0" fmla="*/ 0 w 3110745"/>
                <a:gd name="connsiteY0" fmla="*/ 123764 h 990109"/>
                <a:gd name="connsiteX1" fmla="*/ 2615691 w 3110745"/>
                <a:gd name="connsiteY1" fmla="*/ 123764 h 990109"/>
                <a:gd name="connsiteX2" fmla="*/ 2615691 w 3110745"/>
                <a:gd name="connsiteY2" fmla="*/ 0 h 990109"/>
                <a:gd name="connsiteX3" fmla="*/ 3110745 w 3110745"/>
                <a:gd name="connsiteY3" fmla="*/ 495055 h 990109"/>
                <a:gd name="connsiteX4" fmla="*/ 2615691 w 3110745"/>
                <a:gd name="connsiteY4" fmla="*/ 990109 h 990109"/>
                <a:gd name="connsiteX5" fmla="*/ 2615691 w 3110745"/>
                <a:gd name="connsiteY5" fmla="*/ 866345 h 990109"/>
                <a:gd name="connsiteX6" fmla="*/ 0 w 3110745"/>
                <a:gd name="connsiteY6" fmla="*/ 866345 h 990109"/>
                <a:gd name="connsiteX7" fmla="*/ 0 w 3110745"/>
                <a:gd name="connsiteY7" fmla="*/ 123764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110745" h="990109">
                  <a:moveTo>
                    <a:pt x="0" y="123764"/>
                  </a:moveTo>
                  <a:lnTo>
                    <a:pt x="2615691" y="123764"/>
                  </a:lnTo>
                  <a:lnTo>
                    <a:pt x="2615691" y="0"/>
                  </a:lnTo>
                  <a:lnTo>
                    <a:pt x="3110745" y="495055"/>
                  </a:lnTo>
                  <a:lnTo>
                    <a:pt x="2615691" y="990109"/>
                  </a:lnTo>
                  <a:lnTo>
                    <a:pt x="2615691" y="866345"/>
                  </a:lnTo>
                  <a:lnTo>
                    <a:pt x="0" y="866345"/>
                  </a:lnTo>
                  <a:lnTo>
                    <a:pt x="0" y="12376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605" tIns="138369" rIns="385896" bIns="138369" numCol="1" spcCol="1270" anchor="t" anchorCtr="0">
              <a:noAutofit/>
            </a:bodyPr>
            <a:lstStyle/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400" kern="1200" dirty="0" smtClean="0">
                  <a:latin typeface="Century Schoolbook" panose="02040604050505020304" pitchFamily="18" charset="0"/>
                </a:rPr>
                <a:t>“</a:t>
              </a:r>
              <a:r>
                <a:rPr lang="es-ES" sz="1400" kern="1200" dirty="0" err="1" smtClean="0">
                  <a:latin typeface="Century Schoolbook" panose="02040604050505020304" pitchFamily="18" charset="0"/>
                </a:rPr>
                <a:t>The</a:t>
              </a:r>
              <a:r>
                <a:rPr lang="es-ES" sz="1400" kern="1200" dirty="0" smtClean="0">
                  <a:latin typeface="Century Schoolbook" panose="02040604050505020304" pitchFamily="18" charset="0"/>
                </a:rPr>
                <a:t> Rule of </a:t>
              </a:r>
              <a:r>
                <a:rPr lang="es-ES" sz="1400" kern="1200" dirty="0" err="1" smtClean="0">
                  <a:latin typeface="Century Schoolbook" panose="02040604050505020304" pitchFamily="18" charset="0"/>
                </a:rPr>
                <a:t>Law</a:t>
              </a:r>
              <a:r>
                <a:rPr lang="es-ES" sz="1400" kern="1200" dirty="0" smtClean="0">
                  <a:latin typeface="Century Schoolbook" panose="02040604050505020304" pitchFamily="18" charset="0"/>
                </a:rPr>
                <a:t>” in </a:t>
              </a:r>
              <a:r>
                <a:rPr lang="es-ES" sz="1400" kern="1200" dirty="0" err="1" smtClean="0">
                  <a:latin typeface="Century Schoolbook" panose="02040604050505020304" pitchFamily="18" charset="0"/>
                </a:rPr>
                <a:t>Mexico</a:t>
              </a:r>
              <a:r>
                <a:rPr lang="es-ES" sz="1400" kern="12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kern="1200" dirty="0" err="1" smtClean="0">
                  <a:latin typeface="Century Schoolbook" panose="02040604050505020304" pitchFamily="18" charset="0"/>
                </a:rPr>
                <a:t>is</a:t>
              </a:r>
              <a:r>
                <a:rPr lang="es-ES" sz="1400" kern="1200" dirty="0" smtClean="0">
                  <a:latin typeface="Century Schoolbook" panose="02040604050505020304" pitchFamily="18" charset="0"/>
                </a:rPr>
                <a:t> a monumental </a:t>
              </a:r>
              <a:r>
                <a:rPr lang="es-ES" sz="1400" kern="1200" dirty="0" err="1" smtClean="0">
                  <a:latin typeface="Century Schoolbook" panose="02040604050505020304" pitchFamily="18" charset="0"/>
                </a:rPr>
                <a:t>hoax</a:t>
              </a:r>
              <a:endParaRPr lang="es-ES" sz="1400" kern="1200" dirty="0" smtClean="0">
                <a:latin typeface="Century Schoolbook" panose="02040604050505020304" pitchFamily="18" charset="0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800" kern="1200" dirty="0">
                <a:latin typeface="Century Schoolbook" panose="02040604050505020304" pitchFamily="18" charset="0"/>
              </a:endParaRPr>
            </a:p>
            <a:p>
              <a:pPr marL="228600" lvl="1" indent="-228600" algn="l" defTabSz="10223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s-ES" sz="1400" dirty="0" err="1" smtClean="0">
                  <a:latin typeface="Century Schoolbook" panose="02040604050505020304" pitchFamily="18" charset="0"/>
                </a:rPr>
                <a:t>Mexico</a:t>
              </a:r>
              <a:r>
                <a:rPr lang="es-ES" sz="1400" dirty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City’s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Constitution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contains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the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most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progressive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agenda in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this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matter</a:t>
              </a:r>
              <a:r>
                <a:rPr lang="es-ES" sz="1400" dirty="0">
                  <a:latin typeface="Century Schoolbook" panose="02040604050505020304" pitchFamily="18" charset="0"/>
                </a:rPr>
                <a:t> 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(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under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PGR’s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attack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at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the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 </a:t>
              </a:r>
              <a:r>
                <a:rPr lang="es-ES" sz="1400" dirty="0" err="1" smtClean="0">
                  <a:latin typeface="Century Schoolbook" panose="02040604050505020304" pitchFamily="18" charset="0"/>
                </a:rPr>
                <a:t>moment</a:t>
              </a:r>
              <a:r>
                <a:rPr lang="es-ES" sz="1400" dirty="0" smtClean="0">
                  <a:latin typeface="Century Schoolbook" panose="02040604050505020304" pitchFamily="18" charset="0"/>
                </a:rPr>
                <a:t>)</a:t>
              </a:r>
              <a:endParaRPr lang="es-ES" sz="1400" kern="1200" dirty="0">
                <a:latin typeface="Century Schoolbook" panose="02040604050505020304" pitchFamily="18" charset="0"/>
              </a:endParaRPr>
            </a:p>
          </p:txBody>
        </p:sp>
        <p:sp>
          <p:nvSpPr>
            <p:cNvPr id="17" name="16 Forma libre"/>
            <p:cNvSpPr/>
            <p:nvPr/>
          </p:nvSpPr>
          <p:spPr>
            <a:xfrm>
              <a:off x="611560" y="3525855"/>
              <a:ext cx="2073830" cy="990109"/>
            </a:xfrm>
            <a:custGeom>
              <a:avLst/>
              <a:gdLst>
                <a:gd name="connsiteX0" fmla="*/ 0 w 2073830"/>
                <a:gd name="connsiteY0" fmla="*/ 165021 h 990109"/>
                <a:gd name="connsiteX1" fmla="*/ 165021 w 2073830"/>
                <a:gd name="connsiteY1" fmla="*/ 0 h 990109"/>
                <a:gd name="connsiteX2" fmla="*/ 1908809 w 2073830"/>
                <a:gd name="connsiteY2" fmla="*/ 0 h 990109"/>
                <a:gd name="connsiteX3" fmla="*/ 2073830 w 2073830"/>
                <a:gd name="connsiteY3" fmla="*/ 165021 h 990109"/>
                <a:gd name="connsiteX4" fmla="*/ 2073830 w 2073830"/>
                <a:gd name="connsiteY4" fmla="*/ 825088 h 990109"/>
                <a:gd name="connsiteX5" fmla="*/ 1908809 w 2073830"/>
                <a:gd name="connsiteY5" fmla="*/ 990109 h 990109"/>
                <a:gd name="connsiteX6" fmla="*/ 165021 w 2073830"/>
                <a:gd name="connsiteY6" fmla="*/ 990109 h 990109"/>
                <a:gd name="connsiteX7" fmla="*/ 0 w 2073830"/>
                <a:gd name="connsiteY7" fmla="*/ 825088 h 990109"/>
                <a:gd name="connsiteX8" fmla="*/ 0 w 2073830"/>
                <a:gd name="connsiteY8" fmla="*/ 165021 h 99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73830" h="990109">
                  <a:moveTo>
                    <a:pt x="0" y="165021"/>
                  </a:moveTo>
                  <a:cubicBezTo>
                    <a:pt x="0" y="73882"/>
                    <a:pt x="73882" y="0"/>
                    <a:pt x="165021" y="0"/>
                  </a:cubicBezTo>
                  <a:lnTo>
                    <a:pt x="1908809" y="0"/>
                  </a:lnTo>
                  <a:cubicBezTo>
                    <a:pt x="1999948" y="0"/>
                    <a:pt x="2073830" y="73882"/>
                    <a:pt x="2073830" y="165021"/>
                  </a:cubicBezTo>
                  <a:lnTo>
                    <a:pt x="2073830" y="825088"/>
                  </a:lnTo>
                  <a:cubicBezTo>
                    <a:pt x="2073830" y="916227"/>
                    <a:pt x="1999948" y="990109"/>
                    <a:pt x="1908809" y="990109"/>
                  </a:cubicBezTo>
                  <a:lnTo>
                    <a:pt x="165021" y="990109"/>
                  </a:lnTo>
                  <a:cubicBezTo>
                    <a:pt x="73882" y="990109"/>
                    <a:pt x="0" y="916227"/>
                    <a:pt x="0" y="825088"/>
                  </a:cubicBezTo>
                  <a:lnTo>
                    <a:pt x="0" y="16502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8823" tIns="103578" rIns="158823" bIns="103578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900" kern="1200" dirty="0" err="1">
                  <a:latin typeface="Century Schoolbook" panose="02040604050505020304" pitchFamily="18" charset="0"/>
                </a:rPr>
                <a:t>Justice</a:t>
              </a:r>
              <a:endParaRPr lang="es-ES" sz="2900" kern="1200" dirty="0">
                <a:latin typeface="Century Schoolbook" panose="02040604050505020304" pitchFamily="18" charset="0"/>
              </a:endParaRPr>
            </a:p>
          </p:txBody>
        </p:sp>
      </p:grpSp>
      <p:sp>
        <p:nvSpPr>
          <p:cNvPr id="6" name="5 CuadroTexto"/>
          <p:cNvSpPr txBox="1"/>
          <p:nvPr/>
        </p:nvSpPr>
        <p:spPr>
          <a:xfrm>
            <a:off x="2267744" y="1883720"/>
            <a:ext cx="2016224" cy="305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Schoolbook" panose="02040604050505020304" pitchFamily="18" charset="0"/>
              </a:rPr>
              <a:t>Stop </a:t>
            </a:r>
            <a:r>
              <a:rPr lang="en-US" dirty="0">
                <a:latin typeface="Century Schoolbook" panose="02040604050505020304" pitchFamily="18" charset="0"/>
              </a:rPr>
              <a:t>Exclusion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784710" y="1738773"/>
            <a:ext cx="1821908" cy="5875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entury Schoolbook" panose="02040604050505020304" pitchFamily="18" charset="0"/>
              </a:rPr>
              <a:t>No more </a:t>
            </a:r>
            <a:r>
              <a:rPr lang="en-US" dirty="0" smtClean="0">
                <a:latin typeface="Century Schoolbook" panose="02040604050505020304" pitchFamily="18" charset="0"/>
              </a:rPr>
              <a:t>victim</a:t>
            </a:r>
          </a:p>
          <a:p>
            <a:r>
              <a:rPr lang="en-US" dirty="0" smtClean="0">
                <a:latin typeface="Century Schoolbook" panose="02040604050505020304" pitchFamily="18" charset="0"/>
              </a:rPr>
              <a:t>mentality</a:t>
            </a:r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067944" y="1617643"/>
            <a:ext cx="20162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entury Schoolbook" panose="02040604050505020304" pitchFamily="18" charset="0"/>
              </a:rPr>
              <a:t>∆</a:t>
            </a:r>
            <a:r>
              <a:rPr lang="en-US" sz="1400" dirty="0" smtClean="0">
                <a:latin typeface="Century Schoolbook" panose="02040604050505020304" pitchFamily="18" charset="0"/>
              </a:rPr>
              <a:t>Women &amp; youngsters</a:t>
            </a:r>
            <a:endParaRPr lang="en-US" sz="1400" dirty="0">
              <a:latin typeface="Century Schoolbook" panose="02040604050505020304" pitchFamily="18" charset="0"/>
            </a:endParaRPr>
          </a:p>
          <a:p>
            <a:r>
              <a:rPr lang="en-US" sz="1400" dirty="0" smtClean="0">
                <a:latin typeface="Century Schoolbook" panose="02040604050505020304" pitchFamily="18" charset="0"/>
              </a:rPr>
              <a:t>∆Indigenous people </a:t>
            </a:r>
            <a:endParaRPr lang="en-US" sz="1400" dirty="0">
              <a:latin typeface="Century Schoolbook" panose="02040604050505020304" pitchFamily="18" charset="0"/>
            </a:endParaRPr>
          </a:p>
          <a:p>
            <a:r>
              <a:rPr lang="en-US" sz="1400" dirty="0">
                <a:latin typeface="Century Schoolbook" panose="02040604050505020304" pitchFamily="18" charset="0"/>
              </a:rPr>
              <a:t>∆Migrants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50375" y="2841198"/>
            <a:ext cx="30027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s-ES" sz="1400" b="1" dirty="0">
                <a:latin typeface="Century Schoolbook" panose="02040604050505020304" pitchFamily="18" charset="0"/>
              </a:rPr>
              <a:t>NAFTA</a:t>
            </a:r>
          </a:p>
          <a:p>
            <a:r>
              <a:rPr lang="es-ES" sz="1400" dirty="0">
                <a:latin typeface="Century Schoolbook" panose="02040604050505020304" pitchFamily="18" charset="0"/>
              </a:rPr>
              <a:t>Global </a:t>
            </a:r>
            <a:r>
              <a:rPr lang="es-ES" sz="1400" dirty="0" err="1">
                <a:latin typeface="Century Schoolbook" panose="02040604050505020304" pitchFamily="18" charset="0"/>
              </a:rPr>
              <a:t>Supply</a:t>
            </a:r>
            <a:r>
              <a:rPr lang="es-ES" sz="1400" dirty="0">
                <a:latin typeface="Century Schoolbook" panose="02040604050505020304" pitchFamily="18" charset="0"/>
              </a:rPr>
              <a:t> </a:t>
            </a:r>
            <a:r>
              <a:rPr lang="es-ES" sz="1400" dirty="0" err="1">
                <a:latin typeface="Century Schoolbook" panose="02040604050505020304" pitchFamily="18" charset="0"/>
              </a:rPr>
              <a:t>Chain</a:t>
            </a:r>
            <a:r>
              <a:rPr lang="es-ES" sz="1400" dirty="0">
                <a:latin typeface="Century Schoolbook" panose="02040604050505020304" pitchFamily="18" charset="0"/>
              </a:rPr>
              <a:t> </a:t>
            </a:r>
            <a:r>
              <a:rPr lang="es-ES" sz="1400" dirty="0" err="1">
                <a:latin typeface="Century Schoolbook" panose="02040604050505020304" pitchFamily="18" charset="0"/>
              </a:rPr>
              <a:t>Hub</a:t>
            </a:r>
            <a:endParaRPr lang="es-ES" sz="1400" dirty="0">
              <a:latin typeface="Century Schoolbook" panose="02040604050505020304" pitchFamily="18" charset="0"/>
            </a:endParaRPr>
          </a:p>
          <a:p>
            <a:pPr lvl="0"/>
            <a:r>
              <a:rPr lang="es-ES" sz="1400" dirty="0">
                <a:latin typeface="Century Schoolbook" panose="02040604050505020304" pitchFamily="18" charset="0"/>
              </a:rPr>
              <a:t>21st Century </a:t>
            </a:r>
            <a:r>
              <a:rPr lang="es-ES" sz="1400" dirty="0" err="1">
                <a:latin typeface="Century Schoolbook" panose="02040604050505020304" pitchFamily="18" charset="0"/>
              </a:rPr>
              <a:t>Energy</a:t>
            </a:r>
            <a:r>
              <a:rPr lang="es-ES" sz="1400" dirty="0">
                <a:latin typeface="Century Schoolbook" panose="02040604050505020304" pitchFamily="18" charset="0"/>
              </a:rPr>
              <a:t> &amp; </a:t>
            </a:r>
            <a:r>
              <a:rPr lang="es-ES" sz="1400" dirty="0" err="1">
                <a:latin typeface="Century Schoolbook" panose="02040604050505020304" pitchFamily="18" charset="0"/>
              </a:rPr>
              <a:t>Resources</a:t>
            </a:r>
            <a:endParaRPr lang="es-ES" sz="1400" dirty="0">
              <a:latin typeface="Century Schoolbook" panose="02040604050505020304" pitchFamily="18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5533884" y="2841198"/>
            <a:ext cx="220953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s-ES" sz="1400" dirty="0" err="1">
                <a:latin typeface="Century Schoolbook" panose="02040604050505020304" pitchFamily="18" charset="0"/>
              </a:rPr>
              <a:t>Logistic</a:t>
            </a:r>
            <a:r>
              <a:rPr lang="es-ES" sz="1400" dirty="0">
                <a:latin typeface="Century Schoolbook" panose="02040604050505020304" pitchFamily="18" charset="0"/>
              </a:rPr>
              <a:t>, </a:t>
            </a:r>
            <a:r>
              <a:rPr lang="es-ES" sz="1400" dirty="0" err="1">
                <a:latin typeface="Century Schoolbook" panose="02040604050505020304" pitchFamily="18" charset="0"/>
              </a:rPr>
              <a:t>Atlantic</a:t>
            </a:r>
            <a:r>
              <a:rPr lang="es-ES" sz="1400" dirty="0">
                <a:latin typeface="Century Schoolbook" panose="02040604050505020304" pitchFamily="18" charset="0"/>
              </a:rPr>
              <a:t>/</a:t>
            </a:r>
            <a:r>
              <a:rPr lang="es-ES" sz="1400" dirty="0" err="1">
                <a:latin typeface="Century Schoolbook" panose="02040604050505020304" pitchFamily="18" charset="0"/>
              </a:rPr>
              <a:t>Pacific</a:t>
            </a:r>
            <a:r>
              <a:rPr lang="es-ES" sz="1400" dirty="0">
                <a:latin typeface="Century Schoolbook" panose="02040604050505020304" pitchFamily="18" charset="0"/>
              </a:rPr>
              <a:t> </a:t>
            </a:r>
          </a:p>
          <a:p>
            <a:pPr lvl="0"/>
            <a:r>
              <a:rPr lang="es-ES" sz="1400" dirty="0" err="1" smtClean="0">
                <a:latin typeface="Century Schoolbook" panose="02040604050505020304" pitchFamily="18" charset="0"/>
              </a:rPr>
              <a:t>Wages</a:t>
            </a:r>
            <a:endParaRPr lang="es-ES" sz="1400" dirty="0">
              <a:latin typeface="Century Schoolbook" panose="02040604050505020304" pitchFamily="18" charset="0"/>
            </a:endParaRPr>
          </a:p>
          <a:p>
            <a:pPr lvl="0"/>
            <a:r>
              <a:rPr lang="es-ES" sz="1400" dirty="0" err="1" smtClean="0">
                <a:latin typeface="Century Schoolbook" panose="02040604050505020304" pitchFamily="18" charset="0"/>
              </a:rPr>
              <a:t>Information</a:t>
            </a:r>
            <a:r>
              <a:rPr lang="es-ES" sz="1400" dirty="0" smtClean="0">
                <a:latin typeface="Century Schoolbook" panose="02040604050505020304" pitchFamily="18" charset="0"/>
              </a:rPr>
              <a:t> </a:t>
            </a:r>
            <a:r>
              <a:rPr lang="es-ES" sz="1400" dirty="0" err="1">
                <a:latin typeface="Century Schoolbook" panose="02040604050505020304" pitchFamily="18" charset="0"/>
              </a:rPr>
              <a:t>Economy</a:t>
            </a:r>
            <a:endParaRPr lang="es-ES" sz="14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97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Título"/>
          <p:cNvSpPr txBox="1">
            <a:spLocks/>
          </p:cNvSpPr>
          <p:nvPr/>
        </p:nvSpPr>
        <p:spPr>
          <a:xfrm>
            <a:off x="251520" y="195486"/>
            <a:ext cx="8280920" cy="1143000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u="sng" dirty="0" smtClean="0">
                <a:latin typeface="Century Schoolbook" panose="02040604050505020304" pitchFamily="18" charset="0"/>
              </a:rPr>
              <a:t>Rule of Law</a:t>
            </a:r>
            <a:r>
              <a:rPr lang="es-MX" b="1" dirty="0" smtClean="0">
                <a:latin typeface="Century Schoolbook" panose="02040604050505020304" pitchFamily="18" charset="0"/>
              </a:rPr>
              <a:t>: Mexico City’s Constitution </a:t>
            </a:r>
          </a:p>
          <a:p>
            <a:r>
              <a:rPr lang="es-MX" b="1" dirty="0" smtClean="0">
                <a:latin typeface="Century Schoolbook" panose="02040604050505020304" pitchFamily="18" charset="0"/>
              </a:rPr>
              <a:t>(Rios Piter/Magaloni Bill) </a:t>
            </a:r>
            <a:endParaRPr lang="es-MX" b="1" dirty="0">
              <a:latin typeface="Century Schoolbook" panose="02040604050505020304" pitchFamily="18" charset="0"/>
            </a:endParaRPr>
          </a:p>
        </p:txBody>
      </p:sp>
      <p:sp>
        <p:nvSpPr>
          <p:cNvPr id="3" name="4 Marcador de contenido"/>
          <p:cNvSpPr txBox="1">
            <a:spLocks/>
          </p:cNvSpPr>
          <p:nvPr/>
        </p:nvSpPr>
        <p:spPr>
          <a:xfrm>
            <a:off x="107504" y="1600201"/>
            <a:ext cx="8229600" cy="341982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latin typeface="Century Schoolbook" panose="02040604050505020304" pitchFamily="18" charset="0"/>
              </a:rPr>
              <a:t>The </a:t>
            </a:r>
            <a:r>
              <a:rPr lang="en-US" sz="2400" dirty="0">
                <a:latin typeface="Century Schoolbook" panose="02040604050505020304" pitchFamily="18" charset="0"/>
              </a:rPr>
              <a:t>Constitution </a:t>
            </a:r>
            <a:r>
              <a:rPr lang="en-US" sz="2400" dirty="0" smtClean="0">
                <a:latin typeface="Century Schoolbook" panose="02040604050505020304" pitchFamily="18" charset="0"/>
              </a:rPr>
              <a:t>includes some real </a:t>
            </a:r>
            <a:r>
              <a:rPr lang="en-US" sz="2400" dirty="0" err="1" smtClean="0">
                <a:latin typeface="Century Schoolbook" panose="02040604050505020304" pitchFamily="18" charset="0"/>
              </a:rPr>
              <a:t>advancments</a:t>
            </a:r>
            <a:r>
              <a:rPr lang="en-US" sz="2400" dirty="0">
                <a:latin typeface="Century Schoolbook" panose="02040604050505020304" pitchFamily="18" charset="0"/>
              </a:rPr>
              <a:t> </a:t>
            </a:r>
            <a:r>
              <a:rPr lang="en-US" sz="2400" dirty="0" smtClean="0">
                <a:latin typeface="Century Schoolbook" panose="02040604050505020304" pitchFamily="18" charset="0"/>
              </a:rPr>
              <a:t>on </a:t>
            </a:r>
            <a:r>
              <a:rPr lang="en-US" sz="2400" dirty="0">
                <a:latin typeface="Century Schoolbook" panose="02040604050505020304" pitchFamily="18" charset="0"/>
              </a:rPr>
              <a:t>R</a:t>
            </a:r>
            <a:r>
              <a:rPr lang="en-US" sz="2400" dirty="0" smtClean="0">
                <a:latin typeface="Century Schoolbook" panose="02040604050505020304" pitchFamily="18" charset="0"/>
              </a:rPr>
              <a:t>ule </a:t>
            </a:r>
            <a:r>
              <a:rPr lang="en-US" sz="2400" dirty="0">
                <a:latin typeface="Century Schoolbook" panose="02040604050505020304" pitchFamily="18" charset="0"/>
              </a:rPr>
              <a:t>of </a:t>
            </a:r>
            <a:r>
              <a:rPr lang="en-US" sz="2400" dirty="0" smtClean="0">
                <a:latin typeface="Century Schoolbook" panose="02040604050505020304" pitchFamily="18" charset="0"/>
              </a:rPr>
              <a:t>Law: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400050" lvl="1" indent="0" algn="just">
              <a:buFont typeface="Arial" panose="020B0604020202020204" pitchFamily="34" charset="0"/>
              <a:buNone/>
            </a:pPr>
            <a:r>
              <a:rPr lang="en-US" sz="2000" dirty="0">
                <a:latin typeface="Century Schoolbook" panose="02040604050505020304" pitchFamily="18" charset="0"/>
              </a:rPr>
              <a:t>a</a:t>
            </a:r>
            <a:r>
              <a:rPr lang="en-US" sz="2000" dirty="0" smtClean="0">
                <a:latin typeface="Century Schoolbook" panose="02040604050505020304" pitchFamily="18" charset="0"/>
              </a:rPr>
              <a:t>) New </a:t>
            </a:r>
            <a:r>
              <a:rPr lang="en-US" sz="2000" dirty="0">
                <a:latin typeface="Century Schoolbook" panose="02040604050505020304" pitchFamily="18" charset="0"/>
              </a:rPr>
              <a:t>structure and </a:t>
            </a:r>
            <a:r>
              <a:rPr lang="en-US" sz="2000" dirty="0" smtClean="0">
                <a:latin typeface="Century Schoolbook" panose="02040604050505020304" pitchFamily="18" charset="0"/>
              </a:rPr>
              <a:t>operation of the Judicial service; Citizen Council to control corruption; </a:t>
            </a:r>
            <a:r>
              <a:rPr lang="en-US" sz="2000" dirty="0">
                <a:latin typeface="Century Schoolbook" panose="02040604050505020304" pitchFamily="18" charset="0"/>
              </a:rPr>
              <a:t>Effective </a:t>
            </a:r>
            <a:r>
              <a:rPr lang="en-US" sz="2000" dirty="0" smtClean="0">
                <a:latin typeface="Century Schoolbook" panose="02040604050505020304" pitchFamily="18" charset="0"/>
              </a:rPr>
              <a:t>process to protect rights  (“</a:t>
            </a:r>
            <a:r>
              <a:rPr lang="en-US" sz="2000" dirty="0" err="1">
                <a:latin typeface="Century Schoolbook" panose="02040604050505020304" pitchFamily="18" charset="0"/>
              </a:rPr>
              <a:t>A</a:t>
            </a:r>
            <a:r>
              <a:rPr lang="en-US" sz="2000" dirty="0" err="1" smtClean="0">
                <a:latin typeface="Century Schoolbook" panose="02040604050505020304" pitchFamily="18" charset="0"/>
              </a:rPr>
              <a:t>cción</a:t>
            </a:r>
            <a:r>
              <a:rPr lang="en-US" sz="2000" dirty="0" smtClean="0">
                <a:latin typeface="Century Schoolbook" panose="02040604050505020304" pitchFamily="18" charset="0"/>
              </a:rPr>
              <a:t> de </a:t>
            </a:r>
            <a:r>
              <a:rPr lang="en-US" sz="2000" dirty="0" err="1">
                <a:latin typeface="Century Schoolbook" panose="02040604050505020304" pitchFamily="18" charset="0"/>
              </a:rPr>
              <a:t>T</a:t>
            </a:r>
            <a:r>
              <a:rPr lang="en-US" sz="2000" dirty="0" err="1" smtClean="0">
                <a:latin typeface="Century Schoolbook" panose="02040604050505020304" pitchFamily="18" charset="0"/>
              </a:rPr>
              <a:t>utela</a:t>
            </a:r>
            <a:r>
              <a:rPr lang="en-US" sz="2000" dirty="0" smtClean="0">
                <a:latin typeface="Century Schoolbook" panose="02040604050505020304" pitchFamily="18" charset="0"/>
              </a:rPr>
              <a:t>”).</a:t>
            </a:r>
            <a:endParaRPr lang="en-US" sz="2000" dirty="0">
              <a:latin typeface="Century Schoolbook" panose="02040604050505020304" pitchFamily="18" charset="0"/>
            </a:endParaRPr>
          </a:p>
          <a:p>
            <a:pPr marL="400050" lvl="1" indent="0" algn="just">
              <a:buFont typeface="Arial" panose="020B0604020202020204" pitchFamily="34" charset="0"/>
              <a:buNone/>
            </a:pPr>
            <a:endParaRPr lang="en-US" sz="1200" dirty="0">
              <a:latin typeface="Century Schoolbook" panose="02040604050505020304" pitchFamily="18" charset="0"/>
            </a:endParaRPr>
          </a:p>
          <a:p>
            <a:pPr marL="400050" lvl="1" indent="0" algn="just">
              <a:buFont typeface="Arial" panose="020B0604020202020204" pitchFamily="34" charset="0"/>
              <a:buNone/>
            </a:pPr>
            <a:r>
              <a:rPr lang="en-US" sz="2000" dirty="0">
                <a:latin typeface="Century Schoolbook" panose="02040604050505020304" pitchFamily="18" charset="0"/>
              </a:rPr>
              <a:t>b) </a:t>
            </a:r>
            <a:r>
              <a:rPr lang="en-US" sz="2000" dirty="0" smtClean="0">
                <a:latin typeface="Century Schoolbook" panose="02040604050505020304" pitchFamily="18" charset="0"/>
              </a:rPr>
              <a:t>Elected General Attorney; Autonomous Prosecutor (MP): scientific investigation, public service career, </a:t>
            </a:r>
            <a:r>
              <a:rPr lang="en-US" sz="2000" dirty="0">
                <a:latin typeface="Century Schoolbook" panose="02040604050505020304" pitchFamily="18" charset="0"/>
              </a:rPr>
              <a:t>research and coordination with </a:t>
            </a:r>
            <a:r>
              <a:rPr lang="en-US" sz="2000" dirty="0" smtClean="0">
                <a:latin typeface="Century Schoolbook" panose="02040604050505020304" pitchFamily="18" charset="0"/>
              </a:rPr>
              <a:t>the </a:t>
            </a:r>
            <a:r>
              <a:rPr lang="en-US" sz="2000" dirty="0">
                <a:latin typeface="Century Schoolbook" panose="02040604050505020304" pitchFamily="18" charset="0"/>
              </a:rPr>
              <a:t>security system</a:t>
            </a:r>
            <a:r>
              <a:rPr lang="en-US" sz="2000" dirty="0" smtClean="0">
                <a:latin typeface="Century Schoolbook" panose="02040604050505020304" pitchFamily="18" charset="0"/>
              </a:rPr>
              <a:t>, plus </a:t>
            </a:r>
            <a:r>
              <a:rPr lang="en-US" sz="2000" dirty="0">
                <a:latin typeface="Century Schoolbook" panose="02040604050505020304" pitchFamily="18" charset="0"/>
              </a:rPr>
              <a:t>total staff </a:t>
            </a:r>
            <a:r>
              <a:rPr lang="en-US" sz="2000" dirty="0" smtClean="0">
                <a:latin typeface="Century Schoolbook" panose="02040604050505020304" pitchFamily="18" charset="0"/>
              </a:rPr>
              <a:t>renovation.</a:t>
            </a:r>
            <a:endParaRPr lang="es-MX" sz="200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25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7494"/>
            <a:ext cx="8229600" cy="3967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noProof="0" dirty="0">
                <a:latin typeface="Century Schoolbook" panose="02040604050505020304" pitchFamily="18" charset="0"/>
              </a:rPr>
              <a:t>I</a:t>
            </a:r>
            <a:r>
              <a:rPr lang="en-US" sz="4000" b="1" noProof="0" dirty="0" smtClean="0">
                <a:latin typeface="Century Schoolbook" panose="02040604050505020304" pitchFamily="18" charset="0"/>
              </a:rPr>
              <a:t>n </a:t>
            </a:r>
            <a:r>
              <a:rPr lang="en-US" sz="4000" b="1" noProof="0" dirty="0">
                <a:latin typeface="Century Schoolbook" panose="02040604050505020304" pitchFamily="18" charset="0"/>
              </a:rPr>
              <a:t>order </a:t>
            </a:r>
            <a:r>
              <a:rPr lang="en-US" sz="4000" b="1" noProof="0" dirty="0" smtClean="0">
                <a:latin typeface="Century Schoolbook" panose="02040604050505020304" pitchFamily="18" charset="0"/>
              </a:rPr>
              <a:t>for ALL OF THIS </a:t>
            </a:r>
            <a:r>
              <a:rPr lang="en-US" sz="4000" b="1" noProof="0" dirty="0">
                <a:latin typeface="Century Schoolbook" panose="02040604050505020304" pitchFamily="18" charset="0"/>
              </a:rPr>
              <a:t>to happen, there is only one path…</a:t>
            </a:r>
          </a:p>
          <a:p>
            <a:pPr marL="0" indent="0">
              <a:buNone/>
            </a:pPr>
            <a:endParaRPr lang="en-US" sz="3000" b="1" noProof="0" dirty="0">
              <a:latin typeface="Century Schoolbook" panose="02040604050505020304" pitchFamily="18" charset="0"/>
            </a:endParaRPr>
          </a:p>
          <a:p>
            <a:r>
              <a:rPr lang="en-US" sz="3000" noProof="0" dirty="0">
                <a:latin typeface="Century Schoolbook" panose="02040604050505020304" pitchFamily="18" charset="0"/>
              </a:rPr>
              <a:t>Kill the corruption and impunity </a:t>
            </a:r>
            <a:r>
              <a:rPr lang="es-ES" sz="3000" dirty="0" smtClean="0">
                <a:latin typeface="Century Schoolbook" panose="02040604050505020304" pitchFamily="18" charset="0"/>
              </a:rPr>
              <a:t>D</a:t>
            </a:r>
            <a:r>
              <a:rPr lang="en-US" sz="3000" noProof="0" dirty="0" err="1" smtClean="0">
                <a:latin typeface="Century Schoolbook" panose="02040604050505020304" pitchFamily="18" charset="0"/>
              </a:rPr>
              <a:t>ragon</a:t>
            </a:r>
            <a:endParaRPr lang="en-US" sz="3000" noProof="0" dirty="0">
              <a:latin typeface="Century Schoolbook" panose="02040604050505020304" pitchFamily="18" charset="0"/>
            </a:endParaRPr>
          </a:p>
          <a:p>
            <a:r>
              <a:rPr lang="en-US" sz="3000" noProof="0" dirty="0" smtClean="0">
                <a:latin typeface="Century Schoolbook" panose="02040604050505020304" pitchFamily="18" charset="0"/>
              </a:rPr>
              <a:t>Dry out the money out from the elections</a:t>
            </a:r>
            <a:endParaRPr lang="en-US" sz="3000" noProof="0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072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0528" y="-92546"/>
            <a:ext cx="9144000" cy="857250"/>
          </a:xfrm>
        </p:spPr>
        <p:txBody>
          <a:bodyPr>
            <a:noAutofit/>
          </a:bodyPr>
          <a:lstStyle/>
          <a:p>
            <a:r>
              <a:rPr lang="en-US" sz="4000" b="1" noProof="0" dirty="0" smtClean="0">
                <a:latin typeface="Century Schoolbook" panose="02040604050505020304" pitchFamily="18" charset="0"/>
              </a:rPr>
              <a:t>END</a:t>
            </a:r>
            <a:r>
              <a:rPr lang="en-US" sz="4000" b="1" dirty="0" smtClean="0">
                <a:latin typeface="Century Schoolbook" panose="02040604050505020304" pitchFamily="18" charset="0"/>
              </a:rPr>
              <a:t> Six</a:t>
            </a:r>
            <a:r>
              <a:rPr lang="en-US" sz="4000" b="1" noProof="0" dirty="0" smtClean="0">
                <a:latin typeface="Century Schoolbook" panose="02040604050505020304" pitchFamily="18" charset="0"/>
              </a:rPr>
              <a:t> C’s of Corruption</a:t>
            </a:r>
            <a:endParaRPr lang="en-US" sz="4000" b="1" noProof="0" dirty="0">
              <a:latin typeface="Century Schoolbook" panose="02040604050505020304" pitchFamily="18" charset="0"/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087676500"/>
              </p:ext>
            </p:extLst>
          </p:nvPr>
        </p:nvGraphicFramePr>
        <p:xfrm>
          <a:off x="251520" y="1388070"/>
          <a:ext cx="5400600" cy="3703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148064" y="1059582"/>
            <a:ext cx="2736304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Century Schoolbook" panose="02040604050505020304" pitchFamily="18" charset="0"/>
              </a:rPr>
              <a:t>President Peña Nieto Campaign Cost </a:t>
            </a:r>
            <a:r>
              <a:rPr lang="en-US" dirty="0" smtClean="0">
                <a:latin typeface="Century Schoolbook" panose="02040604050505020304" pitchFamily="18" charset="0"/>
              </a:rPr>
              <a:t>Reached USD$354M </a:t>
            </a:r>
            <a:r>
              <a:rPr lang="en-US" dirty="0">
                <a:latin typeface="Century Schoolbook" panose="02040604050505020304" pitchFamily="18" charset="0"/>
              </a:rPr>
              <a:t>of </a:t>
            </a:r>
            <a:r>
              <a:rPr lang="en-US" dirty="0" smtClean="0">
                <a:latin typeface="Century Schoolbook" panose="02040604050505020304" pitchFamily="18" charset="0"/>
              </a:rPr>
              <a:t>USD (maximum limit by </a:t>
            </a:r>
            <a:r>
              <a:rPr lang="en-US" dirty="0">
                <a:latin typeface="Century Schoolbook" panose="02040604050505020304" pitchFamily="18" charset="0"/>
              </a:rPr>
              <a:t>law was </a:t>
            </a:r>
            <a:r>
              <a:rPr lang="en-US" dirty="0" smtClean="0">
                <a:latin typeface="Century Schoolbook" panose="02040604050505020304" pitchFamily="18" charset="0"/>
              </a:rPr>
              <a:t>25 millions).</a:t>
            </a:r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6" name="4 CuadroTexto"/>
          <p:cNvSpPr txBox="1"/>
          <p:nvPr/>
        </p:nvSpPr>
        <p:spPr>
          <a:xfrm>
            <a:off x="5148064" y="2643758"/>
            <a:ext cx="2736304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entury Schoolbook" panose="02040604050505020304" pitchFamily="18" charset="0"/>
              </a:rPr>
              <a:t>Democratic Party spend USD$286M in Obama´s campaign in 2012. </a:t>
            </a:r>
            <a:endParaRPr lang="en-US" dirty="0">
              <a:latin typeface="Century Schoolbook" panose="02040604050505020304" pitchFamily="18" charset="0"/>
            </a:endParaRPr>
          </a:p>
        </p:txBody>
      </p:sp>
      <p:sp>
        <p:nvSpPr>
          <p:cNvPr id="8" name="4 CuadroTexto"/>
          <p:cNvSpPr txBox="1"/>
          <p:nvPr/>
        </p:nvSpPr>
        <p:spPr>
          <a:xfrm>
            <a:off x="5148064" y="3723878"/>
            <a:ext cx="2736304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entury Schoolbook" panose="02040604050505020304" pitchFamily="18" charset="0"/>
              </a:rPr>
              <a:t>USA GDP=USD$17Trillion</a:t>
            </a:r>
          </a:p>
          <a:p>
            <a:pPr algn="just"/>
            <a:r>
              <a:rPr lang="en-US" dirty="0" err="1" smtClean="0">
                <a:latin typeface="Century Schoolbook" panose="02040604050505020304" pitchFamily="18" charset="0"/>
              </a:rPr>
              <a:t>Mex</a:t>
            </a:r>
            <a:r>
              <a:rPr lang="en-US" dirty="0" smtClean="0">
                <a:latin typeface="Century Schoolbook" panose="02040604050505020304" pitchFamily="18" charset="0"/>
              </a:rPr>
              <a:t> GDP = USD $0.9 Trillion</a:t>
            </a:r>
            <a:endParaRPr lang="en-US" dirty="0"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TM03457515[[fn=Vista]]</Template>
  <TotalTime>979</TotalTime>
  <Words>919</Words>
  <Application>Microsoft Office PowerPoint</Application>
  <PresentationFormat>On-screen Show (16:9)</PresentationFormat>
  <Paragraphs>97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View</vt:lpstr>
      <vt:lpstr>Armando Ríos Piter</vt:lpstr>
      <vt:lpstr>    Failure</vt:lpstr>
      <vt:lpstr>PowerPoint Presentation</vt:lpstr>
      <vt:lpstr>PowerPoint Presentation</vt:lpstr>
      <vt:lpstr>Trump represents Mexico’s greatest opportunity in decades…  It’s not a wall, it’s a mirror.</vt:lpstr>
      <vt:lpstr>We must create a new narrative: Mexico does not need a savior Mexico needs a Collective Plan</vt:lpstr>
      <vt:lpstr>PowerPoint Presentation</vt:lpstr>
      <vt:lpstr>PowerPoint Presentation</vt:lpstr>
      <vt:lpstr>END Six C’s of Corruption</vt:lpstr>
      <vt:lpstr>PowerPoint Presentation</vt:lpstr>
      <vt:lpstr>Political parties can’t do this</vt:lpstr>
      <vt:lpstr>Actions DO matter… We need people who can say NO to POWER in order to uphold a principle</vt:lpstr>
      <vt:lpstr>Armando Ríos Piter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next afganistan… or … the next Germany?</dc:title>
  <dc:creator>Icaro</dc:creator>
  <cp:lastModifiedBy>Deploy</cp:lastModifiedBy>
  <cp:revision>60</cp:revision>
  <dcterms:created xsi:type="dcterms:W3CDTF">2017-05-03T00:46:03Z</dcterms:created>
  <dcterms:modified xsi:type="dcterms:W3CDTF">2017-05-05T15:02:56Z</dcterms:modified>
</cp:coreProperties>
</file>