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7" r:id="rId2"/>
    <p:sldId id="297" r:id="rId3"/>
    <p:sldId id="303" r:id="rId4"/>
    <p:sldId id="301" r:id="rId5"/>
    <p:sldId id="299" r:id="rId6"/>
    <p:sldId id="300" r:id="rId7"/>
    <p:sldId id="276" r:id="rId8"/>
    <p:sldId id="291" r:id="rId9"/>
    <p:sldId id="293" r:id="rId10"/>
    <p:sldId id="272" r:id="rId11"/>
    <p:sldId id="308" r:id="rId12"/>
    <p:sldId id="306" r:id="rId13"/>
    <p:sldId id="307" r:id="rId14"/>
    <p:sldId id="268" r:id="rId15"/>
  </p:sldIdLst>
  <p:sldSz cx="9144000" cy="6858000" type="screen4x3"/>
  <p:notesSz cx="6950075" cy="9236075"/>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8DA3"/>
    <a:srgbClr val="669AAF"/>
    <a:srgbClr val="FCD037"/>
    <a:srgbClr val="3E5977"/>
    <a:srgbClr val="34677E"/>
    <a:srgbClr val="FF6900"/>
    <a:srgbClr val="C5321B"/>
    <a:srgbClr val="C20016"/>
    <a:srgbClr val="00AEF0"/>
    <a:srgbClr val="BAA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77" autoAdjust="0"/>
  </p:normalViewPr>
  <p:slideViewPr>
    <p:cSldViewPr>
      <p:cViewPr>
        <p:scale>
          <a:sx n="90" d="100"/>
          <a:sy n="90" d="100"/>
        </p:scale>
        <p:origin x="-1234" y="86"/>
      </p:cViewPr>
      <p:guideLst>
        <p:guide orient="horz" pos="1117"/>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72" y="-96"/>
      </p:cViewPr>
      <p:guideLst>
        <p:guide orient="horz" pos="2909"/>
        <p:guide pos="219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0CC756-798D-4ED1-A2DF-C602EBC5176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27CF074B-1E24-4265-BB56-A6376ADEF029}">
      <dgm:prSet phldrT="[Text]" custT="1"/>
      <dgm:spPr/>
      <dgm:t>
        <a:bodyPr/>
        <a:lstStyle/>
        <a:p>
          <a:r>
            <a:rPr lang="en-GB" sz="1600" b="1" dirty="0" smtClean="0">
              <a:solidFill>
                <a:srgbClr val="669AAF"/>
              </a:solidFill>
            </a:rPr>
            <a:t>Marine</a:t>
          </a:r>
        </a:p>
        <a:p>
          <a:r>
            <a:rPr lang="en-GB" sz="1600" b="1" dirty="0" smtClean="0">
              <a:solidFill>
                <a:srgbClr val="669AAF"/>
              </a:solidFill>
            </a:rPr>
            <a:t>Arctic</a:t>
          </a:r>
          <a:endParaRPr lang="en-GB" sz="1600" b="1" dirty="0">
            <a:solidFill>
              <a:srgbClr val="669AAF"/>
            </a:solidFill>
          </a:endParaRPr>
        </a:p>
      </dgm:t>
    </dgm:pt>
    <dgm:pt modelId="{4E78CC6C-5F6B-45F5-A1D5-3B1B2714CE45}" type="parTrans" cxnId="{9D0ADF20-CE67-4DE9-BEB8-A78400A8A882}">
      <dgm:prSet/>
      <dgm:spPr/>
      <dgm:t>
        <a:bodyPr/>
        <a:lstStyle/>
        <a:p>
          <a:endParaRPr lang="en-GB"/>
        </a:p>
      </dgm:t>
    </dgm:pt>
    <dgm:pt modelId="{3F8C5F35-D048-494C-A64F-B60FCAB61685}" type="sibTrans" cxnId="{9D0ADF20-CE67-4DE9-BEB8-A78400A8A882}">
      <dgm:prSet/>
      <dgm:spPr/>
      <dgm:t>
        <a:bodyPr/>
        <a:lstStyle/>
        <a:p>
          <a:endParaRPr lang="en-GB"/>
        </a:p>
      </dgm:t>
    </dgm:pt>
    <dgm:pt modelId="{9E0E5E25-364D-4B55-B76F-643CB4F34614}">
      <dgm:prSet phldrT="[Text]" custT="1"/>
      <dgm:spPr/>
      <dgm:t>
        <a:bodyPr/>
        <a:lstStyle/>
        <a:p>
          <a:r>
            <a:rPr lang="en-GB" sz="1700" dirty="0" smtClean="0"/>
            <a:t>All Atlantic Ocean Alliance</a:t>
          </a:r>
          <a:endParaRPr lang="en-GB" sz="1700" dirty="0">
            <a:solidFill>
              <a:schemeClr val="tx1">
                <a:lumMod val="65000"/>
                <a:lumOff val="35000"/>
              </a:schemeClr>
            </a:solidFill>
          </a:endParaRPr>
        </a:p>
      </dgm:t>
    </dgm:pt>
    <dgm:pt modelId="{652E85F7-F6E7-4C57-9BEA-67B18CEA850C}" type="parTrans" cxnId="{AC006254-1A40-47F1-89F3-AD5F210D45BB}">
      <dgm:prSet/>
      <dgm:spPr/>
      <dgm:t>
        <a:bodyPr/>
        <a:lstStyle/>
        <a:p>
          <a:endParaRPr lang="en-GB"/>
        </a:p>
      </dgm:t>
    </dgm:pt>
    <dgm:pt modelId="{AF0D2BA9-8D48-4235-8AD1-830E6CC8950B}" type="sibTrans" cxnId="{AC006254-1A40-47F1-89F3-AD5F210D45BB}">
      <dgm:prSet/>
      <dgm:spPr/>
      <dgm:t>
        <a:bodyPr/>
        <a:lstStyle/>
        <a:p>
          <a:endParaRPr lang="en-GB"/>
        </a:p>
      </dgm:t>
    </dgm:pt>
    <dgm:pt modelId="{132A91F8-2304-4C37-8821-D41AD4C79A3B}">
      <dgm:prSet phldrT="[Text]" custT="1"/>
      <dgm:spPr/>
      <dgm:t>
        <a:bodyPr/>
        <a:lstStyle/>
        <a:p>
          <a:r>
            <a:rPr lang="en-GB" sz="1600" b="1" dirty="0" smtClean="0">
              <a:solidFill>
                <a:srgbClr val="669AAF"/>
              </a:solidFill>
            </a:rPr>
            <a:t>Health</a:t>
          </a:r>
          <a:endParaRPr lang="en-GB" sz="1600" b="1" dirty="0">
            <a:solidFill>
              <a:srgbClr val="669AAF"/>
            </a:solidFill>
          </a:endParaRPr>
        </a:p>
      </dgm:t>
    </dgm:pt>
    <dgm:pt modelId="{F39E6F1C-ED2C-4466-A943-1F419285D8CA}" type="parTrans" cxnId="{6B9E5C5D-67F7-44ED-BDEB-4E2AB9FFAC8D}">
      <dgm:prSet/>
      <dgm:spPr/>
      <dgm:t>
        <a:bodyPr/>
        <a:lstStyle/>
        <a:p>
          <a:endParaRPr lang="en-GB"/>
        </a:p>
      </dgm:t>
    </dgm:pt>
    <dgm:pt modelId="{62769ED0-EE50-4699-A9B9-F00650AF8753}" type="sibTrans" cxnId="{6B9E5C5D-67F7-44ED-BDEB-4E2AB9FFAC8D}">
      <dgm:prSet/>
      <dgm:spPr/>
      <dgm:t>
        <a:bodyPr/>
        <a:lstStyle/>
        <a:p>
          <a:endParaRPr lang="en-GB"/>
        </a:p>
      </dgm:t>
    </dgm:pt>
    <dgm:pt modelId="{20179F47-3EA8-4C60-9C6E-ACE91671622F}">
      <dgm:prSet phldrT="[Text]" custT="1"/>
      <dgm:spPr/>
      <dgm:t>
        <a:bodyPr/>
        <a:lstStyle/>
        <a:p>
          <a:r>
            <a:rPr lang="en-GB" sz="1700" dirty="0" smtClean="0">
              <a:solidFill>
                <a:schemeClr val="tx1">
                  <a:lumMod val="65000"/>
                  <a:lumOff val="35000"/>
                </a:schemeClr>
              </a:solidFill>
            </a:rPr>
            <a:t>Mutual Opening for US,</a:t>
          </a:r>
          <a:endParaRPr lang="en-GB" sz="1700" dirty="0">
            <a:solidFill>
              <a:schemeClr val="tx1">
                <a:lumMod val="65000"/>
                <a:lumOff val="35000"/>
              </a:schemeClr>
            </a:solidFill>
          </a:endParaRPr>
        </a:p>
      </dgm:t>
    </dgm:pt>
    <dgm:pt modelId="{37A01305-2B2C-42D8-B69B-4721DD0E5130}" type="parTrans" cxnId="{DA00239C-9208-4ABC-943B-F15C495B91C8}">
      <dgm:prSet/>
      <dgm:spPr/>
      <dgm:t>
        <a:bodyPr/>
        <a:lstStyle/>
        <a:p>
          <a:endParaRPr lang="en-GB"/>
        </a:p>
      </dgm:t>
    </dgm:pt>
    <dgm:pt modelId="{2081A40C-02C8-4C19-B29F-A831D6EE5680}" type="sibTrans" cxnId="{DA00239C-9208-4ABC-943B-F15C495B91C8}">
      <dgm:prSet/>
      <dgm:spPr/>
      <dgm:t>
        <a:bodyPr/>
        <a:lstStyle/>
        <a:p>
          <a:endParaRPr lang="en-GB"/>
        </a:p>
      </dgm:t>
    </dgm:pt>
    <dgm:pt modelId="{CDCDD995-90BC-40DB-9620-0CB75FC400C8}">
      <dgm:prSet phldrT="[Text]" custT="1"/>
      <dgm:spPr/>
      <dgm:t>
        <a:bodyPr/>
        <a:lstStyle/>
        <a:p>
          <a:r>
            <a:rPr lang="en-GB" sz="1400" b="1" dirty="0" smtClean="0">
              <a:solidFill>
                <a:srgbClr val="669AAF"/>
              </a:solidFill>
            </a:rPr>
            <a:t>Transport</a:t>
          </a:r>
          <a:endParaRPr lang="en-GB" sz="1400" b="1" dirty="0">
            <a:solidFill>
              <a:srgbClr val="669AAF"/>
            </a:solidFill>
          </a:endParaRPr>
        </a:p>
      </dgm:t>
    </dgm:pt>
    <dgm:pt modelId="{2EF1350C-DADD-4530-ACC8-A7970A92B2C7}" type="parTrans" cxnId="{BD66CB8E-FEF6-41B4-8D28-3FD37831E133}">
      <dgm:prSet/>
      <dgm:spPr/>
      <dgm:t>
        <a:bodyPr/>
        <a:lstStyle/>
        <a:p>
          <a:endParaRPr lang="en-GB"/>
        </a:p>
      </dgm:t>
    </dgm:pt>
    <dgm:pt modelId="{073D36CE-BCD5-4C18-8017-EEDA4CD82193}" type="sibTrans" cxnId="{BD66CB8E-FEF6-41B4-8D28-3FD37831E133}">
      <dgm:prSet/>
      <dgm:spPr/>
      <dgm:t>
        <a:bodyPr/>
        <a:lstStyle/>
        <a:p>
          <a:endParaRPr lang="en-GB"/>
        </a:p>
      </dgm:t>
    </dgm:pt>
    <dgm:pt modelId="{C716397B-DE36-4C44-AE7A-B5179C9A1BB3}">
      <dgm:prSet phldrT="[Text]" custT="1"/>
      <dgm:spPr/>
      <dgm:t>
        <a:bodyPr/>
        <a:lstStyle/>
        <a:p>
          <a:r>
            <a:rPr lang="de-DE" sz="1700" dirty="0" smtClean="0">
              <a:solidFill>
                <a:schemeClr val="tx1">
                  <a:lumMod val="65000"/>
                  <a:lumOff val="35000"/>
                </a:schemeClr>
              </a:solidFill>
            </a:rPr>
            <a:t>Road </a:t>
          </a:r>
          <a:r>
            <a:rPr lang="de-DE" sz="1700" dirty="0" err="1" smtClean="0">
              <a:solidFill>
                <a:schemeClr val="tx1">
                  <a:lumMod val="65000"/>
                  <a:lumOff val="35000"/>
                </a:schemeClr>
              </a:solidFill>
            </a:rPr>
            <a:t>automation</a:t>
          </a:r>
          <a:r>
            <a:rPr lang="de-DE" sz="1700" dirty="0" smtClean="0">
              <a:solidFill>
                <a:schemeClr val="tx1">
                  <a:lumMod val="65000"/>
                  <a:lumOff val="35000"/>
                </a:schemeClr>
              </a:solidFill>
            </a:rPr>
            <a:t>, </a:t>
          </a:r>
          <a:endParaRPr lang="en-GB" sz="1700" dirty="0">
            <a:solidFill>
              <a:schemeClr val="tx1">
                <a:lumMod val="65000"/>
                <a:lumOff val="35000"/>
              </a:schemeClr>
            </a:solidFill>
          </a:endParaRPr>
        </a:p>
      </dgm:t>
    </dgm:pt>
    <dgm:pt modelId="{CFA050D7-926C-4467-B497-9A7CC4F1599C}" type="parTrans" cxnId="{CDC68862-F76F-45BD-B175-A8F06C1524A4}">
      <dgm:prSet/>
      <dgm:spPr/>
      <dgm:t>
        <a:bodyPr/>
        <a:lstStyle/>
        <a:p>
          <a:endParaRPr lang="en-GB"/>
        </a:p>
      </dgm:t>
    </dgm:pt>
    <dgm:pt modelId="{E5A2CBDA-2C75-4E52-BC9B-3494171DC204}" type="sibTrans" cxnId="{CDC68862-F76F-45BD-B175-A8F06C1524A4}">
      <dgm:prSet/>
      <dgm:spPr/>
      <dgm:t>
        <a:bodyPr/>
        <a:lstStyle/>
        <a:p>
          <a:endParaRPr lang="en-GB"/>
        </a:p>
      </dgm:t>
    </dgm:pt>
    <dgm:pt modelId="{FC399D65-CA91-4689-AE68-642964433A2A}">
      <dgm:prSet phldrT="[Text]" custT="1"/>
      <dgm:spPr/>
      <dgm:t>
        <a:bodyPr/>
        <a:lstStyle/>
        <a:p>
          <a:r>
            <a:rPr lang="en-GB" sz="1600" b="1" dirty="0" smtClean="0">
              <a:solidFill>
                <a:srgbClr val="669AAF"/>
              </a:solidFill>
            </a:rPr>
            <a:t>Energy</a:t>
          </a:r>
          <a:endParaRPr lang="en-GB" sz="1600" b="1" dirty="0">
            <a:solidFill>
              <a:srgbClr val="669AAF"/>
            </a:solidFill>
          </a:endParaRPr>
        </a:p>
      </dgm:t>
    </dgm:pt>
    <dgm:pt modelId="{32C0D46F-CBFB-4C4E-B0E5-0C02B55C24D6}" type="parTrans" cxnId="{3DB864FA-B5AB-43B2-ACE4-633A493B173F}">
      <dgm:prSet/>
      <dgm:spPr/>
      <dgm:t>
        <a:bodyPr/>
        <a:lstStyle/>
        <a:p>
          <a:endParaRPr lang="en-GB"/>
        </a:p>
      </dgm:t>
    </dgm:pt>
    <dgm:pt modelId="{5C779D5A-9A16-4E13-BD90-C6D3B39D33A7}" type="sibTrans" cxnId="{3DB864FA-B5AB-43B2-ACE4-633A493B173F}">
      <dgm:prSet/>
      <dgm:spPr/>
      <dgm:t>
        <a:bodyPr/>
        <a:lstStyle/>
        <a:p>
          <a:endParaRPr lang="en-GB"/>
        </a:p>
      </dgm:t>
    </dgm:pt>
    <dgm:pt modelId="{52A24913-3725-474B-B17D-861978A8AA9F}">
      <dgm:prSet phldrT="[Text]" custT="1"/>
      <dgm:spPr/>
      <dgm:t>
        <a:bodyPr/>
        <a:lstStyle/>
        <a:p>
          <a:r>
            <a:rPr lang="en-GB" sz="1700" dirty="0" smtClean="0"/>
            <a:t>Renewable fuels</a:t>
          </a:r>
          <a:endParaRPr lang="en-GB" sz="1700" dirty="0">
            <a:solidFill>
              <a:schemeClr val="tx1">
                <a:lumMod val="65000"/>
                <a:lumOff val="35000"/>
              </a:schemeClr>
            </a:solidFill>
          </a:endParaRPr>
        </a:p>
      </dgm:t>
    </dgm:pt>
    <dgm:pt modelId="{0200BE5D-CD63-4B71-BA2F-490CF8D63F05}" type="parTrans" cxnId="{13D88400-87F9-4195-BF2E-730785FCC883}">
      <dgm:prSet/>
      <dgm:spPr/>
      <dgm:t>
        <a:bodyPr/>
        <a:lstStyle/>
        <a:p>
          <a:endParaRPr lang="en-GB"/>
        </a:p>
      </dgm:t>
    </dgm:pt>
    <dgm:pt modelId="{415F699B-E734-46FA-ACEC-357F27225B51}" type="sibTrans" cxnId="{13D88400-87F9-4195-BF2E-730785FCC883}">
      <dgm:prSet/>
      <dgm:spPr/>
      <dgm:t>
        <a:bodyPr/>
        <a:lstStyle/>
        <a:p>
          <a:endParaRPr lang="en-GB"/>
        </a:p>
      </dgm:t>
    </dgm:pt>
    <dgm:pt modelId="{87F4CAA6-C20F-4998-979A-4B5D056294CC}">
      <dgm:prSet phldrT="[Text]" custT="1"/>
      <dgm:spPr/>
      <dgm:t>
        <a:bodyPr/>
        <a:lstStyle/>
        <a:p>
          <a:r>
            <a:rPr lang="de-DE" sz="1400" b="1" dirty="0" smtClean="0">
              <a:solidFill>
                <a:srgbClr val="669AAF"/>
              </a:solidFill>
            </a:rPr>
            <a:t>Nano </a:t>
          </a:r>
          <a:r>
            <a:rPr lang="de-DE" sz="1400" b="1" dirty="0" err="1" smtClean="0">
              <a:solidFill>
                <a:srgbClr val="669AAF"/>
              </a:solidFill>
            </a:rPr>
            <a:t>Safety</a:t>
          </a:r>
          <a:endParaRPr lang="en-GB" sz="1400" b="1" dirty="0">
            <a:solidFill>
              <a:srgbClr val="669AAF"/>
            </a:solidFill>
          </a:endParaRPr>
        </a:p>
      </dgm:t>
    </dgm:pt>
    <dgm:pt modelId="{27917C89-3450-419F-8690-267640BC1623}" type="parTrans" cxnId="{1C6D2833-BB9B-4725-B554-256CAE88C277}">
      <dgm:prSet/>
      <dgm:spPr/>
      <dgm:t>
        <a:bodyPr/>
        <a:lstStyle/>
        <a:p>
          <a:endParaRPr lang="en-GB"/>
        </a:p>
      </dgm:t>
    </dgm:pt>
    <dgm:pt modelId="{1A60E3E7-97DA-4D2A-B18D-65D9D411E903}" type="sibTrans" cxnId="{1C6D2833-BB9B-4725-B554-256CAE88C277}">
      <dgm:prSet/>
      <dgm:spPr/>
      <dgm:t>
        <a:bodyPr/>
        <a:lstStyle/>
        <a:p>
          <a:endParaRPr lang="en-GB"/>
        </a:p>
      </dgm:t>
    </dgm:pt>
    <dgm:pt modelId="{519BC29D-A92C-48F2-B5F5-8F7D30B01A6B}">
      <dgm:prSet phldrT="[Text]" custT="1"/>
      <dgm:spPr/>
      <dgm:t>
        <a:bodyPr/>
        <a:lstStyle/>
        <a:p>
          <a:r>
            <a:rPr lang="en-GB" sz="1600" dirty="0" smtClean="0"/>
            <a:t>Regulations</a:t>
          </a:r>
          <a:endParaRPr lang="en-GB" sz="1600" dirty="0">
            <a:solidFill>
              <a:schemeClr val="tx1">
                <a:lumMod val="65000"/>
                <a:lumOff val="35000"/>
              </a:schemeClr>
            </a:solidFill>
          </a:endParaRPr>
        </a:p>
      </dgm:t>
    </dgm:pt>
    <dgm:pt modelId="{9DA551D4-24A8-43D2-8052-C87562CEE00E}" type="parTrans" cxnId="{140C67C5-D63A-496F-81FC-59493D69610B}">
      <dgm:prSet/>
      <dgm:spPr/>
      <dgm:t>
        <a:bodyPr/>
        <a:lstStyle/>
        <a:p>
          <a:endParaRPr lang="en-GB"/>
        </a:p>
      </dgm:t>
    </dgm:pt>
    <dgm:pt modelId="{DCC1C3A1-73ED-47AB-857B-24AFCE84DAC7}" type="sibTrans" cxnId="{140C67C5-D63A-496F-81FC-59493D69610B}">
      <dgm:prSet/>
      <dgm:spPr/>
      <dgm:t>
        <a:bodyPr/>
        <a:lstStyle/>
        <a:p>
          <a:endParaRPr lang="en-GB"/>
        </a:p>
      </dgm:t>
    </dgm:pt>
    <dgm:pt modelId="{A99A0F27-43C5-43B6-B42A-0F63311115ED}">
      <dgm:prSet phldrT="[Text]" custT="1"/>
      <dgm:spPr/>
      <dgm:t>
        <a:bodyPr/>
        <a:lstStyle/>
        <a:p>
          <a:r>
            <a:rPr lang="de-DE" sz="1700" dirty="0" smtClean="0">
              <a:solidFill>
                <a:schemeClr val="tx1">
                  <a:lumMod val="65000"/>
                  <a:lumOff val="35000"/>
                </a:schemeClr>
              </a:solidFill>
            </a:rPr>
            <a:t>Aviation – </a:t>
          </a:r>
          <a:r>
            <a:rPr lang="de-DE" sz="1700" dirty="0" err="1" smtClean="0">
              <a:solidFill>
                <a:schemeClr val="tx1">
                  <a:lumMod val="65000"/>
                  <a:lumOff val="35000"/>
                </a:schemeClr>
              </a:solidFill>
            </a:rPr>
            <a:t>green</a:t>
          </a:r>
          <a:r>
            <a:rPr lang="de-DE" sz="1700" dirty="0" smtClean="0">
              <a:solidFill>
                <a:schemeClr val="tx1">
                  <a:lumMod val="65000"/>
                  <a:lumOff val="35000"/>
                </a:schemeClr>
              </a:solidFill>
            </a:rPr>
            <a:t> </a:t>
          </a:r>
          <a:r>
            <a:rPr lang="de-DE" sz="1700" dirty="0" err="1" smtClean="0">
              <a:solidFill>
                <a:schemeClr val="tx1">
                  <a:lumMod val="65000"/>
                  <a:lumOff val="35000"/>
                </a:schemeClr>
              </a:solidFill>
            </a:rPr>
            <a:t>and</a:t>
          </a:r>
          <a:r>
            <a:rPr lang="de-DE" sz="1700" dirty="0" smtClean="0">
              <a:solidFill>
                <a:schemeClr val="tx1">
                  <a:lumMod val="65000"/>
                  <a:lumOff val="35000"/>
                </a:schemeClr>
              </a:solidFill>
            </a:rPr>
            <a:t> </a:t>
          </a:r>
          <a:r>
            <a:rPr lang="de-DE" sz="1700" dirty="0" err="1" smtClean="0">
              <a:solidFill>
                <a:schemeClr val="tx1">
                  <a:lumMod val="65000"/>
                  <a:lumOff val="35000"/>
                </a:schemeClr>
              </a:solidFill>
            </a:rPr>
            <a:t>safe</a:t>
          </a:r>
          <a:endParaRPr lang="en-GB" sz="1700" dirty="0">
            <a:solidFill>
              <a:schemeClr val="tx1">
                <a:lumMod val="65000"/>
                <a:lumOff val="35000"/>
              </a:schemeClr>
            </a:solidFill>
          </a:endParaRPr>
        </a:p>
      </dgm:t>
    </dgm:pt>
    <dgm:pt modelId="{3748CEB6-C9F5-4311-9A47-1D229605F448}" type="parTrans" cxnId="{E0C94E9E-C439-4958-9B7D-EF2CB2F5151C}">
      <dgm:prSet/>
      <dgm:spPr/>
      <dgm:t>
        <a:bodyPr/>
        <a:lstStyle/>
        <a:p>
          <a:endParaRPr lang="en-GB"/>
        </a:p>
      </dgm:t>
    </dgm:pt>
    <dgm:pt modelId="{2702935A-DF31-44D8-807A-B5EE75740890}" type="sibTrans" cxnId="{E0C94E9E-C439-4958-9B7D-EF2CB2F5151C}">
      <dgm:prSet/>
      <dgm:spPr/>
      <dgm:t>
        <a:bodyPr/>
        <a:lstStyle/>
        <a:p>
          <a:endParaRPr lang="en-GB"/>
        </a:p>
      </dgm:t>
    </dgm:pt>
    <dgm:pt modelId="{4C3D381C-FB85-4067-A45E-7E82EDD565ED}">
      <dgm:prSet phldrT="[Text]" custT="1"/>
      <dgm:spPr/>
      <dgm:t>
        <a:bodyPr/>
        <a:lstStyle/>
        <a:p>
          <a:r>
            <a:rPr lang="en-GB" sz="1600" dirty="0" smtClean="0">
              <a:solidFill>
                <a:schemeClr val="tx1">
                  <a:lumMod val="65000"/>
                  <a:lumOff val="35000"/>
                </a:schemeClr>
              </a:solidFill>
            </a:rPr>
            <a:t>Safe Design</a:t>
          </a:r>
          <a:endParaRPr lang="en-GB" sz="1600" dirty="0">
            <a:solidFill>
              <a:schemeClr val="tx1">
                <a:lumMod val="65000"/>
                <a:lumOff val="35000"/>
              </a:schemeClr>
            </a:solidFill>
          </a:endParaRPr>
        </a:p>
      </dgm:t>
    </dgm:pt>
    <dgm:pt modelId="{07C27A88-0344-43D0-AE39-B8EFD7F05D1D}" type="parTrans" cxnId="{126571DB-92FD-41F1-9B92-2AC00718CED6}">
      <dgm:prSet/>
      <dgm:spPr/>
      <dgm:t>
        <a:bodyPr/>
        <a:lstStyle/>
        <a:p>
          <a:endParaRPr lang="en-GB"/>
        </a:p>
      </dgm:t>
    </dgm:pt>
    <dgm:pt modelId="{D3F317CD-DBEB-427F-B8BA-22247BB3FC0C}" type="sibTrans" cxnId="{126571DB-92FD-41F1-9B92-2AC00718CED6}">
      <dgm:prSet/>
      <dgm:spPr/>
      <dgm:t>
        <a:bodyPr/>
        <a:lstStyle/>
        <a:p>
          <a:endParaRPr lang="en-GB"/>
        </a:p>
      </dgm:t>
    </dgm:pt>
    <dgm:pt modelId="{4F4EA112-6745-427E-B092-02240C240383}">
      <dgm:prSet phldrT="[Text]" custT="1"/>
      <dgm:spPr/>
      <dgm:t>
        <a:bodyPr/>
        <a:lstStyle/>
        <a:p>
          <a:r>
            <a:rPr lang="en-GB" sz="1700" dirty="0" smtClean="0"/>
            <a:t>Cryosphere and risks </a:t>
          </a:r>
          <a:endParaRPr lang="en-GB" sz="1700" dirty="0">
            <a:solidFill>
              <a:schemeClr val="tx1">
                <a:lumMod val="65000"/>
                <a:lumOff val="35000"/>
              </a:schemeClr>
            </a:solidFill>
          </a:endParaRPr>
        </a:p>
      </dgm:t>
    </dgm:pt>
    <dgm:pt modelId="{59A0F83B-6A0E-4BB9-9228-6D8D5257D1D6}" type="parTrans" cxnId="{A2B7D452-948C-4392-BEAC-30CBFD19A5A5}">
      <dgm:prSet/>
      <dgm:spPr/>
      <dgm:t>
        <a:bodyPr/>
        <a:lstStyle/>
        <a:p>
          <a:endParaRPr lang="en-GB"/>
        </a:p>
      </dgm:t>
    </dgm:pt>
    <dgm:pt modelId="{9FAE4FC6-581D-497F-9734-1F20525318CA}" type="sibTrans" cxnId="{A2B7D452-948C-4392-BEAC-30CBFD19A5A5}">
      <dgm:prSet/>
      <dgm:spPr/>
      <dgm:t>
        <a:bodyPr/>
        <a:lstStyle/>
        <a:p>
          <a:endParaRPr lang="en-GB"/>
        </a:p>
      </dgm:t>
    </dgm:pt>
    <dgm:pt modelId="{3702A463-B546-49BB-847B-9F1C15308CB6}">
      <dgm:prSet phldrT="[Text]" custT="1"/>
      <dgm:spPr/>
      <dgm:t>
        <a:bodyPr/>
        <a:lstStyle/>
        <a:p>
          <a:r>
            <a:rPr lang="en-GB" sz="1700" dirty="0" smtClean="0">
              <a:solidFill>
                <a:schemeClr val="tx1">
                  <a:lumMod val="65000"/>
                  <a:lumOff val="35000"/>
                </a:schemeClr>
              </a:solidFill>
            </a:rPr>
            <a:t>Multilateral cooperation</a:t>
          </a:r>
          <a:endParaRPr lang="en-GB" sz="1700" dirty="0">
            <a:solidFill>
              <a:schemeClr val="tx1">
                <a:lumMod val="65000"/>
                <a:lumOff val="35000"/>
              </a:schemeClr>
            </a:solidFill>
          </a:endParaRPr>
        </a:p>
      </dgm:t>
    </dgm:pt>
    <dgm:pt modelId="{E3FBAC9D-373E-4211-9922-B932FA2AB664}" type="parTrans" cxnId="{AABF21F6-3A3F-472B-B809-2A7980889D08}">
      <dgm:prSet/>
      <dgm:spPr/>
      <dgm:t>
        <a:bodyPr/>
        <a:lstStyle/>
        <a:p>
          <a:endParaRPr lang="en-GB"/>
        </a:p>
      </dgm:t>
    </dgm:pt>
    <dgm:pt modelId="{3BB764AE-0D8A-4E36-978C-0411D5E30F16}" type="sibTrans" cxnId="{AABF21F6-3A3F-472B-B809-2A7980889D08}">
      <dgm:prSet/>
      <dgm:spPr/>
      <dgm:t>
        <a:bodyPr/>
        <a:lstStyle/>
        <a:p>
          <a:endParaRPr lang="en-GB"/>
        </a:p>
      </dgm:t>
    </dgm:pt>
    <dgm:pt modelId="{87DB2818-D2E9-43C4-9597-CA484901EAB0}" type="pres">
      <dgm:prSet presAssocID="{1A0CC756-798D-4ED1-A2DF-C602EBC5176A}" presName="rootnode" presStyleCnt="0">
        <dgm:presLayoutVars>
          <dgm:chMax/>
          <dgm:chPref/>
          <dgm:dir/>
          <dgm:animLvl val="lvl"/>
        </dgm:presLayoutVars>
      </dgm:prSet>
      <dgm:spPr/>
      <dgm:t>
        <a:bodyPr/>
        <a:lstStyle/>
        <a:p>
          <a:endParaRPr lang="en-GB"/>
        </a:p>
      </dgm:t>
    </dgm:pt>
    <dgm:pt modelId="{A0C6FDE6-51C0-40DC-91B4-A79E8817303A}" type="pres">
      <dgm:prSet presAssocID="{27CF074B-1E24-4265-BB56-A6376ADEF029}" presName="composite" presStyleCnt="0"/>
      <dgm:spPr/>
    </dgm:pt>
    <dgm:pt modelId="{CD25E13D-38C6-4BD6-B558-69A4DAD40983}" type="pres">
      <dgm:prSet presAssocID="{27CF074B-1E24-4265-BB56-A6376ADEF029}" presName="bentUpArrow1" presStyleLbl="alignImgPlace1" presStyleIdx="0" presStyleCnt="4" custLinFactNeighborX="3033" custLinFactNeighborY="118"/>
      <dgm:spPr>
        <a:noFill/>
      </dgm:spPr>
      <dgm:t>
        <a:bodyPr/>
        <a:lstStyle/>
        <a:p>
          <a:endParaRPr lang="en-GB"/>
        </a:p>
      </dgm:t>
    </dgm:pt>
    <dgm:pt modelId="{0EC6D693-35F3-4376-8365-04C23F06A9CD}" type="pres">
      <dgm:prSet presAssocID="{27CF074B-1E24-4265-BB56-A6376ADEF029}" presName="ParentText" presStyleLbl="node1" presStyleIdx="0" presStyleCnt="5">
        <dgm:presLayoutVars>
          <dgm:chMax val="1"/>
          <dgm:chPref val="1"/>
          <dgm:bulletEnabled val="1"/>
        </dgm:presLayoutVars>
      </dgm:prSet>
      <dgm:spPr/>
      <dgm:t>
        <a:bodyPr/>
        <a:lstStyle/>
        <a:p>
          <a:endParaRPr lang="en-GB"/>
        </a:p>
      </dgm:t>
    </dgm:pt>
    <dgm:pt modelId="{EC69FB63-BFDE-486E-AED9-7E1E719EDCD2}" type="pres">
      <dgm:prSet presAssocID="{27CF074B-1E24-4265-BB56-A6376ADEF029}" presName="ChildText" presStyleLbl="revTx" presStyleIdx="0" presStyleCnt="5" custScaleX="464664" custLinFactX="99462" custLinFactNeighborX="100000" custLinFactNeighborY="-4415">
        <dgm:presLayoutVars>
          <dgm:chMax val="0"/>
          <dgm:chPref val="0"/>
          <dgm:bulletEnabled val="1"/>
        </dgm:presLayoutVars>
      </dgm:prSet>
      <dgm:spPr/>
      <dgm:t>
        <a:bodyPr/>
        <a:lstStyle/>
        <a:p>
          <a:endParaRPr lang="en-GB"/>
        </a:p>
      </dgm:t>
    </dgm:pt>
    <dgm:pt modelId="{19A47C7A-656A-414B-8B6E-59CD54B7ED43}" type="pres">
      <dgm:prSet presAssocID="{3F8C5F35-D048-494C-A64F-B60FCAB61685}" presName="sibTrans" presStyleCnt="0"/>
      <dgm:spPr/>
    </dgm:pt>
    <dgm:pt modelId="{0D3B1DC2-DE88-41DD-9706-65773066891F}" type="pres">
      <dgm:prSet presAssocID="{132A91F8-2304-4C37-8821-D41AD4C79A3B}" presName="composite" presStyleCnt="0"/>
      <dgm:spPr/>
    </dgm:pt>
    <dgm:pt modelId="{75DAFF64-87E2-4623-A6A1-6B6C3581582D}" type="pres">
      <dgm:prSet presAssocID="{132A91F8-2304-4C37-8821-D41AD4C79A3B}" presName="bentUpArrow1" presStyleLbl="alignImgPlace1" presStyleIdx="1" presStyleCnt="4" custLinFactNeighborX="-1365" custLinFactNeighborY="785"/>
      <dgm:spPr>
        <a:noFill/>
      </dgm:spPr>
      <dgm:t>
        <a:bodyPr/>
        <a:lstStyle/>
        <a:p>
          <a:endParaRPr lang="en-GB"/>
        </a:p>
      </dgm:t>
    </dgm:pt>
    <dgm:pt modelId="{35DD265F-3B54-4661-B8F4-8DEF86501661}" type="pres">
      <dgm:prSet presAssocID="{132A91F8-2304-4C37-8821-D41AD4C79A3B}" presName="ParentText" presStyleLbl="node1" presStyleIdx="1" presStyleCnt="5" custLinFactNeighborX="-9054" custLinFactNeighborY="-2873">
        <dgm:presLayoutVars>
          <dgm:chMax val="1"/>
          <dgm:chPref val="1"/>
          <dgm:bulletEnabled val="1"/>
        </dgm:presLayoutVars>
      </dgm:prSet>
      <dgm:spPr/>
      <dgm:t>
        <a:bodyPr/>
        <a:lstStyle/>
        <a:p>
          <a:endParaRPr lang="en-GB"/>
        </a:p>
      </dgm:t>
    </dgm:pt>
    <dgm:pt modelId="{7B0BF4DD-910A-4F64-BAA6-6FBD76968DBD}" type="pres">
      <dgm:prSet presAssocID="{132A91F8-2304-4C37-8821-D41AD4C79A3B}" presName="ChildText" presStyleLbl="revTx" presStyleIdx="1" presStyleCnt="5" custScaleX="427859" custLinFactX="65624" custLinFactNeighborX="100000" custLinFactNeighborY="-3715">
        <dgm:presLayoutVars>
          <dgm:chMax val="0"/>
          <dgm:chPref val="0"/>
          <dgm:bulletEnabled val="1"/>
        </dgm:presLayoutVars>
      </dgm:prSet>
      <dgm:spPr/>
      <dgm:t>
        <a:bodyPr/>
        <a:lstStyle/>
        <a:p>
          <a:endParaRPr lang="en-GB"/>
        </a:p>
      </dgm:t>
    </dgm:pt>
    <dgm:pt modelId="{3FB167A2-423D-4078-A687-675BB1D4CB48}" type="pres">
      <dgm:prSet presAssocID="{62769ED0-EE50-4699-A9B9-F00650AF8753}" presName="sibTrans" presStyleCnt="0"/>
      <dgm:spPr/>
    </dgm:pt>
    <dgm:pt modelId="{0A4882AD-B28F-4872-85C1-643C3B81A1CF}" type="pres">
      <dgm:prSet presAssocID="{CDCDD995-90BC-40DB-9620-0CB75FC400C8}" presName="composite" presStyleCnt="0"/>
      <dgm:spPr/>
    </dgm:pt>
    <dgm:pt modelId="{789D6A53-8BF0-4048-AAB1-38A673CD5617}" type="pres">
      <dgm:prSet presAssocID="{CDCDD995-90BC-40DB-9620-0CB75FC400C8}" presName="bentUpArrow1" presStyleLbl="alignImgPlace1" presStyleIdx="2" presStyleCnt="4" custLinFactNeighborX="-56643" custLinFactNeighborY="1452"/>
      <dgm:spPr>
        <a:noFill/>
      </dgm:spPr>
      <dgm:t>
        <a:bodyPr/>
        <a:lstStyle/>
        <a:p>
          <a:endParaRPr lang="en-GB"/>
        </a:p>
      </dgm:t>
    </dgm:pt>
    <dgm:pt modelId="{569C8706-FB35-4C93-8D9B-A172300F2168}" type="pres">
      <dgm:prSet presAssocID="{CDCDD995-90BC-40DB-9620-0CB75FC400C8}" presName="ParentText" presStyleLbl="node1" presStyleIdx="2" presStyleCnt="5" custScaleX="133124" custLinFactNeighborX="-46437" custLinFactNeighborY="-2308">
        <dgm:presLayoutVars>
          <dgm:chMax val="1"/>
          <dgm:chPref val="1"/>
          <dgm:bulletEnabled val="1"/>
        </dgm:presLayoutVars>
      </dgm:prSet>
      <dgm:spPr/>
      <dgm:t>
        <a:bodyPr/>
        <a:lstStyle/>
        <a:p>
          <a:endParaRPr lang="en-GB"/>
        </a:p>
      </dgm:t>
    </dgm:pt>
    <dgm:pt modelId="{C274FD32-A7DF-4416-B34D-2B092C0A4124}" type="pres">
      <dgm:prSet presAssocID="{CDCDD995-90BC-40DB-9620-0CB75FC400C8}" presName="ChildText" presStyleLbl="revTx" presStyleIdx="2" presStyleCnt="5" custScaleX="516512" custLinFactX="60842" custLinFactNeighborX="100000" custLinFactNeighborY="-3015">
        <dgm:presLayoutVars>
          <dgm:chMax val="0"/>
          <dgm:chPref val="0"/>
          <dgm:bulletEnabled val="1"/>
        </dgm:presLayoutVars>
      </dgm:prSet>
      <dgm:spPr/>
      <dgm:t>
        <a:bodyPr/>
        <a:lstStyle/>
        <a:p>
          <a:endParaRPr lang="en-GB"/>
        </a:p>
      </dgm:t>
    </dgm:pt>
    <dgm:pt modelId="{B993CC25-2316-428B-80E0-93A2D7FAF1E5}" type="pres">
      <dgm:prSet presAssocID="{073D36CE-BCD5-4C18-8017-EEDA4CD82193}" presName="sibTrans" presStyleCnt="0"/>
      <dgm:spPr/>
    </dgm:pt>
    <dgm:pt modelId="{83838019-DFD7-402A-B4A1-AF293FE97F9B}" type="pres">
      <dgm:prSet presAssocID="{FC399D65-CA91-4689-AE68-642964433A2A}" presName="composite" presStyleCnt="0"/>
      <dgm:spPr/>
    </dgm:pt>
    <dgm:pt modelId="{A2498013-BFCB-4190-8BE0-D25D208A477A}" type="pres">
      <dgm:prSet presAssocID="{FC399D65-CA91-4689-AE68-642964433A2A}" presName="bentUpArrow1" presStyleLbl="alignImgPlace1" presStyleIdx="3" presStyleCnt="4" custLinFactNeighborX="-50600" custLinFactNeighborY="2119"/>
      <dgm:spPr>
        <a:noFill/>
      </dgm:spPr>
      <dgm:t>
        <a:bodyPr/>
        <a:lstStyle/>
        <a:p>
          <a:endParaRPr lang="en-GB"/>
        </a:p>
      </dgm:t>
    </dgm:pt>
    <dgm:pt modelId="{104ED84A-3D9D-48F3-A970-CC74329EF4EB}" type="pres">
      <dgm:prSet presAssocID="{FC399D65-CA91-4689-AE68-642964433A2A}" presName="ParentText" presStyleLbl="node1" presStyleIdx="3" presStyleCnt="5" custLinFactNeighborX="-42351" custLinFactNeighborY="-1742">
        <dgm:presLayoutVars>
          <dgm:chMax val="1"/>
          <dgm:chPref val="1"/>
          <dgm:bulletEnabled val="1"/>
        </dgm:presLayoutVars>
      </dgm:prSet>
      <dgm:spPr/>
      <dgm:t>
        <a:bodyPr/>
        <a:lstStyle/>
        <a:p>
          <a:endParaRPr lang="en-GB"/>
        </a:p>
      </dgm:t>
    </dgm:pt>
    <dgm:pt modelId="{E0CECE17-B4A2-4438-9B2F-CC0ECDD096E2}" type="pres">
      <dgm:prSet presAssocID="{FC399D65-CA91-4689-AE68-642964433A2A}" presName="ChildText" presStyleLbl="revTx" presStyleIdx="3" presStyleCnt="5" custScaleX="385165" custLinFactX="787" custLinFactNeighborX="100000" custLinFactNeighborY="-2315">
        <dgm:presLayoutVars>
          <dgm:chMax val="0"/>
          <dgm:chPref val="0"/>
          <dgm:bulletEnabled val="1"/>
        </dgm:presLayoutVars>
      </dgm:prSet>
      <dgm:spPr/>
      <dgm:t>
        <a:bodyPr/>
        <a:lstStyle/>
        <a:p>
          <a:endParaRPr lang="en-GB"/>
        </a:p>
      </dgm:t>
    </dgm:pt>
    <dgm:pt modelId="{A4407EEC-F32E-4F2B-9F27-0D73E7A774DD}" type="pres">
      <dgm:prSet presAssocID="{5C779D5A-9A16-4E13-BD90-C6D3B39D33A7}" presName="sibTrans" presStyleCnt="0"/>
      <dgm:spPr/>
    </dgm:pt>
    <dgm:pt modelId="{552B3ED3-DCF5-4CCD-9B20-8678456D7F50}" type="pres">
      <dgm:prSet presAssocID="{87F4CAA6-C20F-4998-979A-4B5D056294CC}" presName="composite" presStyleCnt="0"/>
      <dgm:spPr/>
    </dgm:pt>
    <dgm:pt modelId="{8F5D5170-983E-4A24-B9B2-A0C0F2562545}" type="pres">
      <dgm:prSet presAssocID="{87F4CAA6-C20F-4998-979A-4B5D056294CC}" presName="ParentText" presStyleLbl="node1" presStyleIdx="4" presStyleCnt="5" custScaleX="92636" custScaleY="96448" custLinFactNeighborX="-69158" custLinFactNeighborY="-1176">
        <dgm:presLayoutVars>
          <dgm:chMax val="1"/>
          <dgm:chPref val="1"/>
          <dgm:bulletEnabled val="1"/>
        </dgm:presLayoutVars>
      </dgm:prSet>
      <dgm:spPr/>
      <dgm:t>
        <a:bodyPr/>
        <a:lstStyle/>
        <a:p>
          <a:endParaRPr lang="en-GB"/>
        </a:p>
      </dgm:t>
    </dgm:pt>
    <dgm:pt modelId="{690098F9-447E-40E5-AE0A-29BEEE846A5A}" type="pres">
      <dgm:prSet presAssocID="{87F4CAA6-C20F-4998-979A-4B5D056294CC}" presName="FinalChildText" presStyleLbl="revTx" presStyleIdx="4" presStyleCnt="5" custScaleX="227367" custLinFactNeighborX="-35780" custLinFactNeighborY="-13255">
        <dgm:presLayoutVars>
          <dgm:chMax val="0"/>
          <dgm:chPref val="0"/>
          <dgm:bulletEnabled val="1"/>
        </dgm:presLayoutVars>
      </dgm:prSet>
      <dgm:spPr/>
      <dgm:t>
        <a:bodyPr/>
        <a:lstStyle/>
        <a:p>
          <a:endParaRPr lang="en-GB"/>
        </a:p>
      </dgm:t>
    </dgm:pt>
  </dgm:ptLst>
  <dgm:cxnLst>
    <dgm:cxn modelId="{8623968B-D1A8-4B54-8DEF-084B19776E7D}" type="presOf" srcId="{3702A463-B546-49BB-847B-9F1C15308CB6}" destId="{7B0BF4DD-910A-4F64-BAA6-6FBD76968DBD}" srcOrd="0" destOrd="1" presId="urn:microsoft.com/office/officeart/2005/8/layout/StepDownProcess"/>
    <dgm:cxn modelId="{8E467A9D-A2C7-4064-B238-E534CD09D3A8}" type="presOf" srcId="{FC399D65-CA91-4689-AE68-642964433A2A}" destId="{104ED84A-3D9D-48F3-A970-CC74329EF4EB}" srcOrd="0" destOrd="0" presId="urn:microsoft.com/office/officeart/2005/8/layout/StepDownProcess"/>
    <dgm:cxn modelId="{541D1EAF-67C1-4448-946C-6AD9BA360F13}" type="presOf" srcId="{87F4CAA6-C20F-4998-979A-4B5D056294CC}" destId="{8F5D5170-983E-4A24-B9B2-A0C0F2562545}" srcOrd="0" destOrd="0" presId="urn:microsoft.com/office/officeart/2005/8/layout/StepDownProcess"/>
    <dgm:cxn modelId="{A9EBCCA9-79FA-449E-8A23-82229A161A31}" type="presOf" srcId="{CDCDD995-90BC-40DB-9620-0CB75FC400C8}" destId="{569C8706-FB35-4C93-8D9B-A172300F2168}" srcOrd="0" destOrd="0" presId="urn:microsoft.com/office/officeart/2005/8/layout/StepDownProcess"/>
    <dgm:cxn modelId="{AC006254-1A40-47F1-89F3-AD5F210D45BB}" srcId="{27CF074B-1E24-4265-BB56-A6376ADEF029}" destId="{9E0E5E25-364D-4B55-B76F-643CB4F34614}" srcOrd="0" destOrd="0" parTransId="{652E85F7-F6E7-4C57-9BEA-67B18CEA850C}" sibTransId="{AF0D2BA9-8D48-4235-8AD1-830E6CC8950B}"/>
    <dgm:cxn modelId="{3DB864FA-B5AB-43B2-ACE4-633A493B173F}" srcId="{1A0CC756-798D-4ED1-A2DF-C602EBC5176A}" destId="{FC399D65-CA91-4689-AE68-642964433A2A}" srcOrd="3" destOrd="0" parTransId="{32C0D46F-CBFB-4C4E-B0E5-0C02B55C24D6}" sibTransId="{5C779D5A-9A16-4E13-BD90-C6D3B39D33A7}"/>
    <dgm:cxn modelId="{BD66CB8E-FEF6-41B4-8D28-3FD37831E133}" srcId="{1A0CC756-798D-4ED1-A2DF-C602EBC5176A}" destId="{CDCDD995-90BC-40DB-9620-0CB75FC400C8}" srcOrd="2" destOrd="0" parTransId="{2EF1350C-DADD-4530-ACC8-A7970A92B2C7}" sibTransId="{073D36CE-BCD5-4C18-8017-EEDA4CD82193}"/>
    <dgm:cxn modelId="{4E0BC436-E2BB-49DF-B663-E2D5B347F24D}" type="presOf" srcId="{A99A0F27-43C5-43B6-B42A-0F63311115ED}" destId="{C274FD32-A7DF-4416-B34D-2B092C0A4124}" srcOrd="0" destOrd="1" presId="urn:microsoft.com/office/officeart/2005/8/layout/StepDownProcess"/>
    <dgm:cxn modelId="{B9AF006C-D227-4799-A899-5037BA3D37F9}" type="presOf" srcId="{4F4EA112-6745-427E-B092-02240C240383}" destId="{EC69FB63-BFDE-486E-AED9-7E1E719EDCD2}" srcOrd="0" destOrd="1" presId="urn:microsoft.com/office/officeart/2005/8/layout/StepDownProcess"/>
    <dgm:cxn modelId="{EF571416-EB34-4911-B415-30BE80E2C824}" type="presOf" srcId="{519BC29D-A92C-48F2-B5F5-8F7D30B01A6B}" destId="{690098F9-447E-40E5-AE0A-29BEEE846A5A}" srcOrd="0" destOrd="0" presId="urn:microsoft.com/office/officeart/2005/8/layout/StepDownProcess"/>
    <dgm:cxn modelId="{126571DB-92FD-41F1-9B92-2AC00718CED6}" srcId="{87F4CAA6-C20F-4998-979A-4B5D056294CC}" destId="{4C3D381C-FB85-4067-A45E-7E82EDD565ED}" srcOrd="1" destOrd="0" parTransId="{07C27A88-0344-43D0-AE39-B8EFD7F05D1D}" sibTransId="{D3F317CD-DBEB-427F-B8BA-22247BB3FC0C}"/>
    <dgm:cxn modelId="{6B9E5C5D-67F7-44ED-BDEB-4E2AB9FFAC8D}" srcId="{1A0CC756-798D-4ED1-A2DF-C602EBC5176A}" destId="{132A91F8-2304-4C37-8821-D41AD4C79A3B}" srcOrd="1" destOrd="0" parTransId="{F39E6F1C-ED2C-4466-A943-1F419285D8CA}" sibTransId="{62769ED0-EE50-4699-A9B9-F00650AF8753}"/>
    <dgm:cxn modelId="{1C6D2833-BB9B-4725-B554-256CAE88C277}" srcId="{1A0CC756-798D-4ED1-A2DF-C602EBC5176A}" destId="{87F4CAA6-C20F-4998-979A-4B5D056294CC}" srcOrd="4" destOrd="0" parTransId="{27917C89-3450-419F-8690-267640BC1623}" sibTransId="{1A60E3E7-97DA-4D2A-B18D-65D9D411E903}"/>
    <dgm:cxn modelId="{CDC68862-F76F-45BD-B175-A8F06C1524A4}" srcId="{CDCDD995-90BC-40DB-9620-0CB75FC400C8}" destId="{C716397B-DE36-4C44-AE7A-B5179C9A1BB3}" srcOrd="0" destOrd="0" parTransId="{CFA050D7-926C-4467-B497-9A7CC4F1599C}" sibTransId="{E5A2CBDA-2C75-4E52-BC9B-3494171DC204}"/>
    <dgm:cxn modelId="{13D88400-87F9-4195-BF2E-730785FCC883}" srcId="{FC399D65-CA91-4689-AE68-642964433A2A}" destId="{52A24913-3725-474B-B17D-861978A8AA9F}" srcOrd="0" destOrd="0" parTransId="{0200BE5D-CD63-4B71-BA2F-490CF8D63F05}" sibTransId="{415F699B-E734-46FA-ACEC-357F27225B51}"/>
    <dgm:cxn modelId="{5E766988-2D1A-490A-8218-864DE2E26F01}" type="presOf" srcId="{C716397B-DE36-4C44-AE7A-B5179C9A1BB3}" destId="{C274FD32-A7DF-4416-B34D-2B092C0A4124}" srcOrd="0" destOrd="0" presId="urn:microsoft.com/office/officeart/2005/8/layout/StepDownProcess"/>
    <dgm:cxn modelId="{140C67C5-D63A-496F-81FC-59493D69610B}" srcId="{87F4CAA6-C20F-4998-979A-4B5D056294CC}" destId="{519BC29D-A92C-48F2-B5F5-8F7D30B01A6B}" srcOrd="0" destOrd="0" parTransId="{9DA551D4-24A8-43D2-8052-C87562CEE00E}" sibTransId="{DCC1C3A1-73ED-47AB-857B-24AFCE84DAC7}"/>
    <dgm:cxn modelId="{A2B7D452-948C-4392-BEAC-30CBFD19A5A5}" srcId="{27CF074B-1E24-4265-BB56-A6376ADEF029}" destId="{4F4EA112-6745-427E-B092-02240C240383}" srcOrd="1" destOrd="0" parTransId="{59A0F83B-6A0E-4BB9-9228-6D8D5257D1D6}" sibTransId="{9FAE4FC6-581D-497F-9734-1F20525318CA}"/>
    <dgm:cxn modelId="{E0C94E9E-C439-4958-9B7D-EF2CB2F5151C}" srcId="{CDCDD995-90BC-40DB-9620-0CB75FC400C8}" destId="{A99A0F27-43C5-43B6-B42A-0F63311115ED}" srcOrd="1" destOrd="0" parTransId="{3748CEB6-C9F5-4311-9A47-1D229605F448}" sibTransId="{2702935A-DF31-44D8-807A-B5EE75740890}"/>
    <dgm:cxn modelId="{AABF21F6-3A3F-472B-B809-2A7980889D08}" srcId="{132A91F8-2304-4C37-8821-D41AD4C79A3B}" destId="{3702A463-B546-49BB-847B-9F1C15308CB6}" srcOrd="1" destOrd="0" parTransId="{E3FBAC9D-373E-4211-9922-B932FA2AB664}" sibTransId="{3BB764AE-0D8A-4E36-978C-0411D5E30F16}"/>
    <dgm:cxn modelId="{31F89791-CD56-416A-B28B-A046BD5DECB7}" type="presOf" srcId="{1A0CC756-798D-4ED1-A2DF-C602EBC5176A}" destId="{87DB2818-D2E9-43C4-9597-CA484901EAB0}" srcOrd="0" destOrd="0" presId="urn:microsoft.com/office/officeart/2005/8/layout/StepDownProcess"/>
    <dgm:cxn modelId="{A6E35798-FE57-4C7C-BA42-CB6C0F5CA938}" type="presOf" srcId="{4C3D381C-FB85-4067-A45E-7E82EDD565ED}" destId="{690098F9-447E-40E5-AE0A-29BEEE846A5A}" srcOrd="0" destOrd="1" presId="urn:microsoft.com/office/officeart/2005/8/layout/StepDownProcess"/>
    <dgm:cxn modelId="{50174511-6938-43C0-87F7-CD4FEFF1A3E9}" type="presOf" srcId="{132A91F8-2304-4C37-8821-D41AD4C79A3B}" destId="{35DD265F-3B54-4661-B8F4-8DEF86501661}" srcOrd="0" destOrd="0" presId="urn:microsoft.com/office/officeart/2005/8/layout/StepDownProcess"/>
    <dgm:cxn modelId="{3CC5B8E6-910D-4F1C-978F-87E9FB986A20}" type="presOf" srcId="{52A24913-3725-474B-B17D-861978A8AA9F}" destId="{E0CECE17-B4A2-4438-9B2F-CC0ECDD096E2}" srcOrd="0" destOrd="0" presId="urn:microsoft.com/office/officeart/2005/8/layout/StepDownProcess"/>
    <dgm:cxn modelId="{DA00239C-9208-4ABC-943B-F15C495B91C8}" srcId="{132A91F8-2304-4C37-8821-D41AD4C79A3B}" destId="{20179F47-3EA8-4C60-9C6E-ACE91671622F}" srcOrd="0" destOrd="0" parTransId="{37A01305-2B2C-42D8-B69B-4721DD0E5130}" sibTransId="{2081A40C-02C8-4C19-B29F-A831D6EE5680}"/>
    <dgm:cxn modelId="{2121E27D-54C1-436A-B9D9-7D6024786553}" type="presOf" srcId="{20179F47-3EA8-4C60-9C6E-ACE91671622F}" destId="{7B0BF4DD-910A-4F64-BAA6-6FBD76968DBD}" srcOrd="0" destOrd="0" presId="urn:microsoft.com/office/officeart/2005/8/layout/StepDownProcess"/>
    <dgm:cxn modelId="{B030C4CE-FF00-4260-9053-ED23B7EE1F5A}" type="presOf" srcId="{27CF074B-1E24-4265-BB56-A6376ADEF029}" destId="{0EC6D693-35F3-4376-8365-04C23F06A9CD}" srcOrd="0" destOrd="0" presId="urn:microsoft.com/office/officeart/2005/8/layout/StepDownProcess"/>
    <dgm:cxn modelId="{96B5F6FE-9A62-4E45-B184-9DD8053FBF94}" type="presOf" srcId="{9E0E5E25-364D-4B55-B76F-643CB4F34614}" destId="{EC69FB63-BFDE-486E-AED9-7E1E719EDCD2}" srcOrd="0" destOrd="0" presId="urn:microsoft.com/office/officeart/2005/8/layout/StepDownProcess"/>
    <dgm:cxn modelId="{9D0ADF20-CE67-4DE9-BEB8-A78400A8A882}" srcId="{1A0CC756-798D-4ED1-A2DF-C602EBC5176A}" destId="{27CF074B-1E24-4265-BB56-A6376ADEF029}" srcOrd="0" destOrd="0" parTransId="{4E78CC6C-5F6B-45F5-A1D5-3B1B2714CE45}" sibTransId="{3F8C5F35-D048-494C-A64F-B60FCAB61685}"/>
    <dgm:cxn modelId="{C0432904-DBA9-4A01-8761-CECE1A1C7BA3}" type="presParOf" srcId="{87DB2818-D2E9-43C4-9597-CA484901EAB0}" destId="{A0C6FDE6-51C0-40DC-91B4-A79E8817303A}" srcOrd="0" destOrd="0" presId="urn:microsoft.com/office/officeart/2005/8/layout/StepDownProcess"/>
    <dgm:cxn modelId="{325E5BEC-79CC-47D8-8B4A-6B9402BCBE33}" type="presParOf" srcId="{A0C6FDE6-51C0-40DC-91B4-A79E8817303A}" destId="{CD25E13D-38C6-4BD6-B558-69A4DAD40983}" srcOrd="0" destOrd="0" presId="urn:microsoft.com/office/officeart/2005/8/layout/StepDownProcess"/>
    <dgm:cxn modelId="{AC35187C-18A8-4186-BEC7-9E297D150442}" type="presParOf" srcId="{A0C6FDE6-51C0-40DC-91B4-A79E8817303A}" destId="{0EC6D693-35F3-4376-8365-04C23F06A9CD}" srcOrd="1" destOrd="0" presId="urn:microsoft.com/office/officeart/2005/8/layout/StepDownProcess"/>
    <dgm:cxn modelId="{202F68B5-37F3-44AE-8757-5A9C5998E07C}" type="presParOf" srcId="{A0C6FDE6-51C0-40DC-91B4-A79E8817303A}" destId="{EC69FB63-BFDE-486E-AED9-7E1E719EDCD2}" srcOrd="2" destOrd="0" presId="urn:microsoft.com/office/officeart/2005/8/layout/StepDownProcess"/>
    <dgm:cxn modelId="{C0602BF6-3A5C-4C82-A99A-AA4A9B444D1E}" type="presParOf" srcId="{87DB2818-D2E9-43C4-9597-CA484901EAB0}" destId="{19A47C7A-656A-414B-8B6E-59CD54B7ED43}" srcOrd="1" destOrd="0" presId="urn:microsoft.com/office/officeart/2005/8/layout/StepDownProcess"/>
    <dgm:cxn modelId="{AF513695-1083-416C-8D2B-50780CA8C1FE}" type="presParOf" srcId="{87DB2818-D2E9-43C4-9597-CA484901EAB0}" destId="{0D3B1DC2-DE88-41DD-9706-65773066891F}" srcOrd="2" destOrd="0" presId="urn:microsoft.com/office/officeart/2005/8/layout/StepDownProcess"/>
    <dgm:cxn modelId="{5FAC4142-3F9E-48CA-A18F-FA164BEAF499}" type="presParOf" srcId="{0D3B1DC2-DE88-41DD-9706-65773066891F}" destId="{75DAFF64-87E2-4623-A6A1-6B6C3581582D}" srcOrd="0" destOrd="0" presId="urn:microsoft.com/office/officeart/2005/8/layout/StepDownProcess"/>
    <dgm:cxn modelId="{78AC22A9-EE4B-468C-8F17-7F1C7C5E93E1}" type="presParOf" srcId="{0D3B1DC2-DE88-41DD-9706-65773066891F}" destId="{35DD265F-3B54-4661-B8F4-8DEF86501661}" srcOrd="1" destOrd="0" presId="urn:microsoft.com/office/officeart/2005/8/layout/StepDownProcess"/>
    <dgm:cxn modelId="{5C9AD973-A435-4575-B809-1355B940C554}" type="presParOf" srcId="{0D3B1DC2-DE88-41DD-9706-65773066891F}" destId="{7B0BF4DD-910A-4F64-BAA6-6FBD76968DBD}" srcOrd="2" destOrd="0" presId="urn:microsoft.com/office/officeart/2005/8/layout/StepDownProcess"/>
    <dgm:cxn modelId="{31EAA03C-EB3B-492E-B0C2-250E32B52A9B}" type="presParOf" srcId="{87DB2818-D2E9-43C4-9597-CA484901EAB0}" destId="{3FB167A2-423D-4078-A687-675BB1D4CB48}" srcOrd="3" destOrd="0" presId="urn:microsoft.com/office/officeart/2005/8/layout/StepDownProcess"/>
    <dgm:cxn modelId="{49AC2298-29E2-4D8A-83BC-601551F45FEA}" type="presParOf" srcId="{87DB2818-D2E9-43C4-9597-CA484901EAB0}" destId="{0A4882AD-B28F-4872-85C1-643C3B81A1CF}" srcOrd="4" destOrd="0" presId="urn:microsoft.com/office/officeart/2005/8/layout/StepDownProcess"/>
    <dgm:cxn modelId="{5488D42E-9DF3-44AF-9DB5-DF7B040D6F5D}" type="presParOf" srcId="{0A4882AD-B28F-4872-85C1-643C3B81A1CF}" destId="{789D6A53-8BF0-4048-AAB1-38A673CD5617}" srcOrd="0" destOrd="0" presId="urn:microsoft.com/office/officeart/2005/8/layout/StepDownProcess"/>
    <dgm:cxn modelId="{2F1D490C-D588-47B2-9AB8-40F2AD4603F9}" type="presParOf" srcId="{0A4882AD-B28F-4872-85C1-643C3B81A1CF}" destId="{569C8706-FB35-4C93-8D9B-A172300F2168}" srcOrd="1" destOrd="0" presId="urn:microsoft.com/office/officeart/2005/8/layout/StepDownProcess"/>
    <dgm:cxn modelId="{A7FEBF43-7F1D-4884-8A27-6B75C63BA4C9}" type="presParOf" srcId="{0A4882AD-B28F-4872-85C1-643C3B81A1CF}" destId="{C274FD32-A7DF-4416-B34D-2B092C0A4124}" srcOrd="2" destOrd="0" presId="urn:microsoft.com/office/officeart/2005/8/layout/StepDownProcess"/>
    <dgm:cxn modelId="{65674202-459F-414C-A181-9669904F2714}" type="presParOf" srcId="{87DB2818-D2E9-43C4-9597-CA484901EAB0}" destId="{B993CC25-2316-428B-80E0-93A2D7FAF1E5}" srcOrd="5" destOrd="0" presId="urn:microsoft.com/office/officeart/2005/8/layout/StepDownProcess"/>
    <dgm:cxn modelId="{B1640255-369E-4975-811E-65597B1DC3AA}" type="presParOf" srcId="{87DB2818-D2E9-43C4-9597-CA484901EAB0}" destId="{83838019-DFD7-402A-B4A1-AF293FE97F9B}" srcOrd="6" destOrd="0" presId="urn:microsoft.com/office/officeart/2005/8/layout/StepDownProcess"/>
    <dgm:cxn modelId="{8FA71214-542C-4A5B-AE6F-BD806CCDA4C7}" type="presParOf" srcId="{83838019-DFD7-402A-B4A1-AF293FE97F9B}" destId="{A2498013-BFCB-4190-8BE0-D25D208A477A}" srcOrd="0" destOrd="0" presId="urn:microsoft.com/office/officeart/2005/8/layout/StepDownProcess"/>
    <dgm:cxn modelId="{C3C80FA8-3E4F-417D-AC6E-813A0238BB50}" type="presParOf" srcId="{83838019-DFD7-402A-B4A1-AF293FE97F9B}" destId="{104ED84A-3D9D-48F3-A970-CC74329EF4EB}" srcOrd="1" destOrd="0" presId="urn:microsoft.com/office/officeart/2005/8/layout/StepDownProcess"/>
    <dgm:cxn modelId="{774D4AB9-6966-4762-A088-AA50AC113E6E}" type="presParOf" srcId="{83838019-DFD7-402A-B4A1-AF293FE97F9B}" destId="{E0CECE17-B4A2-4438-9B2F-CC0ECDD096E2}" srcOrd="2" destOrd="0" presId="urn:microsoft.com/office/officeart/2005/8/layout/StepDownProcess"/>
    <dgm:cxn modelId="{4D4B2880-D84F-46AD-A28D-0C5281CCB677}" type="presParOf" srcId="{87DB2818-D2E9-43C4-9597-CA484901EAB0}" destId="{A4407EEC-F32E-4F2B-9F27-0D73E7A774DD}" srcOrd="7" destOrd="0" presId="urn:microsoft.com/office/officeart/2005/8/layout/StepDownProcess"/>
    <dgm:cxn modelId="{39F2FEBE-FE71-4460-B64F-EC136DECF209}" type="presParOf" srcId="{87DB2818-D2E9-43C4-9597-CA484901EAB0}" destId="{552B3ED3-DCF5-4CCD-9B20-8678456D7F50}" srcOrd="8" destOrd="0" presId="urn:microsoft.com/office/officeart/2005/8/layout/StepDownProcess"/>
    <dgm:cxn modelId="{6C787251-D7EF-436C-A3E8-9F87FC3E6195}" type="presParOf" srcId="{552B3ED3-DCF5-4CCD-9B20-8678456D7F50}" destId="{8F5D5170-983E-4A24-B9B2-A0C0F2562545}" srcOrd="0" destOrd="0" presId="urn:microsoft.com/office/officeart/2005/8/layout/StepDownProcess"/>
    <dgm:cxn modelId="{F36DF663-B049-4A87-AC70-1B464510257E}" type="presParOf" srcId="{552B3ED3-DCF5-4CCD-9B20-8678456D7F50}" destId="{690098F9-447E-40E5-AE0A-29BEEE846A5A}"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2" y="0"/>
            <a:ext cx="3012456" cy="462321"/>
          </a:xfrm>
          <a:prstGeom prst="rect">
            <a:avLst/>
          </a:prstGeom>
          <a:noFill/>
          <a:ln w="9525">
            <a:noFill/>
            <a:miter lim="800000"/>
            <a:headEnd/>
            <a:tailEnd/>
          </a:ln>
          <a:effectLst/>
        </p:spPr>
        <p:txBody>
          <a:bodyPr vert="horz" wrap="square" lIns="91245" tIns="45623" rIns="91245" bIns="45623"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935997" y="0"/>
            <a:ext cx="3012456" cy="462321"/>
          </a:xfrm>
          <a:prstGeom prst="rect">
            <a:avLst/>
          </a:prstGeom>
          <a:noFill/>
          <a:ln w="9525">
            <a:noFill/>
            <a:miter lim="800000"/>
            <a:headEnd/>
            <a:tailEnd/>
          </a:ln>
          <a:effectLst/>
        </p:spPr>
        <p:txBody>
          <a:bodyPr vert="horz" wrap="square" lIns="91245" tIns="45623" rIns="91245" bIns="45623"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2" y="8772280"/>
            <a:ext cx="3012456" cy="462320"/>
          </a:xfrm>
          <a:prstGeom prst="rect">
            <a:avLst/>
          </a:prstGeom>
          <a:noFill/>
          <a:ln w="9525">
            <a:noFill/>
            <a:miter lim="800000"/>
            <a:headEnd/>
            <a:tailEnd/>
          </a:ln>
          <a:effectLst/>
        </p:spPr>
        <p:txBody>
          <a:bodyPr vert="horz" wrap="square" lIns="91245" tIns="45623" rIns="91245" bIns="45623"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935997" y="8772280"/>
            <a:ext cx="3012456" cy="462320"/>
          </a:xfrm>
          <a:prstGeom prst="rect">
            <a:avLst/>
          </a:prstGeom>
          <a:noFill/>
          <a:ln w="9525">
            <a:noFill/>
            <a:miter lim="800000"/>
            <a:headEnd/>
            <a:tailEnd/>
          </a:ln>
          <a:effectLst/>
        </p:spPr>
        <p:txBody>
          <a:bodyPr vert="horz" wrap="square" lIns="91245" tIns="45623" rIns="91245" bIns="45623"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012456" cy="462321"/>
          </a:xfrm>
          <a:prstGeom prst="rect">
            <a:avLst/>
          </a:prstGeom>
          <a:noFill/>
          <a:ln w="9525">
            <a:noFill/>
            <a:miter lim="800000"/>
            <a:headEnd/>
            <a:tailEnd/>
          </a:ln>
          <a:effectLst/>
        </p:spPr>
        <p:txBody>
          <a:bodyPr vert="horz" wrap="square" lIns="91245" tIns="45623" rIns="91245" bIns="45623"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935997" y="0"/>
            <a:ext cx="3012456" cy="462321"/>
          </a:xfrm>
          <a:prstGeom prst="rect">
            <a:avLst/>
          </a:prstGeom>
          <a:noFill/>
          <a:ln w="9525">
            <a:noFill/>
            <a:miter lim="800000"/>
            <a:headEnd/>
            <a:tailEnd/>
          </a:ln>
          <a:effectLst/>
        </p:spPr>
        <p:txBody>
          <a:bodyPr vert="horz" wrap="square" lIns="91245" tIns="45623" rIns="91245" bIns="45623"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1166813" y="693738"/>
            <a:ext cx="4618037" cy="346233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94684" y="4386879"/>
            <a:ext cx="5560710" cy="4156455"/>
          </a:xfrm>
          <a:prstGeom prst="rect">
            <a:avLst/>
          </a:prstGeom>
          <a:noFill/>
          <a:ln w="9525">
            <a:noFill/>
            <a:miter lim="800000"/>
            <a:headEnd/>
            <a:tailEnd/>
          </a:ln>
          <a:effectLst/>
        </p:spPr>
        <p:txBody>
          <a:bodyPr vert="horz" wrap="square" lIns="91245" tIns="45623" rIns="91245" bIns="4562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2" y="8772280"/>
            <a:ext cx="3012456" cy="462320"/>
          </a:xfrm>
          <a:prstGeom prst="rect">
            <a:avLst/>
          </a:prstGeom>
          <a:noFill/>
          <a:ln w="9525">
            <a:noFill/>
            <a:miter lim="800000"/>
            <a:headEnd/>
            <a:tailEnd/>
          </a:ln>
          <a:effectLst/>
        </p:spPr>
        <p:txBody>
          <a:bodyPr vert="horz" wrap="square" lIns="91245" tIns="45623" rIns="91245" bIns="45623"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935997" y="8772280"/>
            <a:ext cx="3012456" cy="462320"/>
          </a:xfrm>
          <a:prstGeom prst="rect">
            <a:avLst/>
          </a:prstGeom>
          <a:noFill/>
          <a:ln w="9525">
            <a:noFill/>
            <a:miter lim="800000"/>
            <a:headEnd/>
            <a:tailEnd/>
          </a:ln>
          <a:effectLst/>
        </p:spPr>
        <p:txBody>
          <a:bodyPr vert="horz" wrap="square" lIns="91245" tIns="45623" rIns="91245" bIns="45623"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dirty="0"/>
          </a:p>
        </p:txBody>
      </p:sp>
    </p:spTree>
    <p:extLst>
      <p:ext uri="{BB962C8B-B14F-4D97-AF65-F5344CB8AC3E}">
        <p14:creationId xmlns:p14="http://schemas.microsoft.com/office/powerpoint/2010/main" val="7375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270487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270487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u="sng" dirty="0" smtClean="0"/>
              <a:t>Background </a:t>
            </a:r>
            <a:r>
              <a:rPr lang="de-DE" u="sng" dirty="0" err="1" smtClean="0"/>
              <a:t>information</a:t>
            </a:r>
            <a:r>
              <a:rPr lang="de-DE" u="sng" dirty="0" smtClean="0"/>
              <a:t> </a:t>
            </a:r>
            <a:r>
              <a:rPr lang="de-DE" u="sng" dirty="0" err="1" smtClean="0"/>
              <a:t>to</a:t>
            </a:r>
            <a:r>
              <a:rPr lang="de-DE" u="sng" dirty="0" smtClean="0"/>
              <a:t> </a:t>
            </a:r>
            <a:r>
              <a:rPr lang="de-DE" u="sng" dirty="0" err="1" smtClean="0"/>
              <a:t>be</a:t>
            </a:r>
            <a:r>
              <a:rPr lang="de-DE" u="sng" dirty="0" smtClean="0"/>
              <a:t> </a:t>
            </a:r>
            <a:r>
              <a:rPr lang="de-DE" u="sng" dirty="0" err="1" smtClean="0"/>
              <a:t>released</a:t>
            </a:r>
            <a:r>
              <a:rPr lang="de-DE" u="sng" dirty="0" smtClean="0"/>
              <a:t> at WP </a:t>
            </a:r>
            <a:r>
              <a:rPr lang="de-DE" u="sng" dirty="0" err="1" smtClean="0"/>
              <a:t>launch</a:t>
            </a:r>
            <a:r>
              <a:rPr lang="de-DE" u="sng" dirty="0" smtClean="0"/>
              <a:t>:</a:t>
            </a:r>
          </a:p>
          <a:p>
            <a:pPr lvl="0"/>
            <a:r>
              <a:rPr lang="en-GB" dirty="0" smtClean="0"/>
              <a:t>Translation of five </a:t>
            </a:r>
            <a:r>
              <a:rPr lang="en-GB" dirty="0"/>
              <a:t>strategic </a:t>
            </a:r>
            <a:r>
              <a:rPr lang="en-GB" dirty="0" smtClean="0"/>
              <a:t>directions into dedicated initiatives, including four focus areas (virtual calls) with </a:t>
            </a:r>
            <a:r>
              <a:rPr lang="en-GB" dirty="0"/>
              <a:t>a total budget of €7 billion </a:t>
            </a:r>
            <a:r>
              <a:rPr lang="en-GB" dirty="0" smtClean="0"/>
              <a:t>:</a:t>
            </a:r>
            <a:endParaRPr lang="en-GB" dirty="0"/>
          </a:p>
          <a:p>
            <a:r>
              <a:rPr lang="en-GB" dirty="0" smtClean="0"/>
              <a:t>1) Increased </a:t>
            </a:r>
            <a:r>
              <a:rPr lang="en-GB" dirty="0"/>
              <a:t>investment in sustainable development and climate related R&amp;I: </a:t>
            </a:r>
          </a:p>
          <a:p>
            <a:pPr marL="635314" lvl="1" indent="-173267">
              <a:buFont typeface="Arial" panose="020B0604020202020204" pitchFamily="34" charset="0"/>
              <a:buChar char="•"/>
            </a:pPr>
            <a:r>
              <a:rPr lang="en-GB" i="1" dirty="0" smtClean="0"/>
              <a:t>Focus </a:t>
            </a:r>
            <a:r>
              <a:rPr lang="en-GB" i="1" dirty="0"/>
              <a:t>area 'Building a low Carbon, Climate-resilient Future' </a:t>
            </a:r>
            <a:r>
              <a:rPr lang="en-GB" i="1" dirty="0" smtClean="0">
                <a:solidFill>
                  <a:schemeClr val="tx1">
                    <a:lumMod val="65000"/>
                    <a:lumOff val="35000"/>
                  </a:schemeClr>
                </a:solidFill>
              </a:rPr>
              <a:t>B</a:t>
            </a:r>
            <a:r>
              <a:rPr lang="en-GB" i="1" dirty="0" smtClean="0"/>
              <a:t>udget</a:t>
            </a:r>
            <a:r>
              <a:rPr lang="en-GB" i="1" dirty="0"/>
              <a:t>: € </a:t>
            </a:r>
            <a:r>
              <a:rPr lang="en-GB" i="1" dirty="0" smtClean="0"/>
              <a:t>3.3 </a:t>
            </a:r>
            <a:r>
              <a:rPr lang="en-GB" i="1" dirty="0"/>
              <a:t>billion.</a:t>
            </a:r>
          </a:p>
          <a:p>
            <a:pPr marL="635314" lvl="1" indent="-173267">
              <a:buFont typeface="Arial" panose="020B0604020202020204" pitchFamily="34" charset="0"/>
              <a:buChar char="•"/>
            </a:pPr>
            <a:r>
              <a:rPr lang="en-GB" i="1" dirty="0" smtClean="0"/>
              <a:t>Focus </a:t>
            </a:r>
            <a:r>
              <a:rPr lang="en-GB" i="1" dirty="0"/>
              <a:t>area 'Connecting economic and environmental gains – the Circular Economy' </a:t>
            </a:r>
            <a:r>
              <a:rPr lang="en-GB" i="1" dirty="0" smtClean="0"/>
              <a:t>– Budget: € 1 billion</a:t>
            </a:r>
          </a:p>
          <a:p>
            <a:pPr lvl="0"/>
            <a:r>
              <a:rPr lang="en-GB" dirty="0" smtClean="0"/>
              <a:t>2) Integrating </a:t>
            </a:r>
            <a:r>
              <a:rPr lang="en-GB" dirty="0"/>
              <a:t>digitisation in all enabling technologies and societal </a:t>
            </a:r>
            <a:r>
              <a:rPr lang="en-GB" dirty="0" smtClean="0"/>
              <a:t>challenges</a:t>
            </a:r>
            <a:r>
              <a:rPr lang="en-GB" dirty="0"/>
              <a:t>: </a:t>
            </a:r>
          </a:p>
          <a:p>
            <a:pPr marL="635314" lvl="1" indent="-173267">
              <a:buFont typeface="Arial" panose="020B0604020202020204" pitchFamily="34" charset="0"/>
              <a:buChar char="•"/>
            </a:pPr>
            <a:r>
              <a:rPr lang="en-GB" i="1" dirty="0" smtClean="0"/>
              <a:t>Focus </a:t>
            </a:r>
            <a:r>
              <a:rPr lang="en-GB" i="1" dirty="0"/>
              <a:t>area 'Digitising and transforming European industry and services'</a:t>
            </a:r>
            <a:r>
              <a:rPr lang="en-GB" dirty="0"/>
              <a:t> </a:t>
            </a:r>
            <a:r>
              <a:rPr lang="en-GB" dirty="0" smtClean="0"/>
              <a:t>- Budget</a:t>
            </a:r>
            <a:r>
              <a:rPr lang="en-GB" dirty="0"/>
              <a:t>: € </a:t>
            </a:r>
            <a:r>
              <a:rPr lang="en-GB" dirty="0" smtClean="0"/>
              <a:t>1.7 billion.</a:t>
            </a:r>
            <a:endParaRPr lang="en-GB" dirty="0"/>
          </a:p>
          <a:p>
            <a:pPr lvl="0"/>
            <a:r>
              <a:rPr lang="en-GB" dirty="0" smtClean="0"/>
              <a:t>3)Strengthening </a:t>
            </a:r>
            <a:r>
              <a:rPr lang="en-GB" dirty="0"/>
              <a:t>international R&amp;I cooperation: </a:t>
            </a:r>
          </a:p>
          <a:p>
            <a:pPr marL="635314" lvl="1" indent="-173267">
              <a:buFont typeface="Arial" charset="0"/>
              <a:buChar char="•"/>
            </a:pPr>
            <a:r>
              <a:rPr lang="en-GB" i="1" dirty="0" smtClean="0"/>
              <a:t>30 International </a:t>
            </a:r>
            <a:r>
              <a:rPr lang="en-GB" i="1" dirty="0"/>
              <a:t>cooperation </a:t>
            </a:r>
            <a:r>
              <a:rPr lang="en-GB" i="1" dirty="0" smtClean="0"/>
              <a:t>flagships – Budget: 1 billion</a:t>
            </a:r>
          </a:p>
          <a:p>
            <a:pPr lvl="0"/>
            <a:r>
              <a:rPr lang="en-GB" dirty="0" smtClean="0"/>
              <a:t>4) Societal </a:t>
            </a:r>
            <a:r>
              <a:rPr lang="en-GB" dirty="0"/>
              <a:t>Resilience: </a:t>
            </a:r>
          </a:p>
          <a:p>
            <a:pPr marL="635314" lvl="1" indent="-173267">
              <a:buFont typeface="Arial" panose="020B0604020202020204" pitchFamily="34" charset="0"/>
              <a:buChar char="•"/>
            </a:pPr>
            <a:r>
              <a:rPr lang="en-GB" i="1" dirty="0" smtClean="0"/>
              <a:t>Focus </a:t>
            </a:r>
            <a:r>
              <a:rPr lang="en-GB" i="1" dirty="0"/>
              <a:t>area 'Boosting the effectiveness of the Security </a:t>
            </a:r>
            <a:r>
              <a:rPr lang="en-GB" i="1" dirty="0" smtClean="0"/>
              <a:t>Union'-</a:t>
            </a:r>
            <a:r>
              <a:rPr lang="en-GB" dirty="0" smtClean="0"/>
              <a:t> </a:t>
            </a:r>
            <a:r>
              <a:rPr lang="en-GB" dirty="0"/>
              <a:t>budget: € </a:t>
            </a:r>
            <a:r>
              <a:rPr lang="en-GB" dirty="0" smtClean="0"/>
              <a:t>1 billion.</a:t>
            </a:r>
            <a:endParaRPr lang="en-GB" dirty="0"/>
          </a:p>
          <a:p>
            <a:r>
              <a:rPr lang="en-GB" dirty="0" smtClean="0"/>
              <a:t>Additional focus on Migration (around € 200 million)</a:t>
            </a:r>
            <a:endParaRPr lang="en-GB" dirty="0"/>
          </a:p>
          <a:p>
            <a:pPr lvl="0"/>
            <a:r>
              <a:rPr lang="en-GB" dirty="0" smtClean="0"/>
              <a:t>5) Market </a:t>
            </a:r>
            <a:r>
              <a:rPr lang="en-GB" dirty="0"/>
              <a:t>creating innovation:</a:t>
            </a:r>
          </a:p>
          <a:p>
            <a:pPr marL="635314" lvl="1" indent="-173267">
              <a:buFont typeface="Arial" panose="020B0604020202020204" pitchFamily="34" charset="0"/>
              <a:buChar char="•"/>
            </a:pPr>
            <a:r>
              <a:rPr lang="en-GB" i="1" dirty="0" smtClean="0"/>
              <a:t>EIC pilot  – Budget: € 2.7 billion</a:t>
            </a:r>
          </a:p>
          <a:p>
            <a:pPr lvl="1"/>
            <a:endParaRPr lang="en-GB" i="1"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2704879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smtClean="0"/>
              <a:t>MSCA:</a:t>
            </a:r>
          </a:p>
          <a:p>
            <a:r>
              <a:rPr lang="en-GB" dirty="0"/>
              <a:t> In 2018-2020, the possibilities for international cooperation will be further increased: the budget for the Global Fellowships - which enable European researchers to gain experience and skills outside of Europe and then bring them back - will be increased by 60%, from a yearly average of EUR 30 million in 2014-2017 to EUR 48 million in the work programme 2018-2020. (the average EU contribution for the Global Fellowships is EUR 233,759.08, so with the EUR 48 million you can fund 205 researchers per year (as opposed to only 128 per year before</a:t>
            </a:r>
            <a:r>
              <a:rPr lang="en-GB" dirty="0" smtClean="0"/>
              <a:t>). T</a:t>
            </a:r>
            <a:r>
              <a:rPr lang="en-GB" dirty="0"/>
              <a:t>his increase, together with a continued focus on international cooperation across all actions, and much simplified eligibility conditions in the Research and Innovation Staff Exchanges (RISE), will further boost the MSCA's international profile.</a:t>
            </a:r>
          </a:p>
          <a:p>
            <a:r>
              <a:rPr lang="de-DE" b="1" dirty="0" smtClean="0"/>
              <a:t>ERC</a:t>
            </a:r>
            <a:r>
              <a:rPr lang="de-DE" dirty="0" smtClean="0"/>
              <a:t>:</a:t>
            </a:r>
          </a:p>
          <a:p>
            <a:r>
              <a:rPr lang="en-GB" dirty="0"/>
              <a:t>In the last three years of H2020 the ERC will fund around 3,000 further PIs. </a:t>
            </a:r>
          </a:p>
          <a:p>
            <a:r>
              <a:rPr lang="en-GB" dirty="0"/>
              <a:t> </a:t>
            </a:r>
            <a:r>
              <a:rPr lang="en-GB" dirty="0" smtClean="0"/>
              <a:t>The </a:t>
            </a:r>
            <a:r>
              <a:rPr lang="en-GB" dirty="0"/>
              <a:t>ratios of non EU/AC nationals below have been relatively stable over time so therefore we can expect to fund around 240 more non EU/AC nationals as PIs and about 3,000 more non EU/AC nationals as PhDs and postdocs.</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2301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2704879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51077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11" name="Title 1"/>
          <p:cNvSpPr>
            <a:spLocks noGrp="1"/>
          </p:cNvSpPr>
          <p:nvPr>
            <p:ph type="title"/>
          </p:nvPr>
        </p:nvSpPr>
        <p:spPr>
          <a:xfrm>
            <a:off x="467545" y="1412776"/>
            <a:ext cx="8208912" cy="576064"/>
          </a:xfrm>
        </p:spPr>
        <p:txBody>
          <a:bodyPr/>
          <a:lstStyle>
            <a:lvl1pPr marL="358775" indent="-358775">
              <a:defRPr sz="2200">
                <a:solidFill>
                  <a:srgbClr val="578DA3"/>
                </a:solidFill>
              </a:defRPr>
            </a:lvl1pPr>
          </a:lstStyle>
          <a:p>
            <a:r>
              <a:rPr lang="en-US" dirty="0" smtClean="0"/>
              <a:t>Click to edit Master title style</a:t>
            </a:r>
            <a:endParaRPr lang="en-GB" dirty="0"/>
          </a:p>
        </p:txBody>
      </p:sp>
      <p:sp>
        <p:nvSpPr>
          <p:cNvPr id="12" name="Content Placeholder 2"/>
          <p:cNvSpPr>
            <a:spLocks noGrp="1"/>
          </p:cNvSpPr>
          <p:nvPr>
            <p:ph idx="1"/>
          </p:nvPr>
        </p:nvSpPr>
        <p:spPr>
          <a:xfrm>
            <a:off x="467544" y="1988840"/>
            <a:ext cx="8208912" cy="3969256"/>
          </a:xfrm>
        </p:spPr>
        <p:txBody>
          <a:bodyPr/>
          <a:lstStyle>
            <a:lvl1pPr marL="180975" indent="-180975">
              <a:spcAft>
                <a:spcPts val="600"/>
              </a:spcAft>
              <a:buClr>
                <a:srgbClr val="CD5A57"/>
              </a:buClr>
              <a:buSzPct val="120000"/>
              <a:buFont typeface="Arial" panose="020B0604020202020204" pitchFamily="34" charset="0"/>
              <a:buChar char="•"/>
              <a:defRPr sz="1600" i="0">
                <a:solidFill>
                  <a:schemeClr val="tx1">
                    <a:lumMod val="85000"/>
                    <a:lumOff val="15000"/>
                  </a:schemeClr>
                </a:solidFill>
              </a:defRPr>
            </a:lvl1pPr>
            <a:lvl2pPr marL="266700" indent="-266700">
              <a:buClr>
                <a:srgbClr val="C20016"/>
              </a:buClr>
              <a:defRPr>
                <a:solidFill>
                  <a:schemeClr val="tx1">
                    <a:lumMod val="65000"/>
                    <a:lumOff val="35000"/>
                  </a:schemeClr>
                </a:solidFill>
              </a:defRPr>
            </a:lvl2pPr>
            <a:lvl3pPr marL="361950" indent="-180975">
              <a:spcAft>
                <a:spcPts val="600"/>
              </a:spcAft>
              <a:buFontTx/>
              <a:buChar char="-"/>
              <a:defRPr>
                <a:solidFill>
                  <a:schemeClr val="tx1">
                    <a:lumMod val="85000"/>
                    <a:lumOff val="15000"/>
                  </a:schemeClr>
                </a:solidFill>
              </a:defRPr>
            </a:lvl3pPr>
          </a:lstStyle>
          <a:p>
            <a:pPr lvl="0"/>
            <a:r>
              <a:rPr lang="en-US" dirty="0" smtClean="0"/>
              <a:t>Click to edit Master text styles</a:t>
            </a:r>
          </a:p>
          <a:p>
            <a:pPr lvl="2"/>
            <a:r>
              <a:rPr lang="en-US" dirty="0" smtClean="0"/>
              <a:t>Third level</a:t>
            </a:r>
          </a:p>
          <a:p>
            <a:pPr lvl="2"/>
            <a:endParaRPr lang="en-US" dirty="0" smtClean="0"/>
          </a:p>
        </p:txBody>
      </p:sp>
    </p:spTree>
    <p:extLst>
      <p:ext uri="{BB962C8B-B14F-4D97-AF65-F5344CB8AC3E}">
        <p14:creationId xmlns:p14="http://schemas.microsoft.com/office/powerpoint/2010/main" val="23324259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68000" cy="6876000"/>
          </a:xfrm>
          <a:prstGeom prst="rect">
            <a:avLst/>
          </a:prstGeom>
        </p:spPr>
      </p:pic>
      <p:sp>
        <p:nvSpPr>
          <p:cNvPr id="11" name="Title 1"/>
          <p:cNvSpPr>
            <a:spLocks noGrp="1"/>
          </p:cNvSpPr>
          <p:nvPr>
            <p:ph type="title"/>
          </p:nvPr>
        </p:nvSpPr>
        <p:spPr>
          <a:xfrm>
            <a:off x="2843809" y="1412776"/>
            <a:ext cx="5904656" cy="576064"/>
          </a:xfrm>
        </p:spPr>
        <p:txBody>
          <a:bodyPr/>
          <a:lstStyle>
            <a:lvl1pPr marL="358775" indent="-358775">
              <a:defRPr sz="1600" b="1">
                <a:solidFill>
                  <a:srgbClr val="34677E"/>
                </a:solidFill>
              </a:defRPr>
            </a:lvl1pPr>
          </a:lstStyle>
          <a:p>
            <a:r>
              <a:rPr lang="en-US" dirty="0" smtClean="0"/>
              <a:t>Click to edit Master title style</a:t>
            </a:r>
            <a:endParaRPr lang="en-GB" dirty="0"/>
          </a:p>
        </p:txBody>
      </p:sp>
      <p:sp>
        <p:nvSpPr>
          <p:cNvPr id="12" name="Content Placeholder 2"/>
          <p:cNvSpPr>
            <a:spLocks noGrp="1"/>
          </p:cNvSpPr>
          <p:nvPr>
            <p:ph idx="1"/>
          </p:nvPr>
        </p:nvSpPr>
        <p:spPr>
          <a:xfrm>
            <a:off x="2843808" y="1988840"/>
            <a:ext cx="5904656" cy="3969256"/>
          </a:xfrm>
        </p:spPr>
        <p:txBody>
          <a:bodyPr/>
          <a:lstStyle>
            <a:lvl1pPr marL="0" indent="0">
              <a:spcAft>
                <a:spcPts val="600"/>
              </a:spcAft>
              <a:buClr>
                <a:srgbClr val="C8DF33"/>
              </a:buClr>
              <a:buSzPct val="120000"/>
              <a:buFontTx/>
              <a:buNone/>
              <a:defRPr sz="1600" b="0" i="0">
                <a:solidFill>
                  <a:schemeClr val="tx1">
                    <a:lumMod val="85000"/>
                    <a:lumOff val="15000"/>
                  </a:schemeClr>
                </a:solidFill>
              </a:defRPr>
            </a:lvl1pPr>
            <a:lvl2pPr marL="266700" indent="-266700">
              <a:buClr>
                <a:srgbClr val="C20016"/>
              </a:buClr>
              <a:defRPr>
                <a:solidFill>
                  <a:schemeClr val="tx1">
                    <a:lumMod val="65000"/>
                    <a:lumOff val="35000"/>
                  </a:schemeClr>
                </a:solidFill>
              </a:defRPr>
            </a:lvl2pPr>
            <a:lvl3pPr marL="180975" indent="0">
              <a:spcAft>
                <a:spcPts val="600"/>
              </a:spcAft>
              <a:buFontTx/>
              <a:buNone/>
              <a:defRPr>
                <a:solidFill>
                  <a:schemeClr val="tx1">
                    <a:lumMod val="85000"/>
                    <a:lumOff val="15000"/>
                  </a:schemeClr>
                </a:solidFill>
              </a:defRPr>
            </a:lvl3pPr>
          </a:lstStyle>
          <a:p>
            <a:pPr lvl="0"/>
            <a:r>
              <a:rPr lang="en-US" dirty="0" smtClean="0"/>
              <a:t>Click to edit Master text styles</a:t>
            </a:r>
          </a:p>
          <a:p>
            <a:pPr lvl="0"/>
            <a:r>
              <a:rPr lang="en-US" dirty="0" smtClean="0"/>
              <a:t>Third level</a:t>
            </a:r>
          </a:p>
          <a:p>
            <a:pPr lvl="2"/>
            <a:endParaRPr lang="en-US" dirty="0" smtClean="0"/>
          </a:p>
        </p:txBody>
      </p:sp>
      <p:sp>
        <p:nvSpPr>
          <p:cNvPr id="5" name="Content Placeholder 2"/>
          <p:cNvSpPr>
            <a:spLocks noGrp="1"/>
          </p:cNvSpPr>
          <p:nvPr>
            <p:ph idx="10"/>
          </p:nvPr>
        </p:nvSpPr>
        <p:spPr>
          <a:xfrm>
            <a:off x="467544" y="1412776"/>
            <a:ext cx="2160240" cy="2088232"/>
          </a:xfrm>
        </p:spPr>
        <p:txBody>
          <a:bodyPr/>
          <a:lstStyle>
            <a:lvl1pPr marL="0" indent="0">
              <a:spcAft>
                <a:spcPts val="600"/>
              </a:spcAft>
              <a:buClr>
                <a:srgbClr val="C8DF33"/>
              </a:buClr>
              <a:buSzPct val="120000"/>
              <a:buFontTx/>
              <a:buNone/>
              <a:defRPr sz="1600" b="0" i="0">
                <a:solidFill>
                  <a:schemeClr val="tx1">
                    <a:lumMod val="85000"/>
                    <a:lumOff val="15000"/>
                  </a:schemeClr>
                </a:solidFill>
              </a:defRPr>
            </a:lvl1pPr>
            <a:lvl2pPr marL="266700" indent="-266700">
              <a:buClr>
                <a:srgbClr val="C20016"/>
              </a:buClr>
              <a:defRPr>
                <a:solidFill>
                  <a:schemeClr val="tx1">
                    <a:lumMod val="65000"/>
                    <a:lumOff val="35000"/>
                  </a:schemeClr>
                </a:solidFill>
              </a:defRPr>
            </a:lvl2pPr>
            <a:lvl3pPr marL="180975" indent="0">
              <a:spcAft>
                <a:spcPts val="600"/>
              </a:spcAft>
              <a:buFontTx/>
              <a:buNone/>
              <a:defRPr>
                <a:solidFill>
                  <a:schemeClr val="tx1">
                    <a:lumMod val="85000"/>
                    <a:lumOff val="15000"/>
                  </a:schemeClr>
                </a:solidFill>
              </a:defRPr>
            </a:lvl3pPr>
          </a:lstStyle>
          <a:p>
            <a:pPr lvl="2"/>
            <a:endParaRPr lang="en-US" dirty="0" smtClean="0"/>
          </a:p>
        </p:txBody>
      </p:sp>
    </p:spTree>
    <p:extLst>
      <p:ext uri="{BB962C8B-B14F-4D97-AF65-F5344CB8AC3E}">
        <p14:creationId xmlns:p14="http://schemas.microsoft.com/office/powerpoint/2010/main" val="36645421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smtClean="0"/>
              <a:t>Lorem</a:t>
            </a:r>
            <a:r>
              <a:rPr lang="en-GB" dirty="0" smtClean="0"/>
              <a:t> </a:t>
            </a:r>
            <a:r>
              <a:rPr lang="en-GB" dirty="0" err="1" smtClean="0"/>
              <a:t>ipsum</a:t>
            </a:r>
            <a:endParaRPr lang="en-GB" dirty="0" smtClean="0"/>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8" r:id="rId1"/>
    <p:sldLayoutId id="2147483755" r:id="rId2"/>
    <p:sldLayoutId id="2147483756" r:id="rId3"/>
  </p:sldLayoutIdLst>
  <p:timing>
    <p:tnLst>
      <p:par>
        <p:cTn id="1" dur="indefinite" restart="never" nodeType="tmRoot"/>
      </p:par>
    </p:tnLst>
  </p:timing>
  <p:txStyles>
    <p:titleStyle>
      <a:lvl1pPr marL="358775" indent="-358775" algn="l" rtl="0" eaLnBrk="0" fontAlgn="base" hangingPunct="0">
        <a:spcBef>
          <a:spcPct val="0"/>
        </a:spcBef>
        <a:spcAft>
          <a:spcPct val="0"/>
        </a:spcAft>
        <a:defRPr sz="2400" b="1">
          <a:solidFill>
            <a:srgbClr val="34677E"/>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180975" indent="-180975" algn="l" rtl="0" eaLnBrk="0" fontAlgn="base" hangingPunct="0">
        <a:spcBef>
          <a:spcPct val="20000"/>
        </a:spcBef>
        <a:spcAft>
          <a:spcPts val="600"/>
        </a:spcAft>
        <a:buClr>
          <a:srgbClr val="C8DF33"/>
        </a:buClr>
        <a:buFont typeface="Arial" panose="020B0604020202020204" pitchFamily="34" charset="0"/>
        <a:buChar char="•"/>
        <a:defRPr sz="20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ec.europa.eu/research"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6652" y="5589240"/>
            <a:ext cx="4087316" cy="936104"/>
          </a:xfrm>
          <a:prstGeom prst="rect">
            <a:avLst/>
          </a:prstGeom>
        </p:spPr>
        <p:txBody>
          <a:bodyPr/>
          <a:lstStyle>
            <a:lvl1pPr marL="180975" indent="-180975" algn="l" rtl="0" eaLnBrk="0" fontAlgn="base" hangingPunct="0">
              <a:spcBef>
                <a:spcPct val="20000"/>
              </a:spcBef>
              <a:spcAft>
                <a:spcPts val="600"/>
              </a:spcAft>
              <a:buClr>
                <a:srgbClr val="C8DF33"/>
              </a:buClr>
              <a:buFont typeface="Arial" panose="020B0604020202020204" pitchFamily="34" charset="0"/>
              <a:buChar char="•"/>
              <a:defRPr sz="20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r">
              <a:spcBef>
                <a:spcPts val="0"/>
              </a:spcBef>
              <a:buNone/>
            </a:pPr>
            <a:r>
              <a:rPr lang="fr-BE" sz="1800" b="0" kern="0" dirty="0" err="1" smtClean="0">
                <a:solidFill>
                  <a:schemeClr val="bg1"/>
                </a:solidFill>
                <a:latin typeface="EC Square Sans Pro Medium" panose="020B0500000000020004" pitchFamily="34" charset="0"/>
              </a:rPr>
              <a:t>Director</a:t>
            </a:r>
            <a:r>
              <a:rPr lang="fr-BE" sz="1800" b="0" kern="0" dirty="0" smtClean="0">
                <a:solidFill>
                  <a:schemeClr val="bg1"/>
                </a:solidFill>
                <a:latin typeface="EC Square Sans Pro Medium" panose="020B0500000000020004" pitchFamily="34" charset="0"/>
              </a:rPr>
              <a:t> General Robert-Jan SMITS</a:t>
            </a:r>
          </a:p>
          <a:p>
            <a:pPr marL="0" indent="0" algn="r">
              <a:spcBef>
                <a:spcPts val="0"/>
              </a:spcBef>
              <a:buNone/>
            </a:pPr>
            <a:r>
              <a:rPr lang="fr-BE" sz="1800" b="0" kern="0" dirty="0" smtClean="0">
                <a:solidFill>
                  <a:schemeClr val="bg1"/>
                </a:solidFill>
                <a:latin typeface="EC Square Sans Pro Medium" panose="020B0500000000020004" pitchFamily="34" charset="0"/>
              </a:rPr>
              <a:t>European Commission  - DG RTD</a:t>
            </a:r>
          </a:p>
        </p:txBody>
      </p:sp>
      <p:sp>
        <p:nvSpPr>
          <p:cNvPr id="3" name="TextBox 2"/>
          <p:cNvSpPr txBox="1"/>
          <p:nvPr/>
        </p:nvSpPr>
        <p:spPr>
          <a:xfrm>
            <a:off x="4139952" y="3923764"/>
            <a:ext cx="4896544" cy="369332"/>
          </a:xfrm>
          <a:prstGeom prst="rect">
            <a:avLst/>
          </a:prstGeom>
          <a:noFill/>
        </p:spPr>
        <p:txBody>
          <a:bodyPr wrap="square" rtlCol="0">
            <a:spAutoFit/>
          </a:bodyPr>
          <a:lstStyle/>
          <a:p>
            <a:r>
              <a:rPr lang="de-DE" sz="1800" dirty="0" smtClean="0">
                <a:solidFill>
                  <a:srgbClr val="FFC000"/>
                </a:solidFill>
              </a:rPr>
              <a:t>(US Launch </a:t>
            </a:r>
            <a:r>
              <a:rPr lang="de-DE" sz="1800" dirty="0" err="1" smtClean="0">
                <a:solidFill>
                  <a:srgbClr val="FFC000"/>
                </a:solidFill>
              </a:rPr>
              <a:t>event</a:t>
            </a:r>
            <a:r>
              <a:rPr lang="de-DE" sz="1800" dirty="0" smtClean="0">
                <a:solidFill>
                  <a:srgbClr val="FFC000"/>
                </a:solidFill>
              </a:rPr>
              <a:t> 27 </a:t>
            </a:r>
            <a:r>
              <a:rPr lang="de-DE" sz="1800" dirty="0" err="1" smtClean="0">
                <a:solidFill>
                  <a:srgbClr val="FFC000"/>
                </a:solidFill>
              </a:rPr>
              <a:t>October</a:t>
            </a:r>
            <a:r>
              <a:rPr lang="de-DE" sz="1800" dirty="0" smtClean="0">
                <a:solidFill>
                  <a:srgbClr val="FFC000"/>
                </a:solidFill>
              </a:rPr>
              <a:t> 2017)  </a:t>
            </a:r>
            <a:endParaRPr lang="en-GB" sz="1800" dirty="0">
              <a:solidFill>
                <a:srgbClr val="FFC000"/>
              </a:solidFill>
            </a:endParaRPr>
          </a:p>
        </p:txBody>
      </p:sp>
    </p:spTree>
    <p:extLst>
      <p:ext uri="{BB962C8B-B14F-4D97-AF65-F5344CB8AC3E}">
        <p14:creationId xmlns:p14="http://schemas.microsoft.com/office/powerpoint/2010/main" val="2293825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08912" cy="576064"/>
          </a:xfrm>
        </p:spPr>
        <p:txBody>
          <a:bodyPr/>
          <a:lstStyle/>
          <a:p>
            <a:pPr algn="ctr"/>
            <a:r>
              <a:rPr lang="de-DE" dirty="0" smtClean="0"/>
              <a:t/>
            </a:r>
            <a:br>
              <a:rPr lang="de-DE" dirty="0" smtClean="0"/>
            </a:br>
            <a:r>
              <a:rPr lang="de-DE" dirty="0" err="1" smtClean="0"/>
              <a:t>Examples</a:t>
            </a:r>
            <a:r>
              <a:rPr lang="de-DE" dirty="0" smtClean="0"/>
              <a:t> of </a:t>
            </a:r>
            <a:r>
              <a:rPr lang="de-DE" dirty="0" err="1" smtClean="0"/>
              <a:t>areas</a:t>
            </a:r>
            <a:r>
              <a:rPr lang="de-DE" dirty="0" smtClean="0"/>
              <a:t> </a:t>
            </a:r>
            <a:r>
              <a:rPr lang="de-DE" dirty="0" err="1" smtClean="0"/>
              <a:t>inviting</a:t>
            </a:r>
            <a:r>
              <a:rPr lang="de-DE" dirty="0" smtClean="0"/>
              <a:t> US </a:t>
            </a:r>
            <a:r>
              <a:rPr lang="de-DE" dirty="0" err="1" smtClean="0"/>
              <a:t>cooperation</a:t>
            </a:r>
            <a:r>
              <a:rPr lang="de-DE" dirty="0" smtClean="0"/>
              <a:t> </a:t>
            </a:r>
            <a:br>
              <a:rPr lang="de-DE" dirty="0" smtClean="0"/>
            </a:br>
            <a:r>
              <a:rPr lang="de-DE" dirty="0" smtClean="0"/>
              <a:t>(US </a:t>
            </a:r>
            <a:r>
              <a:rPr lang="de-DE" dirty="0" err="1" smtClean="0"/>
              <a:t>Flagships</a:t>
            </a:r>
            <a:r>
              <a:rPr lang="de-DE" dirty="0" smtClean="0"/>
              <a:t>) Work Programme 2018-2020</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9958667"/>
              </p:ext>
            </p:extLst>
          </p:nvPr>
        </p:nvGraphicFramePr>
        <p:xfrm>
          <a:off x="107504" y="1974412"/>
          <a:ext cx="8748463" cy="4046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495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196752"/>
            <a:ext cx="8208912" cy="576064"/>
          </a:xfrm>
        </p:spPr>
        <p:txBody>
          <a:bodyPr/>
          <a:lstStyle/>
          <a:p>
            <a:r>
              <a:rPr lang="en-GB" sz="2400" dirty="0" smtClean="0"/>
              <a:t>EU - US Flagship cooperation examples </a:t>
            </a:r>
            <a:endParaRPr lang="en-GB" sz="2400"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8720"/>
            <a:ext cx="1874790" cy="117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228" y="2708920"/>
            <a:ext cx="2515543" cy="245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536" y="2276872"/>
            <a:ext cx="2664296" cy="3662541"/>
          </a:xfrm>
          <a:prstGeom prst="rect">
            <a:avLst/>
          </a:prstGeom>
          <a:noFill/>
        </p:spPr>
        <p:txBody>
          <a:bodyPr wrap="square" rtlCol="0">
            <a:spAutoFit/>
          </a:bodyPr>
          <a:lstStyle/>
          <a:p>
            <a:pPr algn="ctr"/>
            <a:r>
              <a:rPr lang="en-GB" sz="1600" dirty="0" smtClean="0">
                <a:solidFill>
                  <a:srgbClr val="578DA3"/>
                </a:solidFill>
                <a:effectLst>
                  <a:outerShdw blurRad="38100" dist="38100" dir="2700000" algn="tl">
                    <a:srgbClr val="000000">
                      <a:alpha val="43137"/>
                    </a:srgbClr>
                  </a:outerShdw>
                </a:effectLst>
              </a:rPr>
              <a:t>Automated Vehicles:</a:t>
            </a:r>
          </a:p>
          <a:p>
            <a:pPr algn="ctr"/>
            <a:endParaRPr lang="en-GB" sz="1600" dirty="0">
              <a:solidFill>
                <a:srgbClr val="578DA3"/>
              </a:solidFill>
              <a:effectLst>
                <a:outerShdw blurRad="38100" dist="38100" dir="2700000" algn="tl">
                  <a:srgbClr val="000000">
                    <a:alpha val="43137"/>
                  </a:srgbClr>
                </a:outerShdw>
              </a:effectLst>
            </a:endParaRPr>
          </a:p>
          <a:p>
            <a:pPr algn="ctr"/>
            <a:r>
              <a:rPr lang="en-GB" sz="1600" dirty="0" smtClean="0">
                <a:solidFill>
                  <a:srgbClr val="578DA3"/>
                </a:solidFill>
                <a:effectLst>
                  <a:outerShdw blurRad="38100" dist="38100" dir="2700000" algn="tl">
                    <a:srgbClr val="000000">
                      <a:alpha val="43137"/>
                    </a:srgbClr>
                  </a:outerShdw>
                </a:effectLst>
              </a:rPr>
              <a:t>Call in 2019</a:t>
            </a:r>
          </a:p>
          <a:p>
            <a:pPr algn="ctr"/>
            <a:r>
              <a:rPr lang="en-GB" sz="1600" dirty="0">
                <a:solidFill>
                  <a:srgbClr val="578DA3"/>
                </a:solidFill>
                <a:effectLst>
                  <a:outerShdw blurRad="38100" dist="38100" dir="2700000" algn="tl">
                    <a:srgbClr val="000000">
                      <a:alpha val="43137"/>
                    </a:srgbClr>
                  </a:outerShdw>
                </a:effectLst>
              </a:rPr>
              <a:t>3</a:t>
            </a:r>
            <a:r>
              <a:rPr lang="en-GB" sz="1600" dirty="0" smtClean="0">
                <a:solidFill>
                  <a:srgbClr val="578DA3"/>
                </a:solidFill>
                <a:effectLst>
                  <a:outerShdw blurRad="38100" dist="38100" dir="2700000" algn="tl">
                    <a:srgbClr val="000000">
                      <a:alpha val="43137"/>
                    </a:srgbClr>
                  </a:outerShdw>
                </a:effectLst>
              </a:rPr>
              <a:t>0 million € funding</a:t>
            </a:r>
          </a:p>
          <a:p>
            <a:pPr algn="ctr"/>
            <a:endParaRPr lang="en-GB" sz="1400" dirty="0">
              <a:solidFill>
                <a:srgbClr val="578DA3"/>
              </a:solidFill>
            </a:endParaRPr>
          </a:p>
          <a:p>
            <a:pPr algn="ctr"/>
            <a:r>
              <a:rPr lang="en-GB" sz="1400" dirty="0" smtClean="0">
                <a:solidFill>
                  <a:srgbClr val="578DA3"/>
                </a:solidFill>
              </a:rPr>
              <a:t>Specifically mentioned for EU-US project twinning </a:t>
            </a:r>
            <a:r>
              <a:rPr lang="en-GB" sz="1400" dirty="0">
                <a:solidFill>
                  <a:srgbClr val="578DA3"/>
                </a:solidFill>
              </a:rPr>
              <a:t>with </a:t>
            </a:r>
            <a:r>
              <a:rPr lang="en-GB" sz="1400" dirty="0" smtClean="0">
                <a:solidFill>
                  <a:srgbClr val="578DA3"/>
                </a:solidFill>
              </a:rPr>
              <a:t>US entities </a:t>
            </a:r>
            <a:r>
              <a:rPr lang="en-GB" sz="1400" dirty="0">
                <a:solidFill>
                  <a:srgbClr val="578DA3"/>
                </a:solidFill>
              </a:rPr>
              <a:t>participating in projects funded </a:t>
            </a:r>
            <a:r>
              <a:rPr lang="en-GB" sz="1400" dirty="0" smtClean="0">
                <a:solidFill>
                  <a:srgbClr val="578DA3"/>
                </a:solidFill>
              </a:rPr>
              <a:t>by the US Department of Transport</a:t>
            </a:r>
          </a:p>
          <a:p>
            <a:pPr algn="ctr"/>
            <a:endParaRPr lang="en-GB" sz="1400" dirty="0">
              <a:solidFill>
                <a:srgbClr val="578DA3"/>
              </a:solidFill>
            </a:endParaRPr>
          </a:p>
          <a:p>
            <a:pPr algn="ctr"/>
            <a:r>
              <a:rPr lang="en-GB" sz="1400" dirty="0" smtClean="0">
                <a:solidFill>
                  <a:srgbClr val="578DA3"/>
                </a:solidFill>
              </a:rPr>
              <a:t>Additional countries invited</a:t>
            </a:r>
          </a:p>
          <a:p>
            <a:pPr algn="ctr"/>
            <a:endParaRPr lang="en-GB" sz="1400" dirty="0" smtClean="0">
              <a:solidFill>
                <a:srgbClr val="578DA3"/>
              </a:solidFill>
            </a:endParaRPr>
          </a:p>
        </p:txBody>
      </p:sp>
      <p:sp>
        <p:nvSpPr>
          <p:cNvPr id="7" name="TextBox 6"/>
          <p:cNvSpPr txBox="1"/>
          <p:nvPr/>
        </p:nvSpPr>
        <p:spPr>
          <a:xfrm>
            <a:off x="6228184" y="2276872"/>
            <a:ext cx="2664296" cy="3662541"/>
          </a:xfrm>
          <a:prstGeom prst="rect">
            <a:avLst/>
          </a:prstGeom>
          <a:noFill/>
        </p:spPr>
        <p:txBody>
          <a:bodyPr wrap="square" rtlCol="0">
            <a:spAutoFit/>
          </a:bodyPr>
          <a:lstStyle/>
          <a:p>
            <a:pPr algn="ctr"/>
            <a:r>
              <a:rPr lang="en-GB" sz="1600" dirty="0" smtClean="0">
                <a:solidFill>
                  <a:srgbClr val="578DA3"/>
                </a:solidFill>
                <a:effectLst>
                  <a:outerShdw blurRad="38100" dist="38100" dir="2700000" algn="tl">
                    <a:srgbClr val="000000">
                      <a:alpha val="43137"/>
                    </a:srgbClr>
                  </a:outerShdw>
                </a:effectLst>
              </a:rPr>
              <a:t>Nano-Safety:</a:t>
            </a:r>
          </a:p>
          <a:p>
            <a:pPr algn="ctr"/>
            <a:endParaRPr lang="en-GB" sz="1600" dirty="0">
              <a:solidFill>
                <a:srgbClr val="578DA3"/>
              </a:solidFill>
              <a:effectLst>
                <a:outerShdw blurRad="38100" dist="38100" dir="2700000" algn="tl">
                  <a:srgbClr val="000000">
                    <a:alpha val="43137"/>
                  </a:srgbClr>
                </a:outerShdw>
              </a:effectLst>
            </a:endParaRPr>
          </a:p>
          <a:p>
            <a:pPr algn="ctr"/>
            <a:r>
              <a:rPr lang="en-GB" sz="1600" dirty="0" smtClean="0">
                <a:solidFill>
                  <a:srgbClr val="578DA3"/>
                </a:solidFill>
                <a:effectLst>
                  <a:outerShdw blurRad="38100" dist="38100" dir="2700000" algn="tl">
                    <a:srgbClr val="000000">
                      <a:alpha val="43137"/>
                    </a:srgbClr>
                  </a:outerShdw>
                </a:effectLst>
              </a:rPr>
              <a:t>Call in 2018</a:t>
            </a:r>
          </a:p>
          <a:p>
            <a:pPr algn="ctr"/>
            <a:r>
              <a:rPr lang="en-GB" sz="1600" dirty="0" smtClean="0">
                <a:solidFill>
                  <a:srgbClr val="578DA3"/>
                </a:solidFill>
                <a:effectLst>
                  <a:outerShdw blurRad="38100" dist="38100" dir="2700000" algn="tl">
                    <a:srgbClr val="000000">
                      <a:alpha val="43137"/>
                    </a:srgbClr>
                  </a:outerShdw>
                </a:effectLst>
              </a:rPr>
              <a:t>28 million € funding</a:t>
            </a:r>
          </a:p>
          <a:p>
            <a:pPr algn="ctr"/>
            <a:endParaRPr lang="en-GB" sz="1400" dirty="0">
              <a:solidFill>
                <a:srgbClr val="578DA3"/>
              </a:solidFill>
            </a:endParaRPr>
          </a:p>
          <a:p>
            <a:pPr algn="ctr"/>
            <a:r>
              <a:rPr lang="en-GB" sz="1400" dirty="0" smtClean="0">
                <a:solidFill>
                  <a:srgbClr val="578DA3"/>
                </a:solidFill>
              </a:rPr>
              <a:t>EU-US Collaboration </a:t>
            </a:r>
            <a:r>
              <a:rPr lang="en-GB" sz="1400" dirty="0">
                <a:solidFill>
                  <a:srgbClr val="578DA3"/>
                </a:solidFill>
              </a:rPr>
              <a:t>is strongly </a:t>
            </a:r>
            <a:r>
              <a:rPr lang="en-GB" sz="1400" dirty="0" smtClean="0">
                <a:solidFill>
                  <a:srgbClr val="578DA3"/>
                </a:solidFill>
              </a:rPr>
              <a:t>encouraged and all </a:t>
            </a:r>
            <a:r>
              <a:rPr lang="en-GB" sz="1400" dirty="0">
                <a:solidFill>
                  <a:srgbClr val="578DA3"/>
                </a:solidFill>
              </a:rPr>
              <a:t>projects </a:t>
            </a:r>
            <a:r>
              <a:rPr lang="en-GB" sz="1400" dirty="0" smtClean="0">
                <a:solidFill>
                  <a:srgbClr val="578DA3"/>
                </a:solidFill>
              </a:rPr>
              <a:t>are </a:t>
            </a:r>
            <a:r>
              <a:rPr lang="en-GB" sz="1400" dirty="0">
                <a:solidFill>
                  <a:srgbClr val="578DA3"/>
                </a:solidFill>
              </a:rPr>
              <a:t>expected to collaborate with similar projects under the </a:t>
            </a:r>
            <a:r>
              <a:rPr lang="en-GB" sz="1400" dirty="0" smtClean="0">
                <a:solidFill>
                  <a:srgbClr val="578DA3"/>
                </a:solidFill>
              </a:rPr>
              <a:t>Communities </a:t>
            </a:r>
            <a:r>
              <a:rPr lang="en-GB" sz="1400" dirty="0">
                <a:solidFill>
                  <a:srgbClr val="578DA3"/>
                </a:solidFill>
              </a:rPr>
              <a:t>of Research </a:t>
            </a:r>
            <a:r>
              <a:rPr lang="en-GB" sz="1400" dirty="0" smtClean="0">
                <a:solidFill>
                  <a:srgbClr val="578DA3"/>
                </a:solidFill>
              </a:rPr>
              <a:t>of the US National Nanotechnology Initiative</a:t>
            </a:r>
            <a:endParaRPr lang="en-GB" sz="1400" dirty="0">
              <a:solidFill>
                <a:srgbClr val="578DA3"/>
              </a:solidFill>
            </a:endParaRPr>
          </a:p>
          <a:p>
            <a:pPr algn="ctr"/>
            <a:endParaRPr lang="en-GB" sz="1400" dirty="0" smtClean="0">
              <a:solidFill>
                <a:srgbClr val="578DA3"/>
              </a:solidFill>
            </a:endParaRPr>
          </a:p>
        </p:txBody>
      </p:sp>
    </p:spTree>
    <p:extLst>
      <p:ext uri="{BB962C8B-B14F-4D97-AF65-F5344CB8AC3E}">
        <p14:creationId xmlns:p14="http://schemas.microsoft.com/office/powerpoint/2010/main" val="98781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836712"/>
            <a:ext cx="9289032" cy="576064"/>
          </a:xfrm>
        </p:spPr>
        <p:txBody>
          <a:bodyPr/>
          <a:lstStyle/>
          <a:p>
            <a:r>
              <a:rPr lang="en-GB" dirty="0" smtClean="0"/>
              <a:t>Success story EU-US cooperation project – Global Health</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5483324" cy="5099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04248" y="2132856"/>
            <a:ext cx="2160240" cy="3816429"/>
          </a:xfrm>
          <a:prstGeom prst="rect">
            <a:avLst/>
          </a:prstGeom>
          <a:noFill/>
        </p:spPr>
        <p:txBody>
          <a:bodyPr wrap="square" rtlCol="0">
            <a:spAutoFit/>
          </a:bodyPr>
          <a:lstStyle/>
          <a:p>
            <a:r>
              <a:rPr lang="en-GB" sz="1200" dirty="0">
                <a:solidFill>
                  <a:srgbClr val="669AAF"/>
                </a:solidFill>
              </a:rPr>
              <a:t>Project details</a:t>
            </a:r>
            <a:br>
              <a:rPr lang="en-GB" sz="1200" dirty="0">
                <a:solidFill>
                  <a:srgbClr val="669AAF"/>
                </a:solidFill>
              </a:rPr>
            </a:br>
            <a:r>
              <a:rPr lang="en-GB" sz="1200" dirty="0">
                <a:solidFill>
                  <a:srgbClr val="669AAF"/>
                </a:solidFill>
              </a:rPr>
              <a:t/>
            </a:r>
            <a:br>
              <a:rPr lang="en-GB" sz="1200" dirty="0">
                <a:solidFill>
                  <a:srgbClr val="669AAF"/>
                </a:solidFill>
              </a:rPr>
            </a:br>
            <a:endParaRPr lang="en-GB" sz="1200" dirty="0">
              <a:solidFill>
                <a:srgbClr val="669AAF"/>
              </a:solidFill>
            </a:endParaRPr>
          </a:p>
          <a:p>
            <a:r>
              <a:rPr lang="en-GB" sz="1200" dirty="0">
                <a:solidFill>
                  <a:srgbClr val="669AAF"/>
                </a:solidFill>
              </a:rPr>
              <a:t>Project acronym: </a:t>
            </a:r>
            <a:r>
              <a:rPr lang="en-GB" sz="1200" dirty="0" smtClean="0">
                <a:solidFill>
                  <a:srgbClr val="669AAF"/>
                </a:solidFill>
              </a:rPr>
              <a:t>EBODAC</a:t>
            </a:r>
          </a:p>
          <a:p>
            <a:endParaRPr lang="en-GB" sz="1200" dirty="0">
              <a:solidFill>
                <a:srgbClr val="669AAF"/>
              </a:solidFill>
            </a:endParaRPr>
          </a:p>
          <a:p>
            <a:r>
              <a:rPr lang="en-GB" sz="1200" dirty="0">
                <a:solidFill>
                  <a:srgbClr val="669AAF"/>
                </a:solidFill>
              </a:rPr>
              <a:t>Participants: UK (Coordinator), Ireland, United </a:t>
            </a:r>
            <a:r>
              <a:rPr lang="en-GB" sz="1200" dirty="0" smtClean="0">
                <a:solidFill>
                  <a:srgbClr val="669AAF"/>
                </a:solidFill>
              </a:rPr>
              <a:t>States</a:t>
            </a:r>
          </a:p>
          <a:p>
            <a:endParaRPr lang="en-GB" sz="1200" dirty="0">
              <a:solidFill>
                <a:srgbClr val="669AAF"/>
              </a:solidFill>
            </a:endParaRPr>
          </a:p>
          <a:p>
            <a:r>
              <a:rPr lang="en-GB" sz="1200" dirty="0" smtClean="0">
                <a:solidFill>
                  <a:srgbClr val="669AAF"/>
                </a:solidFill>
              </a:rPr>
              <a:t>Total </a:t>
            </a:r>
            <a:r>
              <a:rPr lang="en-GB" sz="1200" dirty="0">
                <a:solidFill>
                  <a:srgbClr val="669AAF"/>
                </a:solidFill>
              </a:rPr>
              <a:t>costs: </a:t>
            </a:r>
            <a:endParaRPr lang="en-GB" sz="1200" dirty="0" smtClean="0">
              <a:solidFill>
                <a:srgbClr val="669AAF"/>
              </a:solidFill>
            </a:endParaRPr>
          </a:p>
          <a:p>
            <a:r>
              <a:rPr lang="en-GB" sz="1200" dirty="0" smtClean="0">
                <a:solidFill>
                  <a:srgbClr val="669AAF"/>
                </a:solidFill>
              </a:rPr>
              <a:t>€ </a:t>
            </a:r>
            <a:r>
              <a:rPr lang="en-GB" sz="1200" dirty="0">
                <a:solidFill>
                  <a:srgbClr val="669AAF"/>
                </a:solidFill>
              </a:rPr>
              <a:t>25 740 </a:t>
            </a:r>
            <a:r>
              <a:rPr lang="en-GB" sz="1200" dirty="0" smtClean="0">
                <a:solidFill>
                  <a:srgbClr val="669AAF"/>
                </a:solidFill>
              </a:rPr>
              <a:t>856</a:t>
            </a:r>
          </a:p>
          <a:p>
            <a:endParaRPr lang="en-GB" sz="1200" dirty="0">
              <a:solidFill>
                <a:srgbClr val="669AAF"/>
              </a:solidFill>
            </a:endParaRPr>
          </a:p>
          <a:p>
            <a:r>
              <a:rPr lang="en-GB" sz="1200" dirty="0">
                <a:solidFill>
                  <a:srgbClr val="669AAF"/>
                </a:solidFill>
              </a:rPr>
              <a:t>EU contribution: </a:t>
            </a:r>
            <a:endParaRPr lang="en-GB" sz="1200" dirty="0" smtClean="0">
              <a:solidFill>
                <a:srgbClr val="669AAF"/>
              </a:solidFill>
            </a:endParaRPr>
          </a:p>
          <a:p>
            <a:r>
              <a:rPr lang="en-GB" sz="1200" dirty="0" smtClean="0">
                <a:solidFill>
                  <a:srgbClr val="669AAF"/>
                </a:solidFill>
              </a:rPr>
              <a:t>€ </a:t>
            </a:r>
            <a:r>
              <a:rPr lang="en-GB" sz="1200" dirty="0">
                <a:solidFill>
                  <a:srgbClr val="669AAF"/>
                </a:solidFill>
              </a:rPr>
              <a:t>20 328 </a:t>
            </a:r>
            <a:r>
              <a:rPr lang="en-GB" sz="1200" dirty="0" smtClean="0">
                <a:solidFill>
                  <a:srgbClr val="669AAF"/>
                </a:solidFill>
              </a:rPr>
              <a:t>856</a:t>
            </a:r>
          </a:p>
          <a:p>
            <a:endParaRPr lang="en-GB" sz="1200" dirty="0">
              <a:solidFill>
                <a:srgbClr val="669AAF"/>
              </a:solidFill>
            </a:endParaRPr>
          </a:p>
          <a:p>
            <a:r>
              <a:rPr lang="en-GB" sz="1200" dirty="0">
                <a:solidFill>
                  <a:srgbClr val="669AAF"/>
                </a:solidFill>
              </a:rPr>
              <a:t>Duration: </a:t>
            </a:r>
            <a:endParaRPr lang="en-GB" sz="1200" dirty="0" smtClean="0">
              <a:solidFill>
                <a:srgbClr val="669AAF"/>
              </a:solidFill>
            </a:endParaRPr>
          </a:p>
          <a:p>
            <a:r>
              <a:rPr lang="en-GB" sz="1200" dirty="0" smtClean="0">
                <a:solidFill>
                  <a:srgbClr val="669AAF"/>
                </a:solidFill>
              </a:rPr>
              <a:t>December </a:t>
            </a:r>
            <a:r>
              <a:rPr lang="en-GB" sz="1200" dirty="0">
                <a:solidFill>
                  <a:srgbClr val="669AAF"/>
                </a:solidFill>
              </a:rPr>
              <a:t>2014 to November 2017</a:t>
            </a:r>
          </a:p>
          <a:p>
            <a:endParaRPr lang="en-GB" sz="1400" dirty="0">
              <a:solidFill>
                <a:srgbClr val="669AAF"/>
              </a:solidFill>
            </a:endParaRPr>
          </a:p>
        </p:txBody>
      </p:sp>
    </p:spTree>
    <p:extLst>
      <p:ext uri="{BB962C8B-B14F-4D97-AF65-F5344CB8AC3E}">
        <p14:creationId xmlns:p14="http://schemas.microsoft.com/office/powerpoint/2010/main" val="1742312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764704"/>
            <a:ext cx="8208912" cy="576064"/>
          </a:xfrm>
        </p:spPr>
        <p:txBody>
          <a:bodyPr/>
          <a:lstStyle/>
          <a:p>
            <a:r>
              <a:rPr lang="en-GB" dirty="0" smtClean="0"/>
              <a:t>Success story EU-US cooperation project - Atlantic</a:t>
            </a:r>
            <a:endParaRPr lang="en-GB" dirty="0"/>
          </a:p>
        </p:txBody>
      </p:sp>
      <p:sp>
        <p:nvSpPr>
          <p:cNvPr id="7" name="TextBox 6"/>
          <p:cNvSpPr txBox="1"/>
          <p:nvPr/>
        </p:nvSpPr>
        <p:spPr>
          <a:xfrm>
            <a:off x="6588224" y="1700808"/>
            <a:ext cx="2448272" cy="4555093"/>
          </a:xfrm>
          <a:prstGeom prst="rect">
            <a:avLst/>
          </a:prstGeom>
          <a:noFill/>
        </p:spPr>
        <p:txBody>
          <a:bodyPr wrap="square" rtlCol="0">
            <a:spAutoFit/>
          </a:bodyPr>
          <a:lstStyle/>
          <a:p>
            <a:r>
              <a:rPr lang="en-GB" sz="1200" dirty="0">
                <a:solidFill>
                  <a:srgbClr val="669AAF"/>
                </a:solidFill>
              </a:rPr>
              <a:t>Project details</a:t>
            </a:r>
            <a:br>
              <a:rPr lang="en-GB" sz="1200" dirty="0">
                <a:solidFill>
                  <a:srgbClr val="669AAF"/>
                </a:solidFill>
              </a:rPr>
            </a:br>
            <a:r>
              <a:rPr lang="en-GB" sz="1200" dirty="0">
                <a:solidFill>
                  <a:srgbClr val="669AAF"/>
                </a:solidFill>
              </a:rPr>
              <a:t/>
            </a:r>
            <a:br>
              <a:rPr lang="en-GB" sz="1200" dirty="0">
                <a:solidFill>
                  <a:srgbClr val="669AAF"/>
                </a:solidFill>
              </a:rPr>
            </a:br>
            <a:r>
              <a:rPr lang="en-GB" sz="1200" dirty="0" smtClean="0">
                <a:solidFill>
                  <a:srgbClr val="669AAF"/>
                </a:solidFill>
              </a:rPr>
              <a:t>Project </a:t>
            </a:r>
            <a:r>
              <a:rPr lang="en-GB" sz="1200" dirty="0">
                <a:solidFill>
                  <a:srgbClr val="669AAF"/>
                </a:solidFill>
              </a:rPr>
              <a:t>acronym: </a:t>
            </a:r>
            <a:r>
              <a:rPr lang="en-GB" sz="1200" dirty="0" err="1" smtClean="0">
                <a:solidFill>
                  <a:srgbClr val="669AAF"/>
                </a:solidFill>
              </a:rPr>
              <a:t>AtlantOS</a:t>
            </a:r>
            <a:endParaRPr lang="en-GB" sz="1200" dirty="0" smtClean="0">
              <a:solidFill>
                <a:srgbClr val="669AAF"/>
              </a:solidFill>
            </a:endParaRPr>
          </a:p>
          <a:p>
            <a:endParaRPr lang="en-GB" sz="1200" dirty="0">
              <a:solidFill>
                <a:srgbClr val="669AAF"/>
              </a:solidFill>
            </a:endParaRPr>
          </a:p>
          <a:p>
            <a:r>
              <a:rPr lang="en-GB" sz="1200" dirty="0" smtClean="0">
                <a:solidFill>
                  <a:srgbClr val="669AAF"/>
                </a:solidFill>
              </a:rPr>
              <a:t>Participants</a:t>
            </a:r>
            <a:r>
              <a:rPr lang="en-GB" sz="1200" dirty="0">
                <a:solidFill>
                  <a:srgbClr val="669AAF"/>
                </a:solidFill>
              </a:rPr>
              <a:t>: Germany (Coordinator), UK, Ireland, Denmark, France, Poland, Norway, Spain, Portugal, Netherlands, Faroe Islands, Belgium, Italy, Croatia, Canada, Brazil, </a:t>
            </a:r>
            <a:r>
              <a:rPr lang="en-GB" sz="1200" dirty="0" smtClean="0">
                <a:solidFill>
                  <a:srgbClr val="669AAF"/>
                </a:solidFill>
              </a:rPr>
              <a:t>United States, </a:t>
            </a:r>
            <a:r>
              <a:rPr lang="en-GB" sz="1200" dirty="0">
                <a:solidFill>
                  <a:srgbClr val="669AAF"/>
                </a:solidFill>
              </a:rPr>
              <a:t>South Africa</a:t>
            </a:r>
          </a:p>
          <a:p>
            <a:endParaRPr lang="en-GB" sz="1200" dirty="0" smtClean="0">
              <a:solidFill>
                <a:srgbClr val="669AAF"/>
              </a:solidFill>
            </a:endParaRPr>
          </a:p>
          <a:p>
            <a:r>
              <a:rPr lang="en-GB" sz="1200" dirty="0" smtClean="0">
                <a:solidFill>
                  <a:srgbClr val="669AAF"/>
                </a:solidFill>
              </a:rPr>
              <a:t>Total </a:t>
            </a:r>
            <a:r>
              <a:rPr lang="en-GB" sz="1200" dirty="0">
                <a:solidFill>
                  <a:srgbClr val="669AAF"/>
                </a:solidFill>
              </a:rPr>
              <a:t>costs: </a:t>
            </a:r>
            <a:endParaRPr lang="en-GB" sz="1200" dirty="0" smtClean="0">
              <a:solidFill>
                <a:srgbClr val="669AAF"/>
              </a:solidFill>
            </a:endParaRPr>
          </a:p>
          <a:p>
            <a:r>
              <a:rPr lang="en-GB" sz="1200" dirty="0" smtClean="0">
                <a:solidFill>
                  <a:srgbClr val="669AAF"/>
                </a:solidFill>
              </a:rPr>
              <a:t>€ </a:t>
            </a:r>
            <a:r>
              <a:rPr lang="en-GB" sz="1200" dirty="0">
                <a:solidFill>
                  <a:srgbClr val="669AAF"/>
                </a:solidFill>
              </a:rPr>
              <a:t>20 652 921</a:t>
            </a:r>
          </a:p>
          <a:p>
            <a:endParaRPr lang="en-GB" sz="1200" dirty="0" smtClean="0">
              <a:solidFill>
                <a:srgbClr val="669AAF"/>
              </a:solidFill>
            </a:endParaRPr>
          </a:p>
          <a:p>
            <a:r>
              <a:rPr lang="en-GB" sz="1200" dirty="0" smtClean="0">
                <a:solidFill>
                  <a:srgbClr val="669AAF"/>
                </a:solidFill>
              </a:rPr>
              <a:t>EU </a:t>
            </a:r>
            <a:r>
              <a:rPr lang="en-GB" sz="1200" dirty="0">
                <a:solidFill>
                  <a:srgbClr val="669AAF"/>
                </a:solidFill>
              </a:rPr>
              <a:t>contribution: </a:t>
            </a:r>
            <a:endParaRPr lang="en-GB" sz="1200" dirty="0" smtClean="0">
              <a:solidFill>
                <a:srgbClr val="669AAF"/>
              </a:solidFill>
            </a:endParaRPr>
          </a:p>
          <a:p>
            <a:r>
              <a:rPr lang="en-GB" sz="1200" dirty="0" smtClean="0">
                <a:solidFill>
                  <a:srgbClr val="669AAF"/>
                </a:solidFill>
              </a:rPr>
              <a:t>€ </a:t>
            </a:r>
            <a:r>
              <a:rPr lang="en-GB" sz="1200" dirty="0">
                <a:solidFill>
                  <a:srgbClr val="669AAF"/>
                </a:solidFill>
              </a:rPr>
              <a:t>20 652 921</a:t>
            </a:r>
          </a:p>
          <a:p>
            <a:endParaRPr lang="en-GB" sz="1200" dirty="0" smtClean="0">
              <a:solidFill>
                <a:srgbClr val="669AAF"/>
              </a:solidFill>
            </a:endParaRPr>
          </a:p>
          <a:p>
            <a:r>
              <a:rPr lang="en-GB" sz="1200" dirty="0" smtClean="0">
                <a:solidFill>
                  <a:srgbClr val="669AAF"/>
                </a:solidFill>
              </a:rPr>
              <a:t>Duration</a:t>
            </a:r>
            <a:r>
              <a:rPr lang="en-GB" sz="1200" dirty="0">
                <a:solidFill>
                  <a:srgbClr val="669AAF"/>
                </a:solidFill>
              </a:rPr>
              <a:t>: </a:t>
            </a:r>
            <a:endParaRPr lang="en-GB" sz="1200" dirty="0" smtClean="0">
              <a:solidFill>
                <a:srgbClr val="669AAF"/>
              </a:solidFill>
            </a:endParaRPr>
          </a:p>
          <a:p>
            <a:r>
              <a:rPr lang="en-GB" sz="1200" dirty="0" smtClean="0">
                <a:solidFill>
                  <a:srgbClr val="669AAF"/>
                </a:solidFill>
              </a:rPr>
              <a:t>April </a:t>
            </a:r>
            <a:r>
              <a:rPr lang="en-GB" sz="1200" dirty="0">
                <a:solidFill>
                  <a:srgbClr val="669AAF"/>
                </a:solidFill>
              </a:rPr>
              <a:t>2015 to June 2019</a:t>
            </a:r>
          </a:p>
          <a:p>
            <a:endParaRPr lang="en-GB" sz="1400" dirty="0">
              <a:solidFill>
                <a:srgbClr val="669AA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67709"/>
            <a:ext cx="6509916" cy="549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719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8788" y="2276872"/>
            <a:ext cx="8229600" cy="4032969"/>
          </a:xfrm>
        </p:spPr>
        <p:txBody>
          <a:bodyPr/>
          <a:lstStyle/>
          <a:p>
            <a:pPr algn="ctr"/>
            <a:r>
              <a:rPr lang="en-GB" sz="4800" b="0" dirty="0">
                <a:latin typeface="Segoe Print" panose="02000600000000000000" pitchFamily="2" charset="0"/>
              </a:rPr>
              <a:t>Thank you! </a:t>
            </a:r>
            <a:r>
              <a:rPr lang="en-GB" sz="3600" b="0" dirty="0" smtClean="0">
                <a:latin typeface="Segoe Print" panose="02000600000000000000" pitchFamily="2" charset="0"/>
              </a:rPr>
              <a:t/>
            </a:r>
            <a:br>
              <a:rPr lang="en-GB" sz="3600" b="0" dirty="0" smtClean="0">
                <a:latin typeface="Segoe Print" panose="02000600000000000000" pitchFamily="2" charset="0"/>
              </a:rPr>
            </a:br>
            <a:r>
              <a:rPr lang="en-GB" sz="3600" b="0" dirty="0">
                <a:latin typeface="Segoe Print" panose="02000600000000000000" pitchFamily="2" charset="0"/>
              </a:rPr>
              <a:t/>
            </a:r>
            <a:br>
              <a:rPr lang="en-GB" sz="3600" b="0" dirty="0">
                <a:latin typeface="Segoe Print" panose="02000600000000000000" pitchFamily="2" charset="0"/>
              </a:rPr>
            </a:br>
            <a:r>
              <a:rPr lang="en-GB" sz="3200" b="0" dirty="0" smtClean="0">
                <a:solidFill>
                  <a:srgbClr val="75195B"/>
                </a:solidFill>
                <a:latin typeface="EC Square Sans Pro Medium" panose="020B0500000000020004" pitchFamily="34" charset="0"/>
              </a:rPr>
              <a:t>#</a:t>
            </a:r>
            <a:r>
              <a:rPr lang="en-GB" sz="3200" b="0" dirty="0" err="1" smtClean="0">
                <a:solidFill>
                  <a:srgbClr val="75195B"/>
                </a:solidFill>
                <a:latin typeface="EC Square Sans Pro Medium" panose="020B0500000000020004" pitchFamily="34" charset="0"/>
              </a:rPr>
              <a:t>InvestEUresearch</a:t>
            </a:r>
            <a:r>
              <a:rPr lang="en-GB" sz="3200" b="0" dirty="0" smtClean="0">
                <a:solidFill>
                  <a:srgbClr val="75195B"/>
                </a:solidFill>
                <a:latin typeface="EC Square Sans Pro Medium" panose="020B0500000000020004" pitchFamily="34" charset="0"/>
              </a:rPr>
              <a:t> </a:t>
            </a:r>
            <a:r>
              <a:rPr lang="en-GB" b="0" dirty="0" smtClean="0">
                <a:latin typeface="EC Square Sans Pro" panose="020B0506040000020004" pitchFamily="34" charset="0"/>
              </a:rPr>
              <a:t/>
            </a:r>
            <a:br>
              <a:rPr lang="en-GB" b="0" dirty="0" smtClean="0">
                <a:latin typeface="EC Square Sans Pro" panose="020B0506040000020004" pitchFamily="34" charset="0"/>
              </a:rPr>
            </a:br>
            <a:r>
              <a:rPr lang="en-GB" sz="2800" b="0" dirty="0" smtClean="0">
                <a:solidFill>
                  <a:schemeClr val="tx1">
                    <a:lumMod val="65000"/>
                    <a:lumOff val="35000"/>
                  </a:schemeClr>
                </a:solidFill>
                <a:latin typeface="EC Square Sans Pro" panose="020B0506040000020004" pitchFamily="34" charset="0"/>
                <a:hlinkClick r:id="rId2"/>
              </a:rPr>
              <a:t>www.ec.europa.eu/research</a:t>
            </a:r>
            <a:r>
              <a:rPr lang="en-GB" sz="2800" b="0" dirty="0" smtClean="0">
                <a:solidFill>
                  <a:schemeClr val="tx1">
                    <a:lumMod val="65000"/>
                    <a:lumOff val="35000"/>
                  </a:schemeClr>
                </a:solidFill>
                <a:latin typeface="EC Square Sans Pro" panose="020B0506040000020004" pitchFamily="34" charset="0"/>
              </a:rPr>
              <a:t/>
            </a:r>
            <a:br>
              <a:rPr lang="en-GB" sz="2800" b="0" dirty="0" smtClean="0">
                <a:solidFill>
                  <a:schemeClr val="tx1">
                    <a:lumMod val="65000"/>
                    <a:lumOff val="35000"/>
                  </a:schemeClr>
                </a:solidFill>
                <a:latin typeface="EC Square Sans Pro" panose="020B0506040000020004" pitchFamily="34" charset="0"/>
              </a:rPr>
            </a:br>
            <a:r>
              <a:rPr lang="en-GB" sz="2800" b="0" dirty="0">
                <a:solidFill>
                  <a:schemeClr val="tx1">
                    <a:lumMod val="65000"/>
                    <a:lumOff val="35000"/>
                  </a:schemeClr>
                </a:solidFill>
                <a:latin typeface="EC Square Sans Pro" panose="020B0506040000020004" pitchFamily="34" charset="0"/>
              </a:rPr>
              <a:t>Participant Portal www</a:t>
            </a:r>
            <a:r>
              <a:rPr lang="en-GB" sz="2800" b="0" dirty="0" smtClean="0">
                <a:latin typeface="EC Square Sans Pro" panose="020B0506040000020004" pitchFamily="34" charset="0"/>
              </a:rPr>
              <a:t/>
            </a:r>
            <a:br>
              <a:rPr lang="en-GB" sz="2800" b="0" dirty="0" smtClean="0">
                <a:latin typeface="EC Square Sans Pro" panose="020B0506040000020004" pitchFamily="34" charset="0"/>
              </a:rPr>
            </a:br>
            <a:r>
              <a:rPr lang="en-GB" sz="3000" b="0" dirty="0" smtClean="0">
                <a:latin typeface="EC Square Sans Pro" panose="020B0506040000020004" pitchFamily="34" charset="0"/>
              </a:rPr>
              <a:t/>
            </a:r>
            <a:br>
              <a:rPr lang="en-GB" sz="3000" b="0" dirty="0" smtClean="0">
                <a:latin typeface="EC Square Sans Pro" panose="020B0506040000020004" pitchFamily="34" charset="0"/>
              </a:rPr>
            </a:br>
            <a:r>
              <a:rPr lang="en-GB" sz="3000" b="0" dirty="0" smtClean="0">
                <a:latin typeface="EC Square Sans Pro" panose="020B0506040000020004" pitchFamily="34" charset="0"/>
              </a:rPr>
              <a:t> </a:t>
            </a:r>
            <a:r>
              <a:rPr lang="en-GB" b="0" dirty="0" smtClean="0">
                <a:latin typeface="EC Square Sans Pro" panose="020B0506040000020004" pitchFamily="34" charset="0"/>
              </a:rPr>
              <a:t/>
            </a:r>
            <a:br>
              <a:rPr lang="en-GB" b="0" dirty="0" smtClean="0">
                <a:latin typeface="EC Square Sans Pro" panose="020B0506040000020004" pitchFamily="34" charset="0"/>
              </a:rPr>
            </a:br>
            <a:r>
              <a:rPr lang="en-GB" b="0" dirty="0" smtClean="0">
                <a:latin typeface="EC Square Sans Pro" panose="020B0506040000020004" pitchFamily="34" charset="0"/>
              </a:rPr>
              <a:t/>
            </a:r>
            <a:br>
              <a:rPr lang="en-GB" b="0" dirty="0" smtClean="0">
                <a:latin typeface="EC Square Sans Pro" panose="020B0506040000020004" pitchFamily="34" charset="0"/>
              </a:rPr>
            </a:br>
            <a:r>
              <a:rPr lang="en-GB" dirty="0"/>
              <a:t/>
            </a:r>
            <a:br>
              <a:rPr lang="en-GB" dirty="0"/>
            </a:br>
            <a:endParaRPr lang="en-GB" dirty="0"/>
          </a:p>
        </p:txBody>
      </p:sp>
    </p:spTree>
    <p:extLst>
      <p:ext uri="{BB962C8B-B14F-4D97-AF65-F5344CB8AC3E}">
        <p14:creationId xmlns:p14="http://schemas.microsoft.com/office/powerpoint/2010/main" val="2571755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419100" y="1025301"/>
            <a:ext cx="8321675" cy="4779963"/>
            <a:chOff x="261251" y="1827847"/>
            <a:chExt cx="8322356" cy="4779328"/>
          </a:xfrm>
        </p:grpSpPr>
        <p:pic>
          <p:nvPicPr>
            <p:cNvPr id="5" name="Picture 5"/>
            <p:cNvPicPr>
              <a:picLocks noChangeAspect="1" noChangeArrowheads="1"/>
            </p:cNvPicPr>
            <p:nvPr/>
          </p:nvPicPr>
          <p:blipFill>
            <a:blip r:embed="rId2"/>
            <a:srcRect/>
            <a:stretch>
              <a:fillRect/>
            </a:stretch>
          </p:blipFill>
          <p:spPr bwMode="auto">
            <a:xfrm>
              <a:off x="261251" y="1827847"/>
              <a:ext cx="8322356" cy="477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51" y="1911803"/>
              <a:ext cx="33051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368671" y="4015037"/>
              <a:ext cx="3379687" cy="554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itle 1"/>
          <p:cNvSpPr>
            <a:spLocks noGrp="1"/>
          </p:cNvSpPr>
          <p:nvPr>
            <p:ph type="title"/>
          </p:nvPr>
        </p:nvSpPr>
        <p:spPr bwMode="auto">
          <a:xfrm>
            <a:off x="419100" y="738659"/>
            <a:ext cx="8474075" cy="74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800" dirty="0" smtClean="0">
                <a:solidFill>
                  <a:srgbClr val="0070C0"/>
                </a:solidFill>
                <a:latin typeface="Verdana" pitchFamily="34" charset="0"/>
                <a:ea typeface="Verdana" pitchFamily="34" charset="0"/>
                <a:cs typeface="Verdana" pitchFamily="34" charset="0"/>
              </a:rPr>
              <a:t>30 years of EU funded R&amp;I</a:t>
            </a:r>
            <a:br>
              <a:rPr lang="en-GB" altLang="en-US" sz="2800" dirty="0" smtClean="0">
                <a:solidFill>
                  <a:srgbClr val="0070C0"/>
                </a:solidFill>
                <a:latin typeface="Verdana" pitchFamily="34" charset="0"/>
                <a:ea typeface="Verdana" pitchFamily="34" charset="0"/>
                <a:cs typeface="Verdana" pitchFamily="34" charset="0"/>
              </a:rPr>
            </a:br>
            <a:r>
              <a:rPr lang="en-GB" altLang="en-US" sz="2800" dirty="0" smtClean="0">
                <a:solidFill>
                  <a:srgbClr val="0070C0"/>
                </a:solidFill>
                <a:latin typeface="Verdana" pitchFamily="34" charset="0"/>
                <a:ea typeface="Verdana" pitchFamily="34" charset="0"/>
                <a:cs typeface="Verdana" pitchFamily="34" charset="0"/>
              </a:rPr>
              <a:t/>
            </a:r>
            <a:br>
              <a:rPr lang="en-GB" altLang="en-US" sz="2800" dirty="0" smtClean="0">
                <a:solidFill>
                  <a:srgbClr val="0070C0"/>
                </a:solidFill>
                <a:latin typeface="Verdana" pitchFamily="34" charset="0"/>
                <a:ea typeface="Verdana" pitchFamily="34" charset="0"/>
                <a:cs typeface="Verdana" pitchFamily="34" charset="0"/>
              </a:rPr>
            </a:br>
            <a:r>
              <a:rPr lang="en-GB" altLang="en-US" sz="2800" dirty="0" smtClean="0">
                <a:solidFill>
                  <a:srgbClr val="0070C0"/>
                </a:solidFill>
                <a:latin typeface="Verdana" pitchFamily="34" charset="0"/>
                <a:ea typeface="Verdana" pitchFamily="34" charset="0"/>
                <a:cs typeface="Verdana" pitchFamily="34" charset="0"/>
              </a:rPr>
              <a:t>			</a:t>
            </a:r>
            <a:r>
              <a:rPr lang="en-GB" altLang="en-US" sz="2000" dirty="0" smtClean="0">
                <a:solidFill>
                  <a:srgbClr val="0F5494"/>
                </a:solidFill>
              </a:rPr>
              <a:t>~average Annual budget (in b€)</a:t>
            </a:r>
          </a:p>
        </p:txBody>
      </p:sp>
      <p:sp>
        <p:nvSpPr>
          <p:cNvPr id="9" name="Down Arrow 8"/>
          <p:cNvSpPr/>
          <p:nvPr/>
        </p:nvSpPr>
        <p:spPr>
          <a:xfrm rot="10800000">
            <a:off x="4932041" y="5877272"/>
            <a:ext cx="432048" cy="720080"/>
          </a:xfrm>
          <a:prstGeom prst="downArrow">
            <a:avLst/>
          </a:prstGeom>
          <a:solidFill>
            <a:schemeClr val="accent6">
              <a:lumMod val="60000"/>
              <a:lumOff val="40000"/>
            </a:schemeClr>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0" name="TextBox 9"/>
          <p:cNvSpPr txBox="1"/>
          <p:nvPr/>
        </p:nvSpPr>
        <p:spPr>
          <a:xfrm>
            <a:off x="395536" y="6309320"/>
            <a:ext cx="4602542" cy="400110"/>
          </a:xfrm>
          <a:prstGeom prst="rect">
            <a:avLst/>
          </a:prstGeom>
          <a:noFill/>
        </p:spPr>
        <p:txBody>
          <a:bodyPr wrap="none" rtlCol="0">
            <a:spAutoFit/>
          </a:bodyPr>
          <a:lstStyle/>
          <a:p>
            <a:r>
              <a:rPr lang="en-GB" sz="2000" dirty="0" smtClean="0">
                <a:solidFill>
                  <a:schemeClr val="accent6">
                    <a:lumMod val="60000"/>
                    <a:lumOff val="40000"/>
                  </a:schemeClr>
                </a:solidFill>
              </a:rPr>
              <a:t>EU-US S&amp;T Agreement in 1998</a:t>
            </a:r>
            <a:endParaRPr lang="en-GB" sz="2000" dirty="0">
              <a:solidFill>
                <a:schemeClr val="accent6">
                  <a:lumMod val="60000"/>
                  <a:lumOff val="40000"/>
                </a:schemeClr>
              </a:solidFill>
            </a:endParaRPr>
          </a:p>
        </p:txBody>
      </p:sp>
      <p:pic>
        <p:nvPicPr>
          <p:cNvPr id="11"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6237312"/>
            <a:ext cx="819150" cy="51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52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980728"/>
            <a:ext cx="8208912" cy="576064"/>
          </a:xfrm>
        </p:spPr>
        <p:txBody>
          <a:bodyPr/>
          <a:lstStyle/>
          <a:p>
            <a:r>
              <a:rPr lang="en-GB" sz="2000" dirty="0" smtClean="0"/>
              <a:t>Horizon 2020 – Participation % of all 3</a:t>
            </a:r>
            <a:r>
              <a:rPr lang="en-GB" sz="2000" baseline="30000" dirty="0" smtClean="0"/>
              <a:t>rd</a:t>
            </a:r>
            <a:r>
              <a:rPr lang="en-GB" sz="2000" dirty="0" smtClean="0"/>
              <a:t> countries</a:t>
            </a: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628800"/>
            <a:ext cx="6840734" cy="4176464"/>
          </a:xfrm>
          <a:prstGeom prst="rect">
            <a:avLst/>
          </a:prstGeom>
        </p:spPr>
      </p:pic>
    </p:spTree>
    <p:extLst>
      <p:ext uri="{BB962C8B-B14F-4D97-AF65-F5344CB8AC3E}">
        <p14:creationId xmlns:p14="http://schemas.microsoft.com/office/powerpoint/2010/main" val="1901172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0808"/>
            <a:ext cx="8820472" cy="576064"/>
          </a:xfrm>
        </p:spPr>
        <p:txBody>
          <a:bodyPr/>
          <a:lstStyle/>
          <a:p>
            <a:pPr algn="ctr"/>
            <a:r>
              <a:rPr lang="en-GB" dirty="0" smtClean="0"/>
              <a:t>    US Participation (2007-2017)</a:t>
            </a:r>
            <a:br>
              <a:rPr lang="en-GB" dirty="0" smtClean="0"/>
            </a:br>
            <a:r>
              <a:rPr lang="en-GB" dirty="0" smtClean="0"/>
              <a:t>last 10 years of collaboration</a:t>
            </a:r>
            <a:br>
              <a:rPr lang="en-GB" dirty="0" smtClean="0"/>
            </a:br>
            <a:r>
              <a:rPr lang="en-GB" dirty="0"/>
              <a:t/>
            </a:r>
            <a:br>
              <a:rPr lang="en-GB" dirty="0"/>
            </a:br>
            <a:r>
              <a:rPr lang="en-GB" dirty="0" smtClean="0"/>
              <a:t/>
            </a:r>
            <a:br>
              <a:rPr lang="en-GB" dirty="0" smtClean="0"/>
            </a:br>
            <a:endParaRPr lang="en-GB" dirty="0"/>
          </a:p>
        </p:txBody>
      </p:sp>
      <p:sp>
        <p:nvSpPr>
          <p:cNvPr id="5" name="TextBox 4"/>
          <p:cNvSpPr txBox="1"/>
          <p:nvPr/>
        </p:nvSpPr>
        <p:spPr>
          <a:xfrm>
            <a:off x="1619672" y="6186790"/>
            <a:ext cx="4883068" cy="338554"/>
          </a:xfrm>
          <a:prstGeom prst="rect">
            <a:avLst/>
          </a:prstGeom>
          <a:noFill/>
        </p:spPr>
        <p:txBody>
          <a:bodyPr wrap="none" rtlCol="0">
            <a:spAutoFit/>
          </a:bodyPr>
          <a:lstStyle/>
          <a:p>
            <a:r>
              <a:rPr lang="en-GB" sz="1600" kern="0" dirty="0">
                <a:solidFill>
                  <a:srgbClr val="578DA3"/>
                </a:solidFill>
                <a:latin typeface="Verdana"/>
                <a:ea typeface="+mj-ea"/>
                <a:cs typeface="+mj-cs"/>
              </a:rPr>
              <a:t>7 years of FP7 – 3 years of Horizon 2020</a:t>
            </a:r>
            <a:endParaRPr lang="en-GB" sz="1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 y="1840706"/>
            <a:ext cx="8750300" cy="389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665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6555" y="1566561"/>
            <a:ext cx="3871144" cy="461665"/>
          </a:xfrm>
          <a:prstGeom prst="rect">
            <a:avLst/>
          </a:prstGeom>
          <a:noFill/>
        </p:spPr>
        <p:txBody>
          <a:bodyPr wrap="square" rtlCol="0">
            <a:spAutoFit/>
          </a:bodyPr>
          <a:lstStyle/>
          <a:p>
            <a:r>
              <a:rPr lang="en-GB" sz="1200" dirty="0" smtClean="0">
                <a:solidFill>
                  <a:srgbClr val="4B413C"/>
                </a:solidFill>
                <a:latin typeface="Arial" charset="0"/>
                <a:ea typeface="ＭＳ Ｐゴシック" pitchFamily="34" charset="-128"/>
              </a:rPr>
              <a:t>ERC evaluated proposals by researchers of US nationality, by scheme and domain</a:t>
            </a:r>
            <a:endParaRPr lang="en-GB" sz="1200" dirty="0">
              <a:solidFill>
                <a:srgbClr val="4B413C"/>
              </a:solidFill>
              <a:latin typeface="Arial" charset="0"/>
              <a:ea typeface="ＭＳ Ｐゴシック" pitchFamily="34" charset="-128"/>
            </a:endParaRPr>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585" y="3963441"/>
            <a:ext cx="3368675" cy="220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562110" y="2349934"/>
            <a:ext cx="3510390" cy="3754874"/>
          </a:xfrm>
          <a:prstGeom prst="rect">
            <a:avLst/>
          </a:prstGeom>
          <a:solidFill>
            <a:srgbClr val="92D050"/>
          </a:solidFill>
        </p:spPr>
        <p:txBody>
          <a:bodyPr wrap="square" rtlCol="0">
            <a:spAutoFit/>
          </a:bodyPr>
          <a:lstStyle/>
          <a:p>
            <a:endParaRPr lang="en-GB" sz="1400" b="0" dirty="0" smtClean="0">
              <a:solidFill>
                <a:srgbClr val="4B413C"/>
              </a:solidFill>
              <a:latin typeface="Arial" charset="0"/>
              <a:ea typeface="ＭＳ Ｐゴシック" pitchFamily="34" charset="-128"/>
            </a:endParaRPr>
          </a:p>
          <a:p>
            <a:endParaRPr lang="en-GB" sz="1400" b="0" dirty="0">
              <a:solidFill>
                <a:srgbClr val="4B413C"/>
              </a:solidFill>
              <a:latin typeface="Arial" charset="0"/>
              <a:ea typeface="ＭＳ Ｐゴシック" pitchFamily="34" charset="-128"/>
            </a:endParaRPr>
          </a:p>
          <a:p>
            <a:r>
              <a:rPr lang="en-GB" sz="1400" dirty="0" smtClean="0">
                <a:solidFill>
                  <a:srgbClr val="4B413C"/>
                </a:solidFill>
                <a:latin typeface="Arial" charset="0"/>
                <a:ea typeface="ＭＳ Ｐゴシック" pitchFamily="34" charset="-128"/>
              </a:rPr>
              <a:t>EC-USA Implementing Arrangement</a:t>
            </a:r>
          </a:p>
          <a:p>
            <a:r>
              <a:rPr lang="en-GB" sz="1200" dirty="0" smtClean="0">
                <a:solidFill>
                  <a:srgbClr val="4B413C"/>
                </a:solidFill>
                <a:latin typeface="Arial" charset="0"/>
                <a:ea typeface="ＭＳ Ｐゴシック" pitchFamily="34" charset="-128"/>
              </a:rPr>
              <a:t>(Opportunities for US NSF grantees to temporarily join ERC teams) </a:t>
            </a:r>
          </a:p>
          <a:p>
            <a:endParaRPr lang="en-GB" sz="1400" dirty="0">
              <a:solidFill>
                <a:srgbClr val="4B413C"/>
              </a:solidFill>
              <a:latin typeface="Arial" charset="0"/>
              <a:ea typeface="ＭＳ Ｐゴシック" pitchFamily="34" charset="-128"/>
            </a:endParaRPr>
          </a:p>
          <a:p>
            <a:r>
              <a:rPr lang="en-GB" sz="1200" dirty="0" smtClean="0">
                <a:solidFill>
                  <a:srgbClr val="4B413C"/>
                </a:solidFill>
                <a:latin typeface="Arial" charset="0"/>
                <a:ea typeface="ＭＳ Ｐゴシック" pitchFamily="34" charset="-128"/>
              </a:rPr>
              <a:t>Signed on </a:t>
            </a:r>
            <a:r>
              <a:rPr lang="en-GB" sz="1200" dirty="0">
                <a:solidFill>
                  <a:srgbClr val="4B413C"/>
                </a:solidFill>
                <a:latin typeface="Arial" charset="0"/>
                <a:ea typeface="ＭＳ Ｐゴシック" pitchFamily="34" charset="-128"/>
              </a:rPr>
              <a:t>13 July </a:t>
            </a:r>
            <a:r>
              <a:rPr lang="en-GB" sz="1200" dirty="0" smtClean="0">
                <a:solidFill>
                  <a:srgbClr val="4B413C"/>
                </a:solidFill>
                <a:latin typeface="Arial" charset="0"/>
                <a:ea typeface="ＭＳ Ｐゴシック" pitchFamily="34" charset="-128"/>
              </a:rPr>
              <a:t>2012 </a:t>
            </a:r>
          </a:p>
          <a:p>
            <a:endParaRPr lang="en-GB" sz="1400" dirty="0" smtClean="0">
              <a:solidFill>
                <a:srgbClr val="4B413C"/>
              </a:solidFill>
              <a:latin typeface="Arial" charset="0"/>
              <a:ea typeface="ＭＳ Ｐゴシック" pitchFamily="34" charset="-128"/>
            </a:endParaRPr>
          </a:p>
          <a:p>
            <a:r>
              <a:rPr lang="en-GB" sz="1400" dirty="0" smtClean="0">
                <a:solidFill>
                  <a:srgbClr val="4B413C"/>
                </a:solidFill>
                <a:latin typeface="Arial" charset="0"/>
                <a:ea typeface="ＭＳ Ｐゴシック" pitchFamily="34" charset="-128"/>
              </a:rPr>
              <a:t>Results 2012-2016 period:</a:t>
            </a:r>
            <a:endParaRPr lang="en-GB" sz="1400" dirty="0">
              <a:solidFill>
                <a:srgbClr val="4B413C"/>
              </a:solidFill>
              <a:latin typeface="Arial" charset="0"/>
              <a:ea typeface="ＭＳ Ｐゴシック" pitchFamily="34" charset="-128"/>
            </a:endParaRPr>
          </a:p>
          <a:p>
            <a:endParaRPr lang="en-GB" sz="1400" dirty="0" smtClean="0">
              <a:solidFill>
                <a:srgbClr val="4B413C"/>
              </a:solidFill>
              <a:latin typeface="Arial" charset="0"/>
              <a:ea typeface="ＭＳ Ｐゴシック" pitchFamily="34" charset="-128"/>
            </a:endParaRPr>
          </a:p>
          <a:p>
            <a:r>
              <a:rPr lang="en-CA" sz="1200" dirty="0">
                <a:solidFill>
                  <a:srgbClr val="4B413C"/>
                </a:solidFill>
                <a:latin typeface="Arial" charset="0"/>
                <a:ea typeface="ＭＳ Ｐゴシック" pitchFamily="34" charset="-128"/>
              </a:rPr>
              <a:t>1935 ERC </a:t>
            </a:r>
            <a:r>
              <a:rPr lang="en-CA" sz="1200" dirty="0" smtClean="0">
                <a:solidFill>
                  <a:srgbClr val="4B413C"/>
                </a:solidFill>
                <a:latin typeface="Arial" charset="0"/>
                <a:ea typeface="ＭＳ Ｐゴシック" pitchFamily="34" charset="-128"/>
              </a:rPr>
              <a:t>PIs </a:t>
            </a:r>
            <a:r>
              <a:rPr lang="en-CA" sz="1200" dirty="0">
                <a:solidFill>
                  <a:srgbClr val="4B413C"/>
                </a:solidFill>
                <a:latin typeface="Arial" charset="0"/>
                <a:ea typeface="ＭＳ Ｐゴシック" pitchFamily="34" charset="-128"/>
              </a:rPr>
              <a:t>expressed </a:t>
            </a:r>
            <a:r>
              <a:rPr lang="en-CA" sz="1200" dirty="0" smtClean="0">
                <a:solidFill>
                  <a:srgbClr val="4B413C"/>
                </a:solidFill>
                <a:latin typeface="Arial" charset="0"/>
                <a:ea typeface="ＭＳ Ｐゴシック" pitchFamily="34" charset="-128"/>
              </a:rPr>
              <a:t>interest </a:t>
            </a:r>
            <a:r>
              <a:rPr lang="en-CA" sz="1200" dirty="0">
                <a:solidFill>
                  <a:srgbClr val="4B413C"/>
                </a:solidFill>
                <a:latin typeface="Arial" charset="0"/>
                <a:ea typeface="ＭＳ Ｐゴシック" pitchFamily="34" charset="-128"/>
              </a:rPr>
              <a:t>in hosting researchers from the US. </a:t>
            </a:r>
            <a:endParaRPr lang="en-CA" sz="1200" dirty="0" smtClean="0">
              <a:solidFill>
                <a:srgbClr val="4B413C"/>
              </a:solidFill>
              <a:latin typeface="Arial" charset="0"/>
              <a:ea typeface="ＭＳ Ｐゴシック" pitchFamily="34" charset="-128"/>
            </a:endParaRPr>
          </a:p>
          <a:p>
            <a:r>
              <a:rPr lang="en-CA" sz="1200" dirty="0" smtClean="0">
                <a:solidFill>
                  <a:srgbClr val="4B413C"/>
                </a:solidFill>
                <a:latin typeface="Arial" charset="0"/>
                <a:ea typeface="ＭＳ Ｐゴシック" pitchFamily="34" charset="-128"/>
              </a:rPr>
              <a:t>46 </a:t>
            </a:r>
            <a:r>
              <a:rPr lang="en-CA" sz="1200" dirty="0">
                <a:solidFill>
                  <a:srgbClr val="4B413C"/>
                </a:solidFill>
                <a:latin typeface="Arial" charset="0"/>
                <a:ea typeface="ＭＳ Ｐゴシック" pitchFamily="34" charset="-128"/>
              </a:rPr>
              <a:t>scientists of US nationality </a:t>
            </a:r>
            <a:r>
              <a:rPr lang="en-CA" sz="1200" dirty="0" smtClean="0">
                <a:solidFill>
                  <a:srgbClr val="4B413C"/>
                </a:solidFill>
                <a:latin typeface="Arial" charset="0"/>
                <a:ea typeface="ＭＳ Ｐゴシック" pitchFamily="34" charset="-128"/>
              </a:rPr>
              <a:t>visited </a:t>
            </a:r>
            <a:r>
              <a:rPr lang="en-CA" sz="1200" dirty="0">
                <a:solidFill>
                  <a:srgbClr val="4B413C"/>
                </a:solidFill>
                <a:latin typeface="Arial" charset="0"/>
                <a:ea typeface="ＭＳ Ｐゴシック" pitchFamily="34" charset="-128"/>
              </a:rPr>
              <a:t>ERC </a:t>
            </a:r>
            <a:r>
              <a:rPr lang="en-CA" sz="1200" dirty="0" smtClean="0">
                <a:solidFill>
                  <a:srgbClr val="4B413C"/>
                </a:solidFill>
                <a:latin typeface="Arial" charset="0"/>
                <a:ea typeface="ＭＳ Ｐゴシック" pitchFamily="34" charset="-128"/>
              </a:rPr>
              <a:t>project</a:t>
            </a:r>
            <a:endParaRPr lang="en-GB" sz="1400" dirty="0">
              <a:solidFill>
                <a:srgbClr val="4B413C"/>
              </a:solidFill>
              <a:latin typeface="Arial" charset="0"/>
              <a:ea typeface="ＭＳ Ｐゴシック" pitchFamily="34" charset="-128"/>
            </a:endParaRPr>
          </a:p>
          <a:p>
            <a:endParaRPr lang="en-GB" sz="1400" b="0" dirty="0" smtClean="0">
              <a:solidFill>
                <a:srgbClr val="4B413C"/>
              </a:solidFill>
              <a:latin typeface="Arial" charset="0"/>
              <a:ea typeface="ＭＳ Ｐゴシック" pitchFamily="34" charset="-128"/>
            </a:endParaRPr>
          </a:p>
          <a:p>
            <a:endParaRPr lang="en-GB" sz="1400" b="0" dirty="0">
              <a:solidFill>
                <a:srgbClr val="4B413C"/>
              </a:solidFill>
              <a:latin typeface="Arial" charset="0"/>
              <a:ea typeface="ＭＳ Ｐゴシック" pitchFamily="34" charset="-128"/>
            </a:endParaRPr>
          </a:p>
          <a:p>
            <a:endParaRPr lang="en-GB" sz="1400" b="0" dirty="0" smtClean="0">
              <a:solidFill>
                <a:srgbClr val="4B413C"/>
              </a:solidFill>
              <a:latin typeface="Arial" charset="0"/>
              <a:ea typeface="ＭＳ Ｐゴシック" pitchFamily="34" charset="-128"/>
            </a:endParaRPr>
          </a:p>
          <a:p>
            <a:endParaRPr lang="en-GB" sz="1400" b="0" dirty="0">
              <a:solidFill>
                <a:srgbClr val="4B413C"/>
              </a:solidFill>
              <a:latin typeface="Arial" charset="0"/>
              <a:ea typeface="ＭＳ Ｐゴシック" pitchFamily="34" charset="-128"/>
            </a:endParaRPr>
          </a:p>
        </p:txBody>
      </p:sp>
      <p:sp>
        <p:nvSpPr>
          <p:cNvPr id="12" name="TextBox 11"/>
          <p:cNvSpPr txBox="1"/>
          <p:nvPr/>
        </p:nvSpPr>
        <p:spPr>
          <a:xfrm>
            <a:off x="35497" y="768086"/>
            <a:ext cx="9073007" cy="830997"/>
          </a:xfrm>
          <a:prstGeom prst="rect">
            <a:avLst/>
          </a:prstGeom>
          <a:noFill/>
        </p:spPr>
        <p:txBody>
          <a:bodyPr wrap="square" rtlCol="0">
            <a:spAutoFit/>
          </a:bodyPr>
          <a:lstStyle/>
          <a:p>
            <a:pPr algn="ctr"/>
            <a:r>
              <a:rPr lang="en-GB" sz="2400" dirty="0" smtClean="0">
                <a:solidFill>
                  <a:srgbClr val="F16521"/>
                </a:solidFill>
                <a:latin typeface="Arial" charset="0"/>
                <a:ea typeface="ＭＳ Ｐゴシック" pitchFamily="34" charset="-128"/>
              </a:rPr>
              <a:t>European Research Council (ERC) and the USA</a:t>
            </a:r>
          </a:p>
          <a:p>
            <a:pPr algn="ctr"/>
            <a:r>
              <a:rPr lang="en-GB" sz="2400" dirty="0" smtClean="0">
                <a:solidFill>
                  <a:srgbClr val="F16521"/>
                </a:solidFill>
                <a:latin typeface="Arial" charset="0"/>
                <a:ea typeface="ＭＳ Ｐゴシック" pitchFamily="34" charset="-128"/>
              </a:rPr>
              <a:t>(example Horizon 2020)</a:t>
            </a:r>
            <a:endParaRPr lang="en-GB" sz="2400" dirty="0">
              <a:solidFill>
                <a:srgbClr val="F16521"/>
              </a:solidFill>
              <a:latin typeface="Arial" charset="0"/>
              <a:ea typeface="ＭＳ Ｐゴシック" pitchFamily="34" charset="-128"/>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585" y="2075039"/>
            <a:ext cx="3246437" cy="130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0275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08912" cy="576064"/>
          </a:xfrm>
        </p:spPr>
        <p:txBody>
          <a:bodyPr/>
          <a:lstStyle/>
          <a:p>
            <a:pPr algn="ctr"/>
            <a:r>
              <a:rPr lang="en-GB" dirty="0" smtClean="0"/>
              <a:t>Horizon 2020 </a:t>
            </a:r>
            <a:r>
              <a:rPr lang="en-GB" smtClean="0"/>
              <a:t>- Outlook </a:t>
            </a:r>
            <a:r>
              <a:rPr lang="en-GB" dirty="0" smtClean="0"/>
              <a:t>2018-2020</a:t>
            </a:r>
            <a:br>
              <a:rPr lang="en-GB" dirty="0" smtClean="0"/>
            </a:br>
            <a:r>
              <a:rPr lang="en-GB" dirty="0" smtClean="0"/>
              <a:t>After nearly 4 years of implementation</a:t>
            </a:r>
            <a:endParaRPr lang="en-GB" dirty="0"/>
          </a:p>
        </p:txBody>
      </p:sp>
      <p:sp>
        <p:nvSpPr>
          <p:cNvPr id="5" name="TextBox 4"/>
          <p:cNvSpPr txBox="1"/>
          <p:nvPr/>
        </p:nvSpPr>
        <p:spPr>
          <a:xfrm>
            <a:off x="395536" y="2060848"/>
            <a:ext cx="8424936" cy="4801314"/>
          </a:xfrm>
          <a:prstGeom prst="rect">
            <a:avLst/>
          </a:prstGeom>
          <a:noFill/>
        </p:spPr>
        <p:txBody>
          <a:bodyPr wrap="square" rtlCol="0">
            <a:spAutoFit/>
          </a:bodyPr>
          <a:lstStyle/>
          <a:p>
            <a:r>
              <a:rPr lang="de-DE" sz="1800" dirty="0">
                <a:solidFill>
                  <a:srgbClr val="578DA3"/>
                </a:solidFill>
                <a:latin typeface="+mn-lt"/>
              </a:rPr>
              <a:t>Interim </a:t>
            </a:r>
            <a:r>
              <a:rPr lang="de-DE" sz="1800" dirty="0" smtClean="0">
                <a:solidFill>
                  <a:srgbClr val="578DA3"/>
                </a:solidFill>
                <a:latin typeface="+mn-lt"/>
              </a:rPr>
              <a:t>Assessment</a:t>
            </a:r>
          </a:p>
          <a:p>
            <a:pPr marL="285750" indent="-285750">
              <a:spcBef>
                <a:spcPts val="600"/>
              </a:spcBef>
              <a:buClr>
                <a:srgbClr val="578DA3"/>
              </a:buClr>
              <a:buFont typeface="Wingdings" panose="05000000000000000000" pitchFamily="2" charset="2"/>
              <a:buChar char="ü"/>
              <a:defRPr/>
            </a:pPr>
            <a:r>
              <a:rPr lang="en-GB" sz="1800" dirty="0" smtClean="0">
                <a:solidFill>
                  <a:schemeClr val="tx1">
                    <a:lumMod val="65000"/>
                    <a:lumOff val="35000"/>
                  </a:schemeClr>
                </a:solidFill>
                <a:latin typeface="+mn-lt"/>
              </a:rPr>
              <a:t>An </a:t>
            </a:r>
            <a:r>
              <a:rPr lang="en-GB" sz="1800" dirty="0">
                <a:solidFill>
                  <a:schemeClr val="tx1">
                    <a:lumMod val="65000"/>
                    <a:lumOff val="35000"/>
                  </a:schemeClr>
                </a:solidFill>
                <a:latin typeface="+mn-lt"/>
              </a:rPr>
              <a:t>attractive, simplified and </a:t>
            </a:r>
            <a:r>
              <a:rPr lang="en-GB" sz="1800" dirty="0" smtClean="0">
                <a:solidFill>
                  <a:schemeClr val="tx1">
                    <a:lumMod val="65000"/>
                    <a:lumOff val="35000"/>
                  </a:schemeClr>
                </a:solidFill>
                <a:latin typeface="+mn-lt"/>
              </a:rPr>
              <a:t>well-performing € 77 billion </a:t>
            </a:r>
            <a:r>
              <a:rPr lang="en-GB" sz="1800" dirty="0">
                <a:solidFill>
                  <a:schemeClr val="tx1">
                    <a:lumMod val="65000"/>
                    <a:lumOff val="35000"/>
                  </a:schemeClr>
                </a:solidFill>
                <a:latin typeface="+mn-lt"/>
              </a:rPr>
              <a:t>programme</a:t>
            </a:r>
            <a:r>
              <a:rPr lang="en-GB" sz="1800" b="0" kern="0" dirty="0">
                <a:solidFill>
                  <a:srgbClr val="7C1B71"/>
                </a:solidFill>
              </a:rPr>
              <a:t>, </a:t>
            </a:r>
            <a:r>
              <a:rPr lang="en-GB" sz="1800" b="0" dirty="0" smtClean="0">
                <a:solidFill>
                  <a:schemeClr val="tx1">
                    <a:lumMod val="65000"/>
                    <a:lumOff val="35000"/>
                  </a:schemeClr>
                </a:solidFill>
                <a:latin typeface="+mn-lt"/>
              </a:rPr>
              <a:t>but </a:t>
            </a:r>
            <a:r>
              <a:rPr lang="en-GB" sz="1800" dirty="0" smtClean="0">
                <a:solidFill>
                  <a:schemeClr val="tx1">
                    <a:lumMod val="65000"/>
                    <a:lumOff val="35000"/>
                  </a:schemeClr>
                </a:solidFill>
                <a:latin typeface="+mn-lt"/>
              </a:rPr>
              <a:t>underfunded</a:t>
            </a:r>
            <a:r>
              <a:rPr lang="en-GB" sz="1800" b="0" dirty="0" smtClean="0">
                <a:solidFill>
                  <a:schemeClr val="tx1">
                    <a:lumMod val="65000"/>
                    <a:lumOff val="35000"/>
                  </a:schemeClr>
                </a:solidFill>
                <a:latin typeface="+mn-lt"/>
              </a:rPr>
              <a:t> (12 % success rate)</a:t>
            </a:r>
            <a:endParaRPr lang="en-GB" sz="1800" b="0" dirty="0">
              <a:solidFill>
                <a:schemeClr val="tx1">
                  <a:lumMod val="65000"/>
                  <a:lumOff val="35000"/>
                </a:schemeClr>
              </a:solidFill>
              <a:latin typeface="+mn-lt"/>
            </a:endParaRPr>
          </a:p>
          <a:p>
            <a:pPr marL="285750" indent="-285750">
              <a:spcBef>
                <a:spcPts val="600"/>
              </a:spcBef>
              <a:buClr>
                <a:srgbClr val="578DA3"/>
              </a:buClr>
              <a:buFont typeface="Wingdings" panose="05000000000000000000" pitchFamily="2" charset="2"/>
              <a:buChar char="ü"/>
            </a:pPr>
            <a:r>
              <a:rPr lang="en-GB" sz="1800" b="0" dirty="0" smtClean="0">
                <a:solidFill>
                  <a:schemeClr val="tx1">
                    <a:lumMod val="65000"/>
                    <a:lumOff val="35000"/>
                  </a:schemeClr>
                </a:solidFill>
                <a:latin typeface="+mn-lt"/>
              </a:rPr>
              <a:t>On </a:t>
            </a:r>
            <a:r>
              <a:rPr lang="en-GB" sz="1800" b="0" dirty="0">
                <a:solidFill>
                  <a:schemeClr val="tx1">
                    <a:lumMod val="65000"/>
                    <a:lumOff val="35000"/>
                  </a:schemeClr>
                </a:solidFill>
                <a:latin typeface="+mn-lt"/>
              </a:rPr>
              <a:t>track to deliver </a:t>
            </a:r>
            <a:r>
              <a:rPr lang="en-GB" sz="1800" dirty="0">
                <a:solidFill>
                  <a:schemeClr val="tx1">
                    <a:lumMod val="65000"/>
                    <a:lumOff val="35000"/>
                  </a:schemeClr>
                </a:solidFill>
                <a:latin typeface="+mn-lt"/>
              </a:rPr>
              <a:t>value for money </a:t>
            </a:r>
            <a:r>
              <a:rPr lang="en-GB" sz="1800" b="0" dirty="0">
                <a:solidFill>
                  <a:schemeClr val="tx1">
                    <a:lumMod val="65000"/>
                    <a:lumOff val="35000"/>
                  </a:schemeClr>
                </a:solidFill>
                <a:latin typeface="+mn-lt"/>
              </a:rPr>
              <a:t>and</a:t>
            </a:r>
            <a:r>
              <a:rPr lang="en-GB" sz="1800" kern="0" dirty="0">
                <a:solidFill>
                  <a:srgbClr val="000000"/>
                </a:solidFill>
              </a:rPr>
              <a:t> </a:t>
            </a:r>
            <a:r>
              <a:rPr lang="en-GB" sz="1800" dirty="0">
                <a:solidFill>
                  <a:schemeClr val="tx1">
                    <a:lumMod val="65000"/>
                    <a:lumOff val="35000"/>
                  </a:schemeClr>
                </a:solidFill>
                <a:latin typeface="+mn-lt"/>
              </a:rPr>
              <a:t>to meet its knowledge-creating objectives</a:t>
            </a:r>
          </a:p>
          <a:p>
            <a:pPr marL="285750" lvl="0" indent="-285750">
              <a:spcBef>
                <a:spcPts val="600"/>
              </a:spcBef>
              <a:buClr>
                <a:srgbClr val="578DA3"/>
              </a:buClr>
              <a:buFont typeface="Wingdings" panose="05000000000000000000" pitchFamily="2" charset="2"/>
              <a:buChar char="ü"/>
              <a:defRPr/>
            </a:pPr>
            <a:r>
              <a:rPr lang="en-GB" sz="1800" b="0" dirty="0" smtClean="0">
                <a:solidFill>
                  <a:schemeClr val="tx1">
                    <a:lumMod val="65000"/>
                    <a:lumOff val="35000"/>
                  </a:schemeClr>
                </a:solidFill>
                <a:latin typeface="+mn-lt"/>
              </a:rPr>
              <a:t>Strong</a:t>
            </a:r>
            <a:r>
              <a:rPr lang="en-GB" sz="1800" dirty="0" smtClean="0">
                <a:solidFill>
                  <a:srgbClr val="012060"/>
                </a:solidFill>
              </a:rPr>
              <a:t> </a:t>
            </a:r>
            <a:r>
              <a:rPr lang="en-GB" sz="1800" dirty="0">
                <a:solidFill>
                  <a:schemeClr val="tx1">
                    <a:lumMod val="65000"/>
                    <a:lumOff val="35000"/>
                  </a:schemeClr>
                </a:solidFill>
                <a:latin typeface="+mn-lt"/>
              </a:rPr>
              <a:t>EU Added Value </a:t>
            </a:r>
            <a:r>
              <a:rPr lang="en-GB" sz="1800" b="0" dirty="0">
                <a:solidFill>
                  <a:schemeClr val="tx1">
                    <a:lumMod val="65000"/>
                    <a:lumOff val="35000"/>
                  </a:schemeClr>
                </a:solidFill>
                <a:latin typeface="+mn-lt"/>
              </a:rPr>
              <a:t>through unique opportunities, competition &amp; access to new knowledge.</a:t>
            </a:r>
          </a:p>
          <a:p>
            <a:endParaRPr lang="de-DE" sz="1800" dirty="0" smtClean="0">
              <a:solidFill>
                <a:schemeClr val="tx1">
                  <a:lumMod val="65000"/>
                  <a:lumOff val="35000"/>
                </a:schemeClr>
              </a:solidFill>
              <a:latin typeface="+mn-lt"/>
            </a:endParaRPr>
          </a:p>
          <a:p>
            <a:pPr lvl="6"/>
            <a:r>
              <a:rPr lang="de-DE" sz="1800" dirty="0">
                <a:solidFill>
                  <a:srgbClr val="578DA3"/>
                </a:solidFill>
                <a:latin typeface="+mn-lt"/>
              </a:rPr>
              <a:t> </a:t>
            </a:r>
            <a:r>
              <a:rPr lang="de-DE" sz="1800" dirty="0" smtClean="0">
                <a:solidFill>
                  <a:srgbClr val="578DA3"/>
                </a:solidFill>
                <a:latin typeface="+mn-lt"/>
              </a:rPr>
              <a:t>     </a:t>
            </a:r>
            <a:r>
              <a:rPr lang="en-GB" sz="1800" dirty="0" smtClean="0">
                <a:solidFill>
                  <a:srgbClr val="578DA3"/>
                </a:solidFill>
                <a:latin typeface="+mn-lt"/>
              </a:rPr>
              <a:t>Participation </a:t>
            </a:r>
            <a:r>
              <a:rPr lang="en-GB" sz="1200" dirty="0" smtClean="0">
                <a:solidFill>
                  <a:srgbClr val="578DA3"/>
                </a:solidFill>
                <a:latin typeface="+mn-lt"/>
              </a:rPr>
              <a:t>(Oct. 2017)</a:t>
            </a:r>
          </a:p>
          <a:p>
            <a:pPr marL="3486150" lvl="7" indent="-285750">
              <a:spcBef>
                <a:spcPts val="600"/>
              </a:spcBef>
              <a:buClr>
                <a:srgbClr val="578DA3"/>
              </a:buClr>
              <a:buFont typeface="Wingdings" panose="05000000000000000000" pitchFamily="2" charset="2"/>
              <a:buChar char="ü"/>
            </a:pPr>
            <a:r>
              <a:rPr lang="en-GB" sz="1800" b="0" dirty="0" smtClean="0">
                <a:solidFill>
                  <a:schemeClr val="tx1">
                    <a:lumMod val="65000"/>
                    <a:lumOff val="35000"/>
                  </a:schemeClr>
                </a:solidFill>
                <a:latin typeface="+mn-lt"/>
              </a:rPr>
              <a:t>15,000 grant agreements </a:t>
            </a:r>
          </a:p>
          <a:p>
            <a:pPr marL="3486150" lvl="7" indent="-285750">
              <a:spcBef>
                <a:spcPts val="600"/>
              </a:spcBef>
              <a:buClr>
                <a:srgbClr val="578DA3"/>
              </a:buClr>
              <a:buFont typeface="Wingdings" panose="05000000000000000000" pitchFamily="2" charset="2"/>
              <a:buChar char="ü"/>
            </a:pPr>
            <a:r>
              <a:rPr lang="en-GB" sz="1800" b="0" dirty="0" smtClean="0">
                <a:solidFill>
                  <a:schemeClr val="tx1">
                    <a:lumMod val="65000"/>
                    <a:lumOff val="35000"/>
                  </a:schemeClr>
                </a:solidFill>
                <a:latin typeface="+mn-lt"/>
              </a:rPr>
              <a:t>with € 27 billion EU contribution</a:t>
            </a:r>
          </a:p>
          <a:p>
            <a:pPr marL="3486150" lvl="7" indent="-285750">
              <a:spcBef>
                <a:spcPts val="600"/>
              </a:spcBef>
              <a:buClr>
                <a:srgbClr val="578DA3"/>
              </a:buClr>
              <a:buFont typeface="Wingdings" panose="05000000000000000000" pitchFamily="2" charset="2"/>
              <a:buChar char="ü"/>
            </a:pPr>
            <a:r>
              <a:rPr lang="en-GB" sz="1800" b="0" dirty="0" smtClean="0">
                <a:solidFill>
                  <a:schemeClr val="tx1">
                    <a:lumMod val="65000"/>
                    <a:lumOff val="35000"/>
                  </a:schemeClr>
                </a:solidFill>
                <a:latin typeface="+mn-lt"/>
              </a:rPr>
              <a:t>65,000 participations</a:t>
            </a:r>
          </a:p>
          <a:p>
            <a:pPr lvl="1" algn="ctr"/>
            <a:endParaRPr lang="de-DE" sz="2000" dirty="0">
              <a:solidFill>
                <a:srgbClr val="578DA3"/>
              </a:solidFill>
              <a:latin typeface="+mj-lt"/>
              <a:ea typeface="+mj-ea"/>
              <a:cs typeface="+mj-cs"/>
            </a:endParaRPr>
          </a:p>
          <a:p>
            <a:pPr algn="ctr"/>
            <a:endParaRPr lang="de-DE" sz="2000" dirty="0" smtClean="0">
              <a:solidFill>
                <a:srgbClr val="578DA3"/>
              </a:solidFill>
              <a:latin typeface="+mj-lt"/>
              <a:ea typeface="+mj-ea"/>
              <a:cs typeface="+mj-cs"/>
            </a:endParaRPr>
          </a:p>
          <a:p>
            <a:pPr algn="ctr"/>
            <a:endParaRPr lang="en-GB" sz="2000" dirty="0">
              <a:solidFill>
                <a:srgbClr val="578DA3"/>
              </a:solidFill>
              <a:latin typeface="+mj-lt"/>
              <a:ea typeface="+mj-ea"/>
              <a:cs typeface="+mj-cs"/>
            </a:endParaRPr>
          </a:p>
        </p:txBody>
      </p:sp>
    </p:spTree>
    <p:extLst>
      <p:ext uri="{BB962C8B-B14F-4D97-AF65-F5344CB8AC3E}">
        <p14:creationId xmlns:p14="http://schemas.microsoft.com/office/powerpoint/2010/main" val="1742999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08912" cy="576064"/>
          </a:xfrm>
        </p:spPr>
        <p:txBody>
          <a:bodyPr/>
          <a:lstStyle/>
          <a:p>
            <a:pPr algn="ctr"/>
            <a:r>
              <a:rPr lang="en-GB" dirty="0" smtClean="0"/>
              <a:t>Work Programme 2018-2020 </a:t>
            </a:r>
            <a:br>
              <a:rPr lang="en-GB" dirty="0" smtClean="0"/>
            </a:br>
            <a:r>
              <a:rPr lang="en-GB" dirty="0" smtClean="0"/>
              <a:t>prepared through Strategic Programming</a:t>
            </a:r>
            <a:endParaRPr lang="en-GB" dirty="0"/>
          </a:p>
        </p:txBody>
      </p:sp>
      <p:sp>
        <p:nvSpPr>
          <p:cNvPr id="5" name="TextBox 4"/>
          <p:cNvSpPr txBox="1"/>
          <p:nvPr/>
        </p:nvSpPr>
        <p:spPr>
          <a:xfrm>
            <a:off x="245096" y="2276871"/>
            <a:ext cx="1944216" cy="400110"/>
          </a:xfrm>
          <a:prstGeom prst="rect">
            <a:avLst/>
          </a:prstGeom>
          <a:noFill/>
        </p:spPr>
        <p:txBody>
          <a:bodyPr wrap="square" rtlCol="0">
            <a:spAutoFit/>
          </a:bodyPr>
          <a:lstStyle/>
          <a:p>
            <a:pPr algn="ctr"/>
            <a:r>
              <a:rPr lang="de-DE" sz="2000" dirty="0" err="1">
                <a:solidFill>
                  <a:srgbClr val="578DA3"/>
                </a:solidFill>
                <a:latin typeface="+mj-lt"/>
                <a:ea typeface="+mj-ea"/>
                <a:cs typeface="+mj-cs"/>
              </a:rPr>
              <a:t>Objectives</a:t>
            </a:r>
            <a:endParaRPr lang="en-GB" sz="2000" dirty="0">
              <a:solidFill>
                <a:srgbClr val="578DA3"/>
              </a:solidFill>
              <a:latin typeface="+mj-lt"/>
              <a:ea typeface="+mj-ea"/>
              <a:cs typeface="+mj-cs"/>
            </a:endParaRPr>
          </a:p>
        </p:txBody>
      </p:sp>
      <p:sp>
        <p:nvSpPr>
          <p:cNvPr id="8" name="Rounded Rectangle 7"/>
          <p:cNvSpPr/>
          <p:nvPr/>
        </p:nvSpPr>
        <p:spPr>
          <a:xfrm>
            <a:off x="2373288" y="2276871"/>
            <a:ext cx="6408712" cy="144016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457200" fontAlgn="auto">
              <a:spcBef>
                <a:spcPts val="0"/>
              </a:spcBef>
              <a:spcAft>
                <a:spcPts val="0"/>
              </a:spcAft>
            </a:pPr>
            <a:endParaRPr lang="en-GB" sz="1800" b="0" dirty="0" smtClean="0">
              <a:solidFill>
                <a:schemeClr val="tx1">
                  <a:lumMod val="65000"/>
                  <a:lumOff val="35000"/>
                </a:schemeClr>
              </a:solidFill>
            </a:endParaRPr>
          </a:p>
          <a:p>
            <a:pPr defTabSz="457200" fontAlgn="auto">
              <a:spcBef>
                <a:spcPts val="0"/>
              </a:spcBef>
              <a:spcAft>
                <a:spcPts val="0"/>
              </a:spcAft>
            </a:pPr>
            <a:r>
              <a:rPr lang="en-GB" sz="1800" b="0" dirty="0" smtClean="0">
                <a:solidFill>
                  <a:schemeClr val="tx1">
                    <a:lumMod val="65000"/>
                    <a:lumOff val="35000"/>
                  </a:schemeClr>
                </a:solidFill>
              </a:rPr>
              <a:t>Provide </a:t>
            </a:r>
            <a:r>
              <a:rPr lang="en-GB" sz="1800" b="0" dirty="0">
                <a:solidFill>
                  <a:schemeClr val="tx1">
                    <a:lumMod val="65000"/>
                    <a:lumOff val="35000"/>
                  </a:schemeClr>
                </a:solidFill>
              </a:rPr>
              <a:t>for a coherent implementation of the </a:t>
            </a:r>
            <a:r>
              <a:rPr lang="en-GB" sz="1800" dirty="0">
                <a:solidFill>
                  <a:schemeClr val="tx1">
                    <a:lumMod val="65000"/>
                    <a:lumOff val="35000"/>
                  </a:schemeClr>
                </a:solidFill>
              </a:rPr>
              <a:t>Horizon 2020 objectives </a:t>
            </a:r>
            <a:r>
              <a:rPr lang="en-GB" sz="1800" b="0" dirty="0">
                <a:solidFill>
                  <a:schemeClr val="tx1">
                    <a:lumMod val="65000"/>
                    <a:lumOff val="35000"/>
                  </a:schemeClr>
                </a:solidFill>
              </a:rPr>
              <a:t>and the multiannual approach, taking account of the </a:t>
            </a:r>
            <a:r>
              <a:rPr lang="en-GB" sz="1800" dirty="0">
                <a:solidFill>
                  <a:schemeClr val="tx1">
                    <a:lumMod val="65000"/>
                    <a:lumOff val="35000"/>
                  </a:schemeClr>
                </a:solidFill>
              </a:rPr>
              <a:t>Interim Evaluation and first two work </a:t>
            </a:r>
            <a:r>
              <a:rPr lang="en-GB" sz="1800" dirty="0" smtClean="0">
                <a:solidFill>
                  <a:schemeClr val="tx1">
                    <a:lumMod val="65000"/>
                    <a:lumOff val="35000"/>
                  </a:schemeClr>
                </a:solidFill>
              </a:rPr>
              <a:t>programmes </a:t>
            </a:r>
            <a:r>
              <a:rPr lang="en-GB" sz="1800" b="0" dirty="0" smtClean="0">
                <a:solidFill>
                  <a:schemeClr val="tx1">
                    <a:lumMod val="65000"/>
                    <a:lumOff val="35000"/>
                  </a:schemeClr>
                </a:solidFill>
              </a:rPr>
              <a:t>(for 2014-15 and 2016-17)</a:t>
            </a:r>
            <a:endParaRPr lang="en-GB" sz="1800" b="0" dirty="0">
              <a:solidFill>
                <a:schemeClr val="tx1">
                  <a:lumMod val="65000"/>
                  <a:lumOff val="35000"/>
                </a:schemeClr>
              </a:solidFill>
            </a:endParaRPr>
          </a:p>
          <a:p>
            <a:pPr algn="ctr" defTabSz="457200" fontAlgn="auto">
              <a:spcBef>
                <a:spcPts val="0"/>
              </a:spcBef>
              <a:spcAft>
                <a:spcPts val="0"/>
              </a:spcAft>
            </a:pPr>
            <a:endParaRPr lang="en-GB" sz="1800" b="0" dirty="0"/>
          </a:p>
        </p:txBody>
      </p:sp>
      <p:sp>
        <p:nvSpPr>
          <p:cNvPr id="10" name="Rounded Rectangle 9"/>
          <p:cNvSpPr/>
          <p:nvPr/>
        </p:nvSpPr>
        <p:spPr>
          <a:xfrm>
            <a:off x="2373288" y="3861048"/>
            <a:ext cx="6408712" cy="9144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defTabSz="457200" fontAlgn="auto">
              <a:spcBef>
                <a:spcPts val="0"/>
              </a:spcBef>
              <a:spcAft>
                <a:spcPts val="0"/>
              </a:spcAft>
            </a:pPr>
            <a:r>
              <a:rPr lang="en-GB" sz="1800" b="0" dirty="0">
                <a:solidFill>
                  <a:schemeClr val="tx1">
                    <a:lumMod val="65000"/>
                    <a:lumOff val="35000"/>
                  </a:schemeClr>
                </a:solidFill>
              </a:rPr>
              <a:t>Enhance relevance and impact by delivering against the </a:t>
            </a:r>
            <a:r>
              <a:rPr lang="en-GB" sz="1800" dirty="0">
                <a:solidFill>
                  <a:schemeClr val="tx1">
                    <a:lumMod val="65000"/>
                    <a:lumOff val="35000"/>
                  </a:schemeClr>
                </a:solidFill>
              </a:rPr>
              <a:t>EU policy priorities and three </a:t>
            </a:r>
            <a:r>
              <a:rPr lang="en-GB" sz="1800" dirty="0" smtClean="0">
                <a:solidFill>
                  <a:schemeClr val="tx1">
                    <a:lumMod val="65000"/>
                    <a:lumOff val="35000"/>
                  </a:schemeClr>
                </a:solidFill>
              </a:rPr>
              <a:t>O's</a:t>
            </a:r>
            <a:endParaRPr lang="en-GB" sz="1800" b="0" dirty="0"/>
          </a:p>
        </p:txBody>
      </p:sp>
      <p:sp>
        <p:nvSpPr>
          <p:cNvPr id="11" name="Rounded Rectangle 10"/>
          <p:cNvSpPr/>
          <p:nvPr/>
        </p:nvSpPr>
        <p:spPr>
          <a:xfrm>
            <a:off x="2373288" y="5016202"/>
            <a:ext cx="6408712" cy="1008112"/>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defTabSz="457200" fontAlgn="auto">
              <a:spcBef>
                <a:spcPts val="600"/>
              </a:spcBef>
              <a:spcAft>
                <a:spcPts val="0"/>
              </a:spcAft>
            </a:pPr>
            <a:r>
              <a:rPr lang="en-GB" sz="1800" b="0" dirty="0" smtClean="0">
                <a:solidFill>
                  <a:schemeClr val="tx1">
                    <a:lumMod val="65000"/>
                    <a:lumOff val="35000"/>
                  </a:schemeClr>
                </a:solidFill>
              </a:rPr>
              <a:t>Prepare </a:t>
            </a:r>
            <a:r>
              <a:rPr lang="en-GB" sz="1800" b="0" dirty="0">
                <a:solidFill>
                  <a:schemeClr val="tx1">
                    <a:lumMod val="65000"/>
                    <a:lumOff val="35000"/>
                  </a:schemeClr>
                </a:solidFill>
              </a:rPr>
              <a:t>for a bridge in the last years of the programme to enable a </a:t>
            </a:r>
            <a:r>
              <a:rPr lang="en-GB" sz="1800" dirty="0">
                <a:solidFill>
                  <a:schemeClr val="tx1">
                    <a:lumMod val="65000"/>
                    <a:lumOff val="35000"/>
                  </a:schemeClr>
                </a:solidFill>
              </a:rPr>
              <a:t>smooth transition to any successor to Horizon </a:t>
            </a:r>
            <a:r>
              <a:rPr lang="en-GB" sz="1800" dirty="0" smtClean="0">
                <a:solidFill>
                  <a:schemeClr val="tx1">
                    <a:lumMod val="65000"/>
                    <a:lumOff val="35000"/>
                  </a:schemeClr>
                </a:solidFill>
              </a:rPr>
              <a:t>2020</a:t>
            </a:r>
            <a:endParaRPr lang="en-GB" sz="1800" b="0" dirty="0"/>
          </a:p>
        </p:txBody>
      </p:sp>
    </p:spTree>
    <p:extLst>
      <p:ext uri="{BB962C8B-B14F-4D97-AF65-F5344CB8AC3E}">
        <p14:creationId xmlns:p14="http://schemas.microsoft.com/office/powerpoint/2010/main" val="2317187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08912" cy="576064"/>
          </a:xfrm>
        </p:spPr>
        <p:txBody>
          <a:bodyPr/>
          <a:lstStyle/>
          <a:p>
            <a:pPr algn="ctr"/>
            <a:r>
              <a:rPr lang="de-DE" dirty="0" smtClean="0"/>
              <a:t>Work Programme 2018-2020</a:t>
            </a:r>
            <a:endParaRPr lang="en-GB" dirty="0"/>
          </a:p>
        </p:txBody>
      </p:sp>
      <p:sp>
        <p:nvSpPr>
          <p:cNvPr id="3" name="Content Placeholder 2"/>
          <p:cNvSpPr>
            <a:spLocks noGrp="1"/>
          </p:cNvSpPr>
          <p:nvPr>
            <p:ph idx="1"/>
          </p:nvPr>
        </p:nvSpPr>
        <p:spPr>
          <a:xfrm>
            <a:off x="467544" y="1988840"/>
            <a:ext cx="8208912" cy="4104456"/>
          </a:xfrm>
        </p:spPr>
        <p:txBody>
          <a:bodyPr/>
          <a:lstStyle/>
          <a:p>
            <a:pPr lvl="1" algn="just">
              <a:buClr>
                <a:srgbClr val="578DA3"/>
              </a:buClr>
            </a:pPr>
            <a:r>
              <a:rPr lang="en-GB" dirty="0" smtClean="0"/>
              <a:t>R &amp; I investment </a:t>
            </a:r>
            <a:r>
              <a:rPr lang="en-GB" dirty="0"/>
              <a:t>of around 30 billion EUR for 3 </a:t>
            </a:r>
            <a:r>
              <a:rPr lang="en-GB" dirty="0" smtClean="0"/>
              <a:t>years</a:t>
            </a:r>
            <a:endParaRPr lang="en-GB" dirty="0"/>
          </a:p>
          <a:p>
            <a:pPr lvl="1" algn="just">
              <a:spcBef>
                <a:spcPts val="1800"/>
              </a:spcBef>
              <a:buClr>
                <a:srgbClr val="578DA3"/>
              </a:buClr>
            </a:pPr>
            <a:r>
              <a:rPr lang="en-GB" dirty="0" smtClean="0"/>
              <a:t>Five mutually reinforcing strategic orientations addressing some main concerns of citizens:</a:t>
            </a:r>
          </a:p>
          <a:p>
            <a:pPr marL="0" lvl="1" indent="0" algn="just">
              <a:buNone/>
            </a:pPr>
            <a:endParaRPr lang="de-DE" dirty="0"/>
          </a:p>
          <a:p>
            <a:pPr lvl="1" algn="just"/>
            <a:endParaRPr lang="de-DE" dirty="0" smtClean="0"/>
          </a:p>
          <a:p>
            <a:pPr lvl="1" algn="just"/>
            <a:endParaRPr lang="de-DE" dirty="0"/>
          </a:p>
          <a:p>
            <a:pPr lvl="1" algn="just"/>
            <a:endParaRPr lang="en-GB" dirty="0"/>
          </a:p>
          <a:p>
            <a:pPr marL="0" indent="0">
              <a:buNone/>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140968"/>
            <a:ext cx="692626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023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808" y="3140968"/>
            <a:ext cx="5904656" cy="3096344"/>
          </a:xfrm>
          <a:ln w="28575">
            <a:solidFill>
              <a:srgbClr val="578DA3"/>
            </a:solidFill>
          </a:ln>
        </p:spPr>
        <p:txBody>
          <a:bodyPr/>
          <a:lstStyle/>
          <a:p>
            <a:r>
              <a:rPr lang="de-DE" b="1" kern="1200" dirty="0">
                <a:solidFill>
                  <a:srgbClr val="34677E"/>
                </a:solidFill>
                <a:latin typeface="+mj-lt"/>
                <a:ea typeface="+mj-ea"/>
                <a:cs typeface="+mj-cs"/>
              </a:rPr>
              <a:t>Open </a:t>
            </a:r>
            <a:r>
              <a:rPr lang="de-DE" b="1" kern="1200" dirty="0" err="1">
                <a:solidFill>
                  <a:srgbClr val="34677E"/>
                </a:solidFill>
                <a:latin typeface="+mj-lt"/>
                <a:ea typeface="+mj-ea"/>
                <a:cs typeface="+mj-cs"/>
              </a:rPr>
              <a:t>to</a:t>
            </a:r>
            <a:r>
              <a:rPr lang="de-DE" b="1" kern="1200" dirty="0">
                <a:solidFill>
                  <a:srgbClr val="34677E"/>
                </a:solidFill>
                <a:latin typeface="+mj-lt"/>
                <a:ea typeface="+mj-ea"/>
                <a:cs typeface="+mj-cs"/>
              </a:rPr>
              <a:t> </a:t>
            </a:r>
            <a:r>
              <a:rPr lang="de-DE" b="1" kern="1200" dirty="0" err="1">
                <a:solidFill>
                  <a:srgbClr val="34677E"/>
                </a:solidFill>
                <a:latin typeface="+mj-lt"/>
                <a:ea typeface="+mj-ea"/>
                <a:cs typeface="+mj-cs"/>
              </a:rPr>
              <a:t>the</a:t>
            </a:r>
            <a:r>
              <a:rPr lang="de-DE" b="1" kern="1200" dirty="0">
                <a:solidFill>
                  <a:srgbClr val="34677E"/>
                </a:solidFill>
                <a:latin typeface="+mj-lt"/>
                <a:ea typeface="+mj-ea"/>
                <a:cs typeface="+mj-cs"/>
              </a:rPr>
              <a:t> World</a:t>
            </a:r>
          </a:p>
          <a:p>
            <a:pPr marL="285750" indent="-285750">
              <a:buClr>
                <a:srgbClr val="578DA3"/>
              </a:buClr>
              <a:buFont typeface="Wingdings" panose="05000000000000000000" pitchFamily="2" charset="2"/>
              <a:buChar char="ü"/>
            </a:pPr>
            <a:r>
              <a:rPr lang="en-GB" b="1" kern="1200" dirty="0">
                <a:solidFill>
                  <a:srgbClr val="34677E"/>
                </a:solidFill>
                <a:latin typeface="+mj-lt"/>
                <a:ea typeface="+mj-ea"/>
                <a:cs typeface="+mj-cs"/>
              </a:rPr>
              <a:t>Over €1 billion investment for 30 </a:t>
            </a:r>
            <a:r>
              <a:rPr lang="en-GB" b="1" kern="1200" dirty="0" smtClean="0">
                <a:solidFill>
                  <a:srgbClr val="34677E"/>
                </a:solidFill>
                <a:latin typeface="+mj-lt"/>
                <a:ea typeface="+mj-ea"/>
                <a:cs typeface="+mj-cs"/>
              </a:rPr>
              <a:t>international flagship initiatives: </a:t>
            </a:r>
            <a:r>
              <a:rPr lang="en-GB" dirty="0">
                <a:solidFill>
                  <a:schemeClr val="tx1">
                    <a:lumMod val="65000"/>
                    <a:lumOff val="35000"/>
                  </a:schemeClr>
                </a:solidFill>
              </a:rPr>
              <a:t>All Atlantic Research Alliance (US Flagship); Mission Innovation Initiative – energy (US Flagship); Canada-human data storage for personalised medicine; EU-Africa-food; </a:t>
            </a:r>
            <a:r>
              <a:rPr lang="en-GB" dirty="0" err="1" smtClean="0">
                <a:solidFill>
                  <a:schemeClr val="tx1">
                    <a:lumMod val="65000"/>
                    <a:lumOff val="35000"/>
                  </a:schemeClr>
                </a:solidFill>
              </a:rPr>
              <a:t>EU-India-water;Russia-research</a:t>
            </a:r>
            <a:r>
              <a:rPr lang="en-GB" dirty="0" smtClean="0">
                <a:solidFill>
                  <a:schemeClr val="tx1">
                    <a:lumMod val="65000"/>
                    <a:lumOff val="35000"/>
                  </a:schemeClr>
                </a:solidFill>
              </a:rPr>
              <a:t> </a:t>
            </a:r>
            <a:r>
              <a:rPr lang="en-GB" dirty="0">
                <a:solidFill>
                  <a:schemeClr val="tx1">
                    <a:lumMod val="65000"/>
                    <a:lumOff val="35000"/>
                  </a:schemeClr>
                </a:solidFill>
              </a:rPr>
              <a:t>infrastructure....</a:t>
            </a:r>
          </a:p>
          <a:p>
            <a:pPr marL="285750" indent="-285750">
              <a:buClr>
                <a:srgbClr val="578DA3"/>
              </a:buClr>
              <a:buFont typeface="Wingdings" panose="05000000000000000000" pitchFamily="2" charset="2"/>
              <a:buChar char="ü"/>
            </a:pPr>
            <a:r>
              <a:rPr lang="en-GB" dirty="0">
                <a:solidFill>
                  <a:schemeClr val="tx1">
                    <a:lumMod val="65000"/>
                    <a:lumOff val="35000"/>
                  </a:schemeClr>
                </a:solidFill>
              </a:rPr>
              <a:t>Strong international component in the European Research Council (ERC) and </a:t>
            </a:r>
            <a:r>
              <a:rPr lang="fr-BE" dirty="0">
                <a:solidFill>
                  <a:schemeClr val="tx1">
                    <a:lumMod val="65000"/>
                    <a:lumOff val="35000"/>
                  </a:schemeClr>
                </a:solidFill>
              </a:rPr>
              <a:t>Marie </a:t>
            </a:r>
            <a:r>
              <a:rPr lang="fr-BE" dirty="0" err="1">
                <a:solidFill>
                  <a:schemeClr val="tx1">
                    <a:lumMod val="65000"/>
                    <a:lumOff val="35000"/>
                  </a:schemeClr>
                </a:solidFill>
              </a:rPr>
              <a:t>Skłodowska</a:t>
            </a:r>
            <a:r>
              <a:rPr lang="fr-BE" dirty="0">
                <a:solidFill>
                  <a:schemeClr val="tx1">
                    <a:lumMod val="65000"/>
                    <a:lumOff val="35000"/>
                  </a:schemeClr>
                </a:solidFill>
              </a:rPr>
              <a:t>-Curie </a:t>
            </a:r>
            <a:r>
              <a:rPr lang="fr-BE" dirty="0" smtClean="0">
                <a:solidFill>
                  <a:schemeClr val="tx1">
                    <a:lumMod val="65000"/>
                    <a:lumOff val="35000"/>
                  </a:schemeClr>
                </a:solidFill>
              </a:rPr>
              <a:t>actions, </a:t>
            </a:r>
            <a:r>
              <a:rPr lang="en-GB" dirty="0" smtClean="0">
                <a:solidFill>
                  <a:schemeClr val="tx1">
                    <a:lumMod val="65000"/>
                    <a:lumOff val="35000"/>
                  </a:schemeClr>
                </a:solidFill>
              </a:rPr>
              <a:t>e.g. ERC expected to fund 240 more non- </a:t>
            </a:r>
            <a:r>
              <a:rPr lang="en-GB" dirty="0">
                <a:solidFill>
                  <a:schemeClr val="tx1">
                    <a:lumMod val="65000"/>
                    <a:lumOff val="35000"/>
                  </a:schemeClr>
                </a:solidFill>
              </a:rPr>
              <a:t>EU/AC nationals as Principal Investigators</a:t>
            </a:r>
          </a:p>
        </p:txBody>
      </p:sp>
      <p:sp>
        <p:nvSpPr>
          <p:cNvPr id="4" name="Content Placeholder 3"/>
          <p:cNvSpPr>
            <a:spLocks noGrp="1"/>
          </p:cNvSpPr>
          <p:nvPr>
            <p:ph idx="10"/>
          </p:nvPr>
        </p:nvSpPr>
        <p:spPr>
          <a:xfrm>
            <a:off x="323528" y="1844824"/>
            <a:ext cx="2160240" cy="3240360"/>
          </a:xfrm>
          <a:ln w="28575">
            <a:solidFill>
              <a:srgbClr val="578DA3"/>
            </a:solidFill>
          </a:ln>
        </p:spPr>
        <p:txBody>
          <a:bodyPr/>
          <a:lstStyle/>
          <a:p>
            <a:r>
              <a:rPr lang="de-DE" b="1" dirty="0">
                <a:solidFill>
                  <a:srgbClr val="34677E"/>
                </a:solidFill>
                <a:latin typeface="+mj-lt"/>
                <a:ea typeface="+mj-ea"/>
                <a:cs typeface="+mj-cs"/>
              </a:rPr>
              <a:t>Open Innovation</a:t>
            </a:r>
          </a:p>
          <a:p>
            <a:pPr marL="285750" indent="-285750">
              <a:buClr>
                <a:srgbClr val="578DA3"/>
              </a:buClr>
              <a:buFont typeface="Wingdings" panose="05000000000000000000" pitchFamily="2" charset="2"/>
              <a:buChar char="ü"/>
            </a:pPr>
            <a:r>
              <a:rPr lang="en-GB" b="1" dirty="0">
                <a:solidFill>
                  <a:srgbClr val="34677E"/>
                </a:solidFill>
                <a:latin typeface="+mj-lt"/>
                <a:ea typeface="+mj-ea"/>
                <a:cs typeface="+mj-cs"/>
              </a:rPr>
              <a:t>EIC pilot</a:t>
            </a:r>
          </a:p>
          <a:p>
            <a:pPr marL="285750" indent="-285750">
              <a:buClr>
                <a:srgbClr val="578DA3"/>
              </a:buClr>
              <a:buFont typeface="Wingdings" panose="05000000000000000000" pitchFamily="2" charset="2"/>
              <a:buChar char="ü"/>
            </a:pPr>
            <a:r>
              <a:rPr lang="en-GB" dirty="0" smtClean="0">
                <a:solidFill>
                  <a:schemeClr val="tx1">
                    <a:lumMod val="65000"/>
                    <a:lumOff val="35000"/>
                  </a:schemeClr>
                </a:solidFill>
              </a:rPr>
              <a:t>Open </a:t>
            </a:r>
            <a:r>
              <a:rPr lang="en-GB" dirty="0">
                <a:solidFill>
                  <a:schemeClr val="tx1">
                    <a:lumMod val="65000"/>
                    <a:lumOff val="35000"/>
                  </a:schemeClr>
                </a:solidFill>
              </a:rPr>
              <a:t>innovation test beds </a:t>
            </a:r>
            <a:r>
              <a:rPr lang="en-GB" dirty="0" smtClean="0">
                <a:solidFill>
                  <a:schemeClr val="tx1">
                    <a:lumMod val="65000"/>
                    <a:lumOff val="35000"/>
                  </a:schemeClr>
                </a:solidFill>
              </a:rPr>
              <a:t/>
            </a:r>
            <a:br>
              <a:rPr lang="en-GB" dirty="0" smtClean="0">
                <a:solidFill>
                  <a:schemeClr val="tx1">
                    <a:lumMod val="65000"/>
                    <a:lumOff val="35000"/>
                  </a:schemeClr>
                </a:solidFill>
              </a:rPr>
            </a:br>
            <a:r>
              <a:rPr lang="en-GB" dirty="0" smtClean="0">
                <a:solidFill>
                  <a:schemeClr val="tx1">
                    <a:lumMod val="65000"/>
                    <a:lumOff val="35000"/>
                  </a:schemeClr>
                </a:solidFill>
              </a:rPr>
              <a:t>(€ 200 M)</a:t>
            </a:r>
            <a:endParaRPr lang="en-GB" dirty="0">
              <a:solidFill>
                <a:schemeClr val="tx1">
                  <a:lumMod val="65000"/>
                  <a:lumOff val="35000"/>
                </a:schemeClr>
              </a:solidFill>
            </a:endParaRPr>
          </a:p>
          <a:p>
            <a:pPr marL="285750" indent="-285750">
              <a:buClr>
                <a:srgbClr val="578DA3"/>
              </a:buClr>
              <a:buFont typeface="Wingdings" panose="05000000000000000000" pitchFamily="2" charset="2"/>
              <a:buChar char="ü"/>
            </a:pPr>
            <a:r>
              <a:rPr lang="en-GB" dirty="0">
                <a:solidFill>
                  <a:schemeClr val="tx1">
                    <a:lumMod val="65000"/>
                    <a:lumOff val="35000"/>
                  </a:schemeClr>
                </a:solidFill>
              </a:rPr>
              <a:t>Ca. 30 topics of </a:t>
            </a:r>
            <a:r>
              <a:rPr lang="en-GB" dirty="0" smtClean="0">
                <a:solidFill>
                  <a:schemeClr val="tx1">
                    <a:lumMod val="65000"/>
                    <a:lumOff val="35000"/>
                  </a:schemeClr>
                </a:solidFill>
              </a:rPr>
              <a:t>€ 300 </a:t>
            </a:r>
            <a:r>
              <a:rPr lang="en-GB" dirty="0">
                <a:solidFill>
                  <a:schemeClr val="tx1">
                    <a:lumMod val="65000"/>
                    <a:lumOff val="35000"/>
                  </a:schemeClr>
                </a:solidFill>
              </a:rPr>
              <a:t>million budget in the Societal challenges pillar </a:t>
            </a:r>
          </a:p>
          <a:p>
            <a:endParaRPr lang="en-GB" dirty="0"/>
          </a:p>
        </p:txBody>
      </p:sp>
      <p:sp>
        <p:nvSpPr>
          <p:cNvPr id="5" name="TextBox 4"/>
          <p:cNvSpPr txBox="1"/>
          <p:nvPr/>
        </p:nvSpPr>
        <p:spPr>
          <a:xfrm>
            <a:off x="2843808" y="764704"/>
            <a:ext cx="6048671" cy="2183675"/>
          </a:xfrm>
          <a:prstGeom prst="rect">
            <a:avLst/>
          </a:prstGeom>
          <a:noFill/>
          <a:ln w="28575">
            <a:solidFill>
              <a:srgbClr val="669AAF"/>
            </a:solidFill>
          </a:ln>
        </p:spPr>
        <p:txBody>
          <a:bodyPr wrap="square" rtlCol="0">
            <a:spAutoFit/>
          </a:bodyPr>
          <a:lstStyle/>
          <a:p>
            <a:pPr>
              <a:spcBef>
                <a:spcPts val="384"/>
              </a:spcBef>
              <a:spcAft>
                <a:spcPts val="600"/>
              </a:spcAft>
              <a:buClr>
                <a:srgbClr val="578DA3"/>
              </a:buClr>
            </a:pPr>
            <a:r>
              <a:rPr lang="de-DE" sz="1600" dirty="0">
                <a:solidFill>
                  <a:srgbClr val="34677E"/>
                </a:solidFill>
                <a:latin typeface="+mj-lt"/>
                <a:ea typeface="+mj-ea"/>
                <a:cs typeface="+mj-cs"/>
              </a:rPr>
              <a:t>Open Science</a:t>
            </a:r>
          </a:p>
          <a:p>
            <a:pPr marL="285750" indent="-285750" eaLnBrk="0" hangingPunct="0">
              <a:spcBef>
                <a:spcPts val="324"/>
              </a:spcBef>
              <a:spcAft>
                <a:spcPts val="600"/>
              </a:spcAft>
              <a:buClr>
                <a:srgbClr val="578DA3"/>
              </a:buClr>
              <a:buSzPct val="120000"/>
              <a:buFont typeface="Wingdings" panose="05000000000000000000" pitchFamily="2" charset="2"/>
              <a:buChar char="ü"/>
            </a:pPr>
            <a:r>
              <a:rPr lang="en-GB" sz="1600" dirty="0">
                <a:solidFill>
                  <a:srgbClr val="34677E"/>
                </a:solidFill>
                <a:latin typeface="+mj-lt"/>
                <a:ea typeface="+mj-ea"/>
                <a:cs typeface="+mj-cs"/>
              </a:rPr>
              <a:t>€ 2 billion </a:t>
            </a:r>
            <a:r>
              <a:rPr lang="en-GB" sz="1600" b="0" dirty="0" smtClean="0">
                <a:solidFill>
                  <a:schemeClr val="tx1">
                    <a:lumMod val="65000"/>
                    <a:lumOff val="35000"/>
                  </a:schemeClr>
                </a:solidFill>
                <a:latin typeface="+mn-lt"/>
              </a:rPr>
              <a:t>channelled to  </a:t>
            </a:r>
            <a:r>
              <a:rPr lang="en-GB" sz="1600" b="0" dirty="0">
                <a:solidFill>
                  <a:schemeClr val="tx1">
                    <a:lumMod val="65000"/>
                    <a:lumOff val="35000"/>
                  </a:schemeClr>
                </a:solidFill>
                <a:latin typeface="+mn-lt"/>
              </a:rPr>
              <a:t>direct/ indirect </a:t>
            </a:r>
            <a:r>
              <a:rPr lang="en-GB" sz="1600" b="0" dirty="0" smtClean="0">
                <a:solidFill>
                  <a:schemeClr val="tx1">
                    <a:lumMod val="65000"/>
                    <a:lumOff val="35000"/>
                  </a:schemeClr>
                </a:solidFill>
                <a:latin typeface="+mn-lt"/>
              </a:rPr>
              <a:t>support for </a:t>
            </a:r>
            <a:r>
              <a:rPr lang="en-GB" sz="1600" b="0" dirty="0">
                <a:solidFill>
                  <a:schemeClr val="tx1">
                    <a:lumMod val="65000"/>
                    <a:lumOff val="35000"/>
                  </a:schemeClr>
                </a:solidFill>
                <a:latin typeface="+mn-lt"/>
              </a:rPr>
              <a:t>Open Science</a:t>
            </a:r>
          </a:p>
          <a:p>
            <a:pPr marL="285750" indent="-285750" eaLnBrk="0" hangingPunct="0">
              <a:spcBef>
                <a:spcPct val="20000"/>
              </a:spcBef>
              <a:spcAft>
                <a:spcPts val="600"/>
              </a:spcAft>
              <a:buClr>
                <a:srgbClr val="578DA3"/>
              </a:buClr>
              <a:buSzPct val="120000"/>
              <a:buFont typeface="Wingdings" panose="05000000000000000000" pitchFamily="2" charset="2"/>
              <a:buChar char="ü"/>
            </a:pPr>
            <a:r>
              <a:rPr lang="en-GB" sz="1600" dirty="0">
                <a:solidFill>
                  <a:srgbClr val="34677E"/>
                </a:solidFill>
                <a:latin typeface="+mj-lt"/>
                <a:ea typeface="+mj-ea"/>
                <a:cs typeface="+mj-cs"/>
              </a:rPr>
              <a:t>European Open Science Cloud </a:t>
            </a:r>
            <a:r>
              <a:rPr lang="en-GB" sz="1600" b="0" dirty="0">
                <a:solidFill>
                  <a:schemeClr val="tx1">
                    <a:lumMod val="65000"/>
                    <a:lumOff val="35000"/>
                  </a:schemeClr>
                </a:solidFill>
                <a:latin typeface="+mn-lt"/>
              </a:rPr>
              <a:t>and European Data </a:t>
            </a:r>
            <a:r>
              <a:rPr lang="en-GB" sz="1600" b="0" dirty="0" smtClean="0">
                <a:solidFill>
                  <a:schemeClr val="tx1">
                    <a:lumMod val="65000"/>
                    <a:lumOff val="35000"/>
                  </a:schemeClr>
                </a:solidFill>
                <a:latin typeface="+mn-lt"/>
              </a:rPr>
              <a:t>Infrastructure (€ 600M)</a:t>
            </a:r>
          </a:p>
          <a:p>
            <a:pPr marL="285750" indent="-285750" eaLnBrk="0" hangingPunct="0">
              <a:spcBef>
                <a:spcPct val="20000"/>
              </a:spcBef>
              <a:spcAft>
                <a:spcPts val="600"/>
              </a:spcAft>
              <a:buClr>
                <a:srgbClr val="578DA3"/>
              </a:buClr>
              <a:buSzPct val="120000"/>
              <a:buFont typeface="Wingdings" panose="05000000000000000000" pitchFamily="2" charset="2"/>
              <a:buChar char="ü"/>
            </a:pPr>
            <a:r>
              <a:rPr lang="en-GB" sz="1600" b="0" dirty="0" smtClean="0">
                <a:solidFill>
                  <a:schemeClr val="tx1">
                    <a:lumMod val="65000"/>
                    <a:lumOff val="35000"/>
                  </a:schemeClr>
                </a:solidFill>
                <a:latin typeface="+mn-lt"/>
              </a:rPr>
              <a:t>New</a:t>
            </a:r>
            <a:r>
              <a:rPr lang="en-GB" sz="1600" b="0" dirty="0">
                <a:solidFill>
                  <a:schemeClr val="tx1">
                    <a:lumMod val="65000"/>
                    <a:lumOff val="35000"/>
                  </a:schemeClr>
                </a:solidFill>
                <a:latin typeface="+mn-lt"/>
              </a:rPr>
              <a:t>: Open Research Europe platform for Horizon 2020 and successor framework </a:t>
            </a:r>
            <a:r>
              <a:rPr lang="en-GB" sz="1600" b="0" dirty="0" smtClean="0">
                <a:solidFill>
                  <a:schemeClr val="tx1">
                    <a:lumMod val="65000"/>
                    <a:lumOff val="35000"/>
                  </a:schemeClr>
                </a:solidFill>
                <a:latin typeface="+mn-lt"/>
              </a:rPr>
              <a:t>publications</a:t>
            </a:r>
            <a:endParaRPr lang="en-GB" sz="1600" b="0" dirty="0">
              <a:solidFill>
                <a:schemeClr val="tx1">
                  <a:lumMod val="65000"/>
                  <a:lumOff val="35000"/>
                </a:schemeClr>
              </a:solidFill>
              <a:latin typeface="+mn-lt"/>
            </a:endParaRPr>
          </a:p>
        </p:txBody>
      </p:sp>
    </p:spTree>
    <p:extLst>
      <p:ext uri="{BB962C8B-B14F-4D97-AF65-F5344CB8AC3E}">
        <p14:creationId xmlns:p14="http://schemas.microsoft.com/office/powerpoint/2010/main" val="1005304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7956</TotalTime>
  <Words>722</Words>
  <Application>Microsoft Office PowerPoint</Application>
  <PresentationFormat>On-screen Show (4:3)</PresentationFormat>
  <Paragraphs>142</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30 years of EU funded R&amp;I     ~average Annual budget (in b€)</vt:lpstr>
      <vt:lpstr>Horizon 2020 – Participation % of all 3rd countries</vt:lpstr>
      <vt:lpstr>    US Participation (2007-2017) last 10 years of collaboration   </vt:lpstr>
      <vt:lpstr>PowerPoint Presentation</vt:lpstr>
      <vt:lpstr>Horizon 2020 - Outlook 2018-2020 After nearly 4 years of implementation</vt:lpstr>
      <vt:lpstr>Work Programme 2018-2020  prepared through Strategic Programming</vt:lpstr>
      <vt:lpstr>Work Programme 2018-2020</vt:lpstr>
      <vt:lpstr>PowerPoint Presentation</vt:lpstr>
      <vt:lpstr> Examples of areas inviting US cooperation  (US Flagships) Work Programme 2018-2020</vt:lpstr>
      <vt:lpstr>EU - US Flagship cooperation examples </vt:lpstr>
      <vt:lpstr>Success story EU-US cooperation project – Global Health</vt:lpstr>
      <vt:lpstr>Success story EU-US cooperation project - Atlantic</vt:lpstr>
      <vt:lpstr>Thank you!   #InvestEUresearch  www.ec.europa.eu/research Participant Portal www      </vt:lpstr>
    </vt:vector>
  </TitlesOfParts>
  <Company>European Commission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European Commission</dc:creator>
  <cp:lastModifiedBy>PEETERS Karin (EEAS-WASHINGTON)</cp:lastModifiedBy>
  <cp:revision>274</cp:revision>
  <cp:lastPrinted>2017-10-26T15:46:53Z</cp:lastPrinted>
  <dcterms:created xsi:type="dcterms:W3CDTF">2011-10-28T10:25:18Z</dcterms:created>
  <dcterms:modified xsi:type="dcterms:W3CDTF">2017-10-26T20:03:08Z</dcterms:modified>
</cp:coreProperties>
</file>