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1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2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3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4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6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7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8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9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0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1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32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33.xml" ContentType="application/vnd.openxmlformats-officedocument.them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4.xml" ContentType="application/vnd.openxmlformats-officedocument.theme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35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6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809" r:id="rId14"/>
    <p:sldMasterId id="2147483822" r:id="rId15"/>
    <p:sldMasterId id="2147484355" r:id="rId16"/>
    <p:sldMasterId id="2147484367" r:id="rId17"/>
    <p:sldMasterId id="2147484381" r:id="rId18"/>
    <p:sldMasterId id="2147485433" r:id="rId19"/>
    <p:sldMasterId id="2147485442" r:id="rId20"/>
    <p:sldMasterId id="2147485454" r:id="rId21"/>
    <p:sldMasterId id="2147485713" r:id="rId22"/>
    <p:sldMasterId id="2147485728" r:id="rId23"/>
    <p:sldMasterId id="2147485740" r:id="rId24"/>
    <p:sldMasterId id="2147486041" r:id="rId25"/>
    <p:sldMasterId id="2147486054" r:id="rId26"/>
    <p:sldMasterId id="2147486068" r:id="rId27"/>
    <p:sldMasterId id="2147488988" r:id="rId28"/>
    <p:sldMasterId id="2147494334" r:id="rId29"/>
    <p:sldMasterId id="2147494349" r:id="rId30"/>
    <p:sldMasterId id="2147496899" r:id="rId31"/>
    <p:sldMasterId id="2147496911" r:id="rId32"/>
    <p:sldMasterId id="2147496926" r:id="rId33"/>
    <p:sldMasterId id="2147497343" r:id="rId34"/>
    <p:sldMasterId id="2147499854" r:id="rId35"/>
    <p:sldMasterId id="2147500297" r:id="rId36"/>
    <p:sldMasterId id="2147500312" r:id="rId37"/>
  </p:sldMasterIdLst>
  <p:notesMasterIdLst>
    <p:notesMasterId r:id="rId67"/>
  </p:notesMasterIdLst>
  <p:handoutMasterIdLst>
    <p:handoutMasterId r:id="rId68"/>
  </p:handoutMasterIdLst>
  <p:sldIdLst>
    <p:sldId id="1394" r:id="rId38"/>
    <p:sldId id="1508" r:id="rId39"/>
    <p:sldId id="1423" r:id="rId40"/>
    <p:sldId id="1561" r:id="rId41"/>
    <p:sldId id="1547" r:id="rId42"/>
    <p:sldId id="1548" r:id="rId43"/>
    <p:sldId id="1555" r:id="rId44"/>
    <p:sldId id="1556" r:id="rId45"/>
    <p:sldId id="1571" r:id="rId46"/>
    <p:sldId id="1579" r:id="rId47"/>
    <p:sldId id="1580" r:id="rId48"/>
    <p:sldId id="1581" r:id="rId49"/>
    <p:sldId id="1572" r:id="rId50"/>
    <p:sldId id="1562" r:id="rId51"/>
    <p:sldId id="1564" r:id="rId52"/>
    <p:sldId id="1576" r:id="rId53"/>
    <p:sldId id="1437" r:id="rId54"/>
    <p:sldId id="1554" r:id="rId55"/>
    <p:sldId id="1532" r:id="rId56"/>
    <p:sldId id="1533" r:id="rId57"/>
    <p:sldId id="1534" r:id="rId58"/>
    <p:sldId id="1479" r:id="rId59"/>
    <p:sldId id="1544" r:id="rId60"/>
    <p:sldId id="1483" r:id="rId61"/>
    <p:sldId id="1486" r:id="rId62"/>
    <p:sldId id="1537" r:id="rId63"/>
    <p:sldId id="1538" r:id="rId64"/>
    <p:sldId id="1539" r:id="rId65"/>
    <p:sldId id="1416" r:id="rId66"/>
  </p:sldIdLst>
  <p:sldSz cx="9144000" cy="6858000" type="screen4x3"/>
  <p:notesSz cx="6881813" cy="92964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BD"/>
    <a:srgbClr val="FFE89F"/>
    <a:srgbClr val="FFDF79"/>
    <a:srgbClr val="FFD44B"/>
    <a:srgbClr val="FFCB25"/>
    <a:srgbClr val="EEB500"/>
    <a:srgbClr val="FFE79B"/>
    <a:srgbClr val="FFDA65"/>
    <a:srgbClr val="F6E00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0" autoAdjust="0"/>
    <p:restoredTop sz="94633" autoAdjust="0"/>
  </p:normalViewPr>
  <p:slideViewPr>
    <p:cSldViewPr snapToObjects="1">
      <p:cViewPr varScale="1">
        <p:scale>
          <a:sx n="131" d="100"/>
          <a:sy n="131" d="100"/>
        </p:scale>
        <p:origin x="1146" y="126"/>
      </p:cViewPr>
      <p:guideLst>
        <p:guide orient="horz" pos="2387"/>
        <p:guide pos="27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notesViewPr>
    <p:cSldViewPr snapToObjects="1">
      <p:cViewPr varScale="1">
        <p:scale>
          <a:sx n="47" d="100"/>
          <a:sy n="47" d="100"/>
        </p:scale>
        <p:origin x="-2700" y="-96"/>
      </p:cViewPr>
      <p:guideLst>
        <p:guide orient="horz" pos="2928"/>
        <p:guide pos="2168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slide" Target="slides/slide26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slide" Target="slides/slide27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7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D23EB-7BC1-42E7-B6BD-C41E8685AA7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67AAF50-0519-4386-BFAF-E64DF023F6FF}">
      <dgm:prSet phldrT="[Texto]"/>
      <dgm:spPr>
        <a:solidFill>
          <a:srgbClr val="9EBE78"/>
        </a:solidFill>
      </dgm:spPr>
      <dgm:t>
        <a:bodyPr/>
        <a:lstStyle/>
        <a:p>
          <a:r>
            <a:rPr lang="en-US" noProof="0" dirty="0" smtClean="0"/>
            <a:t>- Macri is reelected.</a:t>
          </a:r>
        </a:p>
        <a:p>
          <a:r>
            <a:rPr lang="en-US" noProof="0" dirty="0" smtClean="0"/>
            <a:t>- Achieves majority in the Lower House.</a:t>
          </a:r>
        </a:p>
        <a:p>
          <a:r>
            <a:rPr lang="en-US" noProof="0" dirty="0" smtClean="0"/>
            <a:t>- Wins around 12 own governors.</a:t>
          </a:r>
        </a:p>
      </dgm:t>
    </dgm:pt>
    <dgm:pt modelId="{E4EE4248-A4C6-4192-8DA3-6A59FFCF099E}" type="parTrans" cxnId="{0B398A71-4624-4227-94B1-16D085A3AE6D}">
      <dgm:prSet/>
      <dgm:spPr/>
      <dgm:t>
        <a:bodyPr/>
        <a:lstStyle/>
        <a:p>
          <a:endParaRPr lang="en-US" noProof="0"/>
        </a:p>
      </dgm:t>
    </dgm:pt>
    <dgm:pt modelId="{7A4BB248-B8AE-4745-A5CF-C77413C3EB53}" type="sibTrans" cxnId="{0B398A71-4624-4227-94B1-16D085A3AE6D}">
      <dgm:prSet/>
      <dgm:spPr/>
      <dgm:t>
        <a:bodyPr/>
        <a:lstStyle/>
        <a:p>
          <a:endParaRPr lang="en-US" noProof="0"/>
        </a:p>
      </dgm:t>
    </dgm:pt>
    <dgm:pt modelId="{F1EDEE4A-FA41-4DD7-9D5E-A666732568D1}">
      <dgm:prSet phldrT="[Texto]"/>
      <dgm:spPr>
        <a:solidFill>
          <a:srgbClr val="CFB667"/>
        </a:solidFill>
      </dgm:spPr>
      <dgm:t>
        <a:bodyPr/>
        <a:lstStyle/>
        <a:p>
          <a:r>
            <a:rPr lang="en-US" noProof="0" dirty="0" smtClean="0"/>
            <a:t>- Macri is reelected in a run-off.</a:t>
          </a:r>
        </a:p>
        <a:p>
          <a:r>
            <a:rPr lang="en-US" noProof="0" dirty="0" smtClean="0"/>
            <a:t>- No majority in the Lower House.</a:t>
          </a:r>
        </a:p>
        <a:p>
          <a:r>
            <a:rPr lang="en-US" noProof="0" dirty="0" smtClean="0"/>
            <a:t>-  Wins around 6 own governors.</a:t>
          </a:r>
          <a:endParaRPr lang="en-US" noProof="0" dirty="0"/>
        </a:p>
      </dgm:t>
    </dgm:pt>
    <dgm:pt modelId="{175F7038-3A63-41B8-B4E2-66B22BFF3DEA}" type="parTrans" cxnId="{800C6E7C-F05F-4F12-BB47-E359C1B2044E}">
      <dgm:prSet/>
      <dgm:spPr/>
      <dgm:t>
        <a:bodyPr/>
        <a:lstStyle/>
        <a:p>
          <a:endParaRPr lang="en-US" noProof="0"/>
        </a:p>
      </dgm:t>
    </dgm:pt>
    <dgm:pt modelId="{A4193978-9D67-4B01-9ECC-BFDD1ABF0357}" type="sibTrans" cxnId="{800C6E7C-F05F-4F12-BB47-E359C1B2044E}">
      <dgm:prSet/>
      <dgm:spPr/>
      <dgm:t>
        <a:bodyPr/>
        <a:lstStyle/>
        <a:p>
          <a:endParaRPr lang="en-US" noProof="0"/>
        </a:p>
      </dgm:t>
    </dgm:pt>
    <dgm:pt modelId="{32A65A0F-03C4-4250-8120-9D093F70F542}">
      <dgm:prSet phldrT="[Texto]"/>
      <dgm:spPr>
        <a:solidFill>
          <a:srgbClr val="FF9966"/>
        </a:solidFill>
      </dgm:spPr>
      <dgm:t>
        <a:bodyPr/>
        <a:lstStyle/>
        <a:p>
          <a:r>
            <a:rPr lang="en-US" noProof="0" dirty="0" smtClean="0"/>
            <a:t>- Peronism unifies under a clear leadership and Macri loses the Presidency.</a:t>
          </a:r>
        </a:p>
      </dgm:t>
    </dgm:pt>
    <dgm:pt modelId="{4D81080D-C667-41FC-AADB-9441D82E8EB7}" type="parTrans" cxnId="{A10053D5-114F-49C2-BF08-C8FD22ED3053}">
      <dgm:prSet/>
      <dgm:spPr/>
      <dgm:t>
        <a:bodyPr/>
        <a:lstStyle/>
        <a:p>
          <a:endParaRPr lang="en-US" noProof="0"/>
        </a:p>
      </dgm:t>
    </dgm:pt>
    <dgm:pt modelId="{354BE835-46D8-4E7E-BFFB-912011709794}" type="sibTrans" cxnId="{A10053D5-114F-49C2-BF08-C8FD22ED3053}">
      <dgm:prSet/>
      <dgm:spPr/>
      <dgm:t>
        <a:bodyPr/>
        <a:lstStyle/>
        <a:p>
          <a:endParaRPr lang="en-US" noProof="0"/>
        </a:p>
      </dgm:t>
    </dgm:pt>
    <dgm:pt modelId="{86C31076-8874-47C3-A922-11D2F8ED0486}">
      <dgm:prSet phldrT="[Texto]"/>
      <dgm:spPr>
        <a:solidFill>
          <a:srgbClr val="CB534D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noProof="0" dirty="0" smtClean="0"/>
            <a:t>- CFK is elected in 2019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noProof="0" dirty="0" smtClean="0"/>
            <a:t>- Return of populism to Argentina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noProof="0" dirty="0"/>
        </a:p>
      </dgm:t>
    </dgm:pt>
    <dgm:pt modelId="{252A7476-1A09-4FA3-8206-DA93F1FC5520}" type="parTrans" cxnId="{247051B2-6438-43C3-BC6F-DB9CAF6E208C}">
      <dgm:prSet/>
      <dgm:spPr/>
      <dgm:t>
        <a:bodyPr/>
        <a:lstStyle/>
        <a:p>
          <a:endParaRPr lang="es-AR"/>
        </a:p>
      </dgm:t>
    </dgm:pt>
    <dgm:pt modelId="{E418BCD9-36B4-42B3-9C4C-F6B1F70972B9}" type="sibTrans" cxnId="{247051B2-6438-43C3-BC6F-DB9CAF6E208C}">
      <dgm:prSet/>
      <dgm:spPr/>
      <dgm:t>
        <a:bodyPr/>
        <a:lstStyle/>
        <a:p>
          <a:endParaRPr lang="es-AR"/>
        </a:p>
      </dgm:t>
    </dgm:pt>
    <dgm:pt modelId="{C5DB5DAD-713A-43D2-9AB8-D2CE109548C5}" type="pres">
      <dgm:prSet presAssocID="{234D23EB-7BC1-42E7-B6BD-C41E8685AA7A}" presName="Name0" presStyleCnt="0">
        <dgm:presLayoutVars>
          <dgm:dir/>
          <dgm:resizeHandles val="exact"/>
        </dgm:presLayoutVars>
      </dgm:prSet>
      <dgm:spPr/>
    </dgm:pt>
    <dgm:pt modelId="{D808F483-2737-4E5D-B5B9-A1E6EC42C937}" type="pres">
      <dgm:prSet presAssocID="{234D23EB-7BC1-42E7-B6BD-C41E8685AA7A}" presName="fgShape" presStyleLbl="fgShp" presStyleIdx="0" presStyleCnt="1" custScaleX="104779" custLinFactNeighborX="0"/>
      <dgm:spPr>
        <a:solidFill>
          <a:schemeClr val="bg1">
            <a:lumMod val="85000"/>
          </a:schemeClr>
        </a:solidFill>
      </dgm:spPr>
    </dgm:pt>
    <dgm:pt modelId="{626E828F-BA39-4308-B532-56234F38CD11}" type="pres">
      <dgm:prSet presAssocID="{234D23EB-7BC1-42E7-B6BD-C41E8685AA7A}" presName="linComp" presStyleCnt="0"/>
      <dgm:spPr/>
    </dgm:pt>
    <dgm:pt modelId="{96442028-D189-4534-A566-C8792BD926B3}" type="pres">
      <dgm:prSet presAssocID="{A67AAF50-0519-4386-BFAF-E64DF023F6FF}" presName="compNode" presStyleCnt="0"/>
      <dgm:spPr/>
    </dgm:pt>
    <dgm:pt modelId="{32AF057D-16E8-490D-9B2C-2511B4B55E56}" type="pres">
      <dgm:prSet presAssocID="{A67AAF50-0519-4386-BFAF-E64DF023F6FF}" presName="bkgdShape" presStyleLbl="node1" presStyleIdx="0" presStyleCnt="4"/>
      <dgm:spPr/>
      <dgm:t>
        <a:bodyPr/>
        <a:lstStyle/>
        <a:p>
          <a:endParaRPr lang="en-US"/>
        </a:p>
      </dgm:t>
    </dgm:pt>
    <dgm:pt modelId="{3EC2A91C-07E8-4BEC-BB9B-97043D61A20D}" type="pres">
      <dgm:prSet presAssocID="{A67AAF50-0519-4386-BFAF-E64DF023F6F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B73D9-44B4-41B1-AB72-00F9A5DEC5DA}" type="pres">
      <dgm:prSet presAssocID="{A67AAF50-0519-4386-BFAF-E64DF023F6FF}" presName="invisiNode" presStyleLbl="node1" presStyleIdx="0" presStyleCnt="4"/>
      <dgm:spPr/>
    </dgm:pt>
    <dgm:pt modelId="{62774EC0-BCAF-4D9E-979A-E198E6409E5F}" type="pres">
      <dgm:prSet presAssocID="{A67AAF50-0519-4386-BFAF-E64DF023F6FF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A3E336-59CB-4E66-8035-1D48B10D0541}" type="pres">
      <dgm:prSet presAssocID="{7A4BB248-B8AE-4745-A5CF-C77413C3EB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06782B-DC2D-45C5-9EBC-8572891BBE04}" type="pres">
      <dgm:prSet presAssocID="{F1EDEE4A-FA41-4DD7-9D5E-A666732568D1}" presName="compNode" presStyleCnt="0"/>
      <dgm:spPr/>
    </dgm:pt>
    <dgm:pt modelId="{5D5845A9-FAF0-4193-982F-7625BAE52BD6}" type="pres">
      <dgm:prSet presAssocID="{F1EDEE4A-FA41-4DD7-9D5E-A666732568D1}" presName="bkgdShape" presStyleLbl="node1" presStyleIdx="1" presStyleCnt="4"/>
      <dgm:spPr/>
      <dgm:t>
        <a:bodyPr/>
        <a:lstStyle/>
        <a:p>
          <a:endParaRPr lang="en-US"/>
        </a:p>
      </dgm:t>
    </dgm:pt>
    <dgm:pt modelId="{C22D8B30-9C9F-4F67-8578-25874374ABCB}" type="pres">
      <dgm:prSet presAssocID="{F1EDEE4A-FA41-4DD7-9D5E-A666732568D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FFE97-D7C8-4817-B5A6-823E5E83D30E}" type="pres">
      <dgm:prSet presAssocID="{F1EDEE4A-FA41-4DD7-9D5E-A666732568D1}" presName="invisiNode" presStyleLbl="node1" presStyleIdx="1" presStyleCnt="4"/>
      <dgm:spPr/>
    </dgm:pt>
    <dgm:pt modelId="{89849DF1-E73A-435E-A39A-5647CB6B9016}" type="pres">
      <dgm:prSet presAssocID="{F1EDEE4A-FA41-4DD7-9D5E-A666732568D1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72B93DD-4B94-4FAD-8721-E623B919567B}" type="pres">
      <dgm:prSet presAssocID="{A4193978-9D67-4B01-9ECC-BFDD1ABF035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012FB0-7050-4EE5-A6D0-780F9CCF2DD6}" type="pres">
      <dgm:prSet presAssocID="{32A65A0F-03C4-4250-8120-9D093F70F542}" presName="compNode" presStyleCnt="0"/>
      <dgm:spPr/>
    </dgm:pt>
    <dgm:pt modelId="{B4C3924A-E3B0-4CE7-8D04-D38FFA384D57}" type="pres">
      <dgm:prSet presAssocID="{32A65A0F-03C4-4250-8120-9D093F70F542}" presName="bkgdShape" presStyleLbl="node1" presStyleIdx="2" presStyleCnt="4"/>
      <dgm:spPr/>
      <dgm:t>
        <a:bodyPr/>
        <a:lstStyle/>
        <a:p>
          <a:endParaRPr lang="en-US"/>
        </a:p>
      </dgm:t>
    </dgm:pt>
    <dgm:pt modelId="{E7D0C566-93F9-4999-87C0-FD7F22184B11}" type="pres">
      <dgm:prSet presAssocID="{32A65A0F-03C4-4250-8120-9D093F70F54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02F00-8FBA-4C20-BDC8-082B2537555D}" type="pres">
      <dgm:prSet presAssocID="{32A65A0F-03C4-4250-8120-9D093F70F542}" presName="invisiNode" presStyleLbl="node1" presStyleIdx="2" presStyleCnt="4"/>
      <dgm:spPr/>
    </dgm:pt>
    <dgm:pt modelId="{CD8C2E95-9466-4C32-9DC5-DCB46696808A}" type="pres">
      <dgm:prSet presAssocID="{32A65A0F-03C4-4250-8120-9D093F70F542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C419696-037E-4226-B88F-B86267D77415}" type="pres">
      <dgm:prSet presAssocID="{354BE835-46D8-4E7E-BFFB-912011709794}" presName="sibTrans" presStyleLbl="sibTrans2D1" presStyleIdx="0" presStyleCnt="0"/>
      <dgm:spPr/>
      <dgm:t>
        <a:bodyPr/>
        <a:lstStyle/>
        <a:p>
          <a:endParaRPr lang="es-AR"/>
        </a:p>
      </dgm:t>
    </dgm:pt>
    <dgm:pt modelId="{1A2E21E4-62C0-420B-AA73-3C2F650EF7AC}" type="pres">
      <dgm:prSet presAssocID="{86C31076-8874-47C3-A922-11D2F8ED0486}" presName="compNode" presStyleCnt="0"/>
      <dgm:spPr/>
    </dgm:pt>
    <dgm:pt modelId="{ACABE9AE-4EDB-494E-A21A-067FCC2A562C}" type="pres">
      <dgm:prSet presAssocID="{86C31076-8874-47C3-A922-11D2F8ED0486}" presName="bkgdShape" presStyleLbl="node1" presStyleIdx="3" presStyleCnt="4"/>
      <dgm:spPr/>
      <dgm:t>
        <a:bodyPr/>
        <a:lstStyle/>
        <a:p>
          <a:endParaRPr lang="es-AR"/>
        </a:p>
      </dgm:t>
    </dgm:pt>
    <dgm:pt modelId="{EE58B851-A3DC-4231-A7F1-AB8ED069ECC5}" type="pres">
      <dgm:prSet presAssocID="{86C31076-8874-47C3-A922-11D2F8ED048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48C0D2F-1483-4599-ABCF-BBE1463C6B82}" type="pres">
      <dgm:prSet presAssocID="{86C31076-8874-47C3-A922-11D2F8ED0486}" presName="invisiNode" presStyleLbl="node1" presStyleIdx="3" presStyleCnt="4"/>
      <dgm:spPr/>
    </dgm:pt>
    <dgm:pt modelId="{81E70C8E-EE8B-451E-AF16-97D59451D5EB}" type="pres">
      <dgm:prSet presAssocID="{86C31076-8874-47C3-A922-11D2F8ED0486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9BA27AB-E499-48AB-8BB6-A6759DFE0A35}" type="presOf" srcId="{A67AAF50-0519-4386-BFAF-E64DF023F6FF}" destId="{32AF057D-16E8-490D-9B2C-2511B4B55E56}" srcOrd="0" destOrd="0" presId="urn:microsoft.com/office/officeart/2005/8/layout/hList7"/>
    <dgm:cxn modelId="{800C6E7C-F05F-4F12-BB47-E359C1B2044E}" srcId="{234D23EB-7BC1-42E7-B6BD-C41E8685AA7A}" destId="{F1EDEE4A-FA41-4DD7-9D5E-A666732568D1}" srcOrd="1" destOrd="0" parTransId="{175F7038-3A63-41B8-B4E2-66B22BFF3DEA}" sibTransId="{A4193978-9D67-4B01-9ECC-BFDD1ABF0357}"/>
    <dgm:cxn modelId="{247051B2-6438-43C3-BC6F-DB9CAF6E208C}" srcId="{234D23EB-7BC1-42E7-B6BD-C41E8685AA7A}" destId="{86C31076-8874-47C3-A922-11D2F8ED0486}" srcOrd="3" destOrd="0" parTransId="{252A7476-1A09-4FA3-8206-DA93F1FC5520}" sibTransId="{E418BCD9-36B4-42B3-9C4C-F6B1F70972B9}"/>
    <dgm:cxn modelId="{A10053D5-114F-49C2-BF08-C8FD22ED3053}" srcId="{234D23EB-7BC1-42E7-B6BD-C41E8685AA7A}" destId="{32A65A0F-03C4-4250-8120-9D093F70F542}" srcOrd="2" destOrd="0" parTransId="{4D81080D-C667-41FC-AADB-9441D82E8EB7}" sibTransId="{354BE835-46D8-4E7E-BFFB-912011709794}"/>
    <dgm:cxn modelId="{569089E0-221E-4981-9C9F-027ACB6C133D}" type="presOf" srcId="{A4193978-9D67-4B01-9ECC-BFDD1ABF0357}" destId="{372B93DD-4B94-4FAD-8721-E623B919567B}" srcOrd="0" destOrd="0" presId="urn:microsoft.com/office/officeart/2005/8/layout/hList7"/>
    <dgm:cxn modelId="{299E89C5-E5DE-4070-8177-661FB311D335}" type="presOf" srcId="{234D23EB-7BC1-42E7-B6BD-C41E8685AA7A}" destId="{C5DB5DAD-713A-43D2-9AB8-D2CE109548C5}" srcOrd="0" destOrd="0" presId="urn:microsoft.com/office/officeart/2005/8/layout/hList7"/>
    <dgm:cxn modelId="{0B398A71-4624-4227-94B1-16D085A3AE6D}" srcId="{234D23EB-7BC1-42E7-B6BD-C41E8685AA7A}" destId="{A67AAF50-0519-4386-BFAF-E64DF023F6FF}" srcOrd="0" destOrd="0" parTransId="{E4EE4248-A4C6-4192-8DA3-6A59FFCF099E}" sibTransId="{7A4BB248-B8AE-4745-A5CF-C77413C3EB53}"/>
    <dgm:cxn modelId="{CF781D8A-6C7A-4C8D-8C1B-F28D5F2FFFA1}" type="presOf" srcId="{86C31076-8874-47C3-A922-11D2F8ED0486}" destId="{ACABE9AE-4EDB-494E-A21A-067FCC2A562C}" srcOrd="0" destOrd="0" presId="urn:microsoft.com/office/officeart/2005/8/layout/hList7"/>
    <dgm:cxn modelId="{BED67365-6CE2-4669-B9F0-3596BBF284DD}" type="presOf" srcId="{F1EDEE4A-FA41-4DD7-9D5E-A666732568D1}" destId="{5D5845A9-FAF0-4193-982F-7625BAE52BD6}" srcOrd="0" destOrd="0" presId="urn:microsoft.com/office/officeart/2005/8/layout/hList7"/>
    <dgm:cxn modelId="{285EDF73-EC5D-408E-B375-A830AA4AC767}" type="presOf" srcId="{A67AAF50-0519-4386-BFAF-E64DF023F6FF}" destId="{3EC2A91C-07E8-4BEC-BB9B-97043D61A20D}" srcOrd="1" destOrd="0" presId="urn:microsoft.com/office/officeart/2005/8/layout/hList7"/>
    <dgm:cxn modelId="{3B4417C2-1A87-4FC5-86A4-D4CE9895209C}" type="presOf" srcId="{7A4BB248-B8AE-4745-A5CF-C77413C3EB53}" destId="{05A3E336-59CB-4E66-8035-1D48B10D0541}" srcOrd="0" destOrd="0" presId="urn:microsoft.com/office/officeart/2005/8/layout/hList7"/>
    <dgm:cxn modelId="{64351FAB-8C5D-4136-AD1A-3FF6B110C913}" type="presOf" srcId="{86C31076-8874-47C3-A922-11D2F8ED0486}" destId="{EE58B851-A3DC-4231-A7F1-AB8ED069ECC5}" srcOrd="1" destOrd="0" presId="urn:microsoft.com/office/officeart/2005/8/layout/hList7"/>
    <dgm:cxn modelId="{0B6D8BB6-76F7-430A-9BE1-FD857696FAFF}" type="presOf" srcId="{32A65A0F-03C4-4250-8120-9D093F70F542}" destId="{E7D0C566-93F9-4999-87C0-FD7F22184B11}" srcOrd="1" destOrd="0" presId="urn:microsoft.com/office/officeart/2005/8/layout/hList7"/>
    <dgm:cxn modelId="{8DA51928-0BA2-4B00-B4D1-345977B0B000}" type="presOf" srcId="{32A65A0F-03C4-4250-8120-9D093F70F542}" destId="{B4C3924A-E3B0-4CE7-8D04-D38FFA384D57}" srcOrd="0" destOrd="0" presId="urn:microsoft.com/office/officeart/2005/8/layout/hList7"/>
    <dgm:cxn modelId="{20934693-E1C0-42BD-BF4E-84F43B1E246C}" type="presOf" srcId="{F1EDEE4A-FA41-4DD7-9D5E-A666732568D1}" destId="{C22D8B30-9C9F-4F67-8578-25874374ABCB}" srcOrd="1" destOrd="0" presId="urn:microsoft.com/office/officeart/2005/8/layout/hList7"/>
    <dgm:cxn modelId="{D79EE881-BABC-451F-8608-DE13B3A5DCF1}" type="presOf" srcId="{354BE835-46D8-4E7E-BFFB-912011709794}" destId="{6C419696-037E-4226-B88F-B86267D77415}" srcOrd="0" destOrd="0" presId="urn:microsoft.com/office/officeart/2005/8/layout/hList7"/>
    <dgm:cxn modelId="{EBC979DD-A39E-4868-A322-DB6936828084}" type="presParOf" srcId="{C5DB5DAD-713A-43D2-9AB8-D2CE109548C5}" destId="{D808F483-2737-4E5D-B5B9-A1E6EC42C937}" srcOrd="0" destOrd="0" presId="urn:microsoft.com/office/officeart/2005/8/layout/hList7"/>
    <dgm:cxn modelId="{62E7C60B-40F4-461C-A772-D6879913FEA2}" type="presParOf" srcId="{C5DB5DAD-713A-43D2-9AB8-D2CE109548C5}" destId="{626E828F-BA39-4308-B532-56234F38CD11}" srcOrd="1" destOrd="0" presId="urn:microsoft.com/office/officeart/2005/8/layout/hList7"/>
    <dgm:cxn modelId="{B63540DB-694D-4EBD-A46D-549F17F16960}" type="presParOf" srcId="{626E828F-BA39-4308-B532-56234F38CD11}" destId="{96442028-D189-4534-A566-C8792BD926B3}" srcOrd="0" destOrd="0" presId="urn:microsoft.com/office/officeart/2005/8/layout/hList7"/>
    <dgm:cxn modelId="{44C09CE6-C769-4AE3-A7D0-A320F15847F9}" type="presParOf" srcId="{96442028-D189-4534-A566-C8792BD926B3}" destId="{32AF057D-16E8-490D-9B2C-2511B4B55E56}" srcOrd="0" destOrd="0" presId="urn:microsoft.com/office/officeart/2005/8/layout/hList7"/>
    <dgm:cxn modelId="{93F40D15-5D8A-4892-A080-B6DCE17D1DA4}" type="presParOf" srcId="{96442028-D189-4534-A566-C8792BD926B3}" destId="{3EC2A91C-07E8-4BEC-BB9B-97043D61A20D}" srcOrd="1" destOrd="0" presId="urn:microsoft.com/office/officeart/2005/8/layout/hList7"/>
    <dgm:cxn modelId="{A589898A-1CE8-4109-9F69-CAFB0504015F}" type="presParOf" srcId="{96442028-D189-4534-A566-C8792BD926B3}" destId="{520B73D9-44B4-41B1-AB72-00F9A5DEC5DA}" srcOrd="2" destOrd="0" presId="urn:microsoft.com/office/officeart/2005/8/layout/hList7"/>
    <dgm:cxn modelId="{18E33ADF-6A00-4353-A8BA-36E4788C3071}" type="presParOf" srcId="{96442028-D189-4534-A566-C8792BD926B3}" destId="{62774EC0-BCAF-4D9E-979A-E198E6409E5F}" srcOrd="3" destOrd="0" presId="urn:microsoft.com/office/officeart/2005/8/layout/hList7"/>
    <dgm:cxn modelId="{A608E5B4-A6C5-47AA-8239-B2BFA64823A9}" type="presParOf" srcId="{626E828F-BA39-4308-B532-56234F38CD11}" destId="{05A3E336-59CB-4E66-8035-1D48B10D0541}" srcOrd="1" destOrd="0" presId="urn:microsoft.com/office/officeart/2005/8/layout/hList7"/>
    <dgm:cxn modelId="{AEC35676-301B-4A56-BB5A-6B07CFF211B6}" type="presParOf" srcId="{626E828F-BA39-4308-B532-56234F38CD11}" destId="{B706782B-DC2D-45C5-9EBC-8572891BBE04}" srcOrd="2" destOrd="0" presId="urn:microsoft.com/office/officeart/2005/8/layout/hList7"/>
    <dgm:cxn modelId="{30B4CA77-F9D1-45CF-A0E8-DAFA32C3655E}" type="presParOf" srcId="{B706782B-DC2D-45C5-9EBC-8572891BBE04}" destId="{5D5845A9-FAF0-4193-982F-7625BAE52BD6}" srcOrd="0" destOrd="0" presId="urn:microsoft.com/office/officeart/2005/8/layout/hList7"/>
    <dgm:cxn modelId="{E07D3FDD-7B69-4392-BC8F-954D75284494}" type="presParOf" srcId="{B706782B-DC2D-45C5-9EBC-8572891BBE04}" destId="{C22D8B30-9C9F-4F67-8578-25874374ABCB}" srcOrd="1" destOrd="0" presId="urn:microsoft.com/office/officeart/2005/8/layout/hList7"/>
    <dgm:cxn modelId="{76939EED-FA8D-471E-B957-1029802E933B}" type="presParOf" srcId="{B706782B-DC2D-45C5-9EBC-8572891BBE04}" destId="{B37FFE97-D7C8-4817-B5A6-823E5E83D30E}" srcOrd="2" destOrd="0" presId="urn:microsoft.com/office/officeart/2005/8/layout/hList7"/>
    <dgm:cxn modelId="{8FDDBC85-0720-4C87-AC75-BEA03A2407F0}" type="presParOf" srcId="{B706782B-DC2D-45C5-9EBC-8572891BBE04}" destId="{89849DF1-E73A-435E-A39A-5647CB6B9016}" srcOrd="3" destOrd="0" presId="urn:microsoft.com/office/officeart/2005/8/layout/hList7"/>
    <dgm:cxn modelId="{61CC6A4C-AC8C-41C5-8A42-5D2ACEE30D09}" type="presParOf" srcId="{626E828F-BA39-4308-B532-56234F38CD11}" destId="{372B93DD-4B94-4FAD-8721-E623B919567B}" srcOrd="3" destOrd="0" presId="urn:microsoft.com/office/officeart/2005/8/layout/hList7"/>
    <dgm:cxn modelId="{CB0F234E-603C-4700-BBC7-B1F3BEAD7E28}" type="presParOf" srcId="{626E828F-BA39-4308-B532-56234F38CD11}" destId="{1E012FB0-7050-4EE5-A6D0-780F9CCF2DD6}" srcOrd="4" destOrd="0" presId="urn:microsoft.com/office/officeart/2005/8/layout/hList7"/>
    <dgm:cxn modelId="{97173CC5-FA1E-4BE1-BE67-9CBBA05A5F84}" type="presParOf" srcId="{1E012FB0-7050-4EE5-A6D0-780F9CCF2DD6}" destId="{B4C3924A-E3B0-4CE7-8D04-D38FFA384D57}" srcOrd="0" destOrd="0" presId="urn:microsoft.com/office/officeart/2005/8/layout/hList7"/>
    <dgm:cxn modelId="{6F3F3D86-AFB5-42FD-8AEB-F8518789DD19}" type="presParOf" srcId="{1E012FB0-7050-4EE5-A6D0-780F9CCF2DD6}" destId="{E7D0C566-93F9-4999-87C0-FD7F22184B11}" srcOrd="1" destOrd="0" presId="urn:microsoft.com/office/officeart/2005/8/layout/hList7"/>
    <dgm:cxn modelId="{BC791D9E-B25D-4A75-A22C-4229EC0BE76B}" type="presParOf" srcId="{1E012FB0-7050-4EE5-A6D0-780F9CCF2DD6}" destId="{68B02F00-8FBA-4C20-BDC8-082B2537555D}" srcOrd="2" destOrd="0" presId="urn:microsoft.com/office/officeart/2005/8/layout/hList7"/>
    <dgm:cxn modelId="{A74B7609-2D2E-4334-95D4-9D737D3DE7A9}" type="presParOf" srcId="{1E012FB0-7050-4EE5-A6D0-780F9CCF2DD6}" destId="{CD8C2E95-9466-4C32-9DC5-DCB46696808A}" srcOrd="3" destOrd="0" presId="urn:microsoft.com/office/officeart/2005/8/layout/hList7"/>
    <dgm:cxn modelId="{561ED549-DA67-47F3-B685-15CEE222B4EA}" type="presParOf" srcId="{626E828F-BA39-4308-B532-56234F38CD11}" destId="{6C419696-037E-4226-B88F-B86267D77415}" srcOrd="5" destOrd="0" presId="urn:microsoft.com/office/officeart/2005/8/layout/hList7"/>
    <dgm:cxn modelId="{DD1D83C1-BF9D-476D-A8B0-3BBB7DF9F70E}" type="presParOf" srcId="{626E828F-BA39-4308-B532-56234F38CD11}" destId="{1A2E21E4-62C0-420B-AA73-3C2F650EF7AC}" srcOrd="6" destOrd="0" presId="urn:microsoft.com/office/officeart/2005/8/layout/hList7"/>
    <dgm:cxn modelId="{AB207EDF-F165-4EB7-BF1A-160635395C38}" type="presParOf" srcId="{1A2E21E4-62C0-420B-AA73-3C2F650EF7AC}" destId="{ACABE9AE-4EDB-494E-A21A-067FCC2A562C}" srcOrd="0" destOrd="0" presId="urn:microsoft.com/office/officeart/2005/8/layout/hList7"/>
    <dgm:cxn modelId="{D5AEC8E1-5E68-44C7-9B51-B4CBAA2B511B}" type="presParOf" srcId="{1A2E21E4-62C0-420B-AA73-3C2F650EF7AC}" destId="{EE58B851-A3DC-4231-A7F1-AB8ED069ECC5}" srcOrd="1" destOrd="0" presId="urn:microsoft.com/office/officeart/2005/8/layout/hList7"/>
    <dgm:cxn modelId="{E4A31CB9-5B38-4FCA-9DC4-7AA374454554}" type="presParOf" srcId="{1A2E21E4-62C0-420B-AA73-3C2F650EF7AC}" destId="{748C0D2F-1483-4599-ABCF-BBE1463C6B82}" srcOrd="2" destOrd="0" presId="urn:microsoft.com/office/officeart/2005/8/layout/hList7"/>
    <dgm:cxn modelId="{729A0FF5-3B7C-4837-967A-110ECE41885F}" type="presParOf" srcId="{1A2E21E4-62C0-420B-AA73-3C2F650EF7AC}" destId="{81E70C8E-EE8B-451E-AF16-97D59451D5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F057D-16E8-490D-9B2C-2511B4B55E56}">
      <dsp:nvSpPr>
        <dsp:cNvPr id="0" name=""/>
        <dsp:cNvSpPr/>
      </dsp:nvSpPr>
      <dsp:spPr>
        <a:xfrm>
          <a:off x="1720" y="0"/>
          <a:ext cx="1803083" cy="4680598"/>
        </a:xfrm>
        <a:prstGeom prst="roundRect">
          <a:avLst>
            <a:gd name="adj" fmla="val 10000"/>
          </a:avLst>
        </a:prstGeom>
        <a:solidFill>
          <a:srgbClr val="9EBE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- Macri is reelected.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- Achieves majority in the Lower House.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- Wins around 12 own governors.</a:t>
          </a:r>
        </a:p>
      </dsp:txBody>
      <dsp:txXfrm>
        <a:off x="1720" y="1872239"/>
        <a:ext cx="1803083" cy="1872239"/>
      </dsp:txXfrm>
    </dsp:sp>
    <dsp:sp modelId="{62774EC0-BCAF-4D9E-979A-E198E6409E5F}">
      <dsp:nvSpPr>
        <dsp:cNvPr id="0" name=""/>
        <dsp:cNvSpPr/>
      </dsp:nvSpPr>
      <dsp:spPr>
        <a:xfrm>
          <a:off x="123942" y="280835"/>
          <a:ext cx="1558639" cy="15586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845A9-FAF0-4193-982F-7625BAE52BD6}">
      <dsp:nvSpPr>
        <dsp:cNvPr id="0" name=""/>
        <dsp:cNvSpPr/>
      </dsp:nvSpPr>
      <dsp:spPr>
        <a:xfrm>
          <a:off x="1858895" y="0"/>
          <a:ext cx="1803083" cy="4680598"/>
        </a:xfrm>
        <a:prstGeom prst="roundRect">
          <a:avLst>
            <a:gd name="adj" fmla="val 10000"/>
          </a:avLst>
        </a:prstGeom>
        <a:solidFill>
          <a:srgbClr val="CFB6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- Macri is reelected in a run-off.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- No majority in the Lower House.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-  Wins around 6 own governors.</a:t>
          </a:r>
          <a:endParaRPr lang="en-US" sz="1500" kern="1200" noProof="0" dirty="0"/>
        </a:p>
      </dsp:txBody>
      <dsp:txXfrm>
        <a:off x="1858895" y="1872239"/>
        <a:ext cx="1803083" cy="1872239"/>
      </dsp:txXfrm>
    </dsp:sp>
    <dsp:sp modelId="{89849DF1-E73A-435E-A39A-5647CB6B9016}">
      <dsp:nvSpPr>
        <dsp:cNvPr id="0" name=""/>
        <dsp:cNvSpPr/>
      </dsp:nvSpPr>
      <dsp:spPr>
        <a:xfrm>
          <a:off x="1981117" y="280835"/>
          <a:ext cx="1558639" cy="15586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3924A-E3B0-4CE7-8D04-D38FFA384D57}">
      <dsp:nvSpPr>
        <dsp:cNvPr id="0" name=""/>
        <dsp:cNvSpPr/>
      </dsp:nvSpPr>
      <dsp:spPr>
        <a:xfrm>
          <a:off x="3716071" y="0"/>
          <a:ext cx="1803083" cy="4680598"/>
        </a:xfrm>
        <a:prstGeom prst="roundRect">
          <a:avLst>
            <a:gd name="adj" fmla="val 10000"/>
          </a:avLst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- Peronism unifies under a clear leadership and Macri loses the Presidency.</a:t>
          </a:r>
        </a:p>
      </dsp:txBody>
      <dsp:txXfrm>
        <a:off x="3716071" y="1872239"/>
        <a:ext cx="1803083" cy="1872239"/>
      </dsp:txXfrm>
    </dsp:sp>
    <dsp:sp modelId="{CD8C2E95-9466-4C32-9DC5-DCB46696808A}">
      <dsp:nvSpPr>
        <dsp:cNvPr id="0" name=""/>
        <dsp:cNvSpPr/>
      </dsp:nvSpPr>
      <dsp:spPr>
        <a:xfrm>
          <a:off x="3838293" y="280835"/>
          <a:ext cx="1558639" cy="15586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BE9AE-4EDB-494E-A21A-067FCC2A562C}">
      <dsp:nvSpPr>
        <dsp:cNvPr id="0" name=""/>
        <dsp:cNvSpPr/>
      </dsp:nvSpPr>
      <dsp:spPr>
        <a:xfrm>
          <a:off x="5573246" y="0"/>
          <a:ext cx="1803083" cy="4680598"/>
        </a:xfrm>
        <a:prstGeom prst="roundRect">
          <a:avLst>
            <a:gd name="adj" fmla="val 10000"/>
          </a:avLst>
        </a:prstGeom>
        <a:solidFill>
          <a:srgbClr val="CB53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500" kern="1200" noProof="0" dirty="0" smtClean="0"/>
            <a:t>- CFK is elected in 2019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- Return of populism to Argentina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 dirty="0"/>
        </a:p>
      </dsp:txBody>
      <dsp:txXfrm>
        <a:off x="5573246" y="1872239"/>
        <a:ext cx="1803083" cy="1872239"/>
      </dsp:txXfrm>
    </dsp:sp>
    <dsp:sp modelId="{81E70C8E-EE8B-451E-AF16-97D59451D5EB}">
      <dsp:nvSpPr>
        <dsp:cNvPr id="0" name=""/>
        <dsp:cNvSpPr/>
      </dsp:nvSpPr>
      <dsp:spPr>
        <a:xfrm>
          <a:off x="5695468" y="280835"/>
          <a:ext cx="1558639" cy="155863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8F483-2737-4E5D-B5B9-A1E6EC42C937}">
      <dsp:nvSpPr>
        <dsp:cNvPr id="0" name=""/>
        <dsp:cNvSpPr/>
      </dsp:nvSpPr>
      <dsp:spPr>
        <a:xfrm>
          <a:off x="132927" y="3744478"/>
          <a:ext cx="7112195" cy="702089"/>
        </a:xfrm>
        <a:prstGeom prst="leftRightArrow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19" tIns="41110" rIns="82219" bIns="41110" numCol="1" anchor="t" anchorCtr="0" compatLnSpc="1">
            <a:prstTxWarp prst="textNoShape">
              <a:avLst/>
            </a:prstTxWarp>
          </a:bodyPr>
          <a:lstStyle>
            <a:lvl1pPr defTabSz="82130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19" tIns="41110" rIns="82219" bIns="41110" numCol="1" anchor="t" anchorCtr="0" compatLnSpc="1">
            <a:prstTxWarp prst="textNoShape">
              <a:avLst/>
            </a:prstTxWarp>
          </a:bodyPr>
          <a:lstStyle>
            <a:lvl1pPr algn="r" defTabSz="82130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19" tIns="41110" rIns="82219" bIns="41110" numCol="1" anchor="b" anchorCtr="0" compatLnSpc="1">
            <a:prstTxWarp prst="textNoShape">
              <a:avLst/>
            </a:prstTxWarp>
          </a:bodyPr>
          <a:lstStyle>
            <a:lvl1pPr defTabSz="82130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19" tIns="41110" rIns="82219" bIns="41110" numCol="1" anchor="b" anchorCtr="0" compatLnSpc="1">
            <a:prstTxWarp prst="textNoShape">
              <a:avLst/>
            </a:prstTxWarp>
          </a:bodyPr>
          <a:lstStyle>
            <a:lvl1pPr algn="r" defTabSz="821307">
              <a:defRPr sz="1100">
                <a:latin typeface="Arial" charset="0"/>
              </a:defRPr>
            </a:lvl1pPr>
          </a:lstStyle>
          <a:p>
            <a:pPr>
              <a:defRPr/>
            </a:pPr>
            <a:fld id="{031DCF5C-2F9E-48DF-879E-BBD7933C2626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19" tIns="41110" rIns="82219" bIns="41110" numCol="1" anchor="t" anchorCtr="0" compatLnSpc="1">
            <a:prstTxWarp prst="textNoShape">
              <a:avLst/>
            </a:prstTxWarp>
          </a:bodyPr>
          <a:lstStyle>
            <a:lvl1pPr defTabSz="82130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19" tIns="41110" rIns="82219" bIns="41110" numCol="1" anchor="t" anchorCtr="0" compatLnSpc="1">
            <a:prstTxWarp prst="textNoShape">
              <a:avLst/>
            </a:prstTxWarp>
          </a:bodyPr>
          <a:lstStyle>
            <a:lvl1pPr algn="r" defTabSz="82130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700088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19" tIns="41110" rIns="82219" bIns="411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noProof="0" smtClean="0"/>
              <a:t>Haga clic para modificar el estilo de texto del patrón</a:t>
            </a:r>
          </a:p>
          <a:p>
            <a:pPr lvl="1"/>
            <a:r>
              <a:rPr lang="es-AR" noProof="0" smtClean="0"/>
              <a:t>Segundo nivel</a:t>
            </a:r>
          </a:p>
          <a:p>
            <a:pPr lvl="2"/>
            <a:r>
              <a:rPr lang="es-AR" noProof="0" smtClean="0"/>
              <a:t>Tercer nivel</a:t>
            </a:r>
          </a:p>
          <a:p>
            <a:pPr lvl="3"/>
            <a:r>
              <a:rPr lang="es-AR" noProof="0" smtClean="0"/>
              <a:t>Cuarto nivel</a:t>
            </a:r>
          </a:p>
          <a:p>
            <a:pPr lvl="4"/>
            <a:r>
              <a:rPr lang="es-AR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19" tIns="41110" rIns="82219" bIns="41110" numCol="1" anchor="b" anchorCtr="0" compatLnSpc="1">
            <a:prstTxWarp prst="textNoShape">
              <a:avLst/>
            </a:prstTxWarp>
          </a:bodyPr>
          <a:lstStyle>
            <a:lvl1pPr defTabSz="82130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19" tIns="41110" rIns="82219" bIns="41110" numCol="1" anchor="b" anchorCtr="0" compatLnSpc="1">
            <a:prstTxWarp prst="textNoShape">
              <a:avLst/>
            </a:prstTxWarp>
          </a:bodyPr>
          <a:lstStyle>
            <a:lvl1pPr algn="r" defTabSz="821307">
              <a:defRPr sz="1100">
                <a:latin typeface="Arial" charset="0"/>
              </a:defRPr>
            </a:lvl1pPr>
          </a:lstStyle>
          <a:p>
            <a:pPr>
              <a:defRPr/>
            </a:pPr>
            <a:fld id="{B4E4A136-C00C-4C8A-9BC5-0BD1ED3504FE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20725"/>
            <a:fld id="{8C7B01E5-CA16-4028-AB98-15DEADAA6B8E}" type="slidenum">
              <a:rPr lang="es-AR" smtClean="0">
                <a:solidFill>
                  <a:srgbClr val="000000"/>
                </a:solidFill>
              </a:rPr>
              <a:pPr defTabSz="720725"/>
              <a:t>1</a:t>
            </a:fld>
            <a:endParaRPr lang="es-AR" smtClean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55" tIns="39524" rIns="79055" bIns="39524" anchor="b"/>
          <a:lstStyle/>
          <a:p>
            <a:pPr algn="r" defTabSz="788988"/>
            <a:fld id="{592BDED8-C68A-4B41-B6D3-2E8065750BED}" type="slidenum">
              <a:rPr lang="es-AR" sz="900">
                <a:solidFill>
                  <a:srgbClr val="000000"/>
                </a:solidFill>
                <a:latin typeface="Arial" charset="0"/>
              </a:rPr>
              <a:pPr algn="r" defTabSz="788988"/>
              <a:t>27</a:t>
            </a:fld>
            <a:endParaRPr lang="es-AR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3738"/>
            <a:ext cx="4651375" cy="34893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9055" tIns="39524" rIns="79055" bIns="39524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55" tIns="39524" rIns="79055" bIns="39524" anchor="b"/>
          <a:lstStyle/>
          <a:p>
            <a:pPr algn="r" defTabSz="788988"/>
            <a:fld id="{66CB0792-FE79-4034-BF93-CE2B5B5D6A25}" type="slidenum">
              <a:rPr lang="es-AR" sz="900">
                <a:solidFill>
                  <a:srgbClr val="000000"/>
                </a:solidFill>
                <a:latin typeface="Arial" charset="0"/>
              </a:rPr>
              <a:pPr algn="r" defTabSz="788988"/>
              <a:t>28</a:t>
            </a:fld>
            <a:endParaRPr lang="es-AR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3738"/>
            <a:ext cx="4651375" cy="34893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9055" tIns="39524" rIns="79055" bIns="39524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9787" cy="348615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18013"/>
            <a:ext cx="5500687" cy="4178300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72" tIns="38083" rIns="76172" bIns="38083" anchor="b"/>
          <a:lstStyle/>
          <a:p>
            <a:pPr algn="r" defTabSz="760413"/>
            <a:fld id="{95A64CD1-996C-44D5-B350-F9F7FCB8E4C2}" type="slidenum">
              <a:rPr lang="es-AR" sz="900">
                <a:solidFill>
                  <a:srgbClr val="000000"/>
                </a:solidFill>
                <a:latin typeface="Arial" charset="0"/>
              </a:rPr>
              <a:pPr algn="r" defTabSz="760413"/>
              <a:t>18</a:t>
            </a:fld>
            <a:endParaRPr lang="es-AR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5325"/>
            <a:ext cx="4649788" cy="34877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6172" tIns="38083" rIns="76172" bIns="38083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55" tIns="39524" rIns="79055" bIns="39524" anchor="b"/>
          <a:lstStyle/>
          <a:p>
            <a:pPr algn="r" defTabSz="788988"/>
            <a:fld id="{AD2794FF-693B-4E5A-9C1E-8B9060D597D1}" type="slidenum">
              <a:rPr lang="es-AR" sz="900">
                <a:solidFill>
                  <a:srgbClr val="000000"/>
                </a:solidFill>
                <a:latin typeface="Arial" charset="0"/>
              </a:rPr>
              <a:pPr algn="r" defTabSz="788988"/>
              <a:t>19</a:t>
            </a:fld>
            <a:endParaRPr lang="es-AR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3738"/>
            <a:ext cx="4651375" cy="34893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9055" tIns="39524" rIns="79055" bIns="39524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55" tIns="39524" rIns="79055" bIns="39524" anchor="b"/>
          <a:lstStyle/>
          <a:p>
            <a:pPr algn="r" defTabSz="788988"/>
            <a:fld id="{329F75F2-A3B2-42C3-AD2C-918B1ADBA8CF}" type="slidenum">
              <a:rPr lang="es-AR" sz="900">
                <a:solidFill>
                  <a:srgbClr val="000000"/>
                </a:solidFill>
                <a:latin typeface="Arial" charset="0"/>
              </a:rPr>
              <a:pPr algn="r" defTabSz="788988"/>
              <a:t>20</a:t>
            </a:fld>
            <a:endParaRPr lang="es-AR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3738"/>
            <a:ext cx="4651375" cy="34893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9055" tIns="39524" rIns="79055" bIns="39524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55" tIns="39524" rIns="79055" bIns="39524" anchor="b"/>
          <a:lstStyle/>
          <a:p>
            <a:pPr algn="r" defTabSz="788988"/>
            <a:fld id="{80E04B94-D861-48A2-8107-58587B0BC17B}" type="slidenum">
              <a:rPr lang="es-AR" sz="900">
                <a:solidFill>
                  <a:srgbClr val="000000"/>
                </a:solidFill>
                <a:latin typeface="Arial" charset="0"/>
              </a:rPr>
              <a:pPr algn="r" defTabSz="788988"/>
              <a:t>21</a:t>
            </a:fld>
            <a:endParaRPr lang="es-AR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3738"/>
            <a:ext cx="4651375" cy="34893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9055" tIns="39524" rIns="79055" bIns="39524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72" tIns="38083" rIns="76172" bIns="38083" anchor="b"/>
          <a:lstStyle/>
          <a:p>
            <a:pPr algn="r" defTabSz="760413"/>
            <a:fld id="{B947E7B3-697A-4C52-A579-D868E8AF37AE}" type="slidenum">
              <a:rPr lang="es-AR" sz="9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760413"/>
              <a:t>22</a:t>
            </a:fld>
            <a:endParaRPr lang="es-AR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5325"/>
            <a:ext cx="4649788" cy="348773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6172" tIns="38083" rIns="76172" bIns="38083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72" tIns="38083" rIns="76172" bIns="38083" anchor="b"/>
          <a:lstStyle/>
          <a:p>
            <a:pPr algn="r" defTabSz="760413"/>
            <a:fld id="{C7894C4D-4664-44C3-99FC-E48851816FC3}" type="slidenum">
              <a:rPr lang="es-AR" sz="9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760413"/>
              <a:t>24</a:t>
            </a:fld>
            <a:endParaRPr lang="es-AR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5325"/>
            <a:ext cx="4649788" cy="348773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6172" tIns="38083" rIns="76172" bIns="38083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68" tIns="38080" rIns="76168" bIns="38080" anchor="b"/>
          <a:lstStyle/>
          <a:p>
            <a:pPr algn="r" defTabSz="760413"/>
            <a:fld id="{899C8AB9-2F5B-4245-968F-A76AEB1B37BB}" type="slidenum">
              <a:rPr lang="es-AR" sz="9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760413"/>
              <a:t>25</a:t>
            </a:fld>
            <a:endParaRPr lang="es-AR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5325"/>
            <a:ext cx="4649787" cy="34861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3250"/>
            <a:ext cx="5510213" cy="4189413"/>
          </a:xfrm>
          <a:noFill/>
          <a:ln/>
        </p:spPr>
        <p:txBody>
          <a:bodyPr lIns="76168" tIns="38080" rIns="76168" bIns="38080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84" tIns="38088" rIns="76184" bIns="38088" anchor="b"/>
          <a:lstStyle/>
          <a:p>
            <a:pPr algn="r" defTabSz="760413"/>
            <a:fld id="{9F2402E3-0229-428D-BD45-9B18B45D5698}" type="slidenum">
              <a:rPr lang="es-AR" sz="900">
                <a:solidFill>
                  <a:srgbClr val="000000"/>
                </a:solidFill>
                <a:latin typeface="Arial" charset="0"/>
              </a:rPr>
              <a:pPr algn="r" defTabSz="760413"/>
              <a:t>26</a:t>
            </a:fld>
            <a:endParaRPr lang="es-AR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5325"/>
            <a:ext cx="4649788" cy="34877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6184" tIns="38088" rIns="76184" bIns="38088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7841" y="2636838"/>
            <a:ext cx="2092325" cy="35290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46104" y="2636838"/>
            <a:ext cx="6129337" cy="35290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1600206"/>
            <a:ext cx="2058988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16" y="1600206"/>
            <a:ext cx="602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3046" y="2130510"/>
            <a:ext cx="7174523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6092" y="3886200"/>
            <a:ext cx="590843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8" y="1196981"/>
            <a:ext cx="40989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9638" y="1196981"/>
            <a:ext cx="41005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51" y="4406985"/>
            <a:ext cx="71745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6751" y="2906713"/>
            <a:ext cx="71745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44104" y="5734050"/>
            <a:ext cx="3578469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63250" y="5734050"/>
            <a:ext cx="3578469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37294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2031" y="2174875"/>
            <a:ext cx="37294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87758" y="1535113"/>
            <a:ext cx="37308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87758" y="2174875"/>
            <a:ext cx="37308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031" y="273050"/>
            <a:ext cx="27769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00046" y="273123"/>
            <a:ext cx="47185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2031" y="1435103"/>
            <a:ext cx="27769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4424" y="4800600"/>
            <a:ext cx="506436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54424" y="612775"/>
            <a:ext cx="506436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54424" y="5367338"/>
            <a:ext cx="506436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10342" y="2636838"/>
            <a:ext cx="1931377" cy="35290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1774" y="2636838"/>
            <a:ext cx="5657850" cy="35290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68338" y="1196981"/>
            <a:ext cx="8351837" cy="4754563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58138" y="6524625"/>
            <a:ext cx="717550" cy="144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7E8185-79D2-407A-90AC-DA49EE33393B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39750" y="3649697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6154" y="3649697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1600206"/>
            <a:ext cx="2058988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16" y="1600206"/>
            <a:ext cx="602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39750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6154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1600206"/>
            <a:ext cx="2058988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16" y="1600206"/>
            <a:ext cx="602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-3175"/>
            <a:ext cx="9144000" cy="900113"/>
          </a:xfrm>
          <a:prstGeom prst="rect">
            <a:avLst/>
          </a:prstGeom>
          <a:solidFill>
            <a:srgbClr val="73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1196981"/>
            <a:ext cx="8280400" cy="475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440615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8232" y="1196981"/>
            <a:ext cx="3751385" cy="475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390292" y="1196975"/>
            <a:ext cx="3751385" cy="230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390292" y="3649762"/>
            <a:ext cx="3751385" cy="230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1600206"/>
            <a:ext cx="2058988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16" y="1600206"/>
            <a:ext cx="602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4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4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1600206"/>
            <a:ext cx="2058988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16" y="1600206"/>
            <a:ext cx="602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4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-3175"/>
            <a:ext cx="9144000" cy="900113"/>
          </a:xfrm>
          <a:prstGeom prst="rect">
            <a:avLst/>
          </a:prstGeom>
          <a:solidFill>
            <a:srgbClr val="73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3046" y="2130488"/>
            <a:ext cx="7174523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6092" y="3886200"/>
            <a:ext cx="590843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031" y="1600206"/>
            <a:ext cx="759655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51" y="4406963"/>
            <a:ext cx="71745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6751" y="2906713"/>
            <a:ext cx="717452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2031" y="1600206"/>
            <a:ext cx="372793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90646" y="1600206"/>
            <a:ext cx="372793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372940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2031" y="2174875"/>
            <a:ext cx="372940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87747" y="1535113"/>
            <a:ext cx="37308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87747" y="2174875"/>
            <a:ext cx="37308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031" y="273050"/>
            <a:ext cx="27769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00046" y="273103"/>
            <a:ext cx="47185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2031" y="1435103"/>
            <a:ext cx="277690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4424" y="4800600"/>
            <a:ext cx="506436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54424" y="612775"/>
            <a:ext cx="506436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54424" y="5367338"/>
            <a:ext cx="5064369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22031" y="1600206"/>
            <a:ext cx="759655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28239" y="1600206"/>
            <a:ext cx="1900604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22062" y="1600206"/>
            <a:ext cx="556553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8440615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98232" y="1196975"/>
            <a:ext cx="3751385" cy="230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390292" y="1196975"/>
            <a:ext cx="3751385" cy="230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8232" y="3649722"/>
            <a:ext cx="3751385" cy="230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90292" y="3649722"/>
            <a:ext cx="3751385" cy="230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3046" y="2130488"/>
            <a:ext cx="7174523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6092" y="3886200"/>
            <a:ext cx="590843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51" y="4406963"/>
            <a:ext cx="71745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6751" y="2906713"/>
            <a:ext cx="71745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2320" y="1196981"/>
            <a:ext cx="3783623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6589" y="1196981"/>
            <a:ext cx="37850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37294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2031" y="2174875"/>
            <a:ext cx="37294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87747" y="1535113"/>
            <a:ext cx="37308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87747" y="2174875"/>
            <a:ext cx="37308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031" y="273050"/>
            <a:ext cx="27769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00046" y="273103"/>
            <a:ext cx="47185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2031" y="1435103"/>
            <a:ext cx="27769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4424" y="4800600"/>
            <a:ext cx="506436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54424" y="612775"/>
            <a:ext cx="506436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54424" y="5367338"/>
            <a:ext cx="506436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30461" y="0"/>
            <a:ext cx="2110154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189785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40615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3046" y="2130486"/>
            <a:ext cx="7174523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6092" y="3886200"/>
            <a:ext cx="590843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031" y="1600206"/>
            <a:ext cx="759655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51" y="4406961"/>
            <a:ext cx="71745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6751" y="2906713"/>
            <a:ext cx="717452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2031" y="1600206"/>
            <a:ext cx="372793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90646" y="1600206"/>
            <a:ext cx="372793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372940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2031" y="2174875"/>
            <a:ext cx="372940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87746" y="1535113"/>
            <a:ext cx="37308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87746" y="2174875"/>
            <a:ext cx="37308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031" y="273050"/>
            <a:ext cx="27769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00046" y="273101"/>
            <a:ext cx="47185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2031" y="1435103"/>
            <a:ext cx="277690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4424" y="4800600"/>
            <a:ext cx="506436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54424" y="612775"/>
            <a:ext cx="506436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54424" y="5367338"/>
            <a:ext cx="5064369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22031" y="1600206"/>
            <a:ext cx="759655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28239" y="1600206"/>
            <a:ext cx="1900604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22061" y="1600206"/>
            <a:ext cx="556553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8440615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98232" y="1196975"/>
            <a:ext cx="3751385" cy="230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390292" y="1196975"/>
            <a:ext cx="3751385" cy="230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8232" y="3649720"/>
            <a:ext cx="3751385" cy="230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90292" y="3649720"/>
            <a:ext cx="3751385" cy="230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1600206"/>
            <a:ext cx="2058988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16" y="1600206"/>
            <a:ext cx="602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4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-3175"/>
            <a:ext cx="9144000" cy="900113"/>
          </a:xfrm>
          <a:prstGeom prst="rect">
            <a:avLst/>
          </a:prstGeom>
          <a:solidFill>
            <a:srgbClr val="73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4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1600206"/>
            <a:ext cx="2058988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15" y="1600206"/>
            <a:ext cx="602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C2B76-DDB1-4CA4-B5E7-04DF85A51B62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13D6-11C5-4F9B-8AB7-539D4E905526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BB20-93A1-4795-8BAA-3D54A71606E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D8B2-A0F7-4115-8804-844E038A5684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823E-B7FC-4F5B-AF42-9704EEF6C8A1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D016-DB36-483D-BBDC-83E9121930D4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E4B7-7CE7-455C-9956-66F3AFE897E8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B7745-5B77-4628-B5BA-A88D091CAA11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04E7-CEC1-43A9-9A32-3B09591FB2B8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01C7D-6EC7-4B83-9E42-DB2FAB9D727C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1BC6-9DA8-4BA3-8169-EFD22D31ED6C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81105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 algn="r" fontAlgn="auto">
              <a:spcAft>
                <a:spcPts val="0"/>
              </a:spcAft>
              <a:defRPr/>
            </a:pPr>
            <a:fld id="{C354BA67-3B54-4565-B8E9-B19DDC9CDD6E}" type="slidenum">
              <a:rPr lang="es-AR" sz="900" b="1" smtClean="0">
                <a:solidFill>
                  <a:srgbClr val="FFFFFF"/>
                </a:solidFill>
                <a:latin typeface="Frutiger 45 Light" pitchFamily="34" charset="0"/>
                <a:cs typeface="Arial" charset="0"/>
              </a:rPr>
              <a:pPr algn="r" fontAlgn="auto">
                <a:spcAft>
                  <a:spcPts val="0"/>
                </a:spcAft>
                <a:defRPr/>
              </a:pPr>
              <a:t>‹#›</a:t>
            </a:fld>
            <a:endParaRPr lang="es-AR" sz="900" b="1" dirty="0">
              <a:solidFill>
                <a:srgbClr val="FFFFFF"/>
              </a:solidFill>
              <a:latin typeface="Frutiger 45 Light" pitchFamily="34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4" y="3649683"/>
            <a:ext cx="4064000" cy="23018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4064000" cy="2300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39750" y="3649683"/>
            <a:ext cx="4064000" cy="23018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6154" y="3649683"/>
            <a:ext cx="4064000" cy="23018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C67F-4545-4872-8C58-13570B1A267F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CB178-9626-45F1-A143-42A4272873A6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4" y="3649693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16" y="5734050"/>
            <a:ext cx="3876675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3491" y="5734050"/>
            <a:ext cx="3876675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4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39750" y="3649687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6154" y="3649687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4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-3175"/>
            <a:ext cx="9144000" cy="900113"/>
          </a:xfrm>
          <a:prstGeom prst="rect">
            <a:avLst/>
          </a:prstGeom>
          <a:solidFill>
            <a:srgbClr val="73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1600206"/>
            <a:ext cx="2058988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16" y="1600206"/>
            <a:ext cx="602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39750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6154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9144000" cy="5951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56154" y="1196975"/>
            <a:ext cx="4064000" cy="2300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56154" y="3649695"/>
            <a:ext cx="4064000" cy="23018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-3175"/>
            <a:ext cx="9144000" cy="900113"/>
          </a:xfrm>
          <a:prstGeom prst="rect">
            <a:avLst/>
          </a:prstGeom>
          <a:solidFill>
            <a:srgbClr val="73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1600206"/>
            <a:ext cx="2058988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16" y="1600206"/>
            <a:ext cx="602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51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51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6154" y="1196981"/>
            <a:ext cx="40640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3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Relationship Id="rId14" Type="http://schemas.openxmlformats.org/officeDocument/2006/relationships/image" Target="../media/image2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slideLayout" Target="../slideLayouts/slideLayout3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6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5" Type="http://schemas.openxmlformats.org/officeDocument/2006/relationships/theme" Target="../theme/theme32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slideLayout" Target="../slideLayouts/slideLayout37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13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slideLayout" Target="../slideLayouts/slideLayout390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8.xml"/><Relationship Id="rId12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393.xml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39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Relationship Id="rId1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2.xml"/><Relationship Id="rId13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07.xml"/><Relationship Id="rId7" Type="http://schemas.openxmlformats.org/officeDocument/2006/relationships/slideLayout" Target="../slideLayouts/slideLayout411.xml"/><Relationship Id="rId12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10.xml"/><Relationship Id="rId11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40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14.xml"/><Relationship Id="rId4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13.xml"/><Relationship Id="rId1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slideLayout" Target="../slideLayouts/slideLayout430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1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5" Type="http://schemas.openxmlformats.org/officeDocument/2006/relationships/theme" Target="../theme/theme36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Relationship Id="rId14" Type="http://schemas.openxmlformats.org/officeDocument/2006/relationships/slideLayout" Target="../slideLayouts/slideLayout431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ChangeArrowheads="1"/>
          </p:cNvSpPr>
          <p:nvPr/>
        </p:nvSpPr>
        <p:spPr bwMode="auto">
          <a:xfrm>
            <a:off x="0" y="2112963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 rot="10800000">
            <a:off x="0" y="3768725"/>
            <a:ext cx="9144000" cy="92075"/>
            <a:chOff x="0" y="2283"/>
            <a:chExt cx="5760" cy="58"/>
          </a:xfrm>
        </p:grpSpPr>
        <p:sp>
          <p:nvSpPr>
            <p:cNvPr id="1488900" name="Rectangle 4"/>
            <p:cNvSpPr>
              <a:spLocks noChangeArrowheads="1"/>
            </p:cNvSpPr>
            <p:nvPr/>
          </p:nvSpPr>
          <p:spPr bwMode="auto">
            <a:xfrm>
              <a:off x="2126" y="2346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88901" name="Rectangle 5"/>
            <p:cNvSpPr>
              <a:spLocks noChangeArrowheads="1"/>
            </p:cNvSpPr>
            <p:nvPr/>
          </p:nvSpPr>
          <p:spPr bwMode="auto">
            <a:xfrm>
              <a:off x="0" y="2283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88902" name="Rectangle 6"/>
            <p:cNvSpPr>
              <a:spLocks noChangeArrowheads="1"/>
            </p:cNvSpPr>
            <p:nvPr/>
          </p:nvSpPr>
          <p:spPr bwMode="auto">
            <a:xfrm>
              <a:off x="340" y="2283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</p:grpSp>
      <p:pic>
        <p:nvPicPr>
          <p:cNvPr id="12292" name="Picture 7" descr="LogoPol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00063"/>
            <a:ext cx="28797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26368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Complete el Titulo en esta línea</a:t>
            </a:r>
            <a:br>
              <a:rPr lang="es-ES" smtClean="0"/>
            </a:br>
            <a:r>
              <a:rPr lang="es-ES" smtClean="0"/>
              <a:t>Complete el subtitulo aquí cambiando luego el color y tamaño</a:t>
            </a:r>
          </a:p>
        </p:txBody>
      </p:sp>
      <p:sp>
        <p:nvSpPr>
          <p:cNvPr id="1229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734050"/>
            <a:ext cx="7905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Autor/Presentador</a:t>
            </a:r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0" y="2060575"/>
            <a:ext cx="9144000" cy="92075"/>
            <a:chOff x="0" y="2283"/>
            <a:chExt cx="5760" cy="58"/>
          </a:xfrm>
        </p:grpSpPr>
        <p:sp>
          <p:nvSpPr>
            <p:cNvPr id="1488907" name="Rectangle 11"/>
            <p:cNvSpPr>
              <a:spLocks noChangeArrowheads="1"/>
            </p:cNvSpPr>
            <p:nvPr/>
          </p:nvSpPr>
          <p:spPr bwMode="auto">
            <a:xfrm>
              <a:off x="2064" y="2284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88908" name="Rectangle 12"/>
            <p:cNvSpPr>
              <a:spLocks noChangeArrowheads="1"/>
            </p:cNvSpPr>
            <p:nvPr/>
          </p:nvSpPr>
          <p:spPr bwMode="auto">
            <a:xfrm>
              <a:off x="0" y="2283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88909" name="Rectangle 13"/>
            <p:cNvSpPr>
              <a:spLocks noChangeArrowheads="1"/>
            </p:cNvSpPr>
            <p:nvPr/>
          </p:nvSpPr>
          <p:spPr bwMode="auto">
            <a:xfrm>
              <a:off x="340" y="2283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9878" r:id="rId1"/>
    <p:sldLayoutId id="2147499879" r:id="rId2"/>
    <p:sldLayoutId id="2147499880" r:id="rId3"/>
    <p:sldLayoutId id="2147499881" r:id="rId4"/>
    <p:sldLayoutId id="2147499882" r:id="rId5"/>
    <p:sldLayoutId id="2147499883" r:id="rId6"/>
    <p:sldLayoutId id="2147499884" r:id="rId7"/>
    <p:sldLayoutId id="2147499885" r:id="rId8"/>
    <p:sldLayoutId id="2147499886" r:id="rId9"/>
    <p:sldLayoutId id="2147499887" r:id="rId10"/>
    <p:sldLayoutId id="21474998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 rot="10800000">
            <a:off x="0" y="3841750"/>
            <a:ext cx="9144000" cy="92075"/>
            <a:chOff x="0" y="2069"/>
            <a:chExt cx="5760" cy="58"/>
          </a:xfrm>
        </p:grpSpPr>
        <p:sp>
          <p:nvSpPr>
            <p:cNvPr id="1490948" name="Rectangle 4"/>
            <p:cNvSpPr>
              <a:spLocks noChangeArrowheads="1"/>
            </p:cNvSpPr>
            <p:nvPr/>
          </p:nvSpPr>
          <p:spPr bwMode="auto">
            <a:xfrm>
              <a:off x="2126" y="2132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49" name="Rectangle 5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50" name="Rectangle 6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2150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21509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81" r:id="rId1"/>
    <p:sldLayoutId id="2147499982" r:id="rId2"/>
    <p:sldLayoutId id="2147499983" r:id="rId3"/>
    <p:sldLayoutId id="2147499984" r:id="rId4"/>
    <p:sldLayoutId id="2147499985" r:id="rId5"/>
    <p:sldLayoutId id="2147499986" r:id="rId6"/>
    <p:sldLayoutId id="2147499987" r:id="rId7"/>
    <p:sldLayoutId id="2147499988" r:id="rId8"/>
    <p:sldLayoutId id="2147499989" r:id="rId9"/>
    <p:sldLayoutId id="2147499990" r:id="rId10"/>
    <p:sldLayoutId id="21474999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22536" name="Picture 9" descr="LogoPol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7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chemeClr val="bg1"/>
                </a:solidFill>
              </a:rPr>
              <a:t>Haga clic para cambiar el estilo de título</a:t>
            </a:r>
            <a:endParaRPr lang="es-ES" sz="2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92" r:id="rId1"/>
    <p:sldLayoutId id="2147499993" r:id="rId2"/>
    <p:sldLayoutId id="2147499994" r:id="rId3"/>
    <p:sldLayoutId id="2147499995" r:id="rId4"/>
    <p:sldLayoutId id="2147499996" r:id="rId5"/>
    <p:sldLayoutId id="2147499997" r:id="rId6"/>
    <p:sldLayoutId id="2147499998" r:id="rId7"/>
    <p:sldLayoutId id="2147499999" r:id="rId8"/>
    <p:sldLayoutId id="2147500000" r:id="rId9"/>
    <p:sldLayoutId id="2147500001" r:id="rId10"/>
    <p:sldLayoutId id="21475000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23560" name="Picture 9" descr="LogoPol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1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chemeClr val="bg1"/>
                </a:solidFill>
              </a:rPr>
              <a:t>Haga clic para cambiar el estilo de título</a:t>
            </a:r>
            <a:endParaRPr lang="es-ES" sz="2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003" r:id="rId1"/>
    <p:sldLayoutId id="2147500004" r:id="rId2"/>
    <p:sldLayoutId id="2147500005" r:id="rId3"/>
    <p:sldLayoutId id="2147500006" r:id="rId4"/>
    <p:sldLayoutId id="2147500007" r:id="rId5"/>
    <p:sldLayoutId id="2147500008" r:id="rId6"/>
    <p:sldLayoutId id="2147500009" r:id="rId7"/>
    <p:sldLayoutId id="2147500010" r:id="rId8"/>
    <p:sldLayoutId id="2147500011" r:id="rId9"/>
    <p:sldLayoutId id="2147500012" r:id="rId10"/>
    <p:sldLayoutId id="21475000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24584" name="Picture 9" descr="LogoPol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5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chemeClr val="bg1"/>
                </a:solidFill>
              </a:rPr>
              <a:t>Haga clic para cambiar el estilo de título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191504" name="Rectangle 16"/>
          <p:cNvSpPr>
            <a:spLocks noChangeArrowheads="1"/>
          </p:cNvSpPr>
          <p:nvPr userDrawn="1"/>
        </p:nvSpPr>
        <p:spPr bwMode="auto">
          <a:xfrm>
            <a:off x="0" y="-152400"/>
            <a:ext cx="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30153" anchor="ctr">
            <a:spAutoFit/>
          </a:bodyPr>
          <a:lstStyle/>
          <a:p>
            <a:pPr>
              <a:defRPr/>
            </a:pPr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014" r:id="rId1"/>
    <p:sldLayoutId id="2147500015" r:id="rId2"/>
    <p:sldLayoutId id="2147500016" r:id="rId3"/>
    <p:sldLayoutId id="2147500017" r:id="rId4"/>
    <p:sldLayoutId id="2147500018" r:id="rId5"/>
    <p:sldLayoutId id="2147500019" r:id="rId6"/>
    <p:sldLayoutId id="2147500020" r:id="rId7"/>
    <p:sldLayoutId id="2147500021" r:id="rId8"/>
    <p:sldLayoutId id="2147500022" r:id="rId9"/>
    <p:sldLayoutId id="2147500023" r:id="rId10"/>
    <p:sldLayoutId id="2147500024" r:id="rId11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ChangeArrowheads="1"/>
          </p:cNvSpPr>
          <p:nvPr/>
        </p:nvSpPr>
        <p:spPr bwMode="auto">
          <a:xfrm>
            <a:off x="0" y="2112963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88900" name="Rectangle 4"/>
          <p:cNvSpPr>
            <a:spLocks noChangeArrowheads="1"/>
          </p:cNvSpPr>
          <p:nvPr/>
        </p:nvSpPr>
        <p:spPr bwMode="auto">
          <a:xfrm rot="10800000">
            <a:off x="-3175" y="3768725"/>
            <a:ext cx="5867400" cy="904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88901" name="Rectangle 5"/>
          <p:cNvSpPr>
            <a:spLocks noChangeArrowheads="1"/>
          </p:cNvSpPr>
          <p:nvPr/>
        </p:nvSpPr>
        <p:spPr bwMode="auto">
          <a:xfrm rot="10800000">
            <a:off x="8604250" y="3768725"/>
            <a:ext cx="539750" cy="9207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88902" name="Rectangle 6"/>
          <p:cNvSpPr>
            <a:spLocks noChangeArrowheads="1"/>
          </p:cNvSpPr>
          <p:nvPr/>
        </p:nvSpPr>
        <p:spPr bwMode="auto">
          <a:xfrm rot="10800000">
            <a:off x="5867400" y="3768725"/>
            <a:ext cx="2736850" cy="9207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60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26368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Complete el Titulo en esta línea</a:t>
            </a:r>
            <a:br>
              <a:rPr lang="es-ES" smtClean="0"/>
            </a:br>
            <a:r>
              <a:rPr lang="es-ES" smtClean="0"/>
              <a:t>Complete el subtitulo aquí cambiando luego el color y tamaño</a:t>
            </a:r>
          </a:p>
        </p:txBody>
      </p:sp>
      <p:sp>
        <p:nvSpPr>
          <p:cNvPr id="2560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734050"/>
            <a:ext cx="7905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Autor/Presentador</a:t>
            </a:r>
          </a:p>
        </p:txBody>
      </p:sp>
      <p:grpSp>
        <p:nvGrpSpPr>
          <p:cNvPr id="25608" name="Group 10"/>
          <p:cNvGrpSpPr>
            <a:grpSpLocks/>
          </p:cNvGrpSpPr>
          <p:nvPr/>
        </p:nvGrpSpPr>
        <p:grpSpPr bwMode="auto">
          <a:xfrm>
            <a:off x="0" y="2060575"/>
            <a:ext cx="9144000" cy="92075"/>
            <a:chOff x="0" y="2283"/>
            <a:chExt cx="5760" cy="58"/>
          </a:xfrm>
        </p:grpSpPr>
        <p:sp>
          <p:nvSpPr>
            <p:cNvPr id="1488907" name="Rectangle 11"/>
            <p:cNvSpPr>
              <a:spLocks noChangeArrowheads="1"/>
            </p:cNvSpPr>
            <p:nvPr/>
          </p:nvSpPr>
          <p:spPr bwMode="auto">
            <a:xfrm>
              <a:off x="2064" y="2284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8908" name="Rectangle 12"/>
            <p:cNvSpPr>
              <a:spLocks noChangeArrowheads="1"/>
            </p:cNvSpPr>
            <p:nvPr/>
          </p:nvSpPr>
          <p:spPr bwMode="auto">
            <a:xfrm>
              <a:off x="0" y="2283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8909" name="Rectangle 13"/>
            <p:cNvSpPr>
              <a:spLocks noChangeArrowheads="1"/>
            </p:cNvSpPr>
            <p:nvPr/>
          </p:nvSpPr>
          <p:spPr bwMode="auto">
            <a:xfrm>
              <a:off x="340" y="2283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5609" name="Picture 12" descr="Logo PC pol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3238" y="620713"/>
            <a:ext cx="247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025" r:id="rId1"/>
    <p:sldLayoutId id="2147500026" r:id="rId2"/>
    <p:sldLayoutId id="2147500027" r:id="rId3"/>
    <p:sldLayoutId id="2147500028" r:id="rId4"/>
    <p:sldLayoutId id="2147500029" r:id="rId5"/>
    <p:sldLayoutId id="2147500030" r:id="rId6"/>
    <p:sldLayoutId id="2147500031" r:id="rId7"/>
    <p:sldLayoutId id="2147500032" r:id="rId8"/>
    <p:sldLayoutId id="2147500033" r:id="rId9"/>
    <p:sldLayoutId id="2147500034" r:id="rId10"/>
    <p:sldLayoutId id="2147500035" r:id="rId11"/>
    <p:sldLayoutId id="214750029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26632" name="Picture 9" descr="LogoPolGr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3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491983" name="Text Box 15"/>
          <p:cNvSpPr txBox="1">
            <a:spLocks noChangeArrowheads="1"/>
          </p:cNvSpPr>
          <p:nvPr/>
        </p:nvSpPr>
        <p:spPr bwMode="auto">
          <a:xfrm>
            <a:off x="3190875" y="6526213"/>
            <a:ext cx="2736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900">
                <a:solidFill>
                  <a:srgbClr val="C0C0C0"/>
                </a:solidFill>
              </a:rPr>
              <a:t> Información reservada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036" r:id="rId1"/>
    <p:sldLayoutId id="2147500037" r:id="rId2"/>
    <p:sldLayoutId id="2147500038" r:id="rId3"/>
    <p:sldLayoutId id="2147500039" r:id="rId4"/>
    <p:sldLayoutId id="2147500040" r:id="rId5"/>
    <p:sldLayoutId id="2147500041" r:id="rId6"/>
    <p:sldLayoutId id="2147500042" r:id="rId7"/>
    <p:sldLayoutId id="2147500043" r:id="rId8"/>
    <p:sldLayoutId id="2147500044" r:id="rId9"/>
    <p:sldLayoutId id="2147500045" r:id="rId10"/>
    <p:sldLayoutId id="2147500046" r:id="rId11"/>
    <p:sldLayoutId id="2147500047" r:id="rId12"/>
    <p:sldLayoutId id="2147500048" r:id="rId13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 rot="10800000">
            <a:off x="0" y="3841750"/>
            <a:ext cx="9144000" cy="92075"/>
            <a:chOff x="0" y="2069"/>
            <a:chExt cx="5760" cy="58"/>
          </a:xfrm>
        </p:grpSpPr>
        <p:sp>
          <p:nvSpPr>
            <p:cNvPr id="1490948" name="Rectangle 4"/>
            <p:cNvSpPr>
              <a:spLocks noChangeArrowheads="1"/>
            </p:cNvSpPr>
            <p:nvPr/>
          </p:nvSpPr>
          <p:spPr bwMode="auto">
            <a:xfrm>
              <a:off x="2126" y="2132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49" name="Rectangle 5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0" name="Rectangle 6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276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27653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0049" r:id="rId1"/>
    <p:sldLayoutId id="2147500050" r:id="rId2"/>
    <p:sldLayoutId id="2147500051" r:id="rId3"/>
    <p:sldLayoutId id="2147500052" r:id="rId4"/>
    <p:sldLayoutId id="2147500053" r:id="rId5"/>
    <p:sldLayoutId id="2147500054" r:id="rId6"/>
    <p:sldLayoutId id="2147500055" r:id="rId7"/>
    <p:sldLayoutId id="2147500056" r:id="rId8"/>
    <p:sldLayoutId id="2147500057" r:id="rId9"/>
    <p:sldLayoutId id="2147500058" r:id="rId10"/>
    <p:sldLayoutId id="21475000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28680" name="Picture 9" descr="LogoPolGr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1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491983" name="Text Box 15"/>
          <p:cNvSpPr txBox="1">
            <a:spLocks noChangeArrowheads="1"/>
          </p:cNvSpPr>
          <p:nvPr/>
        </p:nvSpPr>
        <p:spPr bwMode="auto">
          <a:xfrm>
            <a:off x="3190875" y="6526213"/>
            <a:ext cx="2736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900">
                <a:solidFill>
                  <a:srgbClr val="C0C0C0"/>
                </a:solidFill>
              </a:rPr>
              <a:t> Información reservada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060" r:id="rId1"/>
    <p:sldLayoutId id="2147500061" r:id="rId2"/>
    <p:sldLayoutId id="2147500062" r:id="rId3"/>
    <p:sldLayoutId id="2147500063" r:id="rId4"/>
    <p:sldLayoutId id="2147500064" r:id="rId5"/>
    <p:sldLayoutId id="2147500065" r:id="rId6"/>
    <p:sldLayoutId id="2147500066" r:id="rId7"/>
    <p:sldLayoutId id="2147500067" r:id="rId8"/>
    <p:sldLayoutId id="2147500068" r:id="rId9"/>
    <p:sldLayoutId id="2147500069" r:id="rId10"/>
    <p:sldLayoutId id="2147500070" r:id="rId11"/>
    <p:sldLayoutId id="2147500071" r:id="rId12"/>
    <p:sldLayoutId id="2147500072" r:id="rId13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grpSp>
        <p:nvGrpSpPr>
          <p:cNvPr id="29699" name="11 Grupo"/>
          <p:cNvGrpSpPr>
            <a:grpSpLocks/>
          </p:cNvGrpSpPr>
          <p:nvPr userDrawn="1"/>
        </p:nvGrpSpPr>
        <p:grpSpPr bwMode="auto">
          <a:xfrm>
            <a:off x="6350" y="3841750"/>
            <a:ext cx="9137650" cy="96838"/>
            <a:chOff x="6325" y="3841750"/>
            <a:chExt cx="9137675" cy="96145"/>
          </a:xfrm>
        </p:grpSpPr>
        <p:sp>
          <p:nvSpPr>
            <p:cNvPr id="1490948" name="Rectangle 4"/>
            <p:cNvSpPr>
              <a:spLocks noChangeArrowheads="1"/>
            </p:cNvSpPr>
            <p:nvPr/>
          </p:nvSpPr>
          <p:spPr bwMode="auto">
            <a:xfrm rot="10800000">
              <a:off x="6325" y="3848055"/>
              <a:ext cx="5867416" cy="89840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49" name="Rectangle 5"/>
            <p:cNvSpPr>
              <a:spLocks noChangeArrowheads="1"/>
            </p:cNvSpPr>
            <p:nvPr/>
          </p:nvSpPr>
          <p:spPr bwMode="auto">
            <a:xfrm rot="10800000">
              <a:off x="8604249" y="3841750"/>
              <a:ext cx="539751" cy="91416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0" name="Rectangle 6"/>
            <p:cNvSpPr>
              <a:spLocks noChangeArrowheads="1"/>
            </p:cNvSpPr>
            <p:nvPr/>
          </p:nvSpPr>
          <p:spPr bwMode="auto">
            <a:xfrm rot="10800000">
              <a:off x="5867391" y="3841750"/>
              <a:ext cx="2736857" cy="91416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2970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0073" r:id="rId1"/>
    <p:sldLayoutId id="2147500074" r:id="rId2"/>
    <p:sldLayoutId id="2147500075" r:id="rId3"/>
    <p:sldLayoutId id="2147500076" r:id="rId4"/>
    <p:sldLayoutId id="2147500077" r:id="rId5"/>
    <p:sldLayoutId id="2147500078" r:id="rId6"/>
    <p:sldLayoutId id="2147500079" r:id="rId7"/>
    <p:sldLayoutId id="2147500080" r:id="rId8"/>
    <p:sldLayoutId id="2147500081" r:id="rId9"/>
    <p:sldLayoutId id="2147500082" r:id="rId10"/>
    <p:sldLayoutId id="21475000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89924" name="Rectangle 4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89925" name="Rectangle 5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89926" name="Rectangle 6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89927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6156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489928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30728" name="Picture 10" descr="LogoPolGri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9" name="Group 11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89932" name="Rectangle 12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89933" name="Rectangle 13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89934" name="Rectangle 14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484367" name="2 Marcador de número de diapositiva"/>
          <p:cNvSpPr txBox="1">
            <a:spLocks noGrp="1"/>
          </p:cNvSpPr>
          <p:nvPr/>
        </p:nvSpPr>
        <p:spPr bwMode="auto">
          <a:xfrm>
            <a:off x="79581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A7EF127-5C18-4288-98C6-E42E53EE5C98}" type="slidenum">
              <a:rPr lang="es-AR" sz="900" b="1">
                <a:solidFill>
                  <a:srgbClr val="FFFFFF"/>
                </a:solidFill>
                <a:latin typeface="Frutiger 45 Light" pitchFamily="34" charset="0"/>
              </a:rPr>
              <a:pPr algn="r">
                <a:defRPr/>
              </a:pPr>
              <a:t>‹#›</a:t>
            </a:fld>
            <a:endParaRPr lang="es-AR" sz="900" b="1">
              <a:solidFill>
                <a:srgbClr val="FFFFFF"/>
              </a:solidFill>
              <a:latin typeface="Frutiger 45 Light" pitchFamily="34" charset="0"/>
            </a:endParaRPr>
          </a:p>
        </p:txBody>
      </p:sp>
      <p:sp>
        <p:nvSpPr>
          <p:cNvPr id="1489935" name="Text Box 15"/>
          <p:cNvSpPr txBox="1">
            <a:spLocks noChangeArrowheads="1"/>
          </p:cNvSpPr>
          <p:nvPr userDrawn="1"/>
        </p:nvSpPr>
        <p:spPr bwMode="auto">
          <a:xfrm>
            <a:off x="3203575" y="6513513"/>
            <a:ext cx="2736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900">
                <a:solidFill>
                  <a:srgbClr val="C0C0C0"/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084" r:id="rId1"/>
    <p:sldLayoutId id="2147500085" r:id="rId2"/>
    <p:sldLayoutId id="2147500086" r:id="rId3"/>
    <p:sldLayoutId id="2147500087" r:id="rId4"/>
    <p:sldLayoutId id="2147500088" r:id="rId5"/>
    <p:sldLayoutId id="2147500291" r:id="rId6"/>
    <p:sldLayoutId id="2147500089" r:id="rId7"/>
    <p:sldLayoutId id="2147500090" r:id="rId8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3518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89924" name="Rectangle 4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89925" name="Rectangle 5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89926" name="Rectangle 6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89927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6156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chemeClr val="bg1"/>
                </a:solidFill>
              </a:rPr>
              <a:t>Haga clic para cambiar el estilo de título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1489928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13321" name="Picture 10" descr="LogoPol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89932" name="Rectangle 12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89933" name="Rectangle 13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89934" name="Rectangle 14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9889" r:id="rId1"/>
    <p:sldLayoutId id="2147499890" r:id="rId2"/>
    <p:sldLayoutId id="2147499891" r:id="rId3"/>
    <p:sldLayoutId id="2147499892" r:id="rId4"/>
    <p:sldLayoutId id="2147499893" r:id="rId5"/>
    <p:sldLayoutId id="2147499894" r:id="rId6"/>
    <p:sldLayoutId id="2147499895" r:id="rId7"/>
    <p:sldLayoutId id="2147499896" r:id="rId8"/>
    <p:sldLayoutId id="2147499897" r:id="rId9"/>
    <p:sldLayoutId id="2147499898" r:id="rId10"/>
    <p:sldLayoutId id="21474998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grpSp>
        <p:nvGrpSpPr>
          <p:cNvPr id="31747" name="11 Grupo"/>
          <p:cNvGrpSpPr>
            <a:grpSpLocks/>
          </p:cNvGrpSpPr>
          <p:nvPr userDrawn="1"/>
        </p:nvGrpSpPr>
        <p:grpSpPr bwMode="auto">
          <a:xfrm>
            <a:off x="6350" y="3841750"/>
            <a:ext cx="9137650" cy="96838"/>
            <a:chOff x="6325" y="3841750"/>
            <a:chExt cx="9137675" cy="96145"/>
          </a:xfrm>
        </p:grpSpPr>
        <p:sp>
          <p:nvSpPr>
            <p:cNvPr id="1490948" name="Rectangle 4"/>
            <p:cNvSpPr>
              <a:spLocks noChangeArrowheads="1"/>
            </p:cNvSpPr>
            <p:nvPr/>
          </p:nvSpPr>
          <p:spPr bwMode="auto">
            <a:xfrm rot="10800000">
              <a:off x="6325" y="3848055"/>
              <a:ext cx="5867416" cy="89840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49" name="Rectangle 5"/>
            <p:cNvSpPr>
              <a:spLocks noChangeArrowheads="1"/>
            </p:cNvSpPr>
            <p:nvPr/>
          </p:nvSpPr>
          <p:spPr bwMode="auto">
            <a:xfrm rot="10800000">
              <a:off x="8604249" y="3841750"/>
              <a:ext cx="539751" cy="91416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0" name="Rectangle 6"/>
            <p:cNvSpPr>
              <a:spLocks noChangeArrowheads="1"/>
            </p:cNvSpPr>
            <p:nvPr/>
          </p:nvSpPr>
          <p:spPr bwMode="auto">
            <a:xfrm rot="10800000">
              <a:off x="5867391" y="3841750"/>
              <a:ext cx="2736857" cy="91416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31749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0091" r:id="rId1"/>
    <p:sldLayoutId id="2147500092" r:id="rId2"/>
    <p:sldLayoutId id="2147500093" r:id="rId3"/>
    <p:sldLayoutId id="2147500094" r:id="rId4"/>
    <p:sldLayoutId id="2147500095" r:id="rId5"/>
    <p:sldLayoutId id="2147500096" r:id="rId6"/>
    <p:sldLayoutId id="2147500097" r:id="rId7"/>
    <p:sldLayoutId id="2147500098" r:id="rId8"/>
    <p:sldLayoutId id="2147500099" r:id="rId9"/>
    <p:sldLayoutId id="2147500100" r:id="rId10"/>
    <p:sldLayoutId id="21475001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32776" name="Picture 9" descr="LogoPolGr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7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491983" name="Text Box 15"/>
          <p:cNvSpPr txBox="1">
            <a:spLocks noChangeArrowheads="1"/>
          </p:cNvSpPr>
          <p:nvPr/>
        </p:nvSpPr>
        <p:spPr bwMode="auto">
          <a:xfrm>
            <a:off x="3195638" y="6526213"/>
            <a:ext cx="2736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900">
                <a:solidFill>
                  <a:srgbClr val="C0C0C0"/>
                </a:solidFill>
              </a:rPr>
              <a:t> Información reservada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102" r:id="rId1"/>
    <p:sldLayoutId id="2147500103" r:id="rId2"/>
    <p:sldLayoutId id="2147500104" r:id="rId3"/>
    <p:sldLayoutId id="2147500105" r:id="rId4"/>
    <p:sldLayoutId id="2147500106" r:id="rId5"/>
    <p:sldLayoutId id="2147500107" r:id="rId6"/>
    <p:sldLayoutId id="2147500108" r:id="rId7"/>
    <p:sldLayoutId id="2147500109" r:id="rId8"/>
    <p:sldLayoutId id="2147500110" r:id="rId9"/>
    <p:sldLayoutId id="2147500111" r:id="rId10"/>
    <p:sldLayoutId id="2147500112" r:id="rId11"/>
    <p:sldLayoutId id="2147500113" r:id="rId12"/>
    <p:sldLayoutId id="2147500114" r:id="rId13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33800" name="Picture 9" descr="LogoPolGr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1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491983" name="Text Box 15"/>
          <p:cNvSpPr txBox="1">
            <a:spLocks noChangeArrowheads="1"/>
          </p:cNvSpPr>
          <p:nvPr/>
        </p:nvSpPr>
        <p:spPr bwMode="auto">
          <a:xfrm>
            <a:off x="3195638" y="6526213"/>
            <a:ext cx="2736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900">
                <a:solidFill>
                  <a:srgbClr val="C0C0C0"/>
                </a:solidFill>
              </a:rPr>
              <a:t> Información reservada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115" r:id="rId1"/>
    <p:sldLayoutId id="2147500116" r:id="rId2"/>
    <p:sldLayoutId id="2147500117" r:id="rId3"/>
    <p:sldLayoutId id="2147500118" r:id="rId4"/>
    <p:sldLayoutId id="2147500119" r:id="rId5"/>
    <p:sldLayoutId id="2147500120" r:id="rId6"/>
    <p:sldLayoutId id="2147500121" r:id="rId7"/>
    <p:sldLayoutId id="2147500122" r:id="rId8"/>
    <p:sldLayoutId id="2147500123" r:id="rId9"/>
    <p:sldLayoutId id="2147500124" r:id="rId10"/>
    <p:sldLayoutId id="2147500125" r:id="rId11"/>
    <p:sldLayoutId id="2147500126" r:id="rId12"/>
    <p:sldLayoutId id="2147500127" r:id="rId13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grpSp>
        <p:nvGrpSpPr>
          <p:cNvPr id="34819" name="11 Grupo"/>
          <p:cNvGrpSpPr>
            <a:grpSpLocks/>
          </p:cNvGrpSpPr>
          <p:nvPr userDrawn="1"/>
        </p:nvGrpSpPr>
        <p:grpSpPr bwMode="auto">
          <a:xfrm>
            <a:off x="6350" y="3841750"/>
            <a:ext cx="9137650" cy="96838"/>
            <a:chOff x="6325" y="3841750"/>
            <a:chExt cx="9137675" cy="96145"/>
          </a:xfrm>
        </p:grpSpPr>
        <p:sp>
          <p:nvSpPr>
            <p:cNvPr id="1490948" name="Rectangle 4"/>
            <p:cNvSpPr>
              <a:spLocks noChangeArrowheads="1"/>
            </p:cNvSpPr>
            <p:nvPr/>
          </p:nvSpPr>
          <p:spPr bwMode="auto">
            <a:xfrm rot="10800000">
              <a:off x="6325" y="3848055"/>
              <a:ext cx="5867416" cy="89840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49" name="Rectangle 5"/>
            <p:cNvSpPr>
              <a:spLocks noChangeArrowheads="1"/>
            </p:cNvSpPr>
            <p:nvPr/>
          </p:nvSpPr>
          <p:spPr bwMode="auto">
            <a:xfrm rot="10800000">
              <a:off x="8604249" y="3841750"/>
              <a:ext cx="539751" cy="91416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0" name="Rectangle 6"/>
            <p:cNvSpPr>
              <a:spLocks noChangeArrowheads="1"/>
            </p:cNvSpPr>
            <p:nvPr/>
          </p:nvSpPr>
          <p:spPr bwMode="auto">
            <a:xfrm rot="10800000">
              <a:off x="5867391" y="3841750"/>
              <a:ext cx="2736857" cy="91416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34821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0128" r:id="rId1"/>
    <p:sldLayoutId id="2147500129" r:id="rId2"/>
    <p:sldLayoutId id="2147500130" r:id="rId3"/>
    <p:sldLayoutId id="2147500131" r:id="rId4"/>
    <p:sldLayoutId id="2147500132" r:id="rId5"/>
    <p:sldLayoutId id="2147500133" r:id="rId6"/>
    <p:sldLayoutId id="2147500134" r:id="rId7"/>
    <p:sldLayoutId id="2147500135" r:id="rId8"/>
    <p:sldLayoutId id="2147500136" r:id="rId9"/>
    <p:sldLayoutId id="2147500137" r:id="rId10"/>
    <p:sldLayoutId id="21475001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35848" name="Picture 9" descr="LogoPolGri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9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491983" name="Text Box 15"/>
          <p:cNvSpPr txBox="1">
            <a:spLocks noChangeArrowheads="1"/>
          </p:cNvSpPr>
          <p:nvPr/>
        </p:nvSpPr>
        <p:spPr bwMode="auto">
          <a:xfrm>
            <a:off x="3195638" y="6526213"/>
            <a:ext cx="2736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900">
                <a:solidFill>
                  <a:srgbClr val="C0C0C0"/>
                </a:solidFill>
              </a:rPr>
              <a:t> Información reservada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139" r:id="rId1"/>
    <p:sldLayoutId id="2147500140" r:id="rId2"/>
    <p:sldLayoutId id="2147500141" r:id="rId3"/>
    <p:sldLayoutId id="2147500142" r:id="rId4"/>
    <p:sldLayoutId id="2147500143" r:id="rId5"/>
    <p:sldLayoutId id="2147500144" r:id="rId6"/>
    <p:sldLayoutId id="2147500145" r:id="rId7"/>
    <p:sldLayoutId id="2147500146" r:id="rId8"/>
    <p:sldLayoutId id="2147500147" r:id="rId9"/>
    <p:sldLayoutId id="2147500148" r:id="rId10"/>
    <p:sldLayoutId id="2147500149" r:id="rId11"/>
    <p:sldLayoutId id="2147500150" r:id="rId12"/>
    <p:sldLayoutId id="2147500151" r:id="rId13"/>
    <p:sldLayoutId id="2147500293" r:id="rId14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0948" name="Rectangle 4"/>
          <p:cNvSpPr>
            <a:spLocks noChangeArrowheads="1"/>
          </p:cNvSpPr>
          <p:nvPr/>
        </p:nvSpPr>
        <p:spPr bwMode="auto">
          <a:xfrm rot="10800000">
            <a:off x="-6350" y="3843338"/>
            <a:ext cx="5867400" cy="904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0949" name="Rectangle 5"/>
          <p:cNvSpPr>
            <a:spLocks noChangeArrowheads="1"/>
          </p:cNvSpPr>
          <p:nvPr/>
        </p:nvSpPr>
        <p:spPr bwMode="auto">
          <a:xfrm rot="10800000">
            <a:off x="8604250" y="3841750"/>
            <a:ext cx="539750" cy="9207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0950" name="Rectangle 6"/>
          <p:cNvSpPr>
            <a:spLocks noChangeArrowheads="1"/>
          </p:cNvSpPr>
          <p:nvPr/>
        </p:nvSpPr>
        <p:spPr bwMode="auto">
          <a:xfrm rot="10800000">
            <a:off x="5867400" y="3841750"/>
            <a:ext cx="2736850" cy="9207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7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36871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0152" r:id="rId1"/>
    <p:sldLayoutId id="2147500153" r:id="rId2"/>
    <p:sldLayoutId id="2147500154" r:id="rId3"/>
    <p:sldLayoutId id="2147500155" r:id="rId4"/>
    <p:sldLayoutId id="2147500156" r:id="rId5"/>
    <p:sldLayoutId id="2147500157" r:id="rId6"/>
    <p:sldLayoutId id="2147500158" r:id="rId7"/>
    <p:sldLayoutId id="2147500159" r:id="rId8"/>
    <p:sldLayoutId id="2147500160" r:id="rId9"/>
    <p:sldLayoutId id="2147500161" r:id="rId10"/>
    <p:sldLayoutId id="2147500162" r:id="rId11"/>
    <p:sldLayoutId id="21475001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3518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89924" name="Rectangle 4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89925" name="Rectangle 5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89926" name="Rectangle 6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89927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6156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  <a:cs typeface="Arial" charset="0"/>
              </a:rPr>
              <a:t>Haga clic para cambiar el estilo de título</a:t>
            </a:r>
            <a:endParaRPr lang="es-ES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89928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7897" name="Group 11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89932" name="Rectangle 12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89933" name="Rectangle 13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89934" name="Rectangle 14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89935" name="Text Box 15"/>
          <p:cNvSpPr txBox="1">
            <a:spLocks noChangeArrowheads="1"/>
          </p:cNvSpPr>
          <p:nvPr/>
        </p:nvSpPr>
        <p:spPr bwMode="auto">
          <a:xfrm>
            <a:off x="3203575" y="6513513"/>
            <a:ext cx="2736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900" dirty="0">
                <a:solidFill>
                  <a:srgbClr val="C0C0C0"/>
                </a:solidFill>
                <a:cs typeface="Arial" charset="0"/>
              </a:rPr>
              <a:t>Información reservada</a:t>
            </a:r>
          </a:p>
        </p:txBody>
      </p:sp>
      <p:sp>
        <p:nvSpPr>
          <p:cNvPr id="33808" name="2 Marcador de número de diapositiva"/>
          <p:cNvSpPr txBox="1">
            <a:spLocks noGrp="1"/>
          </p:cNvSpPr>
          <p:nvPr/>
        </p:nvSpPr>
        <p:spPr bwMode="auto">
          <a:xfrm>
            <a:off x="79581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6D53B12-647C-4F45-8D04-4B93BA0794DA}" type="slidenum">
              <a:rPr lang="es-AR" sz="900" b="1">
                <a:solidFill>
                  <a:srgbClr val="FFFFFF"/>
                </a:solidFill>
                <a:latin typeface="Frutiger 45 Light" pitchFamily="34" charset="0"/>
                <a:cs typeface="Arial" charset="0"/>
              </a:rPr>
              <a:pPr algn="r">
                <a:defRPr/>
              </a:pPr>
              <a:t>‹#›</a:t>
            </a:fld>
            <a:endParaRPr lang="es-AR" sz="900" b="1">
              <a:solidFill>
                <a:srgbClr val="FFFFFF"/>
              </a:solidFill>
              <a:latin typeface="Frutiger 45 Light" pitchFamily="34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164" r:id="rId1"/>
    <p:sldLayoutId id="2147500165" r:id="rId2"/>
    <p:sldLayoutId id="2147500166" r:id="rId3"/>
    <p:sldLayoutId id="2147500167" r:id="rId4"/>
    <p:sldLayoutId id="2147500168" r:id="rId5"/>
    <p:sldLayoutId id="2147500169" r:id="rId6"/>
    <p:sldLayoutId id="2147500170" r:id="rId7"/>
    <p:sldLayoutId id="2147500171" r:id="rId8"/>
    <p:sldLayoutId id="2147500172" r:id="rId9"/>
    <p:sldLayoutId id="2147500173" r:id="rId10"/>
    <p:sldLayoutId id="2147500174" r:id="rId11"/>
    <p:sldLayoutId id="21475001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0948" name="Rectangle 4"/>
          <p:cNvSpPr>
            <a:spLocks noChangeArrowheads="1"/>
          </p:cNvSpPr>
          <p:nvPr/>
        </p:nvSpPr>
        <p:spPr bwMode="auto">
          <a:xfrm rot="10800000">
            <a:off x="-6350" y="3843338"/>
            <a:ext cx="5867400" cy="904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0949" name="Rectangle 5"/>
          <p:cNvSpPr>
            <a:spLocks noChangeArrowheads="1"/>
          </p:cNvSpPr>
          <p:nvPr/>
        </p:nvSpPr>
        <p:spPr bwMode="auto">
          <a:xfrm rot="10800000">
            <a:off x="8604250" y="3841750"/>
            <a:ext cx="539750" cy="9207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0950" name="Rectangle 6"/>
          <p:cNvSpPr>
            <a:spLocks noChangeArrowheads="1"/>
          </p:cNvSpPr>
          <p:nvPr/>
        </p:nvSpPr>
        <p:spPr bwMode="auto">
          <a:xfrm rot="10800000">
            <a:off x="5867400" y="3841750"/>
            <a:ext cx="2736850" cy="9207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38919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0176" r:id="rId1"/>
    <p:sldLayoutId id="2147500177" r:id="rId2"/>
    <p:sldLayoutId id="2147500178" r:id="rId3"/>
    <p:sldLayoutId id="2147500179" r:id="rId4"/>
    <p:sldLayoutId id="2147500180" r:id="rId5"/>
    <p:sldLayoutId id="2147500181" r:id="rId6"/>
    <p:sldLayoutId id="2147500182" r:id="rId7"/>
    <p:sldLayoutId id="2147500183" r:id="rId8"/>
    <p:sldLayoutId id="2147500184" r:id="rId9"/>
    <p:sldLayoutId id="2147500185" r:id="rId10"/>
    <p:sldLayoutId id="2147500186" r:id="rId11"/>
    <p:sldLayoutId id="214750018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AR" smtClean="0"/>
              <a:t>Haga clic para modificar el estilo de texto del patrón</a:t>
            </a:r>
          </a:p>
          <a:p>
            <a:pPr lvl="1"/>
            <a:r>
              <a:rPr lang="es-AR" altLang="es-AR" smtClean="0"/>
              <a:t>Segundo nivel</a:t>
            </a:r>
          </a:p>
          <a:p>
            <a:pPr lvl="2"/>
            <a:r>
              <a:rPr lang="es-AR" altLang="es-AR" smtClean="0"/>
              <a:t>Tercer nivel</a:t>
            </a:r>
          </a:p>
          <a:p>
            <a:pPr lvl="3"/>
            <a:r>
              <a:rPr lang="es-AR" altLang="es-AR" smtClean="0"/>
              <a:t>Cuarto nivel</a:t>
            </a:r>
          </a:p>
          <a:p>
            <a:pPr lvl="4"/>
            <a:r>
              <a:rPr lang="es-AR" altLang="es-AR" smtClean="0"/>
              <a:t>Quinto nivel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altLang="es-AR" smtClean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39944" name="Picture 9" descr="LogoPolGri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5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6157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6158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6159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3195638" y="6481763"/>
            <a:ext cx="27368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100">
                <a:solidFill>
                  <a:srgbClr val="C0C0C0"/>
                </a:solidFill>
              </a:rPr>
              <a:t>Twitter: @Poliarquia_</a:t>
            </a:r>
          </a:p>
        </p:txBody>
      </p:sp>
      <p:sp>
        <p:nvSpPr>
          <p:cNvPr id="6156" name="2 Marcador de número de diapositiva"/>
          <p:cNvSpPr txBox="1">
            <a:spLocks noGrp="1"/>
          </p:cNvSpPr>
          <p:nvPr/>
        </p:nvSpPr>
        <p:spPr bwMode="auto">
          <a:xfrm>
            <a:off x="79581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F49BCD4-010F-4ACB-82A1-5A8CD1842EB5}" type="slidenum">
              <a:rPr lang="es-AR" sz="900" b="1">
                <a:solidFill>
                  <a:srgbClr val="FFFFFF"/>
                </a:solidFill>
                <a:latin typeface="Frutiger 45 Light" pitchFamily="34" charset="0"/>
              </a:rPr>
              <a:pPr algn="r">
                <a:defRPr/>
              </a:pPr>
              <a:t>‹#›</a:t>
            </a:fld>
            <a:endParaRPr lang="es-AR" sz="900" b="1">
              <a:solidFill>
                <a:srgbClr val="FFFFFF"/>
              </a:solidFill>
              <a:latin typeface="Frutiger 45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188" r:id="rId1"/>
    <p:sldLayoutId id="2147500189" r:id="rId2"/>
    <p:sldLayoutId id="2147500190" r:id="rId3"/>
    <p:sldLayoutId id="2147500191" r:id="rId4"/>
    <p:sldLayoutId id="2147500192" r:id="rId5"/>
    <p:sldLayoutId id="2147500193" r:id="rId6"/>
    <p:sldLayoutId id="2147500194" r:id="rId7"/>
    <p:sldLayoutId id="2147500195" r:id="rId8"/>
    <p:sldLayoutId id="2147500196" r:id="rId9"/>
    <p:sldLayoutId id="2147500197" r:id="rId10"/>
    <p:sldLayoutId id="2147500198" r:id="rId11"/>
    <p:sldLayoutId id="2147500199" r:id="rId12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40968" name="Picture 9" descr="LogoPolGri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9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200" r:id="rId1"/>
    <p:sldLayoutId id="2147500201" r:id="rId2"/>
    <p:sldLayoutId id="2147500202" r:id="rId3"/>
    <p:sldLayoutId id="2147500203" r:id="rId4"/>
    <p:sldLayoutId id="2147500204" r:id="rId5"/>
    <p:sldLayoutId id="2147500205" r:id="rId6"/>
    <p:sldLayoutId id="2147500206" r:id="rId7"/>
    <p:sldLayoutId id="2147500207" r:id="rId8"/>
    <p:sldLayoutId id="2147500208" r:id="rId9"/>
    <p:sldLayoutId id="2147500209" r:id="rId10"/>
    <p:sldLayoutId id="2147500210" r:id="rId11"/>
    <p:sldLayoutId id="2147500211" r:id="rId12"/>
    <p:sldLayoutId id="2147500212" r:id="rId13"/>
    <p:sldLayoutId id="2147500294" r:id="rId14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 rot="10800000">
            <a:off x="0" y="3841750"/>
            <a:ext cx="9144000" cy="92075"/>
            <a:chOff x="0" y="2069"/>
            <a:chExt cx="5760" cy="58"/>
          </a:xfrm>
        </p:grpSpPr>
        <p:sp>
          <p:nvSpPr>
            <p:cNvPr id="1490948" name="Rectangle 4"/>
            <p:cNvSpPr>
              <a:spLocks noChangeArrowheads="1"/>
            </p:cNvSpPr>
            <p:nvPr/>
          </p:nvSpPr>
          <p:spPr bwMode="auto">
            <a:xfrm>
              <a:off x="2126" y="2132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49" name="Rectangle 5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50" name="Rectangle 6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00" r:id="rId1"/>
    <p:sldLayoutId id="2147499901" r:id="rId2"/>
    <p:sldLayoutId id="2147499902" r:id="rId3"/>
    <p:sldLayoutId id="2147499903" r:id="rId4"/>
    <p:sldLayoutId id="2147499904" r:id="rId5"/>
    <p:sldLayoutId id="2147499905" r:id="rId6"/>
    <p:sldLayoutId id="2147499906" r:id="rId7"/>
    <p:sldLayoutId id="2147499907" r:id="rId8"/>
    <p:sldLayoutId id="2147499908" r:id="rId9"/>
    <p:sldLayoutId id="2147499909" r:id="rId10"/>
    <p:sldLayoutId id="2147499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41992" name="Picture 9" descr="LogoPolGr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3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213" r:id="rId1"/>
    <p:sldLayoutId id="2147500214" r:id="rId2"/>
    <p:sldLayoutId id="2147500215" r:id="rId3"/>
    <p:sldLayoutId id="2147500216" r:id="rId4"/>
    <p:sldLayoutId id="2147500217" r:id="rId5"/>
    <p:sldLayoutId id="2147500218" r:id="rId6"/>
    <p:sldLayoutId id="2147500219" r:id="rId7"/>
    <p:sldLayoutId id="2147500220" r:id="rId8"/>
    <p:sldLayoutId id="2147500221" r:id="rId9"/>
    <p:sldLayoutId id="2147500222" r:id="rId10"/>
    <p:sldLayoutId id="2147500223" r:id="rId11"/>
    <p:sldLayoutId id="2147500224" r:id="rId12"/>
    <p:sldLayoutId id="2147500225" r:id="rId13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3011" name="11 Grupo"/>
          <p:cNvGrpSpPr>
            <a:grpSpLocks/>
          </p:cNvGrpSpPr>
          <p:nvPr/>
        </p:nvGrpSpPr>
        <p:grpSpPr bwMode="auto">
          <a:xfrm>
            <a:off x="6350" y="3841750"/>
            <a:ext cx="9137650" cy="96838"/>
            <a:chOff x="6325" y="3841750"/>
            <a:chExt cx="9137675" cy="96145"/>
          </a:xfrm>
        </p:grpSpPr>
        <p:sp>
          <p:nvSpPr>
            <p:cNvPr id="1490948" name="Rectangle 4"/>
            <p:cNvSpPr>
              <a:spLocks noChangeArrowheads="1"/>
            </p:cNvSpPr>
            <p:nvPr/>
          </p:nvSpPr>
          <p:spPr bwMode="auto">
            <a:xfrm rot="10800000">
              <a:off x="6325" y="3848055"/>
              <a:ext cx="5867416" cy="89840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0949" name="Rectangle 5"/>
            <p:cNvSpPr>
              <a:spLocks noChangeArrowheads="1"/>
            </p:cNvSpPr>
            <p:nvPr/>
          </p:nvSpPr>
          <p:spPr bwMode="auto">
            <a:xfrm rot="10800000">
              <a:off x="8604249" y="3841750"/>
              <a:ext cx="539751" cy="91416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0950" name="Rectangle 6"/>
            <p:cNvSpPr>
              <a:spLocks noChangeArrowheads="1"/>
            </p:cNvSpPr>
            <p:nvPr/>
          </p:nvSpPr>
          <p:spPr bwMode="auto">
            <a:xfrm rot="10800000">
              <a:off x="5867391" y="3841750"/>
              <a:ext cx="2736857" cy="91416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30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43013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0226" r:id="rId1"/>
    <p:sldLayoutId id="2147500227" r:id="rId2"/>
    <p:sldLayoutId id="2147500228" r:id="rId3"/>
    <p:sldLayoutId id="2147500229" r:id="rId4"/>
    <p:sldLayoutId id="2147500230" r:id="rId5"/>
    <p:sldLayoutId id="2147500231" r:id="rId6"/>
    <p:sldLayoutId id="2147500232" r:id="rId7"/>
    <p:sldLayoutId id="2147500233" r:id="rId8"/>
    <p:sldLayoutId id="2147500234" r:id="rId9"/>
    <p:sldLayoutId id="2147500235" r:id="rId10"/>
    <p:sldLayoutId id="21475002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latin typeface="Frutiger 55 Roman"/>
              <a:cs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81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solidFill>
                  <a:srgbClr val="FFFFFF"/>
                </a:solidFill>
                <a:latin typeface="Frutiger 45 Light" pitchFamily="34" charset="0"/>
                <a:cs typeface="+mn-cs"/>
              </a:defRPr>
            </a:lvl1pPr>
          </a:lstStyle>
          <a:p>
            <a:pPr>
              <a:defRPr/>
            </a:pPr>
            <a:fld id="{30404F61-A463-407C-AC0F-2C82FF46BD84}" type="slidenum">
              <a:rPr lang="es-AR"/>
              <a:pPr>
                <a:defRPr/>
              </a:pPr>
              <a:t>‹#›</a:t>
            </a:fld>
            <a:endParaRPr lang="es-AR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latin typeface="Frutiger 55 Roman"/>
              <a:cs typeface="Arial" charset="0"/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latin typeface="Frutiger 55 Roman"/>
              <a:cs typeface="Arial" charset="0"/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latin typeface="Frutiger 55 Roman"/>
              <a:cs typeface="Arial" charset="0"/>
            </a:endParaRPr>
          </a:p>
        </p:txBody>
      </p:sp>
      <p:pic>
        <p:nvPicPr>
          <p:cNvPr id="44041" name="Picture 9" descr="LogoPolGri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latin typeface="Frutiger 55 Roman"/>
                <a:cs typeface="Arial" charset="0"/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latin typeface="Frutiger 55 Roman"/>
                <a:cs typeface="Arial" charset="0"/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latin typeface="Frutiger 55 Roman"/>
                <a:cs typeface="Arial" charset="0"/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  <a:latin typeface="Frutiger 55 Roman"/>
                <a:cs typeface="Arial" charset="0"/>
              </a:rPr>
              <a:t>Haga clic para cambiar el estilo de título</a:t>
            </a:r>
            <a:endParaRPr lang="es-ES" sz="2000">
              <a:solidFill>
                <a:srgbClr val="FFFFFF"/>
              </a:solidFill>
              <a:latin typeface="Frutiger 55 Roman"/>
              <a:cs typeface="Arial" charset="0"/>
            </a:endParaRPr>
          </a:p>
        </p:txBody>
      </p:sp>
      <p:sp>
        <p:nvSpPr>
          <p:cNvPr id="1491983" name="Text Box 15"/>
          <p:cNvSpPr txBox="1">
            <a:spLocks noChangeArrowheads="1"/>
          </p:cNvSpPr>
          <p:nvPr/>
        </p:nvSpPr>
        <p:spPr bwMode="auto">
          <a:xfrm>
            <a:off x="3419475" y="6526213"/>
            <a:ext cx="2736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900">
                <a:solidFill>
                  <a:srgbClr val="C0C0C0"/>
                </a:solidFill>
                <a:latin typeface="Frutiger 55 Roman"/>
                <a:cs typeface="Arial" charset="0"/>
              </a:rPr>
              <a:t> Información reservada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237" r:id="rId1"/>
    <p:sldLayoutId id="2147500238" r:id="rId2"/>
    <p:sldLayoutId id="2147500239" r:id="rId3"/>
    <p:sldLayoutId id="2147500240" r:id="rId4"/>
    <p:sldLayoutId id="2147500241" r:id="rId5"/>
    <p:sldLayoutId id="2147500242" r:id="rId6"/>
    <p:sldLayoutId id="2147500243" r:id="rId7"/>
    <p:sldLayoutId id="2147500244" r:id="rId8"/>
    <p:sldLayoutId id="2147500245" r:id="rId9"/>
    <p:sldLayoutId id="2147500246" r:id="rId10"/>
    <p:sldLayoutId id="2147500247" r:id="rId11"/>
    <p:sldLayoutId id="2147500296" r:id="rId12"/>
    <p:sldLayoutId id="2147500248" r:id="rId13"/>
    <p:sldLayoutId id="2147500249" r:id="rId14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5064" name="Picture 9" descr="LogoPolGr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65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  <a:cs typeface="Arial" charset="0"/>
              </a:rPr>
              <a:t>Haga clic para cambiar el estilo de título</a:t>
            </a:r>
            <a:endParaRPr lang="es-ES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91983" name="Text Box 15"/>
          <p:cNvSpPr txBox="1">
            <a:spLocks noChangeArrowheads="1"/>
          </p:cNvSpPr>
          <p:nvPr/>
        </p:nvSpPr>
        <p:spPr bwMode="auto">
          <a:xfrm>
            <a:off x="3195638" y="6526213"/>
            <a:ext cx="2736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900">
                <a:solidFill>
                  <a:srgbClr val="C0C0C0"/>
                </a:solidFill>
                <a:cs typeface="Arial" charset="0"/>
              </a:rPr>
              <a:t> Información reservada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250" r:id="rId1"/>
    <p:sldLayoutId id="2147500251" r:id="rId2"/>
    <p:sldLayoutId id="2147500252" r:id="rId3"/>
    <p:sldLayoutId id="2147500253" r:id="rId4"/>
    <p:sldLayoutId id="2147500254" r:id="rId5"/>
    <p:sldLayoutId id="2147500255" r:id="rId6"/>
    <p:sldLayoutId id="2147500256" r:id="rId7"/>
    <p:sldLayoutId id="2147500257" r:id="rId8"/>
    <p:sldLayoutId id="2147500258" r:id="rId9"/>
    <p:sldLayoutId id="2147500259" r:id="rId10"/>
    <p:sldLayoutId id="2147500260" r:id="rId11"/>
    <p:sldLayoutId id="2147500261" r:id="rId12"/>
    <p:sldLayoutId id="2147500262" r:id="rId13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46088" name="Picture 9" descr="LogoPolGr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9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263" r:id="rId1"/>
    <p:sldLayoutId id="2147500264" r:id="rId2"/>
    <p:sldLayoutId id="2147500265" r:id="rId3"/>
    <p:sldLayoutId id="2147500266" r:id="rId4"/>
    <p:sldLayoutId id="2147500267" r:id="rId5"/>
    <p:sldLayoutId id="2147500268" r:id="rId6"/>
    <p:sldLayoutId id="2147500269" r:id="rId7"/>
    <p:sldLayoutId id="2147500270" r:id="rId8"/>
    <p:sldLayoutId id="2147500271" r:id="rId9"/>
    <p:sldLayoutId id="2147500272" r:id="rId10"/>
    <p:sldLayoutId id="2147500273" r:id="rId11"/>
    <p:sldLayoutId id="2147500274" r:id="rId12"/>
    <p:sldLayoutId id="2147500275" r:id="rId13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47112" name="Picture 9" descr="LogoPolGr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13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276" r:id="rId1"/>
    <p:sldLayoutId id="2147500277" r:id="rId2"/>
    <p:sldLayoutId id="2147500278" r:id="rId3"/>
    <p:sldLayoutId id="2147500279" r:id="rId4"/>
    <p:sldLayoutId id="2147500280" r:id="rId5"/>
    <p:sldLayoutId id="2147500281" r:id="rId6"/>
    <p:sldLayoutId id="2147500282" r:id="rId7"/>
    <p:sldLayoutId id="2147500283" r:id="rId8"/>
    <p:sldLayoutId id="2147500284" r:id="rId9"/>
    <p:sldLayoutId id="2147500285" r:id="rId10"/>
    <p:sldLayoutId id="2147500286" r:id="rId11"/>
    <p:sldLayoutId id="2147500287" r:id="rId12"/>
    <p:sldLayoutId id="2147500288" r:id="rId13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pic>
        <p:nvPicPr>
          <p:cNvPr id="16392" name="Picture 9" descr="LogoPolGri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rgbClr val="FFFFFF"/>
                </a:solidFill>
              </a:rPr>
              <a:t>Haga clic para cambiar el estilo de título</a:t>
            </a:r>
            <a:endParaRPr lang="es-ES" sz="2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298" r:id="rId1"/>
    <p:sldLayoutId id="2147500299" r:id="rId2"/>
    <p:sldLayoutId id="2147500300" r:id="rId3"/>
    <p:sldLayoutId id="2147500301" r:id="rId4"/>
    <p:sldLayoutId id="2147500302" r:id="rId5"/>
    <p:sldLayoutId id="2147500303" r:id="rId6"/>
    <p:sldLayoutId id="2147500304" r:id="rId7"/>
    <p:sldLayoutId id="2147500305" r:id="rId8"/>
    <p:sldLayoutId id="2147500306" r:id="rId9"/>
    <p:sldLayoutId id="2147500307" r:id="rId10"/>
    <p:sldLayoutId id="2147500308" r:id="rId11"/>
    <p:sldLayoutId id="2147500309" r:id="rId12"/>
    <p:sldLayoutId id="2147500310" r:id="rId13"/>
    <p:sldLayoutId id="2147500311" r:id="rId14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000000"/>
              </a:solidFill>
            </a:endParaRPr>
          </a:p>
        </p:txBody>
      </p:sp>
      <p:grpSp>
        <p:nvGrpSpPr>
          <p:cNvPr id="2" name="11 Grupo"/>
          <p:cNvGrpSpPr>
            <a:grpSpLocks/>
          </p:cNvGrpSpPr>
          <p:nvPr userDrawn="1"/>
        </p:nvGrpSpPr>
        <p:grpSpPr bwMode="auto">
          <a:xfrm>
            <a:off x="6350" y="3841750"/>
            <a:ext cx="9137650" cy="96838"/>
            <a:chOff x="6325" y="3841750"/>
            <a:chExt cx="9137675" cy="96145"/>
          </a:xfrm>
        </p:grpSpPr>
        <p:sp>
          <p:nvSpPr>
            <p:cNvPr id="1490948" name="Rectangle 4"/>
            <p:cNvSpPr>
              <a:spLocks noChangeArrowheads="1"/>
            </p:cNvSpPr>
            <p:nvPr/>
          </p:nvSpPr>
          <p:spPr bwMode="auto">
            <a:xfrm rot="10800000">
              <a:off x="6325" y="3848055"/>
              <a:ext cx="5867416" cy="89840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49" name="Rectangle 5"/>
            <p:cNvSpPr>
              <a:spLocks noChangeArrowheads="1"/>
            </p:cNvSpPr>
            <p:nvPr/>
          </p:nvSpPr>
          <p:spPr bwMode="auto">
            <a:xfrm rot="10800000">
              <a:off x="8604249" y="3841750"/>
              <a:ext cx="539751" cy="91416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0" name="Rectangle 6"/>
            <p:cNvSpPr>
              <a:spLocks noChangeArrowheads="1"/>
            </p:cNvSpPr>
            <p:nvPr/>
          </p:nvSpPr>
          <p:spPr bwMode="auto">
            <a:xfrm rot="10800000">
              <a:off x="5867391" y="3841750"/>
              <a:ext cx="2736857" cy="91416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sp>
        <p:nvSpPr>
          <p:cNvPr id="1843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0313" r:id="rId1"/>
    <p:sldLayoutId id="2147500314" r:id="rId2"/>
    <p:sldLayoutId id="2147500315" r:id="rId3"/>
    <p:sldLayoutId id="2147500316" r:id="rId4"/>
    <p:sldLayoutId id="2147500317" r:id="rId5"/>
    <p:sldLayoutId id="2147500318" r:id="rId6"/>
    <p:sldLayoutId id="2147500319" r:id="rId7"/>
    <p:sldLayoutId id="2147500320" r:id="rId8"/>
    <p:sldLayoutId id="2147500321" r:id="rId9"/>
    <p:sldLayoutId id="2147500322" r:id="rId10"/>
    <p:sldLayoutId id="21475003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15368" name="Picture 9" descr="LogoPolGr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9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chemeClr val="bg1"/>
                </a:solidFill>
              </a:rPr>
              <a:t>Haga clic para cambiar el estilo de título</a:t>
            </a:r>
            <a:endParaRPr lang="es-ES" sz="2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11" r:id="rId1"/>
    <p:sldLayoutId id="2147499912" r:id="rId2"/>
    <p:sldLayoutId id="2147499913" r:id="rId3"/>
    <p:sldLayoutId id="2147499914" r:id="rId4"/>
    <p:sldLayoutId id="2147499915" r:id="rId5"/>
    <p:sldLayoutId id="2147499916" r:id="rId6"/>
    <p:sldLayoutId id="2147499917" r:id="rId7"/>
    <p:sldLayoutId id="2147499918" r:id="rId8"/>
    <p:sldLayoutId id="2147499919" r:id="rId9"/>
    <p:sldLayoutId id="2147499920" r:id="rId10"/>
    <p:sldLayoutId id="2147499921" r:id="rId11"/>
    <p:sldLayoutId id="2147499922" r:id="rId12"/>
    <p:sldLayoutId id="2147499923" r:id="rId13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16392" name="Picture 9" descr="LogoPolGri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3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chemeClr val="bg1"/>
                </a:solidFill>
              </a:rPr>
              <a:t>Haga clic para cambiar el estilo de título</a:t>
            </a:r>
            <a:endParaRPr lang="es-ES" sz="2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24" r:id="rId1"/>
    <p:sldLayoutId id="2147499925" r:id="rId2"/>
    <p:sldLayoutId id="2147499926" r:id="rId3"/>
    <p:sldLayoutId id="2147499927" r:id="rId4"/>
    <p:sldLayoutId id="2147499928" r:id="rId5"/>
    <p:sldLayoutId id="2147499929" r:id="rId6"/>
    <p:sldLayoutId id="2147499930" r:id="rId7"/>
    <p:sldLayoutId id="2147499931" r:id="rId8"/>
    <p:sldLayoutId id="2147499932" r:id="rId9"/>
    <p:sldLayoutId id="2147499933" r:id="rId10"/>
    <p:sldLayoutId id="2147499934" r:id="rId11"/>
    <p:sldLayoutId id="2147499935" r:id="rId12"/>
    <p:sldLayoutId id="2147499936" r:id="rId13"/>
    <p:sldLayoutId id="2147500289" r:id="rId14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17416" name="Picture 9" descr="LogoPol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7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chemeClr val="bg1"/>
                </a:solidFill>
              </a:rPr>
              <a:t>Haga clic para cambiar el estilo de título</a:t>
            </a:r>
            <a:endParaRPr lang="es-ES" sz="2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37" r:id="rId1"/>
    <p:sldLayoutId id="2147499938" r:id="rId2"/>
    <p:sldLayoutId id="2147499939" r:id="rId3"/>
    <p:sldLayoutId id="2147499940" r:id="rId4"/>
    <p:sldLayoutId id="2147499941" r:id="rId5"/>
    <p:sldLayoutId id="2147499942" r:id="rId6"/>
    <p:sldLayoutId id="2147499943" r:id="rId7"/>
    <p:sldLayoutId id="2147499944" r:id="rId8"/>
    <p:sldLayoutId id="2147499945" r:id="rId9"/>
    <p:sldLayoutId id="2147499946" r:id="rId10"/>
    <p:sldLayoutId id="2147499947" r:id="rId11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2185988"/>
            <a:ext cx="9144000" cy="1657350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grpSp>
        <p:nvGrpSpPr>
          <p:cNvPr id="18435" name="11 Grupo"/>
          <p:cNvGrpSpPr>
            <a:grpSpLocks/>
          </p:cNvGrpSpPr>
          <p:nvPr userDrawn="1"/>
        </p:nvGrpSpPr>
        <p:grpSpPr bwMode="auto">
          <a:xfrm>
            <a:off x="6350" y="3841750"/>
            <a:ext cx="9137650" cy="96838"/>
            <a:chOff x="6325" y="3841750"/>
            <a:chExt cx="9137675" cy="96145"/>
          </a:xfrm>
        </p:grpSpPr>
        <p:sp>
          <p:nvSpPr>
            <p:cNvPr id="1490948" name="Rectangle 4"/>
            <p:cNvSpPr>
              <a:spLocks noChangeArrowheads="1"/>
            </p:cNvSpPr>
            <p:nvPr/>
          </p:nvSpPr>
          <p:spPr bwMode="auto">
            <a:xfrm rot="10800000">
              <a:off x="6325" y="3848055"/>
              <a:ext cx="5867416" cy="89840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49" name="Rectangle 5"/>
            <p:cNvSpPr>
              <a:spLocks noChangeArrowheads="1"/>
            </p:cNvSpPr>
            <p:nvPr/>
          </p:nvSpPr>
          <p:spPr bwMode="auto">
            <a:xfrm rot="10800000">
              <a:off x="8604249" y="3841750"/>
              <a:ext cx="539751" cy="91416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50" name="Rectangle 6"/>
            <p:cNvSpPr>
              <a:spLocks noChangeArrowheads="1"/>
            </p:cNvSpPr>
            <p:nvPr/>
          </p:nvSpPr>
          <p:spPr bwMode="auto">
            <a:xfrm rot="10800000">
              <a:off x="5867391" y="3841750"/>
              <a:ext cx="2736857" cy="91416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1843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4635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0" y="2114550"/>
            <a:ext cx="9144000" cy="92075"/>
            <a:chOff x="0" y="2069"/>
            <a:chExt cx="5760" cy="58"/>
          </a:xfrm>
        </p:grpSpPr>
        <p:sp>
          <p:nvSpPr>
            <p:cNvPr id="1490953" name="Rectangle 9"/>
            <p:cNvSpPr>
              <a:spLocks noChangeArrowheads="1"/>
            </p:cNvSpPr>
            <p:nvPr/>
          </p:nvSpPr>
          <p:spPr bwMode="auto">
            <a:xfrm>
              <a:off x="2064" y="2070"/>
              <a:ext cx="3696" cy="57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54" name="Rectangle 10"/>
            <p:cNvSpPr>
              <a:spLocks noChangeArrowheads="1"/>
            </p:cNvSpPr>
            <p:nvPr/>
          </p:nvSpPr>
          <p:spPr bwMode="auto">
            <a:xfrm>
              <a:off x="0" y="2069"/>
              <a:ext cx="340" cy="58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0955" name="Rectangle 11"/>
            <p:cNvSpPr>
              <a:spLocks noChangeArrowheads="1"/>
            </p:cNvSpPr>
            <p:nvPr/>
          </p:nvSpPr>
          <p:spPr bwMode="auto">
            <a:xfrm>
              <a:off x="340" y="2069"/>
              <a:ext cx="1724" cy="5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48" r:id="rId1"/>
    <p:sldLayoutId id="2147499949" r:id="rId2"/>
    <p:sldLayoutId id="2147499950" r:id="rId3"/>
    <p:sldLayoutId id="2147499951" r:id="rId4"/>
    <p:sldLayoutId id="2147499952" r:id="rId5"/>
    <p:sldLayoutId id="2147499953" r:id="rId6"/>
    <p:sldLayoutId id="2147499954" r:id="rId7"/>
    <p:sldLayoutId id="2147499955" r:id="rId8"/>
    <p:sldLayoutId id="2147499956" r:id="rId9"/>
    <p:sldLayoutId id="2147499957" r:id="rId10"/>
    <p:sldLayoutId id="2147499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19464" name="Picture 9" descr="LogoPol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5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chemeClr val="bg1"/>
                </a:solidFill>
              </a:rPr>
              <a:t>Haga clic para cambiar el estilo de título</a:t>
            </a:r>
            <a:endParaRPr lang="es-ES" sz="2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59" r:id="rId1"/>
    <p:sldLayoutId id="2147499960" r:id="rId2"/>
    <p:sldLayoutId id="2147499961" r:id="rId3"/>
    <p:sldLayoutId id="2147499962" r:id="rId4"/>
    <p:sldLayoutId id="2147499963" r:id="rId5"/>
    <p:sldLayoutId id="2147499964" r:id="rId6"/>
    <p:sldLayoutId id="2147499965" r:id="rId7"/>
    <p:sldLayoutId id="2147499966" r:id="rId8"/>
    <p:sldLayoutId id="2147499967" r:id="rId9"/>
    <p:sldLayoutId id="2147499968" r:id="rId10"/>
    <p:sldLayoutId id="2147499969" r:id="rId11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3172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80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491974" name="Rectangle 6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5" name="Rectangle 7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491976" name="Rectangle 8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20488" name="Picture 9" descr="LogoPol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308725"/>
            <a:ext cx="15843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0" y="6237288"/>
            <a:ext cx="9144000" cy="71437"/>
            <a:chOff x="0" y="3974"/>
            <a:chExt cx="5760" cy="45"/>
          </a:xfrm>
        </p:grpSpPr>
        <p:sp>
          <p:nvSpPr>
            <p:cNvPr id="1491979" name="Rectangle 11"/>
            <p:cNvSpPr>
              <a:spLocks noChangeArrowheads="1"/>
            </p:cNvSpPr>
            <p:nvPr/>
          </p:nvSpPr>
          <p:spPr bwMode="auto">
            <a:xfrm>
              <a:off x="0" y="3974"/>
              <a:ext cx="3696" cy="4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0" name="Rectangle 12"/>
            <p:cNvSpPr>
              <a:spLocks noChangeArrowheads="1"/>
            </p:cNvSpPr>
            <p:nvPr/>
          </p:nvSpPr>
          <p:spPr bwMode="auto">
            <a:xfrm>
              <a:off x="5420" y="3974"/>
              <a:ext cx="340" cy="45"/>
            </a:xfrm>
            <a:prstGeom prst="rect">
              <a:avLst/>
            </a:prstGeom>
            <a:solidFill>
              <a:srgbClr val="1C1C1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91981" name="Rectangle 13"/>
            <p:cNvSpPr>
              <a:spLocks noChangeArrowheads="1"/>
            </p:cNvSpPr>
            <p:nvPr/>
          </p:nvSpPr>
          <p:spPr bwMode="auto">
            <a:xfrm>
              <a:off x="3696" y="3974"/>
              <a:ext cx="1724" cy="4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68313" y="355600"/>
            <a:ext cx="6624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2000">
                <a:solidFill>
                  <a:schemeClr val="bg1"/>
                </a:solidFill>
              </a:rPr>
              <a:t>Haga clic para cambiar el estilo de título</a:t>
            </a:r>
            <a:endParaRPr lang="es-ES" sz="2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70" r:id="rId1"/>
    <p:sldLayoutId id="2147499971" r:id="rId2"/>
    <p:sldLayoutId id="2147499972" r:id="rId3"/>
    <p:sldLayoutId id="2147499973" r:id="rId4"/>
    <p:sldLayoutId id="2147499974" r:id="rId5"/>
    <p:sldLayoutId id="2147499975" r:id="rId6"/>
    <p:sldLayoutId id="2147499976" r:id="rId7"/>
    <p:sldLayoutId id="2147499977" r:id="rId8"/>
    <p:sldLayoutId id="2147499978" r:id="rId9"/>
    <p:sldLayoutId id="2147499979" r:id="rId10"/>
    <p:sldLayoutId id="2147499980" r:id="rId11"/>
  </p:sldLayoutIdLst>
  <p:hf hdr="0" ftr="0" dt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5pPr>
      <a:lvl6pPr marL="7239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6pPr>
      <a:lvl7pPr marL="11811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7pPr>
      <a:lvl8pPr marL="16383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8pPr>
      <a:lvl9pPr marL="2095500" indent="-2667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34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\\server\data\TRABAJOS\Activos\PANEL%20ONLINE\PLANILLA\PLANILLA%20DE%20RESULTADOS%20ONLINE%20(ENE18).xlsx!ENERO-REFORMAS!%5bPLANILLA%20DE%20RESULTADOS%20ONLINE%20(ENE18).xlsx%5dENERO-REFORMAS%203%20Gr&#225;fico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file:///\\server\data\TRABAJOS\Activos\PANEL%20ONLINE\PLANILLA\PLANILLA%20DE%20RESULTADOS%20ONLINE%20(ENE18).xlsx!ENERO-REFORMAS!%5bPLANILLA%20DE%20RESULTADOS%20ONLINE%20(ENE18).xlsx%5dENERO-REFORMAS%204%20Gr&#225;fic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347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\\server\data\TRABAJOS\Activos\PANEL%20ONLINE\PLANILLA\PLANILLA%20DE%20RESULTADOS%20ONLINE%20(ENE18).xlsx!ENERO-REFORMAS!%5bPLANILLA%20DE%20RESULTADOS%20ONLINE%20(ENE18).xlsx%5dENERO-REFORMAS%206%20Gr&#225;fico" TargetMode="External"/><Relationship Id="rId5" Type="http://schemas.openxmlformats.org/officeDocument/2006/relationships/image" Target="../media/image23.emf"/><Relationship Id="rId4" Type="http://schemas.openxmlformats.org/officeDocument/2006/relationships/oleObject" Target="file:///\\server\data\TRABAJOS\Activos\PANEL%20ONLINE\PLANILLA\PLANILLA%20DE%20RESULTADOS%20ONLINE%20(ENE18).xlsx!ENERO-REFORMAS!%5bPLANILLA%20DE%20RESULTADOS%20ONLINE%20(ENE18).xlsx%5dENERO-REFORMAS%205%20Gr&#225;fico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347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\\server\data\TRABAJOS\Herramientas%20de%20trabajo\5.%20SERIES%20-%20PLANILLAS%20ENCUESTAS\PLANILLA%20FIJA%20-NE-%20final%202016.xlsx!Gesti&#243;n%20Macri!%5bPLANILLA%20FIJA%20-NE-%20final%202016.xlsx%5dGesti&#243;n%20Macri%20Chart%20806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\\server\data\TRABAJOS\Herramientas%20de%20trabajo\5.%20SERIES%20-%20PLANILLAS%20ENCUESTAS\PLANILLA%20FIJA%20-NE-%20final%202016.xlsx!Politica!%5bPLANILLA%20FIJA%20-NE-%20final%202016.xlsx%5dPolitica%20Chart%2048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data\TRABAJOS\Herramientas%20de%20trabajo\5.%20SERIES%20-%20PLANILLAS%20ENCUESTAS\Bar&#243;metro%20de%20opini&#243;n%20p&#250;blica.xlsx!Escenario%20Actual!%5bBar&#243;metro%20de%20opini&#243;n%20p&#250;blica.xlsx%5dEscenario%20Actual%20Chart%201-2" TargetMode="External"/><Relationship Id="rId2" Type="http://schemas.openxmlformats.org/officeDocument/2006/relationships/slideLayout" Target="../slideLayouts/slideLayout34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347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\\server\data\TRABAJOS\Herramientas%20de%20trabajo\5.%20SERIES%20-%20PLANILLAS%20ENCUESTAS\PLANILLA%20FIJA%20-NE-%20final%202016.xlsx!Politica!%5bPLANILLA%20FIJA%20-NE-%20final%202016.xlsx%5dPolitica%20Chart%20226" TargetMode="External"/><Relationship Id="rId5" Type="http://schemas.openxmlformats.org/officeDocument/2006/relationships/image" Target="../media/image29.emf"/><Relationship Id="rId4" Type="http://schemas.openxmlformats.org/officeDocument/2006/relationships/oleObject" Target="file:///\\server\data\TRABAJOS\Herramientas%20de%20trabajo\5.%20SERIES%20-%20PLANILLAS%20ENCUESTAS\PLANILLA%20FIJA%20-NE-%20final%202016.xlsx!Politica!%5bPLANILLA%20FIJA%20-NE-%20final%202016.xlsx%5dPolitica%20Chart%2053" TargetMode="External"/><Relationship Id="rId9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oleObject" Target="file:///\\server\data\TRABAJOS\Herramientas%20de%20trabajo\5.%20SERIES%20-%20PLANILLAS%20ENCUESTAS\PLANILLA%20FIJA%20-NE-%20final%202016.xlsx!Economia!%5bPLANILLA%20FIJA%20-NE-%20final%202016.xlsx%5dEconomia%20Chart%205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4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emf"/><Relationship Id="rId4" Type="http://schemas.openxmlformats.org/officeDocument/2006/relationships/oleObject" Target="file:///\\server\data\TRABAJOS\Herramientas%20de%20trabajo\5.%20SERIES%20-%20PLANILLAS%20ENCUESTAS\PLANILLA%20FIJA%20-NE-%20final%202016.xlsx!Consumo%20+%20Ahorro!%5bPLANILLA%20FIJA%20-NE-%20final%202016.xlsx%5dConsumo%20+%20Ahorro%20Chart%205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4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emf"/><Relationship Id="rId4" Type="http://schemas.openxmlformats.org/officeDocument/2006/relationships/oleObject" Target="file:///\\server\data\TRABAJOS\Herramientas%20de%20trabajo\5.%20SERIES%20-%20PLANILLAS%20ENCUESTAS\PLANILLA%20FIJA%20-NE-%20final%202016.xlsx!Consumo%20+%20Ahorro!%5bPLANILLA%20FIJA%20-NE-%20final%202016.xlsx%5dConsumo%20+%20Ahorro%20Chart%205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347.xml"/><Relationship Id="rId1" Type="http://schemas.openxmlformats.org/officeDocument/2006/relationships/vmlDrawing" Target="../drawings/vmlDrawing11.vml"/><Relationship Id="rId6" Type="http://schemas.openxmlformats.org/officeDocument/2006/relationships/oleObject" Target="file:///\\server\data\TRABAJOS\Activos\0108-UTDT\icc\SERIE%20HISTORICA%20ICC%20%20(sin%20ponder%20edu).xls!Graficos_PAIS!%5bSERIE%20HISTORICA%20ICC%20%20(sin%20ponder%20edu).xls%5dGraficos_PAIS%20Chart%203-3" TargetMode="External"/><Relationship Id="rId5" Type="http://schemas.openxmlformats.org/officeDocument/2006/relationships/image" Target="../media/image37.emf"/><Relationship Id="rId4" Type="http://schemas.openxmlformats.org/officeDocument/2006/relationships/oleObject" Target="file:///\\server\data\TRABAJOS\Activos\0108-UTDT\icc\SERIE%20HISTORICA%20ICC%20%20(sin%20ponder%20edu).xls!Graficos_PAIS!%5bSERIE%20HISTORICA%20ICC%20%20(sin%20ponder%20edu).xls%5dGraficos_PAIS%20Chart%20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data\TRABAJOS\Charlas-Presentaciones\2018\CHARLAS\REPORTES%20A%20CLIENTES\03.%20Reportes%20especiales\10.%20Octubre\2.%20Post%20Octubre\GRAFICOS%20general%202017%20VF.xlsx!Total%20nacional%202017!%5bGRAFICOS%20general%202017%20VF.xlsx%5dTotal%20nacional%202017%201%20Gr&#225;fico" TargetMode="Externa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8"/>
          <p:cNvSpPr txBox="1">
            <a:spLocks noChangeArrowheads="1"/>
          </p:cNvSpPr>
          <p:nvPr/>
        </p:nvSpPr>
        <p:spPr bwMode="auto">
          <a:xfrm>
            <a:off x="7525149" y="5865813"/>
            <a:ext cx="91082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626262"/>
                </a:solidFill>
                <a:cs typeface="Arial" charset="0"/>
              </a:rPr>
              <a:t>April 2018</a:t>
            </a:r>
            <a:endParaRPr lang="en-US" sz="1200" dirty="0">
              <a:solidFill>
                <a:srgbClr val="626262"/>
              </a:solidFill>
              <a:cs typeface="Arial" charset="0"/>
            </a:endParaRPr>
          </a:p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626262"/>
                </a:solidFill>
                <a:cs typeface="Arial" charset="0"/>
              </a:rPr>
              <a:t>Argentina</a:t>
            </a:r>
          </a:p>
        </p:txBody>
      </p:sp>
      <p:sp>
        <p:nvSpPr>
          <p:cNvPr id="57347" name="Text Box 11"/>
          <p:cNvSpPr txBox="1">
            <a:spLocks noChangeArrowheads="1"/>
          </p:cNvSpPr>
          <p:nvPr/>
        </p:nvSpPr>
        <p:spPr bwMode="auto">
          <a:xfrm>
            <a:off x="468313" y="2587625"/>
            <a:ext cx="820737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Courier New" pitchFamily="49" charset="0"/>
              <a:buNone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  <a:p>
            <a:pPr eaLnBrk="0" hangingPunct="0">
              <a:buFont typeface="Courier New" pitchFamily="49" charset="0"/>
              <a:buNone/>
            </a:pPr>
            <a:r>
              <a:rPr lang="en-US" sz="2100" dirty="0">
                <a:solidFill>
                  <a:srgbClr val="FFFFFF"/>
                </a:solidFill>
                <a:cs typeface="Arial" charset="0"/>
              </a:rPr>
              <a:t>Argentina </a:t>
            </a:r>
            <a:r>
              <a:rPr lang="en-US" sz="2100" dirty="0" smtClean="0">
                <a:solidFill>
                  <a:srgbClr val="FFFFFF"/>
                </a:solidFill>
                <a:cs typeface="Arial" charset="0"/>
              </a:rPr>
              <a:t>towards the </a:t>
            </a:r>
            <a:r>
              <a:rPr lang="en-US" sz="2100" dirty="0">
                <a:solidFill>
                  <a:srgbClr val="FFFFFF"/>
                </a:solidFill>
                <a:cs typeface="Arial" charset="0"/>
              </a:rPr>
              <a:t>second half of </a:t>
            </a:r>
            <a:r>
              <a:rPr lang="en-US" sz="2100" dirty="0" smtClean="0">
                <a:solidFill>
                  <a:srgbClr val="FFFFFF"/>
                </a:solidFill>
                <a:cs typeface="Arial" charset="0"/>
              </a:rPr>
              <a:t>Mauricio </a:t>
            </a:r>
            <a:r>
              <a:rPr lang="en-US" sz="2100" dirty="0" err="1" smtClean="0">
                <a:solidFill>
                  <a:srgbClr val="FFFFFF"/>
                </a:solidFill>
                <a:cs typeface="Arial" charset="0"/>
              </a:rPr>
              <a:t>Macri’s</a:t>
            </a:r>
            <a:r>
              <a:rPr lang="en-US" sz="21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FFFFFF"/>
                </a:solidFill>
                <a:cs typeface="Arial" charset="0"/>
              </a:rPr>
              <a:t>tenure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49763" y="4149725"/>
            <a:ext cx="3997325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60000"/>
              </a:lnSpc>
              <a:spcBef>
                <a:spcPct val="40000"/>
              </a:spcBef>
              <a:spcAft>
                <a:spcPct val="40000"/>
              </a:spcAft>
              <a:buFont typeface="Courier New" pitchFamily="49" charset="0"/>
              <a:buNone/>
              <a:defRPr/>
            </a:pPr>
            <a:r>
              <a:rPr lang="en-US" sz="1400" b="1" kern="0" dirty="0">
                <a:solidFill>
                  <a:srgbClr val="73172B"/>
                </a:solidFill>
                <a:latin typeface="Frutiger 55 Roman"/>
                <a:cs typeface="Arial" charset="0"/>
              </a:rPr>
              <a:t>Alejandro Catterberg</a:t>
            </a:r>
          </a:p>
          <a:p>
            <a:pPr algn="r" eaLnBrk="0" hangingPunct="0">
              <a:lnSpc>
                <a:spcPct val="60000"/>
              </a:lnSpc>
              <a:spcBef>
                <a:spcPct val="40000"/>
              </a:spcBef>
              <a:spcAft>
                <a:spcPct val="40000"/>
              </a:spcAft>
              <a:buFont typeface="Courier New" pitchFamily="49" charset="0"/>
              <a:buNone/>
              <a:defRPr/>
            </a:pPr>
            <a:r>
              <a:rPr lang="en-US" sz="1400" kern="0" dirty="0">
                <a:solidFill>
                  <a:srgbClr val="73172B"/>
                </a:solidFill>
                <a:latin typeface="Frutiger 55 Roman"/>
                <a:cs typeface="Arial" charset="0"/>
              </a:rPr>
              <a:t>alejandro@poliarquia.com</a:t>
            </a:r>
          </a:p>
          <a:p>
            <a:pPr algn="r" eaLnBrk="0" hangingPunct="0">
              <a:lnSpc>
                <a:spcPct val="60000"/>
              </a:lnSpc>
              <a:spcBef>
                <a:spcPct val="40000"/>
              </a:spcBef>
              <a:spcAft>
                <a:spcPct val="40000"/>
              </a:spcAft>
              <a:buFont typeface="Courier New" pitchFamily="49" charset="0"/>
              <a:buNone/>
              <a:defRPr/>
            </a:pPr>
            <a:endParaRPr lang="en-US" sz="1400" kern="0" dirty="0" smtClean="0">
              <a:solidFill>
                <a:srgbClr val="73172B"/>
              </a:solidFill>
              <a:latin typeface="Frutiger 55 Roman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this time could be different?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4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0" eaLnBrk="0" hangingPunct="0"/>
            <a:r>
              <a:rPr lang="en-US" sz="2000" dirty="0">
                <a:solidFill>
                  <a:srgbClr val="FFFFFF"/>
                </a:solidFill>
              </a:rPr>
              <a:t>This time can be different because… (I)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379411" y="989888"/>
            <a:ext cx="8385175" cy="798167"/>
          </a:xfrm>
          <a:prstGeom prst="rect">
            <a:avLst/>
          </a:prstGeom>
          <a:solidFill>
            <a:srgbClr val="EEB5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b="1" dirty="0" smtClean="0"/>
              <a:t>New kids on the block</a:t>
            </a:r>
          </a:p>
          <a:p>
            <a:pPr algn="just">
              <a:lnSpc>
                <a:spcPct val="130000"/>
              </a:lnSpc>
              <a:spcAft>
                <a:spcPts val="200"/>
              </a:spcAft>
            </a:pPr>
            <a:r>
              <a:rPr lang="en-US" sz="1600" dirty="0" smtClean="0"/>
              <a:t>Pro market &amp; Globalization / Experience in the private sector/ Pragmatism &amp; Management  </a:t>
            </a:r>
            <a:endParaRPr lang="en-US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379412" y="1862128"/>
            <a:ext cx="8385175" cy="730969"/>
          </a:xfrm>
          <a:prstGeom prst="rect">
            <a:avLst/>
          </a:prstGeom>
          <a:solidFill>
            <a:srgbClr val="FFCB25"/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700"/>
              </a:spcBef>
              <a:spcAft>
                <a:spcPts val="200"/>
              </a:spcAft>
              <a:buFont typeface="+mj-lt"/>
              <a:buAutoNum type="arabicPeriod" startAt="2"/>
            </a:pP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Gradualism </a:t>
            </a:r>
            <a:endParaRPr lang="en-US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just">
              <a:spcBef>
                <a:spcPts val="700"/>
              </a:spcBef>
              <a:spcAft>
                <a:spcPts val="2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There </a:t>
            </a:r>
            <a:r>
              <a:rPr lang="en-US" sz="1600" dirty="0">
                <a:solidFill>
                  <a:srgbClr val="000000"/>
                </a:solidFill>
              </a:rPr>
              <a:t>was not a huge crisis. Argentina is no longer moving from one end to the other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9413" y="2766478"/>
            <a:ext cx="8385174" cy="761747"/>
          </a:xfrm>
          <a:prstGeom prst="rect">
            <a:avLst/>
          </a:prstGeom>
          <a:solidFill>
            <a:srgbClr val="FFD44B"/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700"/>
              </a:spcBef>
              <a:spcAft>
                <a:spcPts val="200"/>
              </a:spcAft>
              <a:buFont typeface="+mj-lt"/>
              <a:buAutoNum type="arabicPeriod" startAt="3"/>
            </a:pPr>
            <a:r>
              <a:rPr lang="en-US" b="1" dirty="0" smtClean="0">
                <a:solidFill>
                  <a:srgbClr val="000000"/>
                </a:solidFill>
              </a:rPr>
              <a:t>Reconfiguration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traditional political parties </a:t>
            </a:r>
            <a:r>
              <a:rPr lang="en-US" dirty="0" smtClean="0"/>
              <a:t>	</a:t>
            </a:r>
            <a:endParaRPr lang="en-US" dirty="0"/>
          </a:p>
          <a:p>
            <a:pPr algn="just">
              <a:spcBef>
                <a:spcPts val="700"/>
              </a:spcBef>
              <a:spcAft>
                <a:spcPts val="200"/>
              </a:spcAft>
            </a:pPr>
            <a:r>
              <a:rPr lang="en-US" dirty="0" smtClean="0">
                <a:sym typeface="Wingdings"/>
              </a:rPr>
              <a:t>UCR and PJ crisis &amp; </a:t>
            </a:r>
            <a:r>
              <a:rPr lang="en-US" b="1" dirty="0">
                <a:solidFill>
                  <a:srgbClr val="000000"/>
                </a:solidFill>
              </a:rPr>
              <a:t>New left</a:t>
            </a:r>
            <a:endParaRPr lang="en-US" dirty="0" smtClean="0">
              <a:sym typeface="Wingding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9413" y="3611868"/>
            <a:ext cx="8385174" cy="761747"/>
          </a:xfrm>
          <a:prstGeom prst="rect">
            <a:avLst/>
          </a:prstGeom>
          <a:solidFill>
            <a:srgbClr val="FFDF79"/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700"/>
              </a:spcBef>
              <a:spcAft>
                <a:spcPts val="200"/>
              </a:spcAft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000000"/>
                </a:solidFill>
              </a:rPr>
              <a:t>generational change </a:t>
            </a:r>
            <a:r>
              <a:rPr lang="en-US" dirty="0">
                <a:solidFill>
                  <a:srgbClr val="000000"/>
                </a:solidFill>
              </a:rPr>
              <a:t>in the political leadership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</a:p>
          <a:p>
            <a:pPr algn="just">
              <a:spcBef>
                <a:spcPts val="700"/>
              </a:spcBef>
              <a:spcAft>
                <a:spcPts val="200"/>
              </a:spcAft>
            </a:pPr>
            <a:r>
              <a:rPr lang="en-US" dirty="0" smtClean="0">
                <a:solidFill>
                  <a:srgbClr val="000000"/>
                </a:solidFill>
              </a:rPr>
              <a:t>Less </a:t>
            </a:r>
            <a:r>
              <a:rPr lang="en-US" dirty="0">
                <a:solidFill>
                  <a:srgbClr val="000000"/>
                </a:solidFill>
              </a:rPr>
              <a:t>ideological and more </a:t>
            </a:r>
            <a:r>
              <a:rPr lang="en-US" dirty="0" smtClean="0">
                <a:solidFill>
                  <a:srgbClr val="000000"/>
                </a:solidFill>
              </a:rPr>
              <a:t>pragmatic / Educated during the Democracy</a:t>
            </a:r>
            <a:endParaRPr lang="en-US" dirty="0" smtClean="0">
              <a:sym typeface="Wingding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9412" y="4447865"/>
            <a:ext cx="8385176" cy="844847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700"/>
              </a:spcBef>
              <a:spcAft>
                <a:spcPts val="200"/>
              </a:spcAft>
              <a:buFont typeface="+mj-lt"/>
              <a:buAutoNum type="arabicPeriod" startAt="5"/>
            </a:pPr>
            <a:r>
              <a:rPr lang="en-US" b="1" dirty="0" smtClean="0">
                <a:solidFill>
                  <a:srgbClr val="000000"/>
                </a:solidFill>
                <a:latin typeface="Frutiger 55 Roman"/>
              </a:rPr>
              <a:t>National Government + PBA + CABA</a:t>
            </a:r>
          </a:p>
          <a:p>
            <a:pPr algn="just">
              <a:spcBef>
                <a:spcPts val="700"/>
              </a:spcBef>
              <a:spcAft>
                <a:spcPts val="200"/>
              </a:spcAft>
            </a:pPr>
            <a:r>
              <a:rPr lang="en-US" dirty="0" smtClean="0">
                <a:solidFill>
                  <a:srgbClr val="000000"/>
                </a:solidFill>
                <a:latin typeface="Frutiger 55 Roman"/>
              </a:rPr>
              <a:t>1/3 of Argentina population in GBA</a:t>
            </a:r>
            <a:endParaRPr lang="en-US" dirty="0" smtClean="0">
              <a:sym typeface="Wingding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7721" y="5350733"/>
            <a:ext cx="8356866" cy="838178"/>
          </a:xfrm>
          <a:prstGeom prst="rect">
            <a:avLst/>
          </a:prstGeom>
          <a:solidFill>
            <a:srgbClr val="FFEFBD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700"/>
              </a:spcBef>
              <a:spcAft>
                <a:spcPts val="200"/>
              </a:spcAft>
              <a:buFont typeface="+mj-lt"/>
              <a:buAutoNum type="arabicPeriod" startAt="6"/>
            </a:pPr>
            <a:r>
              <a:rPr lang="en-US" b="1" dirty="0" smtClean="0"/>
              <a:t>Public opinion support</a:t>
            </a:r>
          </a:p>
          <a:p>
            <a:pPr marL="457200" indent="-457200" algn="just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 smtClean="0"/>
              <a:t>	</a:t>
            </a:r>
            <a:r>
              <a:rPr lang="en-US" dirty="0" smtClean="0"/>
              <a:t>Popular president </a:t>
            </a:r>
            <a:r>
              <a:rPr lang="en-US" dirty="0" smtClean="0"/>
              <a:t>&amp; </a:t>
            </a:r>
            <a:r>
              <a:rPr lang="en-US" dirty="0" smtClean="0"/>
              <a:t>popular figures like Vidal, </a:t>
            </a:r>
            <a:r>
              <a:rPr lang="en-US" dirty="0" err="1" smtClean="0"/>
              <a:t>Carrió</a:t>
            </a:r>
            <a:r>
              <a:rPr lang="en-US" dirty="0" smtClean="0"/>
              <a:t>, etc</a:t>
            </a:r>
          </a:p>
        </p:txBody>
      </p:sp>
    </p:spTree>
    <p:extLst>
      <p:ext uri="{BB962C8B-B14F-4D97-AF65-F5344CB8AC3E}">
        <p14:creationId xmlns:p14="http://schemas.microsoft.com/office/powerpoint/2010/main" val="22650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0" eaLnBrk="0" hangingPunct="0"/>
            <a:r>
              <a:rPr lang="en-US" sz="2000" dirty="0">
                <a:solidFill>
                  <a:srgbClr val="FFFFFF"/>
                </a:solidFill>
              </a:rPr>
              <a:t>This time can be different because… </a:t>
            </a:r>
            <a:r>
              <a:rPr lang="en-US" sz="2000" dirty="0" smtClean="0">
                <a:solidFill>
                  <a:srgbClr val="FFFFFF"/>
                </a:solidFill>
              </a:rPr>
              <a:t>(II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379411" y="1628770"/>
            <a:ext cx="8385175" cy="798167"/>
          </a:xfrm>
          <a:prstGeom prst="rect">
            <a:avLst/>
          </a:prstGeom>
          <a:solidFill>
            <a:srgbClr val="EEB5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200"/>
              </a:spcAft>
            </a:pPr>
            <a:r>
              <a:rPr lang="en-US" b="1" dirty="0" smtClean="0"/>
              <a:t>7. </a:t>
            </a:r>
            <a:r>
              <a:rPr lang="en-US" b="1" dirty="0">
                <a:solidFill>
                  <a:srgbClr val="000000"/>
                </a:solidFill>
                <a:latin typeface="Frutiger 55 Roman"/>
              </a:rPr>
              <a:t>Public expenditure </a:t>
            </a:r>
            <a:endParaRPr lang="en-US" b="1" dirty="0" smtClean="0">
              <a:solidFill>
                <a:srgbClr val="000000"/>
              </a:solidFill>
              <a:latin typeface="Frutiger 55 Roman"/>
            </a:endParaRPr>
          </a:p>
          <a:p>
            <a:pPr algn="just">
              <a:lnSpc>
                <a:spcPct val="130000"/>
              </a:lnSpc>
              <a:spcAft>
                <a:spcPts val="200"/>
              </a:spcAft>
            </a:pPr>
            <a:r>
              <a:rPr lang="en-US" sz="1600" dirty="0" smtClean="0">
                <a:solidFill>
                  <a:srgbClr val="000000"/>
                </a:solidFill>
                <a:latin typeface="Frutiger 55 Roman"/>
              </a:rPr>
              <a:t>Opportunity </a:t>
            </a:r>
            <a:r>
              <a:rPr lang="en-US" sz="1600" dirty="0">
                <a:solidFill>
                  <a:srgbClr val="000000"/>
                </a:solidFill>
                <a:latin typeface="Frutiger 55 Roman"/>
              </a:rPr>
              <a:t>to </a:t>
            </a:r>
            <a:r>
              <a:rPr lang="en-US" sz="1600" dirty="0" smtClean="0">
                <a:solidFill>
                  <a:srgbClr val="000000"/>
                </a:solidFill>
                <a:latin typeface="Frutiger 55 Roman"/>
              </a:rPr>
              <a:t>generate a revolution in social and physical </a:t>
            </a:r>
            <a:r>
              <a:rPr lang="en-US" sz="1600" dirty="0">
                <a:solidFill>
                  <a:srgbClr val="000000"/>
                </a:solidFill>
                <a:latin typeface="Frutiger 55 Roman"/>
              </a:rPr>
              <a:t>infrastructure</a:t>
            </a:r>
            <a:r>
              <a:rPr lang="en-US" sz="1600" dirty="0" smtClean="0">
                <a:solidFill>
                  <a:srgbClr val="000000"/>
                </a:solidFill>
                <a:latin typeface="Frutiger 55 Roman"/>
              </a:rPr>
              <a:t>.</a:t>
            </a:r>
            <a:endParaRPr lang="en-US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379412" y="2847276"/>
            <a:ext cx="8385175" cy="761747"/>
          </a:xfrm>
          <a:prstGeom prst="rect">
            <a:avLst/>
          </a:prstGeom>
          <a:solidFill>
            <a:srgbClr val="FFD44B"/>
          </a:solidFill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200"/>
              </a:spcAft>
            </a:pPr>
            <a:r>
              <a:rPr lang="en-US" b="1" dirty="0">
                <a:solidFill>
                  <a:srgbClr val="000000"/>
                </a:solidFill>
              </a:rPr>
              <a:t>8. No external actors pushing for reforms. </a:t>
            </a:r>
            <a:endParaRPr lang="en-US" b="1" dirty="0">
              <a:solidFill>
                <a:srgbClr val="000000"/>
              </a:solidFill>
              <a:sym typeface="Wingdings" pitchFamily="2" charset="2"/>
            </a:endParaRPr>
          </a:p>
          <a:p>
            <a:pPr algn="just">
              <a:spcBef>
                <a:spcPts val="700"/>
              </a:spcBef>
              <a:spcAft>
                <a:spcPts val="200"/>
              </a:spcAft>
            </a:pPr>
            <a:r>
              <a:rPr lang="en-US" dirty="0">
                <a:solidFill>
                  <a:srgbClr val="000000"/>
                </a:solidFill>
              </a:rPr>
              <a:t>The political, social and economic modernization process is coming from within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9413" y="3927414"/>
            <a:ext cx="8385174" cy="807913"/>
          </a:xfrm>
          <a:prstGeom prst="rect">
            <a:avLst/>
          </a:prstGeom>
          <a:solidFill>
            <a:srgbClr val="FFEFBD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700"/>
              </a:spcBef>
              <a:spcAft>
                <a:spcPts val="200"/>
              </a:spcAft>
            </a:pPr>
            <a:r>
              <a:rPr lang="en-US" b="1" dirty="0" smtClean="0"/>
              <a:t>9. More transparency</a:t>
            </a:r>
          </a:p>
          <a:p>
            <a:pPr algn="just">
              <a:lnSpc>
                <a:spcPct val="130000"/>
              </a:lnSpc>
              <a:spcBef>
                <a:spcPts val="700"/>
              </a:spcBef>
              <a:spcAft>
                <a:spcPts val="200"/>
              </a:spcAft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0095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and beyond</a:t>
            </a:r>
          </a:p>
        </p:txBody>
      </p:sp>
    </p:spTree>
    <p:extLst>
      <p:ext uri="{BB962C8B-B14F-4D97-AF65-F5344CB8AC3E}">
        <p14:creationId xmlns:p14="http://schemas.microsoft.com/office/powerpoint/2010/main" val="1055320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79581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AR" sz="900" b="1" dirty="0">
              <a:solidFill>
                <a:srgbClr val="FFFFFF"/>
              </a:solidFill>
              <a:latin typeface="Frutiger 45 Light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32025" y="1268413"/>
            <a:ext cx="6443663" cy="647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cs typeface="+mn-cs"/>
              </a:rPr>
              <a:t>E</a:t>
            </a:r>
            <a:r>
              <a:rPr lang="en-US" b="1" dirty="0" smtClean="0">
                <a:solidFill>
                  <a:srgbClr val="FFFFFF"/>
                </a:solidFill>
              </a:rPr>
              <a:t>conomic Front</a:t>
            </a:r>
            <a:endParaRPr lang="en-US" dirty="0" smtClean="0">
              <a:solidFill>
                <a:srgbClr val="FFFFFF"/>
              </a:solidFill>
              <a:cs typeface="+mn-cs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External Shock</a:t>
            </a:r>
            <a:r>
              <a:rPr lang="en-US" dirty="0" smtClean="0">
                <a:solidFill>
                  <a:srgbClr val="FFFFFF"/>
                </a:solidFill>
                <a:cs typeface="+mn-cs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sudden stop</a:t>
            </a:r>
            <a:r>
              <a:rPr lang="en-US" dirty="0" smtClean="0">
                <a:solidFill>
                  <a:schemeClr val="bg1"/>
                </a:solidFill>
              </a:rPr>
              <a:t> of financial flow</a:t>
            </a: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32025" y="2708275"/>
            <a:ext cx="6443663" cy="647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r>
              <a:rPr lang="es-AR" b="1" dirty="0" err="1" smtClean="0">
                <a:solidFill>
                  <a:srgbClr val="FFFFFF"/>
                </a:solidFill>
                <a:cs typeface="+mn-cs"/>
              </a:rPr>
              <a:t>Internal</a:t>
            </a:r>
            <a:r>
              <a:rPr lang="es-AR" b="1" dirty="0" smtClean="0">
                <a:solidFill>
                  <a:srgbClr val="FFFFFF"/>
                </a:solidFill>
                <a:cs typeface="+mn-cs"/>
              </a:rPr>
              <a:t> Front</a:t>
            </a:r>
            <a:endParaRPr lang="es-AR" dirty="0">
              <a:solidFill>
                <a:srgbClr val="FFFFFF"/>
              </a:solidFill>
              <a:cs typeface="+mn-cs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r>
              <a:rPr lang="es-AR" sz="1700" dirty="0" smtClean="0">
                <a:solidFill>
                  <a:srgbClr val="FFFFFF"/>
                </a:solidFill>
                <a:cs typeface="+mn-cs"/>
              </a:rPr>
              <a:t>Cambiemos crisis &gt;&gt; </a:t>
            </a:r>
            <a:r>
              <a:rPr lang="es-AR" sz="1700" dirty="0">
                <a:solidFill>
                  <a:srgbClr val="FFFFFF"/>
                </a:solidFill>
                <a:cs typeface="+mn-cs"/>
              </a:rPr>
              <a:t>Elisa </a:t>
            </a:r>
            <a:r>
              <a:rPr lang="es-AR" sz="1700" dirty="0" err="1">
                <a:solidFill>
                  <a:srgbClr val="FFFFFF"/>
                </a:solidFill>
                <a:cs typeface="+mn-cs"/>
              </a:rPr>
              <a:t>Carrió</a:t>
            </a:r>
            <a:endParaRPr lang="es-AR" sz="17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232025" y="1989138"/>
            <a:ext cx="6443663" cy="647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r>
              <a:rPr lang="es-AR" smtClean="0">
                <a:solidFill>
                  <a:srgbClr val="FFFFFF"/>
                </a:solidFill>
                <a:cs typeface="+mn-cs"/>
              </a:rPr>
              <a:t>The “dark side</a:t>
            </a:r>
            <a:r>
              <a:rPr lang="es-AR" smtClean="0">
                <a:solidFill>
                  <a:srgbClr val="FFFFFF"/>
                </a:solidFill>
              </a:rPr>
              <a:t>”</a:t>
            </a:r>
            <a:r>
              <a:rPr lang="es-AR" smtClean="0">
                <a:solidFill>
                  <a:srgbClr val="FFFFFF"/>
                </a:solidFill>
                <a:cs typeface="+mn-cs"/>
              </a:rPr>
              <a:t> of politics </a:t>
            </a:r>
            <a:r>
              <a:rPr lang="es-AR">
                <a:solidFill>
                  <a:srgbClr val="FFFFFF"/>
                </a:solidFill>
                <a:cs typeface="+mn-cs"/>
              </a:rPr>
              <a:t>&amp; </a:t>
            </a:r>
            <a:r>
              <a:rPr lang="es-AR" smtClean="0">
                <a:solidFill>
                  <a:srgbClr val="FFFFFF"/>
                </a:solidFill>
                <a:cs typeface="+mn-cs"/>
              </a:rPr>
              <a:t>politic violence</a:t>
            </a:r>
            <a:endParaRPr lang="es-AR">
              <a:solidFill>
                <a:srgbClr val="FFFFFF"/>
              </a:solidFill>
              <a:cs typeface="+mn-cs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979488" y="1387475"/>
            <a:ext cx="957262" cy="404813"/>
          </a:xfrm>
          <a:prstGeom prst="chevron">
            <a:avLst>
              <a:gd name="adj" fmla="val 60453"/>
            </a:avLst>
          </a:prstGeom>
          <a:noFill/>
          <a:ln w="31750">
            <a:solidFill>
              <a:srgbClr val="73172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 sz="1400" b="1">
              <a:solidFill>
                <a:srgbClr val="73172B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979488" y="2106613"/>
            <a:ext cx="957262" cy="404812"/>
          </a:xfrm>
          <a:prstGeom prst="chevron">
            <a:avLst>
              <a:gd name="adj" fmla="val 60453"/>
            </a:avLst>
          </a:prstGeom>
          <a:noFill/>
          <a:ln w="31750">
            <a:solidFill>
              <a:srgbClr val="73172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 sz="1400" b="1">
              <a:solidFill>
                <a:srgbClr val="73172B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979488" y="2830513"/>
            <a:ext cx="957262" cy="404812"/>
          </a:xfrm>
          <a:prstGeom prst="chevron">
            <a:avLst>
              <a:gd name="adj" fmla="val 60453"/>
            </a:avLst>
          </a:prstGeom>
          <a:noFill/>
          <a:ln w="31750">
            <a:solidFill>
              <a:srgbClr val="73172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 sz="1400" b="1">
              <a:solidFill>
                <a:srgbClr val="73172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32025" y="3789363"/>
            <a:ext cx="6443663" cy="647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s-AR" b="1" smtClean="0">
                <a:solidFill>
                  <a:srgbClr val="FFFFFF"/>
                </a:solidFill>
                <a:cs typeface="+mn-cs"/>
              </a:rPr>
              <a:t>Parliamentary Front</a:t>
            </a:r>
            <a:endParaRPr lang="es-AR" sz="1700">
              <a:solidFill>
                <a:srgbClr val="FFFFFF"/>
              </a:solidFill>
              <a:cs typeface="+mn-cs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s-AR" sz="1700" smtClean="0">
                <a:solidFill>
                  <a:srgbClr val="FFFFFF"/>
                </a:solidFill>
                <a:cs typeface="+mn-cs"/>
              </a:rPr>
              <a:t>Legislative defeats in face of the strategic unity of PJ</a:t>
            </a:r>
            <a:endParaRPr lang="es-AR" sz="1700">
              <a:solidFill>
                <a:srgbClr val="FFFFFF"/>
              </a:solidFill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232025" y="5229225"/>
            <a:ext cx="6443663" cy="647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r>
              <a:rPr lang="es-AR" b="1" smtClean="0">
                <a:solidFill>
                  <a:srgbClr val="FFFFFF"/>
                </a:solidFill>
                <a:cs typeface="+mn-cs"/>
              </a:rPr>
              <a:t>Public Opinion</a:t>
            </a:r>
            <a:endParaRPr lang="es-AR" b="1">
              <a:solidFill>
                <a:srgbClr val="FFFFFF"/>
              </a:solidFill>
              <a:cs typeface="+mn-cs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r>
              <a:rPr lang="es-AR" smtClean="0">
                <a:solidFill>
                  <a:srgbClr val="FFFFFF"/>
                </a:solidFill>
              </a:rPr>
              <a:t>Decrease in the support of public opinion</a:t>
            </a:r>
            <a:endParaRPr lang="es-AR">
              <a:solidFill>
                <a:srgbClr val="FFFFFF"/>
              </a:solidFill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32025" y="4508500"/>
            <a:ext cx="6443663" cy="647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rgbClr val="FFFFFF"/>
                </a:solidFill>
                <a:cs typeface="+mn-cs"/>
              </a:rPr>
              <a:t>Union  Front</a:t>
            </a:r>
            <a:endParaRPr lang="en-US" sz="1700" smtClean="0">
              <a:solidFill>
                <a:srgbClr val="FFFFFF"/>
              </a:solidFill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700" smtClean="0">
                <a:solidFill>
                  <a:srgbClr val="FFFFFF"/>
                </a:solidFill>
              </a:rPr>
              <a:t>Radicalization of unions (and social movements)</a:t>
            </a:r>
            <a:endParaRPr lang="en-US" sz="17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979488" y="3908425"/>
            <a:ext cx="957262" cy="404813"/>
          </a:xfrm>
          <a:prstGeom prst="chevron">
            <a:avLst>
              <a:gd name="adj" fmla="val 60453"/>
            </a:avLst>
          </a:prstGeom>
          <a:noFill/>
          <a:ln w="31750">
            <a:solidFill>
              <a:srgbClr val="73172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 sz="1400" b="1">
              <a:solidFill>
                <a:srgbClr val="73172B"/>
              </a:solidFill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979488" y="4625975"/>
            <a:ext cx="957262" cy="404813"/>
          </a:xfrm>
          <a:prstGeom prst="chevron">
            <a:avLst>
              <a:gd name="adj" fmla="val 60453"/>
            </a:avLst>
          </a:prstGeom>
          <a:noFill/>
          <a:ln w="31750">
            <a:solidFill>
              <a:srgbClr val="73172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 sz="1400" b="1">
              <a:solidFill>
                <a:srgbClr val="73172B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979488" y="5351463"/>
            <a:ext cx="957262" cy="404812"/>
          </a:xfrm>
          <a:prstGeom prst="chevron">
            <a:avLst>
              <a:gd name="adj" fmla="val 60453"/>
            </a:avLst>
          </a:prstGeom>
          <a:noFill/>
          <a:ln w="31750">
            <a:solidFill>
              <a:srgbClr val="73172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 sz="1400" b="1">
              <a:solidFill>
                <a:srgbClr val="73172B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-374650" y="2074863"/>
            <a:ext cx="1981200" cy="368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/>
              <a:t>Main</a:t>
            </a:r>
            <a:endParaRPr lang="en-US" b="1" dirty="0"/>
          </a:p>
        </p:txBody>
      </p:sp>
      <p:sp>
        <p:nvSpPr>
          <p:cNvPr id="21" name="20 CuadroTexto"/>
          <p:cNvSpPr txBox="1"/>
          <p:nvPr/>
        </p:nvSpPr>
        <p:spPr>
          <a:xfrm rot="16200000">
            <a:off x="-373856" y="4594503"/>
            <a:ext cx="19796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/>
              <a:t> Secondary</a:t>
            </a:r>
            <a:endParaRPr lang="en-US" b="1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defRPr/>
            </a:pPr>
            <a:r>
              <a:rPr lang="en-US" kern="0" dirty="0" err="1" smtClean="0">
                <a:solidFill>
                  <a:srgbClr val="FFFFFF"/>
                </a:solidFill>
                <a:latin typeface="Frutiger 55 Roman"/>
                <a:cs typeface="Arial" charset="0"/>
              </a:rPr>
              <a:t>Macri’s</a:t>
            </a:r>
            <a:r>
              <a:rPr lang="en-US" kern="0" dirty="0" smtClean="0">
                <a:solidFill>
                  <a:srgbClr val="FFFFFF"/>
                </a:solidFill>
                <a:latin typeface="Frutiger 55 Roman"/>
                <a:cs typeface="Arial" charset="0"/>
              </a:rPr>
              <a:t> power consolidation threats</a:t>
            </a:r>
            <a:endParaRPr lang="en-US" kern="0" dirty="0">
              <a:solidFill>
                <a:srgbClr val="FFFFFF"/>
              </a:solidFill>
              <a:latin typeface="Frutiger 55 Roman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 redondeado"/>
          <p:cNvSpPr/>
          <p:nvPr/>
        </p:nvSpPr>
        <p:spPr>
          <a:xfrm>
            <a:off x="690399" y="4610783"/>
            <a:ext cx="8195639" cy="1344669"/>
          </a:xfrm>
          <a:prstGeom prst="round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36 Rectángulo redondeado"/>
          <p:cNvSpPr/>
          <p:nvPr/>
        </p:nvSpPr>
        <p:spPr>
          <a:xfrm>
            <a:off x="723440" y="1838993"/>
            <a:ext cx="8195639" cy="1344669"/>
          </a:xfrm>
          <a:prstGeom prst="round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79581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AR" sz="900" b="1" dirty="0">
              <a:solidFill>
                <a:srgbClr val="FFFFFF"/>
              </a:solidFill>
              <a:latin typeface="Frutiger 45 Light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9263" eaLnBrk="0" hangingPunct="0">
              <a:defRPr/>
            </a:pPr>
            <a:r>
              <a:rPr lang="en-US" kern="0" dirty="0" smtClean="0">
                <a:solidFill>
                  <a:srgbClr val="FFFFFF"/>
                </a:solidFill>
                <a:latin typeface="Frutiger 55 Roman"/>
              </a:rPr>
              <a:t>Strengths of main </a:t>
            </a:r>
            <a:r>
              <a:rPr lang="en-US" kern="0" dirty="0">
                <a:solidFill>
                  <a:srgbClr val="FFFFFF"/>
                </a:solidFill>
                <a:latin typeface="Frutiger 55 Roman"/>
              </a:rPr>
              <a:t>political sectors</a:t>
            </a:r>
            <a:endParaRPr lang="es-AR" kern="0" dirty="0">
              <a:solidFill>
                <a:srgbClr val="FFFFFF"/>
              </a:solidFill>
              <a:latin typeface="Frutiger 55 Roman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311844" y="1089025"/>
            <a:ext cx="1476375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31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600" b="1" dirty="0" err="1" smtClean="0">
                <a:solidFill>
                  <a:schemeClr val="tx1"/>
                </a:solidFill>
              </a:rPr>
              <a:t>Macrism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65599" y="1089025"/>
            <a:ext cx="1474787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31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600" b="1" dirty="0" err="1" smtClean="0">
                <a:solidFill>
                  <a:schemeClr val="tx1"/>
                </a:solidFill>
              </a:rPr>
              <a:t>Cristinism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417765" y="1089025"/>
            <a:ext cx="1474787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31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600" b="1" dirty="0" err="1" smtClean="0">
                <a:solidFill>
                  <a:schemeClr val="tx1"/>
                </a:solidFill>
              </a:rPr>
              <a:t>Peronism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97666" y="2235428"/>
            <a:ext cx="1917700" cy="5683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s-AR" dirty="0" smtClean="0">
                <a:solidFill>
                  <a:schemeClr val="bg1"/>
                </a:solidFill>
              </a:rPr>
              <a:t>IDENTITY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97666" y="3489540"/>
            <a:ext cx="1917700" cy="5683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s-AR" dirty="0" smtClean="0">
                <a:solidFill>
                  <a:schemeClr val="bg1"/>
                </a:solidFill>
              </a:rPr>
              <a:t>LIDERSHIP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997666" y="4987107"/>
            <a:ext cx="1917700" cy="7222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s-AR" dirty="0" smtClean="0">
                <a:solidFill>
                  <a:schemeClr val="bg1"/>
                </a:solidFill>
              </a:rPr>
              <a:t>POTENTIAL SUCCESSOR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3689358" y="1988752"/>
            <a:ext cx="882642" cy="890848"/>
          </a:xfrm>
          <a:prstGeom prst="ellipse">
            <a:avLst/>
          </a:prstGeom>
          <a:noFill/>
          <a:ln>
            <a:solidFill>
              <a:srgbClr val="81A8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b="1" dirty="0">
              <a:solidFill>
                <a:srgbClr val="8AA15B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3689358" y="3279524"/>
            <a:ext cx="882642" cy="936104"/>
          </a:xfrm>
          <a:prstGeom prst="ellipse">
            <a:avLst/>
          </a:prstGeom>
          <a:noFill/>
          <a:ln>
            <a:solidFill>
              <a:srgbClr val="81A8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b="1" dirty="0">
              <a:solidFill>
                <a:srgbClr val="8AA15B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3689994" y="4803217"/>
            <a:ext cx="882006" cy="936104"/>
          </a:xfrm>
          <a:prstGeom prst="ellipse">
            <a:avLst/>
          </a:prstGeom>
          <a:noFill/>
          <a:ln>
            <a:solidFill>
              <a:srgbClr val="81A8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b="1" dirty="0">
              <a:solidFill>
                <a:srgbClr val="8AA15B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5669611" y="4803217"/>
            <a:ext cx="882804" cy="923041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b="1" dirty="0">
              <a:solidFill>
                <a:srgbClr val="A23434"/>
              </a:solidFill>
            </a:endParaRPr>
          </a:p>
        </p:txBody>
      </p:sp>
      <p:pic>
        <p:nvPicPr>
          <p:cNvPr id="1036290" name="Picture 2" descr="Resultado de imagen para si y 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3" t="11845" r="48583" b="35541"/>
          <a:stretch>
            <a:fillRect/>
          </a:stretch>
        </p:blipFill>
        <p:spPr bwMode="auto">
          <a:xfrm>
            <a:off x="3879411" y="2194965"/>
            <a:ext cx="512566" cy="436339"/>
          </a:xfrm>
          <a:prstGeom prst="rect">
            <a:avLst/>
          </a:prstGeom>
          <a:noFill/>
        </p:spPr>
      </p:pic>
      <p:pic>
        <p:nvPicPr>
          <p:cNvPr id="1036292" name="Picture 4" descr="Resultado de imagen para si y n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2" t="11760" r="3597" b="35713"/>
          <a:stretch>
            <a:fillRect/>
          </a:stretch>
        </p:blipFill>
        <p:spPr bwMode="auto">
          <a:xfrm>
            <a:off x="7992437" y="2166436"/>
            <a:ext cx="437628" cy="425679"/>
          </a:xfrm>
          <a:prstGeom prst="rect">
            <a:avLst/>
          </a:prstGeom>
          <a:noFill/>
        </p:spPr>
      </p:pic>
      <p:pic>
        <p:nvPicPr>
          <p:cNvPr id="40" name="Picture 2" descr="Resultado de imagen para si y 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3" t="11845" r="48583" b="35541"/>
          <a:stretch>
            <a:fillRect/>
          </a:stretch>
        </p:blipFill>
        <p:spPr bwMode="auto">
          <a:xfrm>
            <a:off x="3879411" y="4987107"/>
            <a:ext cx="512566" cy="436339"/>
          </a:xfrm>
          <a:prstGeom prst="rect">
            <a:avLst/>
          </a:prstGeom>
          <a:noFill/>
        </p:spPr>
      </p:pic>
      <p:pic>
        <p:nvPicPr>
          <p:cNvPr id="41" name="Picture 2" descr="Resultado de imagen para si y 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3" t="11845" r="48583" b="35541"/>
          <a:stretch>
            <a:fillRect/>
          </a:stretch>
        </p:blipFill>
        <p:spPr bwMode="auto">
          <a:xfrm>
            <a:off x="3879411" y="3489540"/>
            <a:ext cx="512566" cy="436339"/>
          </a:xfrm>
          <a:prstGeom prst="rect">
            <a:avLst/>
          </a:prstGeom>
          <a:noFill/>
        </p:spPr>
      </p:pic>
      <p:pic>
        <p:nvPicPr>
          <p:cNvPr id="42" name="Picture 2" descr="Resultado de imagen para si y 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3" t="11845" r="48583" b="35541"/>
          <a:stretch>
            <a:fillRect/>
          </a:stretch>
        </p:blipFill>
        <p:spPr bwMode="auto">
          <a:xfrm>
            <a:off x="5859664" y="3489540"/>
            <a:ext cx="512566" cy="436339"/>
          </a:xfrm>
          <a:prstGeom prst="rect">
            <a:avLst/>
          </a:prstGeom>
          <a:noFill/>
        </p:spPr>
      </p:pic>
      <p:pic>
        <p:nvPicPr>
          <p:cNvPr id="43" name="Picture 2" descr="Resultado de imagen para si y 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3" t="11845" r="48583" b="35541"/>
          <a:stretch>
            <a:fillRect/>
          </a:stretch>
        </p:blipFill>
        <p:spPr bwMode="auto">
          <a:xfrm>
            <a:off x="5846709" y="2194965"/>
            <a:ext cx="512566" cy="436339"/>
          </a:xfrm>
          <a:prstGeom prst="rect">
            <a:avLst/>
          </a:prstGeom>
          <a:noFill/>
        </p:spPr>
      </p:pic>
      <p:pic>
        <p:nvPicPr>
          <p:cNvPr id="45" name="Picture 4" descr="Resultado de imagen para si y n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2" t="11760" r="3597" b="35713"/>
          <a:stretch>
            <a:fillRect/>
          </a:stretch>
        </p:blipFill>
        <p:spPr bwMode="auto">
          <a:xfrm>
            <a:off x="7992437" y="5049207"/>
            <a:ext cx="437628" cy="425679"/>
          </a:xfrm>
          <a:prstGeom prst="rect">
            <a:avLst/>
          </a:prstGeom>
          <a:noFill/>
        </p:spPr>
      </p:pic>
      <p:pic>
        <p:nvPicPr>
          <p:cNvPr id="46" name="Picture 4" descr="Resultado de imagen para si y n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2" t="11760" r="3597" b="35713"/>
          <a:stretch>
            <a:fillRect/>
          </a:stretch>
        </p:blipFill>
        <p:spPr bwMode="auto">
          <a:xfrm>
            <a:off x="7992437" y="3489540"/>
            <a:ext cx="437628" cy="425679"/>
          </a:xfrm>
          <a:prstGeom prst="rect">
            <a:avLst/>
          </a:prstGeom>
          <a:noFill/>
        </p:spPr>
      </p:pic>
      <p:pic>
        <p:nvPicPr>
          <p:cNvPr id="47" name="Picture 4" descr="Resultado de imagen para si y n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2" t="11760" r="3597" b="35713"/>
          <a:stretch>
            <a:fillRect/>
          </a:stretch>
        </p:blipFill>
        <p:spPr bwMode="auto">
          <a:xfrm>
            <a:off x="5884178" y="5049207"/>
            <a:ext cx="437628" cy="425679"/>
          </a:xfrm>
          <a:prstGeom prst="rect">
            <a:avLst/>
          </a:prstGeom>
          <a:noFill/>
        </p:spPr>
      </p:pic>
      <p:sp>
        <p:nvSpPr>
          <p:cNvPr id="44" name="43 Elipse"/>
          <p:cNvSpPr/>
          <p:nvPr/>
        </p:nvSpPr>
        <p:spPr>
          <a:xfrm>
            <a:off x="5669611" y="1988752"/>
            <a:ext cx="882642" cy="936104"/>
          </a:xfrm>
          <a:prstGeom prst="ellipse">
            <a:avLst/>
          </a:prstGeom>
          <a:noFill/>
          <a:ln>
            <a:solidFill>
              <a:srgbClr val="81A8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b="1" dirty="0">
              <a:solidFill>
                <a:srgbClr val="8AA15B"/>
              </a:solidFill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5715332" y="3262040"/>
            <a:ext cx="882642" cy="936104"/>
          </a:xfrm>
          <a:prstGeom prst="ellipse">
            <a:avLst/>
          </a:prstGeom>
          <a:noFill/>
          <a:ln>
            <a:solidFill>
              <a:srgbClr val="81A8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b="1" dirty="0">
              <a:solidFill>
                <a:srgbClr val="8AA15B"/>
              </a:solidFill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7792884" y="4803217"/>
            <a:ext cx="882804" cy="923041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b="1" dirty="0">
              <a:solidFill>
                <a:srgbClr val="A23434"/>
              </a:solidFill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7792884" y="3262040"/>
            <a:ext cx="882804" cy="923041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b="1" dirty="0">
              <a:solidFill>
                <a:srgbClr val="A23434"/>
              </a:solidFill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7812414" y="1956559"/>
            <a:ext cx="882804" cy="923041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b="1" dirty="0">
              <a:solidFill>
                <a:srgbClr val="A2343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3 Título"/>
          <p:cNvSpPr txBox="1"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6350" eaLnBrk="0" hangingPunct="0">
              <a:spcBef>
                <a:spcPts val="1200"/>
              </a:spcBef>
              <a:defRPr/>
            </a:pPr>
            <a:r>
              <a:rPr lang="en-US" sz="1000" kern="0" dirty="0">
                <a:latin typeface="+mn-lt"/>
              </a:rPr>
              <a:t/>
            </a:r>
            <a:br>
              <a:rPr lang="en-US" sz="1000" kern="0" dirty="0">
                <a:latin typeface="+mn-lt"/>
              </a:rPr>
            </a:br>
            <a:r>
              <a:rPr lang="en-US" sz="2000" kern="0" dirty="0">
                <a:latin typeface="+mn-lt"/>
              </a:rPr>
              <a:t>Prospective scenarios</a:t>
            </a:r>
          </a:p>
        </p:txBody>
      </p:sp>
      <p:graphicFrame>
        <p:nvGraphicFramePr>
          <p:cNvPr id="35" name="34 Diagrama"/>
          <p:cNvGraphicFramePr/>
          <p:nvPr/>
        </p:nvGraphicFramePr>
        <p:xfrm>
          <a:off x="916209" y="1124744"/>
          <a:ext cx="7378050" cy="4680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828" name="6 CuadroTexto"/>
          <p:cNvSpPr txBox="1">
            <a:spLocks noChangeArrowheads="1"/>
          </p:cNvSpPr>
          <p:nvPr/>
        </p:nvSpPr>
        <p:spPr bwMode="auto">
          <a:xfrm>
            <a:off x="3308350" y="5030788"/>
            <a:ext cx="1624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p: </a:t>
            </a:r>
            <a:r>
              <a:rPr lang="en-US" dirty="0" smtClean="0">
                <a:solidFill>
                  <a:srgbClr val="000000"/>
                </a:solidFill>
              </a:rPr>
              <a:t>30%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829" name="7 CuadroTexto"/>
          <p:cNvSpPr txBox="1">
            <a:spLocks noChangeArrowheads="1"/>
          </p:cNvSpPr>
          <p:nvPr/>
        </p:nvSpPr>
        <p:spPr bwMode="auto">
          <a:xfrm>
            <a:off x="1581150" y="5033963"/>
            <a:ext cx="1370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p: </a:t>
            </a:r>
            <a:r>
              <a:rPr lang="en-US" dirty="0" smtClean="0">
                <a:solidFill>
                  <a:srgbClr val="000000"/>
                </a:solidFill>
              </a:rPr>
              <a:t>40%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830" name="8 CuadroTexto"/>
          <p:cNvSpPr txBox="1">
            <a:spLocks noChangeArrowheads="1"/>
          </p:cNvSpPr>
          <p:nvPr/>
        </p:nvSpPr>
        <p:spPr bwMode="auto">
          <a:xfrm>
            <a:off x="6924675" y="5046663"/>
            <a:ext cx="904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p: 5%</a:t>
            </a:r>
          </a:p>
        </p:txBody>
      </p:sp>
      <p:sp>
        <p:nvSpPr>
          <p:cNvPr id="77831" name="6 CuadroTexto"/>
          <p:cNvSpPr txBox="1">
            <a:spLocks noChangeArrowheads="1"/>
          </p:cNvSpPr>
          <p:nvPr/>
        </p:nvSpPr>
        <p:spPr bwMode="auto">
          <a:xfrm>
            <a:off x="5116513" y="5037138"/>
            <a:ext cx="1435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p: </a:t>
            </a:r>
            <a:r>
              <a:rPr lang="en-US" dirty="0" smtClean="0">
                <a:solidFill>
                  <a:srgbClr val="000000"/>
                </a:solidFill>
              </a:rPr>
              <a:t>25%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defRPr/>
            </a:pPr>
            <a:r>
              <a:rPr lang="en-US" sz="2000" kern="0" dirty="0">
                <a:solidFill>
                  <a:srgbClr val="FFFFFF"/>
                </a:solidFill>
                <a:latin typeface="Frutiger 55 Roman"/>
                <a:cs typeface="Arial" charset="0"/>
              </a:rPr>
              <a:t>Prospective scenarios</a:t>
            </a:r>
          </a:p>
        </p:txBody>
      </p:sp>
    </p:spTree>
    <p:extLst>
      <p:ext uri="{BB962C8B-B14F-4D97-AF65-F5344CB8AC3E}">
        <p14:creationId xmlns:p14="http://schemas.microsoft.com/office/powerpoint/2010/main" val="2535036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 Landscape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5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 eaLnBrk="0" hangingPunct="0">
              <a:defRPr/>
            </a:pPr>
            <a:r>
              <a:rPr lang="es-AR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Fluctuations aggregated by periods</a:t>
            </a:r>
          </a:p>
          <a:p>
            <a:pPr marL="266700" indent="-266700" eaLnBrk="0" hangingPunct="0">
              <a:defRPr/>
            </a:pPr>
            <a:r>
              <a:rPr lang="es-AR" sz="1600" dirty="0" smtClean="0">
                <a:solidFill>
                  <a:srgbClr val="FFFFFF">
                    <a:lumMod val="75000"/>
                  </a:srgbClr>
                </a:solidFill>
              </a:rPr>
              <a:t>	</a:t>
            </a:r>
            <a:r>
              <a:rPr lang="en-US" sz="1600" dirty="0" smtClean="0">
                <a:solidFill>
                  <a:srgbClr val="FFFFFF">
                    <a:lumMod val="75000"/>
                  </a:srgbClr>
                </a:solidFill>
              </a:rPr>
              <a:t>Impact of the Primary Elections, General Elections and Reforms and Tariffs</a:t>
            </a:r>
          </a:p>
        </p:txBody>
      </p:sp>
      <p:pic>
        <p:nvPicPr>
          <p:cNvPr id="1536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659" y="1646553"/>
            <a:ext cx="8390683" cy="356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 eaLnBrk="0" hangingPunct="0"/>
            <a:r>
              <a:rPr lang="es-AR" sz="1800" dirty="0" smtClean="0">
                <a:solidFill>
                  <a:srgbClr val="FFFFFF"/>
                </a:solidFill>
              </a:rPr>
              <a:t>	</a:t>
            </a:r>
            <a:r>
              <a:rPr lang="en-US" sz="1800" dirty="0" smtClean="0">
                <a:solidFill>
                  <a:srgbClr val="FFFFFF"/>
                </a:solidFill>
              </a:rPr>
              <a:t>Perceptions about the Pension Reform (I)</a:t>
            </a: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319088" y="1558925"/>
            <a:ext cx="4186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200" i="1" dirty="0" smtClean="0">
                <a:solidFill>
                  <a:srgbClr val="000000"/>
                </a:solidFill>
              </a:rPr>
              <a:t>“</a:t>
            </a:r>
            <a:r>
              <a:rPr lang="en-US" sz="1200" i="1" dirty="0" smtClean="0">
                <a:solidFill>
                  <a:srgbClr val="000000"/>
                </a:solidFill>
              </a:rPr>
              <a:t>As far as you know, a person who received 10,000 pesos in 2017, will receive more than 10,000 pesos in 2018, less than 10,000 pesos or will continue to receive the same</a:t>
            </a:r>
            <a:r>
              <a:rPr lang="es-AR" sz="1200" i="1" dirty="0" smtClean="0">
                <a:solidFill>
                  <a:srgbClr val="000000"/>
                </a:solidFill>
              </a:rPr>
              <a:t>?”</a:t>
            </a:r>
            <a:endParaRPr lang="es-AR" sz="1200" i="1" dirty="0">
              <a:solidFill>
                <a:srgbClr val="000000"/>
              </a:solidFill>
            </a:endParaRP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 cstate="print"/>
          <a:srcRect b="29725"/>
          <a:stretch>
            <a:fillRect/>
          </a:stretch>
        </p:blipFill>
        <p:spPr bwMode="auto">
          <a:xfrm>
            <a:off x="4941888" y="2395538"/>
            <a:ext cx="4017962" cy="2041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148064" y="1916113"/>
            <a:ext cx="35450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1400" u="sng" dirty="0" smtClean="0">
                <a:solidFill>
                  <a:srgbClr val="000000"/>
                </a:solidFill>
              </a:rPr>
              <a:t>ACCORDING LEVEL OF INFORMATION</a:t>
            </a:r>
            <a:endParaRPr lang="es-AR" sz="1400" u="sng" dirty="0">
              <a:solidFill>
                <a:srgbClr val="000000"/>
              </a:solidFill>
            </a:endParaRPr>
          </a:p>
        </p:txBody>
      </p:sp>
      <p:pic>
        <p:nvPicPr>
          <p:cNvPr id="36871" name="6 Imagen" descr="EXCLAMACI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8238" y="2747963"/>
            <a:ext cx="30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7 Imagen" descr="EXCLAMACI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9013" y="2971800"/>
            <a:ext cx="30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27202" name="Object 2"/>
          <p:cNvGraphicFramePr>
            <a:graphicFrameLocks noChangeAspect="1"/>
          </p:cNvGraphicFramePr>
          <p:nvPr/>
        </p:nvGraphicFramePr>
        <p:xfrm>
          <a:off x="323528" y="2564904"/>
          <a:ext cx="4581525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01" name="Worksheet" r:id="rId6" imgW="4581436" imgH="2752783" progId="Excel.Sheet.8">
                  <p:link updateAutomatic="1"/>
                </p:oleObj>
              </mc:Choice>
              <mc:Fallback>
                <p:oleObj name="Worksheet" r:id="rId6" imgW="4581436" imgH="2752783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564904"/>
                        <a:ext cx="4581525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364088" y="43651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   </a:t>
            </a:r>
            <a:r>
              <a:rPr lang="es-AR" sz="900" dirty="0" err="1" smtClean="0"/>
              <a:t>Very</a:t>
            </a:r>
            <a:r>
              <a:rPr lang="es-AR" sz="900" dirty="0" smtClean="0"/>
              <a:t> </a:t>
            </a:r>
            <a:r>
              <a:rPr lang="es-AR" sz="900" dirty="0" err="1" smtClean="0"/>
              <a:t>informed</a:t>
            </a:r>
            <a:r>
              <a:rPr lang="es-AR" sz="900" dirty="0" smtClean="0"/>
              <a:t>          Quite </a:t>
            </a:r>
            <a:r>
              <a:rPr lang="es-AR" sz="900" dirty="0" err="1" smtClean="0"/>
              <a:t>informed</a:t>
            </a:r>
            <a:r>
              <a:rPr lang="es-AR" sz="900" dirty="0" smtClean="0"/>
              <a:t>         Little </a:t>
            </a:r>
            <a:r>
              <a:rPr lang="es-AR" sz="900" dirty="0" err="1" smtClean="0"/>
              <a:t>informed</a:t>
            </a:r>
            <a:r>
              <a:rPr lang="es-AR" sz="900" dirty="0" smtClean="0"/>
              <a:t>                </a:t>
            </a:r>
            <a:endParaRPr lang="es-AR" sz="9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48064" y="479715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    </a:t>
            </a:r>
            <a:r>
              <a:rPr lang="es-AR" sz="800" dirty="0" smtClean="0"/>
              <a:t>More </a:t>
            </a:r>
            <a:r>
              <a:rPr lang="es-AR" sz="800" dirty="0" err="1" smtClean="0"/>
              <a:t>than</a:t>
            </a:r>
            <a:r>
              <a:rPr lang="es-AR" sz="800" dirty="0" smtClean="0"/>
              <a:t> 10,000 pesos	</a:t>
            </a:r>
            <a:r>
              <a:rPr lang="es-AR" sz="800" dirty="0" err="1" smtClean="0"/>
              <a:t>Will</a:t>
            </a:r>
            <a:r>
              <a:rPr lang="es-AR" sz="800" dirty="0" smtClean="0"/>
              <a:t> </a:t>
            </a:r>
            <a:r>
              <a:rPr lang="es-AR" sz="800" dirty="0" err="1" smtClean="0"/>
              <a:t>continue</a:t>
            </a:r>
            <a:r>
              <a:rPr lang="es-AR" sz="800" dirty="0" smtClean="0"/>
              <a:t> </a:t>
            </a:r>
            <a:r>
              <a:rPr lang="es-AR" sz="800" dirty="0" err="1" smtClean="0"/>
              <a:t>to</a:t>
            </a:r>
            <a:r>
              <a:rPr lang="es-AR" sz="800" dirty="0" smtClean="0"/>
              <a:t> </a:t>
            </a:r>
            <a:r>
              <a:rPr lang="es-AR" sz="800" dirty="0" err="1" smtClean="0"/>
              <a:t>receive</a:t>
            </a:r>
            <a:r>
              <a:rPr lang="es-AR" sz="800" dirty="0" smtClean="0"/>
              <a:t> 10,000 pesos</a:t>
            </a:r>
          </a:p>
          <a:p>
            <a:r>
              <a:rPr lang="es-AR" dirty="0" smtClean="0"/>
              <a:t>    </a:t>
            </a:r>
            <a:r>
              <a:rPr lang="es-AR" sz="800" dirty="0" err="1" smtClean="0"/>
              <a:t>Less</a:t>
            </a:r>
            <a:r>
              <a:rPr lang="es-AR" sz="800" dirty="0" smtClean="0"/>
              <a:t> </a:t>
            </a:r>
            <a:r>
              <a:rPr lang="es-AR" sz="800" dirty="0" err="1" smtClean="0"/>
              <a:t>than</a:t>
            </a:r>
            <a:r>
              <a:rPr lang="es-AR" sz="800" dirty="0" smtClean="0"/>
              <a:t> 10,000 pesos	Do </a:t>
            </a:r>
            <a:r>
              <a:rPr lang="es-AR" sz="800" dirty="0" err="1" smtClean="0"/>
              <a:t>not</a:t>
            </a:r>
            <a:r>
              <a:rPr lang="es-AR" sz="800" dirty="0" smtClean="0"/>
              <a:t> </a:t>
            </a:r>
            <a:r>
              <a:rPr lang="es-AR" sz="800" dirty="0" err="1" smtClean="0"/>
              <a:t>know</a:t>
            </a:r>
            <a:endParaRPr lang="es-AR" sz="800" dirty="0"/>
          </a:p>
        </p:txBody>
      </p:sp>
      <p:sp>
        <p:nvSpPr>
          <p:cNvPr id="17" name="16 Rectángulo"/>
          <p:cNvSpPr/>
          <p:nvPr/>
        </p:nvSpPr>
        <p:spPr>
          <a:xfrm>
            <a:off x="5220072" y="4977199"/>
            <a:ext cx="72008" cy="7200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Rectángulo"/>
          <p:cNvSpPr/>
          <p:nvPr/>
        </p:nvSpPr>
        <p:spPr>
          <a:xfrm>
            <a:off x="5220072" y="5229230"/>
            <a:ext cx="72008" cy="72008"/>
          </a:xfrm>
          <a:prstGeom prst="rect">
            <a:avLst/>
          </a:prstGeom>
          <a:solidFill>
            <a:schemeClr val="tx2"/>
          </a:solidFill>
          <a:ln>
            <a:solidFill>
              <a:srgbClr val="DE5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Rectángulo"/>
          <p:cNvSpPr/>
          <p:nvPr/>
        </p:nvSpPr>
        <p:spPr>
          <a:xfrm>
            <a:off x="6948264" y="4977199"/>
            <a:ext cx="72008" cy="72008"/>
          </a:xfrm>
          <a:prstGeom prst="rect">
            <a:avLst/>
          </a:prstGeom>
          <a:solidFill>
            <a:srgbClr val="D8BCB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Rectángulo"/>
          <p:cNvSpPr/>
          <p:nvPr/>
        </p:nvSpPr>
        <p:spPr>
          <a:xfrm>
            <a:off x="6948264" y="5229230"/>
            <a:ext cx="7200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Macri’s</a:t>
            </a:r>
            <a:r>
              <a:rPr lang="en-US" dirty="0" smtClean="0"/>
              <a:t> administration: </a:t>
            </a:r>
            <a:br>
              <a:rPr lang="en-US" dirty="0" smtClean="0"/>
            </a:br>
            <a:r>
              <a:rPr lang="en-US" dirty="0" smtClean="0"/>
              <a:t>The road traveled and the challenges ahead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 eaLnBrk="0" hangingPunct="0"/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sz="1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Perceptions about the increase in public services fares (I)</a:t>
            </a:r>
            <a:endParaRPr lang="en-US" sz="1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2443163" y="1268413"/>
            <a:ext cx="3883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200" i="1" dirty="0" smtClean="0">
                <a:solidFill>
                  <a:srgbClr val="000000"/>
                </a:solidFill>
              </a:rPr>
              <a:t>“</a:t>
            </a:r>
            <a:r>
              <a:rPr lang="en-US" sz="1200" i="1" dirty="0" smtClean="0">
                <a:solidFill>
                  <a:srgbClr val="000000"/>
                </a:solidFill>
              </a:rPr>
              <a:t>How much do you agree with the increase in energy / gas / public transport rates?</a:t>
            </a:r>
            <a:r>
              <a:rPr lang="es-AR" sz="1200" i="1" dirty="0" smtClean="0">
                <a:solidFill>
                  <a:srgbClr val="000000"/>
                </a:solidFill>
              </a:rPr>
              <a:t>”</a:t>
            </a:r>
            <a:endParaRPr lang="es-AR" sz="1200" i="1" dirty="0">
              <a:solidFill>
                <a:srgbClr val="000000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979613" y="1916113"/>
          <a:ext cx="4986337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25" name="Worksheet" r:id="rId4" imgW="4533927" imgH="3066985" progId="Excel.Sheet.8">
                  <p:link updateAutomatic="1"/>
                </p:oleObj>
              </mc:Choice>
              <mc:Fallback>
                <p:oleObj name="Worksheet" r:id="rId4" imgW="4533927" imgH="3066985" progId="Excel.Sheet.8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916113"/>
                        <a:ext cx="4986337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6 Grupo"/>
          <p:cNvGrpSpPr>
            <a:grpSpLocks noChangeAspect="1"/>
          </p:cNvGrpSpPr>
          <p:nvPr/>
        </p:nvGrpSpPr>
        <p:grpSpPr bwMode="auto">
          <a:xfrm>
            <a:off x="6300192" y="3213101"/>
            <a:ext cx="644104" cy="485775"/>
            <a:chOff x="4083650" y="3429000"/>
            <a:chExt cx="931260" cy="647647"/>
          </a:xfrm>
        </p:grpSpPr>
        <p:sp>
          <p:nvSpPr>
            <p:cNvPr id="8" name="7 Elipse"/>
            <p:cNvSpPr/>
            <p:nvPr/>
          </p:nvSpPr>
          <p:spPr>
            <a:xfrm>
              <a:off x="4160254" y="3429000"/>
              <a:ext cx="649555" cy="6476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61" name="8 CuadroTexto"/>
            <p:cNvSpPr txBox="1">
              <a:spLocks noChangeArrowheads="1"/>
            </p:cNvSpPr>
            <p:nvPr/>
          </p:nvSpPr>
          <p:spPr bwMode="auto">
            <a:xfrm>
              <a:off x="4083650" y="3524836"/>
              <a:ext cx="931260" cy="38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C00000"/>
                  </a:solidFill>
                </a:rPr>
                <a:t>72%</a:t>
              </a:r>
            </a:p>
          </p:txBody>
        </p:sp>
      </p:grpSp>
      <p:grpSp>
        <p:nvGrpSpPr>
          <p:cNvPr id="3" name="12 Grupo"/>
          <p:cNvGrpSpPr>
            <a:grpSpLocks noChangeAspect="1"/>
          </p:cNvGrpSpPr>
          <p:nvPr/>
        </p:nvGrpSpPr>
        <p:grpSpPr bwMode="auto">
          <a:xfrm>
            <a:off x="5004048" y="2992438"/>
            <a:ext cx="605160" cy="487362"/>
            <a:chOff x="4139956" y="3429000"/>
            <a:chExt cx="874956" cy="647998"/>
          </a:xfrm>
        </p:grpSpPr>
        <p:sp>
          <p:nvSpPr>
            <p:cNvPr id="14" name="13 Elipse"/>
            <p:cNvSpPr/>
            <p:nvPr/>
          </p:nvSpPr>
          <p:spPr>
            <a:xfrm>
              <a:off x="4160254" y="3429000"/>
              <a:ext cx="649555" cy="64799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59" name="14 CuadroTexto"/>
            <p:cNvSpPr txBox="1">
              <a:spLocks noChangeArrowheads="1"/>
            </p:cNvSpPr>
            <p:nvPr/>
          </p:nvSpPr>
          <p:spPr bwMode="auto">
            <a:xfrm>
              <a:off x="4139956" y="3530744"/>
              <a:ext cx="874956" cy="38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C00000"/>
                  </a:solidFill>
                </a:rPr>
                <a:t>74%</a:t>
              </a:r>
            </a:p>
          </p:txBody>
        </p:sp>
      </p:grpSp>
      <p:grpSp>
        <p:nvGrpSpPr>
          <p:cNvPr id="4" name="15 Grupo"/>
          <p:cNvGrpSpPr>
            <a:grpSpLocks noChangeAspect="1"/>
          </p:cNvGrpSpPr>
          <p:nvPr/>
        </p:nvGrpSpPr>
        <p:grpSpPr bwMode="auto">
          <a:xfrm>
            <a:off x="3635896" y="2811463"/>
            <a:ext cx="645988" cy="487362"/>
            <a:chOff x="4039359" y="3429000"/>
            <a:chExt cx="933986" cy="647998"/>
          </a:xfrm>
        </p:grpSpPr>
        <p:sp>
          <p:nvSpPr>
            <p:cNvPr id="17" name="16 Elipse"/>
            <p:cNvSpPr/>
            <p:nvPr/>
          </p:nvSpPr>
          <p:spPr>
            <a:xfrm>
              <a:off x="4160254" y="3429000"/>
              <a:ext cx="649555" cy="64799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57" name="17 CuadroTexto"/>
            <p:cNvSpPr txBox="1">
              <a:spLocks noChangeArrowheads="1"/>
            </p:cNvSpPr>
            <p:nvPr/>
          </p:nvSpPr>
          <p:spPr bwMode="auto">
            <a:xfrm>
              <a:off x="4039359" y="3579885"/>
              <a:ext cx="933986" cy="38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C00000"/>
                  </a:solidFill>
                </a:rPr>
                <a:t>78</a:t>
              </a:r>
              <a:r>
                <a:rPr lang="en-US" sz="1300" b="1" dirty="0">
                  <a:solidFill>
                    <a:srgbClr val="C00000"/>
                  </a:solidFill>
                </a:rPr>
                <a:t>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 eaLnBrk="0" hangingPunct="0"/>
            <a:r>
              <a:rPr lang="en-US" smtClean="0">
                <a:solidFill>
                  <a:srgbClr val="FFFFFF"/>
                </a:solidFill>
              </a:rPr>
              <a:t>	</a:t>
            </a:r>
            <a:r>
              <a:rPr lang="en-US" sz="1800" smtClean="0">
                <a:solidFill>
                  <a:srgbClr val="FFFFFF"/>
                </a:solidFill>
              </a:rPr>
              <a:t>Perceptions about the increase in public services fares </a:t>
            </a:r>
            <a:r>
              <a:rPr lang="en-US" sz="180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(II)</a:t>
            </a:r>
            <a:endParaRPr lang="en-US" sz="18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79512" y="1700808"/>
            <a:ext cx="4186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200" i="1" dirty="0" smtClean="0">
                <a:solidFill>
                  <a:srgbClr val="000000"/>
                </a:solidFill>
              </a:rPr>
              <a:t>“</a:t>
            </a:r>
            <a:r>
              <a:rPr lang="en-US" sz="1200" i="1" dirty="0" smtClean="0">
                <a:solidFill>
                  <a:srgbClr val="000000"/>
                </a:solidFill>
              </a:rPr>
              <a:t>As far as you know, how will the tariffs increases generally be?</a:t>
            </a:r>
            <a:endParaRPr lang="es-AR" sz="1200" i="1" dirty="0">
              <a:solidFill>
                <a:srgbClr val="000000"/>
              </a:solidFill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427984" y="1700808"/>
            <a:ext cx="4186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00"/>
                </a:solidFill>
              </a:rPr>
              <a:t>“As far as you know, how badly will your family economy be affected by the tariffs increases?</a:t>
            </a:r>
            <a:r>
              <a:rPr lang="es-AR" sz="1200" i="1" dirty="0" smtClean="0">
                <a:solidFill>
                  <a:srgbClr val="000000"/>
                </a:solidFill>
              </a:rPr>
              <a:t>”</a:t>
            </a:r>
            <a:endParaRPr lang="es-AR" sz="1200" i="1" dirty="0">
              <a:solidFill>
                <a:srgbClr val="000000"/>
              </a:solidFill>
            </a:endParaRPr>
          </a:p>
        </p:txBody>
      </p:sp>
      <p:grpSp>
        <p:nvGrpSpPr>
          <p:cNvPr id="2" name="19 Grupo"/>
          <p:cNvGrpSpPr>
            <a:grpSpLocks noChangeAspect="1"/>
          </p:cNvGrpSpPr>
          <p:nvPr/>
        </p:nvGrpSpPr>
        <p:grpSpPr bwMode="auto">
          <a:xfrm>
            <a:off x="5148064" y="2132856"/>
            <a:ext cx="598488" cy="485775"/>
            <a:chOff x="4093151" y="3429000"/>
            <a:chExt cx="864097" cy="648072"/>
          </a:xfrm>
        </p:grpSpPr>
        <p:sp>
          <p:nvSpPr>
            <p:cNvPr id="21" name="20 Elipse"/>
            <p:cNvSpPr/>
            <p:nvPr/>
          </p:nvSpPr>
          <p:spPr>
            <a:xfrm>
              <a:off x="4161912" y="3429000"/>
              <a:ext cx="646353" cy="648072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4" name="21 CuadroTexto"/>
            <p:cNvSpPr txBox="1">
              <a:spLocks noChangeArrowheads="1"/>
            </p:cNvSpPr>
            <p:nvPr/>
          </p:nvSpPr>
          <p:spPr bwMode="auto">
            <a:xfrm>
              <a:off x="4093151" y="3577565"/>
              <a:ext cx="864097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92D050"/>
                  </a:solidFill>
                </a:rPr>
                <a:t>17%</a:t>
              </a:r>
            </a:p>
          </p:txBody>
        </p:sp>
      </p:grpSp>
      <p:grpSp>
        <p:nvGrpSpPr>
          <p:cNvPr id="3" name="22 Grupo"/>
          <p:cNvGrpSpPr>
            <a:grpSpLocks noChangeAspect="1"/>
          </p:cNvGrpSpPr>
          <p:nvPr/>
        </p:nvGrpSpPr>
        <p:grpSpPr bwMode="auto">
          <a:xfrm>
            <a:off x="7524328" y="4221088"/>
            <a:ext cx="598487" cy="485775"/>
            <a:chOff x="4074954" y="3429000"/>
            <a:chExt cx="864097" cy="648072"/>
          </a:xfrm>
        </p:grpSpPr>
        <p:sp>
          <p:nvSpPr>
            <p:cNvPr id="24" name="23 Elipse"/>
            <p:cNvSpPr/>
            <p:nvPr/>
          </p:nvSpPr>
          <p:spPr>
            <a:xfrm>
              <a:off x="4162051" y="3429000"/>
              <a:ext cx="648646" cy="64807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2" name="24 CuadroTexto"/>
            <p:cNvSpPr txBox="1">
              <a:spLocks noChangeArrowheads="1"/>
            </p:cNvSpPr>
            <p:nvPr/>
          </p:nvSpPr>
          <p:spPr bwMode="auto">
            <a:xfrm>
              <a:off x="4074954" y="3559368"/>
              <a:ext cx="864097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C00000"/>
                  </a:solidFill>
                </a:rPr>
                <a:t>81%</a:t>
              </a:r>
            </a:p>
          </p:txBody>
        </p:sp>
      </p:grpSp>
      <p:graphicFrame>
        <p:nvGraphicFramePr>
          <p:cNvPr id="2226180" name="Object 4"/>
          <p:cNvGraphicFramePr>
            <a:graphicFrameLocks noChangeAspect="1"/>
          </p:cNvGraphicFramePr>
          <p:nvPr/>
        </p:nvGraphicFramePr>
        <p:xfrm>
          <a:off x="251520" y="2276872"/>
          <a:ext cx="4554195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2" name="Worksheet" r:id="rId4" imgW="4581436" imgH="2752783" progId="Excel.Sheet.8">
                  <p:link updateAutomatic="1"/>
                </p:oleObj>
              </mc:Choice>
              <mc:Fallback>
                <p:oleObj name="Worksheet" r:id="rId4" imgW="4581436" imgH="2752783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76872"/>
                        <a:ext cx="4554195" cy="2736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6182" name="Object 6"/>
          <p:cNvGraphicFramePr>
            <a:graphicFrameLocks noChangeAspect="1"/>
          </p:cNvGraphicFramePr>
          <p:nvPr/>
        </p:nvGraphicFramePr>
        <p:xfrm>
          <a:off x="4427984" y="2204864"/>
          <a:ext cx="424815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3" name="Worksheet" r:id="rId6" imgW="4248059" imgH="2933638" progId="Excel.Sheet.8">
                  <p:link updateAutomatic="1"/>
                </p:oleObj>
              </mc:Choice>
              <mc:Fallback>
                <p:oleObj name="Worksheet" r:id="rId6" imgW="4248059" imgH="2933638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204864"/>
                        <a:ext cx="424815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2 Marcador de número de diapositiva"/>
          <p:cNvSpPr txBox="1">
            <a:spLocks noGrp="1"/>
          </p:cNvSpPr>
          <p:nvPr/>
        </p:nvSpPr>
        <p:spPr bwMode="auto">
          <a:xfrm>
            <a:off x="79581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AR" sz="900" b="1" dirty="0">
              <a:solidFill>
                <a:srgbClr val="FFFFFF"/>
              </a:solidFill>
              <a:latin typeface="Frutiger 45 Light" pitchFamily="34" charset="0"/>
              <a:cs typeface="Arial" charset="0"/>
            </a:endParaRPr>
          </a:p>
        </p:txBody>
      </p:sp>
      <p:sp>
        <p:nvSpPr>
          <p:cNvPr id="3077" name="Rectangle 2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 eaLnBrk="0" hangingPunct="0"/>
            <a:r>
              <a:rPr lang="es-AR" dirty="0">
                <a:solidFill>
                  <a:srgbClr val="FFFFFF"/>
                </a:solidFill>
                <a:cs typeface="Arial" charset="0"/>
              </a:rPr>
              <a:t>	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Presidential Job Approval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4462463" y="2216150"/>
          <a:ext cx="4310062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4" imgW="3809945" imgH="2790843" progId="Excel.Sheet.8">
                  <p:link updateAutomatic="1"/>
                </p:oleObj>
              </mc:Choice>
              <mc:Fallback>
                <p:oleObj name="Worksheet" r:id="rId4" imgW="3809945" imgH="2790843" progId="Excel.Sheet.8">
                  <p:link updateAutomatic="1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2216150"/>
                        <a:ext cx="4310062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92163" y="1916113"/>
            <a:ext cx="3240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1400" u="sng" dirty="0">
                <a:solidFill>
                  <a:srgbClr val="000000"/>
                </a:solidFill>
                <a:cs typeface="Arial" charset="0"/>
              </a:rPr>
              <a:t>MAURICIO MACRI’S GOVERNMENT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302250" y="2020888"/>
            <a:ext cx="280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1400" u="sng">
                <a:solidFill>
                  <a:srgbClr val="000000"/>
                </a:solidFill>
                <a:cs typeface="Arial" charset="0"/>
              </a:rPr>
              <a:t>HISTORIC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273675" y="2444750"/>
            <a:ext cx="11113" cy="23399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6541141" y="2446338"/>
            <a:ext cx="11112" cy="23399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7812414" y="2446338"/>
            <a:ext cx="11113" cy="23399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Text Box 6"/>
          <p:cNvSpPr txBox="1">
            <a:spLocks noChangeArrowheads="1"/>
          </p:cNvSpPr>
          <p:nvPr/>
        </p:nvSpPr>
        <p:spPr bwMode="auto">
          <a:xfrm>
            <a:off x="4905375" y="2481263"/>
            <a:ext cx="381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800" b="1">
                <a:solidFill>
                  <a:srgbClr val="000000"/>
                </a:solidFill>
                <a:cs typeface="Arial" charset="0"/>
              </a:rPr>
              <a:t>NK</a:t>
            </a:r>
          </a:p>
        </p:txBody>
      </p:sp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5751513" y="2479675"/>
            <a:ext cx="500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800" b="1">
                <a:solidFill>
                  <a:srgbClr val="000000"/>
                </a:solidFill>
                <a:cs typeface="Arial" charset="0"/>
              </a:rPr>
              <a:t>CFK1</a:t>
            </a:r>
          </a:p>
        </p:txBody>
      </p:sp>
      <p:sp>
        <p:nvSpPr>
          <p:cNvPr id="3085" name="Text Box 6"/>
          <p:cNvSpPr txBox="1">
            <a:spLocks noChangeArrowheads="1"/>
          </p:cNvSpPr>
          <p:nvPr/>
        </p:nvSpPr>
        <p:spPr bwMode="auto">
          <a:xfrm>
            <a:off x="7229475" y="2481263"/>
            <a:ext cx="495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800" b="1">
                <a:solidFill>
                  <a:srgbClr val="000000"/>
                </a:solidFill>
                <a:cs typeface="Arial" charset="0"/>
              </a:rPr>
              <a:t>CFK2</a:t>
            </a:r>
          </a:p>
        </p:txBody>
      </p:sp>
      <p:sp>
        <p:nvSpPr>
          <p:cNvPr id="3086" name="Text Box 6"/>
          <p:cNvSpPr txBox="1">
            <a:spLocks noChangeArrowheads="1"/>
          </p:cNvSpPr>
          <p:nvPr/>
        </p:nvSpPr>
        <p:spPr bwMode="auto">
          <a:xfrm>
            <a:off x="8110538" y="2481263"/>
            <a:ext cx="565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800" b="1">
                <a:solidFill>
                  <a:srgbClr val="000000"/>
                </a:solidFill>
                <a:cs typeface="Arial" charset="0"/>
              </a:rPr>
              <a:t>MM</a:t>
            </a:r>
          </a:p>
        </p:txBody>
      </p:sp>
      <p:graphicFrame>
        <p:nvGraphicFramePr>
          <p:cNvPr id="3075" name="Object 17"/>
          <p:cNvGraphicFramePr>
            <a:graphicFrameLocks noChangeAspect="1"/>
          </p:cNvGraphicFramePr>
          <p:nvPr/>
        </p:nvGraphicFramePr>
        <p:xfrm>
          <a:off x="71438" y="2220913"/>
          <a:ext cx="4321175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6" imgW="3838559" imgH="2733617" progId="Excel.Sheet.8">
                  <p:link updateAutomatic="1"/>
                </p:oleObj>
              </mc:Choice>
              <mc:Fallback>
                <p:oleObj name="Worksheet" r:id="rId6" imgW="3838559" imgH="2733617" progId="Excel.Sheet.8">
                  <p:link updateAutomatic="1"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220913"/>
                        <a:ext cx="4321175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Rectangle 7"/>
          <p:cNvSpPr>
            <a:spLocks noChangeArrowheads="1"/>
          </p:cNvSpPr>
          <p:nvPr/>
        </p:nvSpPr>
        <p:spPr bwMode="auto">
          <a:xfrm>
            <a:off x="1765300" y="1279525"/>
            <a:ext cx="5759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i="1" dirty="0">
                <a:cs typeface="Arial" charset="0"/>
              </a:rPr>
              <a:t>“Do you approve or disapprove Mauricio </a:t>
            </a:r>
            <a:r>
              <a:rPr lang="en-GB" sz="1200" i="1" dirty="0" err="1">
                <a:cs typeface="Arial" charset="0"/>
              </a:rPr>
              <a:t>Macri’s</a:t>
            </a:r>
            <a:r>
              <a:rPr lang="en-GB" sz="1200" i="1" dirty="0">
                <a:cs typeface="Arial" charset="0"/>
              </a:rPr>
              <a:t> job as President?”</a:t>
            </a:r>
          </a:p>
        </p:txBody>
      </p:sp>
      <p:pic>
        <p:nvPicPr>
          <p:cNvPr id="3088" name="Picture 4"/>
          <p:cNvPicPr>
            <a:picLocks noChangeAspect="1" noChangeArrowheads="1"/>
          </p:cNvPicPr>
          <p:nvPr/>
        </p:nvPicPr>
        <p:blipFill>
          <a:blip r:embed="rId8" cstate="print"/>
          <a:srcRect l="22951" t="87115" r="19672" b="-543"/>
          <a:stretch>
            <a:fillRect/>
          </a:stretch>
        </p:blipFill>
        <p:spPr bwMode="auto">
          <a:xfrm>
            <a:off x="3132138" y="5589588"/>
            <a:ext cx="28797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4"/>
          <p:cNvSpPr>
            <a:spLocks noChangeArrowheads="1"/>
          </p:cNvSpPr>
          <p:nvPr/>
        </p:nvSpPr>
        <p:spPr bwMode="auto">
          <a:xfrm>
            <a:off x="989994" y="3891712"/>
            <a:ext cx="7128000" cy="1224000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18" name="Text Box 208"/>
          <p:cNvSpPr txBox="1">
            <a:spLocks noChangeArrowheads="1"/>
          </p:cNvSpPr>
          <p:nvPr/>
        </p:nvSpPr>
        <p:spPr bwMode="auto">
          <a:xfrm>
            <a:off x="1772719" y="4261759"/>
            <a:ext cx="5256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000" dirty="0">
                <a:solidFill>
                  <a:srgbClr val="B2B2B2"/>
                </a:solidFill>
                <a:latin typeface="Arial Black" pitchFamily="34" charset="0"/>
              </a:rPr>
              <a:t>CRISIS</a:t>
            </a:r>
            <a:endParaRPr lang="es-ES" sz="2000" dirty="0">
              <a:solidFill>
                <a:srgbClr val="B2B2B2"/>
              </a:solidFill>
              <a:latin typeface="Arial Black" pitchFamily="34" charset="0"/>
            </a:endParaRPr>
          </a:p>
        </p:txBody>
      </p:sp>
      <p:sp>
        <p:nvSpPr>
          <p:cNvPr id="16" name="Rectangle 205"/>
          <p:cNvSpPr>
            <a:spLocks noChangeArrowheads="1"/>
          </p:cNvSpPr>
          <p:nvPr/>
        </p:nvSpPr>
        <p:spPr bwMode="auto">
          <a:xfrm>
            <a:off x="989307" y="2705104"/>
            <a:ext cx="7128000" cy="11880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19" name="Text Box 209"/>
          <p:cNvSpPr txBox="1">
            <a:spLocks noChangeArrowheads="1"/>
          </p:cNvSpPr>
          <p:nvPr/>
        </p:nvSpPr>
        <p:spPr bwMode="auto">
          <a:xfrm>
            <a:off x="1765607" y="3089903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000" dirty="0" smtClean="0">
                <a:solidFill>
                  <a:srgbClr val="B2B2B2"/>
                </a:solidFill>
                <a:latin typeface="Arial Black" pitchFamily="34" charset="0"/>
              </a:rPr>
              <a:t>CONFLICT</a:t>
            </a:r>
            <a:endParaRPr lang="es-ES" sz="2000" dirty="0">
              <a:solidFill>
                <a:srgbClr val="B2B2B2"/>
              </a:solidFill>
              <a:latin typeface="Arial Black" pitchFamily="34" charset="0"/>
            </a:endParaRPr>
          </a:p>
        </p:txBody>
      </p:sp>
      <p:sp>
        <p:nvSpPr>
          <p:cNvPr id="17" name="Rectangle 206"/>
          <p:cNvSpPr>
            <a:spLocks noChangeArrowheads="1"/>
          </p:cNvSpPr>
          <p:nvPr/>
        </p:nvSpPr>
        <p:spPr bwMode="auto">
          <a:xfrm>
            <a:off x="993499" y="1471166"/>
            <a:ext cx="7128000" cy="11988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20" name="Text Box 210"/>
          <p:cNvSpPr txBox="1">
            <a:spLocks noChangeArrowheads="1"/>
          </p:cNvSpPr>
          <p:nvPr/>
        </p:nvSpPr>
        <p:spPr bwMode="auto">
          <a:xfrm>
            <a:off x="1773544" y="1963349"/>
            <a:ext cx="5256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000" dirty="0" smtClean="0">
                <a:solidFill>
                  <a:srgbClr val="B2B2B2"/>
                </a:solidFill>
                <a:latin typeface="Arial Black" pitchFamily="34" charset="0"/>
              </a:rPr>
              <a:t>STABILITY</a:t>
            </a:r>
            <a:endParaRPr lang="es-ES" sz="2000" dirty="0">
              <a:solidFill>
                <a:srgbClr val="B2B2B2"/>
              </a:solidFill>
              <a:latin typeface="Arial Black" pitchFamily="34" charset="0"/>
            </a:endParaRPr>
          </a:p>
        </p:txBody>
      </p:sp>
      <p:graphicFrame>
        <p:nvGraphicFramePr>
          <p:cNvPr id="1729540" name="Object 4"/>
          <p:cNvGraphicFramePr>
            <a:graphicFrameLocks noChangeAspect="1"/>
          </p:cNvGraphicFramePr>
          <p:nvPr/>
        </p:nvGraphicFramePr>
        <p:xfrm>
          <a:off x="503261" y="1106488"/>
          <a:ext cx="7813155" cy="465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49" name="Worksheet" r:id="rId3" imgW="6762829" imgH="4324336" progId="Excel.Sheet.8">
                  <p:link updateAutomatic="1"/>
                </p:oleObj>
              </mc:Choice>
              <mc:Fallback>
                <p:oleObj name="Worksheet" r:id="rId3" imgW="6762829" imgH="4324336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61" y="1106488"/>
                        <a:ext cx="7813155" cy="4651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1588"/>
            <a:ext cx="9144000" cy="906462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0" eaLnBrk="0" hangingPunct="0"/>
            <a:r>
              <a:rPr lang="en-US" sz="1800" dirty="0" smtClean="0">
                <a:solidFill>
                  <a:prstClr val="white"/>
                </a:solidFill>
              </a:rPr>
              <a:t>Public Opinion Barometer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8314" y="5988052"/>
            <a:ext cx="4681537" cy="183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800" i="1" dirty="0" smtClean="0">
                <a:solidFill>
                  <a:srgbClr val="777777"/>
                </a:solidFill>
              </a:rPr>
              <a:t>Source: Poliarquía Consultores' monthly national survey.</a:t>
            </a:r>
            <a:endParaRPr lang="en-US" sz="800" i="1" dirty="0">
              <a:solidFill>
                <a:srgbClr val="777777"/>
              </a:solidFill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151563" y="1471166"/>
            <a:ext cx="0" cy="364454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3311839" y="1470388"/>
            <a:ext cx="0" cy="364454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212964" y="1448747"/>
            <a:ext cx="0" cy="364454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7101114" y="1448747"/>
            <a:ext cx="0" cy="364454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 eaLnBrk="0" hangingPunct="0"/>
            <a:r>
              <a:rPr lang="es-AR">
                <a:solidFill>
                  <a:srgbClr val="FFFFFF"/>
                </a:solidFill>
                <a:cs typeface="Arial" charset="0"/>
              </a:rPr>
              <a:t>	</a:t>
            </a:r>
            <a:r>
              <a:rPr lang="en-US">
                <a:solidFill>
                  <a:srgbClr val="FFFFFF"/>
                </a:solidFill>
                <a:cs typeface="Arial" charset="0"/>
              </a:rPr>
              <a:t>Argentina´s Retrospective and Prospective Situation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0" y="2124075"/>
          <a:ext cx="4438650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4" imgW="3543244" imgH="2409697" progId="Excel.Sheet.8">
                  <p:link updateAutomatic="1"/>
                </p:oleObj>
              </mc:Choice>
              <mc:Fallback>
                <p:oleObj name="Worksheet" r:id="rId4" imgW="3543244" imgH="2409697" progId="Excel.Sheet.8">
                  <p:link updateAutomatic="1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24075"/>
                        <a:ext cx="4438650" cy="318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4438650" y="2132013"/>
          <a:ext cx="4452938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6" imgW="3543244" imgH="2409697" progId="Excel.Sheet.8">
                  <p:link updateAutomatic="1"/>
                </p:oleObj>
              </mc:Choice>
              <mc:Fallback>
                <p:oleObj name="Worksheet" r:id="rId6" imgW="3543244" imgH="2409697" progId="Excel.Sheet.8">
                  <p:link updateAutomatic="1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2132013"/>
                        <a:ext cx="4452938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982663" y="1628775"/>
            <a:ext cx="2808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Retrospective evaluation</a:t>
            </a:r>
          </a:p>
          <a:p>
            <a:pPr algn="ctr"/>
            <a:r>
              <a:rPr lang="en-US" sz="1200">
                <a:solidFill>
                  <a:srgbClr val="000000"/>
                </a:solidFill>
                <a:cs typeface="Arial" charset="0"/>
              </a:rPr>
              <a:t>(vs. last year)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391150" y="1628775"/>
            <a:ext cx="28082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Prospective evaluation</a:t>
            </a:r>
          </a:p>
          <a:p>
            <a:pPr algn="ctr"/>
            <a:r>
              <a:rPr lang="en-US" sz="1200">
                <a:solidFill>
                  <a:srgbClr val="000000"/>
                </a:solidFill>
                <a:cs typeface="Arial" charset="0"/>
              </a:rPr>
              <a:t>(for next year)</a:t>
            </a: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8" cstate="print"/>
          <a:srcRect l="8586" t="87375" r="5553"/>
          <a:stretch>
            <a:fillRect/>
          </a:stretch>
        </p:blipFill>
        <p:spPr bwMode="auto">
          <a:xfrm>
            <a:off x="587375" y="4868863"/>
            <a:ext cx="35290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print"/>
          <a:srcRect l="6451" t="83667" r="4839" b="314"/>
          <a:stretch>
            <a:fillRect/>
          </a:stretch>
        </p:blipFill>
        <p:spPr bwMode="auto">
          <a:xfrm>
            <a:off x="4940300" y="4808538"/>
            <a:ext cx="39608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2 Marcador de número de diapositiva"/>
          <p:cNvSpPr txBox="1">
            <a:spLocks noGrp="1"/>
          </p:cNvSpPr>
          <p:nvPr/>
        </p:nvSpPr>
        <p:spPr bwMode="auto">
          <a:xfrm>
            <a:off x="79581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AR" sz="900" b="1" dirty="0">
              <a:solidFill>
                <a:srgbClr val="FFFFFF"/>
              </a:solidFill>
              <a:latin typeface="Frutiger 45 Light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-12700" y="0"/>
            <a:ext cx="9166225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 eaLnBrk="0" hangingPunct="0"/>
            <a:r>
              <a:rPr lang="es-AR">
                <a:solidFill>
                  <a:srgbClr val="FFFFFF"/>
                </a:solidFill>
                <a:cs typeface="Arial" charset="0"/>
              </a:rPr>
              <a:t>	</a:t>
            </a:r>
            <a:r>
              <a:rPr lang="en-US">
                <a:solidFill>
                  <a:srgbClr val="FFFFFF"/>
                </a:solidFill>
                <a:cs typeface="Arial" charset="0"/>
              </a:rPr>
              <a:t>Personal Economic Situation</a:t>
            </a: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>
          <a:off x="2051050" y="1916113"/>
          <a:ext cx="50419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Worksheet" r:id="rId4" imgW="4095813" imgH="2733617" progId="Excel.Sheet.8">
                  <p:link updateAutomatic="1"/>
                </p:oleObj>
              </mc:Choice>
              <mc:Fallback>
                <p:oleObj name="Worksheet" r:id="rId4" imgW="4095813" imgH="2733617" progId="Excel.Sheet.8">
                  <p:link updateAutomatic="1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916113"/>
                        <a:ext cx="50419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411413" y="1412875"/>
            <a:ext cx="4584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</a:rPr>
              <a:t>“How do you evaluate your personal economic situation?”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 l="18179" t="84381" r="18190" b="2493"/>
          <a:stretch>
            <a:fillRect/>
          </a:stretch>
        </p:blipFill>
        <p:spPr bwMode="auto">
          <a:xfrm>
            <a:off x="2916238" y="5084763"/>
            <a:ext cx="3527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2 Marcador de número de diapositiva"/>
          <p:cNvSpPr txBox="1">
            <a:spLocks noGrp="1"/>
          </p:cNvSpPr>
          <p:nvPr/>
        </p:nvSpPr>
        <p:spPr bwMode="auto">
          <a:xfrm>
            <a:off x="79581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AR" sz="900" b="1" dirty="0">
              <a:solidFill>
                <a:srgbClr val="FFFFFF"/>
              </a:solidFill>
              <a:latin typeface="Frutiger 45 Light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1384300" y="1770063"/>
          <a:ext cx="62484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97" name="Worksheet" r:id="rId4" imgW="4581436" imgH="2686109" progId="Excel.Sheet.8">
                  <p:link updateAutomatic="1"/>
                </p:oleObj>
              </mc:Choice>
              <mc:Fallback>
                <p:oleObj name="Worksheet" r:id="rId4" imgW="4581436" imgH="2686109" progId="Excel.Sheet.8">
                  <p:link updateAutomatic="1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770063"/>
                        <a:ext cx="6248400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1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 eaLnBrk="0" hangingPunct="0">
              <a:defRPr/>
            </a:pPr>
            <a:r>
              <a:rPr lang="es-AR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Consumption indicators:</a:t>
            </a:r>
            <a:endParaRPr lang="es-AR" dirty="0">
              <a:solidFill>
                <a:srgbClr val="FFFFFF"/>
              </a:solidFill>
            </a:endParaRPr>
          </a:p>
          <a:p>
            <a:pPr marL="266700" indent="-266700" eaLnBrk="0" hangingPunct="0">
              <a:defRPr/>
            </a:pPr>
            <a:r>
              <a:rPr lang="es-ES" dirty="0">
                <a:solidFill>
                  <a:srgbClr val="FFFFFF"/>
                </a:solidFill>
              </a:rPr>
              <a:t>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Appliances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268" name="Line 9"/>
          <p:cNvSpPr>
            <a:spLocks noChangeShapeType="1"/>
          </p:cNvSpPr>
          <p:nvPr/>
        </p:nvSpPr>
        <p:spPr bwMode="auto">
          <a:xfrm flipH="1" flipV="1">
            <a:off x="1916113" y="3679825"/>
            <a:ext cx="5140325" cy="25400"/>
          </a:xfrm>
          <a:prstGeom prst="line">
            <a:avLst/>
          </a:prstGeom>
          <a:noFill/>
          <a:ln w="12700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51563" y="1560513"/>
            <a:ext cx="118523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1000" dirty="0" err="1" smtClean="0">
                <a:solidFill>
                  <a:srgbClr val="000000"/>
                </a:solidFill>
              </a:rPr>
              <a:t>Consumption</a:t>
            </a:r>
            <a:endParaRPr lang="es-AR" sz="10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s-AR" sz="1000" dirty="0" smtClean="0">
                <a:solidFill>
                  <a:srgbClr val="000000"/>
                </a:solidFill>
              </a:rPr>
              <a:t>axis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02400" y="1550988"/>
            <a:ext cx="1130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rgbClr val="000000"/>
                </a:solidFill>
                <a:cs typeface="Arial" charset="0"/>
              </a:rPr>
              <a:t>% annual difference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31701" y="10893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>
                <a:cs typeface="Arial" charset="0"/>
              </a:rPr>
              <a:t>“In the last month, have you bought </a:t>
            </a:r>
            <a:r>
              <a:rPr lang="en-US" sz="1200" i="1" dirty="0" smtClean="0">
                <a:cs typeface="Arial" charset="0"/>
              </a:rPr>
              <a:t>appliances?”</a:t>
            </a:r>
            <a:endParaRPr lang="en-US" sz="1200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1419225" y="1812925"/>
          <a:ext cx="601027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21" name="Worksheet" r:id="rId4" imgW="4552823" imgH="2466923" progId="Excel.Sheet.8">
                  <p:link updateAutomatic="1"/>
                </p:oleObj>
              </mc:Choice>
              <mc:Fallback>
                <p:oleObj name="Worksheet" r:id="rId4" imgW="4552823" imgH="2466923" progId="Excel.Sheet.8">
                  <p:link updateAutomatic="1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812925"/>
                        <a:ext cx="6010275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1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 eaLnBrk="0" hangingPunct="0">
              <a:defRPr/>
            </a:pPr>
            <a:r>
              <a:rPr lang="es-AR" dirty="0">
                <a:solidFill>
                  <a:srgbClr val="FFFFFF"/>
                </a:solidFill>
              </a:rPr>
              <a:t>	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Consumption 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indicators:</a:t>
            </a:r>
            <a:endParaRPr lang="es-AR" dirty="0">
              <a:solidFill>
                <a:srgbClr val="FFFFFF"/>
              </a:solidFill>
            </a:endParaRPr>
          </a:p>
          <a:p>
            <a:pPr marL="266700" indent="-266700" eaLnBrk="0" hangingPunct="0">
              <a:defRPr/>
            </a:pPr>
            <a:r>
              <a:rPr lang="es-ES" dirty="0">
                <a:solidFill>
                  <a:srgbClr val="FFFFFF"/>
                </a:solidFill>
              </a:rPr>
              <a:t>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Clothes and shoes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292" name="Line 9"/>
          <p:cNvSpPr>
            <a:spLocks noChangeShapeType="1"/>
          </p:cNvSpPr>
          <p:nvPr/>
        </p:nvSpPr>
        <p:spPr bwMode="auto">
          <a:xfrm flipH="1" flipV="1">
            <a:off x="1970088" y="3443288"/>
            <a:ext cx="4984750" cy="36512"/>
          </a:xfrm>
          <a:prstGeom prst="line">
            <a:avLst/>
          </a:prstGeom>
          <a:noFill/>
          <a:ln w="12700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1447799" y="1638300"/>
            <a:ext cx="11439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1000" dirty="0" err="1" smtClean="0">
                <a:solidFill>
                  <a:srgbClr val="000000"/>
                </a:solidFill>
              </a:rPr>
              <a:t>Consumption</a:t>
            </a:r>
            <a:r>
              <a:rPr lang="es-AR" sz="1000" dirty="0" smtClean="0">
                <a:solidFill>
                  <a:srgbClr val="000000"/>
                </a:solidFill>
              </a:rPr>
              <a:t> axis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31701" y="11304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>
                <a:cs typeface="Arial" charset="0"/>
              </a:rPr>
              <a:t>“In the last month, have you bought clothes or shoes?”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02400" y="1628770"/>
            <a:ext cx="1130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rgbClr val="000000"/>
                </a:solidFill>
                <a:cs typeface="Arial" charset="0"/>
              </a:rPr>
              <a:t>% annual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 eaLnBrk="0" hangingPunct="0"/>
            <a:r>
              <a:rPr lang="es-AR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Consumption indicators </a:t>
            </a:r>
            <a:r>
              <a:rPr lang="es-AR" dirty="0" smtClean="0">
                <a:solidFill>
                  <a:srgbClr val="FFFFFF"/>
                </a:solidFill>
              </a:rPr>
              <a:t> </a:t>
            </a:r>
            <a:endParaRPr lang="es-AR" dirty="0">
              <a:solidFill>
                <a:srgbClr val="FFFFFF"/>
              </a:solidFill>
            </a:endParaRPr>
          </a:p>
          <a:p>
            <a:pPr marL="266700" indent="-266700" eaLnBrk="0" hangingPunct="0"/>
            <a:r>
              <a:rPr lang="es-ES" dirty="0">
                <a:solidFill>
                  <a:srgbClr val="FFFFFF"/>
                </a:solidFill>
              </a:rPr>
              <a:t>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Good</a:t>
            </a:r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AR" sz="1600" dirty="0" smtClean="0">
                <a:solidFill>
                  <a:schemeClr val="bg1">
                    <a:lumMod val="75000"/>
                  </a:schemeClr>
                </a:solidFill>
              </a:rPr>
              <a:t>time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to purchase appliances / cars / houses</a:t>
            </a:r>
            <a:endParaRPr lang="es-E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450850" y="1684338"/>
            <a:ext cx="3883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200" i="1" dirty="0" smtClean="0">
                <a:solidFill>
                  <a:srgbClr val="000000"/>
                </a:solidFill>
              </a:rPr>
              <a:t>“</a:t>
            </a:r>
            <a:r>
              <a:rPr lang="en-US" sz="1200" i="1" dirty="0">
                <a:solidFill>
                  <a:srgbClr val="000000"/>
                </a:solidFill>
              </a:rPr>
              <a:t>Do you think this is a good time to make purchases such as </a:t>
            </a:r>
            <a:r>
              <a:rPr lang="en-US" sz="1200" i="1" dirty="0" smtClean="0">
                <a:solidFill>
                  <a:srgbClr val="000000"/>
                </a:solidFill>
              </a:rPr>
              <a:t>appliances?</a:t>
            </a:r>
            <a:r>
              <a:rPr lang="es-AR" sz="1200" i="1" dirty="0" smtClean="0">
                <a:solidFill>
                  <a:srgbClr val="000000"/>
                </a:solidFill>
              </a:rPr>
              <a:t>”</a:t>
            </a:r>
            <a:endParaRPr lang="es-AR" sz="1200" i="1" dirty="0">
              <a:solidFill>
                <a:srgbClr val="000000"/>
              </a:solidFill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4943475" y="1684338"/>
            <a:ext cx="39481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200" i="1" dirty="0" smtClean="0">
                <a:solidFill>
                  <a:srgbClr val="000000"/>
                </a:solidFill>
              </a:rPr>
              <a:t>“Do </a:t>
            </a:r>
            <a:r>
              <a:rPr lang="es-AR" sz="1200" i="1" dirty="0" err="1" smtClean="0">
                <a:solidFill>
                  <a:srgbClr val="000000"/>
                </a:solidFill>
              </a:rPr>
              <a:t>you</a:t>
            </a:r>
            <a:r>
              <a:rPr lang="es-AR" sz="1200" i="1" dirty="0" smtClean="0">
                <a:solidFill>
                  <a:srgbClr val="000000"/>
                </a:solidFill>
              </a:rPr>
              <a:t> </a:t>
            </a:r>
            <a:r>
              <a:rPr lang="es-AR" sz="1200" i="1" dirty="0" err="1" smtClean="0">
                <a:solidFill>
                  <a:srgbClr val="000000"/>
                </a:solidFill>
              </a:rPr>
              <a:t>think</a:t>
            </a:r>
            <a:r>
              <a:rPr lang="es-AR" sz="1200" i="1" dirty="0" smtClean="0">
                <a:solidFill>
                  <a:srgbClr val="000000"/>
                </a:solidFill>
              </a:rPr>
              <a:t> </a:t>
            </a:r>
            <a:r>
              <a:rPr lang="es-AR" sz="1200" i="1" dirty="0" err="1" smtClean="0">
                <a:solidFill>
                  <a:srgbClr val="000000"/>
                </a:solidFill>
              </a:rPr>
              <a:t>this</a:t>
            </a:r>
            <a:r>
              <a:rPr lang="es-AR" sz="1200" i="1" dirty="0" smtClean="0">
                <a:solidFill>
                  <a:srgbClr val="000000"/>
                </a:solidFill>
              </a:rPr>
              <a:t> </a:t>
            </a:r>
            <a:r>
              <a:rPr lang="es-AR" sz="1200" i="1" dirty="0" err="1" smtClean="0">
                <a:solidFill>
                  <a:srgbClr val="000000"/>
                </a:solidFill>
              </a:rPr>
              <a:t>is</a:t>
            </a:r>
            <a:r>
              <a:rPr lang="es-AR" sz="1200" i="1" dirty="0" smtClean="0">
                <a:solidFill>
                  <a:srgbClr val="000000"/>
                </a:solidFill>
              </a:rPr>
              <a:t>  </a:t>
            </a:r>
            <a:r>
              <a:rPr lang="en-US" sz="1200" i="1" dirty="0" smtClean="0">
                <a:solidFill>
                  <a:srgbClr val="000000"/>
                </a:solidFill>
              </a:rPr>
              <a:t>a </a:t>
            </a:r>
            <a:r>
              <a:rPr lang="en-US" sz="1200" i="1" dirty="0">
                <a:solidFill>
                  <a:srgbClr val="000000"/>
                </a:solidFill>
              </a:rPr>
              <a:t>good time to make more important purchases like cars, or to change homes</a:t>
            </a:r>
            <a:r>
              <a:rPr lang="es-AR" sz="1200" i="1" dirty="0" smtClean="0">
                <a:solidFill>
                  <a:srgbClr val="000000"/>
                </a:solidFill>
              </a:rPr>
              <a:t>?”</a:t>
            </a:r>
            <a:endParaRPr lang="es-AR" sz="1200" i="1" dirty="0">
              <a:solidFill>
                <a:srgbClr val="000000"/>
              </a:solidFill>
            </a:endParaRPr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/>
        </p:nvGraphicFramePr>
        <p:xfrm>
          <a:off x="0" y="2427288"/>
          <a:ext cx="4689475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48" name="Worksheet" r:id="rId4" imgW="3971910" imgH="2343023" progId="Excel.Sheet.8">
                  <p:link updateAutomatic="1"/>
                </p:oleObj>
              </mc:Choice>
              <mc:Fallback>
                <p:oleObj name="Worksheet" r:id="rId4" imgW="3971910" imgH="2343023" progId="Excel.Sheet.8">
                  <p:link updateAutomatic="1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7288"/>
                        <a:ext cx="4689475" cy="283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4689475" y="2433638"/>
          <a:ext cx="44418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49" name="Worksheet" r:id="rId6" imgW="3971910" imgH="2362189" progId="Excel.Sheet.8">
                  <p:link updateAutomatic="1"/>
                </p:oleObj>
              </mc:Choice>
              <mc:Fallback>
                <p:oleObj name="Worksheet" r:id="rId6" imgW="3971910" imgH="2362189" progId="Excel.Sheet.8">
                  <p:link updateAutomatic="1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2433638"/>
                        <a:ext cx="44418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smtClean="0"/>
              <a:t>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908050"/>
            <a:ext cx="539750" cy="73025"/>
          </a:xfrm>
          <a:prstGeom prst="rect">
            <a:avLst/>
          </a:prstGeom>
          <a:solidFill>
            <a:srgbClr val="1C1C1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539750" y="908050"/>
            <a:ext cx="2736850" cy="73025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276600" y="908050"/>
            <a:ext cx="5867400" cy="730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008188" y="3094038"/>
            <a:ext cx="4940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>
                <a:solidFill>
                  <a:srgbClr val="73172B"/>
                </a:solidFill>
              </a:rPr>
              <a:t>www.poliarquia.com</a:t>
            </a:r>
          </a:p>
        </p:txBody>
      </p:sp>
      <p:sp>
        <p:nvSpPr>
          <p:cNvPr id="80903" name="2 Marcador de número de diapositiva"/>
          <p:cNvSpPr txBox="1">
            <a:spLocks noGrp="1"/>
          </p:cNvSpPr>
          <p:nvPr/>
        </p:nvSpPr>
        <p:spPr bwMode="auto">
          <a:xfrm>
            <a:off x="7958138" y="6524625"/>
            <a:ext cx="7175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AR" sz="900" b="1" dirty="0">
              <a:solidFill>
                <a:srgbClr val="FFFFFF"/>
              </a:solidFill>
              <a:latin typeface="Frutiger 45 Light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0" eaLnBrk="0" hangingPunct="0"/>
            <a:r>
              <a:rPr lang="en-US" sz="2000" kern="0" dirty="0" smtClean="0">
                <a:solidFill>
                  <a:srgbClr val="FFFFFF"/>
                </a:solidFill>
                <a:latin typeface="Frutiger 55 Roman"/>
              </a:rPr>
              <a:t>2016-2017: The first two years of Cambiemos in government</a:t>
            </a:r>
          </a:p>
        </p:txBody>
      </p:sp>
      <p:sp>
        <p:nvSpPr>
          <p:cNvPr id="64515" name="Slide Number Placeholder 3"/>
          <p:cNvSpPr txBox="1">
            <a:spLocks noGrp="1"/>
          </p:cNvSpPr>
          <p:nvPr/>
        </p:nvSpPr>
        <p:spPr bwMode="auto">
          <a:xfrm>
            <a:off x="7958138" y="6513513"/>
            <a:ext cx="717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AR" sz="900" b="1" dirty="0">
              <a:solidFill>
                <a:srgbClr val="FFFFFF"/>
              </a:solidFill>
              <a:latin typeface="Frutiger 45 Light" pitchFamily="34" charset="0"/>
            </a:endParaRPr>
          </a:p>
        </p:txBody>
      </p:sp>
      <p:sp>
        <p:nvSpPr>
          <p:cNvPr id="64516" name="5 CuadroTexto"/>
          <p:cNvSpPr txBox="1">
            <a:spLocks noChangeArrowheads="1"/>
          </p:cNvSpPr>
          <p:nvPr/>
        </p:nvSpPr>
        <p:spPr bwMode="auto">
          <a:xfrm>
            <a:off x="379413" y="1268724"/>
            <a:ext cx="8385175" cy="459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/>
              <a:t>Cambiemos</a:t>
            </a:r>
            <a:r>
              <a:rPr lang="en-US" sz="2000" dirty="0" smtClean="0"/>
              <a:t> achieved </a:t>
            </a:r>
            <a:r>
              <a:rPr lang="en-US" sz="2000" dirty="0"/>
              <a:t>a very good first two years </a:t>
            </a:r>
            <a:r>
              <a:rPr lang="en-US" sz="2000" dirty="0" smtClean="0"/>
              <a:t>of </a:t>
            </a:r>
            <a:r>
              <a:rPr lang="en-US" sz="2000" dirty="0"/>
              <a:t>government: </a:t>
            </a:r>
            <a:r>
              <a:rPr lang="en-US" sz="2000" dirty="0" smtClean="0"/>
              <a:t>it left </a:t>
            </a:r>
            <a:r>
              <a:rPr lang="en-US" sz="2000" dirty="0"/>
              <a:t>behind 12 years of populism in a peaceful and orderly </a:t>
            </a:r>
            <a:r>
              <a:rPr lang="en-US" sz="2000" dirty="0" smtClean="0"/>
              <a:t>way; </a:t>
            </a:r>
            <a:r>
              <a:rPr lang="en-US" sz="2000" dirty="0"/>
              <a:t>avoided an economic crisis; consolidated a </a:t>
            </a:r>
            <a:r>
              <a:rPr lang="en-US" sz="2000" dirty="0" smtClean="0"/>
              <a:t>unified </a:t>
            </a:r>
            <a:r>
              <a:rPr lang="en-US" sz="2000" dirty="0"/>
              <a:t>political </a:t>
            </a:r>
            <a:r>
              <a:rPr lang="en-US" sz="2000" dirty="0" smtClean="0"/>
              <a:t>coalition; won </a:t>
            </a:r>
            <a:r>
              <a:rPr lang="en-US" sz="2000" dirty="0"/>
              <a:t>comfortably </a:t>
            </a:r>
            <a:r>
              <a:rPr lang="en-US" sz="2000" dirty="0" smtClean="0"/>
              <a:t>in the </a:t>
            </a:r>
            <a:r>
              <a:rPr lang="en-US" sz="2000" dirty="0"/>
              <a:t>midterm </a:t>
            </a:r>
            <a:r>
              <a:rPr lang="en-US" sz="2000" dirty="0" smtClean="0"/>
              <a:t>elections.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that same period, </a:t>
            </a:r>
            <a:r>
              <a:rPr lang="en-US" sz="2000" b="1" dirty="0" err="1" smtClean="0"/>
              <a:t>Peronism</a:t>
            </a:r>
            <a:r>
              <a:rPr lang="en-US" sz="2000" dirty="0" smtClean="0"/>
              <a:t> showed lack of </a:t>
            </a:r>
            <a:r>
              <a:rPr lang="en-US" sz="2000" dirty="0"/>
              <a:t>articulation, identity and leadership, deepened its internal divisions and emerged as a weak alternative </a:t>
            </a:r>
            <a:r>
              <a:rPr lang="en-US" sz="2000" dirty="0" smtClean="0"/>
              <a:t>in the face </a:t>
            </a:r>
            <a:r>
              <a:rPr lang="en-US" sz="2000" dirty="0"/>
              <a:t>of </a:t>
            </a:r>
            <a:r>
              <a:rPr lang="en-US" sz="2000" dirty="0" smtClean="0"/>
              <a:t>2019 </a:t>
            </a:r>
            <a:r>
              <a:rPr lang="en-US" sz="2000" dirty="0"/>
              <a:t>presidential election. </a:t>
            </a:r>
            <a:endParaRPr lang="en-US" sz="2000" dirty="0" smtClean="0"/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err="1" smtClean="0"/>
              <a:t>Kirchnerism</a:t>
            </a:r>
            <a:r>
              <a:rPr lang="en-US" sz="2000" dirty="0" smtClean="0"/>
              <a:t> has become a relevant but minor actor with limited chances to return to power</a:t>
            </a:r>
            <a:r>
              <a:rPr lang="en-US" sz="1900" dirty="0" smtClean="0"/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</a:pPr>
            <a:endParaRPr lang="en-US" sz="15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defRPr/>
            </a:pPr>
            <a:r>
              <a:rPr lang="en-US" sz="2000" kern="0" dirty="0" err="1" smtClean="0">
                <a:solidFill>
                  <a:srgbClr val="FFFFFF"/>
                </a:solidFill>
                <a:latin typeface="Frutiger 55 Roman"/>
                <a:cs typeface="Arial" charset="0"/>
              </a:rPr>
              <a:t>Macri’s</a:t>
            </a:r>
            <a:r>
              <a:rPr lang="en-US" sz="2000" kern="0" dirty="0" smtClean="0">
                <a:solidFill>
                  <a:srgbClr val="FFFFFF"/>
                </a:solidFill>
                <a:latin typeface="Frutiger 55 Roman"/>
                <a:cs typeface="Arial" charset="0"/>
              </a:rPr>
              <a:t> power consolidation factors</a:t>
            </a:r>
            <a:endParaRPr lang="en-US" sz="2000" kern="0" dirty="0">
              <a:solidFill>
                <a:srgbClr val="FFFFFF"/>
              </a:solidFill>
              <a:latin typeface="Frutiger 55 Roman"/>
              <a:cs typeface="Arial" charset="0"/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379413" y="1029326"/>
            <a:ext cx="8385175" cy="822960"/>
          </a:xfrm>
          <a:prstGeom prst="rect">
            <a:avLst/>
          </a:prstGeom>
          <a:solidFill>
            <a:srgbClr val="EEB5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b="1" dirty="0" smtClean="0"/>
              <a:t>Economic strengthening</a:t>
            </a:r>
          </a:p>
          <a:p>
            <a:pPr marL="457200" indent="-457200">
              <a:lnSpc>
                <a:spcPct val="130000"/>
              </a:lnSpc>
              <a:spcAft>
                <a:spcPts val="600"/>
              </a:spcAft>
            </a:pPr>
            <a:r>
              <a:rPr lang="en-US" sz="1700" dirty="0" smtClean="0">
                <a:sym typeface="Wingdings"/>
              </a:rPr>
              <a:t>	</a:t>
            </a:r>
            <a:r>
              <a:rPr lang="en-US" sz="1700" dirty="0" smtClean="0">
                <a:sym typeface="Wingdings"/>
              </a:rPr>
              <a:t>Reforms / Central </a:t>
            </a:r>
            <a:r>
              <a:rPr lang="en-US" sz="1700" dirty="0" smtClean="0">
                <a:sym typeface="Wingdings"/>
              </a:rPr>
              <a:t>Bank reserves  / </a:t>
            </a:r>
            <a:r>
              <a:rPr lang="en-US" sz="1700" dirty="0" smtClean="0">
                <a:sym typeface="Wingdings"/>
              </a:rPr>
              <a:t>Investment </a:t>
            </a:r>
            <a:r>
              <a:rPr lang="en-US" sz="1700" dirty="0" smtClean="0">
                <a:sym typeface="Wingdings"/>
              </a:rPr>
              <a:t> / GDP  / </a:t>
            </a:r>
            <a:r>
              <a:rPr lang="en-US" sz="1700" dirty="0" smtClean="0"/>
              <a:t>Inflation </a:t>
            </a:r>
            <a:r>
              <a:rPr lang="en-US" sz="1700" dirty="0" smtClean="0">
                <a:sym typeface="Wingdings"/>
              </a:rPr>
              <a:t></a:t>
            </a:r>
            <a:endParaRPr lang="en-US" sz="17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379412" y="1862128"/>
            <a:ext cx="8385175" cy="887422"/>
          </a:xfrm>
          <a:prstGeom prst="rect">
            <a:avLst/>
          </a:prstGeom>
          <a:solidFill>
            <a:srgbClr val="FFCB25"/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700"/>
              </a:spcBef>
              <a:spcAft>
                <a:spcPts val="200"/>
              </a:spcAft>
              <a:buFont typeface="+mj-lt"/>
              <a:buAutoNum type="arabicPeriod" startAt="2"/>
            </a:pPr>
            <a:r>
              <a:rPr lang="en-US" b="1" dirty="0" smtClean="0"/>
              <a:t>Impressive Mid-term </a:t>
            </a:r>
            <a:r>
              <a:rPr lang="en-US" b="1" dirty="0" smtClean="0"/>
              <a:t>legislative victory</a:t>
            </a:r>
            <a:endParaRPr lang="en-US" sz="1600" b="1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ym typeface="Wingdings"/>
              </a:rPr>
              <a:t>	Boosted a </a:t>
            </a:r>
            <a:r>
              <a:rPr lang="en-US" sz="1600" dirty="0">
                <a:sym typeface="Wingdings"/>
              </a:rPr>
              <a:t>change in political strength perception, more congressmen &amp; public opinion support.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9413" y="2766478"/>
            <a:ext cx="8385174" cy="822960"/>
          </a:xfrm>
          <a:prstGeom prst="rect">
            <a:avLst/>
          </a:prstGeom>
          <a:solidFill>
            <a:srgbClr val="FFD44B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700"/>
              </a:spcBef>
              <a:spcAft>
                <a:spcPts val="200"/>
              </a:spcAft>
              <a:buFont typeface="+mj-lt"/>
              <a:buAutoNum type="arabicPeriod" startAt="3"/>
            </a:pPr>
            <a:r>
              <a:rPr lang="en-US" b="1" dirty="0" smtClean="0"/>
              <a:t>Peronism crisis</a:t>
            </a:r>
          </a:p>
          <a:p>
            <a:pPr marL="457200" indent="-4572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	</a:t>
            </a:r>
            <a:r>
              <a:rPr lang="en-US" dirty="0" smtClean="0">
                <a:sym typeface="Wingdings"/>
              </a:rPr>
              <a:t>Disarticulated leadership, CFK polarizing figure, fiscal needs.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9413" y="3611868"/>
            <a:ext cx="8385174" cy="822960"/>
          </a:xfrm>
          <a:prstGeom prst="rect">
            <a:avLst/>
          </a:prstGeom>
          <a:solidFill>
            <a:srgbClr val="FFDF79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700"/>
              </a:spcBef>
              <a:spcAft>
                <a:spcPts val="200"/>
              </a:spcAft>
              <a:buFont typeface="+mj-lt"/>
              <a:buAutoNum type="arabicPeriod" startAt="4"/>
            </a:pPr>
            <a:r>
              <a:rPr lang="en-US" b="1" dirty="0" smtClean="0"/>
              <a:t>Unions crisis</a:t>
            </a:r>
          </a:p>
          <a:p>
            <a:pPr marL="457200" indent="-4572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Disarticulated leadership and leaders under corruption investigations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9412" y="4447865"/>
            <a:ext cx="8385176" cy="822960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700"/>
              </a:spcBef>
              <a:spcAft>
                <a:spcPts val="200"/>
              </a:spcAft>
              <a:buFont typeface="+mj-lt"/>
              <a:buAutoNum type="arabicPeriod" startAt="5"/>
            </a:pPr>
            <a:r>
              <a:rPr lang="en-US" b="1" dirty="0" smtClean="0"/>
              <a:t>Growing influence in the Judicial branch</a:t>
            </a:r>
          </a:p>
          <a:p>
            <a:pPr marL="457200" indent="-4572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	Advances in G</a:t>
            </a:r>
            <a:r>
              <a:rPr lang="en-US" dirty="0" smtClean="0">
                <a:sym typeface="Wingdings"/>
              </a:rPr>
              <a:t>eneral Attorney office, Judicial Council &amp; Judicial Reform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07721" y="5312355"/>
            <a:ext cx="8356866" cy="838178"/>
          </a:xfrm>
          <a:prstGeom prst="rect">
            <a:avLst/>
          </a:prstGeom>
          <a:solidFill>
            <a:srgbClr val="FFEFBD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700"/>
              </a:spcBef>
              <a:spcAft>
                <a:spcPts val="200"/>
              </a:spcAft>
              <a:buFont typeface="+mj-lt"/>
              <a:buAutoNum type="arabicPeriod" startAt="6"/>
            </a:pPr>
            <a:r>
              <a:rPr lang="en-US" b="1" dirty="0" smtClean="0"/>
              <a:t>Public opinion support</a:t>
            </a:r>
          </a:p>
          <a:p>
            <a:pPr marL="457200" indent="-457200" algn="just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 smtClean="0"/>
              <a:t>	</a:t>
            </a:r>
            <a:r>
              <a:rPr lang="en-US" dirty="0" smtClean="0"/>
              <a:t>Popular president </a:t>
            </a:r>
            <a:r>
              <a:rPr lang="en-US" dirty="0" smtClean="0"/>
              <a:t>&amp; </a:t>
            </a:r>
            <a:r>
              <a:rPr lang="en-US" dirty="0" smtClean="0"/>
              <a:t>popular figures like Vidal, </a:t>
            </a:r>
            <a:r>
              <a:rPr lang="en-US" dirty="0" err="1" smtClean="0"/>
              <a:t>Carrió</a:t>
            </a:r>
            <a:r>
              <a:rPr lang="en-US" dirty="0" smtClean="0"/>
              <a:t>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0" eaLnBrk="0" hangingPunct="0"/>
            <a:r>
              <a:rPr lang="en-US" sz="2000" dirty="0" smtClean="0">
                <a:solidFill>
                  <a:schemeClr val="bg1"/>
                </a:solidFill>
              </a:rPr>
              <a:t>An impressive mid-term victory 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1763" y="1295400"/>
            <a:ext cx="8785225" cy="36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The articulation of a strong coalition that represents the middle class.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1438" y="2484438"/>
          <a:ext cx="4321175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37" name="Worksheet" r:id="rId3" imgW="4581436" imgH="2752783" progId="Excel.Sheet.8">
                  <p:link updateAutomatic="1"/>
                </p:oleObj>
              </mc:Choice>
              <mc:Fallback>
                <p:oleObj name="Worksheet" r:id="rId3" imgW="4581436" imgH="2752783" progId="Excel.Sheet.8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484438"/>
                        <a:ext cx="4321175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6 CuadroTexto"/>
          <p:cNvSpPr txBox="1">
            <a:spLocks noChangeArrowheads="1"/>
          </p:cNvSpPr>
          <p:nvPr/>
        </p:nvSpPr>
        <p:spPr bwMode="auto">
          <a:xfrm>
            <a:off x="358775" y="2163763"/>
            <a:ext cx="3744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Total % of votes achieved nationwide</a:t>
            </a:r>
          </a:p>
        </p:txBody>
      </p:sp>
      <p:sp>
        <p:nvSpPr>
          <p:cNvPr id="2055" name="7 CuadroTexto"/>
          <p:cNvSpPr txBox="1">
            <a:spLocks noChangeArrowheads="1"/>
          </p:cNvSpPr>
          <p:nvPr/>
        </p:nvSpPr>
        <p:spPr bwMode="auto">
          <a:xfrm>
            <a:off x="1366838" y="2921000"/>
            <a:ext cx="792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000">
                <a:solidFill>
                  <a:srgbClr val="990000"/>
                </a:solidFill>
              </a:rPr>
              <a:t>(+3 pts)</a:t>
            </a:r>
          </a:p>
        </p:txBody>
      </p:sp>
      <p:sp>
        <p:nvSpPr>
          <p:cNvPr id="2056" name="8 CuadroTexto"/>
          <p:cNvSpPr txBox="1">
            <a:spLocks noChangeArrowheads="1"/>
          </p:cNvSpPr>
          <p:nvPr/>
        </p:nvSpPr>
        <p:spPr bwMode="auto">
          <a:xfrm>
            <a:off x="2519363" y="2735263"/>
            <a:ext cx="7921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000">
                <a:solidFill>
                  <a:srgbClr val="990000"/>
                </a:solidFill>
              </a:rPr>
              <a:t>(+5 pts)</a:t>
            </a:r>
          </a:p>
        </p:txBody>
      </p:sp>
      <p:sp>
        <p:nvSpPr>
          <p:cNvPr id="2057" name="6 CuadroTexto"/>
          <p:cNvSpPr txBox="1">
            <a:spLocks noChangeArrowheads="1"/>
          </p:cNvSpPr>
          <p:nvPr/>
        </p:nvSpPr>
        <p:spPr bwMode="auto">
          <a:xfrm>
            <a:off x="5038725" y="2163763"/>
            <a:ext cx="3744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Number of districts won by Cambiemos</a:t>
            </a:r>
          </a:p>
        </p:txBody>
      </p:sp>
      <p:pic>
        <p:nvPicPr>
          <p:cNvPr id="205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1038" y="2446338"/>
            <a:ext cx="4581525" cy="296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75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0" eaLnBrk="0" hangingPunct="0"/>
            <a:r>
              <a:rPr lang="en-US" sz="2000" dirty="0" smtClean="0">
                <a:solidFill>
                  <a:schemeClr val="bg1"/>
                </a:solidFill>
              </a:rPr>
              <a:t>An impressive mid-term victory II</a:t>
            </a:r>
          </a:p>
          <a:p>
            <a:pPr marL="444500" eaLnBrk="0" hangingPunct="0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Most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voted political force by district</a:t>
            </a:r>
          </a:p>
        </p:txBody>
      </p:sp>
      <p:grpSp>
        <p:nvGrpSpPr>
          <p:cNvPr id="3" name="27 Grupo"/>
          <p:cNvGrpSpPr>
            <a:grpSpLocks/>
          </p:cNvGrpSpPr>
          <p:nvPr/>
        </p:nvGrpSpPr>
        <p:grpSpPr bwMode="auto">
          <a:xfrm>
            <a:off x="431800" y="1089025"/>
            <a:ext cx="8339138" cy="5143500"/>
            <a:chOff x="251447" y="1088701"/>
            <a:chExt cx="8340168" cy="5144052"/>
          </a:xfrm>
        </p:grpSpPr>
        <p:pic>
          <p:nvPicPr>
            <p:cNvPr id="66566" name="22 Imagen" descr="DGI2410_PAIS 2015y201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7787" t="11113" r="5640" b="84125"/>
            <a:stretch>
              <a:fillRect/>
            </a:stretch>
          </p:blipFill>
          <p:spPr bwMode="auto">
            <a:xfrm>
              <a:off x="2231616" y="5569261"/>
              <a:ext cx="4860706" cy="66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26 Grupo"/>
            <p:cNvGrpSpPr>
              <a:grpSpLocks/>
            </p:cNvGrpSpPr>
            <p:nvPr/>
          </p:nvGrpSpPr>
          <p:grpSpPr bwMode="auto">
            <a:xfrm>
              <a:off x="251447" y="1088701"/>
              <a:ext cx="8340168" cy="4480560"/>
              <a:chOff x="251447" y="1088701"/>
              <a:chExt cx="8340168" cy="4480560"/>
            </a:xfrm>
          </p:grpSpPr>
          <p:pic>
            <p:nvPicPr>
              <p:cNvPr id="66568" name="23 Imagen" descr="DGI2410_PAIS 2015y2017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 l="4018" t="15866" r="3571" b="44875"/>
              <a:stretch>
                <a:fillRect/>
              </a:stretch>
            </p:blipFill>
            <p:spPr bwMode="auto">
              <a:xfrm>
                <a:off x="251447" y="1088701"/>
                <a:ext cx="4162920" cy="4389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569" name="25 Imagen" descr="DGI2410_PAIS 2015y2017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 l="4018" t="58167" r="3571" b="2106"/>
              <a:stretch>
                <a:fillRect/>
              </a:stretch>
            </p:blipFill>
            <p:spPr bwMode="auto">
              <a:xfrm>
                <a:off x="4391977" y="1088701"/>
                <a:ext cx="4199638" cy="448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565" name="8 CuadroTexto"/>
          <p:cNvSpPr txBox="1">
            <a:spLocks noChangeArrowheads="1"/>
          </p:cNvSpPr>
          <p:nvPr/>
        </p:nvSpPr>
        <p:spPr bwMode="auto">
          <a:xfrm>
            <a:off x="7272338" y="59499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000"/>
              <a:t>Fuente: La Nación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0" eaLnBrk="0" hangingPunct="0"/>
            <a:r>
              <a:rPr lang="en-US" sz="2000" dirty="0" smtClean="0">
                <a:solidFill>
                  <a:schemeClr val="bg1"/>
                </a:solidFill>
              </a:rPr>
              <a:t>An impressive mid-term victory III</a:t>
            </a:r>
          </a:p>
          <a:p>
            <a:pPr marL="444500" eaLnBrk="0" hangingPunct="0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Most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voted political force by district</a:t>
            </a:r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7958138" y="6513513"/>
            <a:ext cx="717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897DC4-EACC-4271-B2EF-8D0D0D4AFC6C}" type="slidenum">
              <a:rPr lang="es-AR" sz="900" b="1">
                <a:solidFill>
                  <a:srgbClr val="FFFFFF"/>
                </a:solidFill>
                <a:latin typeface="Frutiger 45 Light" pitchFamily="34" charset="0"/>
              </a:rPr>
              <a:pPr algn="r"/>
              <a:t>7</a:t>
            </a:fld>
            <a:endParaRPr lang="es-AR" sz="900" b="1">
              <a:solidFill>
                <a:srgbClr val="FFFFFF"/>
              </a:solidFill>
              <a:latin typeface="Frutiger 45 Light" pitchFamily="34" charset="0"/>
            </a:endParaRPr>
          </a:p>
        </p:txBody>
      </p:sp>
      <p:pic>
        <p:nvPicPr>
          <p:cNvPr id="67589" name="8 Imagen" descr="Evolucion PBA transp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362"/>
          <a:stretch>
            <a:fillRect/>
          </a:stretch>
        </p:blipFill>
        <p:spPr bwMode="auto">
          <a:xfrm rot="-167238">
            <a:off x="42288" y="2381250"/>
            <a:ext cx="16843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00013" y="5106988"/>
            <a:ext cx="44450" cy="2159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12838" y="5106988"/>
            <a:ext cx="44450" cy="2159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42950" y="5432425"/>
            <a:ext cx="46038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28588" y="5106988"/>
            <a:ext cx="28082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Kirchnerismo       Progresistas     </a:t>
            </a:r>
          </a:p>
          <a:p>
            <a:pPr>
              <a:defRPr/>
            </a:pPr>
            <a:endParaRPr lang="es-A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A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Massa</a:t>
            </a:r>
          </a:p>
        </p:txBody>
      </p:sp>
      <p:pic>
        <p:nvPicPr>
          <p:cNvPr id="67594" name="Picture 8"/>
          <p:cNvPicPr>
            <a:picLocks noChangeAspect="1" noChangeArrowheads="1"/>
          </p:cNvPicPr>
          <p:nvPr/>
        </p:nvPicPr>
        <p:blipFill>
          <a:blip r:embed="rId3" cstate="print"/>
          <a:srcRect l="31953" t="87518" r="24304" b="1784"/>
          <a:stretch>
            <a:fillRect/>
          </a:stretch>
        </p:blipFill>
        <p:spPr bwMode="auto">
          <a:xfrm>
            <a:off x="3756035" y="5084763"/>
            <a:ext cx="4416425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595" name="Picture 9"/>
          <p:cNvPicPr>
            <a:picLocks noChangeAspect="1" noChangeArrowheads="1"/>
          </p:cNvPicPr>
          <p:nvPr/>
        </p:nvPicPr>
        <p:blipFill>
          <a:blip r:embed="rId4" cstate="print"/>
          <a:srcRect t="1862" b="19685"/>
          <a:stretch>
            <a:fillRect/>
          </a:stretch>
        </p:blipFill>
        <p:spPr bwMode="auto">
          <a:xfrm>
            <a:off x="1811150" y="1700213"/>
            <a:ext cx="7332663" cy="306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189925" y="1690688"/>
            <a:ext cx="1295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PASO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9263" eaLnBrk="0" hangingPunct="0"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Frutiger 55 Roman"/>
              </a:rPr>
              <a:t>The House</a:t>
            </a:r>
          </a:p>
          <a:p>
            <a:pPr marL="449263" eaLnBrk="0" hangingPunct="0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More seats after de midterm election, but still not majorities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74927" y="4611954"/>
            <a:ext cx="1816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PRO (52)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UCR (43)</a:t>
            </a:r>
          </a:p>
          <a:p>
            <a:r>
              <a:rPr lang="en-US" sz="1400" dirty="0" smtClean="0">
                <a:solidFill>
                  <a:srgbClr val="E9C3C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CC (10)</a:t>
            </a:r>
          </a:p>
          <a:p>
            <a:r>
              <a:rPr lang="en-US" sz="1400" dirty="0" smtClean="0">
                <a:solidFill>
                  <a:srgbClr val="CCCC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FE ,CP, Salta </a:t>
            </a:r>
            <a:r>
              <a:rPr lang="en-US" sz="1400" dirty="0" err="1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somos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todos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(3)</a:t>
            </a:r>
          </a:p>
          <a:p>
            <a:endParaRPr lang="es-AR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157452" y="4611954"/>
            <a:ext cx="2470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A50021"/>
                </a:solidFill>
                <a:latin typeface="+mn-lt"/>
                <a:ea typeface="Times New Roman"/>
                <a:cs typeface="Times New Roman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/>
                <a:cs typeface="Times New Roman"/>
              </a:rPr>
              <a:t>Social </a:t>
            </a:r>
            <a:r>
              <a:rPr lang="en-US" sz="1400" dirty="0" err="1" smtClean="0">
                <a:solidFill>
                  <a:srgbClr val="FE8637"/>
                </a:solidFill>
                <a:latin typeface="+mn-lt"/>
                <a:ea typeface="Times New Roman"/>
                <a:cs typeface="Times New Roman"/>
              </a:rPr>
              <a:t>Demócrata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/>
                <a:cs typeface="Times New Roman"/>
              </a:rPr>
              <a:t> (4)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A200A2"/>
                </a:solidFill>
                <a:latin typeface="+mn-lt"/>
                <a:ea typeface="Times New Roman"/>
                <a:cs typeface="Times New Roman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/>
                <a:cs typeface="Times New Roman"/>
              </a:rPr>
              <a:t>Argentina Federal (33)</a:t>
            </a:r>
            <a:endParaRPr lang="es-AR" sz="14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70C0"/>
                </a:solidFill>
                <a:latin typeface="+mn-lt"/>
                <a:ea typeface="Times New Roman"/>
                <a:cs typeface="Times New Roman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/>
                <a:cs typeface="Times New Roman"/>
              </a:rPr>
              <a:t>UNA (20)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FCS (6)</a:t>
            </a:r>
            <a:endParaRPr lang="es-AR" dirty="0">
              <a:latin typeface="+mn-lt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335558" y="4611954"/>
            <a:ext cx="25569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DD9FF"/>
                </a:solidFill>
                <a:latin typeface="Century Schoolbook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FPV (65)</a:t>
            </a:r>
          </a:p>
          <a:p>
            <a:r>
              <a:rPr lang="en-US" sz="1400" dirty="0" smtClean="0">
                <a:solidFill>
                  <a:srgbClr val="6699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PPV (5)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CF(4)</a:t>
            </a:r>
          </a:p>
          <a:p>
            <a:r>
              <a:rPr lang="en-US" sz="1400" dirty="0" smtClean="0">
                <a:solidFill>
                  <a:srgbClr val="66FF66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Single legislative blocs (6)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FIT (3)</a:t>
            </a:r>
          </a:p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err="1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Elijo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Catamarca (2)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Vacant (1)</a:t>
            </a:r>
          </a:p>
          <a:p>
            <a:endParaRPr lang="es-AR" dirty="0"/>
          </a:p>
        </p:txBody>
      </p:sp>
      <p:pic>
        <p:nvPicPr>
          <p:cNvPr id="21" name="20 Imagen" descr="senad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590" y="2027616"/>
            <a:ext cx="5191439" cy="2579496"/>
          </a:xfrm>
          <a:prstGeom prst="rect">
            <a:avLst/>
          </a:prstGeom>
        </p:spPr>
      </p:pic>
      <p:sp>
        <p:nvSpPr>
          <p:cNvPr id="18" name="17 Arco de bloque"/>
          <p:cNvSpPr/>
          <p:nvPr/>
        </p:nvSpPr>
        <p:spPr>
          <a:xfrm>
            <a:off x="1696671" y="1614212"/>
            <a:ext cx="5760720" cy="5671473"/>
          </a:xfrm>
          <a:prstGeom prst="blockArc">
            <a:avLst>
              <a:gd name="adj1" fmla="val 10800000"/>
              <a:gd name="adj2" fmla="val 3340"/>
              <a:gd name="adj3" fmla="val 389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3099158" y="1684303"/>
            <a:ext cx="381818" cy="425362"/>
          </a:xfrm>
          <a:prstGeom prst="line">
            <a:avLst/>
          </a:prstGeom>
          <a:ln w="635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453632" y="2627962"/>
            <a:ext cx="139585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/>
              <a:t>Cambiemos</a:t>
            </a:r>
          </a:p>
          <a:p>
            <a:pPr algn="ctr"/>
            <a:r>
              <a:rPr lang="es-AR" sz="1400" dirty="0" smtClean="0"/>
              <a:t>108</a:t>
            </a:r>
            <a:endParaRPr lang="es-AR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51908" y="1029527"/>
            <a:ext cx="166375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Soft Opposition </a:t>
            </a:r>
          </a:p>
          <a:p>
            <a:pPr algn="ctr"/>
            <a:r>
              <a:rPr lang="en-US" sz="1400" dirty="0" smtClean="0"/>
              <a:t>63</a:t>
            </a:r>
            <a:endParaRPr lang="en-US" sz="1400" dirty="0"/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5660432" y="1825817"/>
            <a:ext cx="182880" cy="365760"/>
          </a:xfrm>
          <a:prstGeom prst="line">
            <a:avLst/>
          </a:prstGeom>
          <a:ln w="635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7272345" y="2545734"/>
            <a:ext cx="171021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Hard Opposition</a:t>
            </a:r>
          </a:p>
          <a:p>
            <a:pPr algn="ctr"/>
            <a:r>
              <a:rPr lang="es-AR" sz="1400" dirty="0" smtClean="0"/>
              <a:t>85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731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9263" eaLnBrk="0" hangingPunct="0"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Frutiger 55 Roman"/>
              </a:rPr>
              <a:t>The Senate</a:t>
            </a:r>
          </a:p>
          <a:p>
            <a:pPr marL="449263" eaLnBrk="0" hangingPunct="0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More seats after de midterm election, but still not majorities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151562" y="4718216"/>
            <a:ext cx="18002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entury Schoolbook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PRO (9)</a:t>
            </a:r>
          </a:p>
          <a:p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▌UCR (13)</a:t>
            </a:r>
          </a:p>
          <a:p>
            <a:r>
              <a:rPr lang="en-US" sz="1400" dirty="0" smtClean="0">
                <a:solidFill>
                  <a:srgbClr val="CCCC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err="1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PJCambiemita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(2)</a:t>
            </a:r>
          </a:p>
          <a:p>
            <a:r>
              <a:rPr lang="en-US" sz="1400" dirty="0" smtClean="0">
                <a:solidFill>
                  <a:srgbClr val="F6B56E"/>
                </a:solidFill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MOPOF (1)</a:t>
            </a:r>
          </a:p>
          <a:p>
            <a:endParaRPr lang="es-AR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552253" y="4718216"/>
            <a:ext cx="23402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DD9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FPV (8)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err="1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Compromiso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Federal (2)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err="1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Progresistas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(2)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Others (1)</a:t>
            </a:r>
          </a:p>
          <a:p>
            <a:endParaRPr lang="es-AR" dirty="0"/>
          </a:p>
        </p:txBody>
      </p:sp>
      <p:sp>
        <p:nvSpPr>
          <p:cNvPr id="18" name="17 Rectángulo"/>
          <p:cNvSpPr/>
          <p:nvPr/>
        </p:nvSpPr>
        <p:spPr>
          <a:xfrm>
            <a:off x="3559411" y="4743475"/>
            <a:ext cx="2455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A200A2"/>
                </a:solidFill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Argentina Federal (25)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PJ Federal (5) </a:t>
            </a:r>
          </a:p>
          <a:p>
            <a:r>
              <a:rPr lang="en-US" sz="1400" dirty="0" smtClean="0">
                <a:solidFill>
                  <a:srgbClr val="25B2B9"/>
                </a:solidFill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ea typeface="Times New Roman" pitchFamily="18" charset="0"/>
                <a:cs typeface="Times New Roman" pitchFamily="18" charset="0"/>
              </a:rPr>
              <a:t>FCS (2)</a:t>
            </a:r>
          </a:p>
          <a:p>
            <a:r>
              <a:rPr lang="en-US" sz="1400" dirty="0" smtClean="0">
                <a:solidFill>
                  <a:srgbClr val="92D050"/>
                </a:solidFill>
                <a:ea typeface="Times New Roman" pitchFamily="18" charset="0"/>
                <a:cs typeface="Times New Roman" pitchFamily="18" charset="0"/>
              </a:rPr>
              <a:t>▌</a:t>
            </a:r>
            <a:r>
              <a:rPr lang="en-US" sz="1400" dirty="0" smtClean="0">
                <a:solidFill>
                  <a:srgbClr val="FE8637"/>
                </a:solidFill>
                <a:ea typeface="Times New Roman" pitchFamily="18" charset="0"/>
                <a:cs typeface="Times New Roman" pitchFamily="18" charset="0"/>
              </a:rPr>
              <a:t>FRC (2)</a:t>
            </a:r>
          </a:p>
          <a:p>
            <a:endParaRPr lang="en-US" sz="1400" dirty="0" smtClean="0">
              <a:solidFill>
                <a:srgbClr val="FE8637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FE8637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Arco de bloque"/>
          <p:cNvSpPr/>
          <p:nvPr/>
        </p:nvSpPr>
        <p:spPr>
          <a:xfrm>
            <a:off x="1696671" y="1718033"/>
            <a:ext cx="5760720" cy="5671473"/>
          </a:xfrm>
          <a:prstGeom prst="blockArc">
            <a:avLst>
              <a:gd name="adj1" fmla="val 10800000"/>
              <a:gd name="adj2" fmla="val 3340"/>
              <a:gd name="adj3" fmla="val 389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53632" y="2803552"/>
            <a:ext cx="139585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/>
              <a:t>Cambiemos</a:t>
            </a:r>
          </a:p>
          <a:p>
            <a:pPr algn="ctr"/>
            <a:r>
              <a:rPr lang="es-AR" sz="1400" dirty="0" smtClean="0"/>
              <a:t>25</a:t>
            </a:r>
            <a:endParaRPr lang="es-AR" sz="1400" dirty="0"/>
          </a:p>
        </p:txBody>
      </p:sp>
      <p:cxnSp>
        <p:nvCxnSpPr>
          <p:cNvPr id="29" name="28 Conector recto"/>
          <p:cNvCxnSpPr/>
          <p:nvPr/>
        </p:nvCxnSpPr>
        <p:spPr>
          <a:xfrm>
            <a:off x="2646177" y="2026513"/>
            <a:ext cx="540069" cy="657293"/>
          </a:xfrm>
          <a:prstGeom prst="line">
            <a:avLst/>
          </a:prstGeom>
          <a:ln w="635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851908" y="1088701"/>
            <a:ext cx="166375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Soft Opposition </a:t>
            </a:r>
          </a:p>
          <a:p>
            <a:pPr algn="ctr"/>
            <a:r>
              <a:rPr lang="en-US" sz="1400" dirty="0" smtClean="0"/>
              <a:t>34</a:t>
            </a:r>
            <a:endParaRPr lang="en-US" sz="1400" dirty="0"/>
          </a:p>
        </p:txBody>
      </p:sp>
      <p:cxnSp>
        <p:nvCxnSpPr>
          <p:cNvPr id="37" name="36 Conector recto"/>
          <p:cNvCxnSpPr/>
          <p:nvPr/>
        </p:nvCxnSpPr>
        <p:spPr>
          <a:xfrm flipH="1">
            <a:off x="6284770" y="2146259"/>
            <a:ext cx="447506" cy="657293"/>
          </a:xfrm>
          <a:prstGeom prst="line">
            <a:avLst/>
          </a:prstGeom>
          <a:ln w="635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7272345" y="2780071"/>
            <a:ext cx="171021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Hard Opposition</a:t>
            </a:r>
          </a:p>
          <a:p>
            <a:pPr algn="ctr"/>
            <a:r>
              <a:rPr lang="es-AR" sz="1400" dirty="0" smtClean="0"/>
              <a:t>12</a:t>
            </a:r>
            <a:endParaRPr lang="es-AR" sz="1600" dirty="0"/>
          </a:p>
        </p:txBody>
      </p:sp>
      <p:pic>
        <p:nvPicPr>
          <p:cNvPr id="13" name="12 Imagen" descr="senad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0878" y="2122714"/>
            <a:ext cx="4882243" cy="261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ARQUIAplantillaPPT">
  <a:themeElements>
    <a:clrScheme name="POLIARQUIAplantilla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LIARQUIAplantillaPPT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LIARQUIAplantilla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IARQUIAplantilla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IARQUIAplantilla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IARQUIAplantilla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IARQUIAplantilla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IARQUIAplantilla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SeparadorCapitulos">
  <a:themeElements>
    <a:clrScheme name="5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Página de Contenidos">
  <a:themeElements>
    <a:clrScheme name="13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Página de Contenidos">
  <a:themeElements>
    <a:clrScheme name="14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4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Página de Contenidos">
  <a:themeElements>
    <a:clrScheme name="9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OLIARQUIAplantillaPPT">
  <a:themeElements>
    <a:clrScheme name="POLIARQUIAplantilla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LIARQUIAplantillaPPT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LIARQUIAplantilla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IARQUIAplantilla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IARQUIAplantilla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IARQUIAplantilla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IARQUIAplantilla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IARQUIAplantilla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IARQUIAplantilla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Página de Contenidos">
  <a:themeElements>
    <a:clrScheme name="4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SeparadorCapitulos">
  <a:themeElements>
    <a:clrScheme name="4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Página de Contenidos">
  <a:themeElements>
    <a:clrScheme name="4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SeparadorCapitulos">
  <a:themeElements>
    <a:clrScheme name="4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Indice">
  <a:themeElements>
    <a:clrScheme name="Poliarquía">
      <a:dk1>
        <a:sysClr val="windowText" lastClr="000000"/>
      </a:dk1>
      <a:lt1>
        <a:sysClr val="window" lastClr="FFFFFF"/>
      </a:lt1>
      <a:dk2>
        <a:srgbClr val="CB534D"/>
      </a:dk2>
      <a:lt2>
        <a:srgbClr val="81A852"/>
      </a:lt2>
      <a:accent1>
        <a:srgbClr val="CFB614"/>
      </a:accent1>
      <a:accent2>
        <a:srgbClr val="8D68A7"/>
      </a:accent2>
      <a:accent3>
        <a:srgbClr val="CD8A69"/>
      </a:accent3>
      <a:accent4>
        <a:srgbClr val="69A2A7"/>
      </a:accent4>
      <a:accent5>
        <a:srgbClr val="80768E"/>
      </a:accent5>
      <a:accent6>
        <a:srgbClr val="B62545"/>
      </a:accent6>
      <a:hlink>
        <a:srgbClr val="FC9280"/>
      </a:hlink>
      <a:folHlink>
        <a:srgbClr val="FFCC00"/>
      </a:folHlink>
    </a:clrScheme>
    <a:fontScheme name="3_Indice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Ind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d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d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d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d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d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d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dice">
  <a:themeElements>
    <a:clrScheme name="2_Ind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Indice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nd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d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d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d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d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d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d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SeparadorCapitulos">
  <a:themeElements>
    <a:clrScheme name="4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Página de Contenidos">
  <a:themeElements>
    <a:clrScheme name="5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5_Página de Contenidos">
  <a:themeElements>
    <a:clrScheme name="5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_SeparadorCapitulos">
  <a:themeElements>
    <a:clrScheme name="4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Página de Contenidos">
  <a:themeElements>
    <a:clrScheme name="5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0_SeparadorCapitulos">
  <a:themeElements>
    <a:clrScheme name="3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_Indice">
  <a:themeElements>
    <a:clrScheme name="2_Ind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Indice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nd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d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d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d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d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d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d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1_SeparadorCapitulos">
  <a:themeElements>
    <a:clrScheme name="3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7_Página de Contenidos">
  <a:themeElements>
    <a:clrScheme name="6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8_Página de Contenidos">
  <a:themeElements>
    <a:clrScheme name="5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eparadorCapitulos">
  <a:themeElements>
    <a:clrScheme name="3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9_Página de Contenidos">
  <a:themeElements>
    <a:clrScheme name="5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4_SeparadorCapitulos">
  <a:themeElements>
    <a:clrScheme name="4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0_Página de Contenidos">
  <a:themeElements>
    <a:clrScheme name="4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lnDef>
  </a:objectDefaults>
  <a:extraClrSchemeLst>
    <a:extraClrScheme>
      <a:clrScheme name="4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1_Página de Contenidos">
  <a:themeElements>
    <a:clrScheme name="5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2_Página de Contenidos">
  <a:themeElements>
    <a:clrScheme name="5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3_Página de Contenidos">
  <a:themeElements>
    <a:clrScheme name="4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4_Página de Contenidos">
  <a:themeElements>
    <a:clrScheme name="5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2_SeparadorCapitulos">
  <a:themeElements>
    <a:clrScheme name="4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Página de Contenidos">
  <a:themeElements>
    <a:clrScheme name="4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ágina de Contenidos">
  <a:themeElements>
    <a:clrScheme name="5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ágina de Contenidos">
  <a:themeElements>
    <a:clrScheme name="6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eparadorCapitulos">
  <a:themeElements>
    <a:clrScheme name="4_SeparadorCapitul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eparadorCapitulos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eparadorCapitul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eparadorCapitul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eparadorCapitul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ágina de Contenidos">
  <a:themeElements>
    <a:clrScheme name="7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ágina de Contenidos">
  <a:themeElements>
    <a:clrScheme name="8_Página de Contenid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Página de Contenidos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ágina de Conteni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ágina de Contenid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ágina de Contenid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ágina de Contenid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ágina de Contenid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ágina de Contenid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ágina de Contenid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5_Página de Contenidos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4_SeparadorCapitulo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4_SeparadorCapitulo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25706</TotalTime>
  <Words>974</Words>
  <Application>Microsoft Office PowerPoint</Application>
  <PresentationFormat>On-screen Show (4:3)</PresentationFormat>
  <Paragraphs>207</Paragraphs>
  <Slides>29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37</vt:i4>
      </vt:variant>
      <vt:variant>
        <vt:lpstr>Links</vt:lpstr>
      </vt:variant>
      <vt:variant>
        <vt:i4>15</vt:i4>
      </vt:variant>
      <vt:variant>
        <vt:lpstr>Slide Titles</vt:lpstr>
      </vt:variant>
      <vt:variant>
        <vt:i4>29</vt:i4>
      </vt:variant>
    </vt:vector>
  </HeadingPairs>
  <TitlesOfParts>
    <vt:vector size="89" baseType="lpstr">
      <vt:lpstr>Arial</vt:lpstr>
      <vt:lpstr>Arial Black</vt:lpstr>
      <vt:lpstr>Century Schoolbook</vt:lpstr>
      <vt:lpstr>Courier New</vt:lpstr>
      <vt:lpstr>Frutiger 45 Light</vt:lpstr>
      <vt:lpstr>Frutiger 55 Roman</vt:lpstr>
      <vt:lpstr>Times New Roman</vt:lpstr>
      <vt:lpstr>Wingdings</vt:lpstr>
      <vt:lpstr>POLIARQUIAplantillaPPT</vt:lpstr>
      <vt:lpstr>2_Indice</vt:lpstr>
      <vt:lpstr>3_SeparadorCapitulos</vt:lpstr>
      <vt:lpstr>4_Página de Contenidos</vt:lpstr>
      <vt:lpstr>5_Página de Contenidos</vt:lpstr>
      <vt:lpstr>6_Página de Contenidos</vt:lpstr>
      <vt:lpstr>4_SeparadorCapitulos</vt:lpstr>
      <vt:lpstr>7_Página de Contenidos</vt:lpstr>
      <vt:lpstr>8_Página de Contenidos</vt:lpstr>
      <vt:lpstr>5_SeparadorCapitulos</vt:lpstr>
      <vt:lpstr>13_Página de Contenidos</vt:lpstr>
      <vt:lpstr>14_Página de Contenidos</vt:lpstr>
      <vt:lpstr>9_Página de Contenidos</vt:lpstr>
      <vt:lpstr>1_POLIARQUIAplantillaPPT</vt:lpstr>
      <vt:lpstr>10_Página de Contenidos</vt:lpstr>
      <vt:lpstr>6_SeparadorCapitulos</vt:lpstr>
      <vt:lpstr>11_Página de Contenidos</vt:lpstr>
      <vt:lpstr>7_SeparadorCapitulos</vt:lpstr>
      <vt:lpstr>19_Indice</vt:lpstr>
      <vt:lpstr>8_SeparadorCapitulos</vt:lpstr>
      <vt:lpstr>12_Página de Contenidos</vt:lpstr>
      <vt:lpstr>15_Página de Contenidos</vt:lpstr>
      <vt:lpstr>9_SeparadorCapitulos</vt:lpstr>
      <vt:lpstr>16_Página de Contenidos</vt:lpstr>
      <vt:lpstr>10_SeparadorCapitulos</vt:lpstr>
      <vt:lpstr>3_Indice</vt:lpstr>
      <vt:lpstr>11_SeparadorCapitulos</vt:lpstr>
      <vt:lpstr>17_Página de Contenidos</vt:lpstr>
      <vt:lpstr>18_Página de Contenidos</vt:lpstr>
      <vt:lpstr>19_Página de Contenidos</vt:lpstr>
      <vt:lpstr>14_SeparadorCapitulos</vt:lpstr>
      <vt:lpstr>20_Página de Contenidos</vt:lpstr>
      <vt:lpstr>21_Página de Contenidos</vt:lpstr>
      <vt:lpstr>22_Página de Contenidos</vt:lpstr>
      <vt:lpstr>23_Página de Contenidos</vt:lpstr>
      <vt:lpstr>24_Página de Contenidos</vt:lpstr>
      <vt:lpstr>12_SeparadorCapitulos</vt:lpstr>
      <vt:lpstr>file:///\\server\data\TRABAJOS\Charlas-Presentaciones\2018\CHARLAS\REPORTES%20A%20CLIENTES\03.%20Reportes%20especiales\10.%20Octubre\2.%20Post%20Octubre\GRAFICOS%20general%202017%20VF.xlsx!Total%20nacional%202017!%5bGRAFICOS%20general%202017%20VF.xlsx%5dTotal%20nacional%202017%201%20Gráfico</vt:lpstr>
      <vt:lpstr>file:///\\server\data\TRABAJOS\Activos\PANEL%20ONLINE\PLANILLA\PLANILLA%20DE%20RESULTADOS%20ONLINE%20(ENE18).xlsx!ENERO-REFORMAS!%5bPLANILLA%20DE%20RESULTADOS%20ONLINE%20(ENE18).xlsx%5dENERO-REFORMAS%203%20Gráfico</vt:lpstr>
      <vt:lpstr>file:///\\server\data\TRABAJOS\Activos\PANEL%20ONLINE\PLANILLA\PLANILLA%20DE%20RESULTADOS%20ONLINE%20(ENE18).xlsx!ENERO-REFORMAS!%5bPLANILLA%20DE%20RESULTADOS%20ONLINE%20(ENE18).xlsx%5dENERO-REFORMAS%204%20Gráfico</vt:lpstr>
      <vt:lpstr>file:///\\server\data\TRABAJOS\Activos\PANEL%20ONLINE\PLANILLA\PLANILLA%20DE%20RESULTADOS%20ONLINE%20(ENE18).xlsx!ENERO-REFORMAS!%5bPLANILLA%20DE%20RESULTADOS%20ONLINE%20(ENE18).xlsx%5dENERO-REFORMAS%205%20Gráfico</vt:lpstr>
      <vt:lpstr>file:///\\server\data\TRABAJOS\Activos\PANEL%20ONLINE\PLANILLA\PLANILLA%20DE%20RESULTADOS%20ONLINE%20(ENE18).xlsx!ENERO-REFORMAS!%5bPLANILLA%20DE%20RESULTADOS%20ONLINE%20(ENE18).xlsx%5dENERO-REFORMAS%206%20Gráfico</vt:lpstr>
      <vt:lpstr>file:///\\server\data\TRABAJOS\Herramientas%20de%20trabajo\5.%20SERIES%20-%20PLANILLAS%20ENCUESTAS\Barómetro%20de%20opinión%20pública.xlsx!Escenario%20Actual!%5bBarómetro%20de%20opinión%20pública.xlsx%5dEscenario%20Actual%20Chart%201-2</vt:lpstr>
      <vt:lpstr>file:///\\server\data\TRABAJOS\Herramientas%20de%20trabajo\5.%20SERIES%20-%20PLANILLAS%20ENCUESTAS\PLANILLA%20FIJA%20-NE-%20final%202016.xlsx!Politica!%5bPLANILLA%20FIJA%20-NE-%20final%202016.xlsx%5dPolitica%20Chart%20486</vt:lpstr>
      <vt:lpstr>file:///\\server\data\TRABAJOS\Herramientas%20de%20trabajo\5.%20SERIES%20-%20PLANILLAS%20ENCUESTAS\PLANILLA%20FIJA%20-NE-%20final%202016.xlsx!Gestión%20Macri!%5bPLANILLA%20FIJA%20-NE-%20final%202016.xlsx%5dGestión%20Macri%20Chart%20806</vt:lpstr>
      <vt:lpstr>file:///\\server\data\TRABAJOS\Herramientas%20de%20trabajo\5.%20SERIES%20-%20PLANILLAS%20ENCUESTAS\PLANILLA%20FIJA%20-NE-%20final%202016.xlsx!Politica!%5bPLANILLA%20FIJA%20-NE-%20final%202016.xlsx%5dPolitica%20Chart%2053</vt:lpstr>
      <vt:lpstr>file:///\\server\data\TRABAJOS\Herramientas%20de%20trabajo\5.%20SERIES%20-%20PLANILLAS%20ENCUESTAS\PLANILLA%20FIJA%20-NE-%20final%202016.xlsx!Politica!%5bPLANILLA%20FIJA%20-NE-%20final%202016.xlsx%5dPolitica%20Chart%20226</vt:lpstr>
      <vt:lpstr>file:///\\server\data\TRABAJOS\Herramientas%20de%20trabajo\5.%20SERIES%20-%20PLANILLAS%20ENCUESTAS\PLANILLA%20FIJA%20-NE-%20final%202016.xlsx!Economia!%5bPLANILLA%20FIJA%20-NE-%20final%202016.xlsx%5dEconomia%20Chart%2059</vt:lpstr>
      <vt:lpstr>file:///\\server\data\TRABAJOS\Herramientas%20de%20trabajo\5.%20SERIES%20-%20PLANILLAS%20ENCUESTAS\PLANILLA%20FIJA%20-NE-%20final%202016.xlsx!Consumo%20+%20Ahorro!%5bPLANILLA%20FIJA%20-NE-%20final%202016.xlsx%5dConsumo%20+%20Ahorro%20Chart%2055</vt:lpstr>
      <vt:lpstr>file:///\\server\data\TRABAJOS\Herramientas%20de%20trabajo\5.%20SERIES%20-%20PLANILLAS%20ENCUESTAS\PLANILLA%20FIJA%20-NE-%20final%202016.xlsx!Consumo%20+%20Ahorro!%5bPLANILLA%20FIJA%20-NE-%20final%202016.xlsx%5dConsumo%20+%20Ahorro%20Chart%2056</vt:lpstr>
      <vt:lpstr>file:///\\server\data\TRABAJOS\Activos\0108-UTDT\icc\SERIE%20HISTORICA%20ICC%20%20(sin%20ponder%20edu).xls!Graficos_PAIS!%5bSERIE%20HISTORICA%20ICC%20%20(sin%20ponder%20edu).xls%5dGraficos_PAIS%20Chart%203</vt:lpstr>
      <vt:lpstr>file:///\\server\data\TRABAJOS\Activos\0108-UTDT\icc\SERIE%20HISTORICA%20ICC%20%20(sin%20ponder%20edu).xls!Graficos_PAIS!%5bSERIE%20HISTORICA%20ICC%20%20(sin%20ponder%20edu).xls%5dGraficos_PAIS%20Chart%203-3</vt:lpstr>
      <vt:lpstr>PowerPoint Presentation</vt:lpstr>
      <vt:lpstr>Macri’s administration:  The road traveled and the challenges ahead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this time could be different?</vt:lpstr>
      <vt:lpstr>PowerPoint Presentation</vt:lpstr>
      <vt:lpstr>PowerPoint Presentation</vt:lpstr>
      <vt:lpstr>2018 and beyond</vt:lpstr>
      <vt:lpstr>PowerPoint Presentation</vt:lpstr>
      <vt:lpstr>PowerPoint Presentation</vt:lpstr>
      <vt:lpstr>PowerPoint Presentation</vt:lpstr>
      <vt:lpstr>Public Opinion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PC4</dc:creator>
  <cp:lastModifiedBy>Anders Beal</cp:lastModifiedBy>
  <cp:revision>2066</cp:revision>
  <dcterms:created xsi:type="dcterms:W3CDTF">2006-06-16T19:59:18Z</dcterms:created>
  <dcterms:modified xsi:type="dcterms:W3CDTF">2018-04-18T18:16:07Z</dcterms:modified>
</cp:coreProperties>
</file>