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4" d="100"/>
          <a:sy n="134" d="100"/>
        </p:scale>
        <p:origin x="-1000" y="-10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9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7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0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4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2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2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4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8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79913-887D-3E4F-A419-D783E4A414C0}" type="datetimeFigureOut">
              <a:rPr lang="en-US" smtClean="0"/>
              <a:t>October282015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EA989-905A-9942-8318-570A31A3E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3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9297"/>
            <a:ext cx="7772400" cy="2311539"/>
          </a:xfrm>
        </p:spPr>
        <p:txBody>
          <a:bodyPr>
            <a:normAutofit/>
          </a:bodyPr>
          <a:lstStyle/>
          <a:p>
            <a:r>
              <a:rPr lang="en-US" smtClean="0"/>
              <a:t>Person-Centred </a:t>
            </a:r>
            <a:r>
              <a:rPr lang="en-US" dirty="0" smtClean="0"/>
              <a:t>Care</a:t>
            </a:r>
            <a:br>
              <a:rPr lang="en-US" dirty="0" smtClean="0"/>
            </a:br>
            <a:r>
              <a:rPr lang="en-US" dirty="0" smtClean="0"/>
              <a:t>Educating Health Professionals for the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800" dirty="0" smtClean="0">
                <a:solidFill>
                  <a:schemeClr val="tx1"/>
                </a:solidFill>
              </a:rPr>
              <a:t>Canada – US Health Summit 2015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Washington D.C. Tuesday November 03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John H.V. Gilbert, C.M., Ph.D., FCAHS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Professor Emeritus, University of British Columbia.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Adjunct Professor &amp; Senior Scholar, WHO Collaborating Centre on Health Workforce Planning &amp; Research, Dalhousie University</a:t>
            </a:r>
            <a:endParaRPr lang="en-US" sz="29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oila_Capture 2015-10-28_11-23-07_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492620" cy="6858000"/>
          </a:xfrm>
          <a:prstGeom prst="rect">
            <a:avLst/>
          </a:prstGeom>
        </p:spPr>
      </p:pic>
      <p:pic>
        <p:nvPicPr>
          <p:cNvPr id="4" name="Picture 3" descr="Voila_Capture 2015-10-28_11-22-14_A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80" y="0"/>
            <a:ext cx="4547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3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oila_Capture 2015-10-28_11-19-32_A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60186"/>
          </a:xfrm>
          <a:prstGeom prst="rect">
            <a:avLst/>
          </a:prstGeom>
        </p:spPr>
      </p:pic>
      <p:pic>
        <p:nvPicPr>
          <p:cNvPr id="5" name="Picture 4" descr="Voila_Capture 2015-10-28_11-18-55_A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0186"/>
            <a:ext cx="9144000" cy="359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43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170"/>
            <a:ext cx="9143999" cy="1721554"/>
          </a:xfrm>
        </p:spPr>
        <p:txBody>
          <a:bodyPr>
            <a:noAutofit/>
          </a:bodyPr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/>
            </a:r>
            <a:br>
              <a:rPr lang="en-US" sz="3200" dirty="0" smtClean="0">
                <a:ea typeface="ＭＳ Ｐゴシック" charset="0"/>
                <a:cs typeface="ＭＳ Ｐゴシック" charset="0"/>
              </a:rPr>
            </a:br>
            <a:r>
              <a:rPr lang="en-US" sz="36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nterprofessional</a:t>
            </a:r>
            <a:r>
              <a:rPr lang="ja-JP" alt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sz="4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</a:br>
            <a:r>
              <a:rPr lang="en-US" sz="4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Getting the right </a:t>
            </a:r>
            <a:r>
              <a:rPr 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word </a:t>
            </a:r>
            <a:br>
              <a:rPr 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</a:br>
            <a:r>
              <a:rPr 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Getting </a:t>
            </a:r>
            <a:r>
              <a:rPr lang="en-US" sz="4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the word </a:t>
            </a:r>
            <a:r>
              <a:rPr lang="en-US" sz="4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right</a:t>
            </a:r>
            <a:r>
              <a:rPr lang="en-US" sz="3600" dirty="0">
                <a:solidFill>
                  <a:srgbClr val="800000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dirty="0">
                <a:solidFill>
                  <a:srgbClr val="800000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12"/>
            <a:ext cx="8229600" cy="466927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4400" b="1" dirty="0"/>
              <a:t>IPE</a:t>
            </a:r>
            <a:r>
              <a:rPr lang="en-US" sz="4600" b="1" dirty="0"/>
              <a:t/>
            </a:r>
            <a:br>
              <a:rPr lang="en-US" sz="4600" b="1" dirty="0"/>
            </a:br>
            <a:r>
              <a:rPr lang="en-US" sz="11200" b="1" dirty="0" smtClean="0"/>
              <a:t> A </a:t>
            </a:r>
            <a:r>
              <a:rPr lang="en-US" sz="11200" b="1" dirty="0"/>
              <a:t>three-part </a:t>
            </a:r>
            <a:r>
              <a:rPr lang="en-US" sz="11200" b="1" dirty="0" smtClean="0"/>
              <a:t>definition</a:t>
            </a:r>
            <a:r>
              <a:rPr lang="en-US" sz="11200" b="1" dirty="0"/>
              <a:t/>
            </a:r>
            <a:br>
              <a:rPr lang="en-US" sz="11200" b="1" dirty="0"/>
            </a:br>
            <a:r>
              <a:rPr lang="en-US" sz="11200" b="1" dirty="0"/>
              <a:t/>
            </a:r>
            <a:br>
              <a:rPr lang="en-US" sz="11200" b="1" dirty="0"/>
            </a:br>
            <a:r>
              <a:rPr lang="en-US" sz="11200" dirty="0"/>
              <a:t>“Learning </a:t>
            </a:r>
            <a:r>
              <a:rPr lang="en-US" sz="11200" i="1" dirty="0">
                <a:solidFill>
                  <a:srgbClr val="800000"/>
                </a:solidFill>
              </a:rPr>
              <a:t>With, From </a:t>
            </a:r>
            <a:r>
              <a:rPr lang="en-US" sz="11200" dirty="0"/>
              <a:t>and </a:t>
            </a:r>
            <a:r>
              <a:rPr lang="en-US" sz="11200" i="1" dirty="0">
                <a:solidFill>
                  <a:srgbClr val="800000"/>
                </a:solidFill>
              </a:rPr>
              <a:t>About</a:t>
            </a:r>
            <a:r>
              <a:rPr lang="en-US" sz="11200" i="1" dirty="0"/>
              <a:t>,</a:t>
            </a:r>
            <a:br>
              <a:rPr lang="en-US" sz="11200" i="1" dirty="0"/>
            </a:br>
            <a:r>
              <a:rPr lang="en-US" sz="11200" dirty="0"/>
              <a:t>For the purposes of </a:t>
            </a:r>
            <a:r>
              <a:rPr lang="en-US" sz="11200" i="1" dirty="0">
                <a:solidFill>
                  <a:srgbClr val="800000"/>
                </a:solidFill>
              </a:rPr>
              <a:t>collaboration</a:t>
            </a:r>
            <a:r>
              <a:rPr lang="en-US" sz="11200" dirty="0"/>
              <a:t>,</a:t>
            </a:r>
            <a:br>
              <a:rPr lang="en-US" sz="11200" dirty="0"/>
            </a:br>
            <a:r>
              <a:rPr lang="en-US" sz="11200" dirty="0"/>
              <a:t>To improve the </a:t>
            </a:r>
            <a:r>
              <a:rPr lang="en-US" sz="11200" i="1" dirty="0">
                <a:solidFill>
                  <a:srgbClr val="800000"/>
                </a:solidFill>
              </a:rPr>
              <a:t>quality of care</a:t>
            </a:r>
            <a:r>
              <a:rPr lang="en-US" sz="11200" i="1" dirty="0"/>
              <a:t>”*</a:t>
            </a:r>
            <a:br>
              <a:rPr lang="en-US" sz="11200" i="1" dirty="0"/>
            </a:br>
            <a:r>
              <a:rPr lang="en-US" sz="11200" i="1" dirty="0"/>
              <a:t/>
            </a:r>
            <a:br>
              <a:rPr lang="en-US" sz="11200" i="1" dirty="0"/>
            </a:br>
            <a:r>
              <a:rPr lang="en-US" sz="11200" dirty="0"/>
              <a:t>Quality</a:t>
            </a:r>
            <a:r>
              <a:rPr lang="en-US" sz="11200" i="1" dirty="0"/>
              <a:t>: </a:t>
            </a:r>
            <a:r>
              <a:rPr lang="en-US" sz="11200" dirty="0"/>
              <a:t>Structure, Process, Outcome**</a:t>
            </a:r>
            <a:br>
              <a:rPr lang="en-US" sz="11200" dirty="0"/>
            </a:br>
            <a:r>
              <a:rPr lang="en-US" sz="11200" dirty="0"/>
              <a:t/>
            </a:r>
            <a:br>
              <a:rPr lang="en-US" sz="11200" dirty="0"/>
            </a:br>
            <a:r>
              <a:rPr lang="en-US" sz="5600" i="1" dirty="0" smtClean="0"/>
              <a:t>*WHO </a:t>
            </a:r>
            <a:r>
              <a:rPr lang="en-US" sz="5600" i="1" dirty="0"/>
              <a:t>(2010) Framework for Action on Interprofessional Education &amp; Collaborative Practice – following the CAIPE definition (2002)</a:t>
            </a:r>
            <a:br>
              <a:rPr lang="en-US" sz="5600" i="1" dirty="0"/>
            </a:br>
            <a:r>
              <a:rPr lang="en-US" sz="5600" i="1" dirty="0"/>
              <a:t/>
            </a:r>
            <a:br>
              <a:rPr lang="en-US" sz="5600" i="1" dirty="0"/>
            </a:br>
            <a:r>
              <a:rPr lang="en-US" sz="5600" i="1" dirty="0"/>
              <a:t>**</a:t>
            </a:r>
            <a:r>
              <a:rPr lang="en-US" sz="5600" b="1" i="1" dirty="0"/>
              <a:t>Donabedian A.</a:t>
            </a:r>
            <a:r>
              <a:rPr lang="en-US" sz="5600" i="1" dirty="0"/>
              <a:t> Evaluating the quality of medical care. Milbank Memorial Fund Quarterly, 1966, </a:t>
            </a:r>
            <a:r>
              <a:rPr lang="en-US" sz="5600" b="1" i="1" dirty="0"/>
              <a:t>44</a:t>
            </a:r>
            <a:r>
              <a:rPr lang="en-US" sz="5600" i="1" dirty="0"/>
              <a:t>: 166–206.</a:t>
            </a:r>
            <a:br>
              <a:rPr lang="en-US" sz="5600" i="1" dirty="0"/>
            </a:br>
            <a:r>
              <a:rPr lang="en-US" sz="5600" i="1" dirty="0"/>
              <a:t> </a:t>
            </a:r>
            <a:br>
              <a:rPr lang="en-US" sz="5600" i="1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2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latin typeface="Calibri"/>
                <a:cs typeface="Gill Sans" charset="0"/>
              </a:rPr>
              <a:t>A </a:t>
            </a:r>
            <a:r>
              <a:rPr lang="en-US" dirty="0">
                <a:solidFill>
                  <a:srgbClr val="000000"/>
                </a:solidFill>
                <a:latin typeface="Calibri"/>
                <a:cs typeface="Gill Sans" charset="0"/>
              </a:rPr>
              <a:t>Complex Challenge</a:t>
            </a:r>
          </a:p>
        </p:txBody>
      </p:sp>
      <p:pic>
        <p:nvPicPr>
          <p:cNvPr id="23554" name="Content Placeholder 3" descr="imag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524000"/>
            <a:ext cx="6781800" cy="4648200"/>
          </a:xfrm>
        </p:spPr>
      </p:pic>
    </p:spTree>
    <p:extLst>
      <p:ext uri="{BB962C8B-B14F-4D97-AF65-F5344CB8AC3E}">
        <p14:creationId xmlns:p14="http://schemas.microsoft.com/office/powerpoint/2010/main" val="2760705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</Words>
  <Application>Microsoft Macintosh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Person-Centred Care Educating Health Professionals for the 21st Century</vt:lpstr>
      <vt:lpstr>PowerPoint Presentation</vt:lpstr>
      <vt:lpstr>PowerPoint Presentation</vt:lpstr>
      <vt:lpstr>  “Interprofessional” Getting the right word  Getting the word right </vt:lpstr>
      <vt:lpstr>A Complex Challenge</vt:lpstr>
    </vt:vector>
  </TitlesOfParts>
  <Company>john.gilbert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 Centre Care Educating Health Professionals for the 21st Century</dc:title>
  <dc:creator>John Gilbert</dc:creator>
  <cp:lastModifiedBy>John Gilbert</cp:lastModifiedBy>
  <cp:revision>4</cp:revision>
  <dcterms:created xsi:type="dcterms:W3CDTF">2015-10-28T18:11:24Z</dcterms:created>
  <dcterms:modified xsi:type="dcterms:W3CDTF">2015-10-28T18:36:15Z</dcterms:modified>
</cp:coreProperties>
</file>