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-13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92E764-470D-0546-98AB-E2C78541A9ED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1C90213D-2BA6-9E47-B22D-F489DE6B0E68}">
      <dgm:prSet phldrT="[Text]"/>
      <dgm:spPr/>
      <dgm:t>
        <a:bodyPr/>
        <a:lstStyle/>
        <a:p>
          <a:r>
            <a:rPr lang="en-US" dirty="0" smtClean="0"/>
            <a:t>First step</a:t>
          </a:r>
          <a:endParaRPr lang="en-US" dirty="0"/>
        </a:p>
      </dgm:t>
    </dgm:pt>
    <dgm:pt modelId="{5D400D8E-1F04-2042-BE10-AEC13FFF0D1F}" type="parTrans" cxnId="{1939A16F-9CE8-0B47-9C71-3BBA835FCF2F}">
      <dgm:prSet/>
      <dgm:spPr/>
      <dgm:t>
        <a:bodyPr/>
        <a:lstStyle/>
        <a:p>
          <a:endParaRPr lang="en-US"/>
        </a:p>
      </dgm:t>
    </dgm:pt>
    <dgm:pt modelId="{F8019E84-0F84-8747-A38B-E8D60B0C2499}" type="sibTrans" cxnId="{1939A16F-9CE8-0B47-9C71-3BBA835FCF2F}">
      <dgm:prSet/>
      <dgm:spPr/>
      <dgm:t>
        <a:bodyPr/>
        <a:lstStyle/>
        <a:p>
          <a:endParaRPr lang="en-US"/>
        </a:p>
      </dgm:t>
    </dgm:pt>
    <dgm:pt modelId="{A01DFA84-E2E4-6D40-AD96-21EFAC085911}">
      <dgm:prSet phldrT="[Text]"/>
      <dgm:spPr/>
      <dgm:t>
        <a:bodyPr/>
        <a:lstStyle/>
        <a:p>
          <a:r>
            <a:rPr lang="en-US" dirty="0" smtClean="0"/>
            <a:t>Next step</a:t>
          </a:r>
          <a:endParaRPr lang="en-US" dirty="0"/>
        </a:p>
      </dgm:t>
    </dgm:pt>
    <dgm:pt modelId="{F2655134-02AE-364D-B9EA-D786C91188EE}" type="parTrans" cxnId="{8BD3EDE7-8D4C-E249-B61B-290DFE493DAD}">
      <dgm:prSet/>
      <dgm:spPr/>
      <dgm:t>
        <a:bodyPr/>
        <a:lstStyle/>
        <a:p>
          <a:endParaRPr lang="en-US"/>
        </a:p>
      </dgm:t>
    </dgm:pt>
    <dgm:pt modelId="{5F3AE7CE-C49A-3A41-8EC7-CEA3B18B836A}" type="sibTrans" cxnId="{8BD3EDE7-8D4C-E249-B61B-290DFE493DAD}">
      <dgm:prSet/>
      <dgm:spPr/>
      <dgm:t>
        <a:bodyPr/>
        <a:lstStyle/>
        <a:p>
          <a:endParaRPr lang="en-US"/>
        </a:p>
      </dgm:t>
    </dgm:pt>
    <dgm:pt modelId="{282A7EF9-8CAF-9244-992E-906481AE27A4}">
      <dgm:prSet phldrT="[Text]"/>
      <dgm:spPr/>
      <dgm:t>
        <a:bodyPr/>
        <a:lstStyle/>
        <a:p>
          <a:r>
            <a:rPr lang="en-US" dirty="0" smtClean="0"/>
            <a:t>Getting there…</a:t>
          </a:r>
          <a:endParaRPr lang="en-US" dirty="0"/>
        </a:p>
      </dgm:t>
    </dgm:pt>
    <dgm:pt modelId="{40A70120-8ADB-2246-B5FE-CA1070FF6307}" type="parTrans" cxnId="{8974D7ED-AE09-1243-B6DC-803E4146D137}">
      <dgm:prSet/>
      <dgm:spPr/>
      <dgm:t>
        <a:bodyPr/>
        <a:lstStyle/>
        <a:p>
          <a:endParaRPr lang="en-US"/>
        </a:p>
      </dgm:t>
    </dgm:pt>
    <dgm:pt modelId="{47250CC8-2102-CA4E-BB5E-10F458DA7D34}" type="sibTrans" cxnId="{8974D7ED-AE09-1243-B6DC-803E4146D137}">
      <dgm:prSet/>
      <dgm:spPr/>
      <dgm:t>
        <a:bodyPr/>
        <a:lstStyle/>
        <a:p>
          <a:endParaRPr lang="en-US"/>
        </a:p>
      </dgm:t>
    </dgm:pt>
    <dgm:pt modelId="{D3F2DAD9-7F4D-6E42-9654-1F1B0C533CC2}" type="pres">
      <dgm:prSet presAssocID="{D692E764-470D-0546-98AB-E2C78541A9ED}" presName="Name0" presStyleCnt="0">
        <dgm:presLayoutVars>
          <dgm:dir/>
          <dgm:animLvl val="lvl"/>
          <dgm:resizeHandles val="exact"/>
        </dgm:presLayoutVars>
      </dgm:prSet>
      <dgm:spPr/>
    </dgm:pt>
    <dgm:pt modelId="{896CFB04-82EB-3142-BF25-C18C64483527}" type="pres">
      <dgm:prSet presAssocID="{1C90213D-2BA6-9E47-B22D-F489DE6B0E6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DCF484-B572-A445-AFEA-5DC6266BA7F9}" type="pres">
      <dgm:prSet presAssocID="{F8019E84-0F84-8747-A38B-E8D60B0C2499}" presName="parTxOnlySpace" presStyleCnt="0"/>
      <dgm:spPr/>
    </dgm:pt>
    <dgm:pt modelId="{15C5D1B8-0F40-5C4F-A3E3-BC591F3B13E8}" type="pres">
      <dgm:prSet presAssocID="{A01DFA84-E2E4-6D40-AD96-21EFAC08591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E6DAF1-0C52-F243-9C29-32D8AD57D7B0}" type="pres">
      <dgm:prSet presAssocID="{5F3AE7CE-C49A-3A41-8EC7-CEA3B18B836A}" presName="parTxOnlySpace" presStyleCnt="0"/>
      <dgm:spPr/>
    </dgm:pt>
    <dgm:pt modelId="{26E4AF86-1113-F143-8B47-8E7336994C1D}" type="pres">
      <dgm:prSet presAssocID="{282A7EF9-8CAF-9244-992E-906481AE27A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AA0C60-1F75-C04D-9F32-22861F039E24}" type="presOf" srcId="{282A7EF9-8CAF-9244-992E-906481AE27A4}" destId="{26E4AF86-1113-F143-8B47-8E7336994C1D}" srcOrd="0" destOrd="0" presId="urn:microsoft.com/office/officeart/2005/8/layout/chevron1"/>
    <dgm:cxn modelId="{47342CA8-7596-E54E-9E9B-ECACBDBF064D}" type="presOf" srcId="{A01DFA84-E2E4-6D40-AD96-21EFAC085911}" destId="{15C5D1B8-0F40-5C4F-A3E3-BC591F3B13E8}" srcOrd="0" destOrd="0" presId="urn:microsoft.com/office/officeart/2005/8/layout/chevron1"/>
    <dgm:cxn modelId="{075B7844-4637-A141-A18C-A3E401A15F81}" type="presOf" srcId="{1C90213D-2BA6-9E47-B22D-F489DE6B0E68}" destId="{896CFB04-82EB-3142-BF25-C18C64483527}" srcOrd="0" destOrd="0" presId="urn:microsoft.com/office/officeart/2005/8/layout/chevron1"/>
    <dgm:cxn modelId="{8974D7ED-AE09-1243-B6DC-803E4146D137}" srcId="{D692E764-470D-0546-98AB-E2C78541A9ED}" destId="{282A7EF9-8CAF-9244-992E-906481AE27A4}" srcOrd="2" destOrd="0" parTransId="{40A70120-8ADB-2246-B5FE-CA1070FF6307}" sibTransId="{47250CC8-2102-CA4E-BB5E-10F458DA7D34}"/>
    <dgm:cxn modelId="{8BD3EDE7-8D4C-E249-B61B-290DFE493DAD}" srcId="{D692E764-470D-0546-98AB-E2C78541A9ED}" destId="{A01DFA84-E2E4-6D40-AD96-21EFAC085911}" srcOrd="1" destOrd="0" parTransId="{F2655134-02AE-364D-B9EA-D786C91188EE}" sibTransId="{5F3AE7CE-C49A-3A41-8EC7-CEA3B18B836A}"/>
    <dgm:cxn modelId="{1939A16F-9CE8-0B47-9C71-3BBA835FCF2F}" srcId="{D692E764-470D-0546-98AB-E2C78541A9ED}" destId="{1C90213D-2BA6-9E47-B22D-F489DE6B0E68}" srcOrd="0" destOrd="0" parTransId="{5D400D8E-1F04-2042-BE10-AEC13FFF0D1F}" sibTransId="{F8019E84-0F84-8747-A38B-E8D60B0C2499}"/>
    <dgm:cxn modelId="{6747D880-0206-204A-98AD-0076FE20D353}" type="presOf" srcId="{D692E764-470D-0546-98AB-E2C78541A9ED}" destId="{D3F2DAD9-7F4D-6E42-9654-1F1B0C533CC2}" srcOrd="0" destOrd="0" presId="urn:microsoft.com/office/officeart/2005/8/layout/chevron1"/>
    <dgm:cxn modelId="{3FA28638-8EFE-2043-BB7E-30D42CC47DA2}" type="presParOf" srcId="{D3F2DAD9-7F4D-6E42-9654-1F1B0C533CC2}" destId="{896CFB04-82EB-3142-BF25-C18C64483527}" srcOrd="0" destOrd="0" presId="urn:microsoft.com/office/officeart/2005/8/layout/chevron1"/>
    <dgm:cxn modelId="{52E33EC9-F7A6-514F-B815-6FD167E1E66F}" type="presParOf" srcId="{D3F2DAD9-7F4D-6E42-9654-1F1B0C533CC2}" destId="{8BDCF484-B572-A445-AFEA-5DC6266BA7F9}" srcOrd="1" destOrd="0" presId="urn:microsoft.com/office/officeart/2005/8/layout/chevron1"/>
    <dgm:cxn modelId="{689376F6-0A28-804A-AFF1-6FD634570407}" type="presParOf" srcId="{D3F2DAD9-7F4D-6E42-9654-1F1B0C533CC2}" destId="{15C5D1B8-0F40-5C4F-A3E3-BC591F3B13E8}" srcOrd="2" destOrd="0" presId="urn:microsoft.com/office/officeart/2005/8/layout/chevron1"/>
    <dgm:cxn modelId="{19F442EB-5CE8-6240-AA89-6A2908D96808}" type="presParOf" srcId="{D3F2DAD9-7F4D-6E42-9654-1F1B0C533CC2}" destId="{D1E6DAF1-0C52-F243-9C29-32D8AD57D7B0}" srcOrd="3" destOrd="0" presId="urn:microsoft.com/office/officeart/2005/8/layout/chevron1"/>
    <dgm:cxn modelId="{29D3EF95-50F5-1648-9B47-78B215DE6465}" type="presParOf" srcId="{D3F2DAD9-7F4D-6E42-9654-1F1B0C533CC2}" destId="{26E4AF86-1113-F143-8B47-8E7336994C1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CFB04-82EB-3142-BF25-C18C64483527}">
      <dsp:nvSpPr>
        <dsp:cNvPr id="0" name=""/>
        <dsp:cNvSpPr/>
      </dsp:nvSpPr>
      <dsp:spPr>
        <a:xfrm>
          <a:off x="1785" y="1596826"/>
          <a:ext cx="2175867" cy="87034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First step</a:t>
          </a:r>
          <a:endParaRPr lang="en-US" sz="2500" kern="1200" dirty="0"/>
        </a:p>
      </dsp:txBody>
      <dsp:txXfrm>
        <a:off x="436958" y="1596826"/>
        <a:ext cx="1305521" cy="870346"/>
      </dsp:txXfrm>
    </dsp:sp>
    <dsp:sp modelId="{15C5D1B8-0F40-5C4F-A3E3-BC591F3B13E8}">
      <dsp:nvSpPr>
        <dsp:cNvPr id="0" name=""/>
        <dsp:cNvSpPr/>
      </dsp:nvSpPr>
      <dsp:spPr>
        <a:xfrm>
          <a:off x="1960066" y="1596826"/>
          <a:ext cx="2175867" cy="87034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Next step</a:t>
          </a:r>
          <a:endParaRPr lang="en-US" sz="2500" kern="1200" dirty="0"/>
        </a:p>
      </dsp:txBody>
      <dsp:txXfrm>
        <a:off x="2395239" y="1596826"/>
        <a:ext cx="1305521" cy="870346"/>
      </dsp:txXfrm>
    </dsp:sp>
    <dsp:sp modelId="{26E4AF86-1113-F143-8B47-8E7336994C1D}">
      <dsp:nvSpPr>
        <dsp:cNvPr id="0" name=""/>
        <dsp:cNvSpPr/>
      </dsp:nvSpPr>
      <dsp:spPr>
        <a:xfrm>
          <a:off x="3918346" y="1596826"/>
          <a:ext cx="2175867" cy="87034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Getting there…</a:t>
          </a:r>
          <a:endParaRPr lang="en-US" sz="2500" kern="1200" dirty="0"/>
        </a:p>
      </dsp:txBody>
      <dsp:txXfrm>
        <a:off x="4353519" y="1596826"/>
        <a:ext cx="1305521" cy="870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04036-82E1-8145-8023-A87F492ADAC3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60E26-595C-B441-ADDF-3B113EF66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26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done</a:t>
            </a:r>
            <a:r>
              <a:rPr lang="en-US" baseline="0" dirty="0" smtClean="0"/>
              <a:t> successfully, can move from this….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A2445-E1AE-4E14-A998-DD56E6A56D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30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A2445-E1AE-4E14-A998-DD56E6A56D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3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59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fld id="{D21F7B98-6684-3149-942D-1249C6E596A3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D057A9-69B1-D043-A74D-A78514352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82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fld id="{D21F7B98-6684-3149-942D-1249C6E596A3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D057A9-69B1-D043-A74D-A78514352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12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823138"/>
      </p:ext>
    </p:extLst>
  </p:cSld>
  <p:clrMapOvr>
    <a:masterClrMapping/>
  </p:clrMapOvr>
  <p:transition xmlns:p14="http://schemas.microsoft.com/office/powerpoint/2010/main"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743200" y="228600"/>
            <a:ext cx="61722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228600" y="1295400"/>
            <a:ext cx="8686800" cy="5105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33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8138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812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5399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4038600" cy="5257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1"/>
            <a:ext cx="4038600" cy="5257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743200" y="228600"/>
            <a:ext cx="61722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2948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743200" y="228600"/>
            <a:ext cx="61722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1907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743200" y="228600"/>
            <a:ext cx="61722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665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294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008313" cy="781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57287"/>
            <a:ext cx="5111750" cy="5472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38337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5488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2578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99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245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898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200" y="0"/>
            <a:ext cx="8991600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2254865" cy="6096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28600" y="914400"/>
            <a:ext cx="8686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324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Stanford Coordinated Care</a:t>
            </a:r>
            <a:br>
              <a:rPr lang="en-US" dirty="0" smtClean="0"/>
            </a:br>
            <a:r>
              <a:rPr lang="en-US" sz="3200" dirty="0"/>
              <a:t>Alan </a:t>
            </a:r>
            <a:r>
              <a:rPr lang="en-US" sz="3200" dirty="0" err="1"/>
              <a:t>Glaseroff</a:t>
            </a:r>
            <a:r>
              <a:rPr lang="en-US" sz="3200" dirty="0"/>
              <a:t> MD</a:t>
            </a:r>
            <a:br>
              <a:rPr lang="en-US" sz="3200" dirty="0"/>
            </a:br>
            <a:r>
              <a:rPr lang="en-US" sz="3200" dirty="0"/>
              <a:t>Co-Director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28115"/>
            <a:ext cx="6400800" cy="1752600"/>
          </a:xfrm>
        </p:spPr>
        <p:txBody>
          <a:bodyPr/>
          <a:lstStyle/>
          <a:p>
            <a:r>
              <a:rPr lang="en-US" dirty="0" smtClean="0"/>
              <a:t>Canada-US Health Summit</a:t>
            </a:r>
          </a:p>
          <a:p>
            <a:r>
              <a:rPr lang="en-US" dirty="0" smtClean="0"/>
              <a:t>Delivery System Reform</a:t>
            </a:r>
          </a:p>
          <a:p>
            <a:r>
              <a:rPr lang="en-US" dirty="0" smtClean="0"/>
              <a:t>11/3/15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926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81671" y="51660"/>
            <a:ext cx="6255942" cy="5270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b="0" dirty="0" smtClean="0">
                <a:solidFill>
                  <a:srgbClr val="000000"/>
                </a:solidFill>
                <a:latin typeface="+mn-lt"/>
              </a:rPr>
              <a:t>SCC Approach: “The Activation Model”</a:t>
            </a:r>
            <a:endParaRPr lang="en-US" b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60363" y="1455738"/>
            <a:ext cx="8329612" cy="4113212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3875" indent="-2936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8191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047750" indent="-571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09675" indent="-4762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1666875" indent="-47625" algn="l" rtl="0" fontAlgn="base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124075" indent="-47625" algn="l" rtl="0" fontAlgn="base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581275" indent="-47625" algn="l" rtl="0" fontAlgn="base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038475" indent="-47625" algn="l" rtl="0" fontAlgn="base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/>
              <a:t>From:</a:t>
            </a:r>
          </a:p>
          <a:p>
            <a:pPr marL="0" indent="0">
              <a:buFontTx/>
              <a:buNone/>
            </a:pPr>
            <a:r>
              <a:rPr lang="en-US" sz="2400" dirty="0" smtClean="0"/>
              <a:t>	“What bothers you the most?</a:t>
            </a:r>
          </a:p>
          <a:p>
            <a:endParaRPr lang="en-US" sz="2400" dirty="0" smtClean="0"/>
          </a:p>
          <a:p>
            <a:r>
              <a:rPr lang="en-US" sz="2400" dirty="0" smtClean="0"/>
              <a:t>To:</a:t>
            </a:r>
          </a:p>
          <a:p>
            <a:pPr marL="0" indent="0">
              <a:buFontTx/>
              <a:buNone/>
            </a:pPr>
            <a:r>
              <a:rPr lang="en-US" sz="2400" dirty="0" smtClean="0"/>
              <a:t>	“Where do you want to be in a year?”</a:t>
            </a:r>
            <a:endParaRPr lang="en-US" sz="2400" dirty="0"/>
          </a:p>
        </p:txBody>
      </p:sp>
      <p:sp>
        <p:nvSpPr>
          <p:cNvPr id="4" name="Freeform 3"/>
          <p:cNvSpPr/>
          <p:nvPr/>
        </p:nvSpPr>
        <p:spPr>
          <a:xfrm>
            <a:off x="3873500" y="3657600"/>
            <a:ext cx="635000" cy="76200"/>
          </a:xfrm>
          <a:custGeom>
            <a:avLst/>
            <a:gdLst>
              <a:gd name="connsiteX0" fmla="*/ 635000 w 635000"/>
              <a:gd name="connsiteY0" fmla="*/ 76200 h 76200"/>
              <a:gd name="connsiteX1" fmla="*/ 0 w 635000"/>
              <a:gd name="connsiteY1" fmla="*/ 0 h 76200"/>
              <a:gd name="connsiteX2" fmla="*/ 0 w 635000"/>
              <a:gd name="connsiteY2" fmla="*/ 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5000" h="76200">
                <a:moveTo>
                  <a:pt x="635000" y="7620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111500" y="3225800"/>
            <a:ext cx="2362200" cy="228600"/>
          </a:xfrm>
          <a:custGeom>
            <a:avLst/>
            <a:gdLst>
              <a:gd name="connsiteX0" fmla="*/ 0 w 2362200"/>
              <a:gd name="connsiteY0" fmla="*/ 0 h 228600"/>
              <a:gd name="connsiteX1" fmla="*/ 2362200 w 2362200"/>
              <a:gd name="connsiteY1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62200" h="228600">
                <a:moveTo>
                  <a:pt x="0" y="0"/>
                </a:moveTo>
                <a:lnTo>
                  <a:pt x="2362200" y="228600"/>
                </a:ln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07801602"/>
              </p:ext>
            </p:extLst>
          </p:nvPr>
        </p:nvGraphicFramePr>
        <p:xfrm>
          <a:off x="1397000" y="2590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6959912"/>
      </p:ext>
    </p:extLst>
  </p:cSld>
  <p:clrMapOvr>
    <a:masterClrMapping/>
  </p:clrMapOvr>
  <p:transition xmlns:p14="http://schemas.microsoft.com/office/powerpoint/2010/main" spd="slow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4400"/>
            <a:ext cx="9144000" cy="605589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64988" y="144959"/>
            <a:ext cx="6579011" cy="769441"/>
          </a:xfrm>
        </p:spPr>
        <p:txBody>
          <a:bodyPr/>
          <a:lstStyle/>
          <a:p>
            <a:r>
              <a:rPr lang="en-US" dirty="0" smtClean="0"/>
              <a:t>Human Centered Design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091215"/>
      </p:ext>
    </p:extLst>
  </p:cSld>
  <p:clrMapOvr>
    <a:masterClrMapping/>
  </p:clrMapOvr>
  <p:transition xmlns:p14="http://schemas.microsoft.com/office/powerpoint/2010/main" spd="slow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solidFill>
              <a:srgbClr val="287A9E"/>
            </a:solidFill>
            <a:miter lim="800000"/>
            <a:headEnd/>
            <a:tailEnd/>
          </a:ln>
          <a:effectLst>
            <a:outerShdw blurRad="63500" dist="26940" dir="5400000" sx="100999" sy="100999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News Gothic MT"/>
              <a:cs typeface="ＭＳ Ｐゴシック" charset="0"/>
            </a:endParaRPr>
          </a:p>
        </p:txBody>
      </p:sp>
      <p:sp>
        <p:nvSpPr>
          <p:cNvPr id="16386" name="TextBox 9"/>
          <p:cNvSpPr txBox="1">
            <a:spLocks noChangeArrowheads="1"/>
          </p:cNvSpPr>
          <p:nvPr/>
        </p:nvSpPr>
        <p:spPr bwMode="auto">
          <a:xfrm>
            <a:off x="322263" y="2608263"/>
            <a:ext cx="21288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9pPr>
          </a:lstStyle>
          <a:p>
            <a:pPr algn="ctr" defTabSz="457200" eaLnBrk="1" hangingPunct="1"/>
            <a:r>
              <a:rPr lang="en-US">
                <a:solidFill>
                  <a:prstClr val="black"/>
                </a:solidFill>
              </a:rPr>
              <a:t>Provider</a:t>
            </a:r>
          </a:p>
        </p:txBody>
      </p:sp>
      <p:pic>
        <p:nvPicPr>
          <p:cNvPr id="16387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84175"/>
            <a:ext cx="282098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9" r="38306"/>
          <a:stretch>
            <a:fillRect/>
          </a:stretch>
        </p:blipFill>
        <p:spPr bwMode="auto">
          <a:xfrm>
            <a:off x="55563" y="354013"/>
            <a:ext cx="2581275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3" t="28954" r="51073" b="37279"/>
          <a:stretch>
            <a:fillRect/>
          </a:stretch>
        </p:blipFill>
        <p:spPr bwMode="auto">
          <a:xfrm>
            <a:off x="822325" y="604838"/>
            <a:ext cx="1319213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03213"/>
            <a:ext cx="2820987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384175"/>
            <a:ext cx="2820988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3" t="28954" r="51073" b="37279"/>
          <a:stretch>
            <a:fillRect/>
          </a:stretch>
        </p:blipFill>
        <p:spPr bwMode="auto">
          <a:xfrm>
            <a:off x="6570663" y="711200"/>
            <a:ext cx="14303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3" t="28954" r="51073" b="37279"/>
          <a:stretch>
            <a:fillRect/>
          </a:stretch>
        </p:blipFill>
        <p:spPr bwMode="auto">
          <a:xfrm>
            <a:off x="3725863" y="642938"/>
            <a:ext cx="14303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Box 10"/>
          <p:cNvSpPr txBox="1">
            <a:spLocks noChangeArrowheads="1"/>
          </p:cNvSpPr>
          <p:nvPr/>
        </p:nvSpPr>
        <p:spPr bwMode="auto">
          <a:xfrm>
            <a:off x="3059113" y="2431556"/>
            <a:ext cx="2643187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9pPr>
          </a:lstStyle>
          <a:p>
            <a:pPr algn="ctr" defTabSz="457200" eaLnBrk="1" hangingPunct="1"/>
            <a:r>
              <a:rPr lang="en-US" dirty="0">
                <a:solidFill>
                  <a:prstClr val="black"/>
                </a:solidFill>
              </a:rPr>
              <a:t>Medical </a:t>
            </a:r>
            <a:r>
              <a:rPr lang="en-US" dirty="0" smtClean="0">
                <a:solidFill>
                  <a:prstClr val="black"/>
                </a:solidFill>
              </a:rPr>
              <a:t>Assistant/Care Coordinator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395" name="TextBox 11"/>
          <p:cNvSpPr txBox="1">
            <a:spLocks noChangeArrowheads="1"/>
          </p:cNvSpPr>
          <p:nvPr/>
        </p:nvSpPr>
        <p:spPr bwMode="auto">
          <a:xfrm>
            <a:off x="6570663" y="2654300"/>
            <a:ext cx="134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n-US">
                <a:solidFill>
                  <a:prstClr val="black"/>
                </a:solidFill>
              </a:rPr>
              <a:t>Nurse</a:t>
            </a:r>
          </a:p>
        </p:txBody>
      </p:sp>
      <p:pic>
        <p:nvPicPr>
          <p:cNvPr id="16396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651250"/>
            <a:ext cx="2820987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3651250"/>
            <a:ext cx="2820988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0" name="TextBox 16"/>
          <p:cNvSpPr txBox="1">
            <a:spLocks noChangeArrowheads="1"/>
          </p:cNvSpPr>
          <p:nvPr/>
        </p:nvSpPr>
        <p:spPr bwMode="auto">
          <a:xfrm>
            <a:off x="3314700" y="5881688"/>
            <a:ext cx="2387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9pPr>
          </a:lstStyle>
          <a:p>
            <a:pPr algn="ctr" defTabSz="457200" eaLnBrk="1" hangingPunct="1"/>
            <a:r>
              <a:rPr lang="en-US" dirty="0" smtClean="0">
                <a:solidFill>
                  <a:prstClr val="black"/>
                </a:solidFill>
              </a:rPr>
              <a:t>Clinical Pharmacist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401" name="TextBox 17"/>
          <p:cNvSpPr txBox="1">
            <a:spLocks noChangeArrowheads="1"/>
          </p:cNvSpPr>
          <p:nvPr/>
        </p:nvSpPr>
        <p:spPr bwMode="auto">
          <a:xfrm>
            <a:off x="6083300" y="5819775"/>
            <a:ext cx="24907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9pPr>
          </a:lstStyle>
          <a:p>
            <a:pPr algn="ctr" defTabSz="457200" eaLnBrk="1" hangingPunct="1"/>
            <a:r>
              <a:rPr lang="en-US" dirty="0" smtClean="0">
                <a:solidFill>
                  <a:prstClr val="black"/>
                </a:solidFill>
              </a:rPr>
              <a:t>Physical Therapist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6402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250"/>
            <a:ext cx="2820987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4" name="TextBox 20"/>
          <p:cNvSpPr txBox="1">
            <a:spLocks noChangeArrowheads="1"/>
          </p:cNvSpPr>
          <p:nvPr/>
        </p:nvSpPr>
        <p:spPr bwMode="auto">
          <a:xfrm>
            <a:off x="322263" y="5881688"/>
            <a:ext cx="226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9pPr>
          </a:lstStyle>
          <a:p>
            <a:pPr algn="ctr" defTabSz="457200" eaLnBrk="1" hangingPunct="1"/>
            <a:r>
              <a:rPr lang="en-US" dirty="0" smtClean="0">
                <a:solidFill>
                  <a:prstClr val="black"/>
                </a:solidFill>
              </a:rPr>
              <a:t>Behavioral Health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“Cup </a:t>
            </a:r>
            <a:r>
              <a:rPr lang="en-US" dirty="0" err="1" smtClean="0"/>
              <a:t>Runneth</a:t>
            </a:r>
            <a:r>
              <a:rPr lang="en-US" dirty="0" smtClean="0"/>
              <a:t> Over”…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00051"/>
      </p:ext>
    </p:extLst>
  </p:cSld>
  <p:clrMapOvr>
    <a:masterClrMapping/>
  </p:clrMapOvr>
  <p:transition xmlns:p14="http://schemas.microsoft.com/office/powerpoint/2010/main" spd="slow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solidFill>
              <a:srgbClr val="287A9E"/>
            </a:solidFill>
            <a:miter lim="800000"/>
            <a:headEnd/>
            <a:tailEnd/>
          </a:ln>
          <a:effectLst>
            <a:outerShdw blurRad="63500" dist="26940" dir="5400000" sx="100999" sy="100999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News Gothic MT"/>
              <a:cs typeface="ＭＳ Ｐゴシック" charset="0"/>
            </a:endParaRPr>
          </a:p>
        </p:txBody>
      </p:sp>
      <p:sp>
        <p:nvSpPr>
          <p:cNvPr id="41986" name="TextBox 9"/>
          <p:cNvSpPr txBox="1">
            <a:spLocks noChangeArrowheads="1"/>
          </p:cNvSpPr>
          <p:nvPr/>
        </p:nvSpPr>
        <p:spPr bwMode="auto">
          <a:xfrm>
            <a:off x="322263" y="2608263"/>
            <a:ext cx="21288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9pPr>
          </a:lstStyle>
          <a:p>
            <a:pPr algn="ctr" defTabSz="457200" eaLnBrk="1" hangingPunct="1"/>
            <a:r>
              <a:rPr lang="en-US">
                <a:solidFill>
                  <a:prstClr val="black"/>
                </a:solidFill>
              </a:rPr>
              <a:t>Provider</a:t>
            </a:r>
          </a:p>
        </p:txBody>
      </p:sp>
      <p:pic>
        <p:nvPicPr>
          <p:cNvPr id="41987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84175"/>
            <a:ext cx="282098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03213"/>
            <a:ext cx="2820987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384175"/>
            <a:ext cx="2820988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3" t="28954" r="51073" b="37279"/>
          <a:stretch>
            <a:fillRect/>
          </a:stretch>
        </p:blipFill>
        <p:spPr bwMode="auto">
          <a:xfrm>
            <a:off x="6570663" y="711200"/>
            <a:ext cx="14303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3" t="28954" r="51073" b="37279"/>
          <a:stretch>
            <a:fillRect/>
          </a:stretch>
        </p:blipFill>
        <p:spPr bwMode="auto">
          <a:xfrm>
            <a:off x="3725863" y="635000"/>
            <a:ext cx="14303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TextBox 10"/>
          <p:cNvSpPr txBox="1">
            <a:spLocks noChangeArrowheads="1"/>
          </p:cNvSpPr>
          <p:nvPr/>
        </p:nvSpPr>
        <p:spPr bwMode="auto">
          <a:xfrm>
            <a:off x="3059113" y="2516099"/>
            <a:ext cx="2643187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9pPr>
          </a:lstStyle>
          <a:p>
            <a:pPr algn="ctr" defTabSz="457200" eaLnBrk="1" hangingPunct="1"/>
            <a:r>
              <a:rPr lang="en-US" dirty="0">
                <a:solidFill>
                  <a:prstClr val="black"/>
                </a:solidFill>
              </a:rPr>
              <a:t>Medical </a:t>
            </a:r>
            <a:r>
              <a:rPr lang="en-US" dirty="0" smtClean="0">
                <a:solidFill>
                  <a:prstClr val="black"/>
                </a:solidFill>
              </a:rPr>
              <a:t>Assistant/Care Coordinator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1993" name="TextBox 11"/>
          <p:cNvSpPr txBox="1">
            <a:spLocks noChangeArrowheads="1"/>
          </p:cNvSpPr>
          <p:nvPr/>
        </p:nvSpPr>
        <p:spPr bwMode="auto">
          <a:xfrm>
            <a:off x="6570663" y="2654300"/>
            <a:ext cx="134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n-US">
                <a:solidFill>
                  <a:prstClr val="black"/>
                </a:solidFill>
              </a:rPr>
              <a:t>Nurse</a:t>
            </a:r>
          </a:p>
        </p:txBody>
      </p:sp>
      <p:pic>
        <p:nvPicPr>
          <p:cNvPr id="41994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651250"/>
            <a:ext cx="2820987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3651250"/>
            <a:ext cx="2820988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3" t="28954" r="51073" b="37279"/>
          <a:stretch>
            <a:fillRect/>
          </a:stretch>
        </p:blipFill>
        <p:spPr bwMode="auto">
          <a:xfrm>
            <a:off x="6570663" y="3979863"/>
            <a:ext cx="14303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3" t="28954" r="51073" b="37279"/>
          <a:stretch>
            <a:fillRect/>
          </a:stretch>
        </p:blipFill>
        <p:spPr bwMode="auto">
          <a:xfrm>
            <a:off x="3725863" y="3979863"/>
            <a:ext cx="14303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8" name="TextBox 16"/>
          <p:cNvSpPr txBox="1">
            <a:spLocks noChangeArrowheads="1"/>
          </p:cNvSpPr>
          <p:nvPr/>
        </p:nvSpPr>
        <p:spPr bwMode="auto">
          <a:xfrm>
            <a:off x="3153439" y="5946755"/>
            <a:ext cx="2387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9pPr>
          </a:lstStyle>
          <a:p>
            <a:pPr algn="ctr" defTabSz="457200" eaLnBrk="1" hangingPunct="1"/>
            <a:r>
              <a:rPr lang="en-US" dirty="0" smtClean="0">
                <a:solidFill>
                  <a:prstClr val="black"/>
                </a:solidFill>
              </a:rPr>
              <a:t>Physical Therapist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1999" name="TextBox 17"/>
          <p:cNvSpPr txBox="1">
            <a:spLocks noChangeArrowheads="1"/>
          </p:cNvSpPr>
          <p:nvPr/>
        </p:nvSpPr>
        <p:spPr bwMode="auto">
          <a:xfrm>
            <a:off x="6083300" y="5819775"/>
            <a:ext cx="24907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9pPr>
          </a:lstStyle>
          <a:p>
            <a:pPr algn="ctr" defTabSz="457200" eaLnBrk="1" hangingPunct="1"/>
            <a:r>
              <a:rPr lang="en-US" dirty="0" smtClean="0">
                <a:solidFill>
                  <a:prstClr val="black"/>
                </a:solidFill>
              </a:rPr>
              <a:t>Clinical Pharmacist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2000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250"/>
            <a:ext cx="2820987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1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3" t="28954" r="51073" b="37279"/>
          <a:stretch>
            <a:fillRect/>
          </a:stretch>
        </p:blipFill>
        <p:spPr bwMode="auto">
          <a:xfrm>
            <a:off x="703263" y="3971925"/>
            <a:ext cx="14303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2" name="TextBox 20"/>
          <p:cNvSpPr txBox="1">
            <a:spLocks noChangeArrowheads="1"/>
          </p:cNvSpPr>
          <p:nvPr/>
        </p:nvSpPr>
        <p:spPr bwMode="auto">
          <a:xfrm>
            <a:off x="322263" y="5658214"/>
            <a:ext cx="22606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9pPr>
          </a:lstStyle>
          <a:p>
            <a:pPr algn="ctr" defTabSz="457200" eaLnBrk="1" hangingPunct="1"/>
            <a:r>
              <a:rPr lang="en-US" dirty="0" smtClean="0">
                <a:solidFill>
                  <a:prstClr val="black"/>
                </a:solidFill>
              </a:rPr>
              <a:t>LCSW/Behavioral </a:t>
            </a:r>
            <a:r>
              <a:rPr lang="en-US" dirty="0">
                <a:solidFill>
                  <a:prstClr val="black"/>
                </a:solidFill>
              </a:rPr>
              <a:t>H</a:t>
            </a:r>
            <a:r>
              <a:rPr lang="en-US" dirty="0" smtClean="0">
                <a:solidFill>
                  <a:prstClr val="black"/>
                </a:solidFill>
              </a:rPr>
              <a:t>ealth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2003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3" t="28954" r="51073" b="37279"/>
          <a:stretch>
            <a:fillRect/>
          </a:stretch>
        </p:blipFill>
        <p:spPr bwMode="auto">
          <a:xfrm>
            <a:off x="703263" y="711200"/>
            <a:ext cx="14303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“Share the Care”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076855"/>
      </p:ext>
    </p:extLst>
  </p:cSld>
  <p:clrMapOvr>
    <a:masterClrMapping/>
  </p:clrMapOvr>
  <p:transition xmlns:p14="http://schemas.microsoft.com/office/powerpoint/2010/main" spd="slow" advClick="0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amTrainingCenter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TeamTrainingCenterTemplate.thmx</Template>
  <TotalTime>14</TotalTime>
  <Words>91</Words>
  <Application>Microsoft Macintosh PowerPoint</Application>
  <PresentationFormat>On-screen Show (4:3)</PresentationFormat>
  <Paragraphs>32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TeamTrainingCenterTemplate</vt:lpstr>
      <vt:lpstr>Stanford Coordinated Care Alan Glaseroff MD Co-Director </vt:lpstr>
      <vt:lpstr>PowerPoint Presentation</vt:lpstr>
      <vt:lpstr>Human Centered Design </vt:lpstr>
      <vt:lpstr>From “Cup Runneth Over”…</vt:lpstr>
      <vt:lpstr>To “Share the Care”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Stanford Coordinated Care Alan Glaseroff MD Co-Director </dc:title>
  <dc:subject/>
  <dc:creator>aglaseroff</dc:creator>
  <cp:keywords/>
  <dc:description/>
  <cp:lastModifiedBy>aglaseroff</cp:lastModifiedBy>
  <cp:revision>2</cp:revision>
  <dcterms:created xsi:type="dcterms:W3CDTF">2015-10-29T23:36:02Z</dcterms:created>
  <dcterms:modified xsi:type="dcterms:W3CDTF">2015-10-30T22:51:51Z</dcterms:modified>
  <cp:category/>
</cp:coreProperties>
</file>