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1.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6" r:id="rId4"/>
    <p:sldMasterId id="2147483693" r:id="rId5"/>
    <p:sldMasterId id="2147483710" r:id="rId6"/>
    <p:sldMasterId id="2147483761" r:id="rId7"/>
    <p:sldMasterId id="2147483768" r:id="rId8"/>
    <p:sldMasterId id="2147483782" r:id="rId9"/>
    <p:sldMasterId id="2147483789" r:id="rId10"/>
    <p:sldMasterId id="2147483796" r:id="rId11"/>
    <p:sldMasterId id="2147483867" r:id="rId12"/>
  </p:sldMasterIdLst>
  <p:notesMasterIdLst>
    <p:notesMasterId r:id="rId52"/>
  </p:notesMasterIdLst>
  <p:sldIdLst>
    <p:sldId id="256" r:id="rId13"/>
    <p:sldId id="286" r:id="rId14"/>
    <p:sldId id="301" r:id="rId15"/>
    <p:sldId id="313" r:id="rId16"/>
    <p:sldId id="258" r:id="rId17"/>
    <p:sldId id="323" r:id="rId18"/>
    <p:sldId id="261" r:id="rId19"/>
    <p:sldId id="272" r:id="rId20"/>
    <p:sldId id="275" r:id="rId21"/>
    <p:sldId id="259" r:id="rId22"/>
    <p:sldId id="262" r:id="rId23"/>
    <p:sldId id="273" r:id="rId24"/>
    <p:sldId id="264" r:id="rId25"/>
    <p:sldId id="263" r:id="rId26"/>
    <p:sldId id="267" r:id="rId27"/>
    <p:sldId id="269" r:id="rId28"/>
    <p:sldId id="274" r:id="rId29"/>
    <p:sldId id="333" r:id="rId30"/>
    <p:sldId id="270" r:id="rId31"/>
    <p:sldId id="271" r:id="rId32"/>
    <p:sldId id="324" r:id="rId33"/>
    <p:sldId id="291" r:id="rId34"/>
    <p:sldId id="276" r:id="rId35"/>
    <p:sldId id="296" r:id="rId36"/>
    <p:sldId id="294" r:id="rId37"/>
    <p:sldId id="292" r:id="rId38"/>
    <p:sldId id="277" r:id="rId39"/>
    <p:sldId id="278" r:id="rId40"/>
    <p:sldId id="293" r:id="rId41"/>
    <p:sldId id="280" r:id="rId42"/>
    <p:sldId id="282" r:id="rId43"/>
    <p:sldId id="297" r:id="rId44"/>
    <p:sldId id="325" r:id="rId45"/>
    <p:sldId id="326" r:id="rId46"/>
    <p:sldId id="327" r:id="rId47"/>
    <p:sldId id="332" r:id="rId48"/>
    <p:sldId id="330" r:id="rId49"/>
    <p:sldId id="331" r:id="rId50"/>
    <p:sldId id="32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K CONWAY" initials="PC" lastIdx="7"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commentAuthors" Target="commentAuthors.xml"/><Relationship Id="rId5" Type="http://schemas.openxmlformats.org/officeDocument/2006/relationships/slideMaster" Target="slideMasters/slideMaster5.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8-16T22:53:26.843" idx="7">
    <p:pos x="10" y="10"/>
    <p:text>we should maybe update this slide with july #'s - over 2000 now in 2 sided risk, working to improve quality and care coordination.  Wonder if worth sharing any of the results from evaluation?  Granted prelim.</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39C59C-5766-4237-AD02-A1F686C829B8}" type="datetimeFigureOut">
              <a:rPr lang="en-US" smtClean="0"/>
              <a:t>11/01/2015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AF31B0-75B5-4340-8334-48321DB11AD4}" type="slidenum">
              <a:rPr lang="en-US" smtClean="0"/>
              <a:t>‹#›</a:t>
            </a:fld>
            <a:endParaRPr lang="en-US"/>
          </a:p>
        </p:txBody>
      </p:sp>
    </p:spTree>
    <p:extLst>
      <p:ext uri="{BB962C8B-B14F-4D97-AF65-F5344CB8AC3E}">
        <p14:creationId xmlns:p14="http://schemas.microsoft.com/office/powerpoint/2010/main" val="3303518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58B31-2671-40A1-95AF-BC9E6038CD0F}" type="slidenum">
              <a:rPr lang="en-US" smtClean="0"/>
              <a:t>5</a:t>
            </a:fld>
            <a:endParaRPr lang="en-US"/>
          </a:p>
        </p:txBody>
      </p:sp>
    </p:spTree>
    <p:extLst>
      <p:ext uri="{BB962C8B-B14F-4D97-AF65-F5344CB8AC3E}">
        <p14:creationId xmlns:p14="http://schemas.microsoft.com/office/powerpoint/2010/main" val="3607792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4810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Version 2/15/2015</a:t>
            </a:r>
          </a:p>
          <a:p>
            <a:pPr marL="0" indent="0" defTabSz="448102">
              <a:buFont typeface="Arial" panose="020B0604020202020204" pitchFamily="34" charset="0"/>
              <a:buNone/>
              <a:defRPr/>
            </a:pPr>
            <a:endParaRPr lang="en-US" dirty="0" smtClean="0"/>
          </a:p>
          <a:p>
            <a:pPr marL="0" indent="0" defTabSz="448102">
              <a:buFont typeface="Arial" panose="020B0604020202020204" pitchFamily="34" charset="0"/>
              <a:buNone/>
              <a:defRPr/>
            </a:pPr>
            <a:endParaRPr lang="en-US" dirty="0" smtClean="0"/>
          </a:p>
          <a:p>
            <a:pPr marL="168038" indent="-168038" defTabSz="448102">
              <a:buFont typeface="Arial" panose="020B0604020202020204" pitchFamily="34" charset="0"/>
              <a:buChar char="•"/>
              <a:defRPr/>
            </a:pPr>
            <a:r>
              <a:rPr lang="en-US" dirty="0" smtClean="0"/>
              <a:t>CPC is similar to MAPCP in that it is a multi-payer PCMH initiative, except that CMS rather than the states are leading the effort</a:t>
            </a:r>
            <a:r>
              <a:rPr lang="en-US" baseline="0" dirty="0" smtClean="0"/>
              <a:t> and CMS-defined a standardized transformation approach across all 7 regions</a:t>
            </a:r>
            <a:endParaRPr lang="en-US" dirty="0" smtClean="0"/>
          </a:p>
          <a:p>
            <a:pPr marL="168038" indent="-168038" defTabSz="448102">
              <a:buFont typeface="Arial" panose="020B0604020202020204" pitchFamily="34" charset="0"/>
              <a:buChar char="•"/>
              <a:defRPr/>
            </a:pPr>
            <a:r>
              <a:rPr lang="en-US" dirty="0" smtClean="0"/>
              <a:t>CMS</a:t>
            </a:r>
            <a:r>
              <a:rPr lang="en-US" baseline="0" dirty="0" smtClean="0"/>
              <a:t> selected payers that were well-aligned in their strategies to support enhanced primary care</a:t>
            </a:r>
          </a:p>
          <a:p>
            <a:pPr marL="168038" indent="-168038" defTabSz="448102">
              <a:buFont typeface="Arial" panose="020B0604020202020204" pitchFamily="34" charset="0"/>
              <a:buChar char="•"/>
              <a:defRPr/>
            </a:pPr>
            <a:r>
              <a:rPr lang="en-US" baseline="0" dirty="0" smtClean="0"/>
              <a:t>Enhanced payments include care management fees and shared savings</a:t>
            </a:r>
          </a:p>
          <a:p>
            <a:pPr marL="168038" indent="-168038" defTabSz="448102">
              <a:buFont typeface="Arial" panose="020B0604020202020204" pitchFamily="34" charset="0"/>
              <a:buChar char="•"/>
              <a:defRPr/>
            </a:pPr>
            <a:r>
              <a:rPr lang="en-US" baseline="0" dirty="0" smtClean="0"/>
              <a:t>Approach to shared savings, relative to benchmark, threshold, MSR, savings calculated at regional level.  </a:t>
            </a:r>
          </a:p>
          <a:p>
            <a:pPr marL="168038" indent="-168038" defTabSz="448102">
              <a:buFont typeface="Arial" panose="020B0604020202020204" pitchFamily="34" charset="0"/>
              <a:buChar char="•"/>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During the first year, across all attributed Medicare FFS beneficiaries, CPC appears to have reduced total monthly Medicare Part A and B expenditures per beneficiary (compared to what they would have been absent the CPC intervention) by $14, or 2 percent (not including care management fees paid). The reductions appear to be due to the favorable initiative-wide impacts on hospitalizations, ED visits (total and outpatient), and unplanned 30-day readmissions. Impacts were nearly large enough to offset CMS’s monthly care management fees, which average $20 per attributed beneficiary at participating practices. The reductions in expenditures for Medicare services render the initiative close to cost neutral for Medicare FFS as a whole, but suggest that CPC has not generated </a:t>
            </a:r>
            <a:r>
              <a:rPr lang="en-US" sz="1200" i="1" kern="1200" dirty="0" smtClean="0">
                <a:solidFill>
                  <a:schemeClr val="tx1"/>
                </a:solidFill>
                <a:effectLst/>
                <a:latin typeface="+mn-lt"/>
                <a:ea typeface="+mn-ea"/>
                <a:cs typeface="+mn-cs"/>
              </a:rPr>
              <a:t>net</a:t>
            </a:r>
            <a:r>
              <a:rPr lang="en-US" sz="1200" kern="1200" dirty="0" smtClean="0">
                <a:solidFill>
                  <a:schemeClr val="tx1"/>
                </a:solidFill>
                <a:effectLst/>
                <a:latin typeface="+mn-lt"/>
                <a:ea typeface="+mn-ea"/>
                <a:cs typeface="+mn-cs"/>
              </a:rPr>
              <a:t> savings during this first year. The expenditure and service use impact estimates differ significantly across regions, with the favorable initiative-wide results driven mainly by Oklahoma, where CPC generated favorable impacts on the key expenditures and service utilization outcomes (including Medicare expenditures, hospitalizations, and ED visits), and to a lesser extent by New Jersey (for Medicare expenditures), New York (for hospitalizations), and Oregon (for outpatient ED visits).</a:t>
            </a:r>
          </a:p>
          <a:p>
            <a:endParaRPr lang="en-US" dirty="0" smtClean="0"/>
          </a:p>
          <a:p>
            <a:pPr marL="168038" indent="-168038" defTabSz="448102">
              <a:buFont typeface="Arial" panose="020B0604020202020204" pitchFamily="34" charset="0"/>
              <a:buChar char="•"/>
              <a:defRPr/>
            </a:pPr>
            <a:endParaRPr lang="en-US" dirty="0" smtClean="0"/>
          </a:p>
          <a:p>
            <a:endParaRPr lang="en-US" dirty="0"/>
          </a:p>
        </p:txBody>
      </p:sp>
    </p:spTree>
    <p:extLst>
      <p:ext uri="{BB962C8B-B14F-4D97-AF65-F5344CB8AC3E}">
        <p14:creationId xmlns:p14="http://schemas.microsoft.com/office/powerpoint/2010/main" val="373480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Quarterly reporting</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697560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Early results are listed below in the event that you want to voice over the slides.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Quarterly reconciliation results for the second quarter of 2014 for Models 2 and 3 of the Bundled Payments for Care Improvement Initiative (BPCI).</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Model 2 results included 14,528 acute/post-acute care episode cases and were mixed. The total CMS Discount Amount in Model 2 was $8.2 million, though this is not an estimate of BPCI savings. 30 out of 61 risk-bearing entities (Awardees and Awardee Conveners) achieved positive Reconciliation Amounts. Across risk-bearing entities, the average Reconciliation Amount was -$38,000 with a range from roughly -$1.5 million to $629,000. The aggregate Reconciliation Amount for Model 2 was -$2.3 million.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Model 3 results included 4,032 post-acute care episode cases and results were similarly mixed. The total CMS Discount Amount in Model 3 was $2.8 million. 5 out of 20 risk-bearing entities achieved positive Reconciliation Amounts, but the positive Reconciliation Amounts more than offset the negative Reconciliation amounts. Among risk-bearing entities, the average Reconciliation Amount was roughly $61,000, with a range from around -$520,000 to $909,000. The aggregate Reconciliation Amount for Model 3 was $1.1 million.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Results in the second quarter of 2014 were similar to results from the first quarter of 2014 for most of the 191 Model 2 and Model 3 Episode Initiators who participated in both quarters. 124 out of the 191 Episode Initiators that participated in both quarters received Reconciliation Amounts for the second quarter of 2014 that were the same sign as the Reconciliation Amounts for the first quarter of 2014. Of the remaining 67 Episode Initiators, 30 transitioned from negative to positive Reconciliation Amounts and 37 transitioned from positive to negative Reconciliation Amounts.</a:t>
            </a:r>
          </a:p>
          <a:p>
            <a:endParaRPr lang="en-US" sz="1200" kern="1200" dirty="0" smtClean="0">
              <a:solidFill>
                <a:schemeClr val="tx1"/>
              </a:solidFill>
              <a:effectLst/>
              <a:latin typeface="+mn-lt"/>
              <a:ea typeface="+mn-ea"/>
              <a:cs typeface="+mn-cs"/>
            </a:endParaRPr>
          </a:p>
          <a:p>
            <a:pPr marL="0" indent="0">
              <a:buFont typeface="Wingdings" panose="05000000000000000000" pitchFamily="2" charset="2"/>
              <a:buNone/>
            </a:pPr>
            <a:r>
              <a:rPr lang="en-US" sz="1200" kern="1200" dirty="0" smtClean="0">
                <a:solidFill>
                  <a:schemeClr val="tx1"/>
                </a:solidFill>
                <a:latin typeface="+mn-lt"/>
                <a:ea typeface="+mn-ea"/>
                <a:cs typeface="Arial" panose="020B0604020202020204" pitchFamily="34" charset="0"/>
              </a:rPr>
              <a:t>Duration of model is scheduled for 3 years:</a:t>
            </a:r>
          </a:p>
          <a:p>
            <a:pPr marL="742950" lvl="1" indent="-285750">
              <a:buFont typeface="Wingdings" panose="05000000000000000000" pitchFamily="2" charset="2"/>
              <a:buChar char="§"/>
            </a:pPr>
            <a:r>
              <a:rPr lang="en-US" sz="1200" kern="1200" dirty="0" smtClean="0">
                <a:solidFill>
                  <a:schemeClr val="tx1"/>
                </a:solidFill>
                <a:latin typeface="+mn-lt"/>
                <a:ea typeface="+mn-ea"/>
                <a:cs typeface="Arial" panose="020B0604020202020204" pitchFamily="34" charset="0"/>
              </a:rPr>
              <a:t>Model 1:  April 2013 to present</a:t>
            </a:r>
          </a:p>
          <a:p>
            <a:pPr marL="742950" lvl="1" indent="-285750">
              <a:buFont typeface="Wingdings" panose="05000000000000000000" pitchFamily="2" charset="2"/>
              <a:buChar char="§"/>
            </a:pPr>
            <a:r>
              <a:rPr lang="en-US" sz="1200" kern="1200" dirty="0" smtClean="0">
                <a:solidFill>
                  <a:schemeClr val="tx1"/>
                </a:solidFill>
                <a:latin typeface="+mn-lt"/>
                <a:ea typeface="+mn-ea"/>
                <a:cs typeface="Arial" panose="020B0604020202020204" pitchFamily="34" charset="0"/>
              </a:rPr>
              <a:t>Models 2,3,4:   October 2013 to present</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A16B407-8CBD-4D40-9463-21056C444CD0}"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30055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Arial" panose="020B0604020202020204" pitchFamily="34" charset="0"/>
              </a:rPr>
              <a:t>CMS is testing the ability of </a:t>
            </a:r>
            <a:r>
              <a:rPr lang="en-US" sz="1200" b="1" kern="1200" dirty="0" smtClean="0">
                <a:solidFill>
                  <a:schemeClr val="accent1">
                    <a:lumMod val="75000"/>
                  </a:schemeClr>
                </a:solidFill>
                <a:latin typeface="+mn-lt"/>
                <a:ea typeface="+mn-ea"/>
                <a:cs typeface="Arial" panose="020B0604020202020204" pitchFamily="34" charset="0"/>
              </a:rPr>
              <a:t>state governments to utilize policy and regulatory levers</a:t>
            </a:r>
            <a:r>
              <a:rPr lang="en-US" sz="1200" b="1" kern="1200" dirty="0" smtClean="0">
                <a:solidFill>
                  <a:schemeClr val="tx2"/>
                </a:solidFill>
                <a:latin typeface="+mn-lt"/>
                <a:ea typeface="+mn-ea"/>
                <a:cs typeface="Arial" panose="020B0604020202020204" pitchFamily="34" charset="0"/>
              </a:rPr>
              <a:t> </a:t>
            </a:r>
            <a:r>
              <a:rPr lang="en-US" sz="1200" kern="1200" dirty="0" smtClean="0">
                <a:solidFill>
                  <a:schemeClr val="tx1"/>
                </a:solidFill>
                <a:latin typeface="+mn-lt"/>
                <a:ea typeface="+mn-ea"/>
                <a:cs typeface="Arial" panose="020B0604020202020204" pitchFamily="34" charset="0"/>
              </a:rPr>
              <a:t>to accelerate health care transformation</a:t>
            </a:r>
          </a:p>
          <a:p>
            <a:endParaRPr lang="en-US" sz="1200" kern="1200" dirty="0" smtClean="0">
              <a:solidFill>
                <a:schemeClr val="tx1"/>
              </a:solidFill>
              <a:latin typeface="+mn-lt"/>
              <a:ea typeface="+mn-ea"/>
              <a:cs typeface="Arial" panose="020B0604020202020204" pitchFamily="34" charset="0"/>
            </a:endParaRPr>
          </a:p>
          <a:p>
            <a:pPr>
              <a:buFont typeface="Wingdings" panose="05000000000000000000" pitchFamily="2" charset="2"/>
              <a:buChar char="Ø"/>
            </a:pPr>
            <a:r>
              <a:rPr lang="en-US" sz="1800" b="1" kern="1200" dirty="0" smtClean="0">
                <a:solidFill>
                  <a:schemeClr val="tx1"/>
                </a:solidFill>
                <a:latin typeface="+mn-lt"/>
                <a:ea typeface="+mn-ea"/>
                <a:cs typeface="+mn-cs"/>
              </a:rPr>
              <a:t>Near term CMMI objectives</a:t>
            </a:r>
          </a:p>
          <a:p>
            <a:pPr lvl="1">
              <a:buFont typeface="Wingdings" panose="05000000000000000000" pitchFamily="2" charset="2"/>
              <a:buChar char="§"/>
            </a:pPr>
            <a:r>
              <a:rPr lang="en-US" sz="1800" kern="1200" dirty="0" smtClean="0">
                <a:solidFill>
                  <a:schemeClr val="tx1"/>
                </a:solidFill>
                <a:latin typeface="+mn-lt"/>
                <a:ea typeface="+mn-ea"/>
                <a:cs typeface="+mn-cs"/>
              </a:rPr>
              <a:t>Establish project milestones and success metrics</a:t>
            </a:r>
          </a:p>
          <a:p>
            <a:pPr lvl="1">
              <a:buFont typeface="Wingdings" panose="05000000000000000000" pitchFamily="2" charset="2"/>
              <a:buChar char="§"/>
            </a:pPr>
            <a:endParaRPr lang="en-US" sz="1800" kern="1200" dirty="0" smtClean="0">
              <a:solidFill>
                <a:schemeClr val="tx1"/>
              </a:solidFill>
              <a:latin typeface="+mn-lt"/>
              <a:ea typeface="+mn-ea"/>
              <a:cs typeface="+mn-cs"/>
            </a:endParaRPr>
          </a:p>
          <a:p>
            <a:pPr lvl="1">
              <a:buFont typeface="Wingdings" panose="05000000000000000000" pitchFamily="2" charset="2"/>
              <a:buChar char="§"/>
            </a:pPr>
            <a:r>
              <a:rPr lang="en-US" sz="1800" kern="1200" dirty="0" smtClean="0">
                <a:solidFill>
                  <a:schemeClr val="tx1"/>
                </a:solidFill>
                <a:latin typeface="+mn-lt"/>
                <a:ea typeface="+mn-ea"/>
                <a:cs typeface="+mn-cs"/>
              </a:rPr>
              <a:t>Support development of states’ stakeholder engagement plans</a:t>
            </a:r>
          </a:p>
          <a:p>
            <a:pPr lvl="1">
              <a:buFont typeface="Wingdings" panose="05000000000000000000" pitchFamily="2" charset="2"/>
              <a:buChar char="§"/>
            </a:pPr>
            <a:endParaRPr lang="en-US" sz="1800" kern="1200" dirty="0" smtClean="0">
              <a:solidFill>
                <a:schemeClr val="tx1"/>
              </a:solidFill>
              <a:latin typeface="+mn-lt"/>
              <a:ea typeface="+mn-ea"/>
              <a:cs typeface="+mn-cs"/>
            </a:endParaRPr>
          </a:p>
          <a:p>
            <a:pPr lvl="1">
              <a:buFont typeface="Wingdings" panose="05000000000000000000" pitchFamily="2" charset="2"/>
              <a:buChar char="§"/>
            </a:pPr>
            <a:r>
              <a:rPr lang="en-US" sz="1800" kern="1200" dirty="0" smtClean="0">
                <a:solidFill>
                  <a:schemeClr val="tx1"/>
                </a:solidFill>
                <a:latin typeface="+mn-lt"/>
                <a:ea typeface="+mn-ea"/>
                <a:cs typeface="+mn-cs"/>
              </a:rPr>
              <a:t>Onboard states to Technical Assistance Solution Center and </a:t>
            </a:r>
            <a:r>
              <a:rPr lang="en-US" sz="1800" kern="1200" dirty="0" err="1" smtClean="0">
                <a:solidFill>
                  <a:schemeClr val="tx1"/>
                </a:solidFill>
                <a:latin typeface="+mn-lt"/>
                <a:ea typeface="+mn-ea"/>
                <a:cs typeface="+mn-cs"/>
              </a:rPr>
              <a:t>SIMergy</a:t>
            </a:r>
            <a:r>
              <a:rPr lang="en-US" sz="1800" kern="1200" dirty="0" smtClean="0">
                <a:solidFill>
                  <a:schemeClr val="tx1"/>
                </a:solidFill>
                <a:latin typeface="+mn-lt"/>
                <a:ea typeface="+mn-ea"/>
                <a:cs typeface="+mn-cs"/>
              </a:rPr>
              <a:t> Collaboration site</a:t>
            </a:r>
          </a:p>
          <a:p>
            <a:pPr lvl="1">
              <a:buFont typeface="Wingdings" panose="05000000000000000000" pitchFamily="2" charset="2"/>
              <a:buChar char="§"/>
            </a:pPr>
            <a:endParaRPr lang="en-US" sz="1800" kern="1200" dirty="0" smtClean="0">
              <a:solidFill>
                <a:schemeClr val="tx1"/>
              </a:solidFill>
              <a:latin typeface="+mn-lt"/>
              <a:ea typeface="+mn-ea"/>
              <a:cs typeface="+mn-cs"/>
            </a:endParaRPr>
          </a:p>
          <a:p>
            <a:pPr lvl="1">
              <a:buFont typeface="Wingdings" panose="05000000000000000000" pitchFamily="2" charset="2"/>
              <a:buChar char="§"/>
            </a:pPr>
            <a:r>
              <a:rPr lang="en-US" sz="1800" kern="1200" dirty="0" smtClean="0">
                <a:solidFill>
                  <a:schemeClr val="tx1"/>
                </a:solidFill>
                <a:latin typeface="+mn-lt"/>
                <a:ea typeface="+mn-ea"/>
                <a:cs typeface="+mn-cs"/>
              </a:rPr>
              <a:t>Launch State HIT Resource Center and CDC support for Population Health Plans</a:t>
            </a:r>
          </a:p>
          <a:p>
            <a:r>
              <a:rPr lang="en-US" dirty="0" smtClean="0"/>
              <a:t>	</a:t>
            </a:r>
            <a:endParaRPr lang="en-US" dirty="0"/>
          </a:p>
        </p:txBody>
      </p:sp>
    </p:spTree>
    <p:extLst>
      <p:ext uri="{BB962C8B-B14F-4D97-AF65-F5344CB8AC3E}">
        <p14:creationId xmlns:p14="http://schemas.microsoft.com/office/powerpoint/2010/main" val="373480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
            </a:pPr>
            <a:r>
              <a:rPr lang="en-US" sz="1200" kern="1200" dirty="0" smtClean="0">
                <a:solidFill>
                  <a:schemeClr val="tx1"/>
                </a:solidFill>
                <a:latin typeface="+mn-lt"/>
                <a:ea typeface="+mn-ea"/>
                <a:cs typeface="Arial" panose="020B0604020202020204" pitchFamily="34" charset="0"/>
              </a:rPr>
              <a:t>Maryland has ~6 million residents*</a:t>
            </a:r>
            <a:endParaRPr lang="en-US" sz="500" kern="1200" dirty="0" smtClean="0">
              <a:solidFill>
                <a:schemeClr val="tx1"/>
              </a:solidFill>
              <a:latin typeface="+mn-lt"/>
              <a:ea typeface="+mn-ea"/>
              <a:cs typeface="Arial" panose="020B0604020202020204" pitchFamily="34" charset="0"/>
            </a:endParaRPr>
          </a:p>
          <a:p>
            <a:pPr marL="285750" indent="-285750">
              <a:buFont typeface="Wingdings" panose="05000000000000000000" pitchFamily="2" charset="2"/>
              <a:buChar char="§"/>
            </a:pPr>
            <a:endParaRPr lang="en-US" sz="500" kern="1200" dirty="0" smtClean="0">
              <a:solidFill>
                <a:schemeClr val="tx1"/>
              </a:solidFill>
              <a:latin typeface="+mn-lt"/>
              <a:ea typeface="+mn-ea"/>
              <a:cs typeface="Arial" panose="020B0604020202020204" pitchFamily="34" charset="0"/>
            </a:endParaRPr>
          </a:p>
          <a:p>
            <a:pPr marL="285750" indent="-285750">
              <a:buFont typeface="Wingdings" panose="05000000000000000000" pitchFamily="2" charset="2"/>
              <a:buChar char="§"/>
            </a:pPr>
            <a:r>
              <a:rPr lang="en-US" sz="1200" kern="1200" dirty="0" smtClean="0">
                <a:solidFill>
                  <a:schemeClr val="tx1"/>
                </a:solidFill>
                <a:latin typeface="+mn-lt"/>
                <a:ea typeface="+mn-ea"/>
                <a:cs typeface="Arial" panose="020B0604020202020204" pitchFamily="34" charset="0"/>
              </a:rPr>
              <a:t>Hospitals began moving into All-Payer Global Budgets in July 2014</a:t>
            </a:r>
          </a:p>
          <a:p>
            <a:pPr marL="742950" lvl="1" indent="-285750">
              <a:buFontTx/>
              <a:buChar char="-"/>
            </a:pPr>
            <a:r>
              <a:rPr lang="en-US" sz="1200" kern="1200" dirty="0" smtClean="0">
                <a:solidFill>
                  <a:schemeClr val="tx1"/>
                </a:solidFill>
                <a:latin typeface="+mn-lt"/>
                <a:ea typeface="+mn-ea"/>
                <a:cs typeface="Arial" panose="020B0604020202020204" pitchFamily="34" charset="0"/>
              </a:rPr>
              <a:t>95% of Maryland hospital revenue will be in global budgets</a:t>
            </a:r>
          </a:p>
          <a:p>
            <a:pPr marL="742950" lvl="1" indent="-285750">
              <a:buFontTx/>
              <a:buChar char="-"/>
            </a:pPr>
            <a:r>
              <a:rPr lang="en-US" sz="1200" kern="1200" dirty="0" smtClean="0">
                <a:solidFill>
                  <a:schemeClr val="tx1"/>
                </a:solidFill>
                <a:latin typeface="+mn-lt"/>
                <a:ea typeface="+mn-ea"/>
                <a:cs typeface="Arial" panose="020B0604020202020204" pitchFamily="34" charset="0"/>
              </a:rPr>
              <a:t>46 hospitals have signed agreements</a:t>
            </a:r>
          </a:p>
          <a:p>
            <a:pPr marL="742950" lvl="1" indent="-285750">
              <a:buFontTx/>
              <a:buChar char="-"/>
            </a:pPr>
            <a:endParaRPr lang="en-US" sz="500" kern="1200" dirty="0" smtClean="0">
              <a:solidFill>
                <a:schemeClr val="tx1"/>
              </a:solidFill>
              <a:latin typeface="+mn-lt"/>
              <a:ea typeface="+mn-ea"/>
              <a:cs typeface="Arial" panose="020B0604020202020204" pitchFamily="34" charset="0"/>
            </a:endParaRPr>
          </a:p>
          <a:p>
            <a:pPr marL="285750" indent="-285750">
              <a:buFont typeface="Wingdings" panose="05000000000000000000" pitchFamily="2" charset="2"/>
              <a:buChar char="§"/>
            </a:pPr>
            <a:r>
              <a:rPr lang="en-US" dirty="0" smtClean="0">
                <a:cs typeface="Arial" panose="020B0604020202020204" pitchFamily="34" charset="0"/>
              </a:rPr>
              <a:t>Model was initiated in January 2014; Five year test period</a:t>
            </a:r>
          </a:p>
          <a:p>
            <a:endParaRPr lang="en-US" dirty="0"/>
          </a:p>
        </p:txBody>
      </p:sp>
    </p:spTree>
    <p:extLst>
      <p:ext uri="{BB962C8B-B14F-4D97-AF65-F5344CB8AC3E}">
        <p14:creationId xmlns:p14="http://schemas.microsoft.com/office/powerpoint/2010/main" val="373480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Providers and suppliers furnishing curative services to beneficiaries participating in Medicare Care Choices Model will be able to continue to bill Medicare for the reasonable and necessary services they furnish. The model will be phased in over two years with approximately half of the participants providing services from January 1, 2016 to December 31, 2020. The remaining participants will provide services from January 1, 2018 to December 31, 2020. Model participants were randomly be assigned to Phase 1 or Phase 2.</a:t>
            </a:r>
          </a:p>
          <a:p>
            <a:endParaRPr lang="en-US" dirty="0"/>
          </a:p>
        </p:txBody>
      </p:sp>
      <p:sp>
        <p:nvSpPr>
          <p:cNvPr id="4" name="Slide Number Placeholder 3"/>
          <p:cNvSpPr>
            <a:spLocks noGrp="1"/>
          </p:cNvSpPr>
          <p:nvPr>
            <p:ph type="sldNum" sz="quarter" idx="10"/>
          </p:nvPr>
        </p:nvSpPr>
        <p:spPr/>
        <p:txBody>
          <a:bodyPr/>
          <a:lstStyle/>
          <a:p>
            <a:fld id="{7A16B407-8CBD-4D40-9463-21056C444CD0}"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597291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model will support over </a:t>
            </a:r>
            <a:r>
              <a:rPr lang="en-US" sz="1200" b="1" kern="1200" dirty="0" smtClean="0">
                <a:solidFill>
                  <a:schemeClr val="accent1">
                    <a:lumMod val="75000"/>
                  </a:schemeClr>
                </a:solidFill>
                <a:latin typeface="+mn-lt"/>
                <a:ea typeface="+mn-ea"/>
                <a:cs typeface="+mn-cs"/>
              </a:rPr>
              <a:t>150,000 clinician practices </a:t>
            </a:r>
            <a:r>
              <a:rPr lang="en-US" sz="1200" kern="1200" dirty="0" smtClean="0">
                <a:solidFill>
                  <a:schemeClr val="tx1"/>
                </a:solidFill>
                <a:latin typeface="+mn-lt"/>
                <a:ea typeface="+mn-ea"/>
                <a:cs typeface="+mn-cs"/>
              </a:rPr>
              <a:t>over the next four years to </a:t>
            </a:r>
            <a:r>
              <a:rPr lang="en-US" sz="1200" b="1" kern="1200" dirty="0" smtClean="0">
                <a:solidFill>
                  <a:schemeClr val="accent1">
                    <a:lumMod val="75000"/>
                  </a:schemeClr>
                </a:solidFill>
                <a:latin typeface="+mn-lt"/>
                <a:ea typeface="+mn-ea"/>
                <a:cs typeface="+mn-cs"/>
              </a:rPr>
              <a:t>improve on quality and enter alternative payment models</a:t>
            </a:r>
          </a:p>
          <a:p>
            <a:endParaRPr lang="en-US" dirty="0"/>
          </a:p>
        </p:txBody>
      </p:sp>
      <p:sp>
        <p:nvSpPr>
          <p:cNvPr id="4" name="Slide Number Placeholder 3"/>
          <p:cNvSpPr>
            <a:spLocks noGrp="1"/>
          </p:cNvSpPr>
          <p:nvPr>
            <p:ph type="sldNum" sz="quarter" idx="10"/>
          </p:nvPr>
        </p:nvSpPr>
        <p:spPr/>
        <p:txBody>
          <a:bodyPr/>
          <a:lstStyle/>
          <a:p>
            <a:fld id="{7A16B407-8CBD-4D40-9463-21056C444CD0}"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655637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Bullets edits</a:t>
            </a:r>
            <a:endParaRPr lang="en-US" dirty="0"/>
          </a:p>
        </p:txBody>
      </p:sp>
      <p:sp>
        <p:nvSpPr>
          <p:cNvPr id="4" name="Slide Number Placeholder 3"/>
          <p:cNvSpPr>
            <a:spLocks noGrp="1"/>
          </p:cNvSpPr>
          <p:nvPr>
            <p:ph type="sldNum" sz="quarter" idx="10"/>
          </p:nvPr>
        </p:nvSpPr>
        <p:spPr/>
        <p:txBody>
          <a:bodyPr/>
          <a:lstStyle/>
          <a:p>
            <a:fld id="{13CD7CF5-435C-45C9-B660-0EB849AFC5EA}" type="slidenum">
              <a:rPr lang="en-US" smtClean="0"/>
              <a:t>33</a:t>
            </a:fld>
            <a:endParaRPr lang="en-US"/>
          </a:p>
        </p:txBody>
      </p:sp>
    </p:spTree>
    <p:extLst>
      <p:ext uri="{BB962C8B-B14F-4D97-AF65-F5344CB8AC3E}">
        <p14:creationId xmlns:p14="http://schemas.microsoft.com/office/powerpoint/2010/main" val="3481362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D7CF5-435C-45C9-B660-0EB849AFC5EA}" type="slidenum">
              <a:rPr lang="en-US" smtClean="0"/>
              <a:t>34</a:t>
            </a:fld>
            <a:endParaRPr lang="en-US"/>
          </a:p>
        </p:txBody>
      </p:sp>
    </p:spTree>
    <p:extLst>
      <p:ext uri="{BB962C8B-B14F-4D97-AF65-F5344CB8AC3E}">
        <p14:creationId xmlns:p14="http://schemas.microsoft.com/office/powerpoint/2010/main" val="3857653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-4%, -5%, -7%, -9%?</a:t>
            </a:r>
            <a:endParaRPr lang="en-US" dirty="0"/>
          </a:p>
        </p:txBody>
      </p:sp>
      <p:sp>
        <p:nvSpPr>
          <p:cNvPr id="4" name="Slide Number Placeholder 3"/>
          <p:cNvSpPr>
            <a:spLocks noGrp="1"/>
          </p:cNvSpPr>
          <p:nvPr>
            <p:ph type="sldNum" sz="quarter" idx="10"/>
          </p:nvPr>
        </p:nvSpPr>
        <p:spPr/>
        <p:txBody>
          <a:bodyPr/>
          <a:lstStyle/>
          <a:p>
            <a:fld id="{13CD7CF5-435C-45C9-B660-0EB849AFC5EA}" type="slidenum">
              <a:rPr lang="en-US" smtClean="0"/>
              <a:t>35</a:t>
            </a:fld>
            <a:endParaRPr lang="en-US"/>
          </a:p>
        </p:txBody>
      </p:sp>
    </p:spTree>
    <p:extLst>
      <p:ext uri="{BB962C8B-B14F-4D97-AF65-F5344CB8AC3E}">
        <p14:creationId xmlns:p14="http://schemas.microsoft.com/office/powerpoint/2010/main" val="3857653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Goals:</a:t>
            </a:r>
          </a:p>
          <a:p>
            <a:pPr marL="285750" indent="-285750">
              <a:buFont typeface="Wingdings" panose="05000000000000000000" pitchFamily="2" charset="2"/>
              <a:buChar char="§"/>
            </a:pPr>
            <a:r>
              <a:rPr lang="en-US" sz="1200" dirty="0" smtClean="0"/>
              <a:t>Goal 1: </a:t>
            </a:r>
            <a:r>
              <a:rPr lang="en-US" sz="1200" b="1" dirty="0" smtClean="0"/>
              <a:t>30% </a:t>
            </a:r>
            <a:r>
              <a:rPr lang="en-US" sz="1200" dirty="0" smtClean="0"/>
              <a:t>of Medicare payments are tied to quality or value through </a:t>
            </a:r>
            <a:r>
              <a:rPr lang="en-US" sz="1200" b="1" dirty="0" smtClean="0"/>
              <a:t>alternative payment models (categories 3-4) </a:t>
            </a:r>
            <a:r>
              <a:rPr lang="en-US" sz="1200" dirty="0" smtClean="0"/>
              <a:t>by the end of 2016, and </a:t>
            </a:r>
            <a:r>
              <a:rPr lang="en-US" sz="1200" b="1" dirty="0" smtClean="0"/>
              <a:t>50% </a:t>
            </a:r>
            <a:r>
              <a:rPr lang="en-US" sz="1200" dirty="0" smtClean="0"/>
              <a:t>by the end of 2018</a:t>
            </a:r>
          </a:p>
          <a:p>
            <a:pPr marL="285750" indent="-285750">
              <a:buFont typeface="Wingdings" panose="05000000000000000000" pitchFamily="2" charset="2"/>
              <a:buChar char="§"/>
            </a:pPr>
            <a:endParaRPr lang="en-US" sz="1200" dirty="0" smtClean="0"/>
          </a:p>
          <a:p>
            <a:pPr marL="285750" indent="-285750">
              <a:buFont typeface="Wingdings" panose="05000000000000000000" pitchFamily="2" charset="2"/>
              <a:buChar char="§"/>
            </a:pPr>
            <a:r>
              <a:rPr lang="en-US" sz="1200" dirty="0" smtClean="0"/>
              <a:t>Goal 2: </a:t>
            </a:r>
            <a:r>
              <a:rPr lang="en-US" sz="1200" b="1" dirty="0" smtClean="0"/>
              <a:t>85% </a:t>
            </a:r>
            <a:r>
              <a:rPr lang="en-US" sz="1200" dirty="0" smtClean="0"/>
              <a:t>of all Medicare fee-for-service payments are </a:t>
            </a:r>
            <a:r>
              <a:rPr lang="en-US" sz="1200" b="1" dirty="0" smtClean="0"/>
              <a:t>tied to quality or value (categories 2-4) </a:t>
            </a:r>
            <a:r>
              <a:rPr lang="en-US" sz="1200" dirty="0" smtClean="0"/>
              <a:t>by the end of 2016, and </a:t>
            </a:r>
            <a:r>
              <a:rPr lang="en-US" sz="1200" b="1" dirty="0" smtClean="0"/>
              <a:t>90%</a:t>
            </a:r>
            <a:r>
              <a:rPr lang="en-US" sz="1200" dirty="0" smtClean="0"/>
              <a:t> by the end of 2018</a:t>
            </a:r>
          </a:p>
          <a:p>
            <a:pPr marL="0" indent="0">
              <a:buFont typeface="Wingdings" panose="05000000000000000000" pitchFamily="2" charset="2"/>
              <a:buNone/>
            </a:pPr>
            <a:endParaRPr lang="en-US" sz="1200" dirty="0" smtClean="0"/>
          </a:p>
          <a:p>
            <a:pPr marL="0" indent="0">
              <a:buFont typeface="Wingdings" panose="05000000000000000000" pitchFamily="2" charset="2"/>
              <a:buNone/>
            </a:pPr>
            <a:r>
              <a:rPr lang="en-US" sz="1200" dirty="0" smtClean="0"/>
              <a:t>Purpose:</a:t>
            </a:r>
          </a:p>
          <a:p>
            <a:pPr marL="285750" indent="-285750">
              <a:buFont typeface="Wingdings" panose="05000000000000000000" pitchFamily="2" charset="2"/>
              <a:buChar char="§"/>
            </a:pPr>
            <a:r>
              <a:rPr lang="en-US" sz="1200" dirty="0" smtClean="0"/>
              <a:t>Set </a:t>
            </a:r>
            <a:r>
              <a:rPr lang="en-US" sz="1200" b="1" dirty="0" smtClean="0"/>
              <a:t>internal goals </a:t>
            </a:r>
            <a:r>
              <a:rPr lang="en-US" sz="1200" dirty="0" smtClean="0"/>
              <a:t>for HHS</a:t>
            </a:r>
          </a:p>
          <a:p>
            <a:pPr marL="285750" indent="-285750">
              <a:buFont typeface="Wingdings" panose="05000000000000000000" pitchFamily="2" charset="2"/>
              <a:buChar char="§"/>
            </a:pPr>
            <a:r>
              <a:rPr lang="en-US" sz="1200" dirty="0" smtClean="0"/>
              <a:t>Invite </a:t>
            </a:r>
            <a:r>
              <a:rPr lang="en-US" sz="1200" b="1" dirty="0" smtClean="0"/>
              <a:t>private sector payers </a:t>
            </a:r>
            <a:r>
              <a:rPr lang="en-US" sz="1200" dirty="0" smtClean="0"/>
              <a:t>to match or exceed HHS goals</a:t>
            </a:r>
          </a:p>
          <a:p>
            <a:pPr marL="0" indent="0">
              <a:buFont typeface="Wingdings" panose="05000000000000000000" pitchFamily="2" charset="2"/>
              <a:buNone/>
            </a:pPr>
            <a:endParaRPr lang="en-US" sz="1200" dirty="0" smtClean="0"/>
          </a:p>
          <a:p>
            <a:pPr marL="0" indent="0">
              <a:buFont typeface="Wingdings" panose="05000000000000000000" pitchFamily="2" charset="2"/>
              <a:buNone/>
            </a:pPr>
            <a:r>
              <a:rPr lang="en-US" sz="1200" dirty="0" smtClean="0"/>
              <a:t>Stakeholders:</a:t>
            </a:r>
          </a:p>
          <a:p>
            <a:pPr marL="285750" indent="-285750">
              <a:buFont typeface="Wingdings" panose="05000000000000000000" pitchFamily="2" charset="2"/>
              <a:buChar char="§"/>
            </a:pPr>
            <a:r>
              <a:rPr lang="en-US" sz="1200" dirty="0" smtClean="0"/>
              <a:t>Consumers</a:t>
            </a:r>
          </a:p>
          <a:p>
            <a:pPr marL="285750" indent="-285750">
              <a:buFont typeface="Wingdings" panose="05000000000000000000" pitchFamily="2" charset="2"/>
              <a:buChar char="§"/>
            </a:pPr>
            <a:r>
              <a:rPr lang="en-US" sz="1200" dirty="0" smtClean="0"/>
              <a:t>Businesses</a:t>
            </a:r>
          </a:p>
          <a:p>
            <a:pPr marL="285750" indent="-285750">
              <a:buFont typeface="Wingdings" panose="05000000000000000000" pitchFamily="2" charset="2"/>
              <a:buChar char="§"/>
            </a:pPr>
            <a:r>
              <a:rPr lang="en-US" sz="1200" dirty="0" smtClean="0"/>
              <a:t>Payers</a:t>
            </a:r>
          </a:p>
          <a:p>
            <a:pPr marL="285750" indent="-285750">
              <a:buFont typeface="Wingdings" panose="05000000000000000000" pitchFamily="2" charset="2"/>
              <a:buChar char="§"/>
            </a:pPr>
            <a:r>
              <a:rPr lang="en-US" sz="1200" dirty="0" smtClean="0"/>
              <a:t>Providers</a:t>
            </a:r>
          </a:p>
          <a:p>
            <a:pPr marL="285750" indent="-285750">
              <a:buFont typeface="Wingdings" panose="05000000000000000000" pitchFamily="2" charset="2"/>
              <a:buChar char="§"/>
            </a:pPr>
            <a:r>
              <a:rPr lang="en-US" sz="1200" dirty="0" smtClean="0"/>
              <a:t>State partners</a:t>
            </a:r>
          </a:p>
          <a:p>
            <a:pPr marL="285750" indent="-285750">
              <a:buFont typeface="Wingdings" panose="05000000000000000000" pitchFamily="2" charset="2"/>
              <a:buChar char="§"/>
            </a:pPr>
            <a:endParaRPr lang="en-US" sz="1200" dirty="0" smtClean="0"/>
          </a:p>
          <a:p>
            <a:pPr marL="0" indent="0">
              <a:buFont typeface="Wingdings" panose="05000000000000000000" pitchFamily="2" charset="2"/>
              <a:buNone/>
            </a:pPr>
            <a:r>
              <a:rPr lang="en-US" sz="1200" dirty="0" smtClean="0"/>
              <a:t>Next Steps:</a:t>
            </a:r>
          </a:p>
          <a:p>
            <a:pPr marL="285750" indent="-285750">
              <a:buFont typeface="Wingdings" panose="05000000000000000000" pitchFamily="2" charset="2"/>
              <a:buChar char="§"/>
            </a:pPr>
            <a:r>
              <a:rPr lang="en-US" sz="1200" b="1" dirty="0" smtClean="0"/>
              <a:t>Testing of new models and expansion of existing models </a:t>
            </a:r>
            <a:r>
              <a:rPr lang="en-US" sz="1200" dirty="0" smtClean="0"/>
              <a:t>will be critical to reaching incentive goals</a:t>
            </a:r>
          </a:p>
          <a:p>
            <a:pPr marL="285750" indent="-285750">
              <a:buFont typeface="Wingdings" panose="05000000000000000000" pitchFamily="2" charset="2"/>
              <a:buChar char="§"/>
            </a:pPr>
            <a:endParaRPr lang="en-US" sz="1200" dirty="0" smtClean="0"/>
          </a:p>
          <a:p>
            <a:pPr marL="285750" indent="-285750">
              <a:buFont typeface="Wingdings" panose="05000000000000000000" pitchFamily="2" charset="2"/>
              <a:buChar char="§"/>
            </a:pPr>
            <a:r>
              <a:rPr lang="en-US" sz="1200" dirty="0" smtClean="0"/>
              <a:t>Creation of a Health Care Payment </a:t>
            </a:r>
            <a:r>
              <a:rPr lang="en-US" sz="1200" b="1" dirty="0" smtClean="0"/>
              <a:t>Learning and Action Network </a:t>
            </a:r>
            <a:r>
              <a:rPr lang="en-US" sz="1200" dirty="0" smtClean="0"/>
              <a:t>to align incentives for payers</a:t>
            </a:r>
          </a:p>
          <a:p>
            <a:pPr marL="285750" indent="-285750">
              <a:buFont typeface="Wingdings" panose="05000000000000000000" pitchFamily="2" charset="2"/>
              <a:buChar char="§"/>
            </a:pPr>
            <a:endParaRPr lang="en-US" sz="1200" dirty="0" smtClean="0"/>
          </a:p>
          <a:p>
            <a:pPr marL="0" indent="0">
              <a:buFont typeface="Wingdings" panose="05000000000000000000" pitchFamily="2" charset="2"/>
              <a:buNone/>
            </a:pPr>
            <a:endParaRPr lang="en-US" sz="120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7A16B407-8CBD-4D40-9463-21056C444CD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284708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D7CF5-435C-45C9-B660-0EB849AFC5EA}" type="slidenum">
              <a:rPr lang="en-US" smtClean="0"/>
              <a:t>36</a:t>
            </a:fld>
            <a:endParaRPr lang="en-US"/>
          </a:p>
        </p:txBody>
      </p:sp>
    </p:spTree>
    <p:extLst>
      <p:ext uri="{BB962C8B-B14F-4D97-AF65-F5344CB8AC3E}">
        <p14:creationId xmlns:p14="http://schemas.microsoft.com/office/powerpoint/2010/main" val="3857653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D7CF5-435C-45C9-B660-0EB849AFC5EA}"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973913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Connect eligible APM to provider</a:t>
            </a:r>
            <a:endParaRPr lang="en-US" dirty="0"/>
          </a:p>
        </p:txBody>
      </p:sp>
      <p:sp>
        <p:nvSpPr>
          <p:cNvPr id="4" name="Slide Number Placeholder 3"/>
          <p:cNvSpPr>
            <a:spLocks noGrp="1"/>
          </p:cNvSpPr>
          <p:nvPr>
            <p:ph type="sldNum" sz="quarter" idx="10"/>
          </p:nvPr>
        </p:nvSpPr>
        <p:spPr/>
        <p:txBody>
          <a:bodyPr/>
          <a:lstStyle/>
          <a:p>
            <a:fld id="{13CD7CF5-435C-45C9-B660-0EB849AFC5EA}"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973913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D7CF5-435C-45C9-B660-0EB849AFC5EA}" type="slidenum">
              <a:rPr lang="en-US" smtClean="0"/>
              <a:t>39</a:t>
            </a:fld>
            <a:endParaRPr lang="en-US"/>
          </a:p>
        </p:txBody>
      </p:sp>
    </p:spTree>
    <p:extLst>
      <p:ext uri="{BB962C8B-B14F-4D97-AF65-F5344CB8AC3E}">
        <p14:creationId xmlns:p14="http://schemas.microsoft.com/office/powerpoint/2010/main" val="3857653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 2/15/2015</a:t>
            </a:r>
          </a:p>
          <a:p>
            <a:endParaRPr lang="en-US" dirty="0"/>
          </a:p>
        </p:txBody>
      </p:sp>
      <p:sp>
        <p:nvSpPr>
          <p:cNvPr id="4" name="Slide Number Placeholder 3"/>
          <p:cNvSpPr>
            <a:spLocks noGrp="1"/>
          </p:cNvSpPr>
          <p:nvPr>
            <p:ph type="sldNum" sz="quarter" idx="10"/>
          </p:nvPr>
        </p:nvSpPr>
        <p:spPr/>
        <p:txBody>
          <a:bodyPr/>
          <a:lstStyle/>
          <a:p>
            <a:fld id="{7A16B407-8CBD-4D40-9463-21056C444CD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417117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019" indent="-168019">
              <a:buFontTx/>
              <a:buChar char="-"/>
            </a:pPr>
            <a:r>
              <a:rPr lang="en-US" dirty="0" smtClean="0"/>
              <a:t> </a:t>
            </a:r>
            <a:endParaRPr lang="en-US" baseline="0" dirty="0" smtClean="0"/>
          </a:p>
        </p:txBody>
      </p:sp>
      <p:sp>
        <p:nvSpPr>
          <p:cNvPr id="4" name="Slide Number Placeholder 3"/>
          <p:cNvSpPr>
            <a:spLocks noGrp="1"/>
          </p:cNvSpPr>
          <p:nvPr>
            <p:ph type="sldNum" sz="quarter" idx="10"/>
          </p:nvPr>
        </p:nvSpPr>
        <p:spPr/>
        <p:txBody>
          <a:bodyPr/>
          <a:lstStyle/>
          <a:p>
            <a:fld id="{7B898A01-842B-0042-9AB7-55364486B92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530516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Version 2/15/2015</a:t>
            </a:r>
          </a:p>
          <a:p>
            <a:endParaRPr lang="en-US" dirty="0"/>
          </a:p>
        </p:txBody>
      </p:sp>
      <p:sp>
        <p:nvSpPr>
          <p:cNvPr id="4" name="Slide Number Placeholder 3"/>
          <p:cNvSpPr>
            <a:spLocks noGrp="1"/>
          </p:cNvSpPr>
          <p:nvPr>
            <p:ph type="sldNum" sz="quarter" idx="10"/>
          </p:nvPr>
        </p:nvSpPr>
        <p:spPr/>
        <p:txBody>
          <a:bodyPr/>
          <a:lstStyle/>
          <a:p>
            <a:fld id="{7A16B407-8CBD-4D40-9463-21056C444CD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781660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3703">
              <a:defRPr/>
            </a:pPr>
            <a:r>
              <a:rPr lang="en-US" dirty="0"/>
              <a:t>Version 2/15/2015</a:t>
            </a:r>
          </a:p>
          <a:p>
            <a:endParaRPr lang="en-US" dirty="0" smtClean="0"/>
          </a:p>
          <a:p>
            <a:endParaRPr lang="en-US" dirty="0" smtClean="0"/>
          </a:p>
          <a:p>
            <a:r>
              <a:rPr lang="en-US" dirty="0" smtClean="0"/>
              <a:t>Only announced models are on this slide.  Models</a:t>
            </a:r>
            <a:r>
              <a:rPr lang="en-US" baseline="0" dirty="0" smtClean="0"/>
              <a:t> in development include oncology care, Vanguard ACO, ACO investment model, Health plan innovation models, Ambulatory Care bundle, Million hearts model, Accountable Health Communities, Beneficiary engagement, Advanced Primary Care</a:t>
            </a:r>
          </a:p>
          <a:p>
            <a:endParaRPr lang="en-US" baseline="0" dirty="0" smtClean="0"/>
          </a:p>
        </p:txBody>
      </p:sp>
      <p:sp>
        <p:nvSpPr>
          <p:cNvPr id="4" name="Slide Number Placeholder 3"/>
          <p:cNvSpPr>
            <a:spLocks noGrp="1"/>
          </p:cNvSpPr>
          <p:nvPr>
            <p:ph type="sldNum" sz="quarter" idx="10"/>
          </p:nvPr>
        </p:nvSpPr>
        <p:spPr>
          <a:xfrm>
            <a:off x="3884960" y="8685400"/>
            <a:ext cx="2971490" cy="457045"/>
          </a:xfrm>
          <a:prstGeom prst="rect">
            <a:avLst/>
          </a:prstGeom>
        </p:spPr>
        <p:txBody>
          <a:bodyPr lIns="89620" tIns="44810" rIns="89620" bIns="44810"/>
          <a:lstStyle/>
          <a:p>
            <a:fld id="{7B898A01-842B-0042-9AB7-55364486B92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84689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ACOs: </a:t>
            </a:r>
          </a:p>
          <a:p>
            <a:pPr marL="285750" indent="-285750"/>
            <a:r>
              <a:rPr lang="en-US" dirty="0" smtClean="0"/>
              <a:t>- Established by the ACA</a:t>
            </a:r>
          </a:p>
          <a:p>
            <a:pPr marL="285750" indent="-285750"/>
            <a:r>
              <a:rPr lang="en-US" dirty="0" smtClean="0"/>
              <a:t>- Aims to reduce Medicare costs while preserving or enhancing the quality of care </a:t>
            </a:r>
          </a:p>
          <a:p>
            <a:pPr marL="285750" indent="-285750"/>
            <a:r>
              <a:rPr lang="en-US" dirty="0" smtClean="0"/>
              <a:t>- Complements and informs the Medicare Shared Savings Program</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Version 2/15/2015</a:t>
            </a:r>
            <a:endParaRPr lang="en-US" sz="1000" dirty="0"/>
          </a:p>
        </p:txBody>
      </p:sp>
      <p:sp>
        <p:nvSpPr>
          <p:cNvPr id="4" name="Slide Number Placeholder 3"/>
          <p:cNvSpPr>
            <a:spLocks noGrp="1"/>
          </p:cNvSpPr>
          <p:nvPr>
            <p:ph type="sldNum" sz="quarter" idx="10"/>
          </p:nvPr>
        </p:nvSpPr>
        <p:spPr/>
        <p:txBody>
          <a:bodyPr/>
          <a:lstStyle/>
          <a:p>
            <a:fld id="{7A16B407-8CBD-4D40-9463-21056C444CD0}"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601386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4200" b="1" dirty="0" smtClean="0"/>
              <a:t>Mitigates fluctuations in aligned beneficiary populations </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4200" b="1" dirty="0" smtClean="0"/>
              <a:t>Respects beneficiary preferences;</a:t>
            </a:r>
            <a:br>
              <a:rPr lang="en-US" sz="4200" b="1" dirty="0" smtClean="0"/>
            </a:br>
            <a:r>
              <a:rPr lang="en-US" sz="4200" b="1" dirty="0" smtClean="0"/>
              <a:t> Ultimately transitions away from updating benchmarks based on ACO’s recent expenditures;</a:t>
            </a:r>
          </a:p>
          <a:p>
            <a:pPr lvl="1"/>
            <a:endParaRPr lang="en-US" sz="4200" b="1" dirty="0" smtClean="0"/>
          </a:p>
          <a:p>
            <a:endParaRPr lang="en-US" dirty="0"/>
          </a:p>
        </p:txBody>
      </p:sp>
      <p:sp>
        <p:nvSpPr>
          <p:cNvPr id="4" name="Slide Number Placeholder 3"/>
          <p:cNvSpPr>
            <a:spLocks noGrp="1"/>
          </p:cNvSpPr>
          <p:nvPr>
            <p:ph type="sldNum" sz="quarter" idx="10"/>
          </p:nvPr>
        </p:nvSpPr>
        <p:spPr/>
        <p:txBody>
          <a:bodyPr/>
          <a:lstStyle/>
          <a:p>
            <a:fld id="{7A16B407-8CBD-4D40-9463-21056C444CD0}"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064301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1.xml"/><Relationship Id="rId1" Type="http://schemas.openxmlformats.org/officeDocument/2006/relationships/tags" Target="../tags/tag12.xml"/><Relationship Id="rId4" Type="http://schemas.openxmlformats.org/officeDocument/2006/relationships/image" Target="../media/image3.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2.xml"/><Relationship Id="rId1" Type="http://schemas.openxmlformats.org/officeDocument/2006/relationships/tags" Target="../tags/tag14.xml"/><Relationship Id="rId4" Type="http://schemas.openxmlformats.org/officeDocument/2006/relationships/image" Target="../media/image3.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4.xml"/><Relationship Id="rId1" Type="http://schemas.openxmlformats.org/officeDocument/2006/relationships/tags" Target="../tags/tag4.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7.xml"/><Relationship Id="rId1" Type="http://schemas.openxmlformats.org/officeDocument/2006/relationships/tags" Target="../tags/tag6.xml"/><Relationship Id="rId4"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9.xml"/><Relationship Id="rId1" Type="http://schemas.openxmlformats.org/officeDocument/2006/relationships/tags" Target="../tags/tag8.xml"/><Relationship Id="rId4" Type="http://schemas.openxmlformats.org/officeDocument/2006/relationships/image" Target="../media/image3.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0.xml"/><Relationship Id="rId1" Type="http://schemas.openxmlformats.org/officeDocument/2006/relationships/tags" Target="../tags/tag10.xml"/><Relationship Id="rId4" Type="http://schemas.openxmlformats.org/officeDocument/2006/relationships/image" Target="../media/image3.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014D43-E117-48EB-A00E-74A365220C4C}" type="datetimeFigureOut">
              <a:rPr lang="en-US" smtClean="0"/>
              <a:t>11/01/2015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58366-92A3-41A4-9618-AC943552A979}" type="slidenum">
              <a:rPr lang="en-US" smtClean="0"/>
              <a:t>‹#›</a:t>
            </a:fld>
            <a:endParaRPr lang="en-US"/>
          </a:p>
        </p:txBody>
      </p:sp>
    </p:spTree>
    <p:extLst>
      <p:ext uri="{BB962C8B-B14F-4D97-AF65-F5344CB8AC3E}">
        <p14:creationId xmlns:p14="http://schemas.microsoft.com/office/powerpoint/2010/main" val="906266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014D43-E117-48EB-A00E-74A365220C4C}" type="datetimeFigureOut">
              <a:rPr lang="en-US" smtClean="0"/>
              <a:t>11/01/2015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58366-92A3-41A4-9618-AC943552A979}" type="slidenum">
              <a:rPr lang="en-US" smtClean="0"/>
              <a:t>‹#›</a:t>
            </a:fld>
            <a:endParaRPr lang="en-US"/>
          </a:p>
        </p:txBody>
      </p:sp>
    </p:spTree>
    <p:extLst>
      <p:ext uri="{BB962C8B-B14F-4D97-AF65-F5344CB8AC3E}">
        <p14:creationId xmlns:p14="http://schemas.microsoft.com/office/powerpoint/2010/main" val="6557850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31813"/>
            <a:ext cx="6403975" cy="293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normAutofit/>
          </a:bodyPr>
          <a:lstStyle>
            <a:lvl1pPr algn="ctr">
              <a:defRPr sz="2600" b="1"/>
            </a:lvl1pPr>
          </a:lstStyle>
          <a:p>
            <a:r>
              <a:rPr lang="en-US" smtClean="0"/>
              <a:t>Click to edit Master title style</a:t>
            </a:r>
            <a:endParaRPr lang="en-US" dirty="0"/>
          </a:p>
        </p:txBody>
      </p:sp>
      <p:sp>
        <p:nvSpPr>
          <p:cNvPr id="8" name="Text Placeholder 7"/>
          <p:cNvSpPr>
            <a:spLocks noGrp="1"/>
          </p:cNvSpPr>
          <p:nvPr>
            <p:ph type="body" sz="quarter" idx="10"/>
          </p:nvPr>
        </p:nvSpPr>
        <p:spPr>
          <a:xfrm>
            <a:off x="914400" y="4064763"/>
            <a:ext cx="7315200" cy="665307"/>
          </a:xfrm>
        </p:spPr>
        <p:txBody>
          <a:bodyPr/>
          <a:lstStyle>
            <a:lvl1pPr marL="0" indent="0" algn="ctr">
              <a:buNone/>
              <a:defRPr sz="2200"/>
            </a:lvl1pPr>
          </a:lstStyle>
          <a:p>
            <a:pPr lvl="0"/>
            <a:r>
              <a:rPr lang="en-US" dirty="0" smtClean="0"/>
              <a:t>Click to edit Master text styles</a:t>
            </a:r>
          </a:p>
        </p:txBody>
      </p:sp>
      <p:pic>
        <p:nvPicPr>
          <p:cNvPr id="2050" name="Picture 2" descr="https://public.govdelivery.com/system/images/28925/original/cmsLogo.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415924"/>
            <a:ext cx="2333625" cy="8191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29" descr="File:US-DeptOfHHS-Logo.svg"/>
          <p:cNvPicPr>
            <a:picLocks noChangeAspect="1" noChangeArrowheads="1"/>
          </p:cNvPicPr>
          <p:nvPr userDrawn="1">
            <p:custDataLst>
              <p:tags r:id="rId1"/>
            </p:custDataLst>
          </p:nvPr>
        </p:nvPicPr>
        <p:blipFill>
          <a:blip r:embed="rId4"/>
          <a:srcRect/>
          <a:stretch>
            <a:fillRect/>
          </a:stretch>
        </p:blipFill>
        <p:spPr bwMode="auto">
          <a:xfrm>
            <a:off x="155575" y="77788"/>
            <a:ext cx="717550" cy="717550"/>
          </a:xfrm>
          <a:prstGeom prst="rect">
            <a:avLst/>
          </a:prstGeom>
          <a:noFill/>
          <a:ln w="9525">
            <a:noFill/>
            <a:miter lim="800000"/>
            <a:headEnd/>
            <a:tailEnd/>
          </a:ln>
        </p:spPr>
      </p:pic>
    </p:spTree>
    <p:extLst>
      <p:ext uri="{BB962C8B-B14F-4D97-AF65-F5344CB8AC3E}">
        <p14:creationId xmlns:p14="http://schemas.microsoft.com/office/powerpoint/2010/main" val="1497501710"/>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28600" y="961062"/>
            <a:ext cx="8686800" cy="5211137"/>
          </a:xfrm>
        </p:spPr>
        <p:txBody>
          <a:bodyPr/>
          <a:lstStyle>
            <a:lvl1pPr>
              <a:defRPr sz="2400"/>
            </a:lvl1pPr>
            <a:lvl2pPr marL="742950" indent="-285750">
              <a:buFont typeface="Arial"/>
              <a:buChar char="•"/>
              <a:defRPr/>
            </a:lvl2pPr>
            <a:lvl3pPr marL="1143000" indent="-228600">
              <a:buFont typeface="Arial"/>
              <a:buChar char="•"/>
              <a:defRPr/>
            </a:lvl3pPr>
            <a:lvl4pPr marL="1601788" indent="-230188">
              <a:buFont typeface="Arial" pitchFamily="34" charset="0"/>
              <a:buChar cha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Tree>
    <p:extLst>
      <p:ext uri="{BB962C8B-B14F-4D97-AF65-F5344CB8AC3E}">
        <p14:creationId xmlns:p14="http://schemas.microsoft.com/office/powerpoint/2010/main" val="4078338840"/>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able Placeholder 6"/>
          <p:cNvSpPr>
            <a:spLocks noGrp="1"/>
          </p:cNvSpPr>
          <p:nvPr>
            <p:ph type="tbl" sz="quarter" idx="10"/>
          </p:nvPr>
        </p:nvSpPr>
        <p:spPr>
          <a:xfrm>
            <a:off x="228600" y="914400"/>
            <a:ext cx="8686800" cy="5258904"/>
          </a:xfrm>
        </p:spPr>
        <p:txBody>
          <a:bodyPr/>
          <a:lstStyle/>
          <a:p>
            <a:pPr lvl="0"/>
            <a:r>
              <a:rPr lang="en-US" noProof="0" smtClean="0"/>
              <a:t>Click icon to add table</a:t>
            </a:r>
            <a:endParaRPr lang="en-US" noProof="0" dirty="0"/>
          </a:p>
        </p:txBody>
      </p:sp>
    </p:spTree>
    <p:extLst>
      <p:ext uri="{BB962C8B-B14F-4D97-AF65-F5344CB8AC3E}">
        <p14:creationId xmlns:p14="http://schemas.microsoft.com/office/powerpoint/2010/main" val="2207049941"/>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8073253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866961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35742431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31813"/>
            <a:ext cx="6403975" cy="293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normAutofit/>
          </a:bodyPr>
          <a:lstStyle>
            <a:lvl1pPr algn="ctr">
              <a:defRPr sz="2600" b="1"/>
            </a:lvl1pPr>
          </a:lstStyle>
          <a:p>
            <a:r>
              <a:rPr lang="en-US" smtClean="0"/>
              <a:t>Click to edit Master title style</a:t>
            </a:r>
            <a:endParaRPr lang="en-US" dirty="0"/>
          </a:p>
        </p:txBody>
      </p:sp>
      <p:sp>
        <p:nvSpPr>
          <p:cNvPr id="8" name="Text Placeholder 7"/>
          <p:cNvSpPr>
            <a:spLocks noGrp="1"/>
          </p:cNvSpPr>
          <p:nvPr>
            <p:ph type="body" sz="quarter" idx="10"/>
          </p:nvPr>
        </p:nvSpPr>
        <p:spPr>
          <a:xfrm>
            <a:off x="914400" y="4064763"/>
            <a:ext cx="7315200" cy="665307"/>
          </a:xfrm>
        </p:spPr>
        <p:txBody>
          <a:bodyPr/>
          <a:lstStyle>
            <a:lvl1pPr marL="0" indent="0" algn="ctr">
              <a:buNone/>
              <a:defRPr sz="2200"/>
            </a:lvl1pPr>
          </a:lstStyle>
          <a:p>
            <a:pPr lvl="0"/>
            <a:r>
              <a:rPr lang="en-US" dirty="0" smtClean="0"/>
              <a:t>Click to edit Master text styles</a:t>
            </a:r>
          </a:p>
        </p:txBody>
      </p:sp>
      <p:pic>
        <p:nvPicPr>
          <p:cNvPr id="2050" name="Picture 2" descr="https://public.govdelivery.com/system/images/28925/original/cmsLogo.jpg"/>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609600" y="415924"/>
            <a:ext cx="2333625" cy="8191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29" descr="File:US-DeptOfHHS-Logo.svg"/>
          <p:cNvPicPr>
            <a:picLocks noChangeAspect="1" noChangeArrowheads="1"/>
          </p:cNvPicPr>
          <p:nvPr userDrawn="1">
            <p:custDataLst>
              <p:tags r:id="rId1"/>
            </p:custDataLst>
          </p:nvPr>
        </p:nvPicPr>
        <p:blipFill>
          <a:blip r:embed="rId4"/>
          <a:srcRect/>
          <a:stretch>
            <a:fillRect/>
          </a:stretch>
        </p:blipFill>
        <p:spPr bwMode="auto">
          <a:xfrm>
            <a:off x="155575" y="77788"/>
            <a:ext cx="717550" cy="717550"/>
          </a:xfrm>
          <a:prstGeom prst="rect">
            <a:avLst/>
          </a:prstGeom>
          <a:noFill/>
          <a:ln w="9525">
            <a:noFill/>
            <a:miter lim="800000"/>
            <a:headEnd/>
            <a:tailEnd/>
          </a:ln>
        </p:spPr>
      </p:pic>
    </p:spTree>
    <p:extLst>
      <p:ext uri="{BB962C8B-B14F-4D97-AF65-F5344CB8AC3E}">
        <p14:creationId xmlns:p14="http://schemas.microsoft.com/office/powerpoint/2010/main" val="722456301"/>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28600" y="961062"/>
            <a:ext cx="8686800" cy="5211137"/>
          </a:xfrm>
        </p:spPr>
        <p:txBody>
          <a:bodyPr/>
          <a:lstStyle>
            <a:lvl1pPr>
              <a:defRPr sz="2400"/>
            </a:lvl1pPr>
            <a:lvl2pPr marL="742950" indent="-285750">
              <a:buFont typeface="Arial"/>
              <a:buChar char="•"/>
              <a:defRPr/>
            </a:lvl2pPr>
            <a:lvl3pPr marL="1143000" indent="-228600">
              <a:buFont typeface="Arial"/>
              <a:buChar char="•"/>
              <a:defRPr/>
            </a:lvl3pPr>
            <a:lvl4pPr marL="1601788" indent="-230188">
              <a:buFont typeface="Arial" pitchFamily="34" charset="0"/>
              <a:buChar cha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Tree>
    <p:extLst>
      <p:ext uri="{BB962C8B-B14F-4D97-AF65-F5344CB8AC3E}">
        <p14:creationId xmlns:p14="http://schemas.microsoft.com/office/powerpoint/2010/main" val="2606954751"/>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able Placeholder 6"/>
          <p:cNvSpPr>
            <a:spLocks noGrp="1"/>
          </p:cNvSpPr>
          <p:nvPr>
            <p:ph type="tbl" sz="quarter" idx="10"/>
          </p:nvPr>
        </p:nvSpPr>
        <p:spPr>
          <a:xfrm>
            <a:off x="228600" y="914400"/>
            <a:ext cx="8686800" cy="5258904"/>
          </a:xfrm>
        </p:spPr>
        <p:txBody>
          <a:bodyPr/>
          <a:lstStyle/>
          <a:p>
            <a:pPr lvl="0"/>
            <a:r>
              <a:rPr lang="en-US" noProof="0" smtClean="0"/>
              <a:t>Click icon to add table</a:t>
            </a:r>
            <a:endParaRPr lang="en-US" noProof="0" dirty="0"/>
          </a:p>
        </p:txBody>
      </p:sp>
    </p:spTree>
    <p:extLst>
      <p:ext uri="{BB962C8B-B14F-4D97-AF65-F5344CB8AC3E}">
        <p14:creationId xmlns:p14="http://schemas.microsoft.com/office/powerpoint/2010/main" val="319610924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71022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014D43-E117-48EB-A00E-74A365220C4C}" type="datetimeFigureOut">
              <a:rPr lang="en-US" smtClean="0"/>
              <a:t>11/01/2015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58366-92A3-41A4-9618-AC943552A979}" type="slidenum">
              <a:rPr lang="en-US" smtClean="0"/>
              <a:t>‹#›</a:t>
            </a:fld>
            <a:endParaRPr lang="en-US"/>
          </a:p>
        </p:txBody>
      </p:sp>
    </p:spTree>
    <p:extLst>
      <p:ext uri="{BB962C8B-B14F-4D97-AF65-F5344CB8AC3E}">
        <p14:creationId xmlns:p14="http://schemas.microsoft.com/office/powerpoint/2010/main" val="173440985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528047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2461740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hin Bar_No CMS Logo">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
        <p:nvSpPr>
          <p:cNvPr id="11"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4" name="Group 23"/>
          <p:cNvGrpSpPr/>
          <p:nvPr userDrawn="1"/>
        </p:nvGrpSpPr>
        <p:grpSpPr>
          <a:xfrm>
            <a:off x="0" y="1442085"/>
            <a:ext cx="9144000" cy="99695"/>
            <a:chOff x="0" y="1472565"/>
            <a:chExt cx="9144000" cy="99695"/>
          </a:xfrm>
        </p:grpSpPr>
        <p:cxnSp>
          <p:nvCxnSpPr>
            <p:cNvPr id="17" name="Straight Connector 16"/>
            <p:cNvCxnSpPr/>
            <p:nvPr userDrawn="1"/>
          </p:nvCxnSpPr>
          <p:spPr>
            <a:xfrm>
              <a:off x="0" y="1572260"/>
              <a:ext cx="9144000" cy="0"/>
            </a:xfrm>
            <a:prstGeom prst="line">
              <a:avLst/>
            </a:prstGeom>
            <a:ln w="101600" cap="sq">
              <a:solidFill>
                <a:srgbClr val="FFD004"/>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1472565"/>
              <a:ext cx="9144000" cy="0"/>
            </a:xfrm>
            <a:prstGeom prst="line">
              <a:avLst/>
            </a:prstGeom>
            <a:ln w="101600" cap="sq">
              <a:solidFill>
                <a:srgbClr val="084A9C"/>
              </a:solidFill>
            </a:ln>
          </p:spPr>
          <p:style>
            <a:lnRef idx="1">
              <a:schemeClr val="accent1"/>
            </a:lnRef>
            <a:fillRef idx="0">
              <a:schemeClr val="accent1"/>
            </a:fillRef>
            <a:effectRef idx="0">
              <a:schemeClr val="accent1"/>
            </a:effectRef>
            <a:fontRef idx="minor">
              <a:schemeClr val="tx1"/>
            </a:fontRef>
          </p:style>
        </p:cxnSp>
      </p:grpSp>
      <p:sp>
        <p:nvSpPr>
          <p:cNvPr id="23" name="Title 22"/>
          <p:cNvSpPr>
            <a:spLocks noGrp="1"/>
          </p:cNvSpPr>
          <p:nvPr userDrawn="1">
            <p:ph type="title"/>
          </p:nvPr>
        </p:nvSpPr>
        <p:spPr>
          <a:xfrm>
            <a:off x="0" y="0"/>
            <a:ext cx="9144000" cy="1371600"/>
          </a:xfrm>
          <a:noFill/>
          <a:effectLst/>
        </p:spPr>
        <p:txBody>
          <a:bodyPr/>
          <a:lstStyle/>
          <a:p>
            <a:r>
              <a:rPr lang="en-US" dirty="0" smtClean="0"/>
              <a:t>Click to edit Master title style</a:t>
            </a:r>
            <a:endParaRPr lang="en-US" dirty="0"/>
          </a:p>
        </p:txBody>
      </p:sp>
      <p:sp>
        <p:nvSpPr>
          <p:cNvPr id="2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a:p>
        </p:txBody>
      </p:sp>
    </p:spTree>
    <p:extLst>
      <p:ext uri="{BB962C8B-B14F-4D97-AF65-F5344CB8AC3E}">
        <p14:creationId xmlns:p14="http://schemas.microsoft.com/office/powerpoint/2010/main" val="28596060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31813"/>
            <a:ext cx="6403975" cy="293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normAutofit/>
          </a:bodyPr>
          <a:lstStyle>
            <a:lvl1pPr algn="ctr">
              <a:defRPr sz="2600" b="1"/>
            </a:lvl1pPr>
          </a:lstStyle>
          <a:p>
            <a:r>
              <a:rPr lang="en-US" smtClean="0"/>
              <a:t>Click to edit Master title style</a:t>
            </a:r>
            <a:endParaRPr lang="en-US" dirty="0"/>
          </a:p>
        </p:txBody>
      </p:sp>
      <p:sp>
        <p:nvSpPr>
          <p:cNvPr id="8" name="Text Placeholder 7"/>
          <p:cNvSpPr>
            <a:spLocks noGrp="1"/>
          </p:cNvSpPr>
          <p:nvPr>
            <p:ph type="body" sz="quarter" idx="10"/>
          </p:nvPr>
        </p:nvSpPr>
        <p:spPr>
          <a:xfrm>
            <a:off x="914400" y="4064763"/>
            <a:ext cx="7315200" cy="665307"/>
          </a:xfrm>
        </p:spPr>
        <p:txBody>
          <a:bodyPr/>
          <a:lstStyle>
            <a:lvl1pPr marL="0" indent="0" algn="ctr">
              <a:buNone/>
              <a:defRPr sz="2200"/>
            </a:lvl1pPr>
          </a:lstStyle>
          <a:p>
            <a:pPr lvl="0"/>
            <a:r>
              <a:rPr lang="en-US" dirty="0" smtClean="0"/>
              <a:t>Click to edit Master text styles</a:t>
            </a:r>
          </a:p>
        </p:txBody>
      </p:sp>
      <p:pic>
        <p:nvPicPr>
          <p:cNvPr id="2050" name="Picture 2" descr="https://public.govdelivery.com/system/images/28925/original/cmsLogo.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415924"/>
            <a:ext cx="2333625" cy="8191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29" descr="File:US-DeptOfHHS-Logo.svg"/>
          <p:cNvPicPr>
            <a:picLocks noChangeAspect="1" noChangeArrowheads="1"/>
          </p:cNvPicPr>
          <p:nvPr userDrawn="1">
            <p:custDataLst>
              <p:tags r:id="rId1"/>
            </p:custDataLst>
          </p:nvPr>
        </p:nvPicPr>
        <p:blipFill>
          <a:blip r:embed="rId4"/>
          <a:srcRect/>
          <a:stretch>
            <a:fillRect/>
          </a:stretch>
        </p:blipFill>
        <p:spPr bwMode="auto">
          <a:xfrm>
            <a:off x="155575" y="77788"/>
            <a:ext cx="717550" cy="717550"/>
          </a:xfrm>
          <a:prstGeom prst="rect">
            <a:avLst/>
          </a:prstGeom>
          <a:noFill/>
          <a:ln w="9525">
            <a:noFill/>
            <a:miter lim="800000"/>
            <a:headEnd/>
            <a:tailEnd/>
          </a:ln>
        </p:spPr>
      </p:pic>
    </p:spTree>
    <p:extLst>
      <p:ext uri="{BB962C8B-B14F-4D97-AF65-F5344CB8AC3E}">
        <p14:creationId xmlns:p14="http://schemas.microsoft.com/office/powerpoint/2010/main" val="26872441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28600" y="961062"/>
            <a:ext cx="8686800" cy="5211137"/>
          </a:xfrm>
        </p:spPr>
        <p:txBody>
          <a:bodyPr/>
          <a:lstStyle>
            <a:lvl1pPr>
              <a:defRPr sz="2400"/>
            </a:lvl1pPr>
            <a:lvl2pPr marL="742950" indent="-285750">
              <a:buFont typeface="Arial"/>
              <a:buChar char="•"/>
              <a:defRPr/>
            </a:lvl2pPr>
            <a:lvl3pPr marL="1143000" indent="-228600">
              <a:buFont typeface="Arial"/>
              <a:buChar char="•"/>
              <a:defRPr/>
            </a:lvl3pPr>
            <a:lvl4pPr marL="1601788" indent="-230188">
              <a:buFont typeface="Arial" pitchFamily="34" charset="0"/>
              <a:buChar cha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Tree>
    <p:extLst>
      <p:ext uri="{BB962C8B-B14F-4D97-AF65-F5344CB8AC3E}">
        <p14:creationId xmlns:p14="http://schemas.microsoft.com/office/powerpoint/2010/main" val="21553768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able Placeholder 6"/>
          <p:cNvSpPr>
            <a:spLocks noGrp="1"/>
          </p:cNvSpPr>
          <p:nvPr>
            <p:ph type="tbl" sz="quarter" idx="10"/>
          </p:nvPr>
        </p:nvSpPr>
        <p:spPr>
          <a:xfrm>
            <a:off x="228600" y="914400"/>
            <a:ext cx="8686800" cy="5258904"/>
          </a:xfrm>
        </p:spPr>
        <p:txBody>
          <a:bodyPr/>
          <a:lstStyle/>
          <a:p>
            <a:pPr lvl="0"/>
            <a:r>
              <a:rPr lang="en-US" noProof="0" smtClean="0"/>
              <a:t>Click icon to add table</a:t>
            </a:r>
            <a:endParaRPr lang="en-US" noProof="0" dirty="0"/>
          </a:p>
        </p:txBody>
      </p:sp>
    </p:spTree>
    <p:extLst>
      <p:ext uri="{BB962C8B-B14F-4D97-AF65-F5344CB8AC3E}">
        <p14:creationId xmlns:p14="http://schemas.microsoft.com/office/powerpoint/2010/main" val="18852306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9267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740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3886200" y="6492875"/>
            <a:ext cx="990600" cy="365125"/>
          </a:xfrm>
          <a:prstGeom prst="rect">
            <a:avLst/>
          </a:prstGeom>
        </p:spPr>
        <p:txBody>
          <a:bodyPr lIns="91373" tIns="45687" rIns="91373" bIns="45687" anchor="ctr"/>
          <a:lstStyle>
            <a:lvl1pPr algn="r">
              <a:defRPr/>
            </a:lvl1pPr>
          </a:lstStyle>
          <a:p>
            <a:pPr defTabSz="913743">
              <a:defRPr/>
            </a:pPr>
            <a:endParaRPr lang="en-US" sz="1200" dirty="0">
              <a:solidFill>
                <a:prstClr val="white">
                  <a:lumMod val="75000"/>
                </a:prstClr>
              </a:solidFill>
              <a:ea typeface="ＭＳ Ｐゴシック" charset="-128"/>
            </a:endParaRPr>
          </a:p>
        </p:txBody>
      </p:sp>
      <p:sp>
        <p:nvSpPr>
          <p:cNvPr id="2" name="Title 1"/>
          <p:cNvSpPr>
            <a:spLocks noGrp="1"/>
          </p:cNvSpPr>
          <p:nvPr>
            <p:ph type="title"/>
          </p:nvPr>
        </p:nvSpPr>
        <p:spPr>
          <a:xfrm>
            <a:off x="0" y="0"/>
            <a:ext cx="9144000" cy="1219200"/>
          </a:xfrm>
        </p:spPr>
        <p:txBody>
          <a:bodyPr/>
          <a:lstStyle>
            <a:lvl1pPr>
              <a:defRPr sz="4000">
                <a:solidFill>
                  <a:schemeClr val="tx1">
                    <a:lumMod val="75000"/>
                    <a:lumOff val="2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478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defTabSz="409362" fontAlgn="base">
              <a:spcBef>
                <a:spcPct val="0"/>
              </a:spcBef>
              <a:spcAft>
                <a:spcPct val="0"/>
              </a:spcAft>
              <a:defRPr>
                <a:latin typeface="Helvetica Light"/>
              </a:defRPr>
            </a:lvl1pPr>
          </a:lstStyle>
          <a:p>
            <a:pPr>
              <a:defRPr/>
            </a:pPr>
            <a:endParaRPr lang="en-US">
              <a:solidFill>
                <a:prstClr val="black"/>
              </a:solidFill>
              <a:ea typeface="ＭＳ Ｐゴシック" charset="-128"/>
            </a:endParaRPr>
          </a:p>
        </p:txBody>
      </p:sp>
      <p:sp>
        <p:nvSpPr>
          <p:cNvPr id="7" name="Footer Placeholder 4"/>
          <p:cNvSpPr>
            <a:spLocks noGrp="1"/>
          </p:cNvSpPr>
          <p:nvPr>
            <p:ph type="ftr" sz="quarter" idx="11"/>
          </p:nvPr>
        </p:nvSpPr>
        <p:spPr>
          <a:xfrm>
            <a:off x="3556000" y="6492875"/>
            <a:ext cx="2895600" cy="365125"/>
          </a:xfrm>
          <a:prstGeom prst="rect">
            <a:avLst/>
          </a:prstGeom>
        </p:spPr>
        <p:txBody>
          <a:bodyPr lIns="91373" tIns="45687" rIns="91373" bIns="45687"/>
          <a:lstStyle>
            <a:lvl1pPr defTabSz="913743" fontAlgn="auto">
              <a:spcBef>
                <a:spcPts val="0"/>
              </a:spcBef>
              <a:spcAft>
                <a:spcPts val="0"/>
              </a:spcAft>
              <a:defRPr sz="1800">
                <a:solidFill>
                  <a:prstClr val="black"/>
                </a:solidFill>
                <a:latin typeface="Calibri"/>
              </a:defRPr>
            </a:lvl1pPr>
          </a:lstStyle>
          <a:p>
            <a:pPr>
              <a:defRPr/>
            </a:pPr>
            <a:endParaRPr lang="en-US">
              <a:ea typeface="ＭＳ Ｐゴシック" charset="-128"/>
            </a:endParaRPr>
          </a:p>
        </p:txBody>
      </p:sp>
    </p:spTree>
    <p:extLst>
      <p:ext uri="{BB962C8B-B14F-4D97-AF65-F5344CB8AC3E}">
        <p14:creationId xmlns:p14="http://schemas.microsoft.com/office/powerpoint/2010/main" val="2077732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493748-50C1-4950-8C23-D3B8211F3894}" type="datetime1">
              <a:rPr lang="en-US" smtClean="0">
                <a:solidFill>
                  <a:prstClr val="black">
                    <a:tint val="75000"/>
                  </a:prstClr>
                </a:solidFill>
              </a:rPr>
              <a:pPr/>
              <a:t>11/01/2015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EC9A7A-D2D6-481B-9938-F028355276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89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014D43-E117-48EB-A00E-74A365220C4C}" type="datetimeFigureOut">
              <a:rPr lang="en-US" smtClean="0"/>
              <a:t>11/01/2015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58366-92A3-41A4-9618-AC943552A979}" type="slidenum">
              <a:rPr lang="en-US" smtClean="0"/>
              <a:t>‹#›</a:t>
            </a:fld>
            <a:endParaRPr lang="en-US"/>
          </a:p>
        </p:txBody>
      </p:sp>
    </p:spTree>
    <p:extLst>
      <p:ext uri="{BB962C8B-B14F-4D97-AF65-F5344CB8AC3E}">
        <p14:creationId xmlns:p14="http://schemas.microsoft.com/office/powerpoint/2010/main" val="1128710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C81A6-AA7E-4972-899E-EB8D0F377B44}" type="datetime1">
              <a:rPr lang="en-US" smtClean="0">
                <a:solidFill>
                  <a:prstClr val="black">
                    <a:tint val="75000"/>
                  </a:prstClr>
                </a:solidFill>
              </a:rPr>
              <a:pPr/>
              <a:t>11/01/2015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EC9A7A-D2D6-481B-9938-F028355276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079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AACC9-DCCA-4119-B97E-BD1B47A26E75}" type="datetime1">
              <a:rPr lang="en-US" smtClean="0">
                <a:solidFill>
                  <a:prstClr val="black">
                    <a:tint val="75000"/>
                  </a:prstClr>
                </a:solidFill>
              </a:rPr>
              <a:pPr/>
              <a:t>11/01/2015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EC9A7A-D2D6-481B-9938-F028355276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098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E31E18-B306-44E3-93C3-3B12C7945916}" type="datetime1">
              <a:rPr lang="en-US" smtClean="0">
                <a:solidFill>
                  <a:prstClr val="black">
                    <a:tint val="75000"/>
                  </a:prstClr>
                </a:solidFill>
              </a:rPr>
              <a:pPr/>
              <a:t>11/01/2015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EC9A7A-D2D6-481B-9938-F028355276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063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16D6BE-7067-44B2-805E-5F3BD635D545}" type="datetime1">
              <a:rPr lang="en-US" smtClean="0">
                <a:solidFill>
                  <a:prstClr val="black">
                    <a:tint val="75000"/>
                  </a:prstClr>
                </a:solidFill>
              </a:rPr>
              <a:pPr/>
              <a:t>11/01/2015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AEC9A7A-D2D6-481B-9938-F028355276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509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4F1E92-1421-44C5-B4E2-27B9DCA7B1E5}" type="datetime1">
              <a:rPr lang="en-US" smtClean="0">
                <a:solidFill>
                  <a:prstClr val="black">
                    <a:tint val="75000"/>
                  </a:prstClr>
                </a:solidFill>
              </a:rPr>
              <a:pPr/>
              <a:t>11/01/2015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AEC9A7A-D2D6-481B-9938-F028355276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239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5EDE0-28FB-4482-BD7E-3344B47B0697}" type="datetime1">
              <a:rPr lang="en-US" smtClean="0">
                <a:solidFill>
                  <a:prstClr val="black">
                    <a:tint val="75000"/>
                  </a:prstClr>
                </a:solidFill>
              </a:rPr>
              <a:pPr/>
              <a:t>11/01/2015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AEC9A7A-D2D6-481B-9938-F028355276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336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B85235-F4DC-461A-B1E6-CB4B6C8270BA}" type="datetime1">
              <a:rPr lang="en-US" smtClean="0">
                <a:solidFill>
                  <a:prstClr val="black">
                    <a:tint val="75000"/>
                  </a:prstClr>
                </a:solidFill>
              </a:rPr>
              <a:pPr/>
              <a:t>11/01/2015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EC9A7A-D2D6-481B-9938-F028355276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467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EEAEA8-6B73-4298-A2A3-5C520E436208}" type="datetime1">
              <a:rPr lang="en-US" smtClean="0">
                <a:solidFill>
                  <a:prstClr val="black">
                    <a:tint val="75000"/>
                  </a:prstClr>
                </a:solidFill>
              </a:rPr>
              <a:pPr/>
              <a:t>11/01/2015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EC9A7A-D2D6-481B-9938-F028355276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853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767A2-F63F-45DC-A8C4-CB5084A2D3BD}" type="datetime1">
              <a:rPr lang="en-US" smtClean="0">
                <a:solidFill>
                  <a:prstClr val="black">
                    <a:tint val="75000"/>
                  </a:prstClr>
                </a:solidFill>
              </a:rPr>
              <a:pPr/>
              <a:t>11/01/2015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EC9A7A-D2D6-481B-9938-F028355276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992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19BDC1-2C34-4DF3-BC74-0EE8EC7501C2}" type="datetime1">
              <a:rPr lang="en-US" smtClean="0">
                <a:solidFill>
                  <a:prstClr val="black">
                    <a:tint val="75000"/>
                  </a:prstClr>
                </a:solidFill>
              </a:rPr>
              <a:pPr/>
              <a:t>11/01/2015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EC9A7A-D2D6-481B-9938-F028355276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484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014D43-E117-48EB-A00E-74A365220C4C}" type="datetimeFigureOut">
              <a:rPr lang="en-US" smtClean="0"/>
              <a:t>11/01/2015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58366-92A3-41A4-9618-AC943552A979}" type="slidenum">
              <a:rPr lang="en-US" smtClean="0"/>
              <a:t>‹#›</a:t>
            </a:fld>
            <a:endParaRPr lang="en-US"/>
          </a:p>
        </p:txBody>
      </p:sp>
    </p:spTree>
    <p:extLst>
      <p:ext uri="{BB962C8B-B14F-4D97-AF65-F5344CB8AC3E}">
        <p14:creationId xmlns:p14="http://schemas.microsoft.com/office/powerpoint/2010/main" val="1017003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31813"/>
            <a:ext cx="6403975" cy="293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normAutofit/>
          </a:bodyPr>
          <a:lstStyle>
            <a:lvl1pPr algn="ctr">
              <a:defRPr sz="2600" b="1"/>
            </a:lvl1pPr>
          </a:lstStyle>
          <a:p>
            <a:r>
              <a:rPr lang="en-US" smtClean="0"/>
              <a:t>Click to edit Master title style</a:t>
            </a:r>
            <a:endParaRPr lang="en-US" dirty="0"/>
          </a:p>
        </p:txBody>
      </p:sp>
      <p:sp>
        <p:nvSpPr>
          <p:cNvPr id="8" name="Text Placeholder 7"/>
          <p:cNvSpPr>
            <a:spLocks noGrp="1"/>
          </p:cNvSpPr>
          <p:nvPr>
            <p:ph type="body" sz="quarter" idx="10"/>
          </p:nvPr>
        </p:nvSpPr>
        <p:spPr>
          <a:xfrm>
            <a:off x="914400" y="4064763"/>
            <a:ext cx="7315200" cy="665307"/>
          </a:xfrm>
        </p:spPr>
        <p:txBody>
          <a:bodyPr/>
          <a:lstStyle>
            <a:lvl1pPr marL="0" indent="0" algn="ctr">
              <a:buNone/>
              <a:defRPr sz="2200"/>
            </a:lvl1pPr>
          </a:lstStyle>
          <a:p>
            <a:pPr lvl="0"/>
            <a:r>
              <a:rPr lang="en-US" dirty="0" smtClean="0"/>
              <a:t>Click to edit Master text styles</a:t>
            </a:r>
          </a:p>
        </p:txBody>
      </p:sp>
      <p:pic>
        <p:nvPicPr>
          <p:cNvPr id="2050" name="Picture 2" descr="https://public.govdelivery.com/system/images/28925/original/cmsLogo.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415924"/>
            <a:ext cx="2333625" cy="8191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29" descr="File:US-DeptOfHHS-Logo.svg"/>
          <p:cNvPicPr>
            <a:picLocks noChangeAspect="1" noChangeArrowheads="1"/>
          </p:cNvPicPr>
          <p:nvPr userDrawn="1">
            <p:custDataLst>
              <p:tags r:id="rId1"/>
            </p:custDataLst>
          </p:nvPr>
        </p:nvPicPr>
        <p:blipFill>
          <a:blip r:embed="rId4"/>
          <a:srcRect/>
          <a:stretch>
            <a:fillRect/>
          </a:stretch>
        </p:blipFill>
        <p:spPr bwMode="auto">
          <a:xfrm>
            <a:off x="155575" y="77788"/>
            <a:ext cx="717550" cy="717550"/>
          </a:xfrm>
          <a:prstGeom prst="rect">
            <a:avLst/>
          </a:prstGeom>
          <a:noFill/>
          <a:ln w="9525">
            <a:noFill/>
            <a:miter lim="800000"/>
            <a:headEnd/>
            <a:tailEnd/>
          </a:ln>
        </p:spPr>
      </p:pic>
    </p:spTree>
    <p:extLst>
      <p:ext uri="{BB962C8B-B14F-4D97-AF65-F5344CB8AC3E}">
        <p14:creationId xmlns:p14="http://schemas.microsoft.com/office/powerpoint/2010/main" val="377781671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28600" y="961062"/>
            <a:ext cx="8686800" cy="5211137"/>
          </a:xfrm>
        </p:spPr>
        <p:txBody>
          <a:bodyPr/>
          <a:lstStyle>
            <a:lvl1pPr>
              <a:defRPr sz="2400"/>
            </a:lvl1pPr>
            <a:lvl2pPr marL="742950" indent="-285750">
              <a:buFont typeface="Arial"/>
              <a:buChar char="•"/>
              <a:defRPr/>
            </a:lvl2pPr>
            <a:lvl3pPr marL="1143000" indent="-228600">
              <a:buFont typeface="Arial"/>
              <a:buChar char="•"/>
              <a:defRPr/>
            </a:lvl3pPr>
            <a:lvl4pPr marL="1601788" indent="-230188">
              <a:buFont typeface="Arial" pitchFamily="34" charset="0"/>
              <a:buChar cha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Tree>
    <p:extLst>
      <p:ext uri="{BB962C8B-B14F-4D97-AF65-F5344CB8AC3E}">
        <p14:creationId xmlns:p14="http://schemas.microsoft.com/office/powerpoint/2010/main" val="381394863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able Placeholder 6"/>
          <p:cNvSpPr>
            <a:spLocks noGrp="1"/>
          </p:cNvSpPr>
          <p:nvPr>
            <p:ph type="tbl" sz="quarter" idx="10"/>
          </p:nvPr>
        </p:nvSpPr>
        <p:spPr>
          <a:xfrm>
            <a:off x="228600" y="914400"/>
            <a:ext cx="8686800" cy="5258904"/>
          </a:xfrm>
        </p:spPr>
        <p:txBody>
          <a:bodyPr/>
          <a:lstStyle/>
          <a:p>
            <a:pPr lvl="0"/>
            <a:r>
              <a:rPr lang="en-US" noProof="0" smtClean="0"/>
              <a:t>Click icon to add table</a:t>
            </a:r>
            <a:endParaRPr lang="en-US" noProof="0" dirty="0"/>
          </a:p>
        </p:txBody>
      </p:sp>
    </p:spTree>
    <p:extLst>
      <p:ext uri="{BB962C8B-B14F-4D97-AF65-F5344CB8AC3E}">
        <p14:creationId xmlns:p14="http://schemas.microsoft.com/office/powerpoint/2010/main" val="180706037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20491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43227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3702196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0960" y="2438400"/>
            <a:ext cx="5623560" cy="44958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408021852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2438400"/>
            <a:ext cx="5638800"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66098525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3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98730286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6" name="Picture 5" descr="srsplayingcardlor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376370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014D43-E117-48EB-A00E-74A365220C4C}" type="datetimeFigureOut">
              <a:rPr lang="en-US" smtClean="0"/>
              <a:t>11/01/2015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58366-92A3-41A4-9618-AC943552A979}" type="slidenum">
              <a:rPr lang="en-US" smtClean="0"/>
              <a:t>‹#›</a:t>
            </a:fld>
            <a:endParaRPr lang="en-US"/>
          </a:p>
        </p:txBody>
      </p:sp>
    </p:spTree>
    <p:extLst>
      <p:ext uri="{BB962C8B-B14F-4D97-AF65-F5344CB8AC3E}">
        <p14:creationId xmlns:p14="http://schemas.microsoft.com/office/powerpoint/2010/main" val="41986796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03494506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tech.jpg"/>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80065"/>
            <a:ext cx="6807107" cy="4477935"/>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363817655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69" y="2963450"/>
            <a:ext cx="56148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380341286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86774247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76200" y="-28738"/>
            <a:ext cx="9244148" cy="1447800"/>
          </a:xfrm>
        </p:spPr>
        <p:txBody>
          <a:bodyPr/>
          <a:lstStyle/>
          <a:p>
            <a:r>
              <a:rPr lang="en-US" dirty="0" smtClean="0"/>
              <a:t>Click to edit Master title style</a:t>
            </a:r>
            <a:endParaRPr lang="en-US" dirty="0"/>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Tree>
    <p:extLst>
      <p:ext uri="{BB962C8B-B14F-4D97-AF65-F5344CB8AC3E}">
        <p14:creationId xmlns:p14="http://schemas.microsoft.com/office/powerpoint/2010/main" val="312630133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96479110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829532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23907963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solidFill>
                <a:prstClr val="black"/>
              </a:solidFill>
            </a:endParaRPr>
          </a:p>
        </p:txBody>
      </p:sp>
      <p:sp>
        <p:nvSpPr>
          <p:cNvPr id="9" name="Slide Number Placeholder 5"/>
          <p:cNvSpPr>
            <a:spLocks noGrp="1"/>
          </p:cNvSpPr>
          <p:nvPr>
            <p:ph type="sldNum" sz="quarter" idx="12"/>
          </p:nvPr>
        </p:nvSpPr>
        <p:spPr/>
        <p:txBody>
          <a:bodyPr/>
          <a:lstStyle>
            <a:lvl1pPr>
              <a:defRPr/>
            </a:lvl1pPr>
          </a:lstStyle>
          <a:p>
            <a:pPr>
              <a:defRPr/>
            </a:pPr>
            <a:fld id="{70C9D48E-3480-4C0E-A739-441A209EE4D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739033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E962C-6952-4CE2-A216-6D043E3935C0}" type="datetimeFigureOut">
              <a:rPr lang="en-US" smtClean="0">
                <a:solidFill>
                  <a:prstClr val="black">
                    <a:tint val="75000"/>
                  </a:prstClr>
                </a:solidFill>
              </a:rPr>
              <a:pPr/>
              <a:t>11/01/2015</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20AFDEF-0522-4274-A1C1-2D1900CDD3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719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014D43-E117-48EB-A00E-74A365220C4C}" type="datetimeFigureOut">
              <a:rPr lang="en-US" smtClean="0"/>
              <a:t>11/01/2015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58366-92A3-41A4-9618-AC943552A979}" type="slidenum">
              <a:rPr lang="en-US" smtClean="0"/>
              <a:t>‹#›</a:t>
            </a:fld>
            <a:endParaRPr lang="en-US"/>
          </a:p>
        </p:txBody>
      </p:sp>
    </p:spTree>
    <p:extLst>
      <p:ext uri="{BB962C8B-B14F-4D97-AF65-F5344CB8AC3E}">
        <p14:creationId xmlns:p14="http://schemas.microsoft.com/office/powerpoint/2010/main" val="18448626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3E962C-6952-4CE2-A216-6D043E3935C0}" type="datetimeFigureOut">
              <a:rPr lang="en-US" smtClean="0">
                <a:solidFill>
                  <a:prstClr val="black">
                    <a:tint val="75000"/>
                  </a:prstClr>
                </a:solidFill>
              </a:rPr>
              <a:pPr/>
              <a:t>11/01/2015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120AFDEF-0522-4274-A1C1-2D1900CDD3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5817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3886200" y="6492875"/>
            <a:ext cx="990600" cy="365125"/>
          </a:xfrm>
          <a:prstGeom prst="rect">
            <a:avLst/>
          </a:prstGeom>
        </p:spPr>
        <p:txBody>
          <a:bodyPr lIns="91373" tIns="45687" rIns="91373" bIns="45687" anchor="ctr"/>
          <a:lstStyle>
            <a:lvl1pPr algn="r">
              <a:defRPr/>
            </a:lvl1pPr>
          </a:lstStyle>
          <a:p>
            <a:pPr defTabSz="913743">
              <a:defRPr/>
            </a:pPr>
            <a:endParaRPr lang="en-US" sz="1200" dirty="0">
              <a:solidFill>
                <a:prstClr val="white">
                  <a:lumMod val="75000"/>
                </a:prstClr>
              </a:solidFill>
              <a:sym typeface="Helvetica Light"/>
            </a:endParaRPr>
          </a:p>
        </p:txBody>
      </p:sp>
      <p:sp>
        <p:nvSpPr>
          <p:cNvPr id="2" name="Title 1"/>
          <p:cNvSpPr>
            <a:spLocks noGrp="1"/>
          </p:cNvSpPr>
          <p:nvPr>
            <p:ph type="title"/>
          </p:nvPr>
        </p:nvSpPr>
        <p:spPr>
          <a:xfrm>
            <a:off x="0" y="0"/>
            <a:ext cx="9144000" cy="1219200"/>
          </a:xfrm>
        </p:spPr>
        <p:txBody>
          <a:bodyPr/>
          <a:lstStyle>
            <a:lvl1pPr>
              <a:defRPr sz="4000">
                <a:solidFill>
                  <a:schemeClr val="tx1">
                    <a:lumMod val="75000"/>
                    <a:lumOff val="2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478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defTabSz="409362" fontAlgn="base">
              <a:spcBef>
                <a:spcPct val="0"/>
              </a:spcBef>
              <a:spcAft>
                <a:spcPct val="0"/>
              </a:spcAft>
              <a:defRPr>
                <a:latin typeface="Helvetica Light"/>
              </a:defRPr>
            </a:lvl1pPr>
          </a:lstStyle>
          <a:p>
            <a:pPr>
              <a:defRPr/>
            </a:pPr>
            <a:endParaRPr lang="en-US">
              <a:solidFill>
                <a:prstClr val="black">
                  <a:tint val="75000"/>
                </a:prstClr>
              </a:solidFill>
            </a:endParaRPr>
          </a:p>
        </p:txBody>
      </p:sp>
      <p:sp>
        <p:nvSpPr>
          <p:cNvPr id="7" name="Footer Placeholder 4"/>
          <p:cNvSpPr>
            <a:spLocks noGrp="1"/>
          </p:cNvSpPr>
          <p:nvPr>
            <p:ph type="ftr" sz="quarter" idx="11"/>
          </p:nvPr>
        </p:nvSpPr>
        <p:spPr>
          <a:xfrm>
            <a:off x="3556000" y="6492875"/>
            <a:ext cx="2895600" cy="365125"/>
          </a:xfrm>
          <a:prstGeom prst="rect">
            <a:avLst/>
          </a:prstGeom>
        </p:spPr>
        <p:txBody>
          <a:bodyPr lIns="91373" tIns="45687" rIns="91373" bIns="45687"/>
          <a:lstStyle>
            <a:lvl1pPr defTabSz="913743" fontAlgn="auto">
              <a:spcBef>
                <a:spcPts val="0"/>
              </a:spcBef>
              <a:spcAft>
                <a:spcPts val="0"/>
              </a:spcAft>
              <a:defRPr sz="1800">
                <a:solidFill>
                  <a:prstClr val="black"/>
                </a:solidFill>
                <a:latin typeface="Calibri"/>
              </a:defRPr>
            </a:lvl1pPr>
          </a:lstStyle>
          <a:p>
            <a:pPr>
              <a:defRPr/>
            </a:pPr>
            <a:endParaRPr lang="en-US">
              <a:sym typeface="Helvetica Light"/>
            </a:endParaRPr>
          </a:p>
        </p:txBody>
      </p:sp>
    </p:spTree>
    <p:extLst>
      <p:ext uri="{BB962C8B-B14F-4D97-AF65-F5344CB8AC3E}">
        <p14:creationId xmlns:p14="http://schemas.microsoft.com/office/powerpoint/2010/main" val="38322703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0960" y="2438400"/>
            <a:ext cx="5623560" cy="44958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79412392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2438400"/>
            <a:ext cx="5638800"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390887229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3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319606331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6" name="Picture 5" descr="srsplayingcardlor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8094418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315612485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tech.jpg"/>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80065"/>
            <a:ext cx="6807107" cy="4477935"/>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385514000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69" y="2963450"/>
            <a:ext cx="56148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351450757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4079026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014D43-E117-48EB-A00E-74A365220C4C}" type="datetimeFigureOut">
              <a:rPr lang="en-US" smtClean="0"/>
              <a:t>11/01/2015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58366-92A3-41A4-9618-AC943552A979}" type="slidenum">
              <a:rPr lang="en-US" smtClean="0"/>
              <a:t>‹#›</a:t>
            </a:fld>
            <a:endParaRPr lang="en-US"/>
          </a:p>
        </p:txBody>
      </p:sp>
    </p:spTree>
    <p:extLst>
      <p:ext uri="{BB962C8B-B14F-4D97-AF65-F5344CB8AC3E}">
        <p14:creationId xmlns:p14="http://schemas.microsoft.com/office/powerpoint/2010/main" val="40949896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76200" y="-28738"/>
            <a:ext cx="9244148" cy="1447800"/>
          </a:xfrm>
        </p:spPr>
        <p:txBody>
          <a:bodyPr/>
          <a:lstStyle/>
          <a:p>
            <a:r>
              <a:rPr lang="en-US" dirty="0" smtClean="0"/>
              <a:t>Click to edit Master title style</a:t>
            </a:r>
            <a:endParaRPr lang="en-US" dirty="0"/>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Tree>
    <p:extLst>
      <p:ext uri="{BB962C8B-B14F-4D97-AF65-F5344CB8AC3E}">
        <p14:creationId xmlns:p14="http://schemas.microsoft.com/office/powerpoint/2010/main" val="424265982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52061820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57861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18662686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solidFill>
                <a:prstClr val="black"/>
              </a:solidFill>
            </a:endParaRPr>
          </a:p>
        </p:txBody>
      </p:sp>
      <p:sp>
        <p:nvSpPr>
          <p:cNvPr id="9" name="Slide Number Placeholder 5"/>
          <p:cNvSpPr>
            <a:spLocks noGrp="1"/>
          </p:cNvSpPr>
          <p:nvPr>
            <p:ph type="sldNum" sz="quarter" idx="12"/>
          </p:nvPr>
        </p:nvSpPr>
        <p:spPr/>
        <p:txBody>
          <a:bodyPr/>
          <a:lstStyle>
            <a:lvl1pPr>
              <a:defRPr/>
            </a:lvl1pPr>
          </a:lstStyle>
          <a:p>
            <a:pPr>
              <a:defRPr/>
            </a:pPr>
            <a:fld id="{70C9D48E-3480-4C0E-A739-441A209EE4D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236939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E962C-6952-4CE2-A216-6D043E3935C0}" type="datetimeFigureOut">
              <a:rPr lang="en-US" smtClean="0">
                <a:solidFill>
                  <a:prstClr val="black">
                    <a:tint val="75000"/>
                  </a:prstClr>
                </a:solidFill>
              </a:rPr>
              <a:pPr/>
              <a:t>11/01/2015</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120AFDEF-0522-4274-A1C1-2D1900CDD3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5836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3E962C-6952-4CE2-A216-6D043E3935C0}" type="datetimeFigureOut">
              <a:rPr lang="en-US" smtClean="0">
                <a:solidFill>
                  <a:prstClr val="black">
                    <a:tint val="75000"/>
                  </a:prstClr>
                </a:solidFill>
              </a:rPr>
              <a:pPr/>
              <a:t>11/01/2015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120AFDEF-0522-4274-A1C1-2D1900CDD3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167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3886200" y="6492875"/>
            <a:ext cx="990600" cy="365125"/>
          </a:xfrm>
          <a:prstGeom prst="rect">
            <a:avLst/>
          </a:prstGeom>
        </p:spPr>
        <p:txBody>
          <a:bodyPr lIns="91373" tIns="45687" rIns="91373" bIns="45687" anchor="ctr"/>
          <a:lstStyle>
            <a:lvl1pPr algn="r">
              <a:defRPr/>
            </a:lvl1pPr>
          </a:lstStyle>
          <a:p>
            <a:pPr defTabSz="913743">
              <a:defRPr/>
            </a:pPr>
            <a:endParaRPr lang="en-US" sz="1200" dirty="0">
              <a:solidFill>
                <a:prstClr val="white">
                  <a:lumMod val="75000"/>
                </a:prstClr>
              </a:solidFill>
              <a:sym typeface="Helvetica Light"/>
            </a:endParaRPr>
          </a:p>
        </p:txBody>
      </p:sp>
      <p:sp>
        <p:nvSpPr>
          <p:cNvPr id="2" name="Title 1"/>
          <p:cNvSpPr>
            <a:spLocks noGrp="1"/>
          </p:cNvSpPr>
          <p:nvPr>
            <p:ph type="title"/>
          </p:nvPr>
        </p:nvSpPr>
        <p:spPr>
          <a:xfrm>
            <a:off x="0" y="0"/>
            <a:ext cx="9144000" cy="1219200"/>
          </a:xfrm>
        </p:spPr>
        <p:txBody>
          <a:bodyPr/>
          <a:lstStyle>
            <a:lvl1pPr>
              <a:defRPr sz="4000">
                <a:solidFill>
                  <a:schemeClr val="tx1">
                    <a:lumMod val="75000"/>
                    <a:lumOff val="2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478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defTabSz="409362" fontAlgn="base">
              <a:spcBef>
                <a:spcPct val="0"/>
              </a:spcBef>
              <a:spcAft>
                <a:spcPct val="0"/>
              </a:spcAft>
              <a:defRPr>
                <a:latin typeface="Helvetica Light"/>
              </a:defRPr>
            </a:lvl1pPr>
          </a:lstStyle>
          <a:p>
            <a:pPr>
              <a:defRPr/>
            </a:pPr>
            <a:endParaRPr lang="en-US">
              <a:solidFill>
                <a:prstClr val="black">
                  <a:tint val="75000"/>
                </a:prstClr>
              </a:solidFill>
            </a:endParaRPr>
          </a:p>
        </p:txBody>
      </p:sp>
      <p:sp>
        <p:nvSpPr>
          <p:cNvPr id="7" name="Footer Placeholder 4"/>
          <p:cNvSpPr>
            <a:spLocks noGrp="1"/>
          </p:cNvSpPr>
          <p:nvPr>
            <p:ph type="ftr" sz="quarter" idx="11"/>
          </p:nvPr>
        </p:nvSpPr>
        <p:spPr>
          <a:xfrm>
            <a:off x="3556000" y="6492875"/>
            <a:ext cx="2895600" cy="365125"/>
          </a:xfrm>
          <a:prstGeom prst="rect">
            <a:avLst/>
          </a:prstGeom>
        </p:spPr>
        <p:txBody>
          <a:bodyPr lIns="91373" tIns="45687" rIns="91373" bIns="45687"/>
          <a:lstStyle>
            <a:lvl1pPr defTabSz="913743" fontAlgn="auto">
              <a:spcBef>
                <a:spcPts val="0"/>
              </a:spcBef>
              <a:spcAft>
                <a:spcPts val="0"/>
              </a:spcAft>
              <a:defRPr sz="1800">
                <a:solidFill>
                  <a:prstClr val="black"/>
                </a:solidFill>
                <a:latin typeface="Calibri"/>
              </a:defRPr>
            </a:lvl1pPr>
          </a:lstStyle>
          <a:p>
            <a:pPr>
              <a:defRPr/>
            </a:pPr>
            <a:endParaRPr lang="en-US">
              <a:sym typeface="Helvetica Light"/>
            </a:endParaRPr>
          </a:p>
        </p:txBody>
      </p:sp>
    </p:spTree>
    <p:extLst>
      <p:ext uri="{BB962C8B-B14F-4D97-AF65-F5344CB8AC3E}">
        <p14:creationId xmlns:p14="http://schemas.microsoft.com/office/powerpoint/2010/main" val="6671986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31813"/>
            <a:ext cx="6403975" cy="293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normAutofit/>
          </a:bodyPr>
          <a:lstStyle>
            <a:lvl1pPr algn="ctr">
              <a:defRPr sz="2600" b="1"/>
            </a:lvl1pPr>
          </a:lstStyle>
          <a:p>
            <a:r>
              <a:rPr lang="en-US" smtClean="0"/>
              <a:t>Click to edit Master title style</a:t>
            </a:r>
            <a:endParaRPr lang="en-US" dirty="0"/>
          </a:p>
        </p:txBody>
      </p:sp>
      <p:sp>
        <p:nvSpPr>
          <p:cNvPr id="8" name="Text Placeholder 7"/>
          <p:cNvSpPr>
            <a:spLocks noGrp="1"/>
          </p:cNvSpPr>
          <p:nvPr>
            <p:ph type="body" sz="quarter" idx="10"/>
          </p:nvPr>
        </p:nvSpPr>
        <p:spPr>
          <a:xfrm>
            <a:off x="914400" y="4064763"/>
            <a:ext cx="7315200" cy="665307"/>
          </a:xfrm>
        </p:spPr>
        <p:txBody>
          <a:bodyPr/>
          <a:lstStyle>
            <a:lvl1pPr marL="0" indent="0" algn="ctr">
              <a:buNone/>
              <a:defRPr sz="2200"/>
            </a:lvl1pPr>
          </a:lstStyle>
          <a:p>
            <a:pPr lvl="0"/>
            <a:r>
              <a:rPr lang="en-US" dirty="0" smtClean="0"/>
              <a:t>Click to edit Master text styles</a:t>
            </a:r>
          </a:p>
        </p:txBody>
      </p:sp>
      <p:pic>
        <p:nvPicPr>
          <p:cNvPr id="2050" name="Picture 2" descr="https://public.govdelivery.com/system/images/28925/original/cmsLogo.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415924"/>
            <a:ext cx="2333625" cy="8191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29" descr="File:US-DeptOfHHS-Logo.svg"/>
          <p:cNvPicPr>
            <a:picLocks noChangeAspect="1" noChangeArrowheads="1"/>
          </p:cNvPicPr>
          <p:nvPr userDrawn="1">
            <p:custDataLst>
              <p:tags r:id="rId1"/>
            </p:custDataLst>
          </p:nvPr>
        </p:nvPicPr>
        <p:blipFill>
          <a:blip r:embed="rId4"/>
          <a:srcRect/>
          <a:stretch>
            <a:fillRect/>
          </a:stretch>
        </p:blipFill>
        <p:spPr bwMode="auto">
          <a:xfrm>
            <a:off x="155575" y="77788"/>
            <a:ext cx="717550" cy="717550"/>
          </a:xfrm>
          <a:prstGeom prst="rect">
            <a:avLst/>
          </a:prstGeom>
          <a:noFill/>
          <a:ln w="9525">
            <a:noFill/>
            <a:miter lim="800000"/>
            <a:headEnd/>
            <a:tailEnd/>
          </a:ln>
        </p:spPr>
      </p:pic>
    </p:spTree>
    <p:extLst>
      <p:ext uri="{BB962C8B-B14F-4D97-AF65-F5344CB8AC3E}">
        <p14:creationId xmlns:p14="http://schemas.microsoft.com/office/powerpoint/2010/main" val="199420440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28600" y="961062"/>
            <a:ext cx="8686800" cy="5211137"/>
          </a:xfrm>
        </p:spPr>
        <p:txBody>
          <a:bodyPr/>
          <a:lstStyle>
            <a:lvl1pPr>
              <a:defRPr sz="2400"/>
            </a:lvl1pPr>
            <a:lvl2pPr marL="742950" indent="-285750">
              <a:buFont typeface="Arial"/>
              <a:buChar char="•"/>
              <a:defRPr/>
            </a:lvl2pPr>
            <a:lvl3pPr marL="1143000" indent="-228600">
              <a:buFont typeface="Arial"/>
              <a:buChar char="•"/>
              <a:defRPr/>
            </a:lvl3pPr>
            <a:lvl4pPr marL="1601788" indent="-230188">
              <a:buFont typeface="Arial" pitchFamily="34" charset="0"/>
              <a:buChar cha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Tree>
    <p:extLst>
      <p:ext uri="{BB962C8B-B14F-4D97-AF65-F5344CB8AC3E}">
        <p14:creationId xmlns:p14="http://schemas.microsoft.com/office/powerpoint/2010/main" val="22348867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14D43-E117-48EB-A00E-74A365220C4C}" type="datetimeFigureOut">
              <a:rPr lang="en-US" smtClean="0"/>
              <a:t>11/01/2015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58366-92A3-41A4-9618-AC943552A979}" type="slidenum">
              <a:rPr lang="en-US" smtClean="0"/>
              <a:t>‹#›</a:t>
            </a:fld>
            <a:endParaRPr lang="en-US"/>
          </a:p>
        </p:txBody>
      </p:sp>
    </p:spTree>
    <p:extLst>
      <p:ext uri="{BB962C8B-B14F-4D97-AF65-F5344CB8AC3E}">
        <p14:creationId xmlns:p14="http://schemas.microsoft.com/office/powerpoint/2010/main" val="28225209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able Placeholder 6"/>
          <p:cNvSpPr>
            <a:spLocks noGrp="1"/>
          </p:cNvSpPr>
          <p:nvPr>
            <p:ph type="tbl" sz="quarter" idx="10"/>
          </p:nvPr>
        </p:nvSpPr>
        <p:spPr>
          <a:xfrm>
            <a:off x="228600" y="914400"/>
            <a:ext cx="8686800" cy="5258904"/>
          </a:xfrm>
        </p:spPr>
        <p:txBody>
          <a:bodyPr/>
          <a:lstStyle/>
          <a:p>
            <a:pPr lvl="0"/>
            <a:r>
              <a:rPr lang="en-US" noProof="0" smtClean="0"/>
              <a:t>Click icon to add table</a:t>
            </a:r>
            <a:endParaRPr lang="en-US" noProof="0" dirty="0"/>
          </a:p>
        </p:txBody>
      </p:sp>
    </p:spTree>
    <p:extLst>
      <p:ext uri="{BB962C8B-B14F-4D97-AF65-F5344CB8AC3E}">
        <p14:creationId xmlns:p14="http://schemas.microsoft.com/office/powerpoint/2010/main" val="136919789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161821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795547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21059243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0960" y="2438400"/>
            <a:ext cx="5623560" cy="44958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a typeface="ＭＳ Ｐゴシック" charset="-128"/>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a typeface="ＭＳ Ｐゴシック" charset="-128"/>
            </a:endParaRPr>
          </a:p>
        </p:txBody>
      </p:sp>
      <p:pic>
        <p:nvPicPr>
          <p:cNvPr id="10" name="Picture 9" descr="New Image - Word.JPG"/>
          <p:cNvPicPr>
            <a:picLocks noChangeAspect="1"/>
          </p:cNvPicPr>
          <p:nvPr userDrawn="1"/>
        </p:nvPicPr>
        <p:blipFill>
          <a:blip r:embed="rId3" cstate="print"/>
          <a:stretch>
            <a:fillRect/>
          </a:stretch>
        </p:blipFill>
        <p:spPr>
          <a:xfrm>
            <a:off x="162024" y="179790"/>
            <a:ext cx="2679731" cy="963210"/>
          </a:xfrm>
          <a:prstGeom prst="rect">
            <a:avLst/>
          </a:prstGeom>
        </p:spPr>
      </p:pic>
    </p:spTree>
    <p:extLst>
      <p:ext uri="{BB962C8B-B14F-4D97-AF65-F5344CB8AC3E}">
        <p14:creationId xmlns:p14="http://schemas.microsoft.com/office/powerpoint/2010/main" val="343054415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2438400"/>
            <a:ext cx="5638800"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a typeface="ＭＳ Ｐゴシック" charset="-128"/>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a typeface="ＭＳ Ｐゴシック" charset="-128"/>
            </a:endParaRPr>
          </a:p>
        </p:txBody>
      </p:sp>
      <p:pic>
        <p:nvPicPr>
          <p:cNvPr id="10" name="Picture 9" descr="New Image - Word.JPG"/>
          <p:cNvPicPr>
            <a:picLocks noChangeAspect="1"/>
          </p:cNvPicPr>
          <p:nvPr userDrawn="1"/>
        </p:nvPicPr>
        <p:blipFill>
          <a:blip r:embed="rId3" cstate="print"/>
          <a:stretch>
            <a:fillRect/>
          </a:stretch>
        </p:blipFill>
        <p:spPr>
          <a:xfrm>
            <a:off x="162024" y="179790"/>
            <a:ext cx="2679731" cy="963210"/>
          </a:xfrm>
          <a:prstGeom prst="rect">
            <a:avLst/>
          </a:prstGeom>
        </p:spPr>
      </p:pic>
    </p:spTree>
    <p:extLst>
      <p:ext uri="{BB962C8B-B14F-4D97-AF65-F5344CB8AC3E}">
        <p14:creationId xmlns:p14="http://schemas.microsoft.com/office/powerpoint/2010/main" val="282289993"/>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3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a typeface="ＭＳ Ｐゴシック" charset="-128"/>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a typeface="ＭＳ Ｐゴシック" charset="-128"/>
            </a:endParaRPr>
          </a:p>
        </p:txBody>
      </p:sp>
      <p:pic>
        <p:nvPicPr>
          <p:cNvPr id="16" name="Picture 15" descr="New Image - Word.JPG"/>
          <p:cNvPicPr>
            <a:picLocks noChangeAspect="1"/>
          </p:cNvPicPr>
          <p:nvPr userDrawn="1"/>
        </p:nvPicPr>
        <p:blipFill>
          <a:blip r:embed="rId3" cstate="print"/>
          <a:stretch>
            <a:fillRect/>
          </a:stretch>
        </p:blipFill>
        <p:spPr>
          <a:xfrm>
            <a:off x="162024" y="179790"/>
            <a:ext cx="2679731" cy="963210"/>
          </a:xfrm>
          <a:prstGeom prst="rect">
            <a:avLst/>
          </a:prstGeom>
        </p:spPr>
      </p:pic>
    </p:spTree>
    <p:extLst>
      <p:ext uri="{BB962C8B-B14F-4D97-AF65-F5344CB8AC3E}">
        <p14:creationId xmlns:p14="http://schemas.microsoft.com/office/powerpoint/2010/main" val="3479952772"/>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srsplayingcardlore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pic>
        <p:nvPicPr>
          <p:cNvPr id="9" name="Picture 8" descr="New Image - Word.JPG"/>
          <p:cNvPicPr>
            <a:picLocks noChangeAspect="1"/>
          </p:cNvPicPr>
          <p:nvPr userDrawn="1"/>
        </p:nvPicPr>
        <p:blipFill>
          <a:blip r:embed="rId3" cstate="print"/>
          <a:stretch>
            <a:fillRect/>
          </a:stretch>
        </p:blipFill>
        <p:spPr>
          <a:xfrm>
            <a:off x="162024" y="179790"/>
            <a:ext cx="2679731" cy="963210"/>
          </a:xfrm>
          <a:prstGeom prst="rect">
            <a:avLst/>
          </a:prstGeom>
        </p:spPr>
      </p:pic>
    </p:spTree>
    <p:extLst>
      <p:ext uri="{BB962C8B-B14F-4D97-AF65-F5344CB8AC3E}">
        <p14:creationId xmlns:p14="http://schemas.microsoft.com/office/powerpoint/2010/main" val="535297909"/>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a typeface="ＭＳ Ｐゴシック" charset="-128"/>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a typeface="ＭＳ Ｐゴシック" charset="-128"/>
            </a:endParaRPr>
          </a:p>
        </p:txBody>
      </p:sp>
      <p:pic>
        <p:nvPicPr>
          <p:cNvPr id="16" name="Picture 15" descr="New Image - Word.JPG"/>
          <p:cNvPicPr>
            <a:picLocks noChangeAspect="1"/>
          </p:cNvPicPr>
          <p:nvPr userDrawn="1"/>
        </p:nvPicPr>
        <p:blipFill>
          <a:blip r:embed="rId3" cstate="print"/>
          <a:stretch>
            <a:fillRect/>
          </a:stretch>
        </p:blipFill>
        <p:spPr>
          <a:xfrm>
            <a:off x="162024" y="179790"/>
            <a:ext cx="2679731" cy="963210"/>
          </a:xfrm>
          <a:prstGeom prst="rect">
            <a:avLst/>
          </a:prstGeom>
        </p:spPr>
      </p:pic>
    </p:spTree>
    <p:extLst>
      <p:ext uri="{BB962C8B-B14F-4D97-AF65-F5344CB8AC3E}">
        <p14:creationId xmlns:p14="http://schemas.microsoft.com/office/powerpoint/2010/main" val="323423103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tech.jpg"/>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80065"/>
            <a:ext cx="6807107" cy="4477935"/>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a typeface="ＭＳ Ｐゴシック" charset="-128"/>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a typeface="ＭＳ Ｐゴシック" charset="-128"/>
            </a:endParaRPr>
          </a:p>
        </p:txBody>
      </p:sp>
      <p:pic>
        <p:nvPicPr>
          <p:cNvPr id="17" name="Picture 16" descr="New Image - Word.JPG"/>
          <p:cNvPicPr>
            <a:picLocks noChangeAspect="1"/>
          </p:cNvPicPr>
          <p:nvPr userDrawn="1"/>
        </p:nvPicPr>
        <p:blipFill>
          <a:blip r:embed="rId3" cstate="print"/>
          <a:stretch>
            <a:fillRect/>
          </a:stretch>
        </p:blipFill>
        <p:spPr>
          <a:xfrm>
            <a:off x="162024" y="179790"/>
            <a:ext cx="2679731" cy="963210"/>
          </a:xfrm>
          <a:prstGeom prst="rect">
            <a:avLst/>
          </a:prstGeom>
        </p:spPr>
      </p:pic>
    </p:spTree>
    <p:extLst>
      <p:ext uri="{BB962C8B-B14F-4D97-AF65-F5344CB8AC3E}">
        <p14:creationId xmlns:p14="http://schemas.microsoft.com/office/powerpoint/2010/main" val="965983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014D43-E117-48EB-A00E-74A365220C4C}" type="datetimeFigureOut">
              <a:rPr lang="en-US" smtClean="0"/>
              <a:t>11/01/2015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58366-92A3-41A4-9618-AC943552A979}" type="slidenum">
              <a:rPr lang="en-US" smtClean="0"/>
              <a:t>‹#›</a:t>
            </a:fld>
            <a:endParaRPr lang="en-US"/>
          </a:p>
        </p:txBody>
      </p:sp>
    </p:spTree>
    <p:extLst>
      <p:ext uri="{BB962C8B-B14F-4D97-AF65-F5344CB8AC3E}">
        <p14:creationId xmlns:p14="http://schemas.microsoft.com/office/powerpoint/2010/main" val="36965852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a typeface="ＭＳ Ｐゴシック" charset="-128"/>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69" y="2963450"/>
            <a:ext cx="56148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a typeface="ＭＳ Ｐゴシック" charset="-128"/>
            </a:endParaRPr>
          </a:p>
        </p:txBody>
      </p:sp>
      <p:pic>
        <p:nvPicPr>
          <p:cNvPr id="16" name="Picture 15" descr="New Image - Word.JPG"/>
          <p:cNvPicPr>
            <a:picLocks noChangeAspect="1"/>
          </p:cNvPicPr>
          <p:nvPr userDrawn="1"/>
        </p:nvPicPr>
        <p:blipFill>
          <a:blip r:embed="rId3" cstate="print"/>
          <a:stretch>
            <a:fillRect/>
          </a:stretch>
        </p:blipFill>
        <p:spPr>
          <a:xfrm>
            <a:off x="162024" y="179790"/>
            <a:ext cx="2679731" cy="963210"/>
          </a:xfrm>
          <a:prstGeom prst="rect">
            <a:avLst/>
          </a:prstGeom>
        </p:spPr>
      </p:pic>
    </p:spTree>
    <p:extLst>
      <p:ext uri="{BB962C8B-B14F-4D97-AF65-F5344CB8AC3E}">
        <p14:creationId xmlns:p14="http://schemas.microsoft.com/office/powerpoint/2010/main" val="327864699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a typeface="ＭＳ Ｐゴシック" charset="-128"/>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a typeface="ＭＳ Ｐゴシック" charset="-128"/>
            </a:endParaRPr>
          </a:p>
        </p:txBody>
      </p:sp>
      <p:pic>
        <p:nvPicPr>
          <p:cNvPr id="10" name="Picture 9" descr="New Image - Word.JPG"/>
          <p:cNvPicPr>
            <a:picLocks noChangeAspect="1"/>
          </p:cNvPicPr>
          <p:nvPr userDrawn="1"/>
        </p:nvPicPr>
        <p:blipFill>
          <a:blip r:embed="rId3" cstate="print"/>
          <a:stretch>
            <a:fillRect/>
          </a:stretch>
        </p:blipFill>
        <p:spPr>
          <a:xfrm>
            <a:off x="162024" y="179790"/>
            <a:ext cx="2679731" cy="963210"/>
          </a:xfrm>
          <a:prstGeom prst="rect">
            <a:avLst/>
          </a:prstGeom>
        </p:spPr>
      </p:pic>
    </p:spTree>
    <p:extLst>
      <p:ext uri="{BB962C8B-B14F-4D97-AF65-F5344CB8AC3E}">
        <p14:creationId xmlns:p14="http://schemas.microsoft.com/office/powerpoint/2010/main" val="295452975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a typeface="ＭＳ Ｐゴシック" charset="-128"/>
            </a:endParaRPr>
          </a:p>
        </p:txBody>
      </p:sp>
      <p:sp>
        <p:nvSpPr>
          <p:cNvPr id="12" name="Title 7"/>
          <p:cNvSpPr>
            <a:spLocks noGrp="1"/>
          </p:cNvSpPr>
          <p:nvPr>
            <p:ph type="title"/>
          </p:nvPr>
        </p:nvSpPr>
        <p:spPr>
          <a:xfrm>
            <a:off x="-76200" y="-28738"/>
            <a:ext cx="9244148" cy="1447800"/>
          </a:xfrm>
        </p:spPr>
        <p:txBody>
          <a:bodyPr/>
          <a:lstStyle/>
          <a:p>
            <a:r>
              <a:rPr lang="en-US" dirty="0" smtClean="0"/>
              <a:t>Click to edit Master title style</a:t>
            </a:r>
            <a:endParaRPr lang="en-US" dirty="0"/>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a typeface="ＭＳ Ｐゴシック" charset="-128"/>
            </a:endParaRPr>
          </a:p>
        </p:txBody>
      </p:sp>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descr="New Image - Word.JPG"/>
          <p:cNvPicPr>
            <a:picLocks noChangeAspect="1"/>
          </p:cNvPicPr>
          <p:nvPr userDrawn="1"/>
        </p:nvPicPr>
        <p:blipFill>
          <a:blip r:embed="rId2" cstate="print"/>
          <a:stretch>
            <a:fillRect/>
          </a:stretch>
        </p:blipFill>
        <p:spPr>
          <a:xfrm>
            <a:off x="1066800" y="2133600"/>
            <a:ext cx="7207823" cy="2590800"/>
          </a:xfrm>
          <a:prstGeom prst="rect">
            <a:avLst/>
          </a:prstGeom>
        </p:spPr>
      </p:pic>
    </p:spTree>
    <p:extLst>
      <p:ext uri="{BB962C8B-B14F-4D97-AF65-F5344CB8AC3E}">
        <p14:creationId xmlns:p14="http://schemas.microsoft.com/office/powerpoint/2010/main" val="97548775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a typeface="ＭＳ Ｐゴシック" charset="-128"/>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a typeface="ＭＳ Ｐゴシック" charset="-128"/>
            </a:endParaRPr>
          </a:p>
        </p:txBody>
      </p:sp>
      <p:pic>
        <p:nvPicPr>
          <p:cNvPr id="14" name="Picture 13" descr="New Image - Word.JPG"/>
          <p:cNvPicPr>
            <a:picLocks noChangeAspect="1"/>
          </p:cNvPicPr>
          <p:nvPr userDrawn="1"/>
        </p:nvPicPr>
        <p:blipFill>
          <a:blip r:embed="rId2" cstate="print"/>
          <a:stretch>
            <a:fillRect/>
          </a:stretch>
        </p:blipFill>
        <p:spPr>
          <a:xfrm>
            <a:off x="162024" y="179790"/>
            <a:ext cx="2679731" cy="963210"/>
          </a:xfrm>
          <a:prstGeom prst="rect">
            <a:avLst/>
          </a:prstGeom>
        </p:spPr>
      </p:pic>
    </p:spTree>
    <p:extLst>
      <p:ext uri="{BB962C8B-B14F-4D97-AF65-F5344CB8AC3E}">
        <p14:creationId xmlns:p14="http://schemas.microsoft.com/office/powerpoint/2010/main" val="1452154093"/>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52666277"/>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4"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555075-F7D8-774D-92CE-0FFE5404D3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17637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219977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31813"/>
            <a:ext cx="6403975" cy="293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normAutofit/>
          </a:bodyPr>
          <a:lstStyle>
            <a:lvl1pPr algn="ctr">
              <a:defRPr sz="2600" b="1"/>
            </a:lvl1pPr>
          </a:lstStyle>
          <a:p>
            <a:r>
              <a:rPr lang="en-US" smtClean="0"/>
              <a:t>Click to edit Master title style</a:t>
            </a:r>
            <a:endParaRPr lang="en-US" dirty="0"/>
          </a:p>
        </p:txBody>
      </p:sp>
      <p:sp>
        <p:nvSpPr>
          <p:cNvPr id="8" name="Text Placeholder 7"/>
          <p:cNvSpPr>
            <a:spLocks noGrp="1"/>
          </p:cNvSpPr>
          <p:nvPr>
            <p:ph type="body" sz="quarter" idx="10"/>
          </p:nvPr>
        </p:nvSpPr>
        <p:spPr>
          <a:xfrm>
            <a:off x="914400" y="4064763"/>
            <a:ext cx="7315200" cy="665307"/>
          </a:xfrm>
        </p:spPr>
        <p:txBody>
          <a:bodyPr/>
          <a:lstStyle>
            <a:lvl1pPr marL="0" indent="0" algn="ctr">
              <a:buNone/>
              <a:defRPr sz="2200"/>
            </a:lvl1pPr>
          </a:lstStyle>
          <a:p>
            <a:pPr lvl="0"/>
            <a:r>
              <a:rPr lang="en-US" dirty="0" smtClean="0"/>
              <a:t>Click to edit Master text styles</a:t>
            </a:r>
          </a:p>
        </p:txBody>
      </p:sp>
      <p:pic>
        <p:nvPicPr>
          <p:cNvPr id="2050" name="Picture 2" descr="https://public.govdelivery.com/system/images/28925/original/cmsLogo.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415924"/>
            <a:ext cx="2333625" cy="8191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29" descr="File:US-DeptOfHHS-Logo.svg"/>
          <p:cNvPicPr>
            <a:picLocks noChangeAspect="1" noChangeArrowheads="1"/>
          </p:cNvPicPr>
          <p:nvPr userDrawn="1">
            <p:custDataLst>
              <p:tags r:id="rId1"/>
            </p:custDataLst>
          </p:nvPr>
        </p:nvPicPr>
        <p:blipFill>
          <a:blip r:embed="rId4"/>
          <a:srcRect/>
          <a:stretch>
            <a:fillRect/>
          </a:stretch>
        </p:blipFill>
        <p:spPr bwMode="auto">
          <a:xfrm>
            <a:off x="155575" y="77788"/>
            <a:ext cx="717550" cy="717550"/>
          </a:xfrm>
          <a:prstGeom prst="rect">
            <a:avLst/>
          </a:prstGeom>
          <a:noFill/>
          <a:ln w="9525">
            <a:noFill/>
            <a:miter lim="800000"/>
            <a:headEnd/>
            <a:tailEnd/>
          </a:ln>
        </p:spPr>
      </p:pic>
    </p:spTree>
    <p:extLst>
      <p:ext uri="{BB962C8B-B14F-4D97-AF65-F5344CB8AC3E}">
        <p14:creationId xmlns:p14="http://schemas.microsoft.com/office/powerpoint/2010/main" val="1729404430"/>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28600" y="961062"/>
            <a:ext cx="8686800" cy="5211137"/>
          </a:xfrm>
        </p:spPr>
        <p:txBody>
          <a:bodyPr/>
          <a:lstStyle>
            <a:lvl1pPr>
              <a:defRPr sz="2400"/>
            </a:lvl1pPr>
            <a:lvl2pPr marL="742950" indent="-285750">
              <a:buFont typeface="Arial"/>
              <a:buChar char="•"/>
              <a:defRPr/>
            </a:lvl2pPr>
            <a:lvl3pPr marL="1143000" indent="-228600">
              <a:buFont typeface="Arial"/>
              <a:buChar char="•"/>
              <a:defRPr/>
            </a:lvl3pPr>
            <a:lvl4pPr marL="1601788" indent="-230188">
              <a:buFont typeface="Arial" pitchFamily="34" charset="0"/>
              <a:buChar cha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Tree>
    <p:extLst>
      <p:ext uri="{BB962C8B-B14F-4D97-AF65-F5344CB8AC3E}">
        <p14:creationId xmlns:p14="http://schemas.microsoft.com/office/powerpoint/2010/main" val="1834293746"/>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able Placeholder 6"/>
          <p:cNvSpPr>
            <a:spLocks noGrp="1"/>
          </p:cNvSpPr>
          <p:nvPr>
            <p:ph type="tbl" sz="quarter" idx="10"/>
          </p:nvPr>
        </p:nvSpPr>
        <p:spPr>
          <a:xfrm>
            <a:off x="228600" y="914400"/>
            <a:ext cx="8686800" cy="5258904"/>
          </a:xfrm>
        </p:spPr>
        <p:txBody>
          <a:bodyPr/>
          <a:lstStyle/>
          <a:p>
            <a:pPr lvl="0"/>
            <a:r>
              <a:rPr lang="en-US" noProof="0" smtClean="0"/>
              <a:t>Click icon to add table</a:t>
            </a:r>
            <a:endParaRPr lang="en-US" noProof="0" dirty="0"/>
          </a:p>
        </p:txBody>
      </p:sp>
    </p:spTree>
    <p:extLst>
      <p:ext uri="{BB962C8B-B14F-4D97-AF65-F5344CB8AC3E}">
        <p14:creationId xmlns:p14="http://schemas.microsoft.com/office/powerpoint/2010/main" val="295763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014D43-E117-48EB-A00E-74A365220C4C}" type="datetimeFigureOut">
              <a:rPr lang="en-US" smtClean="0"/>
              <a:t>11/01/2015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58366-92A3-41A4-9618-AC943552A979}" type="slidenum">
              <a:rPr lang="en-US" smtClean="0"/>
              <a:t>‹#›</a:t>
            </a:fld>
            <a:endParaRPr lang="en-US"/>
          </a:p>
        </p:txBody>
      </p:sp>
    </p:spTree>
    <p:extLst>
      <p:ext uri="{BB962C8B-B14F-4D97-AF65-F5344CB8AC3E}">
        <p14:creationId xmlns:p14="http://schemas.microsoft.com/office/powerpoint/2010/main" val="34380989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35138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827702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3886200" y="6492875"/>
            <a:ext cx="990600" cy="365125"/>
          </a:xfrm>
          <a:prstGeom prst="rect">
            <a:avLst/>
          </a:prstGeom>
        </p:spPr>
        <p:txBody>
          <a:bodyPr lIns="91373" tIns="45687" rIns="91373" bIns="45687" anchor="ctr"/>
          <a:lstStyle>
            <a:lvl1pPr algn="r">
              <a:defRPr/>
            </a:lvl1pPr>
          </a:lstStyle>
          <a:p>
            <a:pPr defTabSz="913743">
              <a:defRPr/>
            </a:pPr>
            <a:endParaRPr lang="en-US" sz="1200" dirty="0">
              <a:solidFill>
                <a:prstClr val="white">
                  <a:lumMod val="75000"/>
                </a:prstClr>
              </a:solidFill>
              <a:ea typeface="ＭＳ Ｐゴシック" charset="-128"/>
            </a:endParaRPr>
          </a:p>
        </p:txBody>
      </p:sp>
      <p:sp>
        <p:nvSpPr>
          <p:cNvPr id="2" name="Title 1"/>
          <p:cNvSpPr>
            <a:spLocks noGrp="1"/>
          </p:cNvSpPr>
          <p:nvPr>
            <p:ph type="title"/>
          </p:nvPr>
        </p:nvSpPr>
        <p:spPr>
          <a:xfrm>
            <a:off x="0" y="0"/>
            <a:ext cx="9144000" cy="1219200"/>
          </a:xfrm>
        </p:spPr>
        <p:txBody>
          <a:bodyPr/>
          <a:lstStyle>
            <a:lvl1pPr>
              <a:defRPr sz="4000">
                <a:solidFill>
                  <a:schemeClr val="tx1">
                    <a:lumMod val="75000"/>
                    <a:lumOff val="2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478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defTabSz="409362" fontAlgn="base">
              <a:spcBef>
                <a:spcPct val="0"/>
              </a:spcBef>
              <a:spcAft>
                <a:spcPct val="0"/>
              </a:spcAft>
              <a:defRPr>
                <a:latin typeface="Helvetica Light"/>
              </a:defRPr>
            </a:lvl1pPr>
          </a:lstStyle>
          <a:p>
            <a:pPr>
              <a:defRPr/>
            </a:pPr>
            <a:endParaRPr lang="en-US">
              <a:solidFill>
                <a:prstClr val="black"/>
              </a:solidFill>
              <a:ea typeface="ＭＳ Ｐゴシック" charset="-128"/>
            </a:endParaRPr>
          </a:p>
        </p:txBody>
      </p:sp>
      <p:sp>
        <p:nvSpPr>
          <p:cNvPr id="7" name="Footer Placeholder 4"/>
          <p:cNvSpPr>
            <a:spLocks noGrp="1"/>
          </p:cNvSpPr>
          <p:nvPr>
            <p:ph type="ftr" sz="quarter" idx="11"/>
          </p:nvPr>
        </p:nvSpPr>
        <p:spPr>
          <a:xfrm>
            <a:off x="3556000" y="6492875"/>
            <a:ext cx="2895600" cy="365125"/>
          </a:xfrm>
          <a:prstGeom prst="rect">
            <a:avLst/>
          </a:prstGeom>
        </p:spPr>
        <p:txBody>
          <a:bodyPr lIns="91373" tIns="45687" rIns="91373" bIns="45687"/>
          <a:lstStyle>
            <a:lvl1pPr defTabSz="913743" fontAlgn="auto">
              <a:spcBef>
                <a:spcPts val="0"/>
              </a:spcBef>
              <a:spcAft>
                <a:spcPts val="0"/>
              </a:spcAft>
              <a:defRPr sz="1800">
                <a:solidFill>
                  <a:prstClr val="black"/>
                </a:solidFill>
                <a:latin typeface="Calibri"/>
              </a:defRPr>
            </a:lvl1pPr>
          </a:lstStyle>
          <a:p>
            <a:pPr>
              <a:defRPr/>
            </a:pPr>
            <a:endParaRPr lang="en-US">
              <a:ea typeface="ＭＳ Ｐゴシック" charset="-128"/>
            </a:endParaRPr>
          </a:p>
        </p:txBody>
      </p:sp>
    </p:spTree>
    <p:extLst>
      <p:ext uri="{BB962C8B-B14F-4D97-AF65-F5344CB8AC3E}">
        <p14:creationId xmlns:p14="http://schemas.microsoft.com/office/powerpoint/2010/main" val="7817902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15465479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31813"/>
            <a:ext cx="6403975" cy="2936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normAutofit/>
          </a:bodyPr>
          <a:lstStyle>
            <a:lvl1pPr algn="ctr">
              <a:defRPr sz="2600" b="1"/>
            </a:lvl1pPr>
          </a:lstStyle>
          <a:p>
            <a:r>
              <a:rPr lang="en-US" smtClean="0"/>
              <a:t>Click to edit Master title style</a:t>
            </a:r>
            <a:endParaRPr lang="en-US" dirty="0"/>
          </a:p>
        </p:txBody>
      </p:sp>
      <p:sp>
        <p:nvSpPr>
          <p:cNvPr id="8" name="Text Placeholder 7"/>
          <p:cNvSpPr>
            <a:spLocks noGrp="1"/>
          </p:cNvSpPr>
          <p:nvPr>
            <p:ph type="body" sz="quarter" idx="10"/>
          </p:nvPr>
        </p:nvSpPr>
        <p:spPr>
          <a:xfrm>
            <a:off x="914400" y="4064763"/>
            <a:ext cx="7315200" cy="665307"/>
          </a:xfrm>
        </p:spPr>
        <p:txBody>
          <a:bodyPr/>
          <a:lstStyle>
            <a:lvl1pPr marL="0" indent="0" algn="ctr">
              <a:buNone/>
              <a:defRPr sz="2200"/>
            </a:lvl1pPr>
          </a:lstStyle>
          <a:p>
            <a:pPr lvl="0"/>
            <a:r>
              <a:rPr lang="en-US" dirty="0" smtClean="0"/>
              <a:t>Click to edit Master text styles</a:t>
            </a:r>
          </a:p>
        </p:txBody>
      </p:sp>
      <p:pic>
        <p:nvPicPr>
          <p:cNvPr id="2050" name="Picture 2" descr="https://public.govdelivery.com/system/images/28925/original/cmsLogo.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415924"/>
            <a:ext cx="2333625" cy="8191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29" descr="File:US-DeptOfHHS-Logo.svg"/>
          <p:cNvPicPr>
            <a:picLocks noChangeAspect="1" noChangeArrowheads="1"/>
          </p:cNvPicPr>
          <p:nvPr userDrawn="1">
            <p:custDataLst>
              <p:tags r:id="rId1"/>
            </p:custDataLst>
          </p:nvPr>
        </p:nvPicPr>
        <p:blipFill>
          <a:blip r:embed="rId4"/>
          <a:srcRect/>
          <a:stretch>
            <a:fillRect/>
          </a:stretch>
        </p:blipFill>
        <p:spPr bwMode="auto">
          <a:xfrm>
            <a:off x="155575" y="77788"/>
            <a:ext cx="717550" cy="717550"/>
          </a:xfrm>
          <a:prstGeom prst="rect">
            <a:avLst/>
          </a:prstGeom>
          <a:noFill/>
          <a:ln w="9525">
            <a:noFill/>
            <a:miter lim="800000"/>
            <a:headEnd/>
            <a:tailEnd/>
          </a:ln>
        </p:spPr>
      </p:pic>
    </p:spTree>
    <p:extLst>
      <p:ext uri="{BB962C8B-B14F-4D97-AF65-F5344CB8AC3E}">
        <p14:creationId xmlns:p14="http://schemas.microsoft.com/office/powerpoint/2010/main" val="752926412"/>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28600" y="961062"/>
            <a:ext cx="8686800" cy="5211137"/>
          </a:xfrm>
        </p:spPr>
        <p:txBody>
          <a:bodyPr/>
          <a:lstStyle>
            <a:lvl1pPr>
              <a:defRPr sz="2400"/>
            </a:lvl1pPr>
            <a:lvl2pPr marL="742950" indent="-285750">
              <a:buFont typeface="Arial"/>
              <a:buChar char="•"/>
              <a:defRPr/>
            </a:lvl2pPr>
            <a:lvl3pPr marL="1143000" indent="-228600">
              <a:buFont typeface="Arial"/>
              <a:buChar char="•"/>
              <a:defRPr/>
            </a:lvl3pPr>
            <a:lvl4pPr marL="1601788" indent="-230188">
              <a:buFont typeface="Arial" pitchFamily="34" charset="0"/>
              <a:buChar cha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Tree>
    <p:extLst>
      <p:ext uri="{BB962C8B-B14F-4D97-AF65-F5344CB8AC3E}">
        <p14:creationId xmlns:p14="http://schemas.microsoft.com/office/powerpoint/2010/main" val="182206000"/>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able Placeholder 6"/>
          <p:cNvSpPr>
            <a:spLocks noGrp="1"/>
          </p:cNvSpPr>
          <p:nvPr>
            <p:ph type="tbl" sz="quarter" idx="10"/>
          </p:nvPr>
        </p:nvSpPr>
        <p:spPr>
          <a:xfrm>
            <a:off x="228600" y="914400"/>
            <a:ext cx="8686800" cy="5258904"/>
          </a:xfrm>
        </p:spPr>
        <p:txBody>
          <a:bodyPr/>
          <a:lstStyle/>
          <a:p>
            <a:pPr lvl="0"/>
            <a:r>
              <a:rPr lang="en-US" noProof="0" smtClean="0"/>
              <a:t>Click icon to add table</a:t>
            </a:r>
            <a:endParaRPr lang="en-US" noProof="0" dirty="0"/>
          </a:p>
        </p:txBody>
      </p:sp>
    </p:spTree>
    <p:extLst>
      <p:ext uri="{BB962C8B-B14F-4D97-AF65-F5344CB8AC3E}">
        <p14:creationId xmlns:p14="http://schemas.microsoft.com/office/powerpoint/2010/main" val="1975716708"/>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70316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149991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3886200" y="6492875"/>
            <a:ext cx="990600" cy="365125"/>
          </a:xfrm>
          <a:prstGeom prst="rect">
            <a:avLst/>
          </a:prstGeom>
        </p:spPr>
        <p:txBody>
          <a:bodyPr lIns="91373" tIns="45687" rIns="91373" bIns="45687" anchor="ctr"/>
          <a:lstStyle>
            <a:lvl1pPr algn="r">
              <a:defRPr/>
            </a:lvl1pPr>
          </a:lstStyle>
          <a:p>
            <a:pPr defTabSz="913743">
              <a:defRPr/>
            </a:pPr>
            <a:endParaRPr lang="en-US" sz="1200" dirty="0">
              <a:solidFill>
                <a:prstClr val="white">
                  <a:lumMod val="75000"/>
                </a:prstClr>
              </a:solidFill>
              <a:ea typeface="ＭＳ Ｐゴシック" charset="-128"/>
            </a:endParaRPr>
          </a:p>
        </p:txBody>
      </p:sp>
      <p:sp>
        <p:nvSpPr>
          <p:cNvPr id="2" name="Title 1"/>
          <p:cNvSpPr>
            <a:spLocks noGrp="1"/>
          </p:cNvSpPr>
          <p:nvPr>
            <p:ph type="title"/>
          </p:nvPr>
        </p:nvSpPr>
        <p:spPr>
          <a:xfrm>
            <a:off x="0" y="0"/>
            <a:ext cx="9144000" cy="1219200"/>
          </a:xfrm>
        </p:spPr>
        <p:txBody>
          <a:bodyPr/>
          <a:lstStyle>
            <a:lvl1pPr>
              <a:defRPr sz="4000">
                <a:solidFill>
                  <a:schemeClr val="tx1">
                    <a:lumMod val="75000"/>
                    <a:lumOff val="2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478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defTabSz="409362" fontAlgn="base">
              <a:spcBef>
                <a:spcPct val="0"/>
              </a:spcBef>
              <a:spcAft>
                <a:spcPct val="0"/>
              </a:spcAft>
              <a:defRPr>
                <a:latin typeface="Helvetica Light"/>
              </a:defRPr>
            </a:lvl1pPr>
          </a:lstStyle>
          <a:p>
            <a:pPr>
              <a:defRPr/>
            </a:pPr>
            <a:endParaRPr lang="en-US">
              <a:solidFill>
                <a:prstClr val="black"/>
              </a:solidFill>
              <a:ea typeface="ＭＳ Ｐゴシック" charset="-128"/>
            </a:endParaRPr>
          </a:p>
        </p:txBody>
      </p:sp>
      <p:sp>
        <p:nvSpPr>
          <p:cNvPr id="7" name="Footer Placeholder 4"/>
          <p:cNvSpPr>
            <a:spLocks noGrp="1"/>
          </p:cNvSpPr>
          <p:nvPr>
            <p:ph type="ftr" sz="quarter" idx="11"/>
          </p:nvPr>
        </p:nvSpPr>
        <p:spPr>
          <a:xfrm>
            <a:off x="3556000" y="6492875"/>
            <a:ext cx="2895600" cy="365125"/>
          </a:xfrm>
          <a:prstGeom prst="rect">
            <a:avLst/>
          </a:prstGeom>
        </p:spPr>
        <p:txBody>
          <a:bodyPr lIns="91373" tIns="45687" rIns="91373" bIns="45687"/>
          <a:lstStyle>
            <a:lvl1pPr defTabSz="913743" fontAlgn="auto">
              <a:spcBef>
                <a:spcPts val="0"/>
              </a:spcBef>
              <a:spcAft>
                <a:spcPts val="0"/>
              </a:spcAft>
              <a:defRPr sz="1800">
                <a:solidFill>
                  <a:prstClr val="black"/>
                </a:solidFill>
                <a:latin typeface="Calibri"/>
              </a:defRPr>
            </a:lvl1pPr>
          </a:lstStyle>
          <a:p>
            <a:pPr>
              <a:defRPr/>
            </a:pPr>
            <a:endParaRPr lang="en-US">
              <a:ea typeface="ＭＳ Ｐゴシック" charset="-128"/>
            </a:endParaRPr>
          </a:p>
        </p:txBody>
      </p:sp>
    </p:spTree>
    <p:extLst>
      <p:ext uri="{BB962C8B-B14F-4D97-AF65-F5344CB8AC3E}">
        <p14:creationId xmlns:p14="http://schemas.microsoft.com/office/powerpoint/2010/main" val="2014702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vmlDrawing" Target="../drawings/vmlDrawing5.vml"/><Relationship Id="rId3" Type="http://schemas.openxmlformats.org/officeDocument/2006/relationships/slideLayout" Target="../slideLayouts/slideLayout96.xml"/><Relationship Id="rId7" Type="http://schemas.openxmlformats.org/officeDocument/2006/relationships/theme" Target="../theme/theme1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image" Target="../media/image1.emf"/><Relationship Id="rId5" Type="http://schemas.openxmlformats.org/officeDocument/2006/relationships/slideLayout" Target="../slideLayouts/slideLayout98.xml"/><Relationship Id="rId10" Type="http://schemas.openxmlformats.org/officeDocument/2006/relationships/oleObject" Target="../embeddings/oleObject5.bin"/><Relationship Id="rId4" Type="http://schemas.openxmlformats.org/officeDocument/2006/relationships/slideLayout" Target="../slideLayouts/slideLayout97.xml"/><Relationship Id="rId9" Type="http://schemas.openxmlformats.org/officeDocument/2006/relationships/tags" Target="../tags/tag9.xml"/></Relationships>
</file>

<file path=ppt/slideMasters/_rels/slideMaster11.xml.rels><?xml version="1.0" encoding="UTF-8" standalone="yes"?>
<Relationships xmlns="http://schemas.openxmlformats.org/package/2006/relationships"><Relationship Id="rId8" Type="http://schemas.openxmlformats.org/officeDocument/2006/relationships/vmlDrawing" Target="../drawings/vmlDrawing6.vml"/><Relationship Id="rId3" Type="http://schemas.openxmlformats.org/officeDocument/2006/relationships/slideLayout" Target="../slideLayouts/slideLayout102.xml"/><Relationship Id="rId7" Type="http://schemas.openxmlformats.org/officeDocument/2006/relationships/theme" Target="../theme/theme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emf"/><Relationship Id="rId5" Type="http://schemas.openxmlformats.org/officeDocument/2006/relationships/slideLayout" Target="../slideLayouts/slideLayout104.xml"/><Relationship Id="rId10" Type="http://schemas.openxmlformats.org/officeDocument/2006/relationships/oleObject" Target="../embeddings/oleObject6.bin"/><Relationship Id="rId4" Type="http://schemas.openxmlformats.org/officeDocument/2006/relationships/slideLayout" Target="../slideLayouts/slideLayout103.xml"/><Relationship Id="rId9" Type="http://schemas.openxmlformats.org/officeDocument/2006/relationships/tags" Target="../tags/tag11.xml"/></Relationships>
</file>

<file path=ppt/slideMasters/_rels/slideMaster12.xml.rels><?xml version="1.0" encoding="UTF-8" standalone="yes"?>
<Relationships xmlns="http://schemas.openxmlformats.org/package/2006/relationships"><Relationship Id="rId8" Type="http://schemas.openxmlformats.org/officeDocument/2006/relationships/vmlDrawing" Target="../drawings/vmlDrawing7.vml"/><Relationship Id="rId3" Type="http://schemas.openxmlformats.org/officeDocument/2006/relationships/slideLayout" Target="../slideLayouts/slideLayout108.xml"/><Relationship Id="rId7" Type="http://schemas.openxmlformats.org/officeDocument/2006/relationships/theme" Target="../theme/theme12.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image" Target="../media/image1.emf"/><Relationship Id="rId5" Type="http://schemas.openxmlformats.org/officeDocument/2006/relationships/slideLayout" Target="../slideLayouts/slideLayout110.xml"/><Relationship Id="rId10" Type="http://schemas.openxmlformats.org/officeDocument/2006/relationships/oleObject" Target="../embeddings/oleObject7.bin"/><Relationship Id="rId4" Type="http://schemas.openxmlformats.org/officeDocument/2006/relationships/slideLayout" Target="../slideLayouts/slideLayout109.xml"/><Relationship Id="rId9" Type="http://schemas.openxmlformats.org/officeDocument/2006/relationships/tags" Target="../tags/tag13.xml"/></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emf"/><Relationship Id="rId5" Type="http://schemas.openxmlformats.org/officeDocument/2006/relationships/slideLayout" Target="../slideLayouts/slideLayout17.xml"/><Relationship Id="rId10" Type="http://schemas.openxmlformats.org/officeDocument/2006/relationships/oleObject" Target="../embeddings/oleObject1.bin"/><Relationship Id="rId4" Type="http://schemas.openxmlformats.org/officeDocument/2006/relationships/slideLayout" Target="../slideLayouts/slideLayout16.xml"/><Relationship Id="rId9"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vmlDrawing" Target="../drawings/vmlDrawing2.vml"/><Relationship Id="rId3" Type="http://schemas.openxmlformats.org/officeDocument/2006/relationships/slideLayout" Target="../slideLayouts/slideLayout32.xml"/><Relationship Id="rId7"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1.emf"/><Relationship Id="rId5" Type="http://schemas.openxmlformats.org/officeDocument/2006/relationships/slideLayout" Target="../slideLayouts/slideLayout34.xml"/><Relationship Id="rId10" Type="http://schemas.openxmlformats.org/officeDocument/2006/relationships/oleObject" Target="../embeddings/oleObject2.bin"/><Relationship Id="rId4" Type="http://schemas.openxmlformats.org/officeDocument/2006/relationships/slideLayout" Target="../slideLayouts/slideLayout33.xml"/><Relationship Id="rId9" Type="http://schemas.openxmlformats.org/officeDocument/2006/relationships/tags" Target="../tags/tag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5.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vmlDrawing" Target="../drawings/vmlDrawing3.vml"/><Relationship Id="rId3" Type="http://schemas.openxmlformats.org/officeDocument/2006/relationships/slideLayout" Target="../slideLayouts/slideLayout70.xml"/><Relationship Id="rId7"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image" Target="../media/image1.emf"/><Relationship Id="rId5" Type="http://schemas.openxmlformats.org/officeDocument/2006/relationships/slideLayout" Target="../slideLayouts/slideLayout72.xml"/><Relationship Id="rId10" Type="http://schemas.openxmlformats.org/officeDocument/2006/relationships/oleObject" Target="../embeddings/oleObject3.bin"/><Relationship Id="rId4" Type="http://schemas.openxmlformats.org/officeDocument/2006/relationships/slideLayout" Target="../slideLayouts/slideLayout71.xml"/><Relationship Id="rId9" Type="http://schemas.openxmlformats.org/officeDocument/2006/relationships/tags" Target="../tags/tag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image" Target="../media/image1.emf"/><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oleObject" Target="../embeddings/oleObject4.bin"/><Relationship Id="rId5" Type="http://schemas.openxmlformats.org/officeDocument/2006/relationships/slideLayout" Target="../slideLayouts/slideLayout91.xml"/><Relationship Id="rId10" Type="http://schemas.openxmlformats.org/officeDocument/2006/relationships/tags" Target="../tags/tag7.xml"/><Relationship Id="rId4" Type="http://schemas.openxmlformats.org/officeDocument/2006/relationships/slideLayout" Target="../slideLayouts/slideLayout90.xml"/><Relationship Id="rId9" Type="http://schemas.openxmlformats.org/officeDocument/2006/relationships/vmlDrawing" Target="../drawings/vmlDrawing4.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014D43-E117-48EB-A00E-74A365220C4C}" type="datetimeFigureOut">
              <a:rPr lang="en-US" smtClean="0"/>
              <a:t>11/01/2015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58366-92A3-41A4-9618-AC943552A979}" type="slidenum">
              <a:rPr lang="en-US" smtClean="0"/>
              <a:t>‹#›</a:t>
            </a:fld>
            <a:endParaRPr lang="en-US"/>
          </a:p>
        </p:txBody>
      </p:sp>
    </p:spTree>
    <p:extLst>
      <p:ext uri="{BB962C8B-B14F-4D97-AF65-F5344CB8AC3E}">
        <p14:creationId xmlns:p14="http://schemas.microsoft.com/office/powerpoint/2010/main" val="1126726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2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9"/>
            </p:custDataLst>
            <p:extLst>
              <p:ext uri="{D42A27DB-BD31-4B8C-83A1-F6EECF244321}">
                <p14:modId xmlns:p14="http://schemas.microsoft.com/office/powerpoint/2010/main" val="38802572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68"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1026" name="Title Placeholder 1"/>
          <p:cNvSpPr>
            <a:spLocks noGrp="1"/>
          </p:cNvSpPr>
          <p:nvPr>
            <p:ph type="title"/>
          </p:nvPr>
        </p:nvSpPr>
        <p:spPr bwMode="auto">
          <a:xfrm>
            <a:off x="228600" y="122238"/>
            <a:ext cx="8686800" cy="519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85800" y="969963"/>
            <a:ext cx="7772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p:txBody>
      </p:sp>
      <p:grpSp>
        <p:nvGrpSpPr>
          <p:cNvPr id="1028" name="Group 192"/>
          <p:cNvGrpSpPr>
            <a:grpSpLocks/>
          </p:cNvGrpSpPr>
          <p:nvPr/>
        </p:nvGrpSpPr>
        <p:grpSpPr bwMode="auto">
          <a:xfrm>
            <a:off x="-3175" y="641350"/>
            <a:ext cx="6035675" cy="90488"/>
            <a:chOff x="-2" y="768"/>
            <a:chExt cx="3726" cy="56"/>
          </a:xfrm>
        </p:grpSpPr>
        <p:sp>
          <p:nvSpPr>
            <p:cNvPr id="1032" name="Rectangle 187"/>
            <p:cNvSpPr>
              <a:spLocks noChangeArrowheads="1"/>
            </p:cNvSpPr>
            <p:nvPr/>
          </p:nvSpPr>
          <p:spPr bwMode="auto">
            <a:xfrm>
              <a:off x="-2" y="795"/>
              <a:ext cx="3726" cy="29"/>
            </a:xfrm>
            <a:prstGeom prst="rect">
              <a:avLst/>
            </a:prstGeom>
            <a:solidFill>
              <a:srgbClr val="FFD937"/>
            </a:solidFill>
            <a:ln>
              <a:noFill/>
            </a:ln>
            <a:extLst/>
          </p:spPr>
          <p:txBody>
            <a:bodyPr wrap="none" anchor="ctr"/>
            <a:lstStyle/>
            <a:p>
              <a:pPr defTabSz="457200" eaLnBrk="0" fontAlgn="base" hangingPunct="0">
                <a:spcBef>
                  <a:spcPct val="0"/>
                </a:spcBef>
                <a:spcAft>
                  <a:spcPct val="0"/>
                </a:spcAft>
                <a:buSzPct val="85000"/>
                <a:buFont typeface="Monotype Sorts" charset="0"/>
                <a:buNone/>
                <a:defRPr/>
              </a:pPr>
              <a:endParaRPr lang="en-US" sz="3700" b="1">
                <a:solidFill>
                  <a:srgbClr val="FFFFFF"/>
                </a:solidFill>
                <a:latin typeface="Verdana" charset="0"/>
                <a:ea typeface="ＭＳ Ｐゴシック" charset="0"/>
                <a:cs typeface="Arial" charset="0"/>
              </a:endParaRPr>
            </a:p>
          </p:txBody>
        </p:sp>
        <p:sp>
          <p:nvSpPr>
            <p:cNvPr id="1033" name="Rectangle 186"/>
            <p:cNvSpPr>
              <a:spLocks noChangeArrowheads="1"/>
            </p:cNvSpPr>
            <p:nvPr/>
          </p:nvSpPr>
          <p:spPr bwMode="auto">
            <a:xfrm>
              <a:off x="-2" y="768"/>
              <a:ext cx="2976" cy="29"/>
            </a:xfrm>
            <a:prstGeom prst="rect">
              <a:avLst/>
            </a:prstGeom>
            <a:solidFill>
              <a:srgbClr val="006699"/>
            </a:solidFill>
            <a:ln>
              <a:noFill/>
            </a:ln>
            <a:extLst/>
          </p:spPr>
          <p:txBody>
            <a:bodyPr wrap="none" anchor="ctr"/>
            <a:lstStyle/>
            <a:p>
              <a:pPr defTabSz="457200" eaLnBrk="0" fontAlgn="base" hangingPunct="0">
                <a:spcBef>
                  <a:spcPct val="0"/>
                </a:spcBef>
                <a:spcAft>
                  <a:spcPct val="0"/>
                </a:spcAft>
                <a:buSzPct val="85000"/>
                <a:buFont typeface="Monotype Sorts" charset="0"/>
                <a:buNone/>
                <a:defRPr/>
              </a:pPr>
              <a:endParaRPr lang="en-US" sz="3700" b="1">
                <a:solidFill>
                  <a:srgbClr val="FFFFFF"/>
                </a:solidFill>
                <a:latin typeface="Verdana" charset="0"/>
                <a:ea typeface="ＭＳ Ｐゴシック" charset="0"/>
                <a:cs typeface="Arial" charset="0"/>
              </a:endParaRPr>
            </a:p>
          </p:txBody>
        </p:sp>
      </p:grpSp>
      <p:sp>
        <p:nvSpPr>
          <p:cNvPr id="1030" name="Rectangle 186"/>
          <p:cNvSpPr>
            <a:spLocks noChangeArrowheads="1"/>
          </p:cNvSpPr>
          <p:nvPr/>
        </p:nvSpPr>
        <p:spPr bwMode="auto">
          <a:xfrm>
            <a:off x="-3175" y="6392863"/>
            <a:ext cx="9147175" cy="44450"/>
          </a:xfrm>
          <a:prstGeom prst="rect">
            <a:avLst/>
          </a:prstGeom>
          <a:solidFill>
            <a:srgbClr val="006699"/>
          </a:solidFill>
          <a:ln>
            <a:noFill/>
          </a:ln>
          <a:extLst/>
        </p:spPr>
        <p:txBody>
          <a:bodyPr wrap="none" lIns="93256" tIns="46628" rIns="93256" bIns="46628" anchor="ctr"/>
          <a:lstStyle/>
          <a:p>
            <a:pPr defTabSz="457200" eaLnBrk="0" fontAlgn="base" hangingPunct="0">
              <a:spcBef>
                <a:spcPct val="0"/>
              </a:spcBef>
              <a:spcAft>
                <a:spcPct val="0"/>
              </a:spcAft>
              <a:buSzPct val="85000"/>
              <a:buFont typeface="Monotype Sorts" charset="0"/>
              <a:buNone/>
              <a:defRPr/>
            </a:pPr>
            <a:endParaRPr lang="en-US" sz="3700" b="1">
              <a:solidFill>
                <a:srgbClr val="FFFFFF"/>
              </a:solidFill>
              <a:latin typeface="Verdana" charset="0"/>
              <a:ea typeface="ＭＳ Ｐゴシック" charset="0"/>
              <a:cs typeface="Arial" charset="0"/>
            </a:endParaRPr>
          </a:p>
        </p:txBody>
      </p:sp>
      <p:sp>
        <p:nvSpPr>
          <p:cNvPr id="1031" name="TextBox 11"/>
          <p:cNvSpPr txBox="1">
            <a:spLocks noChangeArrowheads="1"/>
          </p:cNvSpPr>
          <p:nvPr/>
        </p:nvSpPr>
        <p:spPr bwMode="auto">
          <a:xfrm>
            <a:off x="8513763" y="6478588"/>
            <a:ext cx="450850" cy="277812"/>
          </a:xfrm>
          <a:prstGeom prst="rect">
            <a:avLst/>
          </a:prstGeom>
          <a:noFill/>
          <a:ln>
            <a:noFill/>
          </a:ln>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200" fontAlgn="base">
              <a:spcBef>
                <a:spcPct val="0"/>
              </a:spcBef>
              <a:spcAft>
                <a:spcPct val="0"/>
              </a:spcAft>
              <a:defRPr/>
            </a:pPr>
            <a:fld id="{86555711-07B2-426B-A4DB-3F5D115C5898}" type="slidenum">
              <a:rPr lang="en-US" sz="1200" smtClean="0">
                <a:solidFill>
                  <a:prstClr val="black"/>
                </a:solidFill>
                <a:latin typeface="Arial" charset="0"/>
                <a:cs typeface="Arial" charset="0"/>
              </a:rPr>
              <a:pPr defTabSz="457200" fontAlgn="base">
                <a:spcBef>
                  <a:spcPct val="0"/>
                </a:spcBef>
                <a:spcAft>
                  <a:spcPct val="0"/>
                </a:spcAft>
                <a:defRPr/>
              </a:pPr>
              <a:t>‹#›</a:t>
            </a:fld>
            <a:endParaRPr lang="en-US" sz="1200" dirty="0" smtClean="0">
              <a:solidFill>
                <a:prstClr val="black"/>
              </a:solidFill>
              <a:latin typeface="Arial" charset="0"/>
              <a:cs typeface="Arial" charset="0"/>
            </a:endParaRPr>
          </a:p>
        </p:txBody>
      </p:sp>
    </p:spTree>
    <p:extLst>
      <p:ext uri="{BB962C8B-B14F-4D97-AF65-F5344CB8AC3E}">
        <p14:creationId xmlns:p14="http://schemas.microsoft.com/office/powerpoint/2010/main" val="2062999830"/>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200" b="1" kern="1200">
          <a:solidFill>
            <a:srgbClr val="00539B"/>
          </a:solidFill>
          <a:latin typeface="Arial"/>
          <a:ea typeface="ＭＳ Ｐゴシック" charset="0"/>
          <a:cs typeface="Arial"/>
        </a:defRPr>
      </a:lvl1pPr>
      <a:lvl2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2pPr>
      <a:lvl3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3pPr>
      <a:lvl4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4pPr>
      <a:lvl5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000" b="1">
          <a:solidFill>
            <a:srgbClr val="00539B"/>
          </a:solidFill>
          <a:latin typeface="Arial" charset="0"/>
          <a:ea typeface="ＭＳ Ｐゴシック" charset="0"/>
        </a:defRPr>
      </a:lvl6pPr>
      <a:lvl7pPr marL="914400" algn="l" defTabSz="457200" rtl="0" eaLnBrk="1" fontAlgn="base" hangingPunct="1">
        <a:spcBef>
          <a:spcPct val="0"/>
        </a:spcBef>
        <a:spcAft>
          <a:spcPct val="0"/>
        </a:spcAft>
        <a:defRPr sz="2000" b="1">
          <a:solidFill>
            <a:srgbClr val="00539B"/>
          </a:solidFill>
          <a:latin typeface="Arial" charset="0"/>
          <a:ea typeface="ＭＳ Ｐゴシック" charset="0"/>
        </a:defRPr>
      </a:lvl7pPr>
      <a:lvl8pPr marL="1371600" algn="l" defTabSz="457200" rtl="0" eaLnBrk="1" fontAlgn="base" hangingPunct="1">
        <a:spcBef>
          <a:spcPct val="0"/>
        </a:spcBef>
        <a:spcAft>
          <a:spcPct val="0"/>
        </a:spcAft>
        <a:defRPr sz="2000" b="1">
          <a:solidFill>
            <a:srgbClr val="00539B"/>
          </a:solidFill>
          <a:latin typeface="Arial" charset="0"/>
          <a:ea typeface="ＭＳ Ｐゴシック" charset="0"/>
        </a:defRPr>
      </a:lvl8pPr>
      <a:lvl9pPr marL="1828800" algn="l" defTabSz="457200" rtl="0" eaLnBrk="1" fontAlgn="base" hangingPunct="1">
        <a:spcBef>
          <a:spcPct val="0"/>
        </a:spcBef>
        <a:spcAft>
          <a:spcPct val="0"/>
        </a:spcAft>
        <a:defRPr sz="2000" b="1">
          <a:solidFill>
            <a:srgbClr val="00539B"/>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26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itchFamily="34" charset="0"/>
        <a:buChar char="•"/>
        <a:defRPr sz="22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ＭＳ Ｐゴシック" charset="0"/>
          <a:cs typeface="Arial"/>
        </a:defRPr>
      </a:lvl3pPr>
      <a:lvl4pPr marL="13716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4pPr>
      <a:lvl5pPr marL="18288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9"/>
            </p:custDataLst>
            <p:extLst>
              <p:ext uri="{D42A27DB-BD31-4B8C-83A1-F6EECF244321}">
                <p14:modId xmlns:p14="http://schemas.microsoft.com/office/powerpoint/2010/main" val="38139578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92"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1026" name="Title Placeholder 1"/>
          <p:cNvSpPr>
            <a:spLocks noGrp="1"/>
          </p:cNvSpPr>
          <p:nvPr>
            <p:ph type="title"/>
          </p:nvPr>
        </p:nvSpPr>
        <p:spPr bwMode="auto">
          <a:xfrm>
            <a:off x="228600" y="122238"/>
            <a:ext cx="8686800" cy="519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85800" y="969963"/>
            <a:ext cx="7772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p:txBody>
      </p:sp>
      <p:grpSp>
        <p:nvGrpSpPr>
          <p:cNvPr id="1028" name="Group 192"/>
          <p:cNvGrpSpPr>
            <a:grpSpLocks/>
          </p:cNvGrpSpPr>
          <p:nvPr/>
        </p:nvGrpSpPr>
        <p:grpSpPr bwMode="auto">
          <a:xfrm>
            <a:off x="-3175" y="641350"/>
            <a:ext cx="6035675" cy="90488"/>
            <a:chOff x="-2" y="768"/>
            <a:chExt cx="3726" cy="56"/>
          </a:xfrm>
        </p:grpSpPr>
        <p:sp>
          <p:nvSpPr>
            <p:cNvPr id="1032" name="Rectangle 187"/>
            <p:cNvSpPr>
              <a:spLocks noChangeArrowheads="1"/>
            </p:cNvSpPr>
            <p:nvPr/>
          </p:nvSpPr>
          <p:spPr bwMode="auto">
            <a:xfrm>
              <a:off x="-2" y="795"/>
              <a:ext cx="3726" cy="29"/>
            </a:xfrm>
            <a:prstGeom prst="rect">
              <a:avLst/>
            </a:prstGeom>
            <a:solidFill>
              <a:srgbClr val="FFD937"/>
            </a:solidFill>
            <a:ln>
              <a:noFill/>
            </a:ln>
            <a:extLst/>
          </p:spPr>
          <p:txBody>
            <a:bodyPr wrap="none" anchor="ctr"/>
            <a:lstStyle/>
            <a:p>
              <a:pPr defTabSz="457200" eaLnBrk="0" fontAlgn="base" hangingPunct="0">
                <a:spcBef>
                  <a:spcPct val="0"/>
                </a:spcBef>
                <a:spcAft>
                  <a:spcPct val="0"/>
                </a:spcAft>
                <a:buSzPct val="85000"/>
                <a:buFont typeface="Monotype Sorts" charset="0"/>
                <a:buNone/>
                <a:defRPr/>
              </a:pPr>
              <a:endParaRPr lang="en-US" sz="3700" b="1">
                <a:solidFill>
                  <a:srgbClr val="FFFFFF"/>
                </a:solidFill>
                <a:latin typeface="Verdana" charset="0"/>
                <a:ea typeface="ＭＳ Ｐゴシック" charset="0"/>
                <a:cs typeface="Arial" charset="0"/>
              </a:endParaRPr>
            </a:p>
          </p:txBody>
        </p:sp>
        <p:sp>
          <p:nvSpPr>
            <p:cNvPr id="1033" name="Rectangle 186"/>
            <p:cNvSpPr>
              <a:spLocks noChangeArrowheads="1"/>
            </p:cNvSpPr>
            <p:nvPr/>
          </p:nvSpPr>
          <p:spPr bwMode="auto">
            <a:xfrm>
              <a:off x="-2" y="768"/>
              <a:ext cx="2976" cy="29"/>
            </a:xfrm>
            <a:prstGeom prst="rect">
              <a:avLst/>
            </a:prstGeom>
            <a:solidFill>
              <a:srgbClr val="006699"/>
            </a:solidFill>
            <a:ln>
              <a:noFill/>
            </a:ln>
            <a:extLst/>
          </p:spPr>
          <p:txBody>
            <a:bodyPr wrap="none" anchor="ctr"/>
            <a:lstStyle/>
            <a:p>
              <a:pPr defTabSz="457200" eaLnBrk="0" fontAlgn="base" hangingPunct="0">
                <a:spcBef>
                  <a:spcPct val="0"/>
                </a:spcBef>
                <a:spcAft>
                  <a:spcPct val="0"/>
                </a:spcAft>
                <a:buSzPct val="85000"/>
                <a:buFont typeface="Monotype Sorts" charset="0"/>
                <a:buNone/>
                <a:defRPr/>
              </a:pPr>
              <a:endParaRPr lang="en-US" sz="3700" b="1">
                <a:solidFill>
                  <a:srgbClr val="FFFFFF"/>
                </a:solidFill>
                <a:latin typeface="Verdana" charset="0"/>
                <a:ea typeface="ＭＳ Ｐゴシック" charset="0"/>
                <a:cs typeface="Arial" charset="0"/>
              </a:endParaRPr>
            </a:p>
          </p:txBody>
        </p:sp>
      </p:grpSp>
      <p:sp>
        <p:nvSpPr>
          <p:cNvPr id="1030" name="Rectangle 186"/>
          <p:cNvSpPr>
            <a:spLocks noChangeArrowheads="1"/>
          </p:cNvSpPr>
          <p:nvPr/>
        </p:nvSpPr>
        <p:spPr bwMode="auto">
          <a:xfrm>
            <a:off x="-3175" y="6392863"/>
            <a:ext cx="9147175" cy="44450"/>
          </a:xfrm>
          <a:prstGeom prst="rect">
            <a:avLst/>
          </a:prstGeom>
          <a:solidFill>
            <a:srgbClr val="006699"/>
          </a:solidFill>
          <a:ln>
            <a:noFill/>
          </a:ln>
          <a:extLst/>
        </p:spPr>
        <p:txBody>
          <a:bodyPr wrap="none" lIns="93256" tIns="46628" rIns="93256" bIns="46628" anchor="ctr"/>
          <a:lstStyle/>
          <a:p>
            <a:pPr defTabSz="457200" eaLnBrk="0" fontAlgn="base" hangingPunct="0">
              <a:spcBef>
                <a:spcPct val="0"/>
              </a:spcBef>
              <a:spcAft>
                <a:spcPct val="0"/>
              </a:spcAft>
              <a:buSzPct val="85000"/>
              <a:buFont typeface="Monotype Sorts" charset="0"/>
              <a:buNone/>
              <a:defRPr/>
            </a:pPr>
            <a:endParaRPr lang="en-US" sz="3700" b="1">
              <a:solidFill>
                <a:srgbClr val="FFFFFF"/>
              </a:solidFill>
              <a:latin typeface="Verdana" charset="0"/>
              <a:ea typeface="ＭＳ Ｐゴシック" charset="0"/>
              <a:cs typeface="Arial" charset="0"/>
            </a:endParaRPr>
          </a:p>
        </p:txBody>
      </p:sp>
      <p:sp>
        <p:nvSpPr>
          <p:cNvPr id="1031" name="TextBox 11"/>
          <p:cNvSpPr txBox="1">
            <a:spLocks noChangeArrowheads="1"/>
          </p:cNvSpPr>
          <p:nvPr/>
        </p:nvSpPr>
        <p:spPr bwMode="auto">
          <a:xfrm>
            <a:off x="8513763" y="6478588"/>
            <a:ext cx="450850" cy="277812"/>
          </a:xfrm>
          <a:prstGeom prst="rect">
            <a:avLst/>
          </a:prstGeom>
          <a:noFill/>
          <a:ln>
            <a:noFill/>
          </a:ln>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200" fontAlgn="base">
              <a:spcBef>
                <a:spcPct val="0"/>
              </a:spcBef>
              <a:spcAft>
                <a:spcPct val="0"/>
              </a:spcAft>
              <a:defRPr/>
            </a:pPr>
            <a:fld id="{86555711-07B2-426B-A4DB-3F5D115C5898}" type="slidenum">
              <a:rPr lang="en-US" sz="1200" smtClean="0">
                <a:solidFill>
                  <a:prstClr val="black"/>
                </a:solidFill>
                <a:latin typeface="Arial" charset="0"/>
                <a:cs typeface="Arial" charset="0"/>
              </a:rPr>
              <a:pPr defTabSz="457200" fontAlgn="base">
                <a:spcBef>
                  <a:spcPct val="0"/>
                </a:spcBef>
                <a:spcAft>
                  <a:spcPct val="0"/>
                </a:spcAft>
                <a:defRPr/>
              </a:pPr>
              <a:t>‹#›</a:t>
            </a:fld>
            <a:endParaRPr lang="en-US" sz="1200" dirty="0" smtClean="0">
              <a:solidFill>
                <a:prstClr val="black"/>
              </a:solidFill>
              <a:latin typeface="Arial" charset="0"/>
              <a:cs typeface="Arial" charset="0"/>
            </a:endParaRPr>
          </a:p>
        </p:txBody>
      </p:sp>
    </p:spTree>
    <p:extLst>
      <p:ext uri="{BB962C8B-B14F-4D97-AF65-F5344CB8AC3E}">
        <p14:creationId xmlns:p14="http://schemas.microsoft.com/office/powerpoint/2010/main" val="2337829261"/>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200" b="1" kern="1200">
          <a:solidFill>
            <a:srgbClr val="00539B"/>
          </a:solidFill>
          <a:latin typeface="Arial"/>
          <a:ea typeface="ＭＳ Ｐゴシック" charset="0"/>
          <a:cs typeface="Arial"/>
        </a:defRPr>
      </a:lvl1pPr>
      <a:lvl2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2pPr>
      <a:lvl3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3pPr>
      <a:lvl4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4pPr>
      <a:lvl5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000" b="1">
          <a:solidFill>
            <a:srgbClr val="00539B"/>
          </a:solidFill>
          <a:latin typeface="Arial" charset="0"/>
          <a:ea typeface="ＭＳ Ｐゴシック" charset="0"/>
        </a:defRPr>
      </a:lvl6pPr>
      <a:lvl7pPr marL="914400" algn="l" defTabSz="457200" rtl="0" eaLnBrk="1" fontAlgn="base" hangingPunct="1">
        <a:spcBef>
          <a:spcPct val="0"/>
        </a:spcBef>
        <a:spcAft>
          <a:spcPct val="0"/>
        </a:spcAft>
        <a:defRPr sz="2000" b="1">
          <a:solidFill>
            <a:srgbClr val="00539B"/>
          </a:solidFill>
          <a:latin typeface="Arial" charset="0"/>
          <a:ea typeface="ＭＳ Ｐゴシック" charset="0"/>
        </a:defRPr>
      </a:lvl7pPr>
      <a:lvl8pPr marL="1371600" algn="l" defTabSz="457200" rtl="0" eaLnBrk="1" fontAlgn="base" hangingPunct="1">
        <a:spcBef>
          <a:spcPct val="0"/>
        </a:spcBef>
        <a:spcAft>
          <a:spcPct val="0"/>
        </a:spcAft>
        <a:defRPr sz="2000" b="1">
          <a:solidFill>
            <a:srgbClr val="00539B"/>
          </a:solidFill>
          <a:latin typeface="Arial" charset="0"/>
          <a:ea typeface="ＭＳ Ｐゴシック" charset="0"/>
        </a:defRPr>
      </a:lvl8pPr>
      <a:lvl9pPr marL="1828800" algn="l" defTabSz="457200" rtl="0" eaLnBrk="1" fontAlgn="base" hangingPunct="1">
        <a:spcBef>
          <a:spcPct val="0"/>
        </a:spcBef>
        <a:spcAft>
          <a:spcPct val="0"/>
        </a:spcAft>
        <a:defRPr sz="2000" b="1">
          <a:solidFill>
            <a:srgbClr val="00539B"/>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26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itchFamily="34" charset="0"/>
        <a:buChar char="•"/>
        <a:defRPr sz="22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ＭＳ Ｐゴシック" charset="0"/>
          <a:cs typeface="Arial"/>
        </a:defRPr>
      </a:lvl3pPr>
      <a:lvl4pPr marL="13716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4pPr>
      <a:lvl5pPr marL="18288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9"/>
            </p:custDataLst>
            <p:extLst>
              <p:ext uri="{D42A27DB-BD31-4B8C-83A1-F6EECF244321}">
                <p14:modId xmlns:p14="http://schemas.microsoft.com/office/powerpoint/2010/main" val="21561483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8"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1026" name="Title Placeholder 1"/>
          <p:cNvSpPr>
            <a:spLocks noGrp="1"/>
          </p:cNvSpPr>
          <p:nvPr>
            <p:ph type="title"/>
          </p:nvPr>
        </p:nvSpPr>
        <p:spPr bwMode="auto">
          <a:xfrm>
            <a:off x="228600" y="122238"/>
            <a:ext cx="8686800" cy="519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85800" y="969963"/>
            <a:ext cx="7772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p:txBody>
      </p:sp>
      <p:grpSp>
        <p:nvGrpSpPr>
          <p:cNvPr id="1028" name="Group 192"/>
          <p:cNvGrpSpPr>
            <a:grpSpLocks/>
          </p:cNvGrpSpPr>
          <p:nvPr/>
        </p:nvGrpSpPr>
        <p:grpSpPr bwMode="auto">
          <a:xfrm>
            <a:off x="-3175" y="641350"/>
            <a:ext cx="6035675" cy="90488"/>
            <a:chOff x="-2" y="768"/>
            <a:chExt cx="3726" cy="56"/>
          </a:xfrm>
        </p:grpSpPr>
        <p:sp>
          <p:nvSpPr>
            <p:cNvPr id="1032" name="Rectangle 187"/>
            <p:cNvSpPr>
              <a:spLocks noChangeArrowheads="1"/>
            </p:cNvSpPr>
            <p:nvPr/>
          </p:nvSpPr>
          <p:spPr bwMode="auto">
            <a:xfrm>
              <a:off x="-2" y="795"/>
              <a:ext cx="3726" cy="29"/>
            </a:xfrm>
            <a:prstGeom prst="rect">
              <a:avLst/>
            </a:prstGeom>
            <a:solidFill>
              <a:srgbClr val="FFD937"/>
            </a:solidFill>
            <a:ln>
              <a:noFill/>
            </a:ln>
            <a:extLst/>
          </p:spPr>
          <p:txBody>
            <a:bodyPr wrap="none" anchor="ctr"/>
            <a:lstStyle/>
            <a:p>
              <a:pPr defTabSz="457200" eaLnBrk="0" fontAlgn="base" hangingPunct="0">
                <a:spcBef>
                  <a:spcPct val="0"/>
                </a:spcBef>
                <a:spcAft>
                  <a:spcPct val="0"/>
                </a:spcAft>
                <a:buSzPct val="85000"/>
                <a:buFont typeface="Monotype Sorts" charset="0"/>
                <a:buNone/>
                <a:defRPr/>
              </a:pPr>
              <a:endParaRPr lang="en-US" sz="3700" b="1">
                <a:solidFill>
                  <a:srgbClr val="FFFFFF"/>
                </a:solidFill>
                <a:latin typeface="Verdana" charset="0"/>
                <a:ea typeface="ＭＳ Ｐゴシック" charset="0"/>
                <a:cs typeface="Arial" charset="0"/>
              </a:endParaRPr>
            </a:p>
          </p:txBody>
        </p:sp>
        <p:sp>
          <p:nvSpPr>
            <p:cNvPr id="1033" name="Rectangle 186"/>
            <p:cNvSpPr>
              <a:spLocks noChangeArrowheads="1"/>
            </p:cNvSpPr>
            <p:nvPr/>
          </p:nvSpPr>
          <p:spPr bwMode="auto">
            <a:xfrm>
              <a:off x="-2" y="768"/>
              <a:ext cx="2976" cy="29"/>
            </a:xfrm>
            <a:prstGeom prst="rect">
              <a:avLst/>
            </a:prstGeom>
            <a:solidFill>
              <a:srgbClr val="006699"/>
            </a:solidFill>
            <a:ln>
              <a:noFill/>
            </a:ln>
            <a:extLst/>
          </p:spPr>
          <p:txBody>
            <a:bodyPr wrap="none" anchor="ctr"/>
            <a:lstStyle/>
            <a:p>
              <a:pPr defTabSz="457200" eaLnBrk="0" fontAlgn="base" hangingPunct="0">
                <a:spcBef>
                  <a:spcPct val="0"/>
                </a:spcBef>
                <a:spcAft>
                  <a:spcPct val="0"/>
                </a:spcAft>
                <a:buSzPct val="85000"/>
                <a:buFont typeface="Monotype Sorts" charset="0"/>
                <a:buNone/>
                <a:defRPr/>
              </a:pPr>
              <a:endParaRPr lang="en-US" sz="3700" b="1">
                <a:solidFill>
                  <a:srgbClr val="FFFFFF"/>
                </a:solidFill>
                <a:latin typeface="Verdana" charset="0"/>
                <a:ea typeface="ＭＳ Ｐゴシック" charset="0"/>
                <a:cs typeface="Arial" charset="0"/>
              </a:endParaRPr>
            </a:p>
          </p:txBody>
        </p:sp>
      </p:grpSp>
      <p:sp>
        <p:nvSpPr>
          <p:cNvPr id="1030" name="Rectangle 186"/>
          <p:cNvSpPr>
            <a:spLocks noChangeArrowheads="1"/>
          </p:cNvSpPr>
          <p:nvPr/>
        </p:nvSpPr>
        <p:spPr bwMode="auto">
          <a:xfrm>
            <a:off x="-3175" y="6392863"/>
            <a:ext cx="9147175" cy="44450"/>
          </a:xfrm>
          <a:prstGeom prst="rect">
            <a:avLst/>
          </a:prstGeom>
          <a:solidFill>
            <a:srgbClr val="006699"/>
          </a:solidFill>
          <a:ln>
            <a:noFill/>
          </a:ln>
          <a:extLst/>
        </p:spPr>
        <p:txBody>
          <a:bodyPr wrap="none" lIns="93256" tIns="46628" rIns="93256" bIns="46628" anchor="ctr"/>
          <a:lstStyle/>
          <a:p>
            <a:pPr defTabSz="457200" eaLnBrk="0" fontAlgn="base" hangingPunct="0">
              <a:spcBef>
                <a:spcPct val="0"/>
              </a:spcBef>
              <a:spcAft>
                <a:spcPct val="0"/>
              </a:spcAft>
              <a:buSzPct val="85000"/>
              <a:buFont typeface="Monotype Sorts" charset="0"/>
              <a:buNone/>
              <a:defRPr/>
            </a:pPr>
            <a:endParaRPr lang="en-US" sz="3700" b="1">
              <a:solidFill>
                <a:srgbClr val="FFFFFF"/>
              </a:solidFill>
              <a:latin typeface="Verdana" charset="0"/>
              <a:ea typeface="ＭＳ Ｐゴシック" charset="0"/>
              <a:cs typeface="Arial" charset="0"/>
            </a:endParaRPr>
          </a:p>
        </p:txBody>
      </p:sp>
      <p:sp>
        <p:nvSpPr>
          <p:cNvPr id="1031" name="TextBox 11"/>
          <p:cNvSpPr txBox="1">
            <a:spLocks noChangeArrowheads="1"/>
          </p:cNvSpPr>
          <p:nvPr/>
        </p:nvSpPr>
        <p:spPr bwMode="auto">
          <a:xfrm>
            <a:off x="8513763" y="6478588"/>
            <a:ext cx="450850" cy="277812"/>
          </a:xfrm>
          <a:prstGeom prst="rect">
            <a:avLst/>
          </a:prstGeom>
          <a:noFill/>
          <a:ln>
            <a:noFill/>
          </a:ln>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200" fontAlgn="base">
              <a:spcBef>
                <a:spcPct val="0"/>
              </a:spcBef>
              <a:spcAft>
                <a:spcPct val="0"/>
              </a:spcAft>
              <a:defRPr/>
            </a:pPr>
            <a:fld id="{86555711-07B2-426B-A4DB-3F5D115C5898}" type="slidenum">
              <a:rPr lang="en-US" sz="1200" smtClean="0">
                <a:solidFill>
                  <a:prstClr val="black"/>
                </a:solidFill>
                <a:latin typeface="Arial" charset="0"/>
                <a:cs typeface="Arial" charset="0"/>
              </a:rPr>
              <a:pPr defTabSz="457200" fontAlgn="base">
                <a:spcBef>
                  <a:spcPct val="0"/>
                </a:spcBef>
                <a:spcAft>
                  <a:spcPct val="0"/>
                </a:spcAft>
                <a:defRPr/>
              </a:pPr>
              <a:t>‹#›</a:t>
            </a:fld>
            <a:endParaRPr lang="en-US" sz="1200" dirty="0" smtClean="0">
              <a:solidFill>
                <a:prstClr val="black"/>
              </a:solidFill>
              <a:latin typeface="Arial" charset="0"/>
              <a:cs typeface="Arial" charset="0"/>
            </a:endParaRPr>
          </a:p>
        </p:txBody>
      </p:sp>
    </p:spTree>
    <p:extLst>
      <p:ext uri="{BB962C8B-B14F-4D97-AF65-F5344CB8AC3E}">
        <p14:creationId xmlns:p14="http://schemas.microsoft.com/office/powerpoint/2010/main" val="3751181536"/>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200" b="1" kern="1200">
          <a:solidFill>
            <a:srgbClr val="00539B"/>
          </a:solidFill>
          <a:latin typeface="Arial"/>
          <a:ea typeface="ＭＳ Ｐゴシック" charset="0"/>
          <a:cs typeface="Arial"/>
        </a:defRPr>
      </a:lvl1pPr>
      <a:lvl2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2pPr>
      <a:lvl3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3pPr>
      <a:lvl4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4pPr>
      <a:lvl5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000" b="1">
          <a:solidFill>
            <a:srgbClr val="00539B"/>
          </a:solidFill>
          <a:latin typeface="Arial" charset="0"/>
          <a:ea typeface="ＭＳ Ｐゴシック" charset="0"/>
        </a:defRPr>
      </a:lvl6pPr>
      <a:lvl7pPr marL="914400" algn="l" defTabSz="457200" rtl="0" eaLnBrk="1" fontAlgn="base" hangingPunct="1">
        <a:spcBef>
          <a:spcPct val="0"/>
        </a:spcBef>
        <a:spcAft>
          <a:spcPct val="0"/>
        </a:spcAft>
        <a:defRPr sz="2000" b="1">
          <a:solidFill>
            <a:srgbClr val="00539B"/>
          </a:solidFill>
          <a:latin typeface="Arial" charset="0"/>
          <a:ea typeface="ＭＳ Ｐゴシック" charset="0"/>
        </a:defRPr>
      </a:lvl7pPr>
      <a:lvl8pPr marL="1371600" algn="l" defTabSz="457200" rtl="0" eaLnBrk="1" fontAlgn="base" hangingPunct="1">
        <a:spcBef>
          <a:spcPct val="0"/>
        </a:spcBef>
        <a:spcAft>
          <a:spcPct val="0"/>
        </a:spcAft>
        <a:defRPr sz="2000" b="1">
          <a:solidFill>
            <a:srgbClr val="00539B"/>
          </a:solidFill>
          <a:latin typeface="Arial" charset="0"/>
          <a:ea typeface="ＭＳ Ｐゴシック" charset="0"/>
        </a:defRPr>
      </a:lvl8pPr>
      <a:lvl9pPr marL="1828800" algn="l" defTabSz="457200" rtl="0" eaLnBrk="1" fontAlgn="base" hangingPunct="1">
        <a:spcBef>
          <a:spcPct val="0"/>
        </a:spcBef>
        <a:spcAft>
          <a:spcPct val="0"/>
        </a:spcAft>
        <a:defRPr sz="2000" b="1">
          <a:solidFill>
            <a:srgbClr val="00539B"/>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26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itchFamily="34" charset="0"/>
        <a:buChar char="•"/>
        <a:defRPr sz="22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ＭＳ Ｐゴシック" charset="0"/>
          <a:cs typeface="Arial"/>
        </a:defRPr>
      </a:lvl3pPr>
      <a:lvl4pPr marL="13716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4pPr>
      <a:lvl5pPr marL="18288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9"/>
            </p:custDataLst>
            <p:extLst>
              <p:ext uri="{D42A27DB-BD31-4B8C-83A1-F6EECF244321}">
                <p14:modId xmlns:p14="http://schemas.microsoft.com/office/powerpoint/2010/main" val="3636085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8"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1026" name="Title Placeholder 1"/>
          <p:cNvSpPr>
            <a:spLocks noGrp="1"/>
          </p:cNvSpPr>
          <p:nvPr>
            <p:ph type="title"/>
          </p:nvPr>
        </p:nvSpPr>
        <p:spPr bwMode="auto">
          <a:xfrm>
            <a:off x="228600" y="122238"/>
            <a:ext cx="8686800" cy="519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85800" y="969963"/>
            <a:ext cx="7772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p:txBody>
      </p:sp>
      <p:grpSp>
        <p:nvGrpSpPr>
          <p:cNvPr id="1028" name="Group 192"/>
          <p:cNvGrpSpPr>
            <a:grpSpLocks/>
          </p:cNvGrpSpPr>
          <p:nvPr/>
        </p:nvGrpSpPr>
        <p:grpSpPr bwMode="auto">
          <a:xfrm>
            <a:off x="-3175" y="641350"/>
            <a:ext cx="6035675" cy="90488"/>
            <a:chOff x="-2" y="768"/>
            <a:chExt cx="3726" cy="56"/>
          </a:xfrm>
        </p:grpSpPr>
        <p:sp>
          <p:nvSpPr>
            <p:cNvPr id="1032" name="Rectangle 187"/>
            <p:cNvSpPr>
              <a:spLocks noChangeArrowheads="1"/>
            </p:cNvSpPr>
            <p:nvPr/>
          </p:nvSpPr>
          <p:spPr bwMode="auto">
            <a:xfrm>
              <a:off x="-2" y="795"/>
              <a:ext cx="3726" cy="29"/>
            </a:xfrm>
            <a:prstGeom prst="rect">
              <a:avLst/>
            </a:prstGeom>
            <a:solidFill>
              <a:srgbClr val="FFD937"/>
            </a:solidFill>
            <a:ln>
              <a:noFill/>
            </a:ln>
            <a:extLst/>
          </p:spPr>
          <p:txBody>
            <a:bodyPr wrap="none" anchor="ctr"/>
            <a:lstStyle/>
            <a:p>
              <a:pPr defTabSz="457200" eaLnBrk="0" fontAlgn="base" hangingPunct="0">
                <a:spcBef>
                  <a:spcPct val="0"/>
                </a:spcBef>
                <a:spcAft>
                  <a:spcPct val="0"/>
                </a:spcAft>
                <a:buSzPct val="85000"/>
                <a:buFont typeface="Monotype Sorts" charset="0"/>
                <a:buNone/>
                <a:defRPr/>
              </a:pPr>
              <a:endParaRPr lang="en-US" sz="3700" b="1">
                <a:solidFill>
                  <a:srgbClr val="FFFFFF"/>
                </a:solidFill>
                <a:latin typeface="Verdana" charset="0"/>
                <a:ea typeface="ＭＳ Ｐゴシック" charset="0"/>
                <a:cs typeface="Arial" charset="0"/>
              </a:endParaRPr>
            </a:p>
          </p:txBody>
        </p:sp>
        <p:sp>
          <p:nvSpPr>
            <p:cNvPr id="1033" name="Rectangle 186"/>
            <p:cNvSpPr>
              <a:spLocks noChangeArrowheads="1"/>
            </p:cNvSpPr>
            <p:nvPr/>
          </p:nvSpPr>
          <p:spPr bwMode="auto">
            <a:xfrm>
              <a:off x="-2" y="768"/>
              <a:ext cx="2976" cy="29"/>
            </a:xfrm>
            <a:prstGeom prst="rect">
              <a:avLst/>
            </a:prstGeom>
            <a:solidFill>
              <a:srgbClr val="006699"/>
            </a:solidFill>
            <a:ln>
              <a:noFill/>
            </a:ln>
            <a:extLst/>
          </p:spPr>
          <p:txBody>
            <a:bodyPr wrap="none" anchor="ctr"/>
            <a:lstStyle/>
            <a:p>
              <a:pPr defTabSz="457200" eaLnBrk="0" fontAlgn="base" hangingPunct="0">
                <a:spcBef>
                  <a:spcPct val="0"/>
                </a:spcBef>
                <a:spcAft>
                  <a:spcPct val="0"/>
                </a:spcAft>
                <a:buSzPct val="85000"/>
                <a:buFont typeface="Monotype Sorts" charset="0"/>
                <a:buNone/>
                <a:defRPr/>
              </a:pPr>
              <a:endParaRPr lang="en-US" sz="3700" b="1">
                <a:solidFill>
                  <a:srgbClr val="FFFFFF"/>
                </a:solidFill>
                <a:latin typeface="Verdana" charset="0"/>
                <a:ea typeface="ＭＳ Ｐゴシック" charset="0"/>
                <a:cs typeface="Arial" charset="0"/>
              </a:endParaRPr>
            </a:p>
          </p:txBody>
        </p:sp>
      </p:grpSp>
      <p:sp>
        <p:nvSpPr>
          <p:cNvPr id="1030" name="Rectangle 186"/>
          <p:cNvSpPr>
            <a:spLocks noChangeArrowheads="1"/>
          </p:cNvSpPr>
          <p:nvPr/>
        </p:nvSpPr>
        <p:spPr bwMode="auto">
          <a:xfrm>
            <a:off x="-3175" y="6392863"/>
            <a:ext cx="9147175" cy="44450"/>
          </a:xfrm>
          <a:prstGeom prst="rect">
            <a:avLst/>
          </a:prstGeom>
          <a:solidFill>
            <a:srgbClr val="006699"/>
          </a:solidFill>
          <a:ln>
            <a:noFill/>
          </a:ln>
          <a:extLst/>
        </p:spPr>
        <p:txBody>
          <a:bodyPr wrap="none" lIns="93256" tIns="46628" rIns="93256" bIns="46628" anchor="ctr"/>
          <a:lstStyle/>
          <a:p>
            <a:pPr defTabSz="457200" eaLnBrk="0" fontAlgn="base" hangingPunct="0">
              <a:spcBef>
                <a:spcPct val="0"/>
              </a:spcBef>
              <a:spcAft>
                <a:spcPct val="0"/>
              </a:spcAft>
              <a:buSzPct val="85000"/>
              <a:buFont typeface="Monotype Sorts" charset="0"/>
              <a:buNone/>
              <a:defRPr/>
            </a:pPr>
            <a:endParaRPr lang="en-US" sz="3700" b="1">
              <a:solidFill>
                <a:srgbClr val="FFFFFF"/>
              </a:solidFill>
              <a:latin typeface="Verdana" charset="0"/>
              <a:ea typeface="ＭＳ Ｐゴシック" charset="0"/>
              <a:cs typeface="Arial" charset="0"/>
            </a:endParaRPr>
          </a:p>
        </p:txBody>
      </p:sp>
      <p:sp>
        <p:nvSpPr>
          <p:cNvPr id="1031" name="TextBox 11"/>
          <p:cNvSpPr txBox="1">
            <a:spLocks noChangeArrowheads="1"/>
          </p:cNvSpPr>
          <p:nvPr/>
        </p:nvSpPr>
        <p:spPr bwMode="auto">
          <a:xfrm>
            <a:off x="8513763" y="6478588"/>
            <a:ext cx="450850" cy="277812"/>
          </a:xfrm>
          <a:prstGeom prst="rect">
            <a:avLst/>
          </a:prstGeom>
          <a:noFill/>
          <a:ln>
            <a:noFill/>
          </a:ln>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200" fontAlgn="base">
              <a:spcBef>
                <a:spcPct val="0"/>
              </a:spcBef>
              <a:spcAft>
                <a:spcPct val="0"/>
              </a:spcAft>
              <a:defRPr/>
            </a:pPr>
            <a:fld id="{86555711-07B2-426B-A4DB-3F5D115C5898}" type="slidenum">
              <a:rPr lang="en-US" sz="1200" smtClean="0">
                <a:solidFill>
                  <a:prstClr val="black"/>
                </a:solidFill>
                <a:latin typeface="Arial" charset="0"/>
                <a:cs typeface="Arial" charset="0"/>
              </a:rPr>
              <a:pPr defTabSz="457200" fontAlgn="base">
                <a:spcBef>
                  <a:spcPct val="0"/>
                </a:spcBef>
                <a:spcAft>
                  <a:spcPct val="0"/>
                </a:spcAft>
                <a:defRPr/>
              </a:pPr>
              <a:t>‹#›</a:t>
            </a:fld>
            <a:endParaRPr lang="en-US" sz="1200" dirty="0" smtClean="0">
              <a:solidFill>
                <a:prstClr val="black"/>
              </a:solidFill>
              <a:latin typeface="Arial" charset="0"/>
              <a:cs typeface="Arial" charset="0"/>
            </a:endParaRPr>
          </a:p>
        </p:txBody>
      </p:sp>
    </p:spTree>
    <p:extLst>
      <p:ext uri="{BB962C8B-B14F-4D97-AF65-F5344CB8AC3E}">
        <p14:creationId xmlns:p14="http://schemas.microsoft.com/office/powerpoint/2010/main" val="2645358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200" b="1" kern="1200">
          <a:solidFill>
            <a:srgbClr val="00539B"/>
          </a:solidFill>
          <a:latin typeface="Arial"/>
          <a:ea typeface="ＭＳ Ｐゴシック" charset="0"/>
          <a:cs typeface="Arial"/>
        </a:defRPr>
      </a:lvl1pPr>
      <a:lvl2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2pPr>
      <a:lvl3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3pPr>
      <a:lvl4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4pPr>
      <a:lvl5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000" b="1">
          <a:solidFill>
            <a:srgbClr val="00539B"/>
          </a:solidFill>
          <a:latin typeface="Arial" charset="0"/>
          <a:ea typeface="ＭＳ Ｐゴシック" charset="0"/>
        </a:defRPr>
      </a:lvl6pPr>
      <a:lvl7pPr marL="914400" algn="l" defTabSz="457200" rtl="0" eaLnBrk="1" fontAlgn="base" hangingPunct="1">
        <a:spcBef>
          <a:spcPct val="0"/>
        </a:spcBef>
        <a:spcAft>
          <a:spcPct val="0"/>
        </a:spcAft>
        <a:defRPr sz="2000" b="1">
          <a:solidFill>
            <a:srgbClr val="00539B"/>
          </a:solidFill>
          <a:latin typeface="Arial" charset="0"/>
          <a:ea typeface="ＭＳ Ｐゴシック" charset="0"/>
        </a:defRPr>
      </a:lvl7pPr>
      <a:lvl8pPr marL="1371600" algn="l" defTabSz="457200" rtl="0" eaLnBrk="1" fontAlgn="base" hangingPunct="1">
        <a:spcBef>
          <a:spcPct val="0"/>
        </a:spcBef>
        <a:spcAft>
          <a:spcPct val="0"/>
        </a:spcAft>
        <a:defRPr sz="2000" b="1">
          <a:solidFill>
            <a:srgbClr val="00539B"/>
          </a:solidFill>
          <a:latin typeface="Arial" charset="0"/>
          <a:ea typeface="ＭＳ Ｐゴシック" charset="0"/>
        </a:defRPr>
      </a:lvl8pPr>
      <a:lvl9pPr marL="1828800" algn="l" defTabSz="457200" rtl="0" eaLnBrk="1" fontAlgn="base" hangingPunct="1">
        <a:spcBef>
          <a:spcPct val="0"/>
        </a:spcBef>
        <a:spcAft>
          <a:spcPct val="0"/>
        </a:spcAft>
        <a:defRPr sz="2000" b="1">
          <a:solidFill>
            <a:srgbClr val="00539B"/>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26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itchFamily="34" charset="0"/>
        <a:buChar char="•"/>
        <a:defRPr sz="22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ＭＳ Ｐゴシック" charset="0"/>
          <a:cs typeface="Arial"/>
        </a:defRPr>
      </a:lvl3pPr>
      <a:lvl4pPr marL="13716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4pPr>
      <a:lvl5pPr marL="18288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913B7-5B23-43FE-A5B4-C3164B1BF599}" type="datetime1">
              <a:rPr lang="en-US" smtClean="0">
                <a:solidFill>
                  <a:prstClr val="black">
                    <a:tint val="75000"/>
                  </a:prstClr>
                </a:solidFill>
                <a:ea typeface="ＭＳ Ｐゴシック" charset="-128"/>
              </a:rPr>
              <a:pPr/>
              <a:t>11/01/2015</a:t>
            </a:fld>
            <a:endParaRPr lang="en-US">
              <a:solidFill>
                <a:prstClr val="black">
                  <a:tint val="75000"/>
                </a:prstClr>
              </a:solidFill>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a typeface="ＭＳ Ｐゴシック"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C9A7A-D2D6-481B-9938-F028355276E7}" type="slidenum">
              <a:rPr lang="en-US" smtClean="0">
                <a:solidFill>
                  <a:prstClr val="black">
                    <a:tint val="75000"/>
                  </a:prstClr>
                </a:solidFill>
                <a:ea typeface="ＭＳ Ｐゴシック" charset="-128"/>
              </a:rPr>
              <a:pPr/>
              <a:t>‹#›</a:t>
            </a:fld>
            <a:endParaRPr lang="en-US">
              <a:solidFill>
                <a:prstClr val="black">
                  <a:tint val="75000"/>
                </a:prstClr>
              </a:solidFill>
              <a:ea typeface="ＭＳ Ｐゴシック" charset="-128"/>
            </a:endParaRPr>
          </a:p>
        </p:txBody>
      </p:sp>
    </p:spTree>
    <p:extLst>
      <p:ext uri="{BB962C8B-B14F-4D97-AF65-F5344CB8AC3E}">
        <p14:creationId xmlns:p14="http://schemas.microsoft.com/office/powerpoint/2010/main" val="36420387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9"/>
            </p:custDataLst>
            <p:extLst>
              <p:ext uri="{D42A27DB-BD31-4B8C-83A1-F6EECF244321}">
                <p14:modId xmlns:p14="http://schemas.microsoft.com/office/powerpoint/2010/main" val="39885232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6"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1026" name="Title Placeholder 1"/>
          <p:cNvSpPr>
            <a:spLocks noGrp="1"/>
          </p:cNvSpPr>
          <p:nvPr>
            <p:ph type="title"/>
          </p:nvPr>
        </p:nvSpPr>
        <p:spPr bwMode="auto">
          <a:xfrm>
            <a:off x="228600" y="122238"/>
            <a:ext cx="8686800" cy="519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85800" y="969963"/>
            <a:ext cx="7772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p:txBody>
      </p:sp>
      <p:grpSp>
        <p:nvGrpSpPr>
          <p:cNvPr id="1028" name="Group 192"/>
          <p:cNvGrpSpPr>
            <a:grpSpLocks/>
          </p:cNvGrpSpPr>
          <p:nvPr/>
        </p:nvGrpSpPr>
        <p:grpSpPr bwMode="auto">
          <a:xfrm>
            <a:off x="-3175" y="641350"/>
            <a:ext cx="6035675" cy="90488"/>
            <a:chOff x="-2" y="768"/>
            <a:chExt cx="3726" cy="56"/>
          </a:xfrm>
        </p:grpSpPr>
        <p:sp>
          <p:nvSpPr>
            <p:cNvPr id="1032" name="Rectangle 187"/>
            <p:cNvSpPr>
              <a:spLocks noChangeArrowheads="1"/>
            </p:cNvSpPr>
            <p:nvPr/>
          </p:nvSpPr>
          <p:spPr bwMode="auto">
            <a:xfrm>
              <a:off x="-2" y="795"/>
              <a:ext cx="3726" cy="29"/>
            </a:xfrm>
            <a:prstGeom prst="rect">
              <a:avLst/>
            </a:prstGeom>
            <a:solidFill>
              <a:srgbClr val="FFD937"/>
            </a:solidFill>
            <a:ln>
              <a:noFill/>
            </a:ln>
            <a:extLst/>
          </p:spPr>
          <p:txBody>
            <a:bodyPr wrap="none" anchor="ctr"/>
            <a:lstStyle/>
            <a:p>
              <a:pPr defTabSz="457200" eaLnBrk="0" fontAlgn="base" hangingPunct="0">
                <a:spcBef>
                  <a:spcPct val="0"/>
                </a:spcBef>
                <a:spcAft>
                  <a:spcPct val="0"/>
                </a:spcAft>
                <a:buSzPct val="85000"/>
                <a:buFont typeface="Monotype Sorts" charset="0"/>
                <a:buNone/>
                <a:defRPr/>
              </a:pPr>
              <a:endParaRPr lang="en-US" sz="3700" b="1">
                <a:solidFill>
                  <a:srgbClr val="FFFFFF"/>
                </a:solidFill>
                <a:latin typeface="Verdana" charset="0"/>
                <a:ea typeface="ＭＳ Ｐゴシック" charset="0"/>
                <a:cs typeface="Arial" charset="0"/>
              </a:endParaRPr>
            </a:p>
          </p:txBody>
        </p:sp>
        <p:sp>
          <p:nvSpPr>
            <p:cNvPr id="1033" name="Rectangle 186"/>
            <p:cNvSpPr>
              <a:spLocks noChangeArrowheads="1"/>
            </p:cNvSpPr>
            <p:nvPr/>
          </p:nvSpPr>
          <p:spPr bwMode="auto">
            <a:xfrm>
              <a:off x="-2" y="768"/>
              <a:ext cx="2976" cy="29"/>
            </a:xfrm>
            <a:prstGeom prst="rect">
              <a:avLst/>
            </a:prstGeom>
            <a:solidFill>
              <a:srgbClr val="006699"/>
            </a:solidFill>
            <a:ln>
              <a:noFill/>
            </a:ln>
            <a:extLst/>
          </p:spPr>
          <p:txBody>
            <a:bodyPr wrap="none" anchor="ctr"/>
            <a:lstStyle/>
            <a:p>
              <a:pPr defTabSz="457200" eaLnBrk="0" fontAlgn="base" hangingPunct="0">
                <a:spcBef>
                  <a:spcPct val="0"/>
                </a:spcBef>
                <a:spcAft>
                  <a:spcPct val="0"/>
                </a:spcAft>
                <a:buSzPct val="85000"/>
                <a:buFont typeface="Monotype Sorts" charset="0"/>
                <a:buNone/>
                <a:defRPr/>
              </a:pPr>
              <a:endParaRPr lang="en-US" sz="3700" b="1">
                <a:solidFill>
                  <a:srgbClr val="FFFFFF"/>
                </a:solidFill>
                <a:latin typeface="Verdana" charset="0"/>
                <a:ea typeface="ＭＳ Ｐゴシック" charset="0"/>
                <a:cs typeface="Arial" charset="0"/>
              </a:endParaRPr>
            </a:p>
          </p:txBody>
        </p:sp>
      </p:grpSp>
      <p:sp>
        <p:nvSpPr>
          <p:cNvPr id="1030" name="Rectangle 186"/>
          <p:cNvSpPr>
            <a:spLocks noChangeArrowheads="1"/>
          </p:cNvSpPr>
          <p:nvPr/>
        </p:nvSpPr>
        <p:spPr bwMode="auto">
          <a:xfrm>
            <a:off x="-3175" y="6392863"/>
            <a:ext cx="9147175" cy="44450"/>
          </a:xfrm>
          <a:prstGeom prst="rect">
            <a:avLst/>
          </a:prstGeom>
          <a:solidFill>
            <a:srgbClr val="006699"/>
          </a:solidFill>
          <a:ln>
            <a:noFill/>
          </a:ln>
          <a:extLst/>
        </p:spPr>
        <p:txBody>
          <a:bodyPr wrap="none" lIns="93256" tIns="46628" rIns="93256" bIns="46628" anchor="ctr"/>
          <a:lstStyle/>
          <a:p>
            <a:pPr defTabSz="457200" eaLnBrk="0" fontAlgn="base" hangingPunct="0">
              <a:spcBef>
                <a:spcPct val="0"/>
              </a:spcBef>
              <a:spcAft>
                <a:spcPct val="0"/>
              </a:spcAft>
              <a:buSzPct val="85000"/>
              <a:buFont typeface="Monotype Sorts" charset="0"/>
              <a:buNone/>
              <a:defRPr/>
            </a:pPr>
            <a:endParaRPr lang="en-US" sz="3700" b="1">
              <a:solidFill>
                <a:srgbClr val="FFFFFF"/>
              </a:solidFill>
              <a:latin typeface="Verdana" charset="0"/>
              <a:ea typeface="ＭＳ Ｐゴシック" charset="0"/>
              <a:cs typeface="Arial" charset="0"/>
            </a:endParaRPr>
          </a:p>
        </p:txBody>
      </p:sp>
      <p:sp>
        <p:nvSpPr>
          <p:cNvPr id="1031" name="TextBox 11"/>
          <p:cNvSpPr txBox="1">
            <a:spLocks noChangeArrowheads="1"/>
          </p:cNvSpPr>
          <p:nvPr/>
        </p:nvSpPr>
        <p:spPr bwMode="auto">
          <a:xfrm>
            <a:off x="8513763" y="6478588"/>
            <a:ext cx="450850" cy="277812"/>
          </a:xfrm>
          <a:prstGeom prst="rect">
            <a:avLst/>
          </a:prstGeom>
          <a:noFill/>
          <a:ln>
            <a:noFill/>
          </a:ln>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200" fontAlgn="base">
              <a:spcBef>
                <a:spcPct val="0"/>
              </a:spcBef>
              <a:spcAft>
                <a:spcPct val="0"/>
              </a:spcAft>
              <a:defRPr/>
            </a:pPr>
            <a:fld id="{86555711-07B2-426B-A4DB-3F5D115C5898}" type="slidenum">
              <a:rPr lang="en-US" sz="1200" smtClean="0">
                <a:solidFill>
                  <a:prstClr val="black"/>
                </a:solidFill>
                <a:latin typeface="Arial" charset="0"/>
                <a:cs typeface="Arial" charset="0"/>
              </a:rPr>
              <a:pPr defTabSz="457200" fontAlgn="base">
                <a:spcBef>
                  <a:spcPct val="0"/>
                </a:spcBef>
                <a:spcAft>
                  <a:spcPct val="0"/>
                </a:spcAft>
                <a:defRPr/>
              </a:pPr>
              <a:t>‹#›</a:t>
            </a:fld>
            <a:endParaRPr lang="en-US" sz="1200" dirty="0" smtClean="0">
              <a:solidFill>
                <a:prstClr val="black"/>
              </a:solidFill>
              <a:latin typeface="Arial" charset="0"/>
              <a:cs typeface="Arial" charset="0"/>
            </a:endParaRPr>
          </a:p>
        </p:txBody>
      </p:sp>
    </p:spTree>
    <p:extLst>
      <p:ext uri="{BB962C8B-B14F-4D97-AF65-F5344CB8AC3E}">
        <p14:creationId xmlns:p14="http://schemas.microsoft.com/office/powerpoint/2010/main" val="65644173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200" b="1" kern="1200">
          <a:solidFill>
            <a:srgbClr val="00539B"/>
          </a:solidFill>
          <a:latin typeface="Arial"/>
          <a:ea typeface="ＭＳ Ｐゴシック" charset="0"/>
          <a:cs typeface="Arial"/>
        </a:defRPr>
      </a:lvl1pPr>
      <a:lvl2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2pPr>
      <a:lvl3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3pPr>
      <a:lvl4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4pPr>
      <a:lvl5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000" b="1">
          <a:solidFill>
            <a:srgbClr val="00539B"/>
          </a:solidFill>
          <a:latin typeface="Arial" charset="0"/>
          <a:ea typeface="ＭＳ Ｐゴシック" charset="0"/>
        </a:defRPr>
      </a:lvl6pPr>
      <a:lvl7pPr marL="914400" algn="l" defTabSz="457200" rtl="0" eaLnBrk="1" fontAlgn="base" hangingPunct="1">
        <a:spcBef>
          <a:spcPct val="0"/>
        </a:spcBef>
        <a:spcAft>
          <a:spcPct val="0"/>
        </a:spcAft>
        <a:defRPr sz="2000" b="1">
          <a:solidFill>
            <a:srgbClr val="00539B"/>
          </a:solidFill>
          <a:latin typeface="Arial" charset="0"/>
          <a:ea typeface="ＭＳ Ｐゴシック" charset="0"/>
        </a:defRPr>
      </a:lvl7pPr>
      <a:lvl8pPr marL="1371600" algn="l" defTabSz="457200" rtl="0" eaLnBrk="1" fontAlgn="base" hangingPunct="1">
        <a:spcBef>
          <a:spcPct val="0"/>
        </a:spcBef>
        <a:spcAft>
          <a:spcPct val="0"/>
        </a:spcAft>
        <a:defRPr sz="2000" b="1">
          <a:solidFill>
            <a:srgbClr val="00539B"/>
          </a:solidFill>
          <a:latin typeface="Arial" charset="0"/>
          <a:ea typeface="ＭＳ Ｐゴシック" charset="0"/>
        </a:defRPr>
      </a:lvl8pPr>
      <a:lvl9pPr marL="1828800" algn="l" defTabSz="457200" rtl="0" eaLnBrk="1" fontAlgn="base" hangingPunct="1">
        <a:spcBef>
          <a:spcPct val="0"/>
        </a:spcBef>
        <a:spcAft>
          <a:spcPct val="0"/>
        </a:spcAft>
        <a:defRPr sz="2000" b="1">
          <a:solidFill>
            <a:srgbClr val="00539B"/>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26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itchFamily="34" charset="0"/>
        <a:buChar char="•"/>
        <a:defRPr sz="22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ＭＳ Ｐゴシック" charset="0"/>
          <a:cs typeface="Arial"/>
        </a:defRPr>
      </a:lvl3pPr>
      <a:lvl4pPr marL="13716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4pPr>
      <a:lvl5pPr marL="18288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10"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555075-F7D8-774D-92CE-0FFE5404D3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38460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Lst>
  <p:timing>
    <p:tnLst>
      <p:par>
        <p:cTn id="1" dur="indefinite" restart="never" nodeType="tmRoot"/>
      </p:par>
    </p:tnLst>
  </p:timing>
  <p:hf sldNum="0"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10"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555075-F7D8-774D-92CE-0FFE5404D3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57532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Lst>
  <p:timing>
    <p:tnLst>
      <p:par>
        <p:cTn id="1" dur="indefinite" restart="never" nodeType="tmRoot"/>
      </p:par>
    </p:tnLst>
  </p:timing>
  <p:hf sldNum="0"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9"/>
            </p:custDataLst>
            <p:extLst>
              <p:ext uri="{D42A27DB-BD31-4B8C-83A1-F6EECF244321}">
                <p14:modId xmlns:p14="http://schemas.microsoft.com/office/powerpoint/2010/main" val="36155199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20"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1026" name="Title Placeholder 1"/>
          <p:cNvSpPr>
            <a:spLocks noGrp="1"/>
          </p:cNvSpPr>
          <p:nvPr>
            <p:ph type="title"/>
          </p:nvPr>
        </p:nvSpPr>
        <p:spPr bwMode="auto">
          <a:xfrm>
            <a:off x="228600" y="122238"/>
            <a:ext cx="8686800" cy="519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85800" y="969963"/>
            <a:ext cx="7772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p:txBody>
      </p:sp>
      <p:grpSp>
        <p:nvGrpSpPr>
          <p:cNvPr id="1028" name="Group 192"/>
          <p:cNvGrpSpPr>
            <a:grpSpLocks/>
          </p:cNvGrpSpPr>
          <p:nvPr/>
        </p:nvGrpSpPr>
        <p:grpSpPr bwMode="auto">
          <a:xfrm>
            <a:off x="-3175" y="641350"/>
            <a:ext cx="6035675" cy="90488"/>
            <a:chOff x="-2" y="768"/>
            <a:chExt cx="3726" cy="56"/>
          </a:xfrm>
        </p:grpSpPr>
        <p:sp>
          <p:nvSpPr>
            <p:cNvPr id="1032" name="Rectangle 187"/>
            <p:cNvSpPr>
              <a:spLocks noChangeArrowheads="1"/>
            </p:cNvSpPr>
            <p:nvPr/>
          </p:nvSpPr>
          <p:spPr bwMode="auto">
            <a:xfrm>
              <a:off x="-2" y="795"/>
              <a:ext cx="3726" cy="29"/>
            </a:xfrm>
            <a:prstGeom prst="rect">
              <a:avLst/>
            </a:prstGeom>
            <a:solidFill>
              <a:srgbClr val="FFD937"/>
            </a:solidFill>
            <a:ln>
              <a:noFill/>
            </a:ln>
            <a:extLst/>
          </p:spPr>
          <p:txBody>
            <a:bodyPr wrap="none" anchor="ctr"/>
            <a:lstStyle/>
            <a:p>
              <a:pPr defTabSz="457200" eaLnBrk="0" fontAlgn="base" hangingPunct="0">
                <a:spcBef>
                  <a:spcPct val="0"/>
                </a:spcBef>
                <a:spcAft>
                  <a:spcPct val="0"/>
                </a:spcAft>
                <a:buSzPct val="85000"/>
                <a:buFont typeface="Monotype Sorts" charset="0"/>
                <a:buNone/>
                <a:defRPr/>
              </a:pPr>
              <a:endParaRPr lang="en-US" sz="3700" b="1">
                <a:solidFill>
                  <a:srgbClr val="FFFFFF"/>
                </a:solidFill>
                <a:latin typeface="Verdana" charset="0"/>
                <a:ea typeface="ＭＳ Ｐゴシック" charset="0"/>
                <a:cs typeface="Arial" charset="0"/>
              </a:endParaRPr>
            </a:p>
          </p:txBody>
        </p:sp>
        <p:sp>
          <p:nvSpPr>
            <p:cNvPr id="1033" name="Rectangle 186"/>
            <p:cNvSpPr>
              <a:spLocks noChangeArrowheads="1"/>
            </p:cNvSpPr>
            <p:nvPr/>
          </p:nvSpPr>
          <p:spPr bwMode="auto">
            <a:xfrm>
              <a:off x="-2" y="768"/>
              <a:ext cx="2976" cy="29"/>
            </a:xfrm>
            <a:prstGeom prst="rect">
              <a:avLst/>
            </a:prstGeom>
            <a:solidFill>
              <a:srgbClr val="006699"/>
            </a:solidFill>
            <a:ln>
              <a:noFill/>
            </a:ln>
            <a:extLst/>
          </p:spPr>
          <p:txBody>
            <a:bodyPr wrap="none" anchor="ctr"/>
            <a:lstStyle/>
            <a:p>
              <a:pPr defTabSz="457200" eaLnBrk="0" fontAlgn="base" hangingPunct="0">
                <a:spcBef>
                  <a:spcPct val="0"/>
                </a:spcBef>
                <a:spcAft>
                  <a:spcPct val="0"/>
                </a:spcAft>
                <a:buSzPct val="85000"/>
                <a:buFont typeface="Monotype Sorts" charset="0"/>
                <a:buNone/>
                <a:defRPr/>
              </a:pPr>
              <a:endParaRPr lang="en-US" sz="3700" b="1">
                <a:solidFill>
                  <a:srgbClr val="FFFFFF"/>
                </a:solidFill>
                <a:latin typeface="Verdana" charset="0"/>
                <a:ea typeface="ＭＳ Ｐゴシック" charset="0"/>
                <a:cs typeface="Arial" charset="0"/>
              </a:endParaRPr>
            </a:p>
          </p:txBody>
        </p:sp>
      </p:grpSp>
      <p:sp>
        <p:nvSpPr>
          <p:cNvPr id="1030" name="Rectangle 186"/>
          <p:cNvSpPr>
            <a:spLocks noChangeArrowheads="1"/>
          </p:cNvSpPr>
          <p:nvPr/>
        </p:nvSpPr>
        <p:spPr bwMode="auto">
          <a:xfrm>
            <a:off x="-3175" y="6392863"/>
            <a:ext cx="9147175" cy="44450"/>
          </a:xfrm>
          <a:prstGeom prst="rect">
            <a:avLst/>
          </a:prstGeom>
          <a:solidFill>
            <a:srgbClr val="006699"/>
          </a:solidFill>
          <a:ln>
            <a:noFill/>
          </a:ln>
          <a:extLst/>
        </p:spPr>
        <p:txBody>
          <a:bodyPr wrap="none" lIns="93256" tIns="46628" rIns="93256" bIns="46628" anchor="ctr"/>
          <a:lstStyle/>
          <a:p>
            <a:pPr defTabSz="457200" eaLnBrk="0" fontAlgn="base" hangingPunct="0">
              <a:spcBef>
                <a:spcPct val="0"/>
              </a:spcBef>
              <a:spcAft>
                <a:spcPct val="0"/>
              </a:spcAft>
              <a:buSzPct val="85000"/>
              <a:buFont typeface="Monotype Sorts" charset="0"/>
              <a:buNone/>
              <a:defRPr/>
            </a:pPr>
            <a:endParaRPr lang="en-US" sz="3700" b="1">
              <a:solidFill>
                <a:srgbClr val="FFFFFF"/>
              </a:solidFill>
              <a:latin typeface="Verdana" charset="0"/>
              <a:ea typeface="ＭＳ Ｐゴシック" charset="0"/>
              <a:cs typeface="Arial" charset="0"/>
            </a:endParaRPr>
          </a:p>
        </p:txBody>
      </p:sp>
      <p:sp>
        <p:nvSpPr>
          <p:cNvPr id="1031" name="TextBox 11"/>
          <p:cNvSpPr txBox="1">
            <a:spLocks noChangeArrowheads="1"/>
          </p:cNvSpPr>
          <p:nvPr/>
        </p:nvSpPr>
        <p:spPr bwMode="auto">
          <a:xfrm>
            <a:off x="8513763" y="6478588"/>
            <a:ext cx="450850" cy="277812"/>
          </a:xfrm>
          <a:prstGeom prst="rect">
            <a:avLst/>
          </a:prstGeom>
          <a:noFill/>
          <a:ln>
            <a:noFill/>
          </a:ln>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200" fontAlgn="base">
              <a:spcBef>
                <a:spcPct val="0"/>
              </a:spcBef>
              <a:spcAft>
                <a:spcPct val="0"/>
              </a:spcAft>
              <a:defRPr/>
            </a:pPr>
            <a:fld id="{86555711-07B2-426B-A4DB-3F5D115C5898}" type="slidenum">
              <a:rPr lang="en-US" sz="1200" smtClean="0">
                <a:solidFill>
                  <a:prstClr val="black"/>
                </a:solidFill>
                <a:latin typeface="Arial" charset="0"/>
                <a:cs typeface="Arial" charset="0"/>
              </a:rPr>
              <a:pPr defTabSz="457200" fontAlgn="base">
                <a:spcBef>
                  <a:spcPct val="0"/>
                </a:spcBef>
                <a:spcAft>
                  <a:spcPct val="0"/>
                </a:spcAft>
                <a:defRPr/>
              </a:pPr>
              <a:t>‹#›</a:t>
            </a:fld>
            <a:endParaRPr lang="en-US" sz="1200" dirty="0" smtClean="0">
              <a:solidFill>
                <a:prstClr val="black"/>
              </a:solidFill>
              <a:latin typeface="Arial" charset="0"/>
              <a:cs typeface="Arial" charset="0"/>
            </a:endParaRPr>
          </a:p>
        </p:txBody>
      </p:sp>
    </p:spTree>
    <p:extLst>
      <p:ext uri="{BB962C8B-B14F-4D97-AF65-F5344CB8AC3E}">
        <p14:creationId xmlns:p14="http://schemas.microsoft.com/office/powerpoint/2010/main" val="279706101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200" b="1" kern="1200">
          <a:solidFill>
            <a:srgbClr val="00539B"/>
          </a:solidFill>
          <a:latin typeface="Arial"/>
          <a:ea typeface="ＭＳ Ｐゴシック" charset="0"/>
          <a:cs typeface="Arial"/>
        </a:defRPr>
      </a:lvl1pPr>
      <a:lvl2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2pPr>
      <a:lvl3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3pPr>
      <a:lvl4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4pPr>
      <a:lvl5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000" b="1">
          <a:solidFill>
            <a:srgbClr val="00539B"/>
          </a:solidFill>
          <a:latin typeface="Arial" charset="0"/>
          <a:ea typeface="ＭＳ Ｐゴシック" charset="0"/>
        </a:defRPr>
      </a:lvl6pPr>
      <a:lvl7pPr marL="914400" algn="l" defTabSz="457200" rtl="0" eaLnBrk="1" fontAlgn="base" hangingPunct="1">
        <a:spcBef>
          <a:spcPct val="0"/>
        </a:spcBef>
        <a:spcAft>
          <a:spcPct val="0"/>
        </a:spcAft>
        <a:defRPr sz="2000" b="1">
          <a:solidFill>
            <a:srgbClr val="00539B"/>
          </a:solidFill>
          <a:latin typeface="Arial" charset="0"/>
          <a:ea typeface="ＭＳ Ｐゴシック" charset="0"/>
        </a:defRPr>
      </a:lvl7pPr>
      <a:lvl8pPr marL="1371600" algn="l" defTabSz="457200" rtl="0" eaLnBrk="1" fontAlgn="base" hangingPunct="1">
        <a:spcBef>
          <a:spcPct val="0"/>
        </a:spcBef>
        <a:spcAft>
          <a:spcPct val="0"/>
        </a:spcAft>
        <a:defRPr sz="2000" b="1">
          <a:solidFill>
            <a:srgbClr val="00539B"/>
          </a:solidFill>
          <a:latin typeface="Arial" charset="0"/>
          <a:ea typeface="ＭＳ Ｐゴシック" charset="0"/>
        </a:defRPr>
      </a:lvl8pPr>
      <a:lvl9pPr marL="1828800" algn="l" defTabSz="457200" rtl="0" eaLnBrk="1" fontAlgn="base" hangingPunct="1">
        <a:spcBef>
          <a:spcPct val="0"/>
        </a:spcBef>
        <a:spcAft>
          <a:spcPct val="0"/>
        </a:spcAft>
        <a:defRPr sz="2000" b="1">
          <a:solidFill>
            <a:srgbClr val="00539B"/>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26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itchFamily="34" charset="0"/>
        <a:buChar char="•"/>
        <a:defRPr sz="22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ＭＳ Ｐゴシック" charset="0"/>
          <a:cs typeface="Arial"/>
        </a:defRPr>
      </a:lvl3pPr>
      <a:lvl4pPr marL="13716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4pPr>
      <a:lvl5pPr marL="18288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a typeface="ＭＳ Ｐゴシック" charset="-128"/>
            </a:endParaRPr>
          </a:p>
        </p:txBody>
      </p:sp>
      <p:sp>
        <p:nvSpPr>
          <p:cNvPr id="10"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555075-F7D8-774D-92CE-0FFE5404D32F}" type="slidenum">
              <a:rPr lang="en-US" smtClean="0">
                <a:solidFill>
                  <a:prstClr val="black">
                    <a:tint val="75000"/>
                  </a:prstClr>
                </a:solidFill>
                <a:ea typeface="ＭＳ Ｐゴシック" charset="-128"/>
              </a:rPr>
              <a:pPr/>
              <a:t>‹#›</a:t>
            </a:fld>
            <a:endParaRPr lang="en-US">
              <a:solidFill>
                <a:prstClr val="black">
                  <a:tint val="75000"/>
                </a:prstClr>
              </a:solidFill>
              <a:ea typeface="ＭＳ Ｐゴシック" charset="-128"/>
            </a:endParaRPr>
          </a:p>
        </p:txBody>
      </p:sp>
    </p:spTree>
    <p:extLst>
      <p:ext uri="{BB962C8B-B14F-4D97-AF65-F5344CB8AC3E}">
        <p14:creationId xmlns:p14="http://schemas.microsoft.com/office/powerpoint/2010/main" val="59546151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Lst>
  <p:timing>
    <p:tnLst>
      <p:par>
        <p:cTn id="1" dur="indefinite" restart="never" nodeType="tmRoot"/>
      </p:par>
    </p:tnLst>
  </p:timing>
  <p:hf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0"/>
            </p:custDataLst>
            <p:extLst>
              <p:ext uri="{D42A27DB-BD31-4B8C-83A1-F6EECF244321}">
                <p14:modId xmlns:p14="http://schemas.microsoft.com/office/powerpoint/2010/main" val="13087711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44"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1026" name="Title Placeholder 1"/>
          <p:cNvSpPr>
            <a:spLocks noGrp="1"/>
          </p:cNvSpPr>
          <p:nvPr>
            <p:ph type="title"/>
          </p:nvPr>
        </p:nvSpPr>
        <p:spPr bwMode="auto">
          <a:xfrm>
            <a:off x="228600" y="122238"/>
            <a:ext cx="8686800" cy="519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85800" y="969963"/>
            <a:ext cx="7772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p:txBody>
      </p:sp>
      <p:grpSp>
        <p:nvGrpSpPr>
          <p:cNvPr id="1028" name="Group 192"/>
          <p:cNvGrpSpPr>
            <a:grpSpLocks/>
          </p:cNvGrpSpPr>
          <p:nvPr/>
        </p:nvGrpSpPr>
        <p:grpSpPr bwMode="auto">
          <a:xfrm>
            <a:off x="-3175" y="641350"/>
            <a:ext cx="6035675" cy="90488"/>
            <a:chOff x="-2" y="768"/>
            <a:chExt cx="3726" cy="56"/>
          </a:xfrm>
        </p:grpSpPr>
        <p:sp>
          <p:nvSpPr>
            <p:cNvPr id="1032" name="Rectangle 187"/>
            <p:cNvSpPr>
              <a:spLocks noChangeArrowheads="1"/>
            </p:cNvSpPr>
            <p:nvPr/>
          </p:nvSpPr>
          <p:spPr bwMode="auto">
            <a:xfrm>
              <a:off x="-2" y="795"/>
              <a:ext cx="3726" cy="29"/>
            </a:xfrm>
            <a:prstGeom prst="rect">
              <a:avLst/>
            </a:prstGeom>
            <a:solidFill>
              <a:srgbClr val="FFD937"/>
            </a:solidFill>
            <a:ln>
              <a:noFill/>
            </a:ln>
            <a:extLst/>
          </p:spPr>
          <p:txBody>
            <a:bodyPr wrap="none" anchor="ctr"/>
            <a:lstStyle/>
            <a:p>
              <a:pPr defTabSz="457200" eaLnBrk="0" fontAlgn="base" hangingPunct="0">
                <a:spcBef>
                  <a:spcPct val="0"/>
                </a:spcBef>
                <a:spcAft>
                  <a:spcPct val="0"/>
                </a:spcAft>
                <a:buSzPct val="85000"/>
                <a:buFont typeface="Monotype Sorts" charset="0"/>
                <a:buNone/>
                <a:defRPr/>
              </a:pPr>
              <a:endParaRPr lang="en-US" sz="3700" b="1">
                <a:solidFill>
                  <a:srgbClr val="FFFFFF"/>
                </a:solidFill>
                <a:latin typeface="Verdana" charset="0"/>
                <a:ea typeface="ＭＳ Ｐゴシック" charset="0"/>
                <a:cs typeface="Arial" charset="0"/>
              </a:endParaRPr>
            </a:p>
          </p:txBody>
        </p:sp>
        <p:sp>
          <p:nvSpPr>
            <p:cNvPr id="1033" name="Rectangle 186"/>
            <p:cNvSpPr>
              <a:spLocks noChangeArrowheads="1"/>
            </p:cNvSpPr>
            <p:nvPr/>
          </p:nvSpPr>
          <p:spPr bwMode="auto">
            <a:xfrm>
              <a:off x="-2" y="768"/>
              <a:ext cx="2976" cy="29"/>
            </a:xfrm>
            <a:prstGeom prst="rect">
              <a:avLst/>
            </a:prstGeom>
            <a:solidFill>
              <a:srgbClr val="006699"/>
            </a:solidFill>
            <a:ln>
              <a:noFill/>
            </a:ln>
            <a:extLst/>
          </p:spPr>
          <p:txBody>
            <a:bodyPr wrap="none" anchor="ctr"/>
            <a:lstStyle/>
            <a:p>
              <a:pPr defTabSz="457200" eaLnBrk="0" fontAlgn="base" hangingPunct="0">
                <a:spcBef>
                  <a:spcPct val="0"/>
                </a:spcBef>
                <a:spcAft>
                  <a:spcPct val="0"/>
                </a:spcAft>
                <a:buSzPct val="85000"/>
                <a:buFont typeface="Monotype Sorts" charset="0"/>
                <a:buNone/>
                <a:defRPr/>
              </a:pPr>
              <a:endParaRPr lang="en-US" sz="3700" b="1">
                <a:solidFill>
                  <a:srgbClr val="FFFFFF"/>
                </a:solidFill>
                <a:latin typeface="Verdana" charset="0"/>
                <a:ea typeface="ＭＳ Ｐゴシック" charset="0"/>
                <a:cs typeface="Arial" charset="0"/>
              </a:endParaRPr>
            </a:p>
          </p:txBody>
        </p:sp>
      </p:grpSp>
      <p:sp>
        <p:nvSpPr>
          <p:cNvPr id="1030" name="Rectangle 186"/>
          <p:cNvSpPr>
            <a:spLocks noChangeArrowheads="1"/>
          </p:cNvSpPr>
          <p:nvPr/>
        </p:nvSpPr>
        <p:spPr bwMode="auto">
          <a:xfrm>
            <a:off x="-3175" y="6392863"/>
            <a:ext cx="9147175" cy="44450"/>
          </a:xfrm>
          <a:prstGeom prst="rect">
            <a:avLst/>
          </a:prstGeom>
          <a:solidFill>
            <a:srgbClr val="006699"/>
          </a:solidFill>
          <a:ln>
            <a:noFill/>
          </a:ln>
          <a:extLst/>
        </p:spPr>
        <p:txBody>
          <a:bodyPr wrap="none" lIns="93256" tIns="46628" rIns="93256" bIns="46628" anchor="ctr"/>
          <a:lstStyle/>
          <a:p>
            <a:pPr defTabSz="457200" eaLnBrk="0" fontAlgn="base" hangingPunct="0">
              <a:spcBef>
                <a:spcPct val="0"/>
              </a:spcBef>
              <a:spcAft>
                <a:spcPct val="0"/>
              </a:spcAft>
              <a:buSzPct val="85000"/>
              <a:buFont typeface="Monotype Sorts" charset="0"/>
              <a:buNone/>
              <a:defRPr/>
            </a:pPr>
            <a:endParaRPr lang="en-US" sz="3700" b="1">
              <a:solidFill>
                <a:srgbClr val="FFFFFF"/>
              </a:solidFill>
              <a:latin typeface="Verdana" charset="0"/>
              <a:ea typeface="ＭＳ Ｐゴシック" charset="0"/>
              <a:cs typeface="Arial" charset="0"/>
            </a:endParaRPr>
          </a:p>
        </p:txBody>
      </p:sp>
      <p:sp>
        <p:nvSpPr>
          <p:cNvPr id="1031" name="TextBox 11"/>
          <p:cNvSpPr txBox="1">
            <a:spLocks noChangeArrowheads="1"/>
          </p:cNvSpPr>
          <p:nvPr/>
        </p:nvSpPr>
        <p:spPr bwMode="auto">
          <a:xfrm>
            <a:off x="8513763" y="6478588"/>
            <a:ext cx="450850" cy="277812"/>
          </a:xfrm>
          <a:prstGeom prst="rect">
            <a:avLst/>
          </a:prstGeom>
          <a:noFill/>
          <a:ln>
            <a:noFill/>
          </a:ln>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200" fontAlgn="base">
              <a:spcBef>
                <a:spcPct val="0"/>
              </a:spcBef>
              <a:spcAft>
                <a:spcPct val="0"/>
              </a:spcAft>
              <a:defRPr/>
            </a:pPr>
            <a:fld id="{86555711-07B2-426B-A4DB-3F5D115C5898}" type="slidenum">
              <a:rPr lang="en-US" sz="1200" smtClean="0">
                <a:solidFill>
                  <a:prstClr val="black"/>
                </a:solidFill>
                <a:latin typeface="Arial" charset="0"/>
                <a:cs typeface="Arial" charset="0"/>
              </a:rPr>
              <a:pPr defTabSz="457200" fontAlgn="base">
                <a:spcBef>
                  <a:spcPct val="0"/>
                </a:spcBef>
                <a:spcAft>
                  <a:spcPct val="0"/>
                </a:spcAft>
                <a:defRPr/>
              </a:pPr>
              <a:t>‹#›</a:t>
            </a:fld>
            <a:endParaRPr lang="en-US" sz="1200" dirty="0" smtClean="0">
              <a:solidFill>
                <a:prstClr val="black"/>
              </a:solidFill>
              <a:latin typeface="Arial" charset="0"/>
              <a:cs typeface="Arial" charset="0"/>
            </a:endParaRPr>
          </a:p>
        </p:txBody>
      </p:sp>
    </p:spTree>
    <p:extLst>
      <p:ext uri="{BB962C8B-B14F-4D97-AF65-F5344CB8AC3E}">
        <p14:creationId xmlns:p14="http://schemas.microsoft.com/office/powerpoint/2010/main" val="226776380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874" r:id="rId7"/>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200" b="1" kern="1200">
          <a:solidFill>
            <a:srgbClr val="00539B"/>
          </a:solidFill>
          <a:latin typeface="Arial"/>
          <a:ea typeface="ＭＳ Ｐゴシック" charset="0"/>
          <a:cs typeface="Arial"/>
        </a:defRPr>
      </a:lvl1pPr>
      <a:lvl2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2pPr>
      <a:lvl3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3pPr>
      <a:lvl4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4pPr>
      <a:lvl5pPr algn="l" defTabSz="457200" rtl="0" eaLnBrk="0" fontAlgn="base" hangingPunct="0">
        <a:spcBef>
          <a:spcPct val="0"/>
        </a:spcBef>
        <a:spcAft>
          <a:spcPct val="0"/>
        </a:spcAft>
        <a:defRPr sz="2200" b="1">
          <a:solidFill>
            <a:srgbClr val="00539B"/>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000" b="1">
          <a:solidFill>
            <a:srgbClr val="00539B"/>
          </a:solidFill>
          <a:latin typeface="Arial" charset="0"/>
          <a:ea typeface="ＭＳ Ｐゴシック" charset="0"/>
        </a:defRPr>
      </a:lvl6pPr>
      <a:lvl7pPr marL="914400" algn="l" defTabSz="457200" rtl="0" eaLnBrk="1" fontAlgn="base" hangingPunct="1">
        <a:spcBef>
          <a:spcPct val="0"/>
        </a:spcBef>
        <a:spcAft>
          <a:spcPct val="0"/>
        </a:spcAft>
        <a:defRPr sz="2000" b="1">
          <a:solidFill>
            <a:srgbClr val="00539B"/>
          </a:solidFill>
          <a:latin typeface="Arial" charset="0"/>
          <a:ea typeface="ＭＳ Ｐゴシック" charset="0"/>
        </a:defRPr>
      </a:lvl7pPr>
      <a:lvl8pPr marL="1371600" algn="l" defTabSz="457200" rtl="0" eaLnBrk="1" fontAlgn="base" hangingPunct="1">
        <a:spcBef>
          <a:spcPct val="0"/>
        </a:spcBef>
        <a:spcAft>
          <a:spcPct val="0"/>
        </a:spcAft>
        <a:defRPr sz="2000" b="1">
          <a:solidFill>
            <a:srgbClr val="00539B"/>
          </a:solidFill>
          <a:latin typeface="Arial" charset="0"/>
          <a:ea typeface="ＭＳ Ｐゴシック" charset="0"/>
        </a:defRPr>
      </a:lvl8pPr>
      <a:lvl9pPr marL="1828800" algn="l" defTabSz="457200" rtl="0" eaLnBrk="1" fontAlgn="base" hangingPunct="1">
        <a:spcBef>
          <a:spcPct val="0"/>
        </a:spcBef>
        <a:spcAft>
          <a:spcPct val="0"/>
        </a:spcAft>
        <a:defRPr sz="2000" b="1">
          <a:solidFill>
            <a:srgbClr val="00539B"/>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26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itchFamily="34" charset="0"/>
        <a:buChar char="•"/>
        <a:defRPr sz="22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Arial"/>
          <a:ea typeface="ＭＳ Ｐゴシック" charset="0"/>
          <a:cs typeface="Arial"/>
        </a:defRPr>
      </a:lvl3pPr>
      <a:lvl4pPr marL="13716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4pPr>
      <a:lvl5pPr marL="18288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0.png"/><Relationship Id="rId5" Type="http://schemas.openxmlformats.org/officeDocument/2006/relationships/notesSlide" Target="../notesSlides/notesSlide5.xml"/><Relationship Id="rId4"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3.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9.xml"/><Relationship Id="rId1" Type="http://schemas.openxmlformats.org/officeDocument/2006/relationships/tags" Target="../tags/tag19.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0.xml"/><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9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103.xml"/><Relationship Id="rId4" Type="http://schemas.openxmlformats.org/officeDocument/2006/relationships/comments" Target="../comments/commen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13.xml"/><Relationship Id="rId4"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5.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2.png"/><Relationship Id="rId5" Type="http://schemas.microsoft.com/office/2007/relationships/hdphoto" Target="../media/hdphoto2.wdp"/><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7.png"/><Relationship Id="rId5" Type="http://schemas.microsoft.com/office/2007/relationships/hdphoto" Target="../media/hdphoto4.wdp"/><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0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lstStyle/>
          <a:p>
            <a:r>
              <a:rPr lang="en-US" b="1" dirty="0" smtClean="0"/>
              <a:t>Health System Transformation</a:t>
            </a:r>
            <a:br>
              <a:rPr lang="en-US" b="1" dirty="0" smtClean="0"/>
            </a:br>
            <a:r>
              <a:rPr lang="en-US" b="1" dirty="0" smtClean="0"/>
              <a:t>Post Affordable Care Act</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0400"/>
            <a:ext cx="9144000" cy="3657600"/>
          </a:xfrm>
          <a:prstGeom prst="rect">
            <a:avLst/>
          </a:prstGeom>
        </p:spPr>
      </p:pic>
    </p:spTree>
    <p:extLst>
      <p:ext uri="{BB962C8B-B14F-4D97-AF65-F5344CB8AC3E}">
        <p14:creationId xmlns:p14="http://schemas.microsoft.com/office/powerpoint/2010/main" val="1920719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53614"/>
            <a:ext cx="8865669" cy="519112"/>
          </a:xfrm>
        </p:spPr>
        <p:txBody>
          <a:bodyPr/>
          <a:lstStyle/>
          <a:p>
            <a:r>
              <a:rPr lang="en-US" dirty="0" smtClean="0">
                <a:latin typeface="+mj-lt"/>
              </a:rPr>
              <a:t>CMS has engaged the health care delivery system and invested in innovation across the country, every state and most territories</a:t>
            </a:r>
            <a:endParaRPr lang="en-US" dirty="0">
              <a:latin typeface="+mj-lt"/>
            </a:endParaRPr>
          </a:p>
        </p:txBody>
      </p:sp>
      <p:grpSp>
        <p:nvGrpSpPr>
          <p:cNvPr id="12" name="Group 11"/>
          <p:cNvGrpSpPr/>
          <p:nvPr/>
        </p:nvGrpSpPr>
        <p:grpSpPr>
          <a:xfrm>
            <a:off x="711201" y="929882"/>
            <a:ext cx="7712363" cy="5316416"/>
            <a:chOff x="711201" y="957590"/>
            <a:chExt cx="7712363" cy="5316416"/>
          </a:xfrm>
        </p:grpSpPr>
        <p:sp>
          <p:nvSpPr>
            <p:cNvPr id="8" name="Rectangle 7"/>
            <p:cNvSpPr/>
            <p:nvPr/>
          </p:nvSpPr>
          <p:spPr>
            <a:xfrm>
              <a:off x="711201" y="957590"/>
              <a:ext cx="7712363" cy="335514"/>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6" name="TextBox 5"/>
            <p:cNvSpPr txBox="1"/>
            <p:nvPr>
              <p:custDataLst>
                <p:tags r:id="rId1"/>
              </p:custDataLst>
            </p:nvPr>
          </p:nvSpPr>
          <p:spPr>
            <a:xfrm>
              <a:off x="5329363" y="994534"/>
              <a:ext cx="2209800" cy="261610"/>
            </a:xfrm>
            <a:prstGeom prst="rect">
              <a:avLst/>
            </a:prstGeom>
            <a:noFill/>
          </p:spPr>
          <p:txBody>
            <a:bodyPr wrap="square" rtlCol="0">
              <a:spAutoFit/>
            </a:bodyPr>
            <a:lstStyle/>
            <a:p>
              <a:pPr defTabSz="457200" fontAlgn="base">
                <a:spcBef>
                  <a:spcPct val="0"/>
                </a:spcBef>
                <a:spcAft>
                  <a:spcPct val="0"/>
                </a:spcAft>
              </a:pPr>
              <a:r>
                <a:rPr lang="en-US" sz="1050" dirty="0">
                  <a:solidFill>
                    <a:prstClr val="black"/>
                  </a:solidFill>
                  <a:ea typeface="ＭＳ Ｐゴシック" charset="-128"/>
                </a:rPr>
                <a:t>Models run at the state level</a:t>
              </a:r>
            </a:p>
          </p:txBody>
        </p:sp>
        <p:sp>
          <p:nvSpPr>
            <p:cNvPr id="7" name="TextBox 6"/>
            <p:cNvSpPr txBox="1"/>
            <p:nvPr>
              <p:custDataLst>
                <p:tags r:id="rId2"/>
              </p:custDataLst>
            </p:nvPr>
          </p:nvSpPr>
          <p:spPr>
            <a:xfrm>
              <a:off x="1985800" y="1013776"/>
              <a:ext cx="3276600" cy="253916"/>
            </a:xfrm>
            <a:prstGeom prst="rect">
              <a:avLst/>
            </a:prstGeom>
            <a:noFill/>
          </p:spPr>
          <p:txBody>
            <a:bodyPr wrap="square" rtlCol="0">
              <a:spAutoFit/>
            </a:bodyPr>
            <a:lstStyle/>
            <a:p>
              <a:pPr defTabSz="457200" fontAlgn="base">
                <a:spcBef>
                  <a:spcPct val="0"/>
                </a:spcBef>
                <a:spcAft>
                  <a:spcPct val="0"/>
                </a:spcAft>
              </a:pPr>
              <a:r>
                <a:rPr lang="en-US" sz="1050" dirty="0">
                  <a:solidFill>
                    <a:prstClr val="black"/>
                  </a:solidFill>
                  <a:ea typeface="ＭＳ Ｐゴシック" charset="-128"/>
                </a:rPr>
                <a:t>Sites where innovation models are being tested</a:t>
              </a:r>
            </a:p>
          </p:txBody>
        </p:sp>
        <p:sp>
          <p:nvSpPr>
            <p:cNvPr id="9" name="Rectangle 8"/>
            <p:cNvSpPr/>
            <p:nvPr>
              <p:custDataLst>
                <p:tags r:id="rId3"/>
              </p:custDataLst>
            </p:nvPr>
          </p:nvSpPr>
          <p:spPr>
            <a:xfrm>
              <a:off x="5054720" y="1019814"/>
              <a:ext cx="207680" cy="199385"/>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1600" b="1" dirty="0">
                <a:solidFill>
                  <a:prstClr val="white"/>
                </a:solidFill>
              </a:endParaRPr>
            </a:p>
          </p:txBody>
        </p:sp>
        <p:pic>
          <p:nvPicPr>
            <p:cNvPr id="655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201" y="1293104"/>
              <a:ext cx="7712363" cy="4980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1791836" y="1040487"/>
              <a:ext cx="207680" cy="191794"/>
            </a:xfrm>
            <a:prstGeom prst="ellipse">
              <a:avLst/>
            </a:prstGeom>
            <a:solidFill>
              <a:schemeClr val="tx2">
                <a:lumMod val="75000"/>
              </a:schemeClr>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10" name="Rectangle 9"/>
            <p:cNvSpPr/>
            <p:nvPr/>
          </p:nvSpPr>
          <p:spPr>
            <a:xfrm>
              <a:off x="711201" y="957590"/>
              <a:ext cx="7712363" cy="5316416"/>
            </a:xfrm>
            <a:prstGeom prst="rect">
              <a:avLst/>
            </a:prstGeom>
            <a:noFill/>
            <a:ln w="15875">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grpSp>
      <p:sp>
        <p:nvSpPr>
          <p:cNvPr id="16" name="TextBox 15"/>
          <p:cNvSpPr txBox="1"/>
          <p:nvPr/>
        </p:nvSpPr>
        <p:spPr>
          <a:xfrm>
            <a:off x="152400" y="6477000"/>
            <a:ext cx="4724400" cy="276999"/>
          </a:xfrm>
          <a:prstGeom prst="rect">
            <a:avLst/>
          </a:prstGeom>
          <a:noFill/>
        </p:spPr>
        <p:txBody>
          <a:bodyPr wrap="square" rtlCol="0">
            <a:spAutoFit/>
          </a:bodyPr>
          <a:lstStyle/>
          <a:p>
            <a:pPr defTabSz="457200" fontAlgn="base">
              <a:spcBef>
                <a:spcPct val="0"/>
              </a:spcBef>
              <a:spcAft>
                <a:spcPct val="0"/>
              </a:spcAft>
            </a:pPr>
            <a:r>
              <a:rPr lang="en-US" sz="1200" dirty="0">
                <a:solidFill>
                  <a:prstClr val="black"/>
                </a:solidFill>
                <a:ea typeface="ＭＳ Ｐゴシック" charset="-128"/>
              </a:rPr>
              <a:t>Source: CMS Innovation Center website, January 2015</a:t>
            </a:r>
          </a:p>
        </p:txBody>
      </p:sp>
    </p:spTree>
    <p:extLst>
      <p:ext uri="{BB962C8B-B14F-4D97-AF65-F5344CB8AC3E}">
        <p14:creationId xmlns:p14="http://schemas.microsoft.com/office/powerpoint/2010/main" val="3506980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21489" y="-48091"/>
            <a:ext cx="902251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n-US" sz="2400" dirty="0" smtClean="0">
                <a:solidFill>
                  <a:srgbClr val="1F497D"/>
                </a:solidFill>
              </a:rPr>
              <a:t>The Innovation Center portfolio aligns with delivery system reform focus areas</a:t>
            </a:r>
            <a:endParaRPr lang="en-US" sz="2400" dirty="0">
              <a:solidFill>
                <a:srgbClr val="1F497D"/>
              </a:solidFill>
            </a:endParaRPr>
          </a:p>
        </p:txBody>
      </p:sp>
      <p:sp>
        <p:nvSpPr>
          <p:cNvPr id="10" name="TextBox 9"/>
          <p:cNvSpPr txBox="1"/>
          <p:nvPr/>
        </p:nvSpPr>
        <p:spPr>
          <a:xfrm>
            <a:off x="205809" y="696939"/>
            <a:ext cx="1244301" cy="338554"/>
          </a:xfrm>
          <a:prstGeom prst="rect">
            <a:avLst/>
          </a:prstGeom>
          <a:noFill/>
        </p:spPr>
        <p:txBody>
          <a:bodyPr wrap="square" rtlCol="0">
            <a:spAutoFit/>
          </a:bodyPr>
          <a:lstStyle/>
          <a:p>
            <a:pPr defTabSz="457200" fontAlgn="base">
              <a:spcBef>
                <a:spcPct val="0"/>
              </a:spcBef>
              <a:spcAft>
                <a:spcPct val="0"/>
              </a:spcAft>
            </a:pPr>
            <a:r>
              <a:rPr lang="en-US" sz="1600" b="1" dirty="0">
                <a:solidFill>
                  <a:srgbClr val="1F497D"/>
                </a:solidFill>
                <a:ea typeface="ＭＳ Ｐゴシック" charset="-128"/>
              </a:rPr>
              <a:t>Focus Areas</a:t>
            </a:r>
            <a:endParaRPr lang="en-US" sz="1600" b="1" baseline="30000" dirty="0">
              <a:solidFill>
                <a:srgbClr val="1F497D"/>
              </a:solidFill>
              <a:ea typeface="ＭＳ Ｐゴシック" charset="-128"/>
            </a:endParaRPr>
          </a:p>
        </p:txBody>
      </p:sp>
      <p:sp>
        <p:nvSpPr>
          <p:cNvPr id="24" name="TextBox 23"/>
          <p:cNvSpPr txBox="1"/>
          <p:nvPr/>
        </p:nvSpPr>
        <p:spPr>
          <a:xfrm>
            <a:off x="1450111" y="696939"/>
            <a:ext cx="3295144" cy="338554"/>
          </a:xfrm>
          <a:prstGeom prst="rect">
            <a:avLst/>
          </a:prstGeom>
          <a:noFill/>
        </p:spPr>
        <p:txBody>
          <a:bodyPr wrap="square" rtlCol="0">
            <a:spAutoFit/>
          </a:bodyPr>
          <a:lstStyle/>
          <a:p>
            <a:pPr defTabSz="457200" fontAlgn="base">
              <a:spcBef>
                <a:spcPct val="0"/>
              </a:spcBef>
              <a:spcAft>
                <a:spcPct val="0"/>
              </a:spcAft>
            </a:pPr>
            <a:r>
              <a:rPr lang="en-US" sz="1600" b="1" dirty="0">
                <a:solidFill>
                  <a:srgbClr val="1F497D"/>
                </a:solidFill>
                <a:ea typeface="ＭＳ Ｐゴシック" charset="-128"/>
              </a:rPr>
              <a:t>CMS Innovation Center Portfolio*</a:t>
            </a:r>
            <a:endParaRPr lang="en-US" sz="1600" b="1" baseline="30000" dirty="0">
              <a:solidFill>
                <a:srgbClr val="1F497D"/>
              </a:solidFill>
              <a:ea typeface="ＭＳ Ｐゴシック" charset="-128"/>
            </a:endParaRPr>
          </a:p>
        </p:txBody>
      </p:sp>
      <p:sp>
        <p:nvSpPr>
          <p:cNvPr id="14" name="Rectangle 13"/>
          <p:cNvSpPr/>
          <p:nvPr/>
        </p:nvSpPr>
        <p:spPr>
          <a:xfrm>
            <a:off x="210728" y="4163154"/>
            <a:ext cx="1239382" cy="1303794"/>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base">
              <a:spcBef>
                <a:spcPct val="0"/>
              </a:spcBef>
              <a:spcAft>
                <a:spcPct val="0"/>
              </a:spcAft>
            </a:pPr>
            <a:r>
              <a:rPr lang="en-US" sz="1600" b="1" dirty="0">
                <a:solidFill>
                  <a:srgbClr val="4F81BD">
                    <a:lumMod val="50000"/>
                  </a:srgbClr>
                </a:solidFill>
              </a:rPr>
              <a:t>Deliver Care</a:t>
            </a:r>
          </a:p>
        </p:txBody>
      </p:sp>
      <p:sp>
        <p:nvSpPr>
          <p:cNvPr id="18" name="Content Placeholder 8"/>
          <p:cNvSpPr txBox="1">
            <a:spLocks/>
          </p:cNvSpPr>
          <p:nvPr/>
        </p:nvSpPr>
        <p:spPr bwMode="auto">
          <a:xfrm>
            <a:off x="1450110" y="4412445"/>
            <a:ext cx="7693891" cy="1026794"/>
          </a:xfrm>
          <a:prstGeom prst="rect">
            <a:avLst/>
          </a:prstGeom>
          <a:noFill/>
          <a:ln w="9525">
            <a:noFill/>
            <a:miter lim="800000"/>
            <a:headEnd/>
            <a:tailEnd/>
          </a:ln>
        </p:spPr>
        <p:txBody>
          <a:bodyPr vert="horz" wrap="square" lIns="91440" tIns="45720" rIns="91440" bIns="45720" numCol="2" spcCol="182880" anchor="t" anchorCtr="0" compatLnSpc="1">
            <a:prstTxWarp prst="textNoShape">
              <a:avLst/>
            </a:prstTxWarp>
            <a:noAutofit/>
          </a:bodyPr>
          <a:lstStyle/>
          <a:p>
            <a:pPr marL="112713" indent="-112713" defTabSz="457200" eaLnBrk="0" fontAlgn="base" hangingPunct="0">
              <a:spcAft>
                <a:spcPct val="0"/>
              </a:spcAft>
              <a:buFont typeface="Wingdings" panose="05000000000000000000" pitchFamily="2" charset="2"/>
              <a:buChar char="§"/>
              <a:defRPr/>
            </a:pPr>
            <a:r>
              <a:rPr lang="en-US" sz="1200" b="1" dirty="0">
                <a:solidFill>
                  <a:prstClr val="black"/>
                </a:solidFill>
                <a:ea typeface="ＭＳ Ｐゴシック" charset="-128"/>
                <a:cs typeface="ＭＳ Ｐゴシック" charset="-128"/>
              </a:rPr>
              <a:t>Learning and Diffusion</a:t>
            </a:r>
          </a:p>
          <a:p>
            <a:pPr marL="288925" indent="-173038" defTabSz="457200" eaLnBrk="0" fontAlgn="base" hangingPunct="0">
              <a:spcAft>
                <a:spcPct val="0"/>
              </a:spcAft>
              <a:buFont typeface="Calibri" panose="020F0502020204030204" pitchFamily="34" charset="0"/>
              <a:buChar char="‒"/>
              <a:defRPr/>
            </a:pPr>
            <a:r>
              <a:rPr lang="en-US" sz="1100" dirty="0">
                <a:solidFill>
                  <a:prstClr val="black"/>
                </a:solidFill>
                <a:ea typeface="ＭＳ Ｐゴシック" charset="-128"/>
              </a:rPr>
              <a:t>Partnership for Patients </a:t>
            </a:r>
          </a:p>
          <a:p>
            <a:pPr marL="288925" indent="-173038" defTabSz="457200" eaLnBrk="0" fontAlgn="base" hangingPunct="0">
              <a:spcAft>
                <a:spcPct val="0"/>
              </a:spcAft>
              <a:buFont typeface="Calibri" panose="020F0502020204030204" pitchFamily="34" charset="0"/>
              <a:buChar char="‒"/>
              <a:defRPr/>
            </a:pPr>
            <a:r>
              <a:rPr lang="en-US" sz="1100" dirty="0">
                <a:solidFill>
                  <a:prstClr val="black"/>
                </a:solidFill>
                <a:ea typeface="ＭＳ Ｐゴシック" charset="-128"/>
              </a:rPr>
              <a:t>Transforming Clinical Practice</a:t>
            </a:r>
          </a:p>
          <a:p>
            <a:pPr marL="288925" indent="-173038" defTabSz="457200" eaLnBrk="0" fontAlgn="base" hangingPunct="0">
              <a:spcAft>
                <a:spcPct val="0"/>
              </a:spcAft>
              <a:buFont typeface="Calibri" panose="020F0502020204030204" pitchFamily="34" charset="0"/>
              <a:buChar char="‒"/>
              <a:defRPr/>
            </a:pPr>
            <a:r>
              <a:rPr lang="en-US" sz="1100" dirty="0">
                <a:solidFill>
                  <a:prstClr val="black"/>
                </a:solidFill>
                <a:ea typeface="ＭＳ Ｐゴシック" charset="-128"/>
              </a:rPr>
              <a:t>Community-Based Care Transitions</a:t>
            </a:r>
          </a:p>
          <a:p>
            <a:pPr marL="288925" indent="-173038" defTabSz="457200" eaLnBrk="0" fontAlgn="base" hangingPunct="0">
              <a:spcAft>
                <a:spcPct val="0"/>
              </a:spcAft>
              <a:buFont typeface="Calibri" panose="020F0502020204030204" pitchFamily="34" charset="0"/>
              <a:buChar char="‒"/>
              <a:defRPr/>
            </a:pPr>
            <a:endParaRPr lang="en-US" sz="600" b="1" dirty="0">
              <a:solidFill>
                <a:prstClr val="black"/>
              </a:solidFill>
              <a:ea typeface="ＭＳ Ｐゴシック" charset="-128"/>
              <a:cs typeface="ＭＳ Ｐゴシック" charset="-128"/>
            </a:endParaRPr>
          </a:p>
          <a:p>
            <a:pPr marL="112713" indent="-112713" defTabSz="457200" eaLnBrk="0" fontAlgn="base" hangingPunct="0">
              <a:spcAft>
                <a:spcPct val="0"/>
              </a:spcAft>
              <a:buFont typeface="Wingdings" panose="05000000000000000000" pitchFamily="2" charset="2"/>
              <a:buChar char="§"/>
              <a:defRPr/>
            </a:pPr>
            <a:r>
              <a:rPr lang="en-US" sz="1200" b="1" dirty="0">
                <a:solidFill>
                  <a:prstClr val="black"/>
                </a:solidFill>
                <a:ea typeface="ＭＳ Ｐゴシック" charset="-128"/>
                <a:cs typeface="ＭＳ Ｐゴシック" charset="-128"/>
              </a:rPr>
              <a:t>Health Care Innovation Awards</a:t>
            </a:r>
          </a:p>
          <a:p>
            <a:pPr marL="112713" indent="-112713" defTabSz="457200" eaLnBrk="0" fontAlgn="base" hangingPunct="0">
              <a:spcAft>
                <a:spcPct val="0"/>
              </a:spcAft>
              <a:buFont typeface="Wingdings" panose="05000000000000000000" pitchFamily="2" charset="2"/>
              <a:buChar char="§"/>
              <a:defRPr/>
            </a:pPr>
            <a:r>
              <a:rPr lang="en-US" sz="1200" b="1" dirty="0">
                <a:solidFill>
                  <a:prstClr val="black"/>
                </a:solidFill>
                <a:ea typeface="ＭＳ Ｐゴシック" charset="-128"/>
                <a:cs typeface="ＭＳ Ｐゴシック" charset="-128"/>
              </a:rPr>
              <a:t>State Innovation Models Initiative</a:t>
            </a:r>
            <a:endParaRPr lang="en-US" sz="1200" dirty="0">
              <a:solidFill>
                <a:prstClr val="black"/>
              </a:solidFill>
              <a:ea typeface="ＭＳ Ｐゴシック" charset="-128"/>
            </a:endParaRPr>
          </a:p>
          <a:p>
            <a:pPr marL="288925" indent="-173038" defTabSz="457200" eaLnBrk="0" fontAlgn="base" hangingPunct="0">
              <a:spcAft>
                <a:spcPct val="0"/>
              </a:spcAft>
              <a:buFont typeface="Calibri" panose="020F0502020204030204" pitchFamily="34" charset="0"/>
              <a:buChar char="‒"/>
              <a:defRPr/>
            </a:pPr>
            <a:r>
              <a:rPr lang="en-US" sz="1100" dirty="0">
                <a:solidFill>
                  <a:prstClr val="black"/>
                </a:solidFill>
                <a:ea typeface="ＭＳ Ｐゴシック" charset="-128"/>
                <a:cs typeface="ＭＳ Ｐゴシック" charset="-128"/>
              </a:rPr>
              <a:t>SIM Round 1</a:t>
            </a:r>
          </a:p>
          <a:p>
            <a:pPr marL="288925" indent="-173038" defTabSz="457200" eaLnBrk="0" fontAlgn="base" hangingPunct="0">
              <a:spcAft>
                <a:spcPct val="0"/>
              </a:spcAft>
              <a:buFont typeface="Calibri" panose="020F0502020204030204" pitchFamily="34" charset="0"/>
              <a:buChar char="‒"/>
              <a:defRPr/>
            </a:pPr>
            <a:r>
              <a:rPr lang="en-US" sz="1100" dirty="0">
                <a:solidFill>
                  <a:prstClr val="black"/>
                </a:solidFill>
                <a:ea typeface="ＭＳ Ｐゴシック" charset="-128"/>
                <a:cs typeface="ＭＳ Ｐゴシック" charset="-128"/>
              </a:rPr>
              <a:t>SIM Round 2</a:t>
            </a:r>
          </a:p>
          <a:p>
            <a:pPr marL="288925" indent="-173038" defTabSz="457200" eaLnBrk="0" fontAlgn="base" hangingPunct="0">
              <a:spcAft>
                <a:spcPct val="0"/>
              </a:spcAft>
              <a:buFont typeface="Calibri" panose="020F0502020204030204" pitchFamily="34" charset="0"/>
              <a:buChar char="‒"/>
              <a:defRPr/>
            </a:pPr>
            <a:r>
              <a:rPr lang="en-US" sz="1100" dirty="0">
                <a:solidFill>
                  <a:prstClr val="black"/>
                </a:solidFill>
                <a:ea typeface="ＭＳ Ｐゴシック" charset="-128"/>
                <a:cs typeface="ＭＳ Ｐゴシック" charset="-128"/>
              </a:rPr>
              <a:t>Maryland All-Payer Model</a:t>
            </a:r>
          </a:p>
          <a:p>
            <a:pPr marL="115887" defTabSz="457200" eaLnBrk="0" fontAlgn="base" hangingPunct="0">
              <a:spcAft>
                <a:spcPct val="0"/>
              </a:spcAft>
              <a:defRPr/>
            </a:pPr>
            <a:endParaRPr lang="en-US" sz="600" b="1" dirty="0">
              <a:solidFill>
                <a:prstClr val="black"/>
              </a:solidFill>
              <a:ea typeface="ＭＳ Ｐゴシック" charset="-128"/>
              <a:cs typeface="ＭＳ Ｐゴシック" charset="-128"/>
            </a:endParaRPr>
          </a:p>
          <a:p>
            <a:pPr marL="112713" indent="-112713" defTabSz="457200" eaLnBrk="0" fontAlgn="base" hangingPunct="0">
              <a:spcAft>
                <a:spcPct val="0"/>
              </a:spcAft>
              <a:buFont typeface="Wingdings" panose="05000000000000000000" pitchFamily="2" charset="2"/>
              <a:buChar char="§"/>
              <a:defRPr/>
            </a:pPr>
            <a:r>
              <a:rPr lang="en-US" sz="1200" b="1" dirty="0">
                <a:solidFill>
                  <a:prstClr val="black"/>
                </a:solidFill>
                <a:ea typeface="ＭＳ Ｐゴシック" charset="-128"/>
                <a:cs typeface="ＭＳ Ｐゴシック" charset="-128"/>
              </a:rPr>
              <a:t>Million Hearts Initiative</a:t>
            </a:r>
            <a:endParaRPr lang="en-US" sz="1200" dirty="0">
              <a:solidFill>
                <a:prstClr val="black"/>
              </a:solidFill>
              <a:ea typeface="ＭＳ Ｐゴシック" charset="-128"/>
            </a:endParaRPr>
          </a:p>
        </p:txBody>
      </p:sp>
      <p:sp>
        <p:nvSpPr>
          <p:cNvPr id="29" name="Rectangle 28"/>
          <p:cNvSpPr/>
          <p:nvPr/>
        </p:nvSpPr>
        <p:spPr>
          <a:xfrm>
            <a:off x="205809" y="4163154"/>
            <a:ext cx="8782549" cy="1303793"/>
          </a:xfrm>
          <a:prstGeom prst="rect">
            <a:avLst/>
          </a:prstGeom>
          <a:noFill/>
          <a:ln w="254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err="1">
              <a:solidFill>
                <a:prstClr val="black"/>
              </a:solidFill>
            </a:endParaRPr>
          </a:p>
        </p:txBody>
      </p:sp>
      <p:sp>
        <p:nvSpPr>
          <p:cNvPr id="15" name="Rectangle 14"/>
          <p:cNvSpPr/>
          <p:nvPr/>
        </p:nvSpPr>
        <p:spPr>
          <a:xfrm>
            <a:off x="210728" y="5597908"/>
            <a:ext cx="1239382" cy="695896"/>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base">
              <a:spcBef>
                <a:spcPct val="0"/>
              </a:spcBef>
              <a:spcAft>
                <a:spcPct val="0"/>
              </a:spcAft>
            </a:pPr>
            <a:r>
              <a:rPr lang="en-US" sz="1600" b="1" dirty="0">
                <a:solidFill>
                  <a:srgbClr val="4F81BD">
                    <a:lumMod val="50000"/>
                  </a:srgbClr>
                </a:solidFill>
              </a:rPr>
              <a:t>Distribute Information</a:t>
            </a:r>
          </a:p>
        </p:txBody>
      </p:sp>
      <p:sp>
        <p:nvSpPr>
          <p:cNvPr id="19" name="Content Placeholder 8"/>
          <p:cNvSpPr txBox="1">
            <a:spLocks/>
          </p:cNvSpPr>
          <p:nvPr>
            <p:custDataLst>
              <p:tags r:id="rId1"/>
            </p:custDataLst>
          </p:nvPr>
        </p:nvSpPr>
        <p:spPr bwMode="auto">
          <a:xfrm>
            <a:off x="1450111" y="5911036"/>
            <a:ext cx="7536476" cy="340836"/>
          </a:xfrm>
          <a:prstGeom prst="rect">
            <a:avLst/>
          </a:prstGeom>
          <a:noFill/>
          <a:ln w="9525">
            <a:noFill/>
            <a:miter lim="800000"/>
            <a:headEnd/>
            <a:tailEnd/>
          </a:ln>
        </p:spPr>
        <p:txBody>
          <a:bodyPr vert="horz" wrap="square" lIns="91440" tIns="45720" rIns="91440" bIns="45720" numCol="2" spcCol="182880" anchor="t" anchorCtr="0" compatLnSpc="1">
            <a:prstTxWarp prst="textNoShape">
              <a:avLst/>
            </a:prstTxWarp>
            <a:noAutofit/>
          </a:bodyPr>
          <a:lstStyle/>
          <a:p>
            <a:pPr marL="112713" indent="-112713" defTabSz="457200" eaLnBrk="0" fontAlgn="base" hangingPunct="0">
              <a:spcAft>
                <a:spcPct val="0"/>
              </a:spcAft>
              <a:buFont typeface="Wingdings" panose="05000000000000000000" pitchFamily="2" charset="2"/>
              <a:buChar char="§"/>
              <a:defRPr/>
            </a:pPr>
            <a:r>
              <a:rPr lang="en-US" sz="1200" b="1" dirty="0">
                <a:solidFill>
                  <a:prstClr val="black"/>
                </a:solidFill>
                <a:ea typeface="ＭＳ Ｐゴシック" charset="-128"/>
                <a:cs typeface="ＭＳ Ｐゴシック" charset="-128"/>
              </a:rPr>
              <a:t>Information to providers in CMMI models</a:t>
            </a:r>
          </a:p>
          <a:p>
            <a:pPr marL="112713" indent="-112713" defTabSz="457200" eaLnBrk="0" fontAlgn="base" hangingPunct="0">
              <a:spcAft>
                <a:spcPct val="0"/>
              </a:spcAft>
              <a:buFont typeface="Wingdings" panose="05000000000000000000" pitchFamily="2" charset="2"/>
              <a:buChar char="§"/>
              <a:defRPr/>
            </a:pPr>
            <a:r>
              <a:rPr lang="en-US" sz="1200" b="1" dirty="0">
                <a:solidFill>
                  <a:prstClr val="black"/>
                </a:solidFill>
                <a:ea typeface="ＭＳ Ｐゴシック" charset="-128"/>
                <a:cs typeface="ＭＳ Ｐゴシック" charset="-128"/>
              </a:rPr>
              <a:t>Shared decision-making required by many models</a:t>
            </a:r>
          </a:p>
        </p:txBody>
      </p:sp>
      <p:sp>
        <p:nvSpPr>
          <p:cNvPr id="31" name="Rectangle 30"/>
          <p:cNvSpPr/>
          <p:nvPr/>
        </p:nvSpPr>
        <p:spPr>
          <a:xfrm>
            <a:off x="205809" y="5583684"/>
            <a:ext cx="8782549" cy="710120"/>
          </a:xfrm>
          <a:prstGeom prst="rect">
            <a:avLst/>
          </a:prstGeom>
          <a:noFill/>
          <a:ln w="254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err="1">
              <a:solidFill>
                <a:prstClr val="black"/>
              </a:solidFill>
            </a:endParaRPr>
          </a:p>
        </p:txBody>
      </p:sp>
      <p:sp>
        <p:nvSpPr>
          <p:cNvPr id="6" name="Rectangle 5"/>
          <p:cNvSpPr/>
          <p:nvPr/>
        </p:nvSpPr>
        <p:spPr>
          <a:xfrm>
            <a:off x="210728" y="1003983"/>
            <a:ext cx="1239382" cy="3045176"/>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base">
              <a:spcBef>
                <a:spcPct val="0"/>
              </a:spcBef>
              <a:spcAft>
                <a:spcPct val="0"/>
              </a:spcAft>
            </a:pPr>
            <a:r>
              <a:rPr lang="en-US" sz="1600" b="1" dirty="0">
                <a:solidFill>
                  <a:srgbClr val="4F81BD">
                    <a:lumMod val="50000"/>
                  </a:srgbClr>
                </a:solidFill>
              </a:rPr>
              <a:t>Pay Providers</a:t>
            </a:r>
          </a:p>
        </p:txBody>
      </p:sp>
      <p:sp>
        <p:nvSpPr>
          <p:cNvPr id="17" name="Content Placeholder 8"/>
          <p:cNvSpPr txBox="1">
            <a:spLocks/>
          </p:cNvSpPr>
          <p:nvPr/>
        </p:nvSpPr>
        <p:spPr bwMode="auto">
          <a:xfrm>
            <a:off x="1450110" y="1175383"/>
            <a:ext cx="7538248" cy="2802241"/>
          </a:xfrm>
          <a:prstGeom prst="rect">
            <a:avLst/>
          </a:prstGeom>
          <a:noFill/>
          <a:ln w="9525">
            <a:noFill/>
            <a:miter lim="800000"/>
            <a:headEnd/>
            <a:tailEnd/>
          </a:ln>
        </p:spPr>
        <p:txBody>
          <a:bodyPr vert="horz" wrap="square" lIns="91440" tIns="45720" rIns="91440" bIns="45720" numCol="2" spcCol="274320" anchor="t" anchorCtr="0" compatLnSpc="1">
            <a:prstTxWarp prst="textNoShape">
              <a:avLst/>
            </a:prstTxWarp>
            <a:noAutofit/>
          </a:bodyPr>
          <a:lstStyle/>
          <a:p>
            <a:pPr marL="112713" indent="-112713" defTabSz="457200" eaLnBrk="0" fontAlgn="base" hangingPunct="0">
              <a:spcAft>
                <a:spcPct val="0"/>
              </a:spcAft>
              <a:buFont typeface="Wingdings" panose="05000000000000000000" pitchFamily="2" charset="2"/>
              <a:buChar char="§"/>
              <a:defRPr/>
            </a:pPr>
            <a:r>
              <a:rPr lang="en-US" sz="1200" b="1" dirty="0">
                <a:solidFill>
                  <a:prstClr val="black"/>
                </a:solidFill>
                <a:ea typeface="ＭＳ Ｐゴシック" charset="-128"/>
                <a:cs typeface="ＭＳ Ｐゴシック" charset="-128"/>
              </a:rPr>
              <a:t>Accountable Care </a:t>
            </a:r>
            <a:endParaRPr lang="en-US" sz="1100" dirty="0">
              <a:solidFill>
                <a:prstClr val="black"/>
              </a:solidFill>
              <a:ea typeface="ＭＳ Ｐゴシック" charset="-128"/>
            </a:endParaRPr>
          </a:p>
          <a:p>
            <a:pPr marL="288925" indent="-173038" defTabSz="457200" eaLnBrk="0" fontAlgn="base" hangingPunct="0">
              <a:spcAft>
                <a:spcPct val="0"/>
              </a:spcAft>
              <a:buFont typeface="Calibri" panose="020F0502020204030204" pitchFamily="34" charset="0"/>
              <a:buChar char="‒"/>
              <a:defRPr/>
            </a:pPr>
            <a:r>
              <a:rPr lang="en-US" sz="1100" dirty="0">
                <a:solidFill>
                  <a:prstClr val="black"/>
                </a:solidFill>
                <a:ea typeface="ＭＳ Ｐゴシック" charset="-128"/>
              </a:rPr>
              <a:t>Pioneer ACO Model</a:t>
            </a:r>
          </a:p>
          <a:p>
            <a:pPr marL="288925" indent="-173038" defTabSz="457200" eaLnBrk="0" fontAlgn="base" hangingPunct="0">
              <a:spcAft>
                <a:spcPct val="0"/>
              </a:spcAft>
              <a:buFont typeface="Calibri" panose="020F0502020204030204" pitchFamily="34" charset="0"/>
              <a:buChar char="‒"/>
              <a:defRPr/>
            </a:pPr>
            <a:r>
              <a:rPr lang="en-US" sz="1100" dirty="0">
                <a:solidFill>
                  <a:prstClr val="black"/>
                </a:solidFill>
                <a:ea typeface="ＭＳ Ｐゴシック" charset="-128"/>
              </a:rPr>
              <a:t>Next Generation ACO</a:t>
            </a:r>
          </a:p>
          <a:p>
            <a:pPr marL="288925" indent="-173038" defTabSz="457200" eaLnBrk="0" fontAlgn="base" hangingPunct="0">
              <a:spcAft>
                <a:spcPct val="0"/>
              </a:spcAft>
              <a:buFont typeface="Calibri" panose="020F0502020204030204" pitchFamily="34" charset="0"/>
              <a:buChar char="‒"/>
              <a:defRPr/>
            </a:pPr>
            <a:r>
              <a:rPr lang="en-US" sz="1100" dirty="0">
                <a:solidFill>
                  <a:prstClr val="black"/>
                </a:solidFill>
                <a:ea typeface="ＭＳ Ｐゴシック" charset="-128"/>
              </a:rPr>
              <a:t>Medicare Shared Savings Program (housed in Center for Medicare)</a:t>
            </a:r>
          </a:p>
          <a:p>
            <a:pPr marL="288925" indent="-173038" defTabSz="457200" eaLnBrk="0" fontAlgn="base" hangingPunct="0">
              <a:spcAft>
                <a:spcPct val="0"/>
              </a:spcAft>
              <a:buFont typeface="Calibri" panose="020F0502020204030204" pitchFamily="34" charset="0"/>
              <a:buChar char="‒"/>
              <a:defRPr/>
            </a:pPr>
            <a:r>
              <a:rPr lang="en-US" sz="1100" dirty="0">
                <a:solidFill>
                  <a:prstClr val="black"/>
                </a:solidFill>
                <a:ea typeface="ＭＳ Ｐゴシック" charset="-128"/>
              </a:rPr>
              <a:t>Advance Payment ACO Model</a:t>
            </a:r>
          </a:p>
          <a:p>
            <a:pPr marL="288925" indent="-173038" defTabSz="457200" eaLnBrk="0" fontAlgn="base" hangingPunct="0">
              <a:spcAft>
                <a:spcPct val="0"/>
              </a:spcAft>
              <a:buFont typeface="Calibri" panose="020F0502020204030204" pitchFamily="34" charset="0"/>
              <a:buChar char="‒"/>
              <a:defRPr/>
            </a:pPr>
            <a:r>
              <a:rPr lang="en-US" sz="1100" dirty="0">
                <a:solidFill>
                  <a:prstClr val="black"/>
                </a:solidFill>
                <a:ea typeface="ＭＳ Ｐゴシック" charset="-128"/>
              </a:rPr>
              <a:t>Comprehensive ERSD Care Initiative</a:t>
            </a:r>
          </a:p>
          <a:p>
            <a:pPr marL="342900" indent="-342900" defTabSz="457200" eaLnBrk="0" fontAlgn="base" hangingPunct="0">
              <a:spcAft>
                <a:spcPct val="0"/>
              </a:spcAft>
              <a:buFont typeface="Arial" charset="0"/>
              <a:buNone/>
              <a:defRPr/>
            </a:pPr>
            <a:endParaRPr lang="en-US" sz="600" b="1" dirty="0">
              <a:solidFill>
                <a:prstClr val="black"/>
              </a:solidFill>
              <a:ea typeface="ＭＳ Ｐゴシック" charset="-128"/>
              <a:cs typeface="ＭＳ Ｐゴシック" charset="-128"/>
            </a:endParaRPr>
          </a:p>
          <a:p>
            <a:pPr marL="112713" indent="-112713" defTabSz="457200" eaLnBrk="0" fontAlgn="base" hangingPunct="0">
              <a:spcAft>
                <a:spcPct val="0"/>
              </a:spcAft>
              <a:buFont typeface="Wingdings" panose="05000000000000000000" pitchFamily="2" charset="2"/>
              <a:buChar char="§"/>
              <a:defRPr/>
            </a:pPr>
            <a:r>
              <a:rPr lang="en-US" sz="1200" b="1" dirty="0">
                <a:solidFill>
                  <a:prstClr val="black"/>
                </a:solidFill>
                <a:ea typeface="ＭＳ Ｐゴシック" charset="-128"/>
                <a:cs typeface="ＭＳ Ｐゴシック" charset="-128"/>
              </a:rPr>
              <a:t>Primary Care Transformation</a:t>
            </a:r>
          </a:p>
          <a:p>
            <a:pPr marL="288925" indent="-173038" defTabSz="457200" eaLnBrk="0" fontAlgn="base" hangingPunct="0">
              <a:spcAft>
                <a:spcPct val="0"/>
              </a:spcAft>
              <a:buFont typeface="Calibri" panose="020F0502020204030204" pitchFamily="34" charset="0"/>
              <a:buChar char="‒"/>
              <a:defRPr/>
            </a:pPr>
            <a:r>
              <a:rPr lang="en-US" sz="1100" dirty="0">
                <a:solidFill>
                  <a:prstClr val="black"/>
                </a:solidFill>
                <a:ea typeface="ＭＳ Ｐゴシック" charset="-128"/>
              </a:rPr>
              <a:t>Comprehensive Primary Care Initiative (CPC)</a:t>
            </a:r>
          </a:p>
          <a:p>
            <a:pPr marL="288925" indent="-173038" defTabSz="457200" eaLnBrk="0" fontAlgn="base" hangingPunct="0">
              <a:spcAft>
                <a:spcPct val="0"/>
              </a:spcAft>
              <a:buFont typeface="Calibri" panose="020F0502020204030204" pitchFamily="34" charset="0"/>
              <a:buChar char="‒"/>
              <a:defRPr/>
            </a:pPr>
            <a:r>
              <a:rPr lang="en-US" sz="1100" dirty="0">
                <a:solidFill>
                  <a:prstClr val="black"/>
                </a:solidFill>
                <a:ea typeface="ＭＳ Ｐゴシック" charset="-128"/>
              </a:rPr>
              <a:t>Multi-Payer Advanced Primary Care Practice Demo</a:t>
            </a:r>
          </a:p>
          <a:p>
            <a:pPr marL="288925" indent="-173038" defTabSz="457200" eaLnBrk="0" fontAlgn="base" hangingPunct="0">
              <a:spcAft>
                <a:spcPct val="0"/>
              </a:spcAft>
              <a:buFont typeface="Calibri" panose="020F0502020204030204" pitchFamily="34" charset="0"/>
              <a:buChar char="‒"/>
              <a:defRPr/>
            </a:pPr>
            <a:r>
              <a:rPr lang="en-US" sz="1100" dirty="0">
                <a:solidFill>
                  <a:prstClr val="black"/>
                </a:solidFill>
                <a:ea typeface="ＭＳ Ｐゴシック" charset="-128"/>
              </a:rPr>
              <a:t>Home Health Value Based Purchasing</a:t>
            </a:r>
          </a:p>
          <a:p>
            <a:pPr marL="288925" indent="-173038" defTabSz="457200" eaLnBrk="0" fontAlgn="base" hangingPunct="0">
              <a:spcAft>
                <a:spcPct val="0"/>
              </a:spcAft>
              <a:buFont typeface="Calibri" panose="020F0502020204030204" pitchFamily="34" charset="0"/>
              <a:buChar char="‒"/>
              <a:defRPr/>
            </a:pPr>
            <a:r>
              <a:rPr lang="en-US" sz="1100" dirty="0">
                <a:solidFill>
                  <a:prstClr val="black"/>
                </a:solidFill>
                <a:ea typeface="ＭＳ Ｐゴシック" charset="-128"/>
              </a:rPr>
              <a:t>Federally Qualified Health Center (FQHC) Advanced Primary Care Practice Demonstration</a:t>
            </a:r>
          </a:p>
          <a:p>
            <a:pPr marL="288925" indent="-173038" defTabSz="457200" eaLnBrk="0" fontAlgn="base" hangingPunct="0">
              <a:spcAft>
                <a:spcPct val="0"/>
              </a:spcAft>
              <a:buFont typeface="Calibri" panose="020F0502020204030204" pitchFamily="34" charset="0"/>
              <a:buChar char="‒"/>
              <a:defRPr/>
            </a:pPr>
            <a:r>
              <a:rPr lang="en-US" sz="1100" dirty="0">
                <a:solidFill>
                  <a:prstClr val="black"/>
                </a:solidFill>
                <a:ea typeface="ＭＳ Ｐゴシック" charset="-128"/>
              </a:rPr>
              <a:t>Independence at Home Demonstration </a:t>
            </a:r>
          </a:p>
          <a:p>
            <a:pPr marL="288925" indent="-173038" defTabSz="457200" eaLnBrk="0" fontAlgn="base" hangingPunct="0">
              <a:spcAft>
                <a:spcPct val="0"/>
              </a:spcAft>
              <a:buFont typeface="Calibri" panose="020F0502020204030204" pitchFamily="34" charset="0"/>
              <a:buChar char="‒"/>
              <a:defRPr/>
            </a:pPr>
            <a:r>
              <a:rPr lang="en-US" sz="1100" dirty="0">
                <a:solidFill>
                  <a:prstClr val="black"/>
                </a:solidFill>
                <a:ea typeface="ＭＳ Ｐゴシック" charset="-128"/>
              </a:rPr>
              <a:t>Graduate Nurse Education Demonstration</a:t>
            </a:r>
          </a:p>
          <a:p>
            <a:pPr marL="288925" indent="-173038" defTabSz="457200" eaLnBrk="0" fontAlgn="base" hangingPunct="0">
              <a:spcAft>
                <a:spcPct val="0"/>
              </a:spcAft>
              <a:buFont typeface="Calibri" panose="020F0502020204030204" pitchFamily="34" charset="0"/>
              <a:buChar char="‒"/>
              <a:defRPr/>
            </a:pPr>
            <a:r>
              <a:rPr lang="en-US" sz="1100" dirty="0">
                <a:solidFill>
                  <a:prstClr val="black"/>
                </a:solidFill>
                <a:ea typeface="ＭＳ Ｐゴシック" charset="-128"/>
              </a:rPr>
              <a:t>Medicare Care Choices Model</a:t>
            </a:r>
          </a:p>
          <a:p>
            <a:pPr marL="288925" indent="-173038" defTabSz="457200" eaLnBrk="0" fontAlgn="base" hangingPunct="0">
              <a:spcAft>
                <a:spcPct val="0"/>
              </a:spcAft>
              <a:buFont typeface="Calibri" panose="020F0502020204030204" pitchFamily="34" charset="0"/>
              <a:buChar char="‒"/>
              <a:defRPr/>
            </a:pPr>
            <a:endParaRPr lang="en-US" sz="600" dirty="0">
              <a:solidFill>
                <a:prstClr val="black"/>
              </a:solidFill>
              <a:ea typeface="ＭＳ Ｐゴシック" charset="-128"/>
            </a:endParaRPr>
          </a:p>
          <a:p>
            <a:pPr marL="112713" indent="-112713" defTabSz="457200" eaLnBrk="0" fontAlgn="base" hangingPunct="0">
              <a:spcAft>
                <a:spcPct val="0"/>
              </a:spcAft>
              <a:buFont typeface="Wingdings" panose="05000000000000000000" pitchFamily="2" charset="2"/>
              <a:buChar char="§"/>
              <a:defRPr/>
            </a:pPr>
            <a:endParaRPr lang="en-US" sz="1200" b="1" dirty="0">
              <a:solidFill>
                <a:prstClr val="black"/>
              </a:solidFill>
              <a:ea typeface="ＭＳ Ｐゴシック" charset="-128"/>
              <a:cs typeface="ＭＳ Ｐゴシック" charset="-128"/>
            </a:endParaRPr>
          </a:p>
          <a:p>
            <a:pPr marL="112713" indent="-112713" defTabSz="457200" eaLnBrk="0" fontAlgn="base" hangingPunct="0">
              <a:spcAft>
                <a:spcPct val="0"/>
              </a:spcAft>
              <a:buFont typeface="Wingdings" panose="05000000000000000000" pitchFamily="2" charset="2"/>
              <a:buChar char="§"/>
              <a:defRPr/>
            </a:pPr>
            <a:r>
              <a:rPr lang="en-US" sz="1200" b="1" dirty="0" smtClean="0">
                <a:solidFill>
                  <a:prstClr val="black"/>
                </a:solidFill>
                <a:ea typeface="ＭＳ Ｐゴシック" charset="-128"/>
                <a:cs typeface="ＭＳ Ｐゴシック" charset="-128"/>
              </a:rPr>
              <a:t>Episode-Based Payment Initiatives</a:t>
            </a:r>
            <a:endParaRPr lang="en-US" sz="1200" b="1" dirty="0">
              <a:solidFill>
                <a:prstClr val="black"/>
              </a:solidFill>
              <a:ea typeface="ＭＳ Ｐゴシック" charset="-128"/>
              <a:cs typeface="ＭＳ Ｐゴシック" charset="-128"/>
            </a:endParaRPr>
          </a:p>
          <a:p>
            <a:pPr marL="288925" indent="-173038" defTabSz="457200" eaLnBrk="0" fontAlgn="base" hangingPunct="0">
              <a:spcBef>
                <a:spcPct val="0"/>
              </a:spcBef>
              <a:spcAft>
                <a:spcPct val="0"/>
              </a:spcAft>
              <a:buFont typeface="Calibri" panose="020F0502020204030204" pitchFamily="34" charset="0"/>
              <a:buChar char="‒"/>
              <a:defRPr/>
            </a:pPr>
            <a:r>
              <a:rPr lang="en-US" sz="1100" dirty="0" smtClean="0">
                <a:solidFill>
                  <a:prstClr val="black"/>
                </a:solidFill>
                <a:ea typeface="ＭＳ Ｐゴシック" charset="-128"/>
              </a:rPr>
              <a:t>Bundled Payment for Care Improvement</a:t>
            </a:r>
            <a:br>
              <a:rPr lang="en-US" sz="1100" dirty="0" smtClean="0">
                <a:solidFill>
                  <a:prstClr val="black"/>
                </a:solidFill>
                <a:ea typeface="ＭＳ Ｐゴシック" charset="-128"/>
              </a:rPr>
            </a:br>
            <a:r>
              <a:rPr lang="en-US" sz="930" dirty="0" smtClean="0">
                <a:solidFill>
                  <a:prstClr val="black"/>
                </a:solidFill>
                <a:ea typeface="ＭＳ Ｐゴシック" charset="-128"/>
              </a:rPr>
              <a:t>Model </a:t>
            </a:r>
            <a:r>
              <a:rPr lang="en-US" sz="930" dirty="0">
                <a:solidFill>
                  <a:prstClr val="black"/>
                </a:solidFill>
                <a:ea typeface="ＭＳ Ｐゴシック" charset="-128"/>
              </a:rPr>
              <a:t>1: Retrospective Acute Care </a:t>
            </a:r>
            <a:br>
              <a:rPr lang="en-US" sz="930" dirty="0">
                <a:solidFill>
                  <a:prstClr val="black"/>
                </a:solidFill>
                <a:ea typeface="ＭＳ Ｐゴシック" charset="-128"/>
              </a:rPr>
            </a:br>
            <a:r>
              <a:rPr lang="en-US" sz="930" dirty="0" smtClean="0">
                <a:solidFill>
                  <a:prstClr val="black"/>
                </a:solidFill>
                <a:ea typeface="ＭＳ Ｐゴシック" charset="-128"/>
              </a:rPr>
              <a:t>Model </a:t>
            </a:r>
            <a:r>
              <a:rPr lang="en-US" sz="930" dirty="0">
                <a:solidFill>
                  <a:prstClr val="black"/>
                </a:solidFill>
                <a:ea typeface="ＭＳ Ｐゴシック" charset="-128"/>
              </a:rPr>
              <a:t>2: Retrospective Acute Care Episode &amp; Post </a:t>
            </a:r>
            <a:r>
              <a:rPr lang="en-US" sz="930" dirty="0" smtClean="0">
                <a:solidFill>
                  <a:prstClr val="black"/>
                </a:solidFill>
                <a:ea typeface="ＭＳ Ｐゴシック" charset="-128"/>
              </a:rPr>
              <a:t>Acute</a:t>
            </a:r>
            <a:br>
              <a:rPr lang="en-US" sz="930" dirty="0" smtClean="0">
                <a:solidFill>
                  <a:prstClr val="black"/>
                </a:solidFill>
                <a:ea typeface="ＭＳ Ｐゴシック" charset="-128"/>
              </a:rPr>
            </a:br>
            <a:r>
              <a:rPr lang="en-US" sz="930" dirty="0" smtClean="0">
                <a:solidFill>
                  <a:prstClr val="black"/>
                </a:solidFill>
                <a:ea typeface="ＭＳ Ｐゴシック" charset="-128"/>
              </a:rPr>
              <a:t>Model </a:t>
            </a:r>
            <a:r>
              <a:rPr lang="en-US" sz="930" dirty="0">
                <a:solidFill>
                  <a:prstClr val="black"/>
                </a:solidFill>
                <a:ea typeface="ＭＳ Ｐゴシック" charset="-128"/>
              </a:rPr>
              <a:t>3: Retrospective Post Acute </a:t>
            </a:r>
            <a:r>
              <a:rPr lang="en-US" sz="930" dirty="0" smtClean="0">
                <a:solidFill>
                  <a:prstClr val="black"/>
                </a:solidFill>
                <a:ea typeface="ＭＳ Ｐゴシック" charset="-128"/>
              </a:rPr>
              <a:t>Care</a:t>
            </a:r>
            <a:br>
              <a:rPr lang="en-US" sz="930" dirty="0" smtClean="0">
                <a:solidFill>
                  <a:prstClr val="black"/>
                </a:solidFill>
                <a:ea typeface="ＭＳ Ｐゴシック" charset="-128"/>
              </a:rPr>
            </a:br>
            <a:r>
              <a:rPr lang="en-US" sz="930" dirty="0" smtClean="0">
                <a:solidFill>
                  <a:prstClr val="black"/>
                </a:solidFill>
                <a:ea typeface="ＭＳ Ｐゴシック" charset="-128"/>
              </a:rPr>
              <a:t>Model </a:t>
            </a:r>
            <a:r>
              <a:rPr lang="en-US" sz="930" dirty="0">
                <a:solidFill>
                  <a:prstClr val="black"/>
                </a:solidFill>
                <a:ea typeface="ＭＳ Ｐゴシック" charset="-128"/>
              </a:rPr>
              <a:t>4: Prospective Acute Care</a:t>
            </a:r>
          </a:p>
          <a:p>
            <a:pPr marL="288925" indent="-173038" defTabSz="457200" eaLnBrk="0" fontAlgn="base" hangingPunct="0">
              <a:spcAft>
                <a:spcPct val="0"/>
              </a:spcAft>
              <a:buFont typeface="Calibri" panose="020F0502020204030204" pitchFamily="34" charset="0"/>
              <a:buChar char="‒"/>
              <a:defRPr/>
            </a:pPr>
            <a:r>
              <a:rPr lang="en-US" sz="1100" dirty="0">
                <a:solidFill>
                  <a:prstClr val="black"/>
                </a:solidFill>
                <a:ea typeface="ＭＳ Ｐゴシック" charset="-128"/>
              </a:rPr>
              <a:t>Oncology Care Model</a:t>
            </a:r>
          </a:p>
          <a:p>
            <a:pPr marL="288925" indent="-173038" defTabSz="457200" eaLnBrk="0" fontAlgn="base" hangingPunct="0">
              <a:spcAft>
                <a:spcPct val="0"/>
              </a:spcAft>
              <a:buFont typeface="Calibri" panose="020F0502020204030204" pitchFamily="34" charset="0"/>
              <a:buChar char="‒"/>
              <a:defRPr/>
            </a:pPr>
            <a:r>
              <a:rPr lang="en-US" sz="1100" dirty="0">
                <a:solidFill>
                  <a:prstClr val="black"/>
                </a:solidFill>
                <a:ea typeface="ＭＳ Ｐゴシック" charset="-128"/>
              </a:rPr>
              <a:t>Comprehensive Care for Joint Replacement Model</a:t>
            </a:r>
          </a:p>
          <a:p>
            <a:pPr marL="115888" defTabSz="457200" eaLnBrk="0" fontAlgn="base" hangingPunct="0">
              <a:spcAft>
                <a:spcPct val="0"/>
              </a:spcAft>
              <a:defRPr/>
            </a:pPr>
            <a:endParaRPr lang="en-US" sz="600" b="1" dirty="0">
              <a:solidFill>
                <a:prstClr val="black"/>
              </a:solidFill>
              <a:ea typeface="ＭＳ Ｐゴシック" charset="-128"/>
              <a:cs typeface="ＭＳ Ｐゴシック" charset="-128"/>
            </a:endParaRPr>
          </a:p>
          <a:p>
            <a:pPr marL="112713" indent="-112713" defTabSz="457200" eaLnBrk="0" fontAlgn="base" hangingPunct="0">
              <a:spcAft>
                <a:spcPct val="0"/>
              </a:spcAft>
              <a:buFont typeface="Wingdings" panose="05000000000000000000" pitchFamily="2" charset="2"/>
              <a:buChar char="§"/>
              <a:defRPr/>
            </a:pPr>
            <a:r>
              <a:rPr lang="en-US" sz="1200" b="1" dirty="0">
                <a:solidFill>
                  <a:prstClr val="black"/>
                </a:solidFill>
                <a:ea typeface="ＭＳ Ｐゴシック" charset="-128"/>
                <a:cs typeface="ＭＳ Ｐゴシック" charset="-128"/>
              </a:rPr>
              <a:t>Initiatives Focused on the Medicaid </a:t>
            </a:r>
          </a:p>
          <a:p>
            <a:pPr marL="288925" indent="-173038" defTabSz="457200" eaLnBrk="0" fontAlgn="base" hangingPunct="0">
              <a:spcAft>
                <a:spcPct val="0"/>
              </a:spcAft>
              <a:buFont typeface="Calibri" panose="020F0502020204030204" pitchFamily="34" charset="0"/>
              <a:buChar char="‒"/>
              <a:defRPr/>
            </a:pPr>
            <a:r>
              <a:rPr lang="en-US" sz="1100" dirty="0">
                <a:solidFill>
                  <a:prstClr val="black"/>
                </a:solidFill>
                <a:ea typeface="ＭＳ Ｐゴシック" charset="-128"/>
              </a:rPr>
              <a:t>Medicaid Emergency Psychiatric Demonstration</a:t>
            </a:r>
          </a:p>
          <a:p>
            <a:pPr marL="288925" indent="-173038" defTabSz="457200" eaLnBrk="0" fontAlgn="base" hangingPunct="0">
              <a:spcAft>
                <a:spcPct val="0"/>
              </a:spcAft>
              <a:buFont typeface="Calibri" panose="020F0502020204030204" pitchFamily="34" charset="0"/>
              <a:buChar char="‒"/>
              <a:defRPr/>
            </a:pPr>
            <a:r>
              <a:rPr lang="en-US" sz="1100" dirty="0">
                <a:solidFill>
                  <a:prstClr val="black"/>
                </a:solidFill>
                <a:ea typeface="ＭＳ Ｐゴシック" charset="-128"/>
              </a:rPr>
              <a:t>Medicaid Incentives for Prevention of Chronic Diseases</a:t>
            </a:r>
          </a:p>
          <a:p>
            <a:pPr marL="288925" indent="-173038" defTabSz="457200" eaLnBrk="0" fontAlgn="base" hangingPunct="0">
              <a:spcAft>
                <a:spcPct val="0"/>
              </a:spcAft>
              <a:buFont typeface="Calibri" panose="020F0502020204030204" pitchFamily="34" charset="0"/>
              <a:buChar char="‒"/>
              <a:defRPr/>
            </a:pPr>
            <a:r>
              <a:rPr lang="en-US" sz="1100" dirty="0">
                <a:solidFill>
                  <a:prstClr val="black"/>
                </a:solidFill>
                <a:ea typeface="ＭＳ Ｐゴシック" charset="-128"/>
              </a:rPr>
              <a:t>Strong Start Initiative</a:t>
            </a:r>
          </a:p>
          <a:p>
            <a:pPr marL="288925" indent="-173038" defTabSz="457200" eaLnBrk="0" fontAlgn="base" hangingPunct="0">
              <a:spcAft>
                <a:spcPct val="0"/>
              </a:spcAft>
              <a:buFont typeface="Calibri" panose="020F0502020204030204" pitchFamily="34" charset="0"/>
              <a:buChar char="‒"/>
              <a:defRPr/>
            </a:pPr>
            <a:r>
              <a:rPr lang="en-US" sz="1100" dirty="0">
                <a:solidFill>
                  <a:prstClr val="black"/>
                </a:solidFill>
                <a:ea typeface="ＭＳ Ｐゴシック" charset="-128"/>
              </a:rPr>
              <a:t>Medicaid Innovation Accelerator Program</a:t>
            </a:r>
          </a:p>
          <a:p>
            <a:pPr marL="115888" defTabSz="457200" eaLnBrk="0" fontAlgn="base" hangingPunct="0">
              <a:spcAft>
                <a:spcPct val="0"/>
              </a:spcAft>
              <a:defRPr/>
            </a:pPr>
            <a:endParaRPr lang="en-US" sz="600" b="1" dirty="0">
              <a:solidFill>
                <a:prstClr val="black"/>
              </a:solidFill>
              <a:ea typeface="ＭＳ Ｐゴシック" charset="-128"/>
              <a:cs typeface="ＭＳ Ｐゴシック" charset="-128"/>
            </a:endParaRPr>
          </a:p>
          <a:p>
            <a:pPr marL="112713" indent="-112713" defTabSz="457200" eaLnBrk="0" fontAlgn="base" hangingPunct="0">
              <a:spcAft>
                <a:spcPct val="0"/>
              </a:spcAft>
              <a:buFont typeface="Wingdings" panose="05000000000000000000" pitchFamily="2" charset="2"/>
              <a:buChar char="§"/>
              <a:defRPr/>
            </a:pPr>
            <a:r>
              <a:rPr lang="en-US" sz="1200" b="1" dirty="0">
                <a:solidFill>
                  <a:prstClr val="black"/>
                </a:solidFill>
                <a:ea typeface="ＭＳ Ｐゴシック" charset="-128"/>
                <a:cs typeface="ＭＳ Ｐゴシック" charset="-128"/>
              </a:rPr>
              <a:t>Dual Eligible (Medicare-Medicaid Enrollees)</a:t>
            </a:r>
          </a:p>
          <a:p>
            <a:pPr marL="288925" indent="-173038" defTabSz="457200" eaLnBrk="0" fontAlgn="base" hangingPunct="0">
              <a:spcAft>
                <a:spcPct val="0"/>
              </a:spcAft>
              <a:buFont typeface="Calibri" panose="020F0502020204030204" pitchFamily="34" charset="0"/>
              <a:buChar char="‒"/>
              <a:defRPr/>
            </a:pPr>
            <a:r>
              <a:rPr lang="en-US" sz="1100" dirty="0">
                <a:solidFill>
                  <a:prstClr val="black"/>
                </a:solidFill>
                <a:ea typeface="ＭＳ Ｐゴシック" charset="-128"/>
              </a:rPr>
              <a:t>Financial Alignment Initiative</a:t>
            </a:r>
          </a:p>
          <a:p>
            <a:pPr marL="288925" indent="-173038" defTabSz="457200" eaLnBrk="0" fontAlgn="base" hangingPunct="0">
              <a:spcAft>
                <a:spcPct val="0"/>
              </a:spcAft>
              <a:buFont typeface="Calibri" panose="020F0502020204030204" pitchFamily="34" charset="0"/>
              <a:buChar char="‒"/>
              <a:defRPr/>
            </a:pPr>
            <a:r>
              <a:rPr lang="en-US" sz="1100" dirty="0">
                <a:solidFill>
                  <a:prstClr val="black"/>
                </a:solidFill>
                <a:ea typeface="ＭＳ Ｐゴシック" charset="-128"/>
              </a:rPr>
              <a:t>Initiative to Reduce Avoidable Hospitalizations among Nursing Facility Residents</a:t>
            </a:r>
          </a:p>
        </p:txBody>
      </p:sp>
      <p:sp>
        <p:nvSpPr>
          <p:cNvPr id="25" name="Rectangle 24"/>
          <p:cNvSpPr/>
          <p:nvPr/>
        </p:nvSpPr>
        <p:spPr>
          <a:xfrm>
            <a:off x="205809" y="989854"/>
            <a:ext cx="8782549" cy="3173300"/>
          </a:xfrm>
          <a:prstGeom prst="rect">
            <a:avLst/>
          </a:prstGeom>
          <a:noFill/>
          <a:ln w="2540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err="1">
              <a:solidFill>
                <a:prstClr val="black"/>
              </a:solidFill>
            </a:endParaRPr>
          </a:p>
        </p:txBody>
      </p:sp>
      <p:sp>
        <p:nvSpPr>
          <p:cNvPr id="2" name="TextBox 1"/>
          <p:cNvSpPr txBox="1"/>
          <p:nvPr/>
        </p:nvSpPr>
        <p:spPr>
          <a:xfrm>
            <a:off x="1450111" y="1003983"/>
            <a:ext cx="3846944" cy="276999"/>
          </a:xfrm>
          <a:prstGeom prst="rect">
            <a:avLst/>
          </a:prstGeom>
          <a:noFill/>
        </p:spPr>
        <p:txBody>
          <a:bodyPr wrap="square" rtlCol="0">
            <a:spAutoFit/>
          </a:bodyPr>
          <a:lstStyle/>
          <a:p>
            <a:pPr defTabSz="457200" fontAlgn="base">
              <a:spcBef>
                <a:spcPct val="0"/>
              </a:spcBef>
              <a:spcAft>
                <a:spcPct val="0"/>
              </a:spcAft>
            </a:pPr>
            <a:r>
              <a:rPr lang="en-US" sz="1200" b="1" u="sng" dirty="0">
                <a:solidFill>
                  <a:prstClr val="black"/>
                </a:solidFill>
                <a:ea typeface="ＭＳ Ｐゴシック" charset="-128"/>
              </a:rPr>
              <a:t>Test and expand alternative payment models</a:t>
            </a:r>
          </a:p>
        </p:txBody>
      </p:sp>
      <p:sp>
        <p:nvSpPr>
          <p:cNvPr id="20" name="TextBox 19"/>
          <p:cNvSpPr txBox="1"/>
          <p:nvPr/>
        </p:nvSpPr>
        <p:spPr>
          <a:xfrm>
            <a:off x="1450111" y="4163154"/>
            <a:ext cx="4368798" cy="276999"/>
          </a:xfrm>
          <a:prstGeom prst="rect">
            <a:avLst/>
          </a:prstGeom>
          <a:noFill/>
        </p:spPr>
        <p:txBody>
          <a:bodyPr wrap="square" rtlCol="0">
            <a:spAutoFit/>
          </a:bodyPr>
          <a:lstStyle/>
          <a:p>
            <a:pPr defTabSz="457200" fontAlgn="base">
              <a:spcBef>
                <a:spcPct val="0"/>
              </a:spcBef>
              <a:spcAft>
                <a:spcPct val="0"/>
              </a:spcAft>
            </a:pPr>
            <a:r>
              <a:rPr lang="en-US" sz="1200" b="1" u="sng" dirty="0">
                <a:solidFill>
                  <a:prstClr val="black"/>
                </a:solidFill>
                <a:ea typeface="ＭＳ Ｐゴシック" charset="-128"/>
              </a:rPr>
              <a:t>Support providers and states to improve the delivery of care</a:t>
            </a:r>
          </a:p>
        </p:txBody>
      </p:sp>
      <p:sp>
        <p:nvSpPr>
          <p:cNvPr id="21" name="TextBox 20"/>
          <p:cNvSpPr txBox="1"/>
          <p:nvPr/>
        </p:nvSpPr>
        <p:spPr>
          <a:xfrm>
            <a:off x="1450111" y="5604606"/>
            <a:ext cx="7536476" cy="276999"/>
          </a:xfrm>
          <a:prstGeom prst="rect">
            <a:avLst/>
          </a:prstGeom>
          <a:noFill/>
        </p:spPr>
        <p:txBody>
          <a:bodyPr wrap="square" rtlCol="0">
            <a:spAutoFit/>
          </a:bodyPr>
          <a:lstStyle/>
          <a:p>
            <a:pPr defTabSz="457200" fontAlgn="base">
              <a:spcBef>
                <a:spcPct val="0"/>
              </a:spcBef>
              <a:spcAft>
                <a:spcPct val="0"/>
              </a:spcAft>
            </a:pPr>
            <a:r>
              <a:rPr lang="en-US" sz="1200" b="1" u="sng" dirty="0">
                <a:solidFill>
                  <a:prstClr val="black"/>
                </a:solidFill>
                <a:ea typeface="ＭＳ Ｐゴシック" charset="-128"/>
              </a:rPr>
              <a:t>Increase information available for effective informed decision-making by consumers and providers</a:t>
            </a:r>
          </a:p>
        </p:txBody>
      </p:sp>
      <p:sp>
        <p:nvSpPr>
          <p:cNvPr id="22" name="TextBox 21"/>
          <p:cNvSpPr txBox="1"/>
          <p:nvPr/>
        </p:nvSpPr>
        <p:spPr>
          <a:xfrm>
            <a:off x="386497" y="6543319"/>
            <a:ext cx="7408994" cy="276999"/>
          </a:xfrm>
          <a:prstGeom prst="rect">
            <a:avLst/>
          </a:prstGeom>
          <a:noFill/>
        </p:spPr>
        <p:txBody>
          <a:bodyPr wrap="square" rtlCol="0">
            <a:spAutoFit/>
          </a:bodyPr>
          <a:lstStyle/>
          <a:p>
            <a:pPr defTabSz="457200" fontAlgn="base">
              <a:spcBef>
                <a:spcPct val="0"/>
              </a:spcBef>
              <a:spcAft>
                <a:spcPct val="0"/>
              </a:spcAft>
            </a:pPr>
            <a:r>
              <a:rPr lang="en-US" sz="1200" dirty="0">
                <a:solidFill>
                  <a:prstClr val="black"/>
                </a:solidFill>
                <a:ea typeface="ＭＳ Ｐゴシック" charset="-128"/>
              </a:rPr>
              <a:t>* Many CMMI programs test innovations across multiple focus areas</a:t>
            </a:r>
          </a:p>
        </p:txBody>
      </p:sp>
    </p:spTree>
    <p:extLst>
      <p:ext uri="{BB962C8B-B14F-4D97-AF65-F5344CB8AC3E}">
        <p14:creationId xmlns:p14="http://schemas.microsoft.com/office/powerpoint/2010/main" val="3419524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t>Accountable Care Organizations (ACOs)</a:t>
            </a:r>
            <a:endParaRPr lang="en-US" b="1" dirty="0"/>
          </a:p>
        </p:txBody>
      </p:sp>
    </p:spTree>
    <p:extLst>
      <p:ext uri="{BB962C8B-B14F-4D97-AF65-F5344CB8AC3E}">
        <p14:creationId xmlns:p14="http://schemas.microsoft.com/office/powerpoint/2010/main" val="3007666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ACOs - Participation </a:t>
            </a:r>
            <a:r>
              <a:rPr lang="en-US" dirty="0"/>
              <a:t>is Growing Rapidly</a:t>
            </a:r>
          </a:p>
        </p:txBody>
      </p:sp>
      <p:sp>
        <p:nvSpPr>
          <p:cNvPr id="4" name="Rectangle 3"/>
          <p:cNvSpPr/>
          <p:nvPr/>
        </p:nvSpPr>
        <p:spPr>
          <a:xfrm>
            <a:off x="139931" y="1846421"/>
            <a:ext cx="6156960" cy="4493538"/>
          </a:xfrm>
          <a:prstGeom prst="rect">
            <a:avLst/>
          </a:prstGeom>
        </p:spPr>
        <p:txBody>
          <a:bodyPr wrap="square" anchor="ctr">
            <a:spAutoFit/>
          </a:bodyPr>
          <a:lstStyle/>
          <a:p>
            <a:pPr marL="285750" indent="-285750">
              <a:spcAft>
                <a:spcPts val="1800"/>
              </a:spcAft>
              <a:buFont typeface="Arial" panose="020B0604020202020204" pitchFamily="34" charset="0"/>
              <a:buChar char="•"/>
            </a:pPr>
            <a:r>
              <a:rPr lang="en-US" sz="3200" b="1" dirty="0">
                <a:solidFill>
                  <a:prstClr val="black"/>
                </a:solidFill>
              </a:rPr>
              <a:t>More than 400 ACOs participating in the Medicare Shared Savings Program</a:t>
            </a:r>
          </a:p>
          <a:p>
            <a:pPr marL="285750" indent="-285750">
              <a:spcAft>
                <a:spcPts val="1800"/>
              </a:spcAft>
              <a:buFont typeface="Arial" panose="020B0604020202020204" pitchFamily="34" charset="0"/>
              <a:buChar char="•"/>
            </a:pPr>
            <a:r>
              <a:rPr lang="en-US" sz="3200" b="1" dirty="0">
                <a:solidFill>
                  <a:prstClr val="black"/>
                </a:solidFill>
              </a:rPr>
              <a:t>Almost 8 million assigned beneficiaries in 49 states, plus D.C. and Puerto Rico</a:t>
            </a:r>
          </a:p>
          <a:p>
            <a:pPr marL="285750" indent="-285750">
              <a:spcAft>
                <a:spcPts val="1800"/>
              </a:spcAft>
              <a:buFont typeface="Arial" panose="020B0604020202020204" pitchFamily="34" charset="0"/>
              <a:buChar char="•"/>
            </a:pPr>
            <a:r>
              <a:rPr lang="en-US" sz="3200" b="1" dirty="0">
                <a:solidFill>
                  <a:prstClr val="black"/>
                </a:solidFill>
              </a:rPr>
              <a:t>Proposed MSSP rule seeks to build on this momentum</a:t>
            </a:r>
            <a:r>
              <a:rPr lang="en-US" sz="2400" b="1" dirty="0">
                <a:solidFill>
                  <a:prstClr val="black"/>
                </a:solidFill>
              </a:rPr>
              <a:t>.</a:t>
            </a:r>
          </a:p>
        </p:txBody>
      </p:sp>
      <p:sp>
        <p:nvSpPr>
          <p:cNvPr id="3" name="Slide Number Placeholder 2"/>
          <p:cNvSpPr>
            <a:spLocks noGrp="1"/>
          </p:cNvSpPr>
          <p:nvPr>
            <p:ph type="sldNum" sz="quarter" idx="4294967295"/>
          </p:nvPr>
        </p:nvSpPr>
        <p:spPr>
          <a:xfrm>
            <a:off x="7772400" y="6324600"/>
            <a:ext cx="990600" cy="365125"/>
          </a:xfrm>
          <a:prstGeom prst="rect">
            <a:avLst/>
          </a:prstGeom>
        </p:spPr>
        <p:txBody>
          <a:bodyPr/>
          <a:lstStyle/>
          <a:p>
            <a:fld id="{E8555075-F7D8-774D-92CE-0FFE5404D32F}" type="slidenum">
              <a:rPr lang="en-US" smtClean="0">
                <a:solidFill>
                  <a:prstClr val="black">
                    <a:tint val="75000"/>
                  </a:prstClr>
                </a:solidFill>
              </a:rPr>
              <a:pPr/>
              <a:t>13</a:t>
            </a:fld>
            <a:endParaRPr lang="en-US">
              <a:solidFill>
                <a:prstClr val="black">
                  <a:tint val="75000"/>
                </a:prstClr>
              </a:solidFill>
            </a:endParaRPr>
          </a:p>
        </p:txBody>
      </p:sp>
      <p:pic>
        <p:nvPicPr>
          <p:cNvPr id="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4357" y="2514600"/>
            <a:ext cx="3442716" cy="2743200"/>
          </a:xfrm>
        </p:spPr>
      </p:pic>
    </p:spTree>
    <p:extLst>
      <p:ext uri="{BB962C8B-B14F-4D97-AF65-F5344CB8AC3E}">
        <p14:creationId xmlns:p14="http://schemas.microsoft.com/office/powerpoint/2010/main" val="1442853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Achieving the Goals</a:t>
            </a:r>
            <a:endParaRPr lang="en-US" dirty="0"/>
          </a:p>
        </p:txBody>
      </p:sp>
      <p:sp>
        <p:nvSpPr>
          <p:cNvPr id="6" name="Slide Number Placeholder 1"/>
          <p:cNvSpPr>
            <a:spLocks noGrp="1"/>
          </p:cNvSpPr>
          <p:nvPr/>
        </p:nvSpPr>
        <p:spPr>
          <a:xfrm>
            <a:off x="6566489" y="625534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14</a:t>
            </a:fld>
            <a:endParaRPr lang="en-US" dirty="0">
              <a:solidFill>
                <a:prstClr val="black">
                  <a:tint val="75000"/>
                </a:prstClr>
              </a:solidFill>
            </a:endParaRPr>
          </a:p>
        </p:txBody>
      </p:sp>
      <p:sp>
        <p:nvSpPr>
          <p:cNvPr id="8" name="Content Placeholder 5"/>
          <p:cNvSpPr>
            <a:spLocks noGrp="1"/>
          </p:cNvSpPr>
          <p:nvPr>
            <p:ph idx="1"/>
          </p:nvPr>
        </p:nvSpPr>
        <p:spPr>
          <a:xfrm>
            <a:off x="152400" y="1600200"/>
            <a:ext cx="8839200" cy="5181600"/>
          </a:xfrm>
        </p:spPr>
        <p:txBody>
          <a:bodyPr>
            <a:normAutofit/>
          </a:bodyPr>
          <a:lstStyle/>
          <a:p>
            <a:pPr>
              <a:spcBef>
                <a:spcPts val="0"/>
              </a:spcBef>
              <a:spcAft>
                <a:spcPts val="600"/>
              </a:spcAft>
            </a:pPr>
            <a:r>
              <a:rPr lang="en-US" b="1" dirty="0" smtClean="0"/>
              <a:t>Accountable Care Organization (ACO) Models</a:t>
            </a:r>
          </a:p>
          <a:p>
            <a:pPr lvl="1">
              <a:spcBef>
                <a:spcPts val="0"/>
              </a:spcBef>
              <a:spcAft>
                <a:spcPts val="600"/>
              </a:spcAft>
            </a:pPr>
            <a:r>
              <a:rPr lang="en-US" b="1" dirty="0" smtClean="0"/>
              <a:t>Pioneer ACO Model</a:t>
            </a:r>
          </a:p>
          <a:p>
            <a:pPr lvl="1">
              <a:spcBef>
                <a:spcPts val="0"/>
              </a:spcBef>
              <a:spcAft>
                <a:spcPts val="600"/>
              </a:spcAft>
            </a:pPr>
            <a:r>
              <a:rPr lang="en-US" b="1" dirty="0"/>
              <a:t>Next Generation ACO </a:t>
            </a:r>
            <a:r>
              <a:rPr lang="en-US" b="1" dirty="0" smtClean="0"/>
              <a:t>Model</a:t>
            </a:r>
          </a:p>
          <a:p>
            <a:pPr lvl="1">
              <a:spcBef>
                <a:spcPts val="0"/>
              </a:spcBef>
              <a:spcAft>
                <a:spcPts val="600"/>
              </a:spcAft>
            </a:pPr>
            <a:r>
              <a:rPr lang="en-US" b="1" dirty="0" smtClean="0"/>
              <a:t>ESRD ACO Initiative</a:t>
            </a:r>
          </a:p>
          <a:p>
            <a:pPr lvl="1">
              <a:spcBef>
                <a:spcPts val="0"/>
              </a:spcBef>
              <a:spcAft>
                <a:spcPts val="600"/>
              </a:spcAft>
            </a:pPr>
            <a:r>
              <a:rPr lang="en-US" b="1" dirty="0" smtClean="0"/>
              <a:t>Advance Payment Model</a:t>
            </a:r>
          </a:p>
          <a:p>
            <a:pPr lvl="1">
              <a:spcBef>
                <a:spcPts val="0"/>
              </a:spcBef>
              <a:spcAft>
                <a:spcPts val="600"/>
              </a:spcAft>
            </a:pPr>
            <a:r>
              <a:rPr lang="en-US" b="1" dirty="0" smtClean="0"/>
              <a:t>ACO Investment Model</a:t>
            </a:r>
          </a:p>
          <a:p>
            <a:pPr lvl="1">
              <a:spcBef>
                <a:spcPts val="0"/>
              </a:spcBef>
              <a:spcAft>
                <a:spcPts val="1800"/>
              </a:spcAft>
            </a:pPr>
            <a:r>
              <a:rPr lang="en-US" b="1" dirty="0" smtClean="0"/>
              <a:t>Medicare Shared Savings Program – 3 Tracks</a:t>
            </a:r>
          </a:p>
          <a:p>
            <a:pPr>
              <a:spcBef>
                <a:spcPts val="0"/>
              </a:spcBef>
              <a:spcAft>
                <a:spcPts val="600"/>
              </a:spcAft>
            </a:pPr>
            <a:r>
              <a:rPr lang="en-US" b="1" dirty="0" smtClean="0"/>
              <a:t>Value-Based </a:t>
            </a:r>
            <a:r>
              <a:rPr lang="en-US" b="1" dirty="0"/>
              <a:t>Purchasing / Value-Based Modifier</a:t>
            </a:r>
          </a:p>
          <a:p>
            <a:pPr>
              <a:spcBef>
                <a:spcPts val="0"/>
              </a:spcBef>
              <a:spcAft>
                <a:spcPts val="600"/>
              </a:spcAft>
            </a:pPr>
            <a:r>
              <a:rPr lang="en-US" b="1" dirty="0" smtClean="0"/>
              <a:t>Medicare Advantage also supporting ACOs</a:t>
            </a:r>
            <a:endParaRPr lang="en-US" b="1" dirty="0"/>
          </a:p>
        </p:txBody>
      </p:sp>
    </p:spTree>
    <p:extLst>
      <p:ext uri="{BB962C8B-B14F-4D97-AF65-F5344CB8AC3E}">
        <p14:creationId xmlns:p14="http://schemas.microsoft.com/office/powerpoint/2010/main" val="1452654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215545" y="762000"/>
            <a:ext cx="8647545" cy="3452623"/>
          </a:xfrm>
          <a:ln>
            <a:noFill/>
          </a:ln>
        </p:spPr>
        <p:style>
          <a:lnRef idx="2">
            <a:schemeClr val="accent1"/>
          </a:lnRef>
          <a:fillRef idx="1">
            <a:schemeClr val="lt1"/>
          </a:fillRef>
          <a:effectRef idx="0">
            <a:schemeClr val="accent1"/>
          </a:effectRef>
          <a:fontRef idx="minor">
            <a:schemeClr val="dk1"/>
          </a:fontRef>
        </p:style>
        <p:txBody>
          <a:bodyPr/>
          <a:lstStyle/>
          <a:p>
            <a:pPr marL="347472">
              <a:spcBef>
                <a:spcPts val="0"/>
              </a:spcBef>
              <a:spcAft>
                <a:spcPts val="0"/>
              </a:spcAft>
              <a:buFont typeface="Wingdings" panose="05000000000000000000" pitchFamily="2" charset="2"/>
              <a:buChar char="§"/>
            </a:pPr>
            <a:r>
              <a:rPr lang="en-US" sz="2000" kern="0" dirty="0" smtClean="0"/>
              <a:t>Pioneer ACOS were designed for </a:t>
            </a:r>
            <a:r>
              <a:rPr lang="en-US" sz="2000" b="1" kern="0" dirty="0" smtClean="0">
                <a:solidFill>
                  <a:schemeClr val="tx2"/>
                </a:solidFill>
              </a:rPr>
              <a:t>organizations with experience in coordinated care </a:t>
            </a:r>
            <a:r>
              <a:rPr lang="en-US" sz="2000" kern="0" dirty="0" smtClean="0"/>
              <a:t>and ACO-like contracts </a:t>
            </a:r>
          </a:p>
          <a:p>
            <a:pPr marL="347472">
              <a:spcBef>
                <a:spcPts val="0"/>
              </a:spcBef>
              <a:spcAft>
                <a:spcPts val="0"/>
              </a:spcAft>
              <a:buFont typeface="Wingdings" panose="05000000000000000000" pitchFamily="2" charset="2"/>
              <a:buChar char="§"/>
            </a:pPr>
            <a:endParaRPr lang="en-US" sz="1200" b="1" kern="0" dirty="0">
              <a:solidFill>
                <a:schemeClr val="tx2"/>
              </a:solidFill>
            </a:endParaRPr>
          </a:p>
          <a:p>
            <a:pPr marL="347472">
              <a:spcBef>
                <a:spcPts val="0"/>
              </a:spcBef>
              <a:spcAft>
                <a:spcPts val="0"/>
              </a:spcAft>
              <a:buFont typeface="Wingdings" panose="05000000000000000000" pitchFamily="2" charset="2"/>
              <a:buChar char="§"/>
            </a:pPr>
            <a:r>
              <a:rPr lang="en-US" sz="2000" kern="0" dirty="0" smtClean="0"/>
              <a:t>Pioneer ACOs showed </a:t>
            </a:r>
            <a:r>
              <a:rPr lang="en-US" sz="2000" b="1" kern="0" dirty="0" smtClean="0">
                <a:solidFill>
                  <a:schemeClr val="tx2"/>
                </a:solidFill>
              </a:rPr>
              <a:t>improved quality outcomes</a:t>
            </a:r>
          </a:p>
          <a:p>
            <a:pPr marL="747522" lvl="1">
              <a:spcBef>
                <a:spcPts val="0"/>
              </a:spcBef>
              <a:spcAft>
                <a:spcPts val="0"/>
              </a:spcAft>
              <a:buFont typeface="Wingdings" panose="05000000000000000000" pitchFamily="2" charset="2"/>
              <a:buChar char="Ø"/>
            </a:pPr>
            <a:r>
              <a:rPr lang="en-US" sz="1800" kern="0" dirty="0">
                <a:solidFill>
                  <a:schemeClr val="tx1"/>
                </a:solidFill>
              </a:rPr>
              <a:t>Q</a:t>
            </a:r>
            <a:r>
              <a:rPr lang="en-US" sz="1800" kern="0" dirty="0" smtClean="0">
                <a:solidFill>
                  <a:schemeClr val="tx1"/>
                </a:solidFill>
              </a:rPr>
              <a:t>uality</a:t>
            </a:r>
            <a:r>
              <a:rPr lang="en-US" sz="1800" b="1" kern="0" dirty="0" smtClean="0">
                <a:solidFill>
                  <a:schemeClr val="tx2"/>
                </a:solidFill>
              </a:rPr>
              <a:t> </a:t>
            </a:r>
            <a:r>
              <a:rPr lang="en-US" sz="1800" b="1" kern="0" dirty="0">
                <a:solidFill>
                  <a:schemeClr val="tx2"/>
                </a:solidFill>
              </a:rPr>
              <a:t>outperformed published benchmarks </a:t>
            </a:r>
            <a:r>
              <a:rPr lang="en-US" sz="1800" kern="0" dirty="0"/>
              <a:t>in 15/15 clinical quality measures and 4/4 patient experience measures in year 1 and </a:t>
            </a:r>
            <a:r>
              <a:rPr lang="en-US" sz="1800" kern="0" dirty="0" smtClean="0"/>
              <a:t>improved </a:t>
            </a:r>
            <a:r>
              <a:rPr lang="en-US" sz="1800" kern="0" dirty="0"/>
              <a:t>in year 2</a:t>
            </a:r>
          </a:p>
          <a:p>
            <a:pPr marL="747522" lvl="1">
              <a:spcBef>
                <a:spcPts val="0"/>
              </a:spcBef>
              <a:spcAft>
                <a:spcPts val="0"/>
              </a:spcAft>
              <a:buFont typeface="Wingdings" panose="05000000000000000000" pitchFamily="2" charset="2"/>
              <a:buChar char="Ø"/>
            </a:pPr>
            <a:r>
              <a:rPr lang="en-US" sz="1800" b="1" kern="0" dirty="0" smtClean="0">
                <a:solidFill>
                  <a:schemeClr val="tx2"/>
                </a:solidFill>
              </a:rPr>
              <a:t>Mean </a:t>
            </a:r>
            <a:r>
              <a:rPr lang="en-US" sz="1800" b="1" kern="0" dirty="0">
                <a:solidFill>
                  <a:schemeClr val="tx2"/>
                </a:solidFill>
              </a:rPr>
              <a:t>quality score of 85.2% in 2013</a:t>
            </a:r>
            <a:r>
              <a:rPr lang="en-US" sz="1800" b="1" kern="0" dirty="0"/>
              <a:t> </a:t>
            </a:r>
            <a:r>
              <a:rPr lang="en-US" sz="1800" kern="0" dirty="0"/>
              <a:t>compared to 71.8% in </a:t>
            </a:r>
            <a:r>
              <a:rPr lang="en-US" sz="1800" kern="0" dirty="0" smtClean="0"/>
              <a:t>2012</a:t>
            </a:r>
            <a:endParaRPr lang="en-US" sz="1800" kern="0" dirty="0"/>
          </a:p>
          <a:p>
            <a:pPr marL="747522" lvl="1">
              <a:spcBef>
                <a:spcPts val="0"/>
              </a:spcBef>
              <a:spcAft>
                <a:spcPts val="0"/>
              </a:spcAft>
              <a:buFont typeface="Wingdings" panose="05000000000000000000" pitchFamily="2" charset="2"/>
              <a:buChar char="Ø"/>
            </a:pPr>
            <a:r>
              <a:rPr lang="en-US" sz="1800" kern="0" dirty="0"/>
              <a:t>Average performance score </a:t>
            </a:r>
            <a:r>
              <a:rPr lang="en-US" sz="1800" b="1" kern="0" dirty="0" smtClean="0">
                <a:solidFill>
                  <a:schemeClr val="tx2"/>
                </a:solidFill>
              </a:rPr>
              <a:t>improved </a:t>
            </a:r>
            <a:r>
              <a:rPr lang="en-US" sz="1800" b="1" kern="0" dirty="0">
                <a:solidFill>
                  <a:schemeClr val="tx2"/>
                </a:solidFill>
              </a:rPr>
              <a:t>in 28 of 33 (85%) quality </a:t>
            </a:r>
            <a:r>
              <a:rPr lang="en-US" sz="1800" b="1" kern="0" dirty="0" smtClean="0">
                <a:solidFill>
                  <a:schemeClr val="tx2"/>
                </a:solidFill>
              </a:rPr>
              <a:t>measures</a:t>
            </a:r>
          </a:p>
          <a:p>
            <a:pPr marL="347472">
              <a:spcBef>
                <a:spcPts val="0"/>
              </a:spcBef>
              <a:spcAft>
                <a:spcPts val="0"/>
              </a:spcAft>
              <a:buFont typeface="Wingdings" panose="05000000000000000000" pitchFamily="2" charset="2"/>
              <a:buChar char="Ø"/>
            </a:pPr>
            <a:endParaRPr lang="en-US" sz="1400" b="1" kern="0" dirty="0" smtClean="0">
              <a:solidFill>
                <a:schemeClr val="tx2"/>
              </a:solidFill>
            </a:endParaRPr>
          </a:p>
          <a:p>
            <a:pPr marL="747522" lvl="1">
              <a:spcBef>
                <a:spcPts val="0"/>
              </a:spcBef>
              <a:spcAft>
                <a:spcPts val="0"/>
              </a:spcAft>
              <a:buFont typeface="Wingdings" panose="05000000000000000000" pitchFamily="2" charset="2"/>
              <a:buChar char="Ø"/>
            </a:pPr>
            <a:endParaRPr lang="en-US" sz="500" b="1" kern="0" dirty="0" smtClean="0">
              <a:solidFill>
                <a:schemeClr val="tx2"/>
              </a:solidFill>
            </a:endParaRPr>
          </a:p>
          <a:p>
            <a:pPr marL="347472">
              <a:spcBef>
                <a:spcPts val="0"/>
              </a:spcBef>
              <a:spcAft>
                <a:spcPts val="0"/>
              </a:spcAft>
              <a:buFont typeface="Wingdings" panose="05000000000000000000" pitchFamily="2" charset="2"/>
              <a:buChar char="§"/>
            </a:pPr>
            <a:r>
              <a:rPr lang="en-US" sz="2000" kern="0" dirty="0"/>
              <a:t>Pioneer ACOs </a:t>
            </a:r>
            <a:r>
              <a:rPr lang="en-US" sz="2000" b="1" kern="0" dirty="0">
                <a:solidFill>
                  <a:schemeClr val="tx2"/>
                </a:solidFill>
              </a:rPr>
              <a:t>generated </a:t>
            </a:r>
            <a:r>
              <a:rPr lang="en-US" sz="2000" b="1" kern="0" dirty="0">
                <a:solidFill>
                  <a:schemeClr val="accent1">
                    <a:lumMod val="75000"/>
                  </a:schemeClr>
                </a:solidFill>
              </a:rPr>
              <a:t>savings</a:t>
            </a:r>
            <a:r>
              <a:rPr lang="en-US" sz="2000" b="1" kern="0" dirty="0">
                <a:solidFill>
                  <a:schemeClr val="tx2"/>
                </a:solidFill>
              </a:rPr>
              <a:t> for 2</a:t>
            </a:r>
            <a:r>
              <a:rPr lang="en-US" sz="2000" b="1" kern="0" baseline="30000" dirty="0">
                <a:solidFill>
                  <a:schemeClr val="tx2"/>
                </a:solidFill>
              </a:rPr>
              <a:t>nd</a:t>
            </a:r>
            <a:r>
              <a:rPr lang="en-US" sz="2000" b="1" kern="0" dirty="0">
                <a:solidFill>
                  <a:schemeClr val="tx2"/>
                </a:solidFill>
              </a:rPr>
              <a:t> year in a </a:t>
            </a:r>
            <a:r>
              <a:rPr lang="en-US" sz="2000" b="1" kern="0" dirty="0" smtClean="0">
                <a:solidFill>
                  <a:schemeClr val="tx2"/>
                </a:solidFill>
              </a:rPr>
              <a:t>row </a:t>
            </a:r>
            <a:endParaRPr lang="en-US" sz="2000" kern="0" dirty="0"/>
          </a:p>
          <a:p>
            <a:pPr marL="804672" lvl="1" indent="-342900">
              <a:spcBef>
                <a:spcPts val="0"/>
              </a:spcBef>
              <a:spcAft>
                <a:spcPts val="0"/>
              </a:spcAft>
              <a:buFont typeface="Wingdings" panose="05000000000000000000" pitchFamily="2" charset="2"/>
              <a:buChar char="Ø"/>
            </a:pPr>
            <a:r>
              <a:rPr lang="en-US" sz="1800" b="1" kern="0" dirty="0" smtClean="0">
                <a:solidFill>
                  <a:schemeClr val="tx2"/>
                </a:solidFill>
              </a:rPr>
              <a:t>$400M </a:t>
            </a:r>
            <a:r>
              <a:rPr lang="en-US" sz="1800" b="1" kern="0" dirty="0">
                <a:solidFill>
                  <a:schemeClr val="tx2"/>
                </a:solidFill>
              </a:rPr>
              <a:t>in program savings </a:t>
            </a:r>
            <a:r>
              <a:rPr lang="en-US" sz="1800" kern="0" dirty="0"/>
              <a:t>combined for two </a:t>
            </a:r>
            <a:r>
              <a:rPr lang="en-US" sz="1800" kern="0" dirty="0" smtClean="0"/>
              <a:t>years</a:t>
            </a:r>
            <a:r>
              <a:rPr lang="en-US" sz="1800" kern="0" baseline="30000" dirty="0" smtClean="0"/>
              <a:t>†  </a:t>
            </a:r>
            <a:r>
              <a:rPr lang="en-US" sz="1800" b="1" kern="0" dirty="0" smtClean="0">
                <a:solidFill>
                  <a:srgbClr val="FF0000"/>
                </a:solidFill>
              </a:rPr>
              <a:t>(Office of Actuary Certified expansion likely to reduce program expenditures) </a:t>
            </a:r>
            <a:endParaRPr lang="en-US" sz="1800" b="1" kern="0" dirty="0">
              <a:solidFill>
                <a:srgbClr val="FF0000"/>
              </a:solidFill>
            </a:endParaRPr>
          </a:p>
          <a:p>
            <a:pPr marL="804672" lvl="1" indent="-342900">
              <a:spcBef>
                <a:spcPts val="0"/>
              </a:spcBef>
              <a:spcAft>
                <a:spcPts val="0"/>
              </a:spcAft>
              <a:buFont typeface="Wingdings" panose="05000000000000000000" pitchFamily="2" charset="2"/>
              <a:buChar char="Ø"/>
            </a:pPr>
            <a:r>
              <a:rPr lang="en-US" sz="1800" dirty="0">
                <a:solidFill>
                  <a:schemeClr val="tx1"/>
                </a:solidFill>
              </a:rPr>
              <a:t>Average </a:t>
            </a:r>
            <a:r>
              <a:rPr lang="en-US" sz="1800" b="1" dirty="0" smtClean="0">
                <a:solidFill>
                  <a:schemeClr val="tx2"/>
                </a:solidFill>
              </a:rPr>
              <a:t>savings </a:t>
            </a:r>
            <a:r>
              <a:rPr lang="en-US" sz="1800" b="1" dirty="0">
                <a:solidFill>
                  <a:schemeClr val="tx2"/>
                </a:solidFill>
              </a:rPr>
              <a:t>per ACO</a:t>
            </a:r>
            <a:r>
              <a:rPr lang="en-US" sz="1800" dirty="0">
                <a:solidFill>
                  <a:schemeClr val="tx2"/>
                </a:solidFill>
              </a:rPr>
              <a:t> </a:t>
            </a:r>
            <a:r>
              <a:rPr lang="en-US" sz="1800" b="1" dirty="0">
                <a:solidFill>
                  <a:schemeClr val="tx2"/>
                </a:solidFill>
              </a:rPr>
              <a:t>increased</a:t>
            </a:r>
            <a:r>
              <a:rPr lang="en-US" sz="1800" dirty="0">
                <a:solidFill>
                  <a:prstClr val="black"/>
                </a:solidFill>
              </a:rPr>
              <a:t> from $2.7 million in PY1 to $4.2 million in </a:t>
            </a:r>
            <a:r>
              <a:rPr lang="en-US" sz="1800" dirty="0" smtClean="0">
                <a:solidFill>
                  <a:prstClr val="black"/>
                </a:solidFill>
              </a:rPr>
              <a:t>PY2</a:t>
            </a:r>
            <a:r>
              <a:rPr lang="en-US" sz="1800" baseline="30000" dirty="0" smtClean="0">
                <a:solidFill>
                  <a:prstClr val="black"/>
                </a:solidFill>
              </a:rPr>
              <a:t>‡</a:t>
            </a:r>
            <a:endParaRPr lang="en-US" sz="1800" dirty="0">
              <a:solidFill>
                <a:prstClr val="black"/>
              </a:solidFill>
            </a:endParaRPr>
          </a:p>
          <a:p>
            <a:pPr marL="347472">
              <a:spcBef>
                <a:spcPts val="0"/>
              </a:spcBef>
              <a:spcAft>
                <a:spcPts val="0"/>
              </a:spcAft>
              <a:buFont typeface="Wingdings" panose="05000000000000000000" pitchFamily="2" charset="2"/>
              <a:buChar char="§"/>
            </a:pPr>
            <a:endParaRPr lang="en-US" b="1" kern="0" dirty="0">
              <a:solidFill>
                <a:schemeClr val="tx2"/>
              </a:solidFill>
            </a:endParaRPr>
          </a:p>
          <a:p>
            <a:pPr marL="347472">
              <a:spcBef>
                <a:spcPts val="0"/>
              </a:spcBef>
              <a:spcAft>
                <a:spcPts val="0"/>
              </a:spcAft>
              <a:buFont typeface="Wingdings" panose="05000000000000000000" pitchFamily="2" charset="2"/>
              <a:buChar char="§"/>
            </a:pPr>
            <a:endParaRPr lang="en-US" sz="2000" b="1" kern="0" dirty="0">
              <a:solidFill>
                <a:schemeClr val="tx2"/>
              </a:solidFill>
            </a:endParaRPr>
          </a:p>
        </p:txBody>
      </p:sp>
      <p:sp>
        <p:nvSpPr>
          <p:cNvPr id="6" name="Title 1"/>
          <p:cNvSpPr>
            <a:spLocks noGrp="1"/>
          </p:cNvSpPr>
          <p:nvPr>
            <p:ph type="title"/>
            <p:custDataLst>
              <p:tags r:id="rId1"/>
            </p:custDataLst>
          </p:nvPr>
        </p:nvSpPr>
        <p:spPr>
          <a:xfrm>
            <a:off x="152400" y="76200"/>
            <a:ext cx="8686800" cy="519112"/>
          </a:xfrm>
        </p:spPr>
        <p:txBody>
          <a:bodyPr/>
          <a:lstStyle/>
          <a:p>
            <a:r>
              <a:rPr lang="en-US" dirty="0" smtClean="0">
                <a:latin typeface="+mj-lt"/>
              </a:rPr>
              <a:t>Pioneer ACOs provided higher quality and lower cost care to Medicare beneficiaries in their first two performance years</a:t>
            </a:r>
            <a:endParaRPr lang="en-US" dirty="0">
              <a:latin typeface="+mj-lt"/>
            </a:endParaRPr>
          </a:p>
        </p:txBody>
      </p:sp>
      <p:sp>
        <p:nvSpPr>
          <p:cNvPr id="3" name="Rectangle 2"/>
          <p:cNvSpPr/>
          <p:nvPr/>
        </p:nvSpPr>
        <p:spPr>
          <a:xfrm>
            <a:off x="286327" y="4490322"/>
            <a:ext cx="8576763" cy="1778593"/>
          </a:xfrm>
          <a:prstGeom prst="rect">
            <a:avLst/>
          </a:prstGeom>
          <a:noFill/>
          <a:ln w="1905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pic>
        <p:nvPicPr>
          <p:cNvPr id="655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478" y="4581610"/>
            <a:ext cx="2174954"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905813" y="4509659"/>
            <a:ext cx="5809673" cy="1815882"/>
          </a:xfrm>
          <a:prstGeom prst="rect">
            <a:avLst/>
          </a:prstGeom>
          <a:noFill/>
        </p:spPr>
        <p:txBody>
          <a:bodyPr wrap="square" rtlCol="0">
            <a:spAutoFit/>
          </a:bodyPr>
          <a:lstStyle/>
          <a:p>
            <a:pPr marL="285750" lvl="1" indent="-285750" defTabSz="457200" fontAlgn="base">
              <a:spcBef>
                <a:spcPct val="0"/>
              </a:spcBef>
              <a:spcAft>
                <a:spcPct val="0"/>
              </a:spcAft>
              <a:buFont typeface="Wingdings" panose="05000000000000000000" pitchFamily="2" charset="2"/>
              <a:buChar char="§"/>
            </a:pPr>
            <a:r>
              <a:rPr lang="en-US" sz="1600" dirty="0">
                <a:solidFill>
                  <a:prstClr val="black"/>
                </a:solidFill>
                <a:ea typeface="ＭＳ Ｐゴシック" charset="-128"/>
                <a:cs typeface="Arial" panose="020B0604020202020204" pitchFamily="34" charset="0"/>
              </a:rPr>
              <a:t>19 ACOs operating in 12 states (AZ, CA, IA, IL, MA, ME, MI, MN, NH, NY, VT, WI)  reaching over 600,000 Medicare fee-for-service beneficiaries</a:t>
            </a:r>
          </a:p>
          <a:p>
            <a:pPr marL="285750" lvl="1" indent="-285750" defTabSz="457200" fontAlgn="base">
              <a:spcBef>
                <a:spcPct val="0"/>
              </a:spcBef>
              <a:spcAft>
                <a:spcPct val="0"/>
              </a:spcAft>
              <a:buFont typeface="Wingdings" panose="05000000000000000000" pitchFamily="2" charset="2"/>
              <a:buChar char="§"/>
            </a:pPr>
            <a:r>
              <a:rPr lang="en-US" sz="1600" dirty="0">
                <a:solidFill>
                  <a:prstClr val="black"/>
                </a:solidFill>
                <a:ea typeface="ＭＳ Ｐゴシック" charset="-128"/>
                <a:cs typeface="Arial" panose="020B0604020202020204" pitchFamily="34" charset="0"/>
              </a:rPr>
              <a:t>Duration of model test: January 2012 – December 2014; 19 ACOs extended for 2 additional years</a:t>
            </a:r>
          </a:p>
          <a:p>
            <a:pPr marL="285750" lvl="1" indent="-285750" defTabSz="457200" fontAlgn="base">
              <a:spcBef>
                <a:spcPct val="0"/>
              </a:spcBef>
              <a:spcAft>
                <a:spcPct val="0"/>
              </a:spcAft>
              <a:buFont typeface="Wingdings" panose="05000000000000000000" pitchFamily="2" charset="2"/>
              <a:buChar char="§"/>
            </a:pPr>
            <a:r>
              <a:rPr lang="en-US" sz="1600" b="1" dirty="0">
                <a:solidFill>
                  <a:prstClr val="black"/>
                </a:solidFill>
                <a:ea typeface="ＭＳ Ｐゴシック" charset="-128"/>
                <a:cs typeface="Arial" panose="020B0604020202020204" pitchFamily="34" charset="0"/>
              </a:rPr>
              <a:t>Model certified by Actuary as likely to reduce expenditures and model improved quality</a:t>
            </a:r>
          </a:p>
        </p:txBody>
      </p:sp>
      <p:sp>
        <p:nvSpPr>
          <p:cNvPr id="9" name="TextBox 8"/>
          <p:cNvSpPr txBox="1"/>
          <p:nvPr/>
        </p:nvSpPr>
        <p:spPr>
          <a:xfrm>
            <a:off x="195830" y="6490825"/>
            <a:ext cx="3287949" cy="338554"/>
          </a:xfrm>
          <a:prstGeom prst="rect">
            <a:avLst/>
          </a:prstGeom>
          <a:noFill/>
        </p:spPr>
        <p:txBody>
          <a:bodyPr wrap="square" rtlCol="0">
            <a:spAutoFit/>
          </a:bodyPr>
          <a:lstStyle/>
          <a:p>
            <a:pPr defTabSz="457200" fontAlgn="base">
              <a:spcBef>
                <a:spcPct val="0"/>
              </a:spcBef>
              <a:spcAft>
                <a:spcPct val="0"/>
              </a:spcAft>
            </a:pPr>
            <a:r>
              <a:rPr lang="en-US" sz="800" dirty="0">
                <a:solidFill>
                  <a:prstClr val="black"/>
                </a:solidFill>
                <a:ea typeface="ＭＳ Ｐゴシック" charset="-128"/>
              </a:rPr>
              <a:t>† Results from regression based analysis</a:t>
            </a:r>
          </a:p>
          <a:p>
            <a:pPr defTabSz="457200" fontAlgn="base">
              <a:spcBef>
                <a:spcPct val="0"/>
              </a:spcBef>
              <a:spcAft>
                <a:spcPct val="0"/>
              </a:spcAft>
            </a:pPr>
            <a:r>
              <a:rPr lang="en-US" sz="800" dirty="0">
                <a:solidFill>
                  <a:prstClr val="black"/>
                </a:solidFill>
                <a:ea typeface="ＭＳ Ｐゴシック" charset="-128"/>
              </a:rPr>
              <a:t>‡ Results from actuarial analysis</a:t>
            </a:r>
          </a:p>
        </p:txBody>
      </p:sp>
    </p:spTree>
    <p:extLst>
      <p:ext uri="{BB962C8B-B14F-4D97-AF65-F5344CB8AC3E}">
        <p14:creationId xmlns:p14="http://schemas.microsoft.com/office/powerpoint/2010/main" val="1291676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399"/>
            <a:ext cx="8229600" cy="4894881"/>
          </a:xfrm>
        </p:spPr>
        <p:txBody>
          <a:bodyPr>
            <a:normAutofit/>
          </a:bodyPr>
          <a:lstStyle/>
          <a:p>
            <a:pPr lvl="0"/>
            <a:r>
              <a:rPr lang="en-US" sz="2600" b="1" dirty="0" smtClean="0"/>
              <a:t>Prospective attribution</a:t>
            </a:r>
          </a:p>
          <a:p>
            <a:pPr lvl="0"/>
            <a:r>
              <a:rPr lang="en-US" sz="2600" b="1" dirty="0" smtClean="0"/>
              <a:t>Protect </a:t>
            </a:r>
            <a:r>
              <a:rPr lang="en-US" sz="2600" b="1" dirty="0"/>
              <a:t>Medicare FFS beneficiaries’ freedom </a:t>
            </a:r>
            <a:r>
              <a:rPr lang="en-US" sz="2600" b="1" dirty="0" smtClean="0"/>
              <a:t>of </a:t>
            </a:r>
            <a:r>
              <a:rPr lang="en-US" sz="2600" b="1" dirty="0"/>
              <a:t>choice;</a:t>
            </a:r>
          </a:p>
          <a:p>
            <a:pPr lvl="0"/>
            <a:r>
              <a:rPr lang="en-US" sz="2600" b="1" dirty="0" smtClean="0"/>
              <a:t>Create a financial </a:t>
            </a:r>
            <a:r>
              <a:rPr lang="en-US" sz="2600" b="1" dirty="0"/>
              <a:t>model with long-term </a:t>
            </a:r>
            <a:r>
              <a:rPr lang="en-US" sz="2600" b="1" dirty="0" smtClean="0"/>
              <a:t>sustainability;</a:t>
            </a:r>
          </a:p>
          <a:p>
            <a:pPr lvl="0"/>
            <a:r>
              <a:rPr lang="en-US" sz="2600" b="1" dirty="0" smtClean="0"/>
              <a:t>Rewards </a:t>
            </a:r>
            <a:r>
              <a:rPr lang="en-US" sz="2600" b="1" dirty="0"/>
              <a:t>quality; </a:t>
            </a:r>
            <a:endParaRPr lang="en-US" sz="2600" b="1" dirty="0" smtClean="0"/>
          </a:p>
          <a:p>
            <a:pPr lvl="0"/>
            <a:r>
              <a:rPr lang="en-US" sz="2600" b="1" dirty="0" smtClean="0"/>
              <a:t>Offer benefit </a:t>
            </a:r>
            <a:r>
              <a:rPr lang="en-US" sz="2600" b="1" dirty="0"/>
              <a:t>enhancements that directly improve the patient experience and </a:t>
            </a:r>
            <a:r>
              <a:rPr lang="en-US" sz="2600" b="1" dirty="0" smtClean="0"/>
              <a:t>support </a:t>
            </a:r>
            <a:r>
              <a:rPr lang="en-US" sz="2600" b="1" dirty="0"/>
              <a:t>coordinated </a:t>
            </a:r>
            <a:r>
              <a:rPr lang="en-US" sz="2600" b="1" dirty="0" smtClean="0"/>
              <a:t>care;</a:t>
            </a:r>
            <a:endParaRPr lang="en-US" sz="2600" b="1" dirty="0"/>
          </a:p>
          <a:p>
            <a:pPr lvl="0"/>
            <a:r>
              <a:rPr lang="en-US" sz="2600" b="1" dirty="0" smtClean="0"/>
              <a:t>Allow beneficiaries a choice in their alignment with the ACO</a:t>
            </a:r>
          </a:p>
          <a:p>
            <a:pPr lvl="0"/>
            <a:r>
              <a:rPr lang="en-US" sz="2600" b="1" dirty="0" smtClean="0"/>
              <a:t>Smooth </a:t>
            </a:r>
            <a:r>
              <a:rPr lang="en-US" sz="2600" b="1" dirty="0"/>
              <a:t>ACO cash flow and </a:t>
            </a:r>
            <a:r>
              <a:rPr lang="en-US" sz="2600" b="1" dirty="0" smtClean="0"/>
              <a:t>improve </a:t>
            </a:r>
            <a:r>
              <a:rPr lang="en-US" sz="2600" b="1" dirty="0"/>
              <a:t>investment capabilities through alternative payment mechanisms</a:t>
            </a:r>
            <a:r>
              <a:rPr lang="en-US" sz="2600" b="1" dirty="0" smtClean="0"/>
              <a:t>.</a:t>
            </a:r>
            <a:endParaRPr lang="en-US" sz="2600" b="1" dirty="0"/>
          </a:p>
        </p:txBody>
      </p:sp>
      <p:sp>
        <p:nvSpPr>
          <p:cNvPr id="4" name="Slide Number Placeholder 3"/>
          <p:cNvSpPr>
            <a:spLocks noGrp="1"/>
          </p:cNvSpPr>
          <p:nvPr>
            <p:ph type="sldNum" sz="quarter" idx="4"/>
          </p:nvPr>
        </p:nvSpPr>
        <p:spPr/>
        <p:txBody>
          <a:bodyPr/>
          <a:lstStyle/>
          <a:p>
            <a:fld id="{E8555075-F7D8-774D-92CE-0FFE5404D32F}" type="slidenum">
              <a:rPr lang="en-US" smtClean="0">
                <a:solidFill>
                  <a:prstClr val="black">
                    <a:tint val="75000"/>
                  </a:prstClr>
                </a:solidFill>
              </a:rPr>
              <a:pPr/>
              <a:t>16</a:t>
            </a:fld>
            <a:endParaRPr lang="en-US">
              <a:solidFill>
                <a:prstClr val="black">
                  <a:tint val="75000"/>
                </a:prstClr>
              </a:solidFill>
            </a:endParaRPr>
          </a:p>
        </p:txBody>
      </p:sp>
      <p:sp>
        <p:nvSpPr>
          <p:cNvPr id="6" name="Rectangle 5"/>
          <p:cNvSpPr/>
          <p:nvPr/>
        </p:nvSpPr>
        <p:spPr>
          <a:xfrm>
            <a:off x="762000" y="152400"/>
            <a:ext cx="7696200" cy="1446550"/>
          </a:xfrm>
          <a:prstGeom prst="rect">
            <a:avLst/>
          </a:prstGeom>
        </p:spPr>
        <p:txBody>
          <a:bodyPr wrap="square">
            <a:spAutoFit/>
          </a:bodyPr>
          <a:lstStyle/>
          <a:p>
            <a:pPr algn="ctr"/>
            <a:r>
              <a:rPr lang="en-US" sz="4400" b="1" dirty="0">
                <a:solidFill>
                  <a:prstClr val="black"/>
                </a:solidFill>
                <a:ea typeface="+mj-ea"/>
                <a:cs typeface="+mj-cs"/>
              </a:rPr>
              <a:t>Next Generation ACO </a:t>
            </a:r>
            <a:endParaRPr lang="en-US" sz="4400" b="1" dirty="0" smtClean="0">
              <a:solidFill>
                <a:prstClr val="black"/>
              </a:solidFill>
              <a:ea typeface="+mj-ea"/>
              <a:cs typeface="+mj-cs"/>
            </a:endParaRPr>
          </a:p>
          <a:p>
            <a:pPr algn="ctr"/>
            <a:r>
              <a:rPr lang="en-US" sz="4400" b="1" dirty="0" smtClean="0">
                <a:solidFill>
                  <a:prstClr val="black"/>
                </a:solidFill>
                <a:ea typeface="+mj-ea"/>
                <a:cs typeface="+mj-cs"/>
              </a:rPr>
              <a:t>Model Principles</a:t>
            </a:r>
          </a:p>
        </p:txBody>
      </p:sp>
    </p:spTree>
    <p:extLst>
      <p:ext uri="{BB962C8B-B14F-4D97-AF65-F5344CB8AC3E}">
        <p14:creationId xmlns:p14="http://schemas.microsoft.com/office/powerpoint/2010/main" val="2159762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smtClean="0"/>
              <a:t>Primary Care</a:t>
            </a:r>
            <a:endParaRPr lang="en-US" b="1" dirty="0"/>
          </a:p>
        </p:txBody>
      </p:sp>
      <p:sp>
        <p:nvSpPr>
          <p:cNvPr id="4" name="Slide Number Placeholder 3"/>
          <p:cNvSpPr>
            <a:spLocks noGrp="1"/>
          </p:cNvSpPr>
          <p:nvPr>
            <p:ph type="sldNum" sz="quarter" idx="12"/>
          </p:nvPr>
        </p:nvSpPr>
        <p:spPr/>
        <p:txBody>
          <a:bodyPr/>
          <a:lstStyle/>
          <a:p>
            <a:fld id="{E8555075-F7D8-774D-92CE-0FFE5404D32F}"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3636205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b="1" u="sng" dirty="0" smtClean="0"/>
              <a:t>Post ACA</a:t>
            </a:r>
            <a:br>
              <a:rPr lang="en-US" b="1" u="sng" dirty="0" smtClean="0"/>
            </a:br>
            <a:r>
              <a:rPr lang="en-US" b="1" u="sng" dirty="0" smtClean="0"/>
              <a:t>Primary Care Models improving Care</a:t>
            </a:r>
            <a:endParaRPr lang="en-US" b="1" u="sng" dirty="0"/>
          </a:p>
        </p:txBody>
      </p:sp>
      <p:sp>
        <p:nvSpPr>
          <p:cNvPr id="3" name="Content Placeholder 2"/>
          <p:cNvSpPr>
            <a:spLocks noGrp="1"/>
          </p:cNvSpPr>
          <p:nvPr>
            <p:ph idx="1"/>
          </p:nvPr>
        </p:nvSpPr>
        <p:spPr>
          <a:xfrm>
            <a:off x="533400" y="1371600"/>
            <a:ext cx="8077200" cy="5257800"/>
          </a:xfrm>
        </p:spPr>
        <p:txBody>
          <a:bodyPr>
            <a:normAutofit fontScale="92500"/>
          </a:bodyPr>
          <a:lstStyle/>
          <a:p>
            <a:r>
              <a:rPr lang="en-US" sz="3500" dirty="0" smtClean="0"/>
              <a:t>Comprehensive Primary Care Initiative</a:t>
            </a:r>
          </a:p>
          <a:p>
            <a:r>
              <a:rPr lang="en-US" sz="3500" dirty="0" smtClean="0"/>
              <a:t>Independence at Home</a:t>
            </a:r>
          </a:p>
          <a:p>
            <a:r>
              <a:rPr lang="en-US" sz="3500" dirty="0" smtClean="0"/>
              <a:t>Transforming Clinical Practice Initiative</a:t>
            </a:r>
          </a:p>
          <a:p>
            <a:r>
              <a:rPr lang="en-US" sz="3500" dirty="0" smtClean="0"/>
              <a:t>Various Health Care Innovation Awards</a:t>
            </a:r>
          </a:p>
          <a:p>
            <a:r>
              <a:rPr lang="en-US" sz="3500" dirty="0" smtClean="0"/>
              <a:t>State Innovation Model</a:t>
            </a:r>
          </a:p>
          <a:p>
            <a:r>
              <a:rPr lang="en-US" sz="3500" dirty="0" smtClean="0"/>
              <a:t>FQHC Advanced Primary Care Practice Demonstration (Closed and being evaluated)</a:t>
            </a:r>
          </a:p>
          <a:p>
            <a:pPr lvl="0"/>
            <a:r>
              <a:rPr lang="en-US" sz="3500" dirty="0"/>
              <a:t>Chronic Care Management</a:t>
            </a:r>
          </a:p>
          <a:p>
            <a:pPr lvl="0"/>
            <a:r>
              <a:rPr lang="en-US" sz="3500" dirty="0"/>
              <a:t>Transitional Care Management Services</a:t>
            </a:r>
          </a:p>
          <a:p>
            <a:endParaRPr lang="en-US" dirty="0"/>
          </a:p>
        </p:txBody>
      </p:sp>
    </p:spTree>
    <p:extLst>
      <p:ext uri="{BB962C8B-B14F-4D97-AF65-F5344CB8AC3E}">
        <p14:creationId xmlns:p14="http://schemas.microsoft.com/office/powerpoint/2010/main" val="2850706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274347" y="1120974"/>
            <a:ext cx="8549141" cy="30289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yriad Pro"/>
                <a:ea typeface="ＭＳ Ｐゴシック" pitchFamily="-112" charset="-128"/>
                <a:cs typeface="Myriad Pro"/>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yriad Pro"/>
                <a:ea typeface="ＭＳ Ｐゴシック" pitchFamily="-112" charset="-128"/>
                <a:cs typeface="Myriad Pro"/>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yriad Pro"/>
                <a:ea typeface="ＭＳ Ｐゴシック" pitchFamily="-112" charset="-128"/>
                <a:cs typeface="Myriad Pro"/>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yriad Pro"/>
                <a:ea typeface="ＭＳ Ｐゴシック" pitchFamily="-112" charset="-128"/>
                <a:cs typeface="Myriad Pro"/>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yriad Pro"/>
                <a:ea typeface="ＭＳ Ｐゴシック" pitchFamily="-112" charset="-128"/>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000" dirty="0" smtClean="0">
                <a:solidFill>
                  <a:prstClr val="black"/>
                </a:solidFill>
                <a:latin typeface="Calibri"/>
                <a:cs typeface="Arial" panose="020B0604020202020204" pitchFamily="34" charset="0"/>
              </a:rPr>
              <a:t>CMS convenes Medicaid and commercial payers to support primary care practice transformation through enhanced, non-visit-based payments, data feedback, and learning systems</a:t>
            </a:r>
            <a:endParaRPr lang="en-US" sz="2000" dirty="0">
              <a:solidFill>
                <a:prstClr val="black"/>
              </a:solidFill>
              <a:latin typeface="Calibri"/>
              <a:cs typeface="Arial" panose="020B0604020202020204" pitchFamily="34" charset="0"/>
            </a:endParaRPr>
          </a:p>
          <a:p>
            <a:endParaRPr lang="en-US" sz="2000" dirty="0">
              <a:solidFill>
                <a:prstClr val="black"/>
              </a:solidFill>
              <a:latin typeface="Calibri"/>
              <a:cs typeface="Arial" panose="020B0604020202020204" pitchFamily="34" charset="0"/>
            </a:endParaRPr>
          </a:p>
          <a:p>
            <a:pPr>
              <a:spcAft>
                <a:spcPts val="600"/>
              </a:spcAft>
              <a:buFont typeface="Wingdings" panose="05000000000000000000" pitchFamily="2" charset="2"/>
              <a:buChar char="§"/>
            </a:pPr>
            <a:r>
              <a:rPr lang="en-US" sz="2000" dirty="0">
                <a:solidFill>
                  <a:prstClr val="black"/>
                </a:solidFill>
                <a:latin typeface="Calibri"/>
              </a:rPr>
              <a:t>Across all 7 regions, CPC </a:t>
            </a:r>
            <a:r>
              <a:rPr lang="en-US" sz="2000" b="1" dirty="0">
                <a:solidFill>
                  <a:srgbClr val="1F497D"/>
                </a:solidFill>
                <a:latin typeface="Calibri"/>
              </a:rPr>
              <a:t>reduced Medicare Part A and B expenditures</a:t>
            </a:r>
            <a:r>
              <a:rPr lang="en-US" sz="2000" dirty="0">
                <a:solidFill>
                  <a:prstClr val="black"/>
                </a:solidFill>
                <a:latin typeface="Calibri"/>
              </a:rPr>
              <a:t> per beneficiary by $14 or 2%* </a:t>
            </a:r>
          </a:p>
          <a:p>
            <a:pPr lvl="1">
              <a:spcAft>
                <a:spcPts val="600"/>
              </a:spcAft>
              <a:buFont typeface="Wingdings" panose="05000000000000000000" pitchFamily="2" charset="2"/>
              <a:buChar char="Ø"/>
            </a:pPr>
            <a:r>
              <a:rPr lang="en-US" sz="2000" dirty="0" smtClean="0">
                <a:solidFill>
                  <a:prstClr val="black"/>
                </a:solidFill>
                <a:latin typeface="Calibri"/>
              </a:rPr>
              <a:t>Reductions </a:t>
            </a:r>
            <a:r>
              <a:rPr lang="en-US" sz="2000" dirty="0">
                <a:solidFill>
                  <a:prstClr val="black"/>
                </a:solidFill>
                <a:latin typeface="Calibri"/>
              </a:rPr>
              <a:t>appear to be driven by initiative-wide impacts on </a:t>
            </a:r>
            <a:r>
              <a:rPr lang="en-US" sz="2000" dirty="0" smtClean="0">
                <a:solidFill>
                  <a:prstClr val="black"/>
                </a:solidFill>
                <a:latin typeface="Calibri"/>
              </a:rPr>
              <a:t>reduced hospitalizations</a:t>
            </a:r>
            <a:r>
              <a:rPr lang="en-US" sz="2000" dirty="0">
                <a:solidFill>
                  <a:prstClr val="black"/>
                </a:solidFill>
                <a:latin typeface="Calibri"/>
              </a:rPr>
              <a:t>, ED visits, and unplanned 30-day </a:t>
            </a:r>
            <a:r>
              <a:rPr lang="en-US" sz="2000" dirty="0" smtClean="0">
                <a:solidFill>
                  <a:prstClr val="black"/>
                </a:solidFill>
                <a:latin typeface="Calibri"/>
              </a:rPr>
              <a:t>readmissions</a:t>
            </a:r>
            <a:endParaRPr lang="en-US" sz="2000" dirty="0">
              <a:solidFill>
                <a:prstClr val="black"/>
              </a:solidFill>
              <a:latin typeface="Calibri"/>
            </a:endParaRPr>
          </a:p>
        </p:txBody>
      </p:sp>
      <p:sp>
        <p:nvSpPr>
          <p:cNvPr id="2" name="Title 1"/>
          <p:cNvSpPr>
            <a:spLocks noGrp="1"/>
          </p:cNvSpPr>
          <p:nvPr>
            <p:ph type="title"/>
          </p:nvPr>
        </p:nvSpPr>
        <p:spPr>
          <a:xfrm>
            <a:off x="119498" y="85295"/>
            <a:ext cx="8915400" cy="519112"/>
          </a:xfrm>
        </p:spPr>
        <p:txBody>
          <a:bodyPr/>
          <a:lstStyle/>
          <a:p>
            <a:r>
              <a:rPr lang="en-US" sz="2400" dirty="0" smtClean="0">
                <a:latin typeface="+mj-lt"/>
              </a:rPr>
              <a:t>Comprehensive Primary Care (CPC) is showing early positive results</a:t>
            </a:r>
            <a:endParaRPr lang="en-US" sz="2400"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961" y="4219761"/>
            <a:ext cx="2262432" cy="1696824"/>
          </a:xfrm>
          <a:prstGeom prst="rect">
            <a:avLst/>
          </a:prstGeom>
          <a:effectLst/>
        </p:spPr>
      </p:pic>
      <p:sp>
        <p:nvSpPr>
          <p:cNvPr id="5" name="TextBox 4"/>
          <p:cNvSpPr txBox="1"/>
          <p:nvPr/>
        </p:nvSpPr>
        <p:spPr>
          <a:xfrm>
            <a:off x="3467484" y="4285750"/>
            <a:ext cx="5356004" cy="1477328"/>
          </a:xfrm>
          <a:prstGeom prst="rect">
            <a:avLst/>
          </a:prstGeom>
          <a:noFill/>
        </p:spPr>
        <p:txBody>
          <a:bodyPr wrap="square" rtlCol="0">
            <a:spAutoFit/>
          </a:bodyPr>
          <a:lstStyle/>
          <a:p>
            <a:pPr marL="285750" indent="-285750" defTabSz="457200" fontAlgn="base">
              <a:spcBef>
                <a:spcPct val="0"/>
              </a:spcBef>
              <a:spcAft>
                <a:spcPct val="0"/>
              </a:spcAft>
              <a:buFont typeface="Wingdings" panose="05000000000000000000" pitchFamily="2" charset="2"/>
              <a:buChar char="§"/>
            </a:pPr>
            <a:r>
              <a:rPr lang="en-US" dirty="0">
                <a:solidFill>
                  <a:prstClr val="black"/>
                </a:solidFill>
                <a:ea typeface="ＭＳ Ｐゴシック" charset="-128"/>
                <a:cs typeface="Arial" panose="020B0604020202020204" pitchFamily="34" charset="0"/>
              </a:rPr>
              <a:t>7 regions (AR, OR, NJ, CO, OK, OH/KY, NY) encompassing 31 payers, nearly 500 practices, and approximately 2.5 million multi-payer patients</a:t>
            </a:r>
          </a:p>
          <a:p>
            <a:pPr marL="285750" indent="-285750" defTabSz="457200" fontAlgn="base">
              <a:spcBef>
                <a:spcPct val="0"/>
              </a:spcBef>
              <a:spcAft>
                <a:spcPct val="0"/>
              </a:spcAft>
              <a:buFont typeface="Wingdings" panose="05000000000000000000" pitchFamily="2" charset="2"/>
              <a:buChar char="§"/>
            </a:pPr>
            <a:endParaRPr lang="en-US" dirty="0">
              <a:solidFill>
                <a:prstClr val="black"/>
              </a:solidFill>
              <a:ea typeface="ＭＳ Ｐゴシック" charset="-128"/>
              <a:cs typeface="Arial" panose="020B0604020202020204" pitchFamily="34" charset="0"/>
            </a:endParaRPr>
          </a:p>
          <a:p>
            <a:pPr marL="285750" indent="-285750" defTabSz="457200" fontAlgn="base">
              <a:spcBef>
                <a:spcPct val="0"/>
              </a:spcBef>
              <a:spcAft>
                <a:spcPct val="0"/>
              </a:spcAft>
              <a:buFont typeface="Wingdings" panose="05000000000000000000" pitchFamily="2" charset="2"/>
              <a:buChar char="§"/>
            </a:pPr>
            <a:r>
              <a:rPr lang="en-US" dirty="0">
                <a:solidFill>
                  <a:prstClr val="black"/>
                </a:solidFill>
                <a:ea typeface="ＭＳ Ｐゴシック" charset="-128"/>
                <a:cs typeface="Arial" panose="020B0604020202020204" pitchFamily="34" charset="0"/>
              </a:rPr>
              <a:t>Duration of model test: Oct 2012 – Dec 2016</a:t>
            </a:r>
          </a:p>
        </p:txBody>
      </p:sp>
      <p:sp>
        <p:nvSpPr>
          <p:cNvPr id="6" name="Rectangle 5"/>
          <p:cNvSpPr/>
          <p:nvPr/>
        </p:nvSpPr>
        <p:spPr>
          <a:xfrm>
            <a:off x="302628" y="4169997"/>
            <a:ext cx="8549141" cy="1799340"/>
          </a:xfrm>
          <a:prstGeom prst="rect">
            <a:avLst/>
          </a:prstGeom>
          <a:noFill/>
          <a:ln w="19050"/>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 name="TextBox 6"/>
          <p:cNvSpPr txBox="1"/>
          <p:nvPr/>
        </p:nvSpPr>
        <p:spPr>
          <a:xfrm>
            <a:off x="386497" y="6543319"/>
            <a:ext cx="7408994" cy="276999"/>
          </a:xfrm>
          <a:prstGeom prst="rect">
            <a:avLst/>
          </a:prstGeom>
          <a:noFill/>
        </p:spPr>
        <p:txBody>
          <a:bodyPr wrap="square" rtlCol="0">
            <a:spAutoFit/>
          </a:bodyPr>
          <a:lstStyle/>
          <a:p>
            <a:pPr defTabSz="457200" fontAlgn="base">
              <a:spcBef>
                <a:spcPct val="0"/>
              </a:spcBef>
              <a:spcAft>
                <a:spcPct val="0"/>
              </a:spcAft>
            </a:pPr>
            <a:r>
              <a:rPr lang="en-US" sz="1200" dirty="0">
                <a:solidFill>
                  <a:prstClr val="black"/>
                </a:solidFill>
                <a:ea typeface="ＭＳ Ｐゴシック" charset="-128"/>
              </a:rPr>
              <a:t>* Reductions relative to a matched comparison group and do not include the care management fees (~$20 </a:t>
            </a:r>
            <a:r>
              <a:rPr lang="en-US" sz="1200" dirty="0" err="1">
                <a:solidFill>
                  <a:prstClr val="black"/>
                </a:solidFill>
                <a:ea typeface="ＭＳ Ｐゴシック" charset="-128"/>
              </a:rPr>
              <a:t>pbpm</a:t>
            </a:r>
            <a:r>
              <a:rPr lang="en-US" sz="1200" dirty="0">
                <a:solidFill>
                  <a:prstClr val="black"/>
                </a:solidFill>
                <a:ea typeface="ＭＳ Ｐゴシック" charset="-128"/>
              </a:rPr>
              <a:t>)</a:t>
            </a:r>
          </a:p>
        </p:txBody>
      </p:sp>
    </p:spTree>
    <p:extLst>
      <p:ext uri="{BB962C8B-B14F-4D97-AF65-F5344CB8AC3E}">
        <p14:creationId xmlns:p14="http://schemas.microsoft.com/office/powerpoint/2010/main" val="3087198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b="1" dirty="0" smtClean="0"/>
              <a:t>Expansion of Health Insurance Coverage -&gt; Decreased Uninsured Rates</a:t>
            </a:r>
          </a:p>
          <a:p>
            <a:r>
              <a:rPr lang="en-US" b="1" dirty="0" smtClean="0"/>
              <a:t>Slower Growth in Health Care Costs</a:t>
            </a:r>
          </a:p>
          <a:p>
            <a:r>
              <a:rPr lang="en-US" b="1" dirty="0" smtClean="0"/>
              <a:t>Improved Quality of Care</a:t>
            </a:r>
          </a:p>
          <a:p>
            <a:pPr marL="0" indent="0">
              <a:buNone/>
            </a:pPr>
            <a:endParaRPr lang="en-US" dirty="0"/>
          </a:p>
        </p:txBody>
      </p:sp>
      <p:sp>
        <p:nvSpPr>
          <p:cNvPr id="7" name="Title 6"/>
          <p:cNvSpPr>
            <a:spLocks noGrp="1"/>
          </p:cNvSpPr>
          <p:nvPr>
            <p:ph type="title"/>
          </p:nvPr>
        </p:nvSpPr>
        <p:spPr/>
        <p:txBody>
          <a:bodyPr/>
          <a:lstStyle/>
          <a:p>
            <a:r>
              <a:rPr lang="en-US" b="1" dirty="0" smtClean="0"/>
              <a:t>Affordable Care Act Impact</a:t>
            </a:r>
            <a:endParaRPr lang="en-US" b="1" dirty="0"/>
          </a:p>
        </p:txBody>
      </p:sp>
      <p:sp>
        <p:nvSpPr>
          <p:cNvPr id="4" name="Slide Number Placeholder 3"/>
          <p:cNvSpPr>
            <a:spLocks noGrp="1"/>
          </p:cNvSpPr>
          <p:nvPr>
            <p:ph type="sldNum" sz="quarter" idx="4"/>
          </p:nvPr>
        </p:nvSpPr>
        <p:spPr/>
        <p:txBody>
          <a:bodyPr/>
          <a:lstStyle/>
          <a:p>
            <a:fld id="{7022FF3C-310F-4809-A5BE-BC5BA8AA108D}" type="slidenum">
              <a:rPr lang="en-US" smtClean="0"/>
              <a:t>2</a:t>
            </a:fld>
            <a:endParaRPr lang="en-US"/>
          </a:p>
        </p:txBody>
      </p:sp>
      <p:sp>
        <p:nvSpPr>
          <p:cNvPr id="10" name="TextBox 9"/>
          <p:cNvSpPr txBox="1"/>
          <p:nvPr/>
        </p:nvSpPr>
        <p:spPr>
          <a:xfrm>
            <a:off x="136974" y="6504801"/>
            <a:ext cx="8229600" cy="246221"/>
          </a:xfrm>
          <a:prstGeom prst="rect">
            <a:avLst/>
          </a:prstGeom>
          <a:noFill/>
        </p:spPr>
        <p:txBody>
          <a:bodyPr wrap="square" rtlCol="0">
            <a:spAutoFit/>
          </a:bodyPr>
          <a:lstStyle/>
          <a:p>
            <a:pPr algn="ctr"/>
            <a:r>
              <a:rPr lang="en-US" sz="1000" dirty="0" smtClean="0"/>
              <a:t>Source: Furman J, Fiedler M ─ Continuing the Affordable Care Act’s Progress on Delivery System Reform is an Economic Imperative.</a:t>
            </a:r>
            <a:endParaRPr lang="en-US" sz="1000" dirty="0"/>
          </a:p>
        </p:txBody>
      </p:sp>
    </p:spTree>
    <p:extLst>
      <p:ext uri="{BB962C8B-B14F-4D97-AF65-F5344CB8AC3E}">
        <p14:creationId xmlns:p14="http://schemas.microsoft.com/office/powerpoint/2010/main" val="1026225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Spotlight: Comprehensive Primary Care, SAMA Healthcare</a:t>
            </a:r>
            <a:endParaRPr lang="en-US" sz="2400" dirty="0">
              <a:latin typeface="+mj-lt"/>
            </a:endParaRPr>
          </a:p>
        </p:txBody>
      </p:sp>
      <p:sp>
        <p:nvSpPr>
          <p:cNvPr id="3" name="Content Placeholder 2"/>
          <p:cNvSpPr txBox="1">
            <a:spLocks/>
          </p:cNvSpPr>
          <p:nvPr/>
        </p:nvSpPr>
        <p:spPr bwMode="auto">
          <a:xfrm>
            <a:off x="274347" y="890065"/>
            <a:ext cx="8549141" cy="7724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yriad Pro"/>
                <a:ea typeface="ＭＳ Ｐゴシック" pitchFamily="-112" charset="-128"/>
                <a:cs typeface="Myriad Pro"/>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yriad Pro"/>
                <a:ea typeface="ＭＳ Ｐゴシック" pitchFamily="-112" charset="-128"/>
                <a:cs typeface="Myriad Pro"/>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yriad Pro"/>
                <a:ea typeface="ＭＳ Ｐゴシック" pitchFamily="-112" charset="-128"/>
                <a:cs typeface="Myriad Pro"/>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yriad Pro"/>
                <a:ea typeface="ＭＳ Ｐゴシック" pitchFamily="-112" charset="-128"/>
                <a:cs typeface="Myriad Pro"/>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yriad Pro"/>
                <a:ea typeface="ＭＳ Ｐゴシック" pitchFamily="-112" charset="-128"/>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000" dirty="0" smtClean="0">
                <a:solidFill>
                  <a:prstClr val="black"/>
                </a:solidFill>
                <a:latin typeface="Calibri"/>
                <a:cs typeface="Arial" panose="020B0604020202020204" pitchFamily="34" charset="0"/>
              </a:rPr>
              <a:t>SAMA Healthcare Services is an independent four-physician family practice located located in El Dorado, a town in rural southeast Arkansas</a:t>
            </a:r>
          </a:p>
          <a:p>
            <a:pPr>
              <a:buFont typeface="Wingdings" panose="05000000000000000000" pitchFamily="2" charset="2"/>
              <a:buChar char="§"/>
            </a:pPr>
            <a:endParaRPr lang="en-US" sz="2000" dirty="0">
              <a:solidFill>
                <a:prstClr val="black"/>
              </a:solidFill>
              <a:latin typeface="Calibri"/>
              <a:cs typeface="Arial" panose="020B0604020202020204" pitchFamily="34" charset="0"/>
            </a:endParaRPr>
          </a:p>
          <a:p>
            <a:pPr>
              <a:buFont typeface="Wingdings" panose="05000000000000000000" pitchFamily="2" charset="2"/>
              <a:buChar char="§"/>
            </a:pPr>
            <a:endParaRPr lang="en-US" sz="2000" dirty="0">
              <a:solidFill>
                <a:prstClr val="black"/>
              </a:solidFill>
              <a:latin typeface="Calibri"/>
            </a:endParaRPr>
          </a:p>
        </p:txBody>
      </p:sp>
      <p:pic>
        <p:nvPicPr>
          <p:cNvPr id="675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7983" y="1982222"/>
            <a:ext cx="3024890" cy="2846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527983" y="5246255"/>
            <a:ext cx="3375872" cy="1169551"/>
          </a:xfrm>
          <a:prstGeom prst="rect">
            <a:avLst/>
          </a:prstGeom>
          <a:noFill/>
        </p:spPr>
        <p:txBody>
          <a:bodyPr wrap="square" rtlCol="0">
            <a:spAutoFit/>
          </a:bodyPr>
          <a:lstStyle/>
          <a:p>
            <a:pPr defTabSz="457200" fontAlgn="base">
              <a:spcBef>
                <a:spcPct val="0"/>
              </a:spcBef>
              <a:spcAft>
                <a:spcPct val="0"/>
              </a:spcAft>
            </a:pPr>
            <a:r>
              <a:rPr lang="en-US" sz="1400" dirty="0">
                <a:solidFill>
                  <a:prstClr val="black"/>
                </a:solidFill>
                <a:ea typeface="ＭＳ Ｐゴシック" charset="-128"/>
              </a:rPr>
              <a:t>“A lot of the things we’re doing now are things we wanted to do in the past… </a:t>
            </a:r>
            <a:r>
              <a:rPr lang="en-US" sz="1400" b="1" dirty="0">
                <a:solidFill>
                  <a:srgbClr val="4F81BD">
                    <a:lumMod val="75000"/>
                  </a:srgbClr>
                </a:solidFill>
                <a:ea typeface="ＭＳ Ｐゴシック" charset="-128"/>
              </a:rPr>
              <a:t>We needed the front-end investment</a:t>
            </a:r>
            <a:r>
              <a:rPr lang="en-US" sz="1400" dirty="0">
                <a:solidFill>
                  <a:prstClr val="black"/>
                </a:solidFill>
                <a:ea typeface="ＭＳ Ｐゴシック" charset="-128"/>
              </a:rPr>
              <a:t> of start-up money to develop our teams and our processes”</a:t>
            </a:r>
          </a:p>
        </p:txBody>
      </p:sp>
      <p:sp>
        <p:nvSpPr>
          <p:cNvPr id="5" name="TextBox 4"/>
          <p:cNvSpPr txBox="1"/>
          <p:nvPr/>
        </p:nvSpPr>
        <p:spPr>
          <a:xfrm>
            <a:off x="5530285" y="4966186"/>
            <a:ext cx="3205019" cy="307777"/>
          </a:xfrm>
          <a:prstGeom prst="rect">
            <a:avLst/>
          </a:prstGeom>
          <a:noFill/>
        </p:spPr>
        <p:txBody>
          <a:bodyPr wrap="square" rtlCol="0">
            <a:spAutoFit/>
          </a:bodyPr>
          <a:lstStyle/>
          <a:p>
            <a:pPr defTabSz="457200" fontAlgn="base">
              <a:spcBef>
                <a:spcPct val="0"/>
              </a:spcBef>
              <a:spcAft>
                <a:spcPct val="0"/>
              </a:spcAft>
            </a:pPr>
            <a:r>
              <a:rPr lang="en-US" sz="1400" b="1" dirty="0">
                <a:solidFill>
                  <a:prstClr val="black"/>
                </a:solidFill>
                <a:ea typeface="ＭＳ Ｐゴシック" charset="-128"/>
              </a:rPr>
              <a:t>-Practice Administrator</a:t>
            </a:r>
          </a:p>
        </p:txBody>
      </p:sp>
      <p:sp>
        <p:nvSpPr>
          <p:cNvPr id="9" name="Content Placeholder 2"/>
          <p:cNvSpPr txBox="1">
            <a:spLocks/>
          </p:cNvSpPr>
          <p:nvPr/>
        </p:nvSpPr>
        <p:spPr bwMode="auto">
          <a:xfrm>
            <a:off x="274348" y="1884218"/>
            <a:ext cx="5027326" cy="425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yriad Pro"/>
                <a:ea typeface="ＭＳ Ｐゴシック" pitchFamily="-112" charset="-128"/>
                <a:cs typeface="Myriad Pro"/>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yriad Pro"/>
                <a:ea typeface="ＭＳ Ｐゴシック" pitchFamily="-112" charset="-128"/>
                <a:cs typeface="Myriad Pro"/>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yriad Pro"/>
                <a:ea typeface="ＭＳ Ｐゴシック" pitchFamily="-112" charset="-128"/>
                <a:cs typeface="Myriad Pro"/>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yriad Pro"/>
                <a:ea typeface="ＭＳ Ｐゴシック" pitchFamily="-112" charset="-128"/>
                <a:cs typeface="Myriad Pro"/>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yriad Pro"/>
                <a:ea typeface="ＭＳ Ｐゴシック" pitchFamily="-112" charset="-128"/>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000" b="1" dirty="0">
                <a:solidFill>
                  <a:prstClr val="black"/>
                </a:solidFill>
                <a:latin typeface="Calibri"/>
                <a:cs typeface="Arial" panose="020B0604020202020204" pitchFamily="34" charset="0"/>
              </a:rPr>
              <a:t>S</a:t>
            </a:r>
            <a:r>
              <a:rPr lang="en-US" sz="2000" b="1" dirty="0" smtClean="0">
                <a:solidFill>
                  <a:prstClr val="black"/>
                </a:solidFill>
                <a:latin typeface="Calibri"/>
                <a:cs typeface="Arial" panose="020B0604020202020204" pitchFamily="34" charset="0"/>
              </a:rPr>
              <a:t>ervices made possible by CPC investment</a:t>
            </a:r>
          </a:p>
          <a:p>
            <a:pPr>
              <a:buFont typeface="Wingdings" panose="05000000000000000000" pitchFamily="2" charset="2"/>
              <a:buChar char="§"/>
            </a:pPr>
            <a:r>
              <a:rPr lang="en-US" sz="2000" dirty="0" smtClean="0">
                <a:solidFill>
                  <a:prstClr val="black"/>
                </a:solidFill>
                <a:latin typeface="Calibri"/>
                <a:cs typeface="Arial" panose="020B0604020202020204" pitchFamily="34" charset="0"/>
              </a:rPr>
              <a:t>Care management</a:t>
            </a:r>
          </a:p>
          <a:p>
            <a:pPr lvl="1">
              <a:buFont typeface="Wingdings" panose="05000000000000000000" pitchFamily="2" charset="2"/>
              <a:buChar char="§"/>
            </a:pPr>
            <a:r>
              <a:rPr lang="en-US" sz="1600" dirty="0" smtClean="0">
                <a:solidFill>
                  <a:prstClr val="black"/>
                </a:solidFill>
                <a:latin typeface="Calibri"/>
                <a:cs typeface="Arial" panose="020B0604020202020204" pitchFamily="34" charset="0"/>
              </a:rPr>
              <a:t>Each </a:t>
            </a:r>
            <a:r>
              <a:rPr lang="en-US" sz="1600" b="1" dirty="0" smtClean="0">
                <a:solidFill>
                  <a:srgbClr val="4F81BD">
                    <a:lumMod val="75000"/>
                  </a:srgbClr>
                </a:solidFill>
                <a:latin typeface="Calibri"/>
                <a:cs typeface="Arial" panose="020B0604020202020204" pitchFamily="34" charset="0"/>
              </a:rPr>
              <a:t>Care Team </a:t>
            </a:r>
            <a:r>
              <a:rPr lang="en-US" sz="1600" dirty="0" smtClean="0">
                <a:solidFill>
                  <a:prstClr val="black"/>
                </a:solidFill>
                <a:latin typeface="Calibri"/>
                <a:cs typeface="Arial" panose="020B0604020202020204" pitchFamily="34" charset="0"/>
              </a:rPr>
              <a:t>consists of a doctor, a nurse practitioner, a care coordinator, and three nurses</a:t>
            </a:r>
          </a:p>
          <a:p>
            <a:pPr lvl="1">
              <a:buFont typeface="Wingdings" panose="05000000000000000000" pitchFamily="2" charset="2"/>
              <a:buChar char="§"/>
            </a:pPr>
            <a:r>
              <a:rPr lang="en-US" sz="1600" dirty="0">
                <a:solidFill>
                  <a:prstClr val="black"/>
                </a:solidFill>
                <a:latin typeface="Calibri"/>
                <a:cs typeface="Arial" panose="020B0604020202020204" pitchFamily="34" charset="0"/>
              </a:rPr>
              <a:t>T</a:t>
            </a:r>
            <a:r>
              <a:rPr lang="en-US" sz="1600" dirty="0" smtClean="0">
                <a:solidFill>
                  <a:prstClr val="black"/>
                </a:solidFill>
                <a:latin typeface="Calibri"/>
                <a:cs typeface="Arial" panose="020B0604020202020204" pitchFamily="34" charset="0"/>
              </a:rPr>
              <a:t>eams drive </a:t>
            </a:r>
            <a:r>
              <a:rPr lang="en-US" sz="1600" b="1" dirty="0" smtClean="0">
                <a:solidFill>
                  <a:srgbClr val="4F81BD">
                    <a:lumMod val="75000"/>
                  </a:srgbClr>
                </a:solidFill>
                <a:latin typeface="Calibri"/>
                <a:cs typeface="Arial" panose="020B0604020202020204" pitchFamily="34" charset="0"/>
              </a:rPr>
              <a:t>proactive preventive care </a:t>
            </a:r>
            <a:r>
              <a:rPr lang="en-US" sz="1600" dirty="0" smtClean="0">
                <a:solidFill>
                  <a:prstClr val="black"/>
                </a:solidFill>
                <a:latin typeface="Calibri"/>
                <a:cs typeface="Arial" panose="020B0604020202020204" pitchFamily="34" charset="0"/>
              </a:rPr>
              <a:t>for approximately 19,000 patients</a:t>
            </a:r>
          </a:p>
          <a:p>
            <a:pPr lvl="1">
              <a:buFont typeface="Wingdings" panose="05000000000000000000" pitchFamily="2" charset="2"/>
              <a:buChar char="§"/>
            </a:pPr>
            <a:r>
              <a:rPr lang="en-US" sz="1600" dirty="0" smtClean="0">
                <a:solidFill>
                  <a:prstClr val="black"/>
                </a:solidFill>
                <a:latin typeface="Calibri"/>
                <a:cs typeface="Arial" panose="020B0604020202020204" pitchFamily="34" charset="0"/>
              </a:rPr>
              <a:t>Teams use </a:t>
            </a:r>
            <a:r>
              <a:rPr lang="en-US" sz="1600" dirty="0" err="1" smtClean="0">
                <a:solidFill>
                  <a:prstClr val="black"/>
                </a:solidFill>
                <a:latin typeface="Calibri"/>
                <a:cs typeface="Arial" panose="020B0604020202020204" pitchFamily="34" charset="0"/>
              </a:rPr>
              <a:t>Allscripts</a:t>
            </a:r>
            <a:r>
              <a:rPr lang="en-US" sz="1600" dirty="0" smtClean="0">
                <a:solidFill>
                  <a:prstClr val="black"/>
                </a:solidFill>
                <a:latin typeface="Calibri"/>
                <a:cs typeface="Arial" panose="020B0604020202020204" pitchFamily="34" charset="0"/>
              </a:rPr>
              <a:t>’ </a:t>
            </a:r>
            <a:r>
              <a:rPr lang="en-US" sz="1600" b="1" dirty="0" smtClean="0">
                <a:solidFill>
                  <a:srgbClr val="4F81BD">
                    <a:lumMod val="75000"/>
                  </a:srgbClr>
                </a:solidFill>
                <a:latin typeface="Calibri"/>
                <a:cs typeface="Arial" panose="020B0604020202020204" pitchFamily="34" charset="0"/>
              </a:rPr>
              <a:t>Clinical Decision Support </a:t>
            </a:r>
            <a:r>
              <a:rPr lang="en-US" sz="1600" dirty="0" smtClean="0">
                <a:solidFill>
                  <a:prstClr val="black"/>
                </a:solidFill>
                <a:latin typeface="Calibri"/>
                <a:cs typeface="Arial" panose="020B0604020202020204" pitchFamily="34" charset="0"/>
              </a:rPr>
              <a:t>feature to alert the team to missing screenings and lab work</a:t>
            </a:r>
          </a:p>
          <a:p>
            <a:pPr>
              <a:buFont typeface="Wingdings" panose="05000000000000000000" pitchFamily="2" charset="2"/>
              <a:buChar char="§"/>
            </a:pPr>
            <a:r>
              <a:rPr lang="en-US" sz="2000" dirty="0">
                <a:solidFill>
                  <a:prstClr val="black"/>
                </a:solidFill>
                <a:latin typeface="Calibri"/>
                <a:cs typeface="Arial" panose="020B0604020202020204" pitchFamily="34" charset="0"/>
              </a:rPr>
              <a:t>Risk stratification</a:t>
            </a:r>
          </a:p>
          <a:p>
            <a:pPr lvl="1">
              <a:buFont typeface="Wingdings" panose="05000000000000000000" pitchFamily="2" charset="2"/>
              <a:buChar char="§"/>
            </a:pPr>
            <a:r>
              <a:rPr lang="en-US" sz="1600" dirty="0" smtClean="0">
                <a:solidFill>
                  <a:prstClr val="black"/>
                </a:solidFill>
                <a:latin typeface="Calibri"/>
                <a:cs typeface="Arial" panose="020B0604020202020204" pitchFamily="34" charset="0"/>
              </a:rPr>
              <a:t>The practice implemented the </a:t>
            </a:r>
            <a:r>
              <a:rPr lang="en-US" sz="1600" b="1" dirty="0">
                <a:solidFill>
                  <a:srgbClr val="4F81BD">
                    <a:lumMod val="75000"/>
                  </a:srgbClr>
                </a:solidFill>
                <a:latin typeface="Calibri"/>
                <a:cs typeface="Arial" panose="020B0604020202020204" pitchFamily="34" charset="0"/>
              </a:rPr>
              <a:t>AAFP six-level risk stratification tool</a:t>
            </a:r>
          </a:p>
          <a:p>
            <a:pPr lvl="1">
              <a:buFont typeface="Wingdings" panose="05000000000000000000" pitchFamily="2" charset="2"/>
              <a:buChar char="§"/>
            </a:pPr>
            <a:r>
              <a:rPr lang="en-US" sz="1600" dirty="0">
                <a:solidFill>
                  <a:prstClr val="black"/>
                </a:solidFill>
                <a:latin typeface="Calibri"/>
                <a:cs typeface="Arial" panose="020B0604020202020204" pitchFamily="34" charset="0"/>
              </a:rPr>
              <a:t>Nurses mark </a:t>
            </a:r>
            <a:r>
              <a:rPr lang="en-US" sz="1600" dirty="0" smtClean="0">
                <a:solidFill>
                  <a:prstClr val="black"/>
                </a:solidFill>
                <a:latin typeface="Calibri"/>
                <a:cs typeface="Arial" panose="020B0604020202020204" pitchFamily="34" charset="0"/>
              </a:rPr>
              <a:t>records </a:t>
            </a:r>
            <a:r>
              <a:rPr lang="en-US" sz="1600" b="1" dirty="0" smtClean="0">
                <a:solidFill>
                  <a:srgbClr val="4F81BD">
                    <a:lumMod val="75000"/>
                  </a:srgbClr>
                </a:solidFill>
                <a:latin typeface="Calibri"/>
                <a:cs typeface="Arial" panose="020B0604020202020204" pitchFamily="34" charset="0"/>
              </a:rPr>
              <a:t>before the visit </a:t>
            </a:r>
            <a:r>
              <a:rPr lang="en-US" sz="1600" dirty="0">
                <a:solidFill>
                  <a:prstClr val="black"/>
                </a:solidFill>
                <a:latin typeface="Calibri"/>
                <a:cs typeface="Arial" panose="020B0604020202020204" pitchFamily="34" charset="0"/>
              </a:rPr>
              <a:t>and physicians </a:t>
            </a:r>
            <a:r>
              <a:rPr lang="en-US" sz="1600" b="1" dirty="0" smtClean="0">
                <a:solidFill>
                  <a:srgbClr val="4F81BD">
                    <a:lumMod val="75000"/>
                  </a:srgbClr>
                </a:solidFill>
                <a:latin typeface="Calibri"/>
                <a:cs typeface="Arial" panose="020B0604020202020204" pitchFamily="34" charset="0"/>
              </a:rPr>
              <a:t>confirm </a:t>
            </a:r>
            <a:r>
              <a:rPr lang="en-US" sz="1600" b="1" dirty="0">
                <a:solidFill>
                  <a:srgbClr val="4F81BD">
                    <a:lumMod val="75000"/>
                  </a:srgbClr>
                </a:solidFill>
                <a:latin typeface="Calibri"/>
                <a:cs typeface="Arial" panose="020B0604020202020204" pitchFamily="34" charset="0"/>
              </a:rPr>
              <a:t>stratification during </a:t>
            </a:r>
            <a:r>
              <a:rPr lang="en-US" sz="1600" b="1" dirty="0" smtClean="0">
                <a:solidFill>
                  <a:srgbClr val="4F81BD">
                    <a:lumMod val="75000"/>
                  </a:srgbClr>
                </a:solidFill>
                <a:latin typeface="Calibri"/>
                <a:cs typeface="Arial" panose="020B0604020202020204" pitchFamily="34" charset="0"/>
              </a:rPr>
              <a:t>the patient </a:t>
            </a:r>
            <a:r>
              <a:rPr lang="en-US" sz="1600" b="1" dirty="0">
                <a:solidFill>
                  <a:srgbClr val="4F81BD">
                    <a:lumMod val="75000"/>
                  </a:srgbClr>
                </a:solidFill>
                <a:latin typeface="Calibri"/>
                <a:cs typeface="Arial" panose="020B0604020202020204" pitchFamily="34" charset="0"/>
              </a:rPr>
              <a:t>encounter</a:t>
            </a:r>
          </a:p>
          <a:p>
            <a:pPr>
              <a:buFont typeface="Wingdings" panose="05000000000000000000" pitchFamily="2" charset="2"/>
              <a:buChar char="§"/>
            </a:pPr>
            <a:endParaRPr lang="en-US" sz="2000" dirty="0" smtClean="0">
              <a:solidFill>
                <a:prstClr val="black"/>
              </a:solidFill>
              <a:latin typeface="Calibri"/>
              <a:cs typeface="Arial" panose="020B0604020202020204" pitchFamily="34" charset="0"/>
            </a:endParaRPr>
          </a:p>
          <a:p>
            <a:pPr>
              <a:buFont typeface="Wingdings" panose="05000000000000000000" pitchFamily="2" charset="2"/>
              <a:buChar char="§"/>
            </a:pPr>
            <a:endParaRPr lang="en-US" sz="2000" dirty="0">
              <a:solidFill>
                <a:prstClr val="black"/>
              </a:solidFill>
              <a:latin typeface="Calibri"/>
              <a:cs typeface="Arial" panose="020B0604020202020204" pitchFamily="34" charset="0"/>
            </a:endParaRPr>
          </a:p>
          <a:p>
            <a:pPr>
              <a:buFont typeface="Wingdings" panose="05000000000000000000" pitchFamily="2" charset="2"/>
              <a:buChar char="§"/>
            </a:pPr>
            <a:endParaRPr lang="en-US" sz="2000" dirty="0">
              <a:solidFill>
                <a:prstClr val="black"/>
              </a:solidFill>
              <a:latin typeface="Calibri"/>
            </a:endParaRPr>
          </a:p>
        </p:txBody>
      </p:sp>
    </p:spTree>
    <p:extLst>
      <p:ext uri="{BB962C8B-B14F-4D97-AF65-F5344CB8AC3E}">
        <p14:creationId xmlns:p14="http://schemas.microsoft.com/office/powerpoint/2010/main" val="3877676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1702" y="1622612"/>
            <a:ext cx="8229600" cy="4724400"/>
          </a:xfrm>
        </p:spPr>
        <p:txBody>
          <a:bodyPr>
            <a:normAutofit/>
          </a:bodyPr>
          <a:lstStyle/>
          <a:p>
            <a:r>
              <a:rPr lang="en-US" sz="2400" b="1" dirty="0" smtClean="0"/>
              <a:t>14 practices</a:t>
            </a:r>
          </a:p>
          <a:p>
            <a:r>
              <a:rPr lang="en-US" sz="2400" b="1" dirty="0" smtClean="0"/>
              <a:t>1 consortium</a:t>
            </a:r>
          </a:p>
          <a:p>
            <a:r>
              <a:rPr lang="en-US" sz="2400" b="1" dirty="0" smtClean="0"/>
              <a:t>~8,400 patients enrolled in first year </a:t>
            </a:r>
          </a:p>
          <a:p>
            <a:r>
              <a:rPr lang="en-US" sz="2400" b="1" dirty="0" smtClean="0"/>
              <a:t>Duration: 2012-2015</a:t>
            </a:r>
            <a:endParaRPr lang="en-US" sz="2400" b="1" dirty="0" smtClean="0">
              <a:solidFill>
                <a:srgbClr val="FF0000"/>
              </a:solidFill>
            </a:endParaRPr>
          </a:p>
        </p:txBody>
      </p:sp>
      <p:sp>
        <p:nvSpPr>
          <p:cNvPr id="12" name="Title 11"/>
          <p:cNvSpPr>
            <a:spLocks noGrp="1"/>
          </p:cNvSpPr>
          <p:nvPr>
            <p:ph type="title"/>
          </p:nvPr>
        </p:nvSpPr>
        <p:spPr>
          <a:xfrm>
            <a:off x="-16823" y="0"/>
            <a:ext cx="9144000" cy="1447800"/>
          </a:xfrm>
        </p:spPr>
        <p:txBody>
          <a:bodyPr/>
          <a:lstStyle/>
          <a:p>
            <a:pPr algn="ctr"/>
            <a:r>
              <a:rPr lang="en-US" sz="2800" dirty="0" smtClean="0">
                <a:solidFill>
                  <a:schemeClr val="tx1"/>
                </a:solidFill>
              </a:rPr>
              <a:t>Independence at Home (IAH) </a:t>
            </a:r>
            <a:endParaRPr lang="en-US" sz="2800" dirty="0">
              <a:solidFill>
                <a:schemeClr val="tx1"/>
              </a:solidFill>
            </a:endParaRPr>
          </a:p>
        </p:txBody>
      </p:sp>
      <p:pic>
        <p:nvPicPr>
          <p:cNvPr id="4098" name="Picture 2" descr="C:\Users\CLDK\AppData\Local\Microsoft\Windows\Temporary Internet Files\Content.Outlook\NK45J421\Map-IAH-P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357152"/>
            <a:ext cx="4241800" cy="32722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3562114"/>
            <a:ext cx="4572000" cy="2862322"/>
          </a:xfrm>
          <a:prstGeom prst="rect">
            <a:avLst/>
          </a:prstGeom>
        </p:spPr>
        <p:txBody>
          <a:bodyPr>
            <a:spAutoFit/>
          </a:bodyPr>
          <a:lstStyle/>
          <a:p>
            <a:pPr defTabSz="457200" fontAlgn="base">
              <a:spcBef>
                <a:spcPct val="0"/>
              </a:spcBef>
              <a:spcAft>
                <a:spcPct val="0"/>
              </a:spcAft>
            </a:pPr>
            <a:r>
              <a:rPr lang="en-US" sz="2000" b="1" dirty="0">
                <a:solidFill>
                  <a:prstClr val="black"/>
                </a:solidFill>
                <a:ea typeface="ＭＳ Ｐゴシック" charset="-128"/>
              </a:rPr>
              <a:t>IAH tests a service delivery and shared savings model using home-based primary medical care to improve health outcomes and reduce expenditures for high-risk Medicare beneficiaries</a:t>
            </a:r>
            <a:r>
              <a:rPr lang="en-US" sz="2000" b="1" dirty="0" smtClean="0">
                <a:solidFill>
                  <a:prstClr val="black"/>
                </a:solidFill>
                <a:ea typeface="ＭＳ Ｐゴシック" charset="-128"/>
              </a:rPr>
              <a:t>.</a:t>
            </a:r>
          </a:p>
          <a:p>
            <a:pPr defTabSz="457200" fontAlgn="base">
              <a:spcBef>
                <a:spcPct val="0"/>
              </a:spcBef>
              <a:spcAft>
                <a:spcPct val="0"/>
              </a:spcAft>
            </a:pPr>
            <a:endParaRPr lang="en-US" sz="2000" b="1" dirty="0">
              <a:solidFill>
                <a:prstClr val="black"/>
              </a:solidFill>
              <a:ea typeface="ＭＳ Ｐゴシック" charset="-128"/>
            </a:endParaRPr>
          </a:p>
          <a:p>
            <a:pPr defTabSz="457200" fontAlgn="base">
              <a:spcBef>
                <a:spcPct val="0"/>
              </a:spcBef>
              <a:spcAft>
                <a:spcPct val="0"/>
              </a:spcAft>
            </a:pPr>
            <a:r>
              <a:rPr lang="en-US" sz="2000" b="1" dirty="0">
                <a:solidFill>
                  <a:prstClr val="black"/>
                </a:solidFill>
                <a:ea typeface="ＭＳ Ｐゴシック" charset="-128"/>
              </a:rPr>
              <a:t>First year results – good quality results and over $3000 per beneficiary per year savings </a:t>
            </a:r>
          </a:p>
        </p:txBody>
      </p:sp>
    </p:spTree>
    <p:extLst>
      <p:ext uri="{BB962C8B-B14F-4D97-AF65-F5344CB8AC3E}">
        <p14:creationId xmlns:p14="http://schemas.microsoft.com/office/powerpoint/2010/main" val="298974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t>Bundled Payment Models</a:t>
            </a:r>
            <a:endParaRPr lang="en-US" b="1" dirty="0"/>
          </a:p>
        </p:txBody>
      </p:sp>
    </p:spTree>
    <p:extLst>
      <p:ext uri="{BB962C8B-B14F-4D97-AF65-F5344CB8AC3E}">
        <p14:creationId xmlns:p14="http://schemas.microsoft.com/office/powerpoint/2010/main" val="1881068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1997"/>
            <a:ext cx="5301264" cy="3961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txBox="1">
            <a:spLocks/>
          </p:cNvSpPr>
          <p:nvPr/>
        </p:nvSpPr>
        <p:spPr bwMode="auto">
          <a:xfrm>
            <a:off x="4934091" y="1024146"/>
            <a:ext cx="4028477" cy="30289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yriad Pro"/>
                <a:ea typeface="ＭＳ Ｐゴシック" pitchFamily="-112" charset="-128"/>
                <a:cs typeface="Myriad Pro"/>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yriad Pro"/>
                <a:ea typeface="ＭＳ Ｐゴシック" pitchFamily="-112" charset="-128"/>
                <a:cs typeface="Myriad Pro"/>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yriad Pro"/>
                <a:ea typeface="ＭＳ Ｐゴシック" pitchFamily="-112" charset="-128"/>
                <a:cs typeface="Myriad Pro"/>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yriad Pro"/>
                <a:ea typeface="ＭＳ Ｐゴシック" pitchFamily="-112" charset="-128"/>
                <a:cs typeface="Myriad Pro"/>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yriad Pro"/>
                <a:ea typeface="ＭＳ Ｐゴシック" pitchFamily="-112" charset="-128"/>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US" sz="1200" dirty="0" smtClean="0">
                <a:solidFill>
                  <a:prstClr val="black"/>
                </a:solidFill>
                <a:latin typeface="Calibri"/>
                <a:cs typeface="Arial" panose="020B0604020202020204" pitchFamily="34" charset="0"/>
              </a:rPr>
              <a:t>The bundled payment model targets 48 conditions with a single payment for an episode of care</a:t>
            </a:r>
          </a:p>
          <a:p>
            <a:pPr lvl="1">
              <a:buFont typeface="Wingdings" charset="2"/>
              <a:buChar char="§"/>
            </a:pPr>
            <a:r>
              <a:rPr lang="en-US" sz="1200" dirty="0">
                <a:solidFill>
                  <a:prstClr val="black"/>
                </a:solidFill>
                <a:latin typeface="Calibri"/>
                <a:cs typeface="Arial" panose="020B0604020202020204" pitchFamily="34" charset="0"/>
              </a:rPr>
              <a:t>I</a:t>
            </a:r>
            <a:r>
              <a:rPr lang="en-US" sz="1200" dirty="0" smtClean="0">
                <a:solidFill>
                  <a:prstClr val="black"/>
                </a:solidFill>
                <a:latin typeface="Calibri"/>
                <a:cs typeface="Arial" panose="020B0604020202020204" pitchFamily="34" charset="0"/>
              </a:rPr>
              <a:t>ncentivizes providers to take </a:t>
            </a:r>
            <a:r>
              <a:rPr lang="en-US" sz="1200" b="1" dirty="0" smtClean="0">
                <a:solidFill>
                  <a:srgbClr val="1F497D"/>
                </a:solidFill>
                <a:latin typeface="Calibri"/>
                <a:cs typeface="Arial" panose="020B0604020202020204" pitchFamily="34" charset="0"/>
              </a:rPr>
              <a:t>accountability for both cost and quality </a:t>
            </a:r>
            <a:r>
              <a:rPr lang="en-US" sz="1200" dirty="0" smtClean="0">
                <a:solidFill>
                  <a:prstClr val="black"/>
                </a:solidFill>
                <a:latin typeface="Calibri"/>
                <a:cs typeface="Arial" panose="020B0604020202020204" pitchFamily="34" charset="0"/>
              </a:rPr>
              <a:t>of care</a:t>
            </a:r>
          </a:p>
          <a:p>
            <a:pPr lvl="1">
              <a:buFont typeface="Wingdings" charset="2"/>
              <a:buChar char="§"/>
            </a:pPr>
            <a:r>
              <a:rPr lang="en-US" sz="1200" b="1" dirty="0" smtClean="0">
                <a:solidFill>
                  <a:srgbClr val="4F81BD">
                    <a:lumMod val="75000"/>
                  </a:srgbClr>
                </a:solidFill>
                <a:latin typeface="Calibri"/>
                <a:cs typeface="Arial" panose="020B0604020202020204" pitchFamily="34" charset="0"/>
              </a:rPr>
              <a:t>Four </a:t>
            </a:r>
            <a:r>
              <a:rPr lang="en-US" sz="1200" b="1" dirty="0">
                <a:solidFill>
                  <a:srgbClr val="4F81BD">
                    <a:lumMod val="75000"/>
                  </a:srgbClr>
                </a:solidFill>
                <a:latin typeface="Calibri"/>
                <a:cs typeface="Arial" panose="020B0604020202020204" pitchFamily="34" charset="0"/>
              </a:rPr>
              <a:t>M</a:t>
            </a:r>
            <a:r>
              <a:rPr lang="en-US" sz="1200" b="1" dirty="0" smtClean="0">
                <a:solidFill>
                  <a:srgbClr val="4F81BD">
                    <a:lumMod val="75000"/>
                  </a:srgbClr>
                </a:solidFill>
                <a:latin typeface="Calibri"/>
                <a:cs typeface="Arial" panose="020B0604020202020204" pitchFamily="34" charset="0"/>
              </a:rPr>
              <a:t>odels </a:t>
            </a:r>
            <a:endParaRPr lang="en-US" sz="1200" dirty="0" smtClean="0">
              <a:solidFill>
                <a:srgbClr val="4F81BD">
                  <a:lumMod val="75000"/>
                </a:srgbClr>
              </a:solidFill>
              <a:latin typeface="Calibri"/>
              <a:cs typeface="Arial" panose="020B0604020202020204" pitchFamily="34" charset="0"/>
            </a:endParaRPr>
          </a:p>
          <a:p>
            <a:pPr lvl="2">
              <a:buFontTx/>
              <a:buChar char="-"/>
            </a:pPr>
            <a:r>
              <a:rPr lang="en-US" sz="1200" dirty="0" smtClean="0">
                <a:solidFill>
                  <a:prstClr val="black"/>
                </a:solidFill>
                <a:latin typeface="Calibri"/>
              </a:rPr>
              <a:t>Model 1: Retrospective </a:t>
            </a:r>
            <a:r>
              <a:rPr lang="en-US" sz="1200" dirty="0" smtClean="0">
                <a:solidFill>
                  <a:prstClr val="black"/>
                </a:solidFill>
              </a:rPr>
              <a:t>acute care </a:t>
            </a:r>
            <a:br>
              <a:rPr lang="en-US" sz="1200" dirty="0" smtClean="0">
                <a:solidFill>
                  <a:prstClr val="black"/>
                </a:solidFill>
              </a:rPr>
            </a:br>
            <a:r>
              <a:rPr lang="en-US" sz="1200" dirty="0" smtClean="0">
                <a:solidFill>
                  <a:prstClr val="black"/>
                </a:solidFill>
              </a:rPr>
              <a:t>hospital stay only</a:t>
            </a:r>
          </a:p>
          <a:p>
            <a:pPr lvl="2">
              <a:buFontTx/>
              <a:buChar char="-"/>
            </a:pPr>
            <a:r>
              <a:rPr lang="en-US" sz="1200" dirty="0" smtClean="0">
                <a:solidFill>
                  <a:prstClr val="black"/>
                </a:solidFill>
                <a:latin typeface="Calibri"/>
              </a:rPr>
              <a:t>Model 2: Retrospective acute care </a:t>
            </a:r>
            <a:br>
              <a:rPr lang="en-US" sz="1200" dirty="0" smtClean="0">
                <a:solidFill>
                  <a:prstClr val="black"/>
                </a:solidFill>
                <a:latin typeface="Calibri"/>
              </a:rPr>
            </a:br>
            <a:r>
              <a:rPr lang="en-US" sz="1200" dirty="0" smtClean="0">
                <a:solidFill>
                  <a:prstClr val="black"/>
                </a:solidFill>
                <a:latin typeface="Calibri"/>
              </a:rPr>
              <a:t>hospital stay plus post-acute care</a:t>
            </a:r>
          </a:p>
          <a:p>
            <a:pPr lvl="2">
              <a:buFontTx/>
              <a:buChar char="-"/>
            </a:pPr>
            <a:r>
              <a:rPr lang="en-US" sz="1200" dirty="0" smtClean="0">
                <a:solidFill>
                  <a:prstClr val="black"/>
                </a:solidFill>
                <a:latin typeface="Calibri"/>
              </a:rPr>
              <a:t>Model 3: Retrospective post-acute </a:t>
            </a:r>
            <a:br>
              <a:rPr lang="en-US" sz="1200" dirty="0" smtClean="0">
                <a:solidFill>
                  <a:prstClr val="black"/>
                </a:solidFill>
                <a:latin typeface="Calibri"/>
              </a:rPr>
            </a:br>
            <a:r>
              <a:rPr lang="en-US" sz="1200" dirty="0" smtClean="0">
                <a:solidFill>
                  <a:prstClr val="black"/>
                </a:solidFill>
                <a:latin typeface="Calibri"/>
              </a:rPr>
              <a:t>care only</a:t>
            </a:r>
          </a:p>
          <a:p>
            <a:pPr lvl="2">
              <a:buFontTx/>
              <a:buChar char="-"/>
            </a:pPr>
            <a:r>
              <a:rPr lang="en-US" sz="1200" dirty="0" smtClean="0">
                <a:solidFill>
                  <a:prstClr val="black"/>
                </a:solidFill>
                <a:latin typeface="Calibri"/>
              </a:rPr>
              <a:t>Model 4: Acute care hospital stay only</a:t>
            </a:r>
          </a:p>
          <a:p>
            <a:pPr>
              <a:buFont typeface="Wingdings" panose="05000000000000000000" pitchFamily="2" charset="2"/>
              <a:buChar char="§"/>
            </a:pPr>
            <a:r>
              <a:rPr lang="en-US" sz="1200" dirty="0" smtClean="0">
                <a:solidFill>
                  <a:prstClr val="black"/>
                </a:solidFill>
                <a:latin typeface="Calibri"/>
              </a:rPr>
              <a:t>102 Awardees and 167 episode initiators in phase 2</a:t>
            </a:r>
            <a:r>
              <a:rPr lang="en-US" sz="1200" baseline="30000" dirty="0" smtClean="0">
                <a:solidFill>
                  <a:prstClr val="black"/>
                </a:solidFill>
                <a:latin typeface="Calibri"/>
              </a:rPr>
              <a:t> </a:t>
            </a:r>
            <a:r>
              <a:rPr lang="en-US" sz="1200" dirty="0" smtClean="0">
                <a:solidFill>
                  <a:prstClr val="black"/>
                </a:solidFill>
                <a:latin typeface="Calibri"/>
              </a:rPr>
              <a:t>as of January 2015</a:t>
            </a:r>
            <a:endParaRPr lang="en-US" sz="1200" baseline="30000" dirty="0" smtClean="0">
              <a:solidFill>
                <a:prstClr val="black"/>
              </a:solidFill>
              <a:latin typeface="Calibri"/>
            </a:endParaRPr>
          </a:p>
          <a:p>
            <a:pPr>
              <a:buFont typeface="Wingdings" panose="05000000000000000000" pitchFamily="2" charset="2"/>
              <a:buChar char="§"/>
            </a:pPr>
            <a:r>
              <a:rPr lang="en-US" sz="1200" dirty="0" smtClean="0">
                <a:solidFill>
                  <a:prstClr val="black"/>
                </a:solidFill>
                <a:latin typeface="Calibri"/>
              </a:rPr>
              <a:t>85 new awardees and 373 new episode initiators entered phase 2 in April 2015</a:t>
            </a:r>
          </a:p>
          <a:p>
            <a:pPr>
              <a:buFont typeface="Wingdings" panose="05000000000000000000" pitchFamily="2" charset="2"/>
              <a:buChar char="§"/>
            </a:pPr>
            <a:r>
              <a:rPr lang="en-US" sz="1200" dirty="0" smtClean="0">
                <a:solidFill>
                  <a:prstClr val="black"/>
                </a:solidFill>
                <a:latin typeface="Calibri"/>
              </a:rPr>
              <a:t>187 new awardees and 1,575 new episode initiators entered Phase 2 on July 1, 2015</a:t>
            </a:r>
          </a:p>
          <a:p>
            <a:pPr marL="0" indent="0">
              <a:buNone/>
            </a:pPr>
            <a:endParaRPr lang="en-US" sz="1100" dirty="0" smtClean="0">
              <a:solidFill>
                <a:prstClr val="black"/>
              </a:solidFill>
              <a:latin typeface="Calibri"/>
            </a:endParaRPr>
          </a:p>
        </p:txBody>
      </p:sp>
      <p:sp>
        <p:nvSpPr>
          <p:cNvPr id="4" name="Title 1"/>
          <p:cNvSpPr>
            <a:spLocks noGrp="1"/>
          </p:cNvSpPr>
          <p:nvPr>
            <p:ph type="title"/>
          </p:nvPr>
        </p:nvSpPr>
        <p:spPr>
          <a:xfrm>
            <a:off x="119498" y="85295"/>
            <a:ext cx="8915400" cy="519112"/>
          </a:xfrm>
        </p:spPr>
        <p:txBody>
          <a:bodyPr/>
          <a:lstStyle/>
          <a:p>
            <a:r>
              <a:rPr lang="en-US" sz="2400" dirty="0" smtClean="0">
                <a:latin typeface="+mj-lt"/>
              </a:rPr>
              <a:t>Bundled Payments for Care Improvement is also growing rapidly</a:t>
            </a:r>
            <a:endParaRPr lang="en-US" sz="2400" dirty="0">
              <a:latin typeface="+mj-lt"/>
            </a:endParaRPr>
          </a:p>
        </p:txBody>
      </p:sp>
      <p:sp>
        <p:nvSpPr>
          <p:cNvPr id="2" name="TextBox 1"/>
          <p:cNvSpPr txBox="1"/>
          <p:nvPr/>
        </p:nvSpPr>
        <p:spPr>
          <a:xfrm>
            <a:off x="274347" y="6471120"/>
            <a:ext cx="3631223" cy="246221"/>
          </a:xfrm>
          <a:prstGeom prst="rect">
            <a:avLst/>
          </a:prstGeom>
          <a:noFill/>
        </p:spPr>
        <p:txBody>
          <a:bodyPr wrap="square" rtlCol="0">
            <a:spAutoFit/>
          </a:bodyPr>
          <a:lstStyle/>
          <a:p>
            <a:pPr defTabSz="457200" fontAlgn="base">
              <a:spcBef>
                <a:spcPct val="0"/>
              </a:spcBef>
              <a:spcAft>
                <a:spcPct val="0"/>
              </a:spcAft>
            </a:pPr>
            <a:r>
              <a:rPr lang="en-US" sz="1000" dirty="0">
                <a:solidFill>
                  <a:prstClr val="black"/>
                </a:solidFill>
                <a:ea typeface="ＭＳ Ｐゴシック" charset="-128"/>
              </a:rPr>
              <a:t>* Current as of January 2015</a:t>
            </a:r>
          </a:p>
        </p:txBody>
      </p:sp>
    </p:spTree>
    <p:extLst>
      <p:ext uri="{BB962C8B-B14F-4D97-AF65-F5344CB8AC3E}">
        <p14:creationId xmlns:p14="http://schemas.microsoft.com/office/powerpoint/2010/main" val="58084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Comprehensive Care Joint Replacement model?</a:t>
            </a:r>
            <a:endParaRPr lang="en-US" dirty="0"/>
          </a:p>
        </p:txBody>
      </p:sp>
      <p:sp>
        <p:nvSpPr>
          <p:cNvPr id="3" name="Content Placeholder 5"/>
          <p:cNvSpPr txBox="1">
            <a:spLocks/>
          </p:cNvSpPr>
          <p:nvPr/>
        </p:nvSpPr>
        <p:spPr>
          <a:xfrm>
            <a:off x="381000" y="1143000"/>
            <a:ext cx="8229600" cy="472440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700" dirty="0" smtClean="0"/>
              <a:t>The model would </a:t>
            </a:r>
            <a:r>
              <a:rPr lang="en-US" sz="2700" b="1" dirty="0" smtClean="0">
                <a:solidFill>
                  <a:schemeClr val="accent1">
                    <a:lumMod val="75000"/>
                  </a:schemeClr>
                </a:solidFill>
              </a:rPr>
              <a:t>test bundled payments for lower extremity joint replacement (LEJR) </a:t>
            </a:r>
            <a:r>
              <a:rPr lang="en-US" sz="2700" dirty="0" smtClean="0"/>
              <a:t>across a broad cross-section of hospitals.</a:t>
            </a:r>
          </a:p>
          <a:p>
            <a:endParaRPr lang="en-US" sz="2700" dirty="0"/>
          </a:p>
          <a:p>
            <a:r>
              <a:rPr lang="en-US" sz="2700" dirty="0" smtClean="0"/>
              <a:t>The payment model would </a:t>
            </a:r>
            <a:r>
              <a:rPr lang="en-US" sz="2700" b="1" dirty="0" smtClean="0">
                <a:solidFill>
                  <a:schemeClr val="accent1">
                    <a:lumMod val="75000"/>
                  </a:schemeClr>
                </a:solidFill>
              </a:rPr>
              <a:t>apply to most Medicare LEJR procedures within select geographic areas</a:t>
            </a:r>
            <a:r>
              <a:rPr lang="en-US" sz="2700" dirty="0" smtClean="0"/>
              <a:t> with few exceptions.</a:t>
            </a:r>
          </a:p>
          <a:p>
            <a:endParaRPr lang="en-US" sz="2700" dirty="0"/>
          </a:p>
          <a:p>
            <a:r>
              <a:rPr lang="en-US" sz="2700" dirty="0" smtClean="0"/>
              <a:t>The payment model would be </a:t>
            </a:r>
            <a:r>
              <a:rPr lang="en-US" sz="2700" b="1" dirty="0" smtClean="0">
                <a:solidFill>
                  <a:schemeClr val="accent1">
                    <a:lumMod val="75000"/>
                  </a:schemeClr>
                </a:solidFill>
              </a:rPr>
              <a:t>implemented through rule making, and the performance period proposed to begin on January 1, 2016.</a:t>
            </a:r>
          </a:p>
          <a:p>
            <a:endParaRPr lang="en-US" dirty="0" smtClean="0"/>
          </a:p>
        </p:txBody>
      </p:sp>
    </p:spTree>
    <p:extLst>
      <p:ext uri="{BB962C8B-B14F-4D97-AF65-F5344CB8AC3E}">
        <p14:creationId xmlns:p14="http://schemas.microsoft.com/office/powerpoint/2010/main" val="29324465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CCJR Participants</a:t>
            </a:r>
            <a:endParaRPr lang="en-US" dirty="0"/>
          </a:p>
        </p:txBody>
      </p:sp>
      <p:sp>
        <p:nvSpPr>
          <p:cNvPr id="3" name="Content Placeholder 5"/>
          <p:cNvSpPr txBox="1">
            <a:spLocks/>
          </p:cNvSpPr>
          <p:nvPr/>
        </p:nvSpPr>
        <p:spPr>
          <a:xfrm>
            <a:off x="381000" y="914400"/>
            <a:ext cx="8229600" cy="5181600"/>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900" dirty="0" smtClean="0"/>
              <a:t>Participants include </a:t>
            </a:r>
            <a:r>
              <a:rPr lang="en-US" sz="2900" b="1" dirty="0" smtClean="0">
                <a:solidFill>
                  <a:schemeClr val="accent1">
                    <a:lumMod val="75000"/>
                  </a:schemeClr>
                </a:solidFill>
              </a:rPr>
              <a:t>Inpatient Prospective Payment System (IPPS) Hospitals in select Metropolitan Statistical Areas (MSA) </a:t>
            </a:r>
            <a:r>
              <a:rPr lang="en-US" sz="2900" dirty="0" smtClean="0"/>
              <a:t>not participating in phase II of the Bundled Payment for Care Improvement (BPCI) model for the lower extremity joint replacement clinical episode.</a:t>
            </a:r>
          </a:p>
          <a:p>
            <a:pPr lvl="1"/>
            <a:r>
              <a:rPr lang="en-US" dirty="0"/>
              <a:t>BPCI Model 2 and Model 3 LEJR episodes </a:t>
            </a:r>
            <a:r>
              <a:rPr lang="en-US" b="1" dirty="0">
                <a:solidFill>
                  <a:schemeClr val="accent1">
                    <a:lumMod val="75000"/>
                  </a:schemeClr>
                </a:solidFill>
              </a:rPr>
              <a:t>initiated by participating physician group practices or post-acute care facilities</a:t>
            </a:r>
            <a:r>
              <a:rPr lang="en-US" dirty="0"/>
              <a:t> would take precedence over </a:t>
            </a:r>
            <a:r>
              <a:rPr lang="en-US" dirty="0" smtClean="0"/>
              <a:t>Comprehensive Care Joint Replacement model </a:t>
            </a:r>
            <a:r>
              <a:rPr lang="en-US" dirty="0"/>
              <a:t>episodes</a:t>
            </a:r>
            <a:r>
              <a:rPr lang="en-US" dirty="0" smtClean="0"/>
              <a:t>.</a:t>
            </a:r>
          </a:p>
          <a:p>
            <a:endParaRPr lang="en-US" sz="2900" dirty="0" smtClean="0"/>
          </a:p>
          <a:p>
            <a:r>
              <a:rPr lang="en-US" sz="2900" b="1" dirty="0" smtClean="0">
                <a:solidFill>
                  <a:schemeClr val="accent1">
                    <a:lumMod val="75000"/>
                  </a:schemeClr>
                </a:solidFill>
              </a:rPr>
              <a:t>75 MSAs </a:t>
            </a:r>
            <a:r>
              <a:rPr lang="en-US" sz="2900" dirty="0" smtClean="0"/>
              <a:t>were selected in a </a:t>
            </a:r>
            <a:r>
              <a:rPr lang="en-US" sz="2900" b="1" dirty="0" smtClean="0">
                <a:solidFill>
                  <a:schemeClr val="accent1">
                    <a:lumMod val="75000"/>
                  </a:schemeClr>
                </a:solidFill>
              </a:rPr>
              <a:t>two-step randomization</a:t>
            </a:r>
            <a:r>
              <a:rPr lang="en-US" sz="2900" dirty="0" smtClean="0"/>
              <a:t> process.</a:t>
            </a:r>
          </a:p>
          <a:p>
            <a:pPr lvl="1">
              <a:buFont typeface="Wingdings" panose="05000000000000000000" pitchFamily="2" charset="2"/>
              <a:buChar char="Ø"/>
            </a:pPr>
            <a:r>
              <a:rPr lang="en-US" sz="2600" dirty="0" smtClean="0"/>
              <a:t>MSA were placed into </a:t>
            </a:r>
            <a:r>
              <a:rPr lang="en-US" sz="2600" b="1" dirty="0" smtClean="0">
                <a:solidFill>
                  <a:schemeClr val="accent1">
                    <a:lumMod val="75000"/>
                  </a:schemeClr>
                </a:solidFill>
              </a:rPr>
              <a:t>five groups </a:t>
            </a:r>
            <a:r>
              <a:rPr lang="en-US" sz="2600" dirty="0" smtClean="0"/>
              <a:t>based on their historic LEJR episode payment and their population size. </a:t>
            </a:r>
          </a:p>
          <a:p>
            <a:pPr lvl="1">
              <a:buFont typeface="Wingdings" panose="05000000000000000000" pitchFamily="2" charset="2"/>
              <a:buChar char="Ø"/>
            </a:pPr>
            <a:r>
              <a:rPr lang="en-US" sz="2600" b="1" dirty="0" smtClean="0">
                <a:solidFill>
                  <a:schemeClr val="accent1">
                    <a:lumMod val="75000"/>
                  </a:schemeClr>
                </a:solidFill>
              </a:rPr>
              <a:t>Fifteen MSAs were then randomly selected within each group. </a:t>
            </a:r>
          </a:p>
          <a:p>
            <a:pPr lvl="1"/>
            <a:endParaRPr lang="en-US" sz="2300" dirty="0"/>
          </a:p>
        </p:txBody>
      </p:sp>
    </p:spTree>
    <p:extLst>
      <p:ext uri="{BB962C8B-B14F-4D97-AF65-F5344CB8AC3E}">
        <p14:creationId xmlns:p14="http://schemas.microsoft.com/office/powerpoint/2010/main" val="13608337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t>State Based Models</a:t>
            </a:r>
            <a:endParaRPr lang="en-US" b="1" dirty="0"/>
          </a:p>
        </p:txBody>
      </p:sp>
    </p:spTree>
    <p:extLst>
      <p:ext uri="{BB962C8B-B14F-4D97-AF65-F5344CB8AC3E}">
        <p14:creationId xmlns:p14="http://schemas.microsoft.com/office/powerpoint/2010/main" val="972365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5305870" y="1987200"/>
            <a:ext cx="6196758" cy="1486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yriad Pro"/>
                <a:ea typeface="ＭＳ Ｐゴシック" pitchFamily="-112" charset="-128"/>
                <a:cs typeface="Myriad Pro"/>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yriad Pro"/>
                <a:ea typeface="ＭＳ Ｐゴシック" pitchFamily="-112" charset="-128"/>
                <a:cs typeface="Myriad Pro"/>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yriad Pro"/>
                <a:ea typeface="ＭＳ Ｐゴシック" pitchFamily="-112" charset="-128"/>
                <a:cs typeface="Myriad Pro"/>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yriad Pro"/>
                <a:ea typeface="ＭＳ Ｐゴシック" pitchFamily="-112" charset="-128"/>
                <a:cs typeface="Myriad Pro"/>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yriad Pro"/>
                <a:ea typeface="ＭＳ Ｐゴシック" pitchFamily="-112" charset="-128"/>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000" dirty="0" smtClean="0">
                <a:solidFill>
                  <a:prstClr val="black"/>
                </a:solidFill>
                <a:latin typeface="Calibri"/>
                <a:cs typeface="Arial" panose="020B0604020202020204" pitchFamily="34" charset="0"/>
              </a:rPr>
              <a:t>	Primary </a:t>
            </a:r>
            <a:r>
              <a:rPr lang="en-US" sz="2000" dirty="0">
                <a:solidFill>
                  <a:prstClr val="black"/>
                </a:solidFill>
                <a:latin typeface="Calibri"/>
                <a:cs typeface="Arial" panose="020B0604020202020204" pitchFamily="34" charset="0"/>
              </a:rPr>
              <a:t>objectives include</a:t>
            </a:r>
          </a:p>
          <a:p>
            <a:pPr lvl="1">
              <a:buFont typeface="Wingdings" panose="05000000000000000000" pitchFamily="2" charset="2"/>
              <a:buChar char="§"/>
            </a:pPr>
            <a:r>
              <a:rPr lang="en-US" sz="1600" dirty="0">
                <a:solidFill>
                  <a:prstClr val="black"/>
                </a:solidFill>
                <a:latin typeface="Calibri"/>
                <a:cs typeface="Arial" panose="020B0604020202020204" pitchFamily="34" charset="0"/>
              </a:rPr>
              <a:t>Improving the </a:t>
            </a:r>
            <a:r>
              <a:rPr lang="en-US" sz="1600" dirty="0" smtClean="0">
                <a:solidFill>
                  <a:prstClr val="black"/>
                </a:solidFill>
                <a:latin typeface="Calibri"/>
                <a:cs typeface="Arial" panose="020B0604020202020204" pitchFamily="34" charset="0"/>
              </a:rPr>
              <a:t/>
            </a:r>
            <a:br>
              <a:rPr lang="en-US" sz="1600" dirty="0" smtClean="0">
                <a:solidFill>
                  <a:prstClr val="black"/>
                </a:solidFill>
                <a:latin typeface="Calibri"/>
                <a:cs typeface="Arial" panose="020B0604020202020204" pitchFamily="34" charset="0"/>
              </a:rPr>
            </a:br>
            <a:r>
              <a:rPr lang="en-US" sz="1600" b="1" dirty="0" smtClean="0">
                <a:solidFill>
                  <a:srgbClr val="4F81BD">
                    <a:lumMod val="75000"/>
                  </a:srgbClr>
                </a:solidFill>
                <a:latin typeface="Calibri"/>
                <a:cs typeface="Arial" panose="020B0604020202020204" pitchFamily="34" charset="0"/>
              </a:rPr>
              <a:t>quality </a:t>
            </a:r>
            <a:r>
              <a:rPr lang="en-US" sz="1600" b="1" dirty="0">
                <a:solidFill>
                  <a:srgbClr val="4F81BD">
                    <a:lumMod val="75000"/>
                  </a:srgbClr>
                </a:solidFill>
                <a:latin typeface="Calibri"/>
                <a:cs typeface="Arial" panose="020B0604020202020204" pitchFamily="34" charset="0"/>
              </a:rPr>
              <a:t>of care </a:t>
            </a:r>
            <a:r>
              <a:rPr lang="en-US" sz="1600" dirty="0" smtClean="0">
                <a:solidFill>
                  <a:prstClr val="black"/>
                </a:solidFill>
                <a:latin typeface="Calibri"/>
                <a:cs typeface="Arial" panose="020B0604020202020204" pitchFamily="34" charset="0"/>
              </a:rPr>
              <a:t>delivered</a:t>
            </a:r>
            <a:endParaRPr lang="en-US" sz="1600" dirty="0">
              <a:solidFill>
                <a:prstClr val="black"/>
              </a:solidFill>
              <a:latin typeface="Calibri"/>
              <a:cs typeface="Arial" panose="020B0604020202020204" pitchFamily="34" charset="0"/>
            </a:endParaRPr>
          </a:p>
          <a:p>
            <a:pPr lvl="1">
              <a:buFont typeface="Wingdings" panose="05000000000000000000" pitchFamily="2" charset="2"/>
              <a:buChar char="§"/>
            </a:pPr>
            <a:r>
              <a:rPr lang="en-US" sz="1600" dirty="0">
                <a:solidFill>
                  <a:prstClr val="black"/>
                </a:solidFill>
                <a:latin typeface="Calibri"/>
                <a:cs typeface="Arial" panose="020B0604020202020204" pitchFamily="34" charset="0"/>
              </a:rPr>
              <a:t>Improving </a:t>
            </a:r>
            <a:r>
              <a:rPr lang="en-US" sz="1600" b="1" dirty="0">
                <a:solidFill>
                  <a:srgbClr val="4F81BD">
                    <a:lumMod val="75000"/>
                  </a:srgbClr>
                </a:solidFill>
                <a:latin typeface="Calibri"/>
                <a:cs typeface="Arial" panose="020B0604020202020204" pitchFamily="34" charset="0"/>
              </a:rPr>
              <a:t>population </a:t>
            </a:r>
            <a:r>
              <a:rPr lang="en-US" sz="1600" b="1" dirty="0" smtClean="0">
                <a:solidFill>
                  <a:srgbClr val="4F81BD">
                    <a:lumMod val="75000"/>
                  </a:srgbClr>
                </a:solidFill>
                <a:latin typeface="Calibri"/>
                <a:cs typeface="Arial" panose="020B0604020202020204" pitchFamily="34" charset="0"/>
              </a:rPr>
              <a:t>health</a:t>
            </a:r>
            <a:endParaRPr lang="en-US" sz="1600" b="1" dirty="0">
              <a:solidFill>
                <a:srgbClr val="4F81BD">
                  <a:lumMod val="75000"/>
                </a:srgbClr>
              </a:solidFill>
              <a:latin typeface="Calibri"/>
              <a:cs typeface="Arial" panose="020B0604020202020204" pitchFamily="34" charset="0"/>
            </a:endParaRPr>
          </a:p>
          <a:p>
            <a:pPr lvl="1">
              <a:buFont typeface="Wingdings" panose="05000000000000000000" pitchFamily="2" charset="2"/>
              <a:buChar char="§"/>
            </a:pPr>
            <a:r>
              <a:rPr lang="en-US" sz="1600" dirty="0">
                <a:solidFill>
                  <a:prstClr val="black"/>
                </a:solidFill>
                <a:latin typeface="Calibri"/>
                <a:cs typeface="Arial" panose="020B0604020202020204" pitchFamily="34" charset="0"/>
              </a:rPr>
              <a:t>Increasing </a:t>
            </a:r>
            <a:r>
              <a:rPr lang="en-US" sz="1600" b="1" dirty="0">
                <a:solidFill>
                  <a:srgbClr val="4F81BD">
                    <a:lumMod val="75000"/>
                  </a:srgbClr>
                </a:solidFill>
                <a:latin typeface="Calibri"/>
                <a:cs typeface="Arial" panose="020B0604020202020204" pitchFamily="34" charset="0"/>
              </a:rPr>
              <a:t>cost efficiency </a:t>
            </a:r>
            <a:r>
              <a:rPr lang="en-US" sz="1600" dirty="0">
                <a:solidFill>
                  <a:prstClr val="black"/>
                </a:solidFill>
                <a:latin typeface="Calibri"/>
                <a:cs typeface="Arial" panose="020B0604020202020204" pitchFamily="34" charset="0"/>
              </a:rPr>
              <a:t>and </a:t>
            </a:r>
            <a:r>
              <a:rPr lang="en-US" sz="1600" dirty="0" smtClean="0">
                <a:solidFill>
                  <a:prstClr val="black"/>
                </a:solidFill>
                <a:latin typeface="Calibri"/>
                <a:cs typeface="Arial" panose="020B0604020202020204" pitchFamily="34" charset="0"/>
              </a:rPr>
              <a:t/>
            </a:r>
            <a:br>
              <a:rPr lang="en-US" sz="1600" dirty="0" smtClean="0">
                <a:solidFill>
                  <a:prstClr val="black"/>
                </a:solidFill>
                <a:latin typeface="Calibri"/>
                <a:cs typeface="Arial" panose="020B0604020202020204" pitchFamily="34" charset="0"/>
              </a:rPr>
            </a:br>
            <a:r>
              <a:rPr lang="en-US" sz="1600" dirty="0" smtClean="0">
                <a:solidFill>
                  <a:prstClr val="black"/>
                </a:solidFill>
                <a:latin typeface="Calibri"/>
                <a:cs typeface="Arial" panose="020B0604020202020204" pitchFamily="34" charset="0"/>
              </a:rPr>
              <a:t>expand </a:t>
            </a:r>
            <a:r>
              <a:rPr lang="en-US" sz="1600" b="1" dirty="0" smtClean="0">
                <a:solidFill>
                  <a:srgbClr val="4F81BD">
                    <a:lumMod val="75000"/>
                  </a:srgbClr>
                </a:solidFill>
                <a:latin typeface="Calibri"/>
                <a:cs typeface="Arial" panose="020B0604020202020204" pitchFamily="34" charset="0"/>
              </a:rPr>
              <a:t>value-based </a:t>
            </a:r>
            <a:r>
              <a:rPr lang="en-US" sz="1600" b="1" dirty="0">
                <a:solidFill>
                  <a:srgbClr val="4F81BD">
                    <a:lumMod val="75000"/>
                  </a:srgbClr>
                </a:solidFill>
                <a:latin typeface="Calibri"/>
                <a:cs typeface="Arial" panose="020B0604020202020204" pitchFamily="34" charset="0"/>
              </a:rPr>
              <a:t>payment</a:t>
            </a:r>
            <a:endParaRPr lang="en-US" sz="1600" b="1" dirty="0">
              <a:solidFill>
                <a:srgbClr val="4F81BD">
                  <a:lumMod val="75000"/>
                </a:srgbClr>
              </a:solidFill>
              <a:latin typeface="Calibri"/>
            </a:endParaRPr>
          </a:p>
          <a:p>
            <a:pPr>
              <a:buFont typeface="Wingdings" panose="05000000000000000000" pitchFamily="2" charset="2"/>
              <a:buChar char="§"/>
            </a:pPr>
            <a:endParaRPr lang="en-US" sz="2000" dirty="0">
              <a:solidFill>
                <a:prstClr val="black"/>
              </a:solidFill>
              <a:latin typeface="Calibri"/>
            </a:endParaRPr>
          </a:p>
        </p:txBody>
      </p:sp>
      <p:sp>
        <p:nvSpPr>
          <p:cNvPr id="2" name="Title 1"/>
          <p:cNvSpPr>
            <a:spLocks noGrp="1"/>
          </p:cNvSpPr>
          <p:nvPr>
            <p:ph type="title"/>
          </p:nvPr>
        </p:nvSpPr>
        <p:spPr>
          <a:xfrm>
            <a:off x="119498" y="85295"/>
            <a:ext cx="8915400" cy="519112"/>
          </a:xfrm>
        </p:spPr>
        <p:txBody>
          <a:bodyPr/>
          <a:lstStyle/>
          <a:p>
            <a:r>
              <a:rPr lang="en-US" sz="2400" dirty="0" smtClean="0">
                <a:latin typeface="+mj-lt"/>
              </a:rPr>
              <a:t>State Innovation Model grants have been awarded in two rounds: 38 States and Territories</a:t>
            </a:r>
            <a:endParaRPr lang="en-US" sz="2400" dirty="0">
              <a:latin typeface="+mj-lt"/>
            </a:endParaRPr>
          </a:p>
        </p:txBody>
      </p:sp>
      <p:grpSp>
        <p:nvGrpSpPr>
          <p:cNvPr id="4" name="Group 3"/>
          <p:cNvGrpSpPr/>
          <p:nvPr/>
        </p:nvGrpSpPr>
        <p:grpSpPr>
          <a:xfrm>
            <a:off x="633566" y="1097280"/>
            <a:ext cx="5181374" cy="3395520"/>
            <a:chOff x="668125" y="3905251"/>
            <a:chExt cx="2998999" cy="1965340"/>
          </a:xfrm>
        </p:grpSpPr>
        <p:sp>
          <p:nvSpPr>
            <p:cNvPr id="269" name="Freeform 3"/>
            <p:cNvSpPr>
              <a:spLocks/>
            </p:cNvSpPr>
            <p:nvPr/>
          </p:nvSpPr>
          <p:spPr bwMode="auto">
            <a:xfrm>
              <a:off x="881521" y="3905251"/>
              <a:ext cx="374348" cy="276948"/>
            </a:xfrm>
            <a:custGeom>
              <a:avLst/>
              <a:gdLst>
                <a:gd name="T0" fmla="*/ 24 w 557"/>
                <a:gd name="T1" fmla="*/ 29 h 413"/>
                <a:gd name="T2" fmla="*/ 52 w 557"/>
                <a:gd name="T3" fmla="*/ 54 h 413"/>
                <a:gd name="T4" fmla="*/ 79 w 557"/>
                <a:gd name="T5" fmla="*/ 65 h 413"/>
                <a:gd name="T6" fmla="*/ 97 w 557"/>
                <a:gd name="T7" fmla="*/ 72 h 413"/>
                <a:gd name="T8" fmla="*/ 134 w 557"/>
                <a:gd name="T9" fmla="*/ 89 h 413"/>
                <a:gd name="T10" fmla="*/ 145 w 557"/>
                <a:gd name="T11" fmla="*/ 102 h 413"/>
                <a:gd name="T12" fmla="*/ 138 w 557"/>
                <a:gd name="T13" fmla="*/ 120 h 413"/>
                <a:gd name="T14" fmla="*/ 134 w 557"/>
                <a:gd name="T15" fmla="*/ 120 h 413"/>
                <a:gd name="T16" fmla="*/ 105 w 557"/>
                <a:gd name="T17" fmla="*/ 159 h 413"/>
                <a:gd name="T18" fmla="*/ 123 w 557"/>
                <a:gd name="T19" fmla="*/ 137 h 413"/>
                <a:gd name="T20" fmla="*/ 139 w 557"/>
                <a:gd name="T21" fmla="*/ 141 h 413"/>
                <a:gd name="T22" fmla="*/ 126 w 557"/>
                <a:gd name="T23" fmla="*/ 183 h 413"/>
                <a:gd name="T24" fmla="*/ 126 w 557"/>
                <a:gd name="T25" fmla="*/ 174 h 413"/>
                <a:gd name="T26" fmla="*/ 117 w 557"/>
                <a:gd name="T27" fmla="*/ 176 h 413"/>
                <a:gd name="T28" fmla="*/ 114 w 557"/>
                <a:gd name="T29" fmla="*/ 164 h 413"/>
                <a:gd name="T30" fmla="*/ 96 w 557"/>
                <a:gd name="T31" fmla="*/ 185 h 413"/>
                <a:gd name="T32" fmla="*/ 111 w 557"/>
                <a:gd name="T33" fmla="*/ 188 h 413"/>
                <a:gd name="T34" fmla="*/ 121 w 557"/>
                <a:gd name="T35" fmla="*/ 192 h 413"/>
                <a:gd name="T36" fmla="*/ 141 w 557"/>
                <a:gd name="T37" fmla="*/ 182 h 413"/>
                <a:gd name="T38" fmla="*/ 178 w 557"/>
                <a:gd name="T39" fmla="*/ 107 h 413"/>
                <a:gd name="T40" fmla="*/ 162 w 557"/>
                <a:gd name="T41" fmla="*/ 86 h 413"/>
                <a:gd name="T42" fmla="*/ 165 w 557"/>
                <a:gd name="T43" fmla="*/ 45 h 413"/>
                <a:gd name="T44" fmla="*/ 178 w 557"/>
                <a:gd name="T45" fmla="*/ 32 h 413"/>
                <a:gd name="T46" fmla="*/ 175 w 557"/>
                <a:gd name="T47" fmla="*/ 2 h 413"/>
                <a:gd name="T48" fmla="*/ 226 w 557"/>
                <a:gd name="T49" fmla="*/ 18 h 413"/>
                <a:gd name="T50" fmla="*/ 315 w 557"/>
                <a:gd name="T51" fmla="*/ 42 h 413"/>
                <a:gd name="T52" fmla="*/ 428 w 557"/>
                <a:gd name="T53" fmla="*/ 71 h 413"/>
                <a:gd name="T54" fmla="*/ 556 w 557"/>
                <a:gd name="T55" fmla="*/ 99 h 413"/>
                <a:gd name="T56" fmla="*/ 551 w 557"/>
                <a:gd name="T57" fmla="*/ 131 h 413"/>
                <a:gd name="T58" fmla="*/ 533 w 557"/>
                <a:gd name="T59" fmla="*/ 203 h 413"/>
                <a:gd name="T60" fmla="*/ 516 w 557"/>
                <a:gd name="T61" fmla="*/ 285 h 413"/>
                <a:gd name="T62" fmla="*/ 503 w 557"/>
                <a:gd name="T63" fmla="*/ 345 h 413"/>
                <a:gd name="T64" fmla="*/ 500 w 557"/>
                <a:gd name="T65" fmla="*/ 390 h 413"/>
                <a:gd name="T66" fmla="*/ 351 w 557"/>
                <a:gd name="T67" fmla="*/ 377 h 413"/>
                <a:gd name="T68" fmla="*/ 325 w 557"/>
                <a:gd name="T69" fmla="*/ 378 h 413"/>
                <a:gd name="T70" fmla="*/ 300 w 557"/>
                <a:gd name="T71" fmla="*/ 372 h 413"/>
                <a:gd name="T72" fmla="*/ 273 w 557"/>
                <a:gd name="T73" fmla="*/ 377 h 413"/>
                <a:gd name="T74" fmla="*/ 230 w 557"/>
                <a:gd name="T75" fmla="*/ 377 h 413"/>
                <a:gd name="T76" fmla="*/ 207 w 557"/>
                <a:gd name="T77" fmla="*/ 375 h 413"/>
                <a:gd name="T78" fmla="*/ 177 w 557"/>
                <a:gd name="T79" fmla="*/ 368 h 413"/>
                <a:gd name="T80" fmla="*/ 141 w 557"/>
                <a:gd name="T81" fmla="*/ 353 h 413"/>
                <a:gd name="T82" fmla="*/ 114 w 557"/>
                <a:gd name="T83" fmla="*/ 357 h 413"/>
                <a:gd name="T84" fmla="*/ 87 w 557"/>
                <a:gd name="T85" fmla="*/ 350 h 413"/>
                <a:gd name="T86" fmla="*/ 75 w 557"/>
                <a:gd name="T87" fmla="*/ 342 h 413"/>
                <a:gd name="T88" fmla="*/ 73 w 557"/>
                <a:gd name="T89" fmla="*/ 320 h 413"/>
                <a:gd name="T90" fmla="*/ 69 w 557"/>
                <a:gd name="T91" fmla="*/ 288 h 413"/>
                <a:gd name="T92" fmla="*/ 51 w 557"/>
                <a:gd name="T93" fmla="*/ 278 h 413"/>
                <a:gd name="T94" fmla="*/ 45 w 557"/>
                <a:gd name="T95" fmla="*/ 273 h 413"/>
                <a:gd name="T96" fmla="*/ 32 w 557"/>
                <a:gd name="T97" fmla="*/ 258 h 413"/>
                <a:gd name="T98" fmla="*/ 9 w 557"/>
                <a:gd name="T99" fmla="*/ 253 h 413"/>
                <a:gd name="T100" fmla="*/ 0 w 557"/>
                <a:gd name="T101" fmla="*/ 248 h 413"/>
                <a:gd name="T102" fmla="*/ 3 w 557"/>
                <a:gd name="T103" fmla="*/ 228 h 413"/>
                <a:gd name="T104" fmla="*/ 12 w 557"/>
                <a:gd name="T105" fmla="*/ 216 h 413"/>
                <a:gd name="T106" fmla="*/ 9 w 557"/>
                <a:gd name="T107" fmla="*/ 233 h 413"/>
                <a:gd name="T108" fmla="*/ 12 w 557"/>
                <a:gd name="T109" fmla="*/ 239 h 413"/>
                <a:gd name="T110" fmla="*/ 22 w 557"/>
                <a:gd name="T111" fmla="*/ 212 h 413"/>
                <a:gd name="T112" fmla="*/ 16 w 557"/>
                <a:gd name="T113" fmla="*/ 189 h 413"/>
                <a:gd name="T114" fmla="*/ 15 w 557"/>
                <a:gd name="T115" fmla="*/ 180 h 413"/>
                <a:gd name="T116" fmla="*/ 18 w 557"/>
                <a:gd name="T117" fmla="*/ 152 h 413"/>
                <a:gd name="T118" fmla="*/ 16 w 557"/>
                <a:gd name="T119" fmla="*/ 114 h 413"/>
                <a:gd name="T120" fmla="*/ 13 w 557"/>
                <a:gd name="T121" fmla="*/ 81 h 413"/>
                <a:gd name="T122" fmla="*/ 12 w 557"/>
                <a:gd name="T123" fmla="*/ 44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7" h="413">
                  <a:moveTo>
                    <a:pt x="18" y="33"/>
                  </a:moveTo>
                  <a:lnTo>
                    <a:pt x="19" y="30"/>
                  </a:lnTo>
                  <a:lnTo>
                    <a:pt x="18" y="23"/>
                  </a:lnTo>
                  <a:lnTo>
                    <a:pt x="18" y="24"/>
                  </a:lnTo>
                  <a:lnTo>
                    <a:pt x="19" y="24"/>
                  </a:lnTo>
                  <a:lnTo>
                    <a:pt x="21" y="27"/>
                  </a:lnTo>
                  <a:lnTo>
                    <a:pt x="24" y="29"/>
                  </a:lnTo>
                  <a:lnTo>
                    <a:pt x="27" y="32"/>
                  </a:lnTo>
                  <a:lnTo>
                    <a:pt x="31" y="35"/>
                  </a:lnTo>
                  <a:lnTo>
                    <a:pt x="33" y="38"/>
                  </a:lnTo>
                  <a:lnTo>
                    <a:pt x="37" y="42"/>
                  </a:lnTo>
                  <a:lnTo>
                    <a:pt x="42" y="47"/>
                  </a:lnTo>
                  <a:lnTo>
                    <a:pt x="48" y="50"/>
                  </a:lnTo>
                  <a:lnTo>
                    <a:pt x="52" y="54"/>
                  </a:lnTo>
                  <a:lnTo>
                    <a:pt x="57" y="57"/>
                  </a:lnTo>
                  <a:lnTo>
                    <a:pt x="63" y="60"/>
                  </a:lnTo>
                  <a:lnTo>
                    <a:pt x="66" y="63"/>
                  </a:lnTo>
                  <a:lnTo>
                    <a:pt x="72" y="63"/>
                  </a:lnTo>
                  <a:lnTo>
                    <a:pt x="76" y="65"/>
                  </a:lnTo>
                  <a:lnTo>
                    <a:pt x="76" y="65"/>
                  </a:lnTo>
                  <a:lnTo>
                    <a:pt x="79" y="65"/>
                  </a:lnTo>
                  <a:lnTo>
                    <a:pt x="81" y="66"/>
                  </a:lnTo>
                  <a:lnTo>
                    <a:pt x="82" y="66"/>
                  </a:lnTo>
                  <a:lnTo>
                    <a:pt x="85" y="66"/>
                  </a:lnTo>
                  <a:lnTo>
                    <a:pt x="87" y="68"/>
                  </a:lnTo>
                  <a:lnTo>
                    <a:pt x="87" y="68"/>
                  </a:lnTo>
                  <a:lnTo>
                    <a:pt x="88" y="68"/>
                  </a:lnTo>
                  <a:lnTo>
                    <a:pt x="97" y="72"/>
                  </a:lnTo>
                  <a:lnTo>
                    <a:pt x="104" y="80"/>
                  </a:lnTo>
                  <a:lnTo>
                    <a:pt x="120" y="80"/>
                  </a:lnTo>
                  <a:lnTo>
                    <a:pt x="121" y="89"/>
                  </a:lnTo>
                  <a:lnTo>
                    <a:pt x="130" y="89"/>
                  </a:lnTo>
                  <a:lnTo>
                    <a:pt x="130" y="98"/>
                  </a:lnTo>
                  <a:lnTo>
                    <a:pt x="135" y="98"/>
                  </a:lnTo>
                  <a:lnTo>
                    <a:pt x="134" y="89"/>
                  </a:lnTo>
                  <a:lnTo>
                    <a:pt x="137" y="87"/>
                  </a:lnTo>
                  <a:lnTo>
                    <a:pt x="145" y="87"/>
                  </a:lnTo>
                  <a:lnTo>
                    <a:pt x="141" y="95"/>
                  </a:lnTo>
                  <a:lnTo>
                    <a:pt x="142" y="96"/>
                  </a:lnTo>
                  <a:lnTo>
                    <a:pt x="142" y="98"/>
                  </a:lnTo>
                  <a:lnTo>
                    <a:pt x="144" y="99"/>
                  </a:lnTo>
                  <a:lnTo>
                    <a:pt x="145" y="102"/>
                  </a:lnTo>
                  <a:lnTo>
                    <a:pt x="147" y="105"/>
                  </a:lnTo>
                  <a:lnTo>
                    <a:pt x="147" y="110"/>
                  </a:lnTo>
                  <a:lnTo>
                    <a:pt x="145" y="113"/>
                  </a:lnTo>
                  <a:lnTo>
                    <a:pt x="144" y="114"/>
                  </a:lnTo>
                  <a:lnTo>
                    <a:pt x="142" y="116"/>
                  </a:lnTo>
                  <a:lnTo>
                    <a:pt x="141" y="117"/>
                  </a:lnTo>
                  <a:lnTo>
                    <a:pt x="138" y="120"/>
                  </a:lnTo>
                  <a:lnTo>
                    <a:pt x="135" y="123"/>
                  </a:lnTo>
                  <a:lnTo>
                    <a:pt x="134" y="126"/>
                  </a:lnTo>
                  <a:lnTo>
                    <a:pt x="131" y="128"/>
                  </a:lnTo>
                  <a:lnTo>
                    <a:pt x="130" y="129"/>
                  </a:lnTo>
                  <a:lnTo>
                    <a:pt x="130" y="131"/>
                  </a:lnTo>
                  <a:lnTo>
                    <a:pt x="126" y="126"/>
                  </a:lnTo>
                  <a:lnTo>
                    <a:pt x="134" y="120"/>
                  </a:lnTo>
                  <a:lnTo>
                    <a:pt x="132" y="116"/>
                  </a:lnTo>
                  <a:lnTo>
                    <a:pt x="109" y="143"/>
                  </a:lnTo>
                  <a:lnTo>
                    <a:pt x="96" y="152"/>
                  </a:lnTo>
                  <a:lnTo>
                    <a:pt x="96" y="161"/>
                  </a:lnTo>
                  <a:lnTo>
                    <a:pt x="102" y="162"/>
                  </a:lnTo>
                  <a:lnTo>
                    <a:pt x="104" y="161"/>
                  </a:lnTo>
                  <a:lnTo>
                    <a:pt x="105" y="159"/>
                  </a:lnTo>
                  <a:lnTo>
                    <a:pt x="106" y="157"/>
                  </a:lnTo>
                  <a:lnTo>
                    <a:pt x="106" y="158"/>
                  </a:lnTo>
                  <a:lnTo>
                    <a:pt x="106" y="158"/>
                  </a:lnTo>
                  <a:lnTo>
                    <a:pt x="104" y="157"/>
                  </a:lnTo>
                  <a:lnTo>
                    <a:pt x="102" y="155"/>
                  </a:lnTo>
                  <a:lnTo>
                    <a:pt x="101" y="155"/>
                  </a:lnTo>
                  <a:lnTo>
                    <a:pt x="123" y="137"/>
                  </a:lnTo>
                  <a:lnTo>
                    <a:pt x="129" y="137"/>
                  </a:lnTo>
                  <a:lnTo>
                    <a:pt x="151" y="114"/>
                  </a:lnTo>
                  <a:lnTo>
                    <a:pt x="154" y="122"/>
                  </a:lnTo>
                  <a:lnTo>
                    <a:pt x="153" y="129"/>
                  </a:lnTo>
                  <a:lnTo>
                    <a:pt x="145" y="135"/>
                  </a:lnTo>
                  <a:lnTo>
                    <a:pt x="142" y="134"/>
                  </a:lnTo>
                  <a:lnTo>
                    <a:pt x="139" y="141"/>
                  </a:lnTo>
                  <a:lnTo>
                    <a:pt x="137" y="150"/>
                  </a:lnTo>
                  <a:lnTo>
                    <a:pt x="139" y="152"/>
                  </a:lnTo>
                  <a:lnTo>
                    <a:pt x="132" y="177"/>
                  </a:lnTo>
                  <a:lnTo>
                    <a:pt x="131" y="177"/>
                  </a:lnTo>
                  <a:lnTo>
                    <a:pt x="130" y="179"/>
                  </a:lnTo>
                  <a:lnTo>
                    <a:pt x="127" y="182"/>
                  </a:lnTo>
                  <a:lnTo>
                    <a:pt x="126" y="183"/>
                  </a:lnTo>
                  <a:lnTo>
                    <a:pt x="126" y="183"/>
                  </a:lnTo>
                  <a:lnTo>
                    <a:pt x="124" y="183"/>
                  </a:lnTo>
                  <a:lnTo>
                    <a:pt x="124" y="182"/>
                  </a:lnTo>
                  <a:lnTo>
                    <a:pt x="126" y="179"/>
                  </a:lnTo>
                  <a:lnTo>
                    <a:pt x="126" y="177"/>
                  </a:lnTo>
                  <a:lnTo>
                    <a:pt x="126" y="176"/>
                  </a:lnTo>
                  <a:lnTo>
                    <a:pt x="126" y="174"/>
                  </a:lnTo>
                  <a:lnTo>
                    <a:pt x="126" y="173"/>
                  </a:lnTo>
                  <a:lnTo>
                    <a:pt x="132" y="164"/>
                  </a:lnTo>
                  <a:lnTo>
                    <a:pt x="121" y="174"/>
                  </a:lnTo>
                  <a:lnTo>
                    <a:pt x="117" y="182"/>
                  </a:lnTo>
                  <a:lnTo>
                    <a:pt x="115" y="179"/>
                  </a:lnTo>
                  <a:lnTo>
                    <a:pt x="115" y="177"/>
                  </a:lnTo>
                  <a:lnTo>
                    <a:pt x="117" y="176"/>
                  </a:lnTo>
                  <a:lnTo>
                    <a:pt x="117" y="173"/>
                  </a:lnTo>
                  <a:lnTo>
                    <a:pt x="118" y="170"/>
                  </a:lnTo>
                  <a:lnTo>
                    <a:pt x="120" y="168"/>
                  </a:lnTo>
                  <a:lnTo>
                    <a:pt x="120" y="165"/>
                  </a:lnTo>
                  <a:lnTo>
                    <a:pt x="118" y="164"/>
                  </a:lnTo>
                  <a:lnTo>
                    <a:pt x="117" y="162"/>
                  </a:lnTo>
                  <a:lnTo>
                    <a:pt x="114" y="164"/>
                  </a:lnTo>
                  <a:lnTo>
                    <a:pt x="109" y="165"/>
                  </a:lnTo>
                  <a:lnTo>
                    <a:pt x="105" y="170"/>
                  </a:lnTo>
                  <a:lnTo>
                    <a:pt x="101" y="173"/>
                  </a:lnTo>
                  <a:lnTo>
                    <a:pt x="97" y="177"/>
                  </a:lnTo>
                  <a:lnTo>
                    <a:pt x="94" y="182"/>
                  </a:lnTo>
                  <a:lnTo>
                    <a:pt x="94" y="183"/>
                  </a:lnTo>
                  <a:lnTo>
                    <a:pt x="96" y="185"/>
                  </a:lnTo>
                  <a:lnTo>
                    <a:pt x="101" y="186"/>
                  </a:lnTo>
                  <a:lnTo>
                    <a:pt x="104" y="186"/>
                  </a:lnTo>
                  <a:lnTo>
                    <a:pt x="106" y="188"/>
                  </a:lnTo>
                  <a:lnTo>
                    <a:pt x="109" y="188"/>
                  </a:lnTo>
                  <a:lnTo>
                    <a:pt x="109" y="188"/>
                  </a:lnTo>
                  <a:lnTo>
                    <a:pt x="111" y="188"/>
                  </a:lnTo>
                  <a:lnTo>
                    <a:pt x="111" y="188"/>
                  </a:lnTo>
                  <a:lnTo>
                    <a:pt x="111" y="188"/>
                  </a:lnTo>
                  <a:lnTo>
                    <a:pt x="111" y="188"/>
                  </a:lnTo>
                  <a:lnTo>
                    <a:pt x="111" y="190"/>
                  </a:lnTo>
                  <a:lnTo>
                    <a:pt x="112" y="191"/>
                  </a:lnTo>
                  <a:lnTo>
                    <a:pt x="117" y="194"/>
                  </a:lnTo>
                  <a:lnTo>
                    <a:pt x="118" y="194"/>
                  </a:lnTo>
                  <a:lnTo>
                    <a:pt x="121" y="192"/>
                  </a:lnTo>
                  <a:lnTo>
                    <a:pt x="126" y="190"/>
                  </a:lnTo>
                  <a:lnTo>
                    <a:pt x="129" y="189"/>
                  </a:lnTo>
                  <a:lnTo>
                    <a:pt x="131" y="186"/>
                  </a:lnTo>
                  <a:lnTo>
                    <a:pt x="134" y="183"/>
                  </a:lnTo>
                  <a:lnTo>
                    <a:pt x="137" y="182"/>
                  </a:lnTo>
                  <a:lnTo>
                    <a:pt x="137" y="180"/>
                  </a:lnTo>
                  <a:lnTo>
                    <a:pt x="141" y="182"/>
                  </a:lnTo>
                  <a:lnTo>
                    <a:pt x="148" y="176"/>
                  </a:lnTo>
                  <a:lnTo>
                    <a:pt x="153" y="174"/>
                  </a:lnTo>
                  <a:lnTo>
                    <a:pt x="151" y="155"/>
                  </a:lnTo>
                  <a:lnTo>
                    <a:pt x="157" y="150"/>
                  </a:lnTo>
                  <a:lnTo>
                    <a:pt x="153" y="144"/>
                  </a:lnTo>
                  <a:lnTo>
                    <a:pt x="162" y="126"/>
                  </a:lnTo>
                  <a:lnTo>
                    <a:pt x="178" y="107"/>
                  </a:lnTo>
                  <a:lnTo>
                    <a:pt x="171" y="87"/>
                  </a:lnTo>
                  <a:lnTo>
                    <a:pt x="167" y="87"/>
                  </a:lnTo>
                  <a:lnTo>
                    <a:pt x="165" y="94"/>
                  </a:lnTo>
                  <a:lnTo>
                    <a:pt x="170" y="98"/>
                  </a:lnTo>
                  <a:lnTo>
                    <a:pt x="168" y="102"/>
                  </a:lnTo>
                  <a:lnTo>
                    <a:pt x="160" y="93"/>
                  </a:lnTo>
                  <a:lnTo>
                    <a:pt x="162" y="86"/>
                  </a:lnTo>
                  <a:lnTo>
                    <a:pt x="165" y="81"/>
                  </a:lnTo>
                  <a:lnTo>
                    <a:pt x="174" y="81"/>
                  </a:lnTo>
                  <a:lnTo>
                    <a:pt x="168" y="69"/>
                  </a:lnTo>
                  <a:lnTo>
                    <a:pt x="164" y="62"/>
                  </a:lnTo>
                  <a:lnTo>
                    <a:pt x="160" y="57"/>
                  </a:lnTo>
                  <a:lnTo>
                    <a:pt x="163" y="53"/>
                  </a:lnTo>
                  <a:lnTo>
                    <a:pt x="165" y="45"/>
                  </a:lnTo>
                  <a:lnTo>
                    <a:pt x="168" y="50"/>
                  </a:lnTo>
                  <a:lnTo>
                    <a:pt x="168" y="60"/>
                  </a:lnTo>
                  <a:lnTo>
                    <a:pt x="174" y="56"/>
                  </a:lnTo>
                  <a:lnTo>
                    <a:pt x="173" y="54"/>
                  </a:lnTo>
                  <a:lnTo>
                    <a:pt x="181" y="47"/>
                  </a:lnTo>
                  <a:lnTo>
                    <a:pt x="175" y="39"/>
                  </a:lnTo>
                  <a:lnTo>
                    <a:pt x="178" y="32"/>
                  </a:lnTo>
                  <a:lnTo>
                    <a:pt x="174" y="27"/>
                  </a:lnTo>
                  <a:lnTo>
                    <a:pt x="167" y="27"/>
                  </a:lnTo>
                  <a:lnTo>
                    <a:pt x="167" y="0"/>
                  </a:lnTo>
                  <a:lnTo>
                    <a:pt x="167" y="0"/>
                  </a:lnTo>
                  <a:lnTo>
                    <a:pt x="168" y="0"/>
                  </a:lnTo>
                  <a:lnTo>
                    <a:pt x="171" y="0"/>
                  </a:lnTo>
                  <a:lnTo>
                    <a:pt x="175" y="2"/>
                  </a:lnTo>
                  <a:lnTo>
                    <a:pt x="180" y="3"/>
                  </a:lnTo>
                  <a:lnTo>
                    <a:pt x="186" y="5"/>
                  </a:lnTo>
                  <a:lnTo>
                    <a:pt x="192" y="6"/>
                  </a:lnTo>
                  <a:lnTo>
                    <a:pt x="198" y="9"/>
                  </a:lnTo>
                  <a:lnTo>
                    <a:pt x="207" y="12"/>
                  </a:lnTo>
                  <a:lnTo>
                    <a:pt x="216" y="14"/>
                  </a:lnTo>
                  <a:lnTo>
                    <a:pt x="226" y="18"/>
                  </a:lnTo>
                  <a:lnTo>
                    <a:pt x="237" y="21"/>
                  </a:lnTo>
                  <a:lnTo>
                    <a:pt x="249" y="24"/>
                  </a:lnTo>
                  <a:lnTo>
                    <a:pt x="261" y="27"/>
                  </a:lnTo>
                  <a:lnTo>
                    <a:pt x="273" y="31"/>
                  </a:lnTo>
                  <a:lnTo>
                    <a:pt x="286" y="33"/>
                  </a:lnTo>
                  <a:lnTo>
                    <a:pt x="300" y="38"/>
                  </a:lnTo>
                  <a:lnTo>
                    <a:pt x="315" y="42"/>
                  </a:lnTo>
                  <a:lnTo>
                    <a:pt x="329" y="45"/>
                  </a:lnTo>
                  <a:lnTo>
                    <a:pt x="345" y="50"/>
                  </a:lnTo>
                  <a:lnTo>
                    <a:pt x="360" y="54"/>
                  </a:lnTo>
                  <a:lnTo>
                    <a:pt x="377" y="59"/>
                  </a:lnTo>
                  <a:lnTo>
                    <a:pt x="393" y="63"/>
                  </a:lnTo>
                  <a:lnTo>
                    <a:pt x="411" y="66"/>
                  </a:lnTo>
                  <a:lnTo>
                    <a:pt x="428" y="71"/>
                  </a:lnTo>
                  <a:lnTo>
                    <a:pt x="446" y="75"/>
                  </a:lnTo>
                  <a:lnTo>
                    <a:pt x="464" y="80"/>
                  </a:lnTo>
                  <a:lnTo>
                    <a:pt x="482" y="84"/>
                  </a:lnTo>
                  <a:lnTo>
                    <a:pt x="500" y="89"/>
                  </a:lnTo>
                  <a:lnTo>
                    <a:pt x="519" y="92"/>
                  </a:lnTo>
                  <a:lnTo>
                    <a:pt x="537" y="95"/>
                  </a:lnTo>
                  <a:lnTo>
                    <a:pt x="556" y="99"/>
                  </a:lnTo>
                  <a:lnTo>
                    <a:pt x="556" y="99"/>
                  </a:lnTo>
                  <a:lnTo>
                    <a:pt x="556" y="102"/>
                  </a:lnTo>
                  <a:lnTo>
                    <a:pt x="556" y="105"/>
                  </a:lnTo>
                  <a:lnTo>
                    <a:pt x="555" y="110"/>
                  </a:lnTo>
                  <a:lnTo>
                    <a:pt x="553" y="116"/>
                  </a:lnTo>
                  <a:lnTo>
                    <a:pt x="552" y="123"/>
                  </a:lnTo>
                  <a:lnTo>
                    <a:pt x="551" y="131"/>
                  </a:lnTo>
                  <a:lnTo>
                    <a:pt x="548" y="140"/>
                  </a:lnTo>
                  <a:lnTo>
                    <a:pt x="546" y="149"/>
                  </a:lnTo>
                  <a:lnTo>
                    <a:pt x="543" y="158"/>
                  </a:lnTo>
                  <a:lnTo>
                    <a:pt x="542" y="168"/>
                  </a:lnTo>
                  <a:lnTo>
                    <a:pt x="539" y="180"/>
                  </a:lnTo>
                  <a:lnTo>
                    <a:pt x="536" y="191"/>
                  </a:lnTo>
                  <a:lnTo>
                    <a:pt x="533" y="203"/>
                  </a:lnTo>
                  <a:lnTo>
                    <a:pt x="531" y="216"/>
                  </a:lnTo>
                  <a:lnTo>
                    <a:pt x="528" y="227"/>
                  </a:lnTo>
                  <a:lnTo>
                    <a:pt x="525" y="240"/>
                  </a:lnTo>
                  <a:lnTo>
                    <a:pt x="523" y="252"/>
                  </a:lnTo>
                  <a:lnTo>
                    <a:pt x="520" y="263"/>
                  </a:lnTo>
                  <a:lnTo>
                    <a:pt x="519" y="275"/>
                  </a:lnTo>
                  <a:lnTo>
                    <a:pt x="516" y="285"/>
                  </a:lnTo>
                  <a:lnTo>
                    <a:pt x="513" y="296"/>
                  </a:lnTo>
                  <a:lnTo>
                    <a:pt x="512" y="306"/>
                  </a:lnTo>
                  <a:lnTo>
                    <a:pt x="509" y="316"/>
                  </a:lnTo>
                  <a:lnTo>
                    <a:pt x="507" y="324"/>
                  </a:lnTo>
                  <a:lnTo>
                    <a:pt x="506" y="332"/>
                  </a:lnTo>
                  <a:lnTo>
                    <a:pt x="504" y="339"/>
                  </a:lnTo>
                  <a:lnTo>
                    <a:pt x="503" y="345"/>
                  </a:lnTo>
                  <a:lnTo>
                    <a:pt x="501" y="350"/>
                  </a:lnTo>
                  <a:lnTo>
                    <a:pt x="500" y="353"/>
                  </a:lnTo>
                  <a:lnTo>
                    <a:pt x="500" y="354"/>
                  </a:lnTo>
                  <a:lnTo>
                    <a:pt x="500" y="356"/>
                  </a:lnTo>
                  <a:lnTo>
                    <a:pt x="495" y="371"/>
                  </a:lnTo>
                  <a:lnTo>
                    <a:pt x="500" y="380"/>
                  </a:lnTo>
                  <a:lnTo>
                    <a:pt x="500" y="390"/>
                  </a:lnTo>
                  <a:lnTo>
                    <a:pt x="497" y="402"/>
                  </a:lnTo>
                  <a:lnTo>
                    <a:pt x="498" y="412"/>
                  </a:lnTo>
                  <a:lnTo>
                    <a:pt x="357" y="377"/>
                  </a:lnTo>
                  <a:lnTo>
                    <a:pt x="357" y="377"/>
                  </a:lnTo>
                  <a:lnTo>
                    <a:pt x="355" y="377"/>
                  </a:lnTo>
                  <a:lnTo>
                    <a:pt x="354" y="377"/>
                  </a:lnTo>
                  <a:lnTo>
                    <a:pt x="351" y="377"/>
                  </a:lnTo>
                  <a:lnTo>
                    <a:pt x="348" y="377"/>
                  </a:lnTo>
                  <a:lnTo>
                    <a:pt x="345" y="378"/>
                  </a:lnTo>
                  <a:lnTo>
                    <a:pt x="341" y="378"/>
                  </a:lnTo>
                  <a:lnTo>
                    <a:pt x="338" y="378"/>
                  </a:lnTo>
                  <a:lnTo>
                    <a:pt x="333" y="378"/>
                  </a:lnTo>
                  <a:lnTo>
                    <a:pt x="329" y="378"/>
                  </a:lnTo>
                  <a:lnTo>
                    <a:pt x="325" y="378"/>
                  </a:lnTo>
                  <a:lnTo>
                    <a:pt x="321" y="377"/>
                  </a:lnTo>
                  <a:lnTo>
                    <a:pt x="316" y="377"/>
                  </a:lnTo>
                  <a:lnTo>
                    <a:pt x="312" y="375"/>
                  </a:lnTo>
                  <a:lnTo>
                    <a:pt x="308" y="374"/>
                  </a:lnTo>
                  <a:lnTo>
                    <a:pt x="303" y="372"/>
                  </a:lnTo>
                  <a:lnTo>
                    <a:pt x="302" y="372"/>
                  </a:lnTo>
                  <a:lnTo>
                    <a:pt x="300" y="372"/>
                  </a:lnTo>
                  <a:lnTo>
                    <a:pt x="299" y="372"/>
                  </a:lnTo>
                  <a:lnTo>
                    <a:pt x="297" y="374"/>
                  </a:lnTo>
                  <a:lnTo>
                    <a:pt x="294" y="375"/>
                  </a:lnTo>
                  <a:lnTo>
                    <a:pt x="294" y="377"/>
                  </a:lnTo>
                  <a:lnTo>
                    <a:pt x="292" y="377"/>
                  </a:lnTo>
                  <a:lnTo>
                    <a:pt x="292" y="377"/>
                  </a:lnTo>
                  <a:lnTo>
                    <a:pt x="273" y="377"/>
                  </a:lnTo>
                  <a:lnTo>
                    <a:pt x="272" y="377"/>
                  </a:lnTo>
                  <a:lnTo>
                    <a:pt x="267" y="377"/>
                  </a:lnTo>
                  <a:lnTo>
                    <a:pt x="261" y="378"/>
                  </a:lnTo>
                  <a:lnTo>
                    <a:pt x="252" y="379"/>
                  </a:lnTo>
                  <a:lnTo>
                    <a:pt x="244" y="379"/>
                  </a:lnTo>
                  <a:lnTo>
                    <a:pt x="236" y="379"/>
                  </a:lnTo>
                  <a:lnTo>
                    <a:pt x="230" y="377"/>
                  </a:lnTo>
                  <a:lnTo>
                    <a:pt x="225" y="374"/>
                  </a:lnTo>
                  <a:lnTo>
                    <a:pt x="225" y="374"/>
                  </a:lnTo>
                  <a:lnTo>
                    <a:pt x="222" y="374"/>
                  </a:lnTo>
                  <a:lnTo>
                    <a:pt x="219" y="374"/>
                  </a:lnTo>
                  <a:lnTo>
                    <a:pt x="214" y="374"/>
                  </a:lnTo>
                  <a:lnTo>
                    <a:pt x="210" y="374"/>
                  </a:lnTo>
                  <a:lnTo>
                    <a:pt x="207" y="375"/>
                  </a:lnTo>
                  <a:lnTo>
                    <a:pt x="204" y="375"/>
                  </a:lnTo>
                  <a:lnTo>
                    <a:pt x="204" y="375"/>
                  </a:lnTo>
                  <a:lnTo>
                    <a:pt x="197" y="374"/>
                  </a:lnTo>
                  <a:lnTo>
                    <a:pt x="186" y="377"/>
                  </a:lnTo>
                  <a:lnTo>
                    <a:pt x="186" y="375"/>
                  </a:lnTo>
                  <a:lnTo>
                    <a:pt x="181" y="372"/>
                  </a:lnTo>
                  <a:lnTo>
                    <a:pt x="177" y="368"/>
                  </a:lnTo>
                  <a:lnTo>
                    <a:pt x="170" y="363"/>
                  </a:lnTo>
                  <a:lnTo>
                    <a:pt x="164" y="359"/>
                  </a:lnTo>
                  <a:lnTo>
                    <a:pt x="157" y="356"/>
                  </a:lnTo>
                  <a:lnTo>
                    <a:pt x="150" y="353"/>
                  </a:lnTo>
                  <a:lnTo>
                    <a:pt x="144" y="353"/>
                  </a:lnTo>
                  <a:lnTo>
                    <a:pt x="142" y="353"/>
                  </a:lnTo>
                  <a:lnTo>
                    <a:pt x="141" y="353"/>
                  </a:lnTo>
                  <a:lnTo>
                    <a:pt x="138" y="354"/>
                  </a:lnTo>
                  <a:lnTo>
                    <a:pt x="135" y="354"/>
                  </a:lnTo>
                  <a:lnTo>
                    <a:pt x="132" y="356"/>
                  </a:lnTo>
                  <a:lnTo>
                    <a:pt x="129" y="356"/>
                  </a:lnTo>
                  <a:lnTo>
                    <a:pt x="123" y="357"/>
                  </a:lnTo>
                  <a:lnTo>
                    <a:pt x="118" y="357"/>
                  </a:lnTo>
                  <a:lnTo>
                    <a:pt x="114" y="357"/>
                  </a:lnTo>
                  <a:lnTo>
                    <a:pt x="108" y="357"/>
                  </a:lnTo>
                  <a:lnTo>
                    <a:pt x="104" y="357"/>
                  </a:lnTo>
                  <a:lnTo>
                    <a:pt x="99" y="357"/>
                  </a:lnTo>
                  <a:lnTo>
                    <a:pt x="96" y="356"/>
                  </a:lnTo>
                  <a:lnTo>
                    <a:pt x="91" y="354"/>
                  </a:lnTo>
                  <a:lnTo>
                    <a:pt x="88" y="353"/>
                  </a:lnTo>
                  <a:lnTo>
                    <a:pt x="87" y="350"/>
                  </a:lnTo>
                  <a:lnTo>
                    <a:pt x="85" y="348"/>
                  </a:lnTo>
                  <a:lnTo>
                    <a:pt x="84" y="348"/>
                  </a:lnTo>
                  <a:lnTo>
                    <a:pt x="82" y="348"/>
                  </a:lnTo>
                  <a:lnTo>
                    <a:pt x="79" y="345"/>
                  </a:lnTo>
                  <a:lnTo>
                    <a:pt x="78" y="344"/>
                  </a:lnTo>
                  <a:lnTo>
                    <a:pt x="76" y="342"/>
                  </a:lnTo>
                  <a:lnTo>
                    <a:pt x="75" y="342"/>
                  </a:lnTo>
                  <a:lnTo>
                    <a:pt x="75" y="342"/>
                  </a:lnTo>
                  <a:lnTo>
                    <a:pt x="71" y="332"/>
                  </a:lnTo>
                  <a:lnTo>
                    <a:pt x="71" y="332"/>
                  </a:lnTo>
                  <a:lnTo>
                    <a:pt x="71" y="330"/>
                  </a:lnTo>
                  <a:lnTo>
                    <a:pt x="72" y="327"/>
                  </a:lnTo>
                  <a:lnTo>
                    <a:pt x="72" y="324"/>
                  </a:lnTo>
                  <a:lnTo>
                    <a:pt x="73" y="320"/>
                  </a:lnTo>
                  <a:lnTo>
                    <a:pt x="73" y="316"/>
                  </a:lnTo>
                  <a:lnTo>
                    <a:pt x="73" y="312"/>
                  </a:lnTo>
                  <a:lnTo>
                    <a:pt x="73" y="308"/>
                  </a:lnTo>
                  <a:lnTo>
                    <a:pt x="73" y="302"/>
                  </a:lnTo>
                  <a:lnTo>
                    <a:pt x="72" y="297"/>
                  </a:lnTo>
                  <a:lnTo>
                    <a:pt x="72" y="293"/>
                  </a:lnTo>
                  <a:lnTo>
                    <a:pt x="69" y="288"/>
                  </a:lnTo>
                  <a:lnTo>
                    <a:pt x="66" y="285"/>
                  </a:lnTo>
                  <a:lnTo>
                    <a:pt x="64" y="282"/>
                  </a:lnTo>
                  <a:lnTo>
                    <a:pt x="60" y="279"/>
                  </a:lnTo>
                  <a:lnTo>
                    <a:pt x="54" y="278"/>
                  </a:lnTo>
                  <a:lnTo>
                    <a:pt x="54" y="278"/>
                  </a:lnTo>
                  <a:lnTo>
                    <a:pt x="52" y="278"/>
                  </a:lnTo>
                  <a:lnTo>
                    <a:pt x="51" y="278"/>
                  </a:lnTo>
                  <a:lnTo>
                    <a:pt x="48" y="276"/>
                  </a:lnTo>
                  <a:lnTo>
                    <a:pt x="46" y="276"/>
                  </a:lnTo>
                  <a:lnTo>
                    <a:pt x="45" y="276"/>
                  </a:lnTo>
                  <a:lnTo>
                    <a:pt x="45" y="276"/>
                  </a:lnTo>
                  <a:lnTo>
                    <a:pt x="43" y="276"/>
                  </a:lnTo>
                  <a:lnTo>
                    <a:pt x="43" y="275"/>
                  </a:lnTo>
                  <a:lnTo>
                    <a:pt x="45" y="273"/>
                  </a:lnTo>
                  <a:lnTo>
                    <a:pt x="45" y="272"/>
                  </a:lnTo>
                  <a:lnTo>
                    <a:pt x="43" y="269"/>
                  </a:lnTo>
                  <a:lnTo>
                    <a:pt x="43" y="266"/>
                  </a:lnTo>
                  <a:lnTo>
                    <a:pt x="40" y="263"/>
                  </a:lnTo>
                  <a:lnTo>
                    <a:pt x="37" y="261"/>
                  </a:lnTo>
                  <a:lnTo>
                    <a:pt x="33" y="260"/>
                  </a:lnTo>
                  <a:lnTo>
                    <a:pt x="32" y="258"/>
                  </a:lnTo>
                  <a:lnTo>
                    <a:pt x="31" y="257"/>
                  </a:lnTo>
                  <a:lnTo>
                    <a:pt x="28" y="255"/>
                  </a:lnTo>
                  <a:lnTo>
                    <a:pt x="27" y="254"/>
                  </a:lnTo>
                  <a:lnTo>
                    <a:pt x="19" y="255"/>
                  </a:lnTo>
                  <a:lnTo>
                    <a:pt x="18" y="253"/>
                  </a:lnTo>
                  <a:lnTo>
                    <a:pt x="15" y="255"/>
                  </a:lnTo>
                  <a:lnTo>
                    <a:pt x="9" y="253"/>
                  </a:lnTo>
                  <a:lnTo>
                    <a:pt x="4" y="246"/>
                  </a:lnTo>
                  <a:lnTo>
                    <a:pt x="4" y="246"/>
                  </a:lnTo>
                  <a:lnTo>
                    <a:pt x="4" y="248"/>
                  </a:lnTo>
                  <a:lnTo>
                    <a:pt x="2" y="248"/>
                  </a:lnTo>
                  <a:lnTo>
                    <a:pt x="2" y="248"/>
                  </a:lnTo>
                  <a:lnTo>
                    <a:pt x="0" y="249"/>
                  </a:lnTo>
                  <a:lnTo>
                    <a:pt x="0" y="248"/>
                  </a:lnTo>
                  <a:lnTo>
                    <a:pt x="0" y="246"/>
                  </a:lnTo>
                  <a:lnTo>
                    <a:pt x="0" y="245"/>
                  </a:lnTo>
                  <a:lnTo>
                    <a:pt x="0" y="243"/>
                  </a:lnTo>
                  <a:lnTo>
                    <a:pt x="0" y="240"/>
                  </a:lnTo>
                  <a:lnTo>
                    <a:pt x="2" y="237"/>
                  </a:lnTo>
                  <a:lnTo>
                    <a:pt x="2" y="234"/>
                  </a:lnTo>
                  <a:lnTo>
                    <a:pt x="3" y="228"/>
                  </a:lnTo>
                  <a:lnTo>
                    <a:pt x="4" y="224"/>
                  </a:lnTo>
                  <a:lnTo>
                    <a:pt x="6" y="220"/>
                  </a:lnTo>
                  <a:lnTo>
                    <a:pt x="7" y="216"/>
                  </a:lnTo>
                  <a:lnTo>
                    <a:pt x="9" y="213"/>
                  </a:lnTo>
                  <a:lnTo>
                    <a:pt x="12" y="213"/>
                  </a:lnTo>
                  <a:lnTo>
                    <a:pt x="12" y="213"/>
                  </a:lnTo>
                  <a:lnTo>
                    <a:pt x="12" y="216"/>
                  </a:lnTo>
                  <a:lnTo>
                    <a:pt x="12" y="216"/>
                  </a:lnTo>
                  <a:lnTo>
                    <a:pt x="12" y="218"/>
                  </a:lnTo>
                  <a:lnTo>
                    <a:pt x="10" y="220"/>
                  </a:lnTo>
                  <a:lnTo>
                    <a:pt x="10" y="222"/>
                  </a:lnTo>
                  <a:lnTo>
                    <a:pt x="9" y="225"/>
                  </a:lnTo>
                  <a:lnTo>
                    <a:pt x="9" y="228"/>
                  </a:lnTo>
                  <a:lnTo>
                    <a:pt x="9" y="233"/>
                  </a:lnTo>
                  <a:lnTo>
                    <a:pt x="7" y="236"/>
                  </a:lnTo>
                  <a:lnTo>
                    <a:pt x="6" y="237"/>
                  </a:lnTo>
                  <a:lnTo>
                    <a:pt x="6" y="240"/>
                  </a:lnTo>
                  <a:lnTo>
                    <a:pt x="7" y="240"/>
                  </a:lnTo>
                  <a:lnTo>
                    <a:pt x="10" y="240"/>
                  </a:lnTo>
                  <a:lnTo>
                    <a:pt x="12" y="239"/>
                  </a:lnTo>
                  <a:lnTo>
                    <a:pt x="12" y="239"/>
                  </a:lnTo>
                  <a:lnTo>
                    <a:pt x="13" y="239"/>
                  </a:lnTo>
                  <a:lnTo>
                    <a:pt x="13" y="239"/>
                  </a:lnTo>
                  <a:lnTo>
                    <a:pt x="13" y="234"/>
                  </a:lnTo>
                  <a:lnTo>
                    <a:pt x="18" y="228"/>
                  </a:lnTo>
                  <a:lnTo>
                    <a:pt x="21" y="224"/>
                  </a:lnTo>
                  <a:lnTo>
                    <a:pt x="21" y="215"/>
                  </a:lnTo>
                  <a:lnTo>
                    <a:pt x="22" y="212"/>
                  </a:lnTo>
                  <a:lnTo>
                    <a:pt x="28" y="210"/>
                  </a:lnTo>
                  <a:lnTo>
                    <a:pt x="25" y="203"/>
                  </a:lnTo>
                  <a:lnTo>
                    <a:pt x="21" y="206"/>
                  </a:lnTo>
                  <a:lnTo>
                    <a:pt x="12" y="206"/>
                  </a:lnTo>
                  <a:lnTo>
                    <a:pt x="13" y="185"/>
                  </a:lnTo>
                  <a:lnTo>
                    <a:pt x="15" y="185"/>
                  </a:lnTo>
                  <a:lnTo>
                    <a:pt x="16" y="189"/>
                  </a:lnTo>
                  <a:lnTo>
                    <a:pt x="22" y="186"/>
                  </a:lnTo>
                  <a:lnTo>
                    <a:pt x="35" y="188"/>
                  </a:lnTo>
                  <a:lnTo>
                    <a:pt x="35" y="183"/>
                  </a:lnTo>
                  <a:lnTo>
                    <a:pt x="25" y="179"/>
                  </a:lnTo>
                  <a:lnTo>
                    <a:pt x="25" y="173"/>
                  </a:lnTo>
                  <a:lnTo>
                    <a:pt x="18" y="171"/>
                  </a:lnTo>
                  <a:lnTo>
                    <a:pt x="15" y="180"/>
                  </a:lnTo>
                  <a:lnTo>
                    <a:pt x="13" y="179"/>
                  </a:lnTo>
                  <a:lnTo>
                    <a:pt x="13" y="168"/>
                  </a:lnTo>
                  <a:lnTo>
                    <a:pt x="15" y="167"/>
                  </a:lnTo>
                  <a:lnTo>
                    <a:pt x="15" y="164"/>
                  </a:lnTo>
                  <a:lnTo>
                    <a:pt x="16" y="159"/>
                  </a:lnTo>
                  <a:lnTo>
                    <a:pt x="16" y="156"/>
                  </a:lnTo>
                  <a:lnTo>
                    <a:pt x="18" y="152"/>
                  </a:lnTo>
                  <a:lnTo>
                    <a:pt x="18" y="146"/>
                  </a:lnTo>
                  <a:lnTo>
                    <a:pt x="18" y="141"/>
                  </a:lnTo>
                  <a:lnTo>
                    <a:pt x="16" y="138"/>
                  </a:lnTo>
                  <a:lnTo>
                    <a:pt x="16" y="135"/>
                  </a:lnTo>
                  <a:lnTo>
                    <a:pt x="16" y="129"/>
                  </a:lnTo>
                  <a:lnTo>
                    <a:pt x="16" y="123"/>
                  </a:lnTo>
                  <a:lnTo>
                    <a:pt x="16" y="114"/>
                  </a:lnTo>
                  <a:lnTo>
                    <a:pt x="18" y="105"/>
                  </a:lnTo>
                  <a:lnTo>
                    <a:pt x="18" y="96"/>
                  </a:lnTo>
                  <a:lnTo>
                    <a:pt x="18" y="92"/>
                  </a:lnTo>
                  <a:lnTo>
                    <a:pt x="18" y="90"/>
                  </a:lnTo>
                  <a:lnTo>
                    <a:pt x="18" y="89"/>
                  </a:lnTo>
                  <a:lnTo>
                    <a:pt x="16" y="86"/>
                  </a:lnTo>
                  <a:lnTo>
                    <a:pt x="13" y="81"/>
                  </a:lnTo>
                  <a:lnTo>
                    <a:pt x="10" y="77"/>
                  </a:lnTo>
                  <a:lnTo>
                    <a:pt x="9" y="69"/>
                  </a:lnTo>
                  <a:lnTo>
                    <a:pt x="7" y="63"/>
                  </a:lnTo>
                  <a:lnTo>
                    <a:pt x="9" y="54"/>
                  </a:lnTo>
                  <a:lnTo>
                    <a:pt x="12" y="45"/>
                  </a:lnTo>
                  <a:lnTo>
                    <a:pt x="12" y="45"/>
                  </a:lnTo>
                  <a:lnTo>
                    <a:pt x="12" y="44"/>
                  </a:lnTo>
                  <a:lnTo>
                    <a:pt x="13" y="42"/>
                  </a:lnTo>
                  <a:lnTo>
                    <a:pt x="15" y="39"/>
                  </a:lnTo>
                  <a:lnTo>
                    <a:pt x="16" y="38"/>
                  </a:lnTo>
                  <a:lnTo>
                    <a:pt x="16" y="35"/>
                  </a:lnTo>
                  <a:lnTo>
                    <a:pt x="18" y="35"/>
                  </a:lnTo>
                  <a:lnTo>
                    <a:pt x="18" y="33"/>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270" name="Freeform 4"/>
            <p:cNvSpPr>
              <a:spLocks/>
            </p:cNvSpPr>
            <p:nvPr/>
          </p:nvSpPr>
          <p:spPr bwMode="auto">
            <a:xfrm>
              <a:off x="881521" y="3905251"/>
              <a:ext cx="374348" cy="276948"/>
            </a:xfrm>
            <a:custGeom>
              <a:avLst/>
              <a:gdLst>
                <a:gd name="T0" fmla="*/ 24 w 557"/>
                <a:gd name="T1" fmla="*/ 29 h 413"/>
                <a:gd name="T2" fmla="*/ 57 w 557"/>
                <a:gd name="T3" fmla="*/ 57 h 413"/>
                <a:gd name="T4" fmla="*/ 81 w 557"/>
                <a:gd name="T5" fmla="*/ 66 h 413"/>
                <a:gd name="T6" fmla="*/ 120 w 557"/>
                <a:gd name="T7" fmla="*/ 80 h 413"/>
                <a:gd name="T8" fmla="*/ 141 w 557"/>
                <a:gd name="T9" fmla="*/ 95 h 413"/>
                <a:gd name="T10" fmla="*/ 145 w 557"/>
                <a:gd name="T11" fmla="*/ 113 h 413"/>
                <a:gd name="T12" fmla="*/ 131 w 557"/>
                <a:gd name="T13" fmla="*/ 128 h 413"/>
                <a:gd name="T14" fmla="*/ 96 w 557"/>
                <a:gd name="T15" fmla="*/ 161 h 413"/>
                <a:gd name="T16" fmla="*/ 106 w 557"/>
                <a:gd name="T17" fmla="*/ 158 h 413"/>
                <a:gd name="T18" fmla="*/ 153 w 557"/>
                <a:gd name="T19" fmla="*/ 129 h 413"/>
                <a:gd name="T20" fmla="*/ 131 w 557"/>
                <a:gd name="T21" fmla="*/ 177 h 413"/>
                <a:gd name="T22" fmla="*/ 126 w 557"/>
                <a:gd name="T23" fmla="*/ 179 h 413"/>
                <a:gd name="T24" fmla="*/ 115 w 557"/>
                <a:gd name="T25" fmla="*/ 179 h 413"/>
                <a:gd name="T26" fmla="*/ 118 w 557"/>
                <a:gd name="T27" fmla="*/ 164 h 413"/>
                <a:gd name="T28" fmla="*/ 94 w 557"/>
                <a:gd name="T29" fmla="*/ 182 h 413"/>
                <a:gd name="T30" fmla="*/ 109 w 557"/>
                <a:gd name="T31" fmla="*/ 188 h 413"/>
                <a:gd name="T32" fmla="*/ 117 w 557"/>
                <a:gd name="T33" fmla="*/ 194 h 413"/>
                <a:gd name="T34" fmla="*/ 137 w 557"/>
                <a:gd name="T35" fmla="*/ 182 h 413"/>
                <a:gd name="T36" fmla="*/ 162 w 557"/>
                <a:gd name="T37" fmla="*/ 126 h 413"/>
                <a:gd name="T38" fmla="*/ 162 w 557"/>
                <a:gd name="T39" fmla="*/ 86 h 413"/>
                <a:gd name="T40" fmla="*/ 168 w 557"/>
                <a:gd name="T41" fmla="*/ 50 h 413"/>
                <a:gd name="T42" fmla="*/ 167 w 557"/>
                <a:gd name="T43" fmla="*/ 27 h 413"/>
                <a:gd name="T44" fmla="*/ 186 w 557"/>
                <a:gd name="T45" fmla="*/ 5 h 413"/>
                <a:gd name="T46" fmla="*/ 261 w 557"/>
                <a:gd name="T47" fmla="*/ 27 h 413"/>
                <a:gd name="T48" fmla="*/ 377 w 557"/>
                <a:gd name="T49" fmla="*/ 59 h 413"/>
                <a:gd name="T50" fmla="*/ 519 w 557"/>
                <a:gd name="T51" fmla="*/ 92 h 413"/>
                <a:gd name="T52" fmla="*/ 553 w 557"/>
                <a:gd name="T53" fmla="*/ 116 h 413"/>
                <a:gd name="T54" fmla="*/ 536 w 557"/>
                <a:gd name="T55" fmla="*/ 191 h 413"/>
                <a:gd name="T56" fmla="*/ 516 w 557"/>
                <a:gd name="T57" fmla="*/ 285 h 413"/>
                <a:gd name="T58" fmla="*/ 501 w 557"/>
                <a:gd name="T59" fmla="*/ 350 h 413"/>
                <a:gd name="T60" fmla="*/ 498 w 557"/>
                <a:gd name="T61" fmla="*/ 412 h 413"/>
                <a:gd name="T62" fmla="*/ 345 w 557"/>
                <a:gd name="T63" fmla="*/ 378 h 413"/>
                <a:gd name="T64" fmla="*/ 312 w 557"/>
                <a:gd name="T65" fmla="*/ 375 h 413"/>
                <a:gd name="T66" fmla="*/ 294 w 557"/>
                <a:gd name="T67" fmla="*/ 375 h 413"/>
                <a:gd name="T68" fmla="*/ 261 w 557"/>
                <a:gd name="T69" fmla="*/ 378 h 413"/>
                <a:gd name="T70" fmla="*/ 222 w 557"/>
                <a:gd name="T71" fmla="*/ 374 h 413"/>
                <a:gd name="T72" fmla="*/ 186 w 557"/>
                <a:gd name="T73" fmla="*/ 377 h 413"/>
                <a:gd name="T74" fmla="*/ 150 w 557"/>
                <a:gd name="T75" fmla="*/ 353 h 413"/>
                <a:gd name="T76" fmla="*/ 129 w 557"/>
                <a:gd name="T77" fmla="*/ 356 h 413"/>
                <a:gd name="T78" fmla="*/ 91 w 557"/>
                <a:gd name="T79" fmla="*/ 354 h 413"/>
                <a:gd name="T80" fmla="*/ 78 w 557"/>
                <a:gd name="T81" fmla="*/ 344 h 413"/>
                <a:gd name="T82" fmla="*/ 72 w 557"/>
                <a:gd name="T83" fmla="*/ 327 h 413"/>
                <a:gd name="T84" fmla="*/ 72 w 557"/>
                <a:gd name="T85" fmla="*/ 293 h 413"/>
                <a:gd name="T86" fmla="*/ 52 w 557"/>
                <a:gd name="T87" fmla="*/ 278 h 413"/>
                <a:gd name="T88" fmla="*/ 43 w 557"/>
                <a:gd name="T89" fmla="*/ 275 h 413"/>
                <a:gd name="T90" fmla="*/ 33 w 557"/>
                <a:gd name="T91" fmla="*/ 260 h 413"/>
                <a:gd name="T92" fmla="*/ 9 w 557"/>
                <a:gd name="T93" fmla="*/ 253 h 413"/>
                <a:gd name="T94" fmla="*/ 0 w 557"/>
                <a:gd name="T95" fmla="*/ 248 h 413"/>
                <a:gd name="T96" fmla="*/ 3 w 557"/>
                <a:gd name="T97" fmla="*/ 228 h 413"/>
                <a:gd name="T98" fmla="*/ 12 w 557"/>
                <a:gd name="T99" fmla="*/ 216 h 413"/>
                <a:gd name="T100" fmla="*/ 9 w 557"/>
                <a:gd name="T101" fmla="*/ 233 h 413"/>
                <a:gd name="T102" fmla="*/ 12 w 557"/>
                <a:gd name="T103" fmla="*/ 239 h 413"/>
                <a:gd name="T104" fmla="*/ 22 w 557"/>
                <a:gd name="T105" fmla="*/ 212 h 413"/>
                <a:gd name="T106" fmla="*/ 22 w 557"/>
                <a:gd name="T107" fmla="*/ 186 h 413"/>
                <a:gd name="T108" fmla="*/ 13 w 557"/>
                <a:gd name="T109" fmla="*/ 168 h 413"/>
                <a:gd name="T110" fmla="*/ 18 w 557"/>
                <a:gd name="T111" fmla="*/ 141 h 413"/>
                <a:gd name="T112" fmla="*/ 18 w 557"/>
                <a:gd name="T113" fmla="*/ 96 h 413"/>
                <a:gd name="T114" fmla="*/ 9 w 557"/>
                <a:gd name="T115" fmla="*/ 69 h 413"/>
                <a:gd name="T116" fmla="*/ 15 w 557"/>
                <a:gd name="T117" fmla="*/ 39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7" h="413">
                  <a:moveTo>
                    <a:pt x="18" y="33"/>
                  </a:moveTo>
                  <a:lnTo>
                    <a:pt x="19" y="30"/>
                  </a:lnTo>
                  <a:lnTo>
                    <a:pt x="18" y="23"/>
                  </a:lnTo>
                  <a:lnTo>
                    <a:pt x="18" y="23"/>
                  </a:lnTo>
                  <a:lnTo>
                    <a:pt x="18" y="24"/>
                  </a:lnTo>
                  <a:lnTo>
                    <a:pt x="19" y="24"/>
                  </a:lnTo>
                  <a:lnTo>
                    <a:pt x="21" y="27"/>
                  </a:lnTo>
                  <a:lnTo>
                    <a:pt x="24" y="29"/>
                  </a:lnTo>
                  <a:lnTo>
                    <a:pt x="27" y="32"/>
                  </a:lnTo>
                  <a:lnTo>
                    <a:pt x="31" y="35"/>
                  </a:lnTo>
                  <a:lnTo>
                    <a:pt x="33" y="38"/>
                  </a:lnTo>
                  <a:lnTo>
                    <a:pt x="37" y="42"/>
                  </a:lnTo>
                  <a:lnTo>
                    <a:pt x="42" y="47"/>
                  </a:lnTo>
                  <a:lnTo>
                    <a:pt x="48" y="50"/>
                  </a:lnTo>
                  <a:lnTo>
                    <a:pt x="52" y="54"/>
                  </a:lnTo>
                  <a:lnTo>
                    <a:pt x="57" y="57"/>
                  </a:lnTo>
                  <a:lnTo>
                    <a:pt x="63" y="60"/>
                  </a:lnTo>
                  <a:lnTo>
                    <a:pt x="66" y="63"/>
                  </a:lnTo>
                  <a:lnTo>
                    <a:pt x="72" y="63"/>
                  </a:lnTo>
                  <a:lnTo>
                    <a:pt x="76" y="65"/>
                  </a:lnTo>
                  <a:lnTo>
                    <a:pt x="76" y="65"/>
                  </a:lnTo>
                  <a:lnTo>
                    <a:pt x="76" y="65"/>
                  </a:lnTo>
                  <a:lnTo>
                    <a:pt x="79" y="65"/>
                  </a:lnTo>
                  <a:lnTo>
                    <a:pt x="81" y="66"/>
                  </a:lnTo>
                  <a:lnTo>
                    <a:pt x="82" y="66"/>
                  </a:lnTo>
                  <a:lnTo>
                    <a:pt x="85" y="66"/>
                  </a:lnTo>
                  <a:lnTo>
                    <a:pt x="87" y="68"/>
                  </a:lnTo>
                  <a:lnTo>
                    <a:pt x="87" y="68"/>
                  </a:lnTo>
                  <a:lnTo>
                    <a:pt x="88" y="68"/>
                  </a:lnTo>
                  <a:lnTo>
                    <a:pt x="97" y="72"/>
                  </a:lnTo>
                  <a:lnTo>
                    <a:pt x="104" y="80"/>
                  </a:lnTo>
                  <a:lnTo>
                    <a:pt x="120" y="80"/>
                  </a:lnTo>
                  <a:lnTo>
                    <a:pt x="121" y="89"/>
                  </a:lnTo>
                  <a:lnTo>
                    <a:pt x="130" y="89"/>
                  </a:lnTo>
                  <a:lnTo>
                    <a:pt x="130" y="98"/>
                  </a:lnTo>
                  <a:lnTo>
                    <a:pt x="135" y="98"/>
                  </a:lnTo>
                  <a:lnTo>
                    <a:pt x="134" y="89"/>
                  </a:lnTo>
                  <a:lnTo>
                    <a:pt x="137" y="87"/>
                  </a:lnTo>
                  <a:lnTo>
                    <a:pt x="145" y="87"/>
                  </a:lnTo>
                  <a:lnTo>
                    <a:pt x="141" y="95"/>
                  </a:lnTo>
                  <a:lnTo>
                    <a:pt x="141" y="95"/>
                  </a:lnTo>
                  <a:lnTo>
                    <a:pt x="142" y="96"/>
                  </a:lnTo>
                  <a:lnTo>
                    <a:pt x="142" y="98"/>
                  </a:lnTo>
                  <a:lnTo>
                    <a:pt x="144" y="99"/>
                  </a:lnTo>
                  <a:lnTo>
                    <a:pt x="145" y="102"/>
                  </a:lnTo>
                  <a:lnTo>
                    <a:pt x="147" y="105"/>
                  </a:lnTo>
                  <a:lnTo>
                    <a:pt x="147" y="110"/>
                  </a:lnTo>
                  <a:lnTo>
                    <a:pt x="145" y="113"/>
                  </a:lnTo>
                  <a:lnTo>
                    <a:pt x="144" y="114"/>
                  </a:lnTo>
                  <a:lnTo>
                    <a:pt x="144" y="114"/>
                  </a:lnTo>
                  <a:lnTo>
                    <a:pt x="142" y="116"/>
                  </a:lnTo>
                  <a:lnTo>
                    <a:pt x="141" y="117"/>
                  </a:lnTo>
                  <a:lnTo>
                    <a:pt x="138" y="120"/>
                  </a:lnTo>
                  <a:lnTo>
                    <a:pt x="135" y="123"/>
                  </a:lnTo>
                  <a:lnTo>
                    <a:pt x="134" y="126"/>
                  </a:lnTo>
                  <a:lnTo>
                    <a:pt x="131" y="128"/>
                  </a:lnTo>
                  <a:lnTo>
                    <a:pt x="130" y="129"/>
                  </a:lnTo>
                  <a:lnTo>
                    <a:pt x="130" y="131"/>
                  </a:lnTo>
                  <a:lnTo>
                    <a:pt x="126" y="126"/>
                  </a:lnTo>
                  <a:lnTo>
                    <a:pt x="134" y="120"/>
                  </a:lnTo>
                  <a:lnTo>
                    <a:pt x="132" y="116"/>
                  </a:lnTo>
                  <a:lnTo>
                    <a:pt x="109" y="143"/>
                  </a:lnTo>
                  <a:lnTo>
                    <a:pt x="96" y="152"/>
                  </a:lnTo>
                  <a:lnTo>
                    <a:pt x="96" y="161"/>
                  </a:lnTo>
                  <a:lnTo>
                    <a:pt x="102" y="162"/>
                  </a:lnTo>
                  <a:lnTo>
                    <a:pt x="102" y="162"/>
                  </a:lnTo>
                  <a:lnTo>
                    <a:pt x="104" y="161"/>
                  </a:lnTo>
                  <a:lnTo>
                    <a:pt x="105" y="159"/>
                  </a:lnTo>
                  <a:lnTo>
                    <a:pt x="106" y="157"/>
                  </a:lnTo>
                  <a:lnTo>
                    <a:pt x="106" y="158"/>
                  </a:lnTo>
                  <a:lnTo>
                    <a:pt x="106" y="158"/>
                  </a:lnTo>
                  <a:lnTo>
                    <a:pt x="106" y="158"/>
                  </a:lnTo>
                  <a:lnTo>
                    <a:pt x="104" y="157"/>
                  </a:lnTo>
                  <a:lnTo>
                    <a:pt x="102" y="155"/>
                  </a:lnTo>
                  <a:lnTo>
                    <a:pt x="101" y="155"/>
                  </a:lnTo>
                  <a:lnTo>
                    <a:pt x="123" y="137"/>
                  </a:lnTo>
                  <a:lnTo>
                    <a:pt x="129" y="137"/>
                  </a:lnTo>
                  <a:lnTo>
                    <a:pt x="151" y="114"/>
                  </a:lnTo>
                  <a:lnTo>
                    <a:pt x="154" y="122"/>
                  </a:lnTo>
                  <a:lnTo>
                    <a:pt x="153" y="129"/>
                  </a:lnTo>
                  <a:lnTo>
                    <a:pt x="145" y="135"/>
                  </a:lnTo>
                  <a:lnTo>
                    <a:pt x="142" y="134"/>
                  </a:lnTo>
                  <a:lnTo>
                    <a:pt x="139" y="141"/>
                  </a:lnTo>
                  <a:lnTo>
                    <a:pt x="137" y="150"/>
                  </a:lnTo>
                  <a:lnTo>
                    <a:pt x="139" y="152"/>
                  </a:lnTo>
                  <a:lnTo>
                    <a:pt x="132" y="177"/>
                  </a:lnTo>
                  <a:lnTo>
                    <a:pt x="132" y="177"/>
                  </a:lnTo>
                  <a:lnTo>
                    <a:pt x="131" y="177"/>
                  </a:lnTo>
                  <a:lnTo>
                    <a:pt x="130" y="179"/>
                  </a:lnTo>
                  <a:lnTo>
                    <a:pt x="127" y="182"/>
                  </a:lnTo>
                  <a:lnTo>
                    <a:pt x="126" y="183"/>
                  </a:lnTo>
                  <a:lnTo>
                    <a:pt x="126" y="183"/>
                  </a:lnTo>
                  <a:lnTo>
                    <a:pt x="126" y="183"/>
                  </a:lnTo>
                  <a:lnTo>
                    <a:pt x="124" y="183"/>
                  </a:lnTo>
                  <a:lnTo>
                    <a:pt x="124" y="182"/>
                  </a:lnTo>
                  <a:lnTo>
                    <a:pt x="126" y="179"/>
                  </a:lnTo>
                  <a:lnTo>
                    <a:pt x="126" y="177"/>
                  </a:lnTo>
                  <a:lnTo>
                    <a:pt x="126" y="176"/>
                  </a:lnTo>
                  <a:lnTo>
                    <a:pt x="126" y="174"/>
                  </a:lnTo>
                  <a:lnTo>
                    <a:pt x="126" y="173"/>
                  </a:lnTo>
                  <a:lnTo>
                    <a:pt x="132" y="164"/>
                  </a:lnTo>
                  <a:lnTo>
                    <a:pt x="121" y="174"/>
                  </a:lnTo>
                  <a:lnTo>
                    <a:pt x="117" y="182"/>
                  </a:lnTo>
                  <a:lnTo>
                    <a:pt x="115" y="179"/>
                  </a:lnTo>
                  <a:lnTo>
                    <a:pt x="115" y="179"/>
                  </a:lnTo>
                  <a:lnTo>
                    <a:pt x="115" y="177"/>
                  </a:lnTo>
                  <a:lnTo>
                    <a:pt x="117" y="176"/>
                  </a:lnTo>
                  <a:lnTo>
                    <a:pt x="117" y="173"/>
                  </a:lnTo>
                  <a:lnTo>
                    <a:pt x="118" y="170"/>
                  </a:lnTo>
                  <a:lnTo>
                    <a:pt x="120" y="168"/>
                  </a:lnTo>
                  <a:lnTo>
                    <a:pt x="120" y="165"/>
                  </a:lnTo>
                  <a:lnTo>
                    <a:pt x="118" y="164"/>
                  </a:lnTo>
                  <a:lnTo>
                    <a:pt x="117" y="162"/>
                  </a:lnTo>
                  <a:lnTo>
                    <a:pt x="117" y="162"/>
                  </a:lnTo>
                  <a:lnTo>
                    <a:pt x="114" y="164"/>
                  </a:lnTo>
                  <a:lnTo>
                    <a:pt x="109" y="165"/>
                  </a:lnTo>
                  <a:lnTo>
                    <a:pt x="105" y="170"/>
                  </a:lnTo>
                  <a:lnTo>
                    <a:pt x="101" y="173"/>
                  </a:lnTo>
                  <a:lnTo>
                    <a:pt x="97" y="177"/>
                  </a:lnTo>
                  <a:lnTo>
                    <a:pt x="94" y="182"/>
                  </a:lnTo>
                  <a:lnTo>
                    <a:pt x="94" y="183"/>
                  </a:lnTo>
                  <a:lnTo>
                    <a:pt x="96" y="185"/>
                  </a:lnTo>
                  <a:lnTo>
                    <a:pt x="96" y="185"/>
                  </a:lnTo>
                  <a:lnTo>
                    <a:pt x="101" y="186"/>
                  </a:lnTo>
                  <a:lnTo>
                    <a:pt x="104" y="186"/>
                  </a:lnTo>
                  <a:lnTo>
                    <a:pt x="106" y="188"/>
                  </a:lnTo>
                  <a:lnTo>
                    <a:pt x="109" y="188"/>
                  </a:lnTo>
                  <a:lnTo>
                    <a:pt x="109" y="188"/>
                  </a:lnTo>
                  <a:lnTo>
                    <a:pt x="111" y="188"/>
                  </a:lnTo>
                  <a:lnTo>
                    <a:pt x="111" y="188"/>
                  </a:lnTo>
                  <a:lnTo>
                    <a:pt x="111" y="188"/>
                  </a:lnTo>
                  <a:lnTo>
                    <a:pt x="111" y="188"/>
                  </a:lnTo>
                  <a:lnTo>
                    <a:pt x="111" y="188"/>
                  </a:lnTo>
                  <a:lnTo>
                    <a:pt x="111" y="190"/>
                  </a:lnTo>
                  <a:lnTo>
                    <a:pt x="112" y="191"/>
                  </a:lnTo>
                  <a:lnTo>
                    <a:pt x="117" y="194"/>
                  </a:lnTo>
                  <a:lnTo>
                    <a:pt x="117" y="194"/>
                  </a:lnTo>
                  <a:lnTo>
                    <a:pt x="118" y="194"/>
                  </a:lnTo>
                  <a:lnTo>
                    <a:pt x="121" y="192"/>
                  </a:lnTo>
                  <a:lnTo>
                    <a:pt x="126" y="190"/>
                  </a:lnTo>
                  <a:lnTo>
                    <a:pt x="129" y="189"/>
                  </a:lnTo>
                  <a:lnTo>
                    <a:pt x="131" y="186"/>
                  </a:lnTo>
                  <a:lnTo>
                    <a:pt x="134" y="183"/>
                  </a:lnTo>
                  <a:lnTo>
                    <a:pt x="137" y="182"/>
                  </a:lnTo>
                  <a:lnTo>
                    <a:pt x="137" y="180"/>
                  </a:lnTo>
                  <a:lnTo>
                    <a:pt x="141" y="182"/>
                  </a:lnTo>
                  <a:lnTo>
                    <a:pt x="148" y="176"/>
                  </a:lnTo>
                  <a:lnTo>
                    <a:pt x="153" y="174"/>
                  </a:lnTo>
                  <a:lnTo>
                    <a:pt x="151" y="155"/>
                  </a:lnTo>
                  <a:lnTo>
                    <a:pt x="157" y="150"/>
                  </a:lnTo>
                  <a:lnTo>
                    <a:pt x="153" y="144"/>
                  </a:lnTo>
                  <a:lnTo>
                    <a:pt x="162" y="126"/>
                  </a:lnTo>
                  <a:lnTo>
                    <a:pt x="178" y="107"/>
                  </a:lnTo>
                  <a:lnTo>
                    <a:pt x="171" y="87"/>
                  </a:lnTo>
                  <a:lnTo>
                    <a:pt x="167" y="87"/>
                  </a:lnTo>
                  <a:lnTo>
                    <a:pt x="165" y="94"/>
                  </a:lnTo>
                  <a:lnTo>
                    <a:pt x="170" y="98"/>
                  </a:lnTo>
                  <a:lnTo>
                    <a:pt x="168" y="102"/>
                  </a:lnTo>
                  <a:lnTo>
                    <a:pt x="160" y="93"/>
                  </a:lnTo>
                  <a:lnTo>
                    <a:pt x="162" y="86"/>
                  </a:lnTo>
                  <a:lnTo>
                    <a:pt x="165" y="81"/>
                  </a:lnTo>
                  <a:lnTo>
                    <a:pt x="174" y="81"/>
                  </a:lnTo>
                  <a:lnTo>
                    <a:pt x="168" y="69"/>
                  </a:lnTo>
                  <a:lnTo>
                    <a:pt x="164" y="62"/>
                  </a:lnTo>
                  <a:lnTo>
                    <a:pt x="160" y="57"/>
                  </a:lnTo>
                  <a:lnTo>
                    <a:pt x="163" y="53"/>
                  </a:lnTo>
                  <a:lnTo>
                    <a:pt x="165" y="45"/>
                  </a:lnTo>
                  <a:lnTo>
                    <a:pt x="168" y="50"/>
                  </a:lnTo>
                  <a:lnTo>
                    <a:pt x="168" y="60"/>
                  </a:lnTo>
                  <a:lnTo>
                    <a:pt x="174" y="56"/>
                  </a:lnTo>
                  <a:lnTo>
                    <a:pt x="173" y="54"/>
                  </a:lnTo>
                  <a:lnTo>
                    <a:pt x="181" y="47"/>
                  </a:lnTo>
                  <a:lnTo>
                    <a:pt x="175" y="39"/>
                  </a:lnTo>
                  <a:lnTo>
                    <a:pt x="178" y="32"/>
                  </a:lnTo>
                  <a:lnTo>
                    <a:pt x="174" y="27"/>
                  </a:lnTo>
                  <a:lnTo>
                    <a:pt x="167" y="27"/>
                  </a:lnTo>
                  <a:lnTo>
                    <a:pt x="167" y="0"/>
                  </a:lnTo>
                  <a:lnTo>
                    <a:pt x="167" y="0"/>
                  </a:lnTo>
                  <a:lnTo>
                    <a:pt x="167" y="0"/>
                  </a:lnTo>
                  <a:lnTo>
                    <a:pt x="168" y="0"/>
                  </a:lnTo>
                  <a:lnTo>
                    <a:pt x="171" y="0"/>
                  </a:lnTo>
                  <a:lnTo>
                    <a:pt x="175" y="2"/>
                  </a:lnTo>
                  <a:lnTo>
                    <a:pt x="180" y="3"/>
                  </a:lnTo>
                  <a:lnTo>
                    <a:pt x="186" y="5"/>
                  </a:lnTo>
                  <a:lnTo>
                    <a:pt x="192" y="6"/>
                  </a:lnTo>
                  <a:lnTo>
                    <a:pt x="198" y="9"/>
                  </a:lnTo>
                  <a:lnTo>
                    <a:pt x="207" y="12"/>
                  </a:lnTo>
                  <a:lnTo>
                    <a:pt x="216" y="14"/>
                  </a:lnTo>
                  <a:lnTo>
                    <a:pt x="226" y="18"/>
                  </a:lnTo>
                  <a:lnTo>
                    <a:pt x="237" y="21"/>
                  </a:lnTo>
                  <a:lnTo>
                    <a:pt x="249" y="24"/>
                  </a:lnTo>
                  <a:lnTo>
                    <a:pt x="261" y="27"/>
                  </a:lnTo>
                  <a:lnTo>
                    <a:pt x="273" y="31"/>
                  </a:lnTo>
                  <a:lnTo>
                    <a:pt x="286" y="33"/>
                  </a:lnTo>
                  <a:lnTo>
                    <a:pt x="300" y="38"/>
                  </a:lnTo>
                  <a:lnTo>
                    <a:pt x="315" y="42"/>
                  </a:lnTo>
                  <a:lnTo>
                    <a:pt x="329" y="45"/>
                  </a:lnTo>
                  <a:lnTo>
                    <a:pt x="345" y="50"/>
                  </a:lnTo>
                  <a:lnTo>
                    <a:pt x="360" y="54"/>
                  </a:lnTo>
                  <a:lnTo>
                    <a:pt x="377" y="59"/>
                  </a:lnTo>
                  <a:lnTo>
                    <a:pt x="393" y="63"/>
                  </a:lnTo>
                  <a:lnTo>
                    <a:pt x="411" y="66"/>
                  </a:lnTo>
                  <a:lnTo>
                    <a:pt x="428" y="71"/>
                  </a:lnTo>
                  <a:lnTo>
                    <a:pt x="446" y="75"/>
                  </a:lnTo>
                  <a:lnTo>
                    <a:pt x="464" y="80"/>
                  </a:lnTo>
                  <a:lnTo>
                    <a:pt x="482" y="84"/>
                  </a:lnTo>
                  <a:lnTo>
                    <a:pt x="500" y="89"/>
                  </a:lnTo>
                  <a:lnTo>
                    <a:pt x="519" y="92"/>
                  </a:lnTo>
                  <a:lnTo>
                    <a:pt x="537" y="95"/>
                  </a:lnTo>
                  <a:lnTo>
                    <a:pt x="556" y="99"/>
                  </a:lnTo>
                  <a:lnTo>
                    <a:pt x="556" y="99"/>
                  </a:lnTo>
                  <a:lnTo>
                    <a:pt x="556" y="99"/>
                  </a:lnTo>
                  <a:lnTo>
                    <a:pt x="556" y="102"/>
                  </a:lnTo>
                  <a:lnTo>
                    <a:pt x="556" y="105"/>
                  </a:lnTo>
                  <a:lnTo>
                    <a:pt x="555" y="110"/>
                  </a:lnTo>
                  <a:lnTo>
                    <a:pt x="553" y="116"/>
                  </a:lnTo>
                  <a:lnTo>
                    <a:pt x="552" y="123"/>
                  </a:lnTo>
                  <a:lnTo>
                    <a:pt x="551" y="131"/>
                  </a:lnTo>
                  <a:lnTo>
                    <a:pt x="548" y="140"/>
                  </a:lnTo>
                  <a:lnTo>
                    <a:pt x="546" y="149"/>
                  </a:lnTo>
                  <a:lnTo>
                    <a:pt x="543" y="158"/>
                  </a:lnTo>
                  <a:lnTo>
                    <a:pt x="542" y="168"/>
                  </a:lnTo>
                  <a:lnTo>
                    <a:pt x="539" y="180"/>
                  </a:lnTo>
                  <a:lnTo>
                    <a:pt x="536" y="191"/>
                  </a:lnTo>
                  <a:lnTo>
                    <a:pt x="533" y="203"/>
                  </a:lnTo>
                  <a:lnTo>
                    <a:pt x="531" y="216"/>
                  </a:lnTo>
                  <a:lnTo>
                    <a:pt x="528" y="227"/>
                  </a:lnTo>
                  <a:lnTo>
                    <a:pt x="525" y="240"/>
                  </a:lnTo>
                  <a:lnTo>
                    <a:pt x="523" y="252"/>
                  </a:lnTo>
                  <a:lnTo>
                    <a:pt x="520" y="263"/>
                  </a:lnTo>
                  <a:lnTo>
                    <a:pt x="519" y="275"/>
                  </a:lnTo>
                  <a:lnTo>
                    <a:pt x="516" y="285"/>
                  </a:lnTo>
                  <a:lnTo>
                    <a:pt x="513" y="296"/>
                  </a:lnTo>
                  <a:lnTo>
                    <a:pt x="512" y="306"/>
                  </a:lnTo>
                  <a:lnTo>
                    <a:pt x="509" y="316"/>
                  </a:lnTo>
                  <a:lnTo>
                    <a:pt x="507" y="324"/>
                  </a:lnTo>
                  <a:lnTo>
                    <a:pt x="506" y="332"/>
                  </a:lnTo>
                  <a:lnTo>
                    <a:pt x="504" y="339"/>
                  </a:lnTo>
                  <a:lnTo>
                    <a:pt x="503" y="345"/>
                  </a:lnTo>
                  <a:lnTo>
                    <a:pt x="501" y="350"/>
                  </a:lnTo>
                  <a:lnTo>
                    <a:pt x="500" y="353"/>
                  </a:lnTo>
                  <a:lnTo>
                    <a:pt x="500" y="354"/>
                  </a:lnTo>
                  <a:lnTo>
                    <a:pt x="500" y="356"/>
                  </a:lnTo>
                  <a:lnTo>
                    <a:pt x="495" y="371"/>
                  </a:lnTo>
                  <a:lnTo>
                    <a:pt x="500" y="380"/>
                  </a:lnTo>
                  <a:lnTo>
                    <a:pt x="500" y="390"/>
                  </a:lnTo>
                  <a:lnTo>
                    <a:pt x="497" y="402"/>
                  </a:lnTo>
                  <a:lnTo>
                    <a:pt x="498" y="412"/>
                  </a:lnTo>
                  <a:lnTo>
                    <a:pt x="357" y="377"/>
                  </a:lnTo>
                  <a:lnTo>
                    <a:pt x="357" y="377"/>
                  </a:lnTo>
                  <a:lnTo>
                    <a:pt x="357" y="377"/>
                  </a:lnTo>
                  <a:lnTo>
                    <a:pt x="355" y="377"/>
                  </a:lnTo>
                  <a:lnTo>
                    <a:pt x="354" y="377"/>
                  </a:lnTo>
                  <a:lnTo>
                    <a:pt x="351" y="377"/>
                  </a:lnTo>
                  <a:lnTo>
                    <a:pt x="348" y="377"/>
                  </a:lnTo>
                  <a:lnTo>
                    <a:pt x="345" y="378"/>
                  </a:lnTo>
                  <a:lnTo>
                    <a:pt x="341" y="378"/>
                  </a:lnTo>
                  <a:lnTo>
                    <a:pt x="338" y="378"/>
                  </a:lnTo>
                  <a:lnTo>
                    <a:pt x="333" y="378"/>
                  </a:lnTo>
                  <a:lnTo>
                    <a:pt x="329" y="378"/>
                  </a:lnTo>
                  <a:lnTo>
                    <a:pt x="325" y="378"/>
                  </a:lnTo>
                  <a:lnTo>
                    <a:pt x="321" y="377"/>
                  </a:lnTo>
                  <a:lnTo>
                    <a:pt x="316" y="377"/>
                  </a:lnTo>
                  <a:lnTo>
                    <a:pt x="312" y="375"/>
                  </a:lnTo>
                  <a:lnTo>
                    <a:pt x="308" y="374"/>
                  </a:lnTo>
                  <a:lnTo>
                    <a:pt x="303" y="372"/>
                  </a:lnTo>
                  <a:lnTo>
                    <a:pt x="303" y="372"/>
                  </a:lnTo>
                  <a:lnTo>
                    <a:pt x="302" y="372"/>
                  </a:lnTo>
                  <a:lnTo>
                    <a:pt x="300" y="372"/>
                  </a:lnTo>
                  <a:lnTo>
                    <a:pt x="299" y="372"/>
                  </a:lnTo>
                  <a:lnTo>
                    <a:pt x="297" y="374"/>
                  </a:lnTo>
                  <a:lnTo>
                    <a:pt x="294" y="375"/>
                  </a:lnTo>
                  <a:lnTo>
                    <a:pt x="294" y="377"/>
                  </a:lnTo>
                  <a:lnTo>
                    <a:pt x="292" y="377"/>
                  </a:lnTo>
                  <a:lnTo>
                    <a:pt x="292" y="377"/>
                  </a:lnTo>
                  <a:lnTo>
                    <a:pt x="273" y="377"/>
                  </a:lnTo>
                  <a:lnTo>
                    <a:pt x="273" y="377"/>
                  </a:lnTo>
                  <a:lnTo>
                    <a:pt x="272" y="377"/>
                  </a:lnTo>
                  <a:lnTo>
                    <a:pt x="267" y="377"/>
                  </a:lnTo>
                  <a:lnTo>
                    <a:pt x="261" y="378"/>
                  </a:lnTo>
                  <a:lnTo>
                    <a:pt x="252" y="379"/>
                  </a:lnTo>
                  <a:lnTo>
                    <a:pt x="244" y="379"/>
                  </a:lnTo>
                  <a:lnTo>
                    <a:pt x="236" y="379"/>
                  </a:lnTo>
                  <a:lnTo>
                    <a:pt x="230" y="377"/>
                  </a:lnTo>
                  <a:lnTo>
                    <a:pt x="225" y="374"/>
                  </a:lnTo>
                  <a:lnTo>
                    <a:pt x="225" y="374"/>
                  </a:lnTo>
                  <a:lnTo>
                    <a:pt x="225" y="374"/>
                  </a:lnTo>
                  <a:lnTo>
                    <a:pt x="222" y="374"/>
                  </a:lnTo>
                  <a:lnTo>
                    <a:pt x="219" y="374"/>
                  </a:lnTo>
                  <a:lnTo>
                    <a:pt x="214" y="374"/>
                  </a:lnTo>
                  <a:lnTo>
                    <a:pt x="210" y="374"/>
                  </a:lnTo>
                  <a:lnTo>
                    <a:pt x="207" y="375"/>
                  </a:lnTo>
                  <a:lnTo>
                    <a:pt x="204" y="375"/>
                  </a:lnTo>
                  <a:lnTo>
                    <a:pt x="204" y="375"/>
                  </a:lnTo>
                  <a:lnTo>
                    <a:pt x="197" y="374"/>
                  </a:lnTo>
                  <a:lnTo>
                    <a:pt x="186" y="377"/>
                  </a:lnTo>
                  <a:lnTo>
                    <a:pt x="186" y="377"/>
                  </a:lnTo>
                  <a:lnTo>
                    <a:pt x="186" y="375"/>
                  </a:lnTo>
                  <a:lnTo>
                    <a:pt x="181" y="372"/>
                  </a:lnTo>
                  <a:lnTo>
                    <a:pt x="177" y="368"/>
                  </a:lnTo>
                  <a:lnTo>
                    <a:pt x="170" y="363"/>
                  </a:lnTo>
                  <a:lnTo>
                    <a:pt x="164" y="359"/>
                  </a:lnTo>
                  <a:lnTo>
                    <a:pt x="157" y="356"/>
                  </a:lnTo>
                  <a:lnTo>
                    <a:pt x="150" y="353"/>
                  </a:lnTo>
                  <a:lnTo>
                    <a:pt x="144" y="353"/>
                  </a:lnTo>
                  <a:lnTo>
                    <a:pt x="144" y="353"/>
                  </a:lnTo>
                  <a:lnTo>
                    <a:pt x="142" y="353"/>
                  </a:lnTo>
                  <a:lnTo>
                    <a:pt x="141" y="353"/>
                  </a:lnTo>
                  <a:lnTo>
                    <a:pt x="138" y="354"/>
                  </a:lnTo>
                  <a:lnTo>
                    <a:pt x="135" y="354"/>
                  </a:lnTo>
                  <a:lnTo>
                    <a:pt x="132" y="356"/>
                  </a:lnTo>
                  <a:lnTo>
                    <a:pt x="129" y="356"/>
                  </a:lnTo>
                  <a:lnTo>
                    <a:pt x="123" y="357"/>
                  </a:lnTo>
                  <a:lnTo>
                    <a:pt x="118" y="357"/>
                  </a:lnTo>
                  <a:lnTo>
                    <a:pt x="114" y="357"/>
                  </a:lnTo>
                  <a:lnTo>
                    <a:pt x="108" y="357"/>
                  </a:lnTo>
                  <a:lnTo>
                    <a:pt x="104" y="357"/>
                  </a:lnTo>
                  <a:lnTo>
                    <a:pt x="99" y="357"/>
                  </a:lnTo>
                  <a:lnTo>
                    <a:pt x="96" y="356"/>
                  </a:lnTo>
                  <a:lnTo>
                    <a:pt x="91" y="354"/>
                  </a:lnTo>
                  <a:lnTo>
                    <a:pt x="88" y="353"/>
                  </a:lnTo>
                  <a:lnTo>
                    <a:pt x="87" y="350"/>
                  </a:lnTo>
                  <a:lnTo>
                    <a:pt x="87" y="350"/>
                  </a:lnTo>
                  <a:lnTo>
                    <a:pt x="85" y="348"/>
                  </a:lnTo>
                  <a:lnTo>
                    <a:pt x="84" y="348"/>
                  </a:lnTo>
                  <a:lnTo>
                    <a:pt x="82" y="348"/>
                  </a:lnTo>
                  <a:lnTo>
                    <a:pt x="79" y="345"/>
                  </a:lnTo>
                  <a:lnTo>
                    <a:pt x="78" y="344"/>
                  </a:lnTo>
                  <a:lnTo>
                    <a:pt x="76" y="342"/>
                  </a:lnTo>
                  <a:lnTo>
                    <a:pt x="75" y="342"/>
                  </a:lnTo>
                  <a:lnTo>
                    <a:pt x="75" y="342"/>
                  </a:lnTo>
                  <a:lnTo>
                    <a:pt x="71" y="332"/>
                  </a:lnTo>
                  <a:lnTo>
                    <a:pt x="71" y="332"/>
                  </a:lnTo>
                  <a:lnTo>
                    <a:pt x="71" y="332"/>
                  </a:lnTo>
                  <a:lnTo>
                    <a:pt x="71" y="330"/>
                  </a:lnTo>
                  <a:lnTo>
                    <a:pt x="72" y="327"/>
                  </a:lnTo>
                  <a:lnTo>
                    <a:pt x="72" y="324"/>
                  </a:lnTo>
                  <a:lnTo>
                    <a:pt x="73" y="320"/>
                  </a:lnTo>
                  <a:lnTo>
                    <a:pt x="73" y="316"/>
                  </a:lnTo>
                  <a:lnTo>
                    <a:pt x="73" y="312"/>
                  </a:lnTo>
                  <a:lnTo>
                    <a:pt x="73" y="308"/>
                  </a:lnTo>
                  <a:lnTo>
                    <a:pt x="73" y="302"/>
                  </a:lnTo>
                  <a:lnTo>
                    <a:pt x="72" y="297"/>
                  </a:lnTo>
                  <a:lnTo>
                    <a:pt x="72" y="293"/>
                  </a:lnTo>
                  <a:lnTo>
                    <a:pt x="69" y="288"/>
                  </a:lnTo>
                  <a:lnTo>
                    <a:pt x="66" y="285"/>
                  </a:lnTo>
                  <a:lnTo>
                    <a:pt x="64" y="282"/>
                  </a:lnTo>
                  <a:lnTo>
                    <a:pt x="60" y="279"/>
                  </a:lnTo>
                  <a:lnTo>
                    <a:pt x="54" y="278"/>
                  </a:lnTo>
                  <a:lnTo>
                    <a:pt x="54" y="278"/>
                  </a:lnTo>
                  <a:lnTo>
                    <a:pt x="54" y="278"/>
                  </a:lnTo>
                  <a:lnTo>
                    <a:pt x="52" y="278"/>
                  </a:lnTo>
                  <a:lnTo>
                    <a:pt x="51" y="278"/>
                  </a:lnTo>
                  <a:lnTo>
                    <a:pt x="48" y="276"/>
                  </a:lnTo>
                  <a:lnTo>
                    <a:pt x="46" y="276"/>
                  </a:lnTo>
                  <a:lnTo>
                    <a:pt x="45" y="276"/>
                  </a:lnTo>
                  <a:lnTo>
                    <a:pt x="45" y="276"/>
                  </a:lnTo>
                  <a:lnTo>
                    <a:pt x="43" y="276"/>
                  </a:lnTo>
                  <a:lnTo>
                    <a:pt x="43" y="276"/>
                  </a:lnTo>
                  <a:lnTo>
                    <a:pt x="43" y="275"/>
                  </a:lnTo>
                  <a:lnTo>
                    <a:pt x="45" y="273"/>
                  </a:lnTo>
                  <a:lnTo>
                    <a:pt x="45" y="272"/>
                  </a:lnTo>
                  <a:lnTo>
                    <a:pt x="43" y="269"/>
                  </a:lnTo>
                  <a:lnTo>
                    <a:pt x="43" y="266"/>
                  </a:lnTo>
                  <a:lnTo>
                    <a:pt x="40" y="263"/>
                  </a:lnTo>
                  <a:lnTo>
                    <a:pt x="37" y="261"/>
                  </a:lnTo>
                  <a:lnTo>
                    <a:pt x="33" y="260"/>
                  </a:lnTo>
                  <a:lnTo>
                    <a:pt x="33" y="260"/>
                  </a:lnTo>
                  <a:lnTo>
                    <a:pt x="32" y="258"/>
                  </a:lnTo>
                  <a:lnTo>
                    <a:pt x="31" y="257"/>
                  </a:lnTo>
                  <a:lnTo>
                    <a:pt x="28" y="255"/>
                  </a:lnTo>
                  <a:lnTo>
                    <a:pt x="27" y="254"/>
                  </a:lnTo>
                  <a:lnTo>
                    <a:pt x="19" y="255"/>
                  </a:lnTo>
                  <a:lnTo>
                    <a:pt x="18" y="253"/>
                  </a:lnTo>
                  <a:lnTo>
                    <a:pt x="15" y="255"/>
                  </a:lnTo>
                  <a:lnTo>
                    <a:pt x="9" y="253"/>
                  </a:lnTo>
                  <a:lnTo>
                    <a:pt x="4" y="246"/>
                  </a:lnTo>
                  <a:lnTo>
                    <a:pt x="4" y="246"/>
                  </a:lnTo>
                  <a:lnTo>
                    <a:pt x="4" y="246"/>
                  </a:lnTo>
                  <a:lnTo>
                    <a:pt x="4" y="248"/>
                  </a:lnTo>
                  <a:lnTo>
                    <a:pt x="2" y="248"/>
                  </a:lnTo>
                  <a:lnTo>
                    <a:pt x="2" y="248"/>
                  </a:lnTo>
                  <a:lnTo>
                    <a:pt x="0" y="249"/>
                  </a:lnTo>
                  <a:lnTo>
                    <a:pt x="0" y="248"/>
                  </a:lnTo>
                  <a:lnTo>
                    <a:pt x="0" y="246"/>
                  </a:lnTo>
                  <a:lnTo>
                    <a:pt x="0" y="245"/>
                  </a:lnTo>
                  <a:lnTo>
                    <a:pt x="0" y="245"/>
                  </a:lnTo>
                  <a:lnTo>
                    <a:pt x="0" y="243"/>
                  </a:lnTo>
                  <a:lnTo>
                    <a:pt x="0" y="240"/>
                  </a:lnTo>
                  <a:lnTo>
                    <a:pt x="2" y="237"/>
                  </a:lnTo>
                  <a:lnTo>
                    <a:pt x="2" y="234"/>
                  </a:lnTo>
                  <a:lnTo>
                    <a:pt x="3" y="228"/>
                  </a:lnTo>
                  <a:lnTo>
                    <a:pt x="4" y="224"/>
                  </a:lnTo>
                  <a:lnTo>
                    <a:pt x="6" y="220"/>
                  </a:lnTo>
                  <a:lnTo>
                    <a:pt x="7" y="216"/>
                  </a:lnTo>
                  <a:lnTo>
                    <a:pt x="7" y="216"/>
                  </a:lnTo>
                  <a:lnTo>
                    <a:pt x="9" y="213"/>
                  </a:lnTo>
                  <a:lnTo>
                    <a:pt x="12" y="213"/>
                  </a:lnTo>
                  <a:lnTo>
                    <a:pt x="12" y="213"/>
                  </a:lnTo>
                  <a:lnTo>
                    <a:pt x="12" y="216"/>
                  </a:lnTo>
                  <a:lnTo>
                    <a:pt x="12" y="216"/>
                  </a:lnTo>
                  <a:lnTo>
                    <a:pt x="12" y="216"/>
                  </a:lnTo>
                  <a:lnTo>
                    <a:pt x="12" y="218"/>
                  </a:lnTo>
                  <a:lnTo>
                    <a:pt x="10" y="220"/>
                  </a:lnTo>
                  <a:lnTo>
                    <a:pt x="10" y="222"/>
                  </a:lnTo>
                  <a:lnTo>
                    <a:pt x="9" y="225"/>
                  </a:lnTo>
                  <a:lnTo>
                    <a:pt x="9" y="228"/>
                  </a:lnTo>
                  <a:lnTo>
                    <a:pt x="9" y="233"/>
                  </a:lnTo>
                  <a:lnTo>
                    <a:pt x="7" y="236"/>
                  </a:lnTo>
                  <a:lnTo>
                    <a:pt x="7" y="236"/>
                  </a:lnTo>
                  <a:lnTo>
                    <a:pt x="6" y="237"/>
                  </a:lnTo>
                  <a:lnTo>
                    <a:pt x="6" y="240"/>
                  </a:lnTo>
                  <a:lnTo>
                    <a:pt x="7" y="240"/>
                  </a:lnTo>
                  <a:lnTo>
                    <a:pt x="10" y="240"/>
                  </a:lnTo>
                  <a:lnTo>
                    <a:pt x="10" y="240"/>
                  </a:lnTo>
                  <a:lnTo>
                    <a:pt x="12" y="239"/>
                  </a:lnTo>
                  <a:lnTo>
                    <a:pt x="12" y="239"/>
                  </a:lnTo>
                  <a:lnTo>
                    <a:pt x="13" y="239"/>
                  </a:lnTo>
                  <a:lnTo>
                    <a:pt x="13" y="239"/>
                  </a:lnTo>
                  <a:lnTo>
                    <a:pt x="13" y="234"/>
                  </a:lnTo>
                  <a:lnTo>
                    <a:pt x="18" y="228"/>
                  </a:lnTo>
                  <a:lnTo>
                    <a:pt x="21" y="224"/>
                  </a:lnTo>
                  <a:lnTo>
                    <a:pt x="21" y="215"/>
                  </a:lnTo>
                  <a:lnTo>
                    <a:pt x="22" y="212"/>
                  </a:lnTo>
                  <a:lnTo>
                    <a:pt x="28" y="210"/>
                  </a:lnTo>
                  <a:lnTo>
                    <a:pt x="25" y="203"/>
                  </a:lnTo>
                  <a:lnTo>
                    <a:pt x="21" y="206"/>
                  </a:lnTo>
                  <a:lnTo>
                    <a:pt x="12" y="206"/>
                  </a:lnTo>
                  <a:lnTo>
                    <a:pt x="13" y="185"/>
                  </a:lnTo>
                  <a:lnTo>
                    <a:pt x="15" y="185"/>
                  </a:lnTo>
                  <a:lnTo>
                    <a:pt x="16" y="189"/>
                  </a:lnTo>
                  <a:lnTo>
                    <a:pt x="22" y="186"/>
                  </a:lnTo>
                  <a:lnTo>
                    <a:pt x="35" y="188"/>
                  </a:lnTo>
                  <a:lnTo>
                    <a:pt x="35" y="183"/>
                  </a:lnTo>
                  <a:lnTo>
                    <a:pt x="25" y="179"/>
                  </a:lnTo>
                  <a:lnTo>
                    <a:pt x="25" y="173"/>
                  </a:lnTo>
                  <a:lnTo>
                    <a:pt x="18" y="171"/>
                  </a:lnTo>
                  <a:lnTo>
                    <a:pt x="15" y="180"/>
                  </a:lnTo>
                  <a:lnTo>
                    <a:pt x="13" y="179"/>
                  </a:lnTo>
                  <a:lnTo>
                    <a:pt x="13" y="168"/>
                  </a:lnTo>
                  <a:lnTo>
                    <a:pt x="13" y="168"/>
                  </a:lnTo>
                  <a:lnTo>
                    <a:pt x="15" y="167"/>
                  </a:lnTo>
                  <a:lnTo>
                    <a:pt x="15" y="164"/>
                  </a:lnTo>
                  <a:lnTo>
                    <a:pt x="16" y="159"/>
                  </a:lnTo>
                  <a:lnTo>
                    <a:pt x="16" y="156"/>
                  </a:lnTo>
                  <a:lnTo>
                    <a:pt x="18" y="152"/>
                  </a:lnTo>
                  <a:lnTo>
                    <a:pt x="18" y="146"/>
                  </a:lnTo>
                  <a:lnTo>
                    <a:pt x="18" y="141"/>
                  </a:lnTo>
                  <a:lnTo>
                    <a:pt x="16" y="138"/>
                  </a:lnTo>
                  <a:lnTo>
                    <a:pt x="16" y="138"/>
                  </a:lnTo>
                  <a:lnTo>
                    <a:pt x="16" y="135"/>
                  </a:lnTo>
                  <a:lnTo>
                    <a:pt x="16" y="129"/>
                  </a:lnTo>
                  <a:lnTo>
                    <a:pt x="16" y="123"/>
                  </a:lnTo>
                  <a:lnTo>
                    <a:pt x="16" y="114"/>
                  </a:lnTo>
                  <a:lnTo>
                    <a:pt x="18" y="105"/>
                  </a:lnTo>
                  <a:lnTo>
                    <a:pt x="18" y="96"/>
                  </a:lnTo>
                  <a:lnTo>
                    <a:pt x="18" y="92"/>
                  </a:lnTo>
                  <a:lnTo>
                    <a:pt x="18" y="90"/>
                  </a:lnTo>
                  <a:lnTo>
                    <a:pt x="18" y="90"/>
                  </a:lnTo>
                  <a:lnTo>
                    <a:pt x="18" y="89"/>
                  </a:lnTo>
                  <a:lnTo>
                    <a:pt x="16" y="86"/>
                  </a:lnTo>
                  <a:lnTo>
                    <a:pt x="13" y="81"/>
                  </a:lnTo>
                  <a:lnTo>
                    <a:pt x="10" y="77"/>
                  </a:lnTo>
                  <a:lnTo>
                    <a:pt x="9" y="69"/>
                  </a:lnTo>
                  <a:lnTo>
                    <a:pt x="7" y="63"/>
                  </a:lnTo>
                  <a:lnTo>
                    <a:pt x="9" y="54"/>
                  </a:lnTo>
                  <a:lnTo>
                    <a:pt x="12" y="45"/>
                  </a:lnTo>
                  <a:lnTo>
                    <a:pt x="12" y="45"/>
                  </a:lnTo>
                  <a:lnTo>
                    <a:pt x="12" y="45"/>
                  </a:lnTo>
                  <a:lnTo>
                    <a:pt x="12" y="44"/>
                  </a:lnTo>
                  <a:lnTo>
                    <a:pt x="13" y="42"/>
                  </a:lnTo>
                  <a:lnTo>
                    <a:pt x="15" y="39"/>
                  </a:lnTo>
                  <a:lnTo>
                    <a:pt x="16" y="38"/>
                  </a:lnTo>
                  <a:lnTo>
                    <a:pt x="16" y="35"/>
                  </a:lnTo>
                  <a:lnTo>
                    <a:pt x="18" y="35"/>
                  </a:lnTo>
                  <a:lnTo>
                    <a:pt x="18" y="33"/>
                  </a:lnTo>
                </a:path>
              </a:pathLst>
            </a:custGeom>
            <a:solidFill>
              <a:schemeClr val="accent3">
                <a:lumMod val="60000"/>
                <a:lumOff val="40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271" name="Freeform 5"/>
            <p:cNvSpPr>
              <a:spLocks/>
            </p:cNvSpPr>
            <p:nvPr/>
          </p:nvSpPr>
          <p:spPr bwMode="auto">
            <a:xfrm>
              <a:off x="782057" y="4076636"/>
              <a:ext cx="450905" cy="379407"/>
            </a:xfrm>
            <a:custGeom>
              <a:avLst/>
              <a:gdLst>
                <a:gd name="T0" fmla="*/ 186 w 671"/>
                <a:gd name="T1" fmla="*/ 11 h 566"/>
                <a:gd name="T2" fmla="*/ 170 w 671"/>
                <a:gd name="T3" fmla="*/ 9 h 566"/>
                <a:gd name="T4" fmla="*/ 153 w 671"/>
                <a:gd name="T5" fmla="*/ 0 h 566"/>
                <a:gd name="T6" fmla="*/ 146 w 671"/>
                <a:gd name="T7" fmla="*/ 35 h 566"/>
                <a:gd name="T8" fmla="*/ 113 w 671"/>
                <a:gd name="T9" fmla="*/ 124 h 566"/>
                <a:gd name="T10" fmla="*/ 87 w 671"/>
                <a:gd name="T11" fmla="*/ 186 h 566"/>
                <a:gd name="T12" fmla="*/ 70 w 671"/>
                <a:gd name="T13" fmla="*/ 225 h 566"/>
                <a:gd name="T14" fmla="*/ 47 w 671"/>
                <a:gd name="T15" fmla="*/ 266 h 566"/>
                <a:gd name="T16" fmla="*/ 34 w 671"/>
                <a:gd name="T17" fmla="*/ 284 h 566"/>
                <a:gd name="T18" fmla="*/ 31 w 671"/>
                <a:gd name="T19" fmla="*/ 291 h 566"/>
                <a:gd name="T20" fmla="*/ 11 w 671"/>
                <a:gd name="T21" fmla="*/ 326 h 566"/>
                <a:gd name="T22" fmla="*/ 10 w 671"/>
                <a:gd name="T23" fmla="*/ 347 h 566"/>
                <a:gd name="T24" fmla="*/ 10 w 671"/>
                <a:gd name="T25" fmla="*/ 362 h 566"/>
                <a:gd name="T26" fmla="*/ 1 w 671"/>
                <a:gd name="T27" fmla="*/ 381 h 566"/>
                <a:gd name="T28" fmla="*/ 0 w 671"/>
                <a:gd name="T29" fmla="*/ 401 h 566"/>
                <a:gd name="T30" fmla="*/ 1 w 671"/>
                <a:gd name="T31" fmla="*/ 411 h 566"/>
                <a:gd name="T32" fmla="*/ 2 w 671"/>
                <a:gd name="T33" fmla="*/ 417 h 566"/>
                <a:gd name="T34" fmla="*/ 8 w 671"/>
                <a:gd name="T35" fmla="*/ 425 h 566"/>
                <a:gd name="T36" fmla="*/ 32 w 671"/>
                <a:gd name="T37" fmla="*/ 432 h 566"/>
                <a:gd name="T38" fmla="*/ 73 w 671"/>
                <a:gd name="T39" fmla="*/ 443 h 566"/>
                <a:gd name="T40" fmla="*/ 123 w 671"/>
                <a:gd name="T41" fmla="*/ 458 h 566"/>
                <a:gd name="T42" fmla="*/ 181 w 671"/>
                <a:gd name="T43" fmla="*/ 473 h 566"/>
                <a:gd name="T44" fmla="*/ 244 w 671"/>
                <a:gd name="T45" fmla="*/ 489 h 566"/>
                <a:gd name="T46" fmla="*/ 310 w 671"/>
                <a:gd name="T47" fmla="*/ 506 h 566"/>
                <a:gd name="T48" fmla="*/ 365 w 671"/>
                <a:gd name="T49" fmla="*/ 521 h 566"/>
                <a:gd name="T50" fmla="*/ 415 w 671"/>
                <a:gd name="T51" fmla="*/ 533 h 566"/>
                <a:gd name="T52" fmla="*/ 461 w 671"/>
                <a:gd name="T53" fmla="*/ 545 h 566"/>
                <a:gd name="T54" fmla="*/ 499 w 671"/>
                <a:gd name="T55" fmla="*/ 554 h 566"/>
                <a:gd name="T56" fmla="*/ 528 w 671"/>
                <a:gd name="T57" fmla="*/ 561 h 566"/>
                <a:gd name="T58" fmla="*/ 542 w 671"/>
                <a:gd name="T59" fmla="*/ 565 h 566"/>
                <a:gd name="T60" fmla="*/ 582 w 671"/>
                <a:gd name="T61" fmla="*/ 389 h 566"/>
                <a:gd name="T62" fmla="*/ 601 w 671"/>
                <a:gd name="T63" fmla="*/ 336 h 566"/>
                <a:gd name="T64" fmla="*/ 586 w 671"/>
                <a:gd name="T65" fmla="*/ 315 h 566"/>
                <a:gd name="T66" fmla="*/ 589 w 671"/>
                <a:gd name="T67" fmla="*/ 309 h 566"/>
                <a:gd name="T68" fmla="*/ 618 w 671"/>
                <a:gd name="T69" fmla="*/ 273 h 566"/>
                <a:gd name="T70" fmla="*/ 668 w 671"/>
                <a:gd name="T71" fmla="*/ 201 h 566"/>
                <a:gd name="T72" fmla="*/ 646 w 671"/>
                <a:gd name="T73" fmla="*/ 156 h 566"/>
                <a:gd name="T74" fmla="*/ 499 w 671"/>
                <a:gd name="T75" fmla="*/ 122 h 566"/>
                <a:gd name="T76" fmla="*/ 481 w 671"/>
                <a:gd name="T77" fmla="*/ 123 h 566"/>
                <a:gd name="T78" fmla="*/ 460 w 671"/>
                <a:gd name="T79" fmla="*/ 120 h 566"/>
                <a:gd name="T80" fmla="*/ 447 w 671"/>
                <a:gd name="T81" fmla="*/ 117 h 566"/>
                <a:gd name="T82" fmla="*/ 440 w 671"/>
                <a:gd name="T83" fmla="*/ 122 h 566"/>
                <a:gd name="T84" fmla="*/ 400 w 671"/>
                <a:gd name="T85" fmla="*/ 124 h 566"/>
                <a:gd name="T86" fmla="*/ 373 w 671"/>
                <a:gd name="T87" fmla="*/ 119 h 566"/>
                <a:gd name="T88" fmla="*/ 355 w 671"/>
                <a:gd name="T89" fmla="*/ 120 h 566"/>
                <a:gd name="T90" fmla="*/ 334 w 671"/>
                <a:gd name="T91" fmla="*/ 120 h 566"/>
                <a:gd name="T92" fmla="*/ 305 w 671"/>
                <a:gd name="T93" fmla="*/ 101 h 566"/>
                <a:gd name="T94" fmla="*/ 287 w 671"/>
                <a:gd name="T95" fmla="*/ 99 h 566"/>
                <a:gd name="T96" fmla="*/ 266 w 671"/>
                <a:gd name="T97" fmla="*/ 102 h 566"/>
                <a:gd name="T98" fmla="*/ 244 w 671"/>
                <a:gd name="T99" fmla="*/ 101 h 566"/>
                <a:gd name="T100" fmla="*/ 232 w 671"/>
                <a:gd name="T101" fmla="*/ 94 h 566"/>
                <a:gd name="T102" fmla="*/ 223 w 671"/>
                <a:gd name="T103" fmla="*/ 87 h 566"/>
                <a:gd name="T104" fmla="*/ 221 w 671"/>
                <a:gd name="T105" fmla="*/ 72 h 566"/>
                <a:gd name="T106" fmla="*/ 222 w 671"/>
                <a:gd name="T107" fmla="*/ 53 h 566"/>
                <a:gd name="T108" fmla="*/ 215 w 671"/>
                <a:gd name="T109" fmla="*/ 30 h 566"/>
                <a:gd name="T110" fmla="*/ 200 w 671"/>
                <a:gd name="T111" fmla="*/ 23 h 566"/>
                <a:gd name="T112" fmla="*/ 193 w 671"/>
                <a:gd name="T113" fmla="*/ 2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1" h="566">
                  <a:moveTo>
                    <a:pt x="202" y="23"/>
                  </a:moveTo>
                  <a:lnTo>
                    <a:pt x="196" y="23"/>
                  </a:lnTo>
                  <a:lnTo>
                    <a:pt x="191" y="18"/>
                  </a:lnTo>
                  <a:lnTo>
                    <a:pt x="188" y="15"/>
                  </a:lnTo>
                  <a:lnTo>
                    <a:pt x="186" y="11"/>
                  </a:lnTo>
                  <a:lnTo>
                    <a:pt x="181" y="9"/>
                  </a:lnTo>
                  <a:lnTo>
                    <a:pt x="179" y="9"/>
                  </a:lnTo>
                  <a:lnTo>
                    <a:pt x="179" y="9"/>
                  </a:lnTo>
                  <a:lnTo>
                    <a:pt x="175" y="11"/>
                  </a:lnTo>
                  <a:lnTo>
                    <a:pt x="170" y="9"/>
                  </a:lnTo>
                  <a:lnTo>
                    <a:pt x="166" y="6"/>
                  </a:lnTo>
                  <a:lnTo>
                    <a:pt x="163" y="6"/>
                  </a:lnTo>
                  <a:lnTo>
                    <a:pt x="160" y="9"/>
                  </a:lnTo>
                  <a:lnTo>
                    <a:pt x="156" y="5"/>
                  </a:lnTo>
                  <a:lnTo>
                    <a:pt x="153" y="0"/>
                  </a:lnTo>
                  <a:lnTo>
                    <a:pt x="151" y="0"/>
                  </a:lnTo>
                  <a:lnTo>
                    <a:pt x="152" y="14"/>
                  </a:lnTo>
                  <a:lnTo>
                    <a:pt x="151" y="21"/>
                  </a:lnTo>
                  <a:lnTo>
                    <a:pt x="142" y="28"/>
                  </a:lnTo>
                  <a:lnTo>
                    <a:pt x="146" y="35"/>
                  </a:lnTo>
                  <a:lnTo>
                    <a:pt x="142" y="39"/>
                  </a:lnTo>
                  <a:lnTo>
                    <a:pt x="136" y="53"/>
                  </a:lnTo>
                  <a:lnTo>
                    <a:pt x="139" y="61"/>
                  </a:lnTo>
                  <a:lnTo>
                    <a:pt x="131" y="74"/>
                  </a:lnTo>
                  <a:lnTo>
                    <a:pt x="113" y="124"/>
                  </a:lnTo>
                  <a:lnTo>
                    <a:pt x="100" y="143"/>
                  </a:lnTo>
                  <a:lnTo>
                    <a:pt x="100" y="149"/>
                  </a:lnTo>
                  <a:lnTo>
                    <a:pt x="86" y="187"/>
                  </a:lnTo>
                  <a:lnTo>
                    <a:pt x="87" y="187"/>
                  </a:lnTo>
                  <a:lnTo>
                    <a:pt x="87" y="186"/>
                  </a:lnTo>
                  <a:lnTo>
                    <a:pt x="87" y="186"/>
                  </a:lnTo>
                  <a:lnTo>
                    <a:pt x="86" y="187"/>
                  </a:lnTo>
                  <a:lnTo>
                    <a:pt x="80" y="201"/>
                  </a:lnTo>
                  <a:lnTo>
                    <a:pt x="76" y="215"/>
                  </a:lnTo>
                  <a:lnTo>
                    <a:pt x="70" y="225"/>
                  </a:lnTo>
                  <a:lnTo>
                    <a:pt x="64" y="236"/>
                  </a:lnTo>
                  <a:lnTo>
                    <a:pt x="60" y="245"/>
                  </a:lnTo>
                  <a:lnTo>
                    <a:pt x="56" y="252"/>
                  </a:lnTo>
                  <a:lnTo>
                    <a:pt x="51" y="260"/>
                  </a:lnTo>
                  <a:lnTo>
                    <a:pt x="47" y="266"/>
                  </a:lnTo>
                  <a:lnTo>
                    <a:pt x="44" y="272"/>
                  </a:lnTo>
                  <a:lnTo>
                    <a:pt x="41" y="276"/>
                  </a:lnTo>
                  <a:lnTo>
                    <a:pt x="38" y="280"/>
                  </a:lnTo>
                  <a:lnTo>
                    <a:pt x="35" y="282"/>
                  </a:lnTo>
                  <a:lnTo>
                    <a:pt x="34" y="284"/>
                  </a:lnTo>
                  <a:lnTo>
                    <a:pt x="32" y="285"/>
                  </a:lnTo>
                  <a:lnTo>
                    <a:pt x="32" y="287"/>
                  </a:lnTo>
                  <a:lnTo>
                    <a:pt x="32" y="287"/>
                  </a:lnTo>
                  <a:lnTo>
                    <a:pt x="32" y="290"/>
                  </a:lnTo>
                  <a:lnTo>
                    <a:pt x="31" y="291"/>
                  </a:lnTo>
                  <a:lnTo>
                    <a:pt x="29" y="296"/>
                  </a:lnTo>
                  <a:lnTo>
                    <a:pt x="26" y="303"/>
                  </a:lnTo>
                  <a:lnTo>
                    <a:pt x="20" y="311"/>
                  </a:lnTo>
                  <a:lnTo>
                    <a:pt x="15" y="318"/>
                  </a:lnTo>
                  <a:lnTo>
                    <a:pt x="11" y="326"/>
                  </a:lnTo>
                  <a:lnTo>
                    <a:pt x="8" y="332"/>
                  </a:lnTo>
                  <a:lnTo>
                    <a:pt x="7" y="335"/>
                  </a:lnTo>
                  <a:lnTo>
                    <a:pt x="8" y="339"/>
                  </a:lnTo>
                  <a:lnTo>
                    <a:pt x="10" y="343"/>
                  </a:lnTo>
                  <a:lnTo>
                    <a:pt x="10" y="347"/>
                  </a:lnTo>
                  <a:lnTo>
                    <a:pt x="10" y="351"/>
                  </a:lnTo>
                  <a:lnTo>
                    <a:pt x="10" y="354"/>
                  </a:lnTo>
                  <a:lnTo>
                    <a:pt x="10" y="357"/>
                  </a:lnTo>
                  <a:lnTo>
                    <a:pt x="10" y="360"/>
                  </a:lnTo>
                  <a:lnTo>
                    <a:pt x="10" y="362"/>
                  </a:lnTo>
                  <a:lnTo>
                    <a:pt x="7" y="365"/>
                  </a:lnTo>
                  <a:lnTo>
                    <a:pt x="5" y="369"/>
                  </a:lnTo>
                  <a:lnTo>
                    <a:pt x="4" y="373"/>
                  </a:lnTo>
                  <a:lnTo>
                    <a:pt x="2" y="377"/>
                  </a:lnTo>
                  <a:lnTo>
                    <a:pt x="1" y="381"/>
                  </a:lnTo>
                  <a:lnTo>
                    <a:pt x="1" y="386"/>
                  </a:lnTo>
                  <a:lnTo>
                    <a:pt x="0" y="390"/>
                  </a:lnTo>
                  <a:lnTo>
                    <a:pt x="0" y="393"/>
                  </a:lnTo>
                  <a:lnTo>
                    <a:pt x="0" y="398"/>
                  </a:lnTo>
                  <a:lnTo>
                    <a:pt x="0" y="401"/>
                  </a:lnTo>
                  <a:lnTo>
                    <a:pt x="0" y="404"/>
                  </a:lnTo>
                  <a:lnTo>
                    <a:pt x="1" y="406"/>
                  </a:lnTo>
                  <a:lnTo>
                    <a:pt x="1" y="408"/>
                  </a:lnTo>
                  <a:lnTo>
                    <a:pt x="1" y="410"/>
                  </a:lnTo>
                  <a:lnTo>
                    <a:pt x="1" y="411"/>
                  </a:lnTo>
                  <a:lnTo>
                    <a:pt x="1" y="411"/>
                  </a:lnTo>
                  <a:lnTo>
                    <a:pt x="1" y="411"/>
                  </a:lnTo>
                  <a:lnTo>
                    <a:pt x="1" y="413"/>
                  </a:lnTo>
                  <a:lnTo>
                    <a:pt x="2" y="414"/>
                  </a:lnTo>
                  <a:lnTo>
                    <a:pt x="2" y="417"/>
                  </a:lnTo>
                  <a:lnTo>
                    <a:pt x="4" y="419"/>
                  </a:lnTo>
                  <a:lnTo>
                    <a:pt x="4" y="420"/>
                  </a:lnTo>
                  <a:lnTo>
                    <a:pt x="5" y="422"/>
                  </a:lnTo>
                  <a:lnTo>
                    <a:pt x="5" y="423"/>
                  </a:lnTo>
                  <a:lnTo>
                    <a:pt x="8" y="425"/>
                  </a:lnTo>
                  <a:lnTo>
                    <a:pt x="13" y="425"/>
                  </a:lnTo>
                  <a:lnTo>
                    <a:pt x="17" y="428"/>
                  </a:lnTo>
                  <a:lnTo>
                    <a:pt x="21" y="429"/>
                  </a:lnTo>
                  <a:lnTo>
                    <a:pt x="27" y="431"/>
                  </a:lnTo>
                  <a:lnTo>
                    <a:pt x="32" y="432"/>
                  </a:lnTo>
                  <a:lnTo>
                    <a:pt x="40" y="435"/>
                  </a:lnTo>
                  <a:lnTo>
                    <a:pt x="47" y="436"/>
                  </a:lnTo>
                  <a:lnTo>
                    <a:pt x="56" y="439"/>
                  </a:lnTo>
                  <a:lnTo>
                    <a:pt x="64" y="440"/>
                  </a:lnTo>
                  <a:lnTo>
                    <a:pt x="73" y="443"/>
                  </a:lnTo>
                  <a:lnTo>
                    <a:pt x="82" y="446"/>
                  </a:lnTo>
                  <a:lnTo>
                    <a:pt x="92" y="449"/>
                  </a:lnTo>
                  <a:lnTo>
                    <a:pt x="101" y="452"/>
                  </a:lnTo>
                  <a:lnTo>
                    <a:pt x="112" y="455"/>
                  </a:lnTo>
                  <a:lnTo>
                    <a:pt x="123" y="458"/>
                  </a:lnTo>
                  <a:lnTo>
                    <a:pt x="134" y="461"/>
                  </a:lnTo>
                  <a:lnTo>
                    <a:pt x="146" y="464"/>
                  </a:lnTo>
                  <a:lnTo>
                    <a:pt x="158" y="467"/>
                  </a:lnTo>
                  <a:lnTo>
                    <a:pt x="169" y="469"/>
                  </a:lnTo>
                  <a:lnTo>
                    <a:pt x="181" y="473"/>
                  </a:lnTo>
                  <a:lnTo>
                    <a:pt x="193" y="476"/>
                  </a:lnTo>
                  <a:lnTo>
                    <a:pt x="206" y="479"/>
                  </a:lnTo>
                  <a:lnTo>
                    <a:pt x="220" y="483"/>
                  </a:lnTo>
                  <a:lnTo>
                    <a:pt x="232" y="486"/>
                  </a:lnTo>
                  <a:lnTo>
                    <a:pt x="244" y="489"/>
                  </a:lnTo>
                  <a:lnTo>
                    <a:pt x="257" y="494"/>
                  </a:lnTo>
                  <a:lnTo>
                    <a:pt x="269" y="497"/>
                  </a:lnTo>
                  <a:lnTo>
                    <a:pt x="284" y="499"/>
                  </a:lnTo>
                  <a:lnTo>
                    <a:pt x="295" y="502"/>
                  </a:lnTo>
                  <a:lnTo>
                    <a:pt x="310" y="506"/>
                  </a:lnTo>
                  <a:lnTo>
                    <a:pt x="321" y="509"/>
                  </a:lnTo>
                  <a:lnTo>
                    <a:pt x="332" y="512"/>
                  </a:lnTo>
                  <a:lnTo>
                    <a:pt x="344" y="515"/>
                  </a:lnTo>
                  <a:lnTo>
                    <a:pt x="354" y="518"/>
                  </a:lnTo>
                  <a:lnTo>
                    <a:pt x="365" y="521"/>
                  </a:lnTo>
                  <a:lnTo>
                    <a:pt x="376" y="524"/>
                  </a:lnTo>
                  <a:lnTo>
                    <a:pt x="385" y="525"/>
                  </a:lnTo>
                  <a:lnTo>
                    <a:pt x="397" y="528"/>
                  </a:lnTo>
                  <a:lnTo>
                    <a:pt x="406" y="531"/>
                  </a:lnTo>
                  <a:lnTo>
                    <a:pt x="415" y="533"/>
                  </a:lnTo>
                  <a:lnTo>
                    <a:pt x="425" y="534"/>
                  </a:lnTo>
                  <a:lnTo>
                    <a:pt x="436" y="537"/>
                  </a:lnTo>
                  <a:lnTo>
                    <a:pt x="445" y="540"/>
                  </a:lnTo>
                  <a:lnTo>
                    <a:pt x="453" y="542"/>
                  </a:lnTo>
                  <a:lnTo>
                    <a:pt x="461" y="545"/>
                  </a:lnTo>
                  <a:lnTo>
                    <a:pt x="470" y="546"/>
                  </a:lnTo>
                  <a:lnTo>
                    <a:pt x="478" y="549"/>
                  </a:lnTo>
                  <a:lnTo>
                    <a:pt x="486" y="551"/>
                  </a:lnTo>
                  <a:lnTo>
                    <a:pt x="493" y="552"/>
                  </a:lnTo>
                  <a:lnTo>
                    <a:pt x="499" y="554"/>
                  </a:lnTo>
                  <a:lnTo>
                    <a:pt x="506" y="555"/>
                  </a:lnTo>
                  <a:lnTo>
                    <a:pt x="511" y="557"/>
                  </a:lnTo>
                  <a:lnTo>
                    <a:pt x="517" y="558"/>
                  </a:lnTo>
                  <a:lnTo>
                    <a:pt x="522" y="560"/>
                  </a:lnTo>
                  <a:lnTo>
                    <a:pt x="528" y="561"/>
                  </a:lnTo>
                  <a:lnTo>
                    <a:pt x="530" y="562"/>
                  </a:lnTo>
                  <a:lnTo>
                    <a:pt x="535" y="564"/>
                  </a:lnTo>
                  <a:lnTo>
                    <a:pt x="538" y="564"/>
                  </a:lnTo>
                  <a:lnTo>
                    <a:pt x="541" y="564"/>
                  </a:lnTo>
                  <a:lnTo>
                    <a:pt x="542" y="565"/>
                  </a:lnTo>
                  <a:lnTo>
                    <a:pt x="544" y="565"/>
                  </a:lnTo>
                  <a:lnTo>
                    <a:pt x="544" y="565"/>
                  </a:lnTo>
                  <a:lnTo>
                    <a:pt x="544" y="565"/>
                  </a:lnTo>
                  <a:lnTo>
                    <a:pt x="583" y="401"/>
                  </a:lnTo>
                  <a:lnTo>
                    <a:pt x="582" y="389"/>
                  </a:lnTo>
                  <a:lnTo>
                    <a:pt x="598" y="362"/>
                  </a:lnTo>
                  <a:lnTo>
                    <a:pt x="598" y="353"/>
                  </a:lnTo>
                  <a:lnTo>
                    <a:pt x="602" y="347"/>
                  </a:lnTo>
                  <a:lnTo>
                    <a:pt x="605" y="341"/>
                  </a:lnTo>
                  <a:lnTo>
                    <a:pt x="601" y="336"/>
                  </a:lnTo>
                  <a:lnTo>
                    <a:pt x="585" y="326"/>
                  </a:lnTo>
                  <a:lnTo>
                    <a:pt x="586" y="318"/>
                  </a:lnTo>
                  <a:lnTo>
                    <a:pt x="586" y="318"/>
                  </a:lnTo>
                  <a:lnTo>
                    <a:pt x="586" y="317"/>
                  </a:lnTo>
                  <a:lnTo>
                    <a:pt x="586" y="315"/>
                  </a:lnTo>
                  <a:lnTo>
                    <a:pt x="588" y="314"/>
                  </a:lnTo>
                  <a:lnTo>
                    <a:pt x="588" y="313"/>
                  </a:lnTo>
                  <a:lnTo>
                    <a:pt x="589" y="312"/>
                  </a:lnTo>
                  <a:lnTo>
                    <a:pt x="589" y="311"/>
                  </a:lnTo>
                  <a:lnTo>
                    <a:pt x="589" y="309"/>
                  </a:lnTo>
                  <a:lnTo>
                    <a:pt x="594" y="300"/>
                  </a:lnTo>
                  <a:lnTo>
                    <a:pt x="598" y="293"/>
                  </a:lnTo>
                  <a:lnTo>
                    <a:pt x="605" y="285"/>
                  </a:lnTo>
                  <a:lnTo>
                    <a:pt x="610" y="279"/>
                  </a:lnTo>
                  <a:lnTo>
                    <a:pt x="618" y="273"/>
                  </a:lnTo>
                  <a:lnTo>
                    <a:pt x="624" y="269"/>
                  </a:lnTo>
                  <a:lnTo>
                    <a:pt x="627" y="266"/>
                  </a:lnTo>
                  <a:lnTo>
                    <a:pt x="628" y="264"/>
                  </a:lnTo>
                  <a:lnTo>
                    <a:pt x="628" y="257"/>
                  </a:lnTo>
                  <a:lnTo>
                    <a:pt x="668" y="201"/>
                  </a:lnTo>
                  <a:lnTo>
                    <a:pt x="670" y="194"/>
                  </a:lnTo>
                  <a:lnTo>
                    <a:pt x="664" y="183"/>
                  </a:lnTo>
                  <a:lnTo>
                    <a:pt x="655" y="176"/>
                  </a:lnTo>
                  <a:lnTo>
                    <a:pt x="645" y="156"/>
                  </a:lnTo>
                  <a:lnTo>
                    <a:pt x="646" y="156"/>
                  </a:lnTo>
                  <a:lnTo>
                    <a:pt x="505" y="122"/>
                  </a:lnTo>
                  <a:lnTo>
                    <a:pt x="505" y="122"/>
                  </a:lnTo>
                  <a:lnTo>
                    <a:pt x="503" y="122"/>
                  </a:lnTo>
                  <a:lnTo>
                    <a:pt x="502" y="122"/>
                  </a:lnTo>
                  <a:lnTo>
                    <a:pt x="499" y="122"/>
                  </a:lnTo>
                  <a:lnTo>
                    <a:pt x="496" y="122"/>
                  </a:lnTo>
                  <a:lnTo>
                    <a:pt x="493" y="123"/>
                  </a:lnTo>
                  <a:lnTo>
                    <a:pt x="489" y="123"/>
                  </a:lnTo>
                  <a:lnTo>
                    <a:pt x="486" y="123"/>
                  </a:lnTo>
                  <a:lnTo>
                    <a:pt x="481" y="123"/>
                  </a:lnTo>
                  <a:lnTo>
                    <a:pt x="478" y="123"/>
                  </a:lnTo>
                  <a:lnTo>
                    <a:pt x="473" y="123"/>
                  </a:lnTo>
                  <a:lnTo>
                    <a:pt x="469" y="122"/>
                  </a:lnTo>
                  <a:lnTo>
                    <a:pt x="464" y="122"/>
                  </a:lnTo>
                  <a:lnTo>
                    <a:pt x="460" y="120"/>
                  </a:lnTo>
                  <a:lnTo>
                    <a:pt x="456" y="119"/>
                  </a:lnTo>
                  <a:lnTo>
                    <a:pt x="451" y="117"/>
                  </a:lnTo>
                  <a:lnTo>
                    <a:pt x="450" y="117"/>
                  </a:lnTo>
                  <a:lnTo>
                    <a:pt x="448" y="117"/>
                  </a:lnTo>
                  <a:lnTo>
                    <a:pt x="447" y="117"/>
                  </a:lnTo>
                  <a:lnTo>
                    <a:pt x="446" y="119"/>
                  </a:lnTo>
                  <a:lnTo>
                    <a:pt x="443" y="120"/>
                  </a:lnTo>
                  <a:lnTo>
                    <a:pt x="442" y="122"/>
                  </a:lnTo>
                  <a:lnTo>
                    <a:pt x="440" y="122"/>
                  </a:lnTo>
                  <a:lnTo>
                    <a:pt x="440" y="122"/>
                  </a:lnTo>
                  <a:lnTo>
                    <a:pt x="421" y="122"/>
                  </a:lnTo>
                  <a:lnTo>
                    <a:pt x="420" y="122"/>
                  </a:lnTo>
                  <a:lnTo>
                    <a:pt x="415" y="122"/>
                  </a:lnTo>
                  <a:lnTo>
                    <a:pt x="409" y="123"/>
                  </a:lnTo>
                  <a:lnTo>
                    <a:pt x="400" y="124"/>
                  </a:lnTo>
                  <a:lnTo>
                    <a:pt x="392" y="124"/>
                  </a:lnTo>
                  <a:lnTo>
                    <a:pt x="384" y="124"/>
                  </a:lnTo>
                  <a:lnTo>
                    <a:pt x="379" y="122"/>
                  </a:lnTo>
                  <a:lnTo>
                    <a:pt x="373" y="119"/>
                  </a:lnTo>
                  <a:lnTo>
                    <a:pt x="373" y="119"/>
                  </a:lnTo>
                  <a:lnTo>
                    <a:pt x="370" y="119"/>
                  </a:lnTo>
                  <a:lnTo>
                    <a:pt x="367" y="119"/>
                  </a:lnTo>
                  <a:lnTo>
                    <a:pt x="362" y="119"/>
                  </a:lnTo>
                  <a:lnTo>
                    <a:pt x="358" y="119"/>
                  </a:lnTo>
                  <a:lnTo>
                    <a:pt x="355" y="120"/>
                  </a:lnTo>
                  <a:lnTo>
                    <a:pt x="352" y="120"/>
                  </a:lnTo>
                  <a:lnTo>
                    <a:pt x="352" y="120"/>
                  </a:lnTo>
                  <a:lnTo>
                    <a:pt x="346" y="119"/>
                  </a:lnTo>
                  <a:lnTo>
                    <a:pt x="334" y="122"/>
                  </a:lnTo>
                  <a:lnTo>
                    <a:pt x="334" y="120"/>
                  </a:lnTo>
                  <a:lnTo>
                    <a:pt x="329" y="117"/>
                  </a:lnTo>
                  <a:lnTo>
                    <a:pt x="325" y="113"/>
                  </a:lnTo>
                  <a:lnTo>
                    <a:pt x="319" y="108"/>
                  </a:lnTo>
                  <a:lnTo>
                    <a:pt x="313" y="104"/>
                  </a:lnTo>
                  <a:lnTo>
                    <a:pt x="305" y="101"/>
                  </a:lnTo>
                  <a:lnTo>
                    <a:pt x="298" y="98"/>
                  </a:lnTo>
                  <a:lnTo>
                    <a:pt x="292" y="98"/>
                  </a:lnTo>
                  <a:lnTo>
                    <a:pt x="290" y="98"/>
                  </a:lnTo>
                  <a:lnTo>
                    <a:pt x="289" y="98"/>
                  </a:lnTo>
                  <a:lnTo>
                    <a:pt x="287" y="99"/>
                  </a:lnTo>
                  <a:lnTo>
                    <a:pt x="284" y="99"/>
                  </a:lnTo>
                  <a:lnTo>
                    <a:pt x="281" y="101"/>
                  </a:lnTo>
                  <a:lnTo>
                    <a:pt x="277" y="101"/>
                  </a:lnTo>
                  <a:lnTo>
                    <a:pt x="271" y="102"/>
                  </a:lnTo>
                  <a:lnTo>
                    <a:pt x="266" y="102"/>
                  </a:lnTo>
                  <a:lnTo>
                    <a:pt x="262" y="102"/>
                  </a:lnTo>
                  <a:lnTo>
                    <a:pt x="256" y="102"/>
                  </a:lnTo>
                  <a:lnTo>
                    <a:pt x="253" y="102"/>
                  </a:lnTo>
                  <a:lnTo>
                    <a:pt x="248" y="102"/>
                  </a:lnTo>
                  <a:lnTo>
                    <a:pt x="244" y="101"/>
                  </a:lnTo>
                  <a:lnTo>
                    <a:pt x="239" y="99"/>
                  </a:lnTo>
                  <a:lnTo>
                    <a:pt x="236" y="98"/>
                  </a:lnTo>
                  <a:lnTo>
                    <a:pt x="235" y="95"/>
                  </a:lnTo>
                  <a:lnTo>
                    <a:pt x="233" y="94"/>
                  </a:lnTo>
                  <a:lnTo>
                    <a:pt x="232" y="94"/>
                  </a:lnTo>
                  <a:lnTo>
                    <a:pt x="230" y="93"/>
                  </a:lnTo>
                  <a:lnTo>
                    <a:pt x="227" y="90"/>
                  </a:lnTo>
                  <a:lnTo>
                    <a:pt x="226" y="89"/>
                  </a:lnTo>
                  <a:lnTo>
                    <a:pt x="224" y="87"/>
                  </a:lnTo>
                  <a:lnTo>
                    <a:pt x="223" y="87"/>
                  </a:lnTo>
                  <a:lnTo>
                    <a:pt x="223" y="87"/>
                  </a:lnTo>
                  <a:lnTo>
                    <a:pt x="220" y="77"/>
                  </a:lnTo>
                  <a:lnTo>
                    <a:pt x="220" y="77"/>
                  </a:lnTo>
                  <a:lnTo>
                    <a:pt x="220" y="75"/>
                  </a:lnTo>
                  <a:lnTo>
                    <a:pt x="221" y="72"/>
                  </a:lnTo>
                  <a:lnTo>
                    <a:pt x="221" y="69"/>
                  </a:lnTo>
                  <a:lnTo>
                    <a:pt x="222" y="65"/>
                  </a:lnTo>
                  <a:lnTo>
                    <a:pt x="222" y="61"/>
                  </a:lnTo>
                  <a:lnTo>
                    <a:pt x="222" y="57"/>
                  </a:lnTo>
                  <a:lnTo>
                    <a:pt x="222" y="53"/>
                  </a:lnTo>
                  <a:lnTo>
                    <a:pt x="222" y="47"/>
                  </a:lnTo>
                  <a:lnTo>
                    <a:pt x="221" y="42"/>
                  </a:lnTo>
                  <a:lnTo>
                    <a:pt x="221" y="38"/>
                  </a:lnTo>
                  <a:lnTo>
                    <a:pt x="218" y="33"/>
                  </a:lnTo>
                  <a:lnTo>
                    <a:pt x="215" y="30"/>
                  </a:lnTo>
                  <a:lnTo>
                    <a:pt x="212" y="27"/>
                  </a:lnTo>
                  <a:lnTo>
                    <a:pt x="208" y="24"/>
                  </a:lnTo>
                  <a:lnTo>
                    <a:pt x="202" y="23"/>
                  </a:lnTo>
                  <a:lnTo>
                    <a:pt x="202" y="23"/>
                  </a:lnTo>
                  <a:lnTo>
                    <a:pt x="200" y="23"/>
                  </a:lnTo>
                  <a:lnTo>
                    <a:pt x="199" y="23"/>
                  </a:lnTo>
                  <a:lnTo>
                    <a:pt x="196" y="21"/>
                  </a:lnTo>
                  <a:lnTo>
                    <a:pt x="194" y="21"/>
                  </a:lnTo>
                  <a:lnTo>
                    <a:pt x="193" y="21"/>
                  </a:lnTo>
                  <a:lnTo>
                    <a:pt x="193" y="21"/>
                  </a:lnTo>
                  <a:lnTo>
                    <a:pt x="191" y="21"/>
                  </a:lnTo>
                  <a:lnTo>
                    <a:pt x="202" y="23"/>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272" name="Freeform 6"/>
            <p:cNvSpPr>
              <a:spLocks/>
            </p:cNvSpPr>
            <p:nvPr/>
          </p:nvSpPr>
          <p:spPr bwMode="auto">
            <a:xfrm>
              <a:off x="782057" y="4076636"/>
              <a:ext cx="450905" cy="379407"/>
            </a:xfrm>
            <a:custGeom>
              <a:avLst/>
              <a:gdLst>
                <a:gd name="T0" fmla="*/ 186 w 671"/>
                <a:gd name="T1" fmla="*/ 11 h 566"/>
                <a:gd name="T2" fmla="*/ 170 w 671"/>
                <a:gd name="T3" fmla="*/ 9 h 566"/>
                <a:gd name="T4" fmla="*/ 153 w 671"/>
                <a:gd name="T5" fmla="*/ 0 h 566"/>
                <a:gd name="T6" fmla="*/ 146 w 671"/>
                <a:gd name="T7" fmla="*/ 35 h 566"/>
                <a:gd name="T8" fmla="*/ 113 w 671"/>
                <a:gd name="T9" fmla="*/ 124 h 566"/>
                <a:gd name="T10" fmla="*/ 87 w 671"/>
                <a:gd name="T11" fmla="*/ 187 h 566"/>
                <a:gd name="T12" fmla="*/ 80 w 671"/>
                <a:gd name="T13" fmla="*/ 201 h 566"/>
                <a:gd name="T14" fmla="*/ 56 w 671"/>
                <a:gd name="T15" fmla="*/ 252 h 566"/>
                <a:gd name="T16" fmla="*/ 38 w 671"/>
                <a:gd name="T17" fmla="*/ 280 h 566"/>
                <a:gd name="T18" fmla="*/ 32 w 671"/>
                <a:gd name="T19" fmla="*/ 287 h 566"/>
                <a:gd name="T20" fmla="*/ 26 w 671"/>
                <a:gd name="T21" fmla="*/ 303 h 566"/>
                <a:gd name="T22" fmla="*/ 7 w 671"/>
                <a:gd name="T23" fmla="*/ 335 h 566"/>
                <a:gd name="T24" fmla="*/ 10 w 671"/>
                <a:gd name="T25" fmla="*/ 351 h 566"/>
                <a:gd name="T26" fmla="*/ 10 w 671"/>
                <a:gd name="T27" fmla="*/ 362 h 566"/>
                <a:gd name="T28" fmla="*/ 1 w 671"/>
                <a:gd name="T29" fmla="*/ 381 h 566"/>
                <a:gd name="T30" fmla="*/ 0 w 671"/>
                <a:gd name="T31" fmla="*/ 401 h 566"/>
                <a:gd name="T32" fmla="*/ 1 w 671"/>
                <a:gd name="T33" fmla="*/ 411 h 566"/>
                <a:gd name="T34" fmla="*/ 2 w 671"/>
                <a:gd name="T35" fmla="*/ 414 h 566"/>
                <a:gd name="T36" fmla="*/ 5 w 671"/>
                <a:gd name="T37" fmla="*/ 423 h 566"/>
                <a:gd name="T38" fmla="*/ 21 w 671"/>
                <a:gd name="T39" fmla="*/ 429 h 566"/>
                <a:gd name="T40" fmla="*/ 56 w 671"/>
                <a:gd name="T41" fmla="*/ 439 h 566"/>
                <a:gd name="T42" fmla="*/ 101 w 671"/>
                <a:gd name="T43" fmla="*/ 452 h 566"/>
                <a:gd name="T44" fmla="*/ 158 w 671"/>
                <a:gd name="T45" fmla="*/ 467 h 566"/>
                <a:gd name="T46" fmla="*/ 220 w 671"/>
                <a:gd name="T47" fmla="*/ 483 h 566"/>
                <a:gd name="T48" fmla="*/ 284 w 671"/>
                <a:gd name="T49" fmla="*/ 499 h 566"/>
                <a:gd name="T50" fmla="*/ 332 w 671"/>
                <a:gd name="T51" fmla="*/ 512 h 566"/>
                <a:gd name="T52" fmla="*/ 385 w 671"/>
                <a:gd name="T53" fmla="*/ 525 h 566"/>
                <a:gd name="T54" fmla="*/ 436 w 671"/>
                <a:gd name="T55" fmla="*/ 537 h 566"/>
                <a:gd name="T56" fmla="*/ 478 w 671"/>
                <a:gd name="T57" fmla="*/ 549 h 566"/>
                <a:gd name="T58" fmla="*/ 511 w 671"/>
                <a:gd name="T59" fmla="*/ 557 h 566"/>
                <a:gd name="T60" fmla="*/ 535 w 671"/>
                <a:gd name="T61" fmla="*/ 564 h 566"/>
                <a:gd name="T62" fmla="*/ 544 w 671"/>
                <a:gd name="T63" fmla="*/ 565 h 566"/>
                <a:gd name="T64" fmla="*/ 598 w 671"/>
                <a:gd name="T65" fmla="*/ 353 h 566"/>
                <a:gd name="T66" fmla="*/ 586 w 671"/>
                <a:gd name="T67" fmla="*/ 318 h 566"/>
                <a:gd name="T68" fmla="*/ 588 w 671"/>
                <a:gd name="T69" fmla="*/ 314 h 566"/>
                <a:gd name="T70" fmla="*/ 589 w 671"/>
                <a:gd name="T71" fmla="*/ 309 h 566"/>
                <a:gd name="T72" fmla="*/ 618 w 671"/>
                <a:gd name="T73" fmla="*/ 273 h 566"/>
                <a:gd name="T74" fmla="*/ 668 w 671"/>
                <a:gd name="T75" fmla="*/ 201 h 566"/>
                <a:gd name="T76" fmla="*/ 646 w 671"/>
                <a:gd name="T77" fmla="*/ 156 h 566"/>
                <a:gd name="T78" fmla="*/ 502 w 671"/>
                <a:gd name="T79" fmla="*/ 122 h 566"/>
                <a:gd name="T80" fmla="*/ 486 w 671"/>
                <a:gd name="T81" fmla="*/ 123 h 566"/>
                <a:gd name="T82" fmla="*/ 464 w 671"/>
                <a:gd name="T83" fmla="*/ 122 h 566"/>
                <a:gd name="T84" fmla="*/ 450 w 671"/>
                <a:gd name="T85" fmla="*/ 117 h 566"/>
                <a:gd name="T86" fmla="*/ 442 w 671"/>
                <a:gd name="T87" fmla="*/ 122 h 566"/>
                <a:gd name="T88" fmla="*/ 420 w 671"/>
                <a:gd name="T89" fmla="*/ 122 h 566"/>
                <a:gd name="T90" fmla="*/ 384 w 671"/>
                <a:gd name="T91" fmla="*/ 124 h 566"/>
                <a:gd name="T92" fmla="*/ 370 w 671"/>
                <a:gd name="T93" fmla="*/ 119 h 566"/>
                <a:gd name="T94" fmla="*/ 352 w 671"/>
                <a:gd name="T95" fmla="*/ 120 h 566"/>
                <a:gd name="T96" fmla="*/ 334 w 671"/>
                <a:gd name="T97" fmla="*/ 120 h 566"/>
                <a:gd name="T98" fmla="*/ 305 w 671"/>
                <a:gd name="T99" fmla="*/ 101 h 566"/>
                <a:gd name="T100" fmla="*/ 289 w 671"/>
                <a:gd name="T101" fmla="*/ 98 h 566"/>
                <a:gd name="T102" fmla="*/ 271 w 671"/>
                <a:gd name="T103" fmla="*/ 102 h 566"/>
                <a:gd name="T104" fmla="*/ 248 w 671"/>
                <a:gd name="T105" fmla="*/ 102 h 566"/>
                <a:gd name="T106" fmla="*/ 235 w 671"/>
                <a:gd name="T107" fmla="*/ 95 h 566"/>
                <a:gd name="T108" fmla="*/ 226 w 671"/>
                <a:gd name="T109" fmla="*/ 89 h 566"/>
                <a:gd name="T110" fmla="*/ 220 w 671"/>
                <a:gd name="T111" fmla="*/ 77 h 566"/>
                <a:gd name="T112" fmla="*/ 222 w 671"/>
                <a:gd name="T113" fmla="*/ 65 h 566"/>
                <a:gd name="T114" fmla="*/ 221 w 671"/>
                <a:gd name="T115" fmla="*/ 42 h 566"/>
                <a:gd name="T116" fmla="*/ 208 w 671"/>
                <a:gd name="T117" fmla="*/ 24 h 566"/>
                <a:gd name="T118" fmla="*/ 199 w 671"/>
                <a:gd name="T119" fmla="*/ 23 h 566"/>
                <a:gd name="T120" fmla="*/ 191 w 671"/>
                <a:gd name="T121" fmla="*/ 2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1" h="566">
                  <a:moveTo>
                    <a:pt x="202" y="23"/>
                  </a:moveTo>
                  <a:lnTo>
                    <a:pt x="196" y="23"/>
                  </a:lnTo>
                  <a:lnTo>
                    <a:pt x="191" y="18"/>
                  </a:lnTo>
                  <a:lnTo>
                    <a:pt x="188" y="15"/>
                  </a:lnTo>
                  <a:lnTo>
                    <a:pt x="186" y="11"/>
                  </a:lnTo>
                  <a:lnTo>
                    <a:pt x="181" y="9"/>
                  </a:lnTo>
                  <a:lnTo>
                    <a:pt x="179" y="9"/>
                  </a:lnTo>
                  <a:lnTo>
                    <a:pt x="179" y="9"/>
                  </a:lnTo>
                  <a:lnTo>
                    <a:pt x="175" y="11"/>
                  </a:lnTo>
                  <a:lnTo>
                    <a:pt x="170" y="9"/>
                  </a:lnTo>
                  <a:lnTo>
                    <a:pt x="166" y="6"/>
                  </a:lnTo>
                  <a:lnTo>
                    <a:pt x="163" y="6"/>
                  </a:lnTo>
                  <a:lnTo>
                    <a:pt x="160" y="9"/>
                  </a:lnTo>
                  <a:lnTo>
                    <a:pt x="156" y="5"/>
                  </a:lnTo>
                  <a:lnTo>
                    <a:pt x="153" y="0"/>
                  </a:lnTo>
                  <a:lnTo>
                    <a:pt x="151" y="0"/>
                  </a:lnTo>
                  <a:lnTo>
                    <a:pt x="152" y="14"/>
                  </a:lnTo>
                  <a:lnTo>
                    <a:pt x="151" y="21"/>
                  </a:lnTo>
                  <a:lnTo>
                    <a:pt x="142" y="28"/>
                  </a:lnTo>
                  <a:lnTo>
                    <a:pt x="146" y="35"/>
                  </a:lnTo>
                  <a:lnTo>
                    <a:pt x="142" y="39"/>
                  </a:lnTo>
                  <a:lnTo>
                    <a:pt x="136" y="53"/>
                  </a:lnTo>
                  <a:lnTo>
                    <a:pt x="139" y="61"/>
                  </a:lnTo>
                  <a:lnTo>
                    <a:pt x="131" y="74"/>
                  </a:lnTo>
                  <a:lnTo>
                    <a:pt x="113" y="124"/>
                  </a:lnTo>
                  <a:lnTo>
                    <a:pt x="100" y="143"/>
                  </a:lnTo>
                  <a:lnTo>
                    <a:pt x="100" y="149"/>
                  </a:lnTo>
                  <a:lnTo>
                    <a:pt x="86" y="187"/>
                  </a:lnTo>
                  <a:lnTo>
                    <a:pt x="86" y="187"/>
                  </a:lnTo>
                  <a:lnTo>
                    <a:pt x="87" y="187"/>
                  </a:lnTo>
                  <a:lnTo>
                    <a:pt x="87" y="186"/>
                  </a:lnTo>
                  <a:lnTo>
                    <a:pt x="87" y="186"/>
                  </a:lnTo>
                  <a:lnTo>
                    <a:pt x="86" y="187"/>
                  </a:lnTo>
                  <a:lnTo>
                    <a:pt x="86" y="187"/>
                  </a:lnTo>
                  <a:lnTo>
                    <a:pt x="80" y="201"/>
                  </a:lnTo>
                  <a:lnTo>
                    <a:pt x="76" y="215"/>
                  </a:lnTo>
                  <a:lnTo>
                    <a:pt x="70" y="225"/>
                  </a:lnTo>
                  <a:lnTo>
                    <a:pt x="64" y="236"/>
                  </a:lnTo>
                  <a:lnTo>
                    <a:pt x="60" y="245"/>
                  </a:lnTo>
                  <a:lnTo>
                    <a:pt x="56" y="252"/>
                  </a:lnTo>
                  <a:lnTo>
                    <a:pt x="51" y="260"/>
                  </a:lnTo>
                  <a:lnTo>
                    <a:pt x="47" y="266"/>
                  </a:lnTo>
                  <a:lnTo>
                    <a:pt x="44" y="272"/>
                  </a:lnTo>
                  <a:lnTo>
                    <a:pt x="41" y="276"/>
                  </a:lnTo>
                  <a:lnTo>
                    <a:pt x="38" y="280"/>
                  </a:lnTo>
                  <a:lnTo>
                    <a:pt x="35" y="282"/>
                  </a:lnTo>
                  <a:lnTo>
                    <a:pt x="34" y="284"/>
                  </a:lnTo>
                  <a:lnTo>
                    <a:pt x="32" y="285"/>
                  </a:lnTo>
                  <a:lnTo>
                    <a:pt x="32" y="287"/>
                  </a:lnTo>
                  <a:lnTo>
                    <a:pt x="32" y="287"/>
                  </a:lnTo>
                  <a:lnTo>
                    <a:pt x="32" y="290"/>
                  </a:lnTo>
                  <a:lnTo>
                    <a:pt x="32" y="290"/>
                  </a:lnTo>
                  <a:lnTo>
                    <a:pt x="31" y="291"/>
                  </a:lnTo>
                  <a:lnTo>
                    <a:pt x="29" y="296"/>
                  </a:lnTo>
                  <a:lnTo>
                    <a:pt x="26" y="303"/>
                  </a:lnTo>
                  <a:lnTo>
                    <a:pt x="20" y="311"/>
                  </a:lnTo>
                  <a:lnTo>
                    <a:pt x="15" y="318"/>
                  </a:lnTo>
                  <a:lnTo>
                    <a:pt x="11" y="326"/>
                  </a:lnTo>
                  <a:lnTo>
                    <a:pt x="8" y="332"/>
                  </a:lnTo>
                  <a:lnTo>
                    <a:pt x="7" y="335"/>
                  </a:lnTo>
                  <a:lnTo>
                    <a:pt x="7" y="335"/>
                  </a:lnTo>
                  <a:lnTo>
                    <a:pt x="8" y="339"/>
                  </a:lnTo>
                  <a:lnTo>
                    <a:pt x="10" y="343"/>
                  </a:lnTo>
                  <a:lnTo>
                    <a:pt x="10" y="347"/>
                  </a:lnTo>
                  <a:lnTo>
                    <a:pt x="10" y="351"/>
                  </a:lnTo>
                  <a:lnTo>
                    <a:pt x="10" y="354"/>
                  </a:lnTo>
                  <a:lnTo>
                    <a:pt x="10" y="357"/>
                  </a:lnTo>
                  <a:lnTo>
                    <a:pt x="10" y="360"/>
                  </a:lnTo>
                  <a:lnTo>
                    <a:pt x="10" y="362"/>
                  </a:lnTo>
                  <a:lnTo>
                    <a:pt x="10" y="362"/>
                  </a:lnTo>
                  <a:lnTo>
                    <a:pt x="7" y="365"/>
                  </a:lnTo>
                  <a:lnTo>
                    <a:pt x="5" y="369"/>
                  </a:lnTo>
                  <a:lnTo>
                    <a:pt x="4" y="373"/>
                  </a:lnTo>
                  <a:lnTo>
                    <a:pt x="2" y="377"/>
                  </a:lnTo>
                  <a:lnTo>
                    <a:pt x="1" y="381"/>
                  </a:lnTo>
                  <a:lnTo>
                    <a:pt x="1" y="386"/>
                  </a:lnTo>
                  <a:lnTo>
                    <a:pt x="0" y="390"/>
                  </a:lnTo>
                  <a:lnTo>
                    <a:pt x="0" y="393"/>
                  </a:lnTo>
                  <a:lnTo>
                    <a:pt x="0" y="398"/>
                  </a:lnTo>
                  <a:lnTo>
                    <a:pt x="0" y="401"/>
                  </a:lnTo>
                  <a:lnTo>
                    <a:pt x="0" y="404"/>
                  </a:lnTo>
                  <a:lnTo>
                    <a:pt x="1" y="406"/>
                  </a:lnTo>
                  <a:lnTo>
                    <a:pt x="1" y="408"/>
                  </a:lnTo>
                  <a:lnTo>
                    <a:pt x="1" y="410"/>
                  </a:lnTo>
                  <a:lnTo>
                    <a:pt x="1" y="411"/>
                  </a:lnTo>
                  <a:lnTo>
                    <a:pt x="1" y="411"/>
                  </a:lnTo>
                  <a:lnTo>
                    <a:pt x="1" y="411"/>
                  </a:lnTo>
                  <a:lnTo>
                    <a:pt x="1" y="411"/>
                  </a:lnTo>
                  <a:lnTo>
                    <a:pt x="1" y="413"/>
                  </a:lnTo>
                  <a:lnTo>
                    <a:pt x="2" y="414"/>
                  </a:lnTo>
                  <a:lnTo>
                    <a:pt x="2" y="417"/>
                  </a:lnTo>
                  <a:lnTo>
                    <a:pt x="4" y="419"/>
                  </a:lnTo>
                  <a:lnTo>
                    <a:pt x="4" y="420"/>
                  </a:lnTo>
                  <a:lnTo>
                    <a:pt x="5" y="422"/>
                  </a:lnTo>
                  <a:lnTo>
                    <a:pt x="5" y="423"/>
                  </a:lnTo>
                  <a:lnTo>
                    <a:pt x="5" y="423"/>
                  </a:lnTo>
                  <a:lnTo>
                    <a:pt x="8" y="425"/>
                  </a:lnTo>
                  <a:lnTo>
                    <a:pt x="13" y="425"/>
                  </a:lnTo>
                  <a:lnTo>
                    <a:pt x="17" y="428"/>
                  </a:lnTo>
                  <a:lnTo>
                    <a:pt x="21" y="429"/>
                  </a:lnTo>
                  <a:lnTo>
                    <a:pt x="27" y="431"/>
                  </a:lnTo>
                  <a:lnTo>
                    <a:pt x="32" y="432"/>
                  </a:lnTo>
                  <a:lnTo>
                    <a:pt x="40" y="435"/>
                  </a:lnTo>
                  <a:lnTo>
                    <a:pt x="47" y="436"/>
                  </a:lnTo>
                  <a:lnTo>
                    <a:pt x="56" y="439"/>
                  </a:lnTo>
                  <a:lnTo>
                    <a:pt x="64" y="440"/>
                  </a:lnTo>
                  <a:lnTo>
                    <a:pt x="73" y="443"/>
                  </a:lnTo>
                  <a:lnTo>
                    <a:pt x="82" y="446"/>
                  </a:lnTo>
                  <a:lnTo>
                    <a:pt x="92" y="449"/>
                  </a:lnTo>
                  <a:lnTo>
                    <a:pt x="101" y="452"/>
                  </a:lnTo>
                  <a:lnTo>
                    <a:pt x="112" y="455"/>
                  </a:lnTo>
                  <a:lnTo>
                    <a:pt x="123" y="458"/>
                  </a:lnTo>
                  <a:lnTo>
                    <a:pt x="134" y="461"/>
                  </a:lnTo>
                  <a:lnTo>
                    <a:pt x="146" y="464"/>
                  </a:lnTo>
                  <a:lnTo>
                    <a:pt x="158" y="467"/>
                  </a:lnTo>
                  <a:lnTo>
                    <a:pt x="169" y="469"/>
                  </a:lnTo>
                  <a:lnTo>
                    <a:pt x="181" y="473"/>
                  </a:lnTo>
                  <a:lnTo>
                    <a:pt x="193" y="476"/>
                  </a:lnTo>
                  <a:lnTo>
                    <a:pt x="206" y="479"/>
                  </a:lnTo>
                  <a:lnTo>
                    <a:pt x="220" y="483"/>
                  </a:lnTo>
                  <a:lnTo>
                    <a:pt x="232" y="486"/>
                  </a:lnTo>
                  <a:lnTo>
                    <a:pt x="244" y="489"/>
                  </a:lnTo>
                  <a:lnTo>
                    <a:pt x="257" y="494"/>
                  </a:lnTo>
                  <a:lnTo>
                    <a:pt x="269" y="497"/>
                  </a:lnTo>
                  <a:lnTo>
                    <a:pt x="284" y="499"/>
                  </a:lnTo>
                  <a:lnTo>
                    <a:pt x="295" y="502"/>
                  </a:lnTo>
                  <a:lnTo>
                    <a:pt x="310" y="506"/>
                  </a:lnTo>
                  <a:lnTo>
                    <a:pt x="321" y="509"/>
                  </a:lnTo>
                  <a:lnTo>
                    <a:pt x="321" y="509"/>
                  </a:lnTo>
                  <a:lnTo>
                    <a:pt x="332" y="512"/>
                  </a:lnTo>
                  <a:lnTo>
                    <a:pt x="344" y="515"/>
                  </a:lnTo>
                  <a:lnTo>
                    <a:pt x="354" y="518"/>
                  </a:lnTo>
                  <a:lnTo>
                    <a:pt x="365" y="521"/>
                  </a:lnTo>
                  <a:lnTo>
                    <a:pt x="376" y="524"/>
                  </a:lnTo>
                  <a:lnTo>
                    <a:pt x="385" y="525"/>
                  </a:lnTo>
                  <a:lnTo>
                    <a:pt x="397" y="528"/>
                  </a:lnTo>
                  <a:lnTo>
                    <a:pt x="406" y="531"/>
                  </a:lnTo>
                  <a:lnTo>
                    <a:pt x="415" y="533"/>
                  </a:lnTo>
                  <a:lnTo>
                    <a:pt x="425" y="534"/>
                  </a:lnTo>
                  <a:lnTo>
                    <a:pt x="436" y="537"/>
                  </a:lnTo>
                  <a:lnTo>
                    <a:pt x="445" y="540"/>
                  </a:lnTo>
                  <a:lnTo>
                    <a:pt x="453" y="542"/>
                  </a:lnTo>
                  <a:lnTo>
                    <a:pt x="461" y="545"/>
                  </a:lnTo>
                  <a:lnTo>
                    <a:pt x="470" y="546"/>
                  </a:lnTo>
                  <a:lnTo>
                    <a:pt x="478" y="549"/>
                  </a:lnTo>
                  <a:lnTo>
                    <a:pt x="486" y="551"/>
                  </a:lnTo>
                  <a:lnTo>
                    <a:pt x="493" y="552"/>
                  </a:lnTo>
                  <a:lnTo>
                    <a:pt x="499" y="554"/>
                  </a:lnTo>
                  <a:lnTo>
                    <a:pt x="506" y="555"/>
                  </a:lnTo>
                  <a:lnTo>
                    <a:pt x="511" y="557"/>
                  </a:lnTo>
                  <a:lnTo>
                    <a:pt x="517" y="558"/>
                  </a:lnTo>
                  <a:lnTo>
                    <a:pt x="522" y="560"/>
                  </a:lnTo>
                  <a:lnTo>
                    <a:pt x="528" y="561"/>
                  </a:lnTo>
                  <a:lnTo>
                    <a:pt x="530" y="562"/>
                  </a:lnTo>
                  <a:lnTo>
                    <a:pt x="535" y="564"/>
                  </a:lnTo>
                  <a:lnTo>
                    <a:pt x="538" y="564"/>
                  </a:lnTo>
                  <a:lnTo>
                    <a:pt x="541" y="564"/>
                  </a:lnTo>
                  <a:lnTo>
                    <a:pt x="542" y="565"/>
                  </a:lnTo>
                  <a:lnTo>
                    <a:pt x="544" y="565"/>
                  </a:lnTo>
                  <a:lnTo>
                    <a:pt x="544" y="565"/>
                  </a:lnTo>
                  <a:lnTo>
                    <a:pt x="544" y="565"/>
                  </a:lnTo>
                  <a:lnTo>
                    <a:pt x="583" y="401"/>
                  </a:lnTo>
                  <a:lnTo>
                    <a:pt x="582" y="389"/>
                  </a:lnTo>
                  <a:lnTo>
                    <a:pt x="598" y="362"/>
                  </a:lnTo>
                  <a:lnTo>
                    <a:pt x="598" y="353"/>
                  </a:lnTo>
                  <a:lnTo>
                    <a:pt x="602" y="347"/>
                  </a:lnTo>
                  <a:lnTo>
                    <a:pt x="605" y="341"/>
                  </a:lnTo>
                  <a:lnTo>
                    <a:pt x="601" y="336"/>
                  </a:lnTo>
                  <a:lnTo>
                    <a:pt x="585" y="326"/>
                  </a:lnTo>
                  <a:lnTo>
                    <a:pt x="586" y="318"/>
                  </a:lnTo>
                  <a:lnTo>
                    <a:pt x="586" y="318"/>
                  </a:lnTo>
                  <a:lnTo>
                    <a:pt x="586" y="318"/>
                  </a:lnTo>
                  <a:lnTo>
                    <a:pt x="586" y="317"/>
                  </a:lnTo>
                  <a:lnTo>
                    <a:pt x="586" y="315"/>
                  </a:lnTo>
                  <a:lnTo>
                    <a:pt x="588" y="314"/>
                  </a:lnTo>
                  <a:lnTo>
                    <a:pt x="588" y="313"/>
                  </a:lnTo>
                  <a:lnTo>
                    <a:pt x="589" y="312"/>
                  </a:lnTo>
                  <a:lnTo>
                    <a:pt x="589" y="311"/>
                  </a:lnTo>
                  <a:lnTo>
                    <a:pt x="589" y="309"/>
                  </a:lnTo>
                  <a:lnTo>
                    <a:pt x="589" y="309"/>
                  </a:lnTo>
                  <a:lnTo>
                    <a:pt x="594" y="300"/>
                  </a:lnTo>
                  <a:lnTo>
                    <a:pt x="598" y="293"/>
                  </a:lnTo>
                  <a:lnTo>
                    <a:pt x="605" y="285"/>
                  </a:lnTo>
                  <a:lnTo>
                    <a:pt x="610" y="279"/>
                  </a:lnTo>
                  <a:lnTo>
                    <a:pt x="618" y="273"/>
                  </a:lnTo>
                  <a:lnTo>
                    <a:pt x="624" y="269"/>
                  </a:lnTo>
                  <a:lnTo>
                    <a:pt x="627" y="266"/>
                  </a:lnTo>
                  <a:lnTo>
                    <a:pt x="628" y="264"/>
                  </a:lnTo>
                  <a:lnTo>
                    <a:pt x="628" y="257"/>
                  </a:lnTo>
                  <a:lnTo>
                    <a:pt x="668" y="201"/>
                  </a:lnTo>
                  <a:lnTo>
                    <a:pt x="670" y="194"/>
                  </a:lnTo>
                  <a:lnTo>
                    <a:pt x="664" y="183"/>
                  </a:lnTo>
                  <a:lnTo>
                    <a:pt x="655" y="176"/>
                  </a:lnTo>
                  <a:lnTo>
                    <a:pt x="645" y="156"/>
                  </a:lnTo>
                  <a:lnTo>
                    <a:pt x="646" y="156"/>
                  </a:lnTo>
                  <a:lnTo>
                    <a:pt x="505" y="122"/>
                  </a:lnTo>
                  <a:lnTo>
                    <a:pt x="505" y="122"/>
                  </a:lnTo>
                  <a:lnTo>
                    <a:pt x="505" y="122"/>
                  </a:lnTo>
                  <a:lnTo>
                    <a:pt x="503" y="122"/>
                  </a:lnTo>
                  <a:lnTo>
                    <a:pt x="502" y="122"/>
                  </a:lnTo>
                  <a:lnTo>
                    <a:pt x="499" y="122"/>
                  </a:lnTo>
                  <a:lnTo>
                    <a:pt x="496" y="122"/>
                  </a:lnTo>
                  <a:lnTo>
                    <a:pt x="493" y="123"/>
                  </a:lnTo>
                  <a:lnTo>
                    <a:pt x="489" y="123"/>
                  </a:lnTo>
                  <a:lnTo>
                    <a:pt x="486" y="123"/>
                  </a:lnTo>
                  <a:lnTo>
                    <a:pt x="481" y="123"/>
                  </a:lnTo>
                  <a:lnTo>
                    <a:pt x="478" y="123"/>
                  </a:lnTo>
                  <a:lnTo>
                    <a:pt x="473" y="123"/>
                  </a:lnTo>
                  <a:lnTo>
                    <a:pt x="469" y="122"/>
                  </a:lnTo>
                  <a:lnTo>
                    <a:pt x="464" y="122"/>
                  </a:lnTo>
                  <a:lnTo>
                    <a:pt x="460" y="120"/>
                  </a:lnTo>
                  <a:lnTo>
                    <a:pt x="456" y="119"/>
                  </a:lnTo>
                  <a:lnTo>
                    <a:pt x="451" y="117"/>
                  </a:lnTo>
                  <a:lnTo>
                    <a:pt x="451" y="117"/>
                  </a:lnTo>
                  <a:lnTo>
                    <a:pt x="450" y="117"/>
                  </a:lnTo>
                  <a:lnTo>
                    <a:pt x="448" y="117"/>
                  </a:lnTo>
                  <a:lnTo>
                    <a:pt x="447" y="117"/>
                  </a:lnTo>
                  <a:lnTo>
                    <a:pt x="446" y="119"/>
                  </a:lnTo>
                  <a:lnTo>
                    <a:pt x="443" y="120"/>
                  </a:lnTo>
                  <a:lnTo>
                    <a:pt x="442" y="122"/>
                  </a:lnTo>
                  <a:lnTo>
                    <a:pt x="440" y="122"/>
                  </a:lnTo>
                  <a:lnTo>
                    <a:pt x="440" y="122"/>
                  </a:lnTo>
                  <a:lnTo>
                    <a:pt x="421" y="122"/>
                  </a:lnTo>
                  <a:lnTo>
                    <a:pt x="421" y="122"/>
                  </a:lnTo>
                  <a:lnTo>
                    <a:pt x="420" y="122"/>
                  </a:lnTo>
                  <a:lnTo>
                    <a:pt x="415" y="122"/>
                  </a:lnTo>
                  <a:lnTo>
                    <a:pt x="409" y="123"/>
                  </a:lnTo>
                  <a:lnTo>
                    <a:pt x="400" y="124"/>
                  </a:lnTo>
                  <a:lnTo>
                    <a:pt x="392" y="124"/>
                  </a:lnTo>
                  <a:lnTo>
                    <a:pt x="384" y="124"/>
                  </a:lnTo>
                  <a:lnTo>
                    <a:pt x="379" y="122"/>
                  </a:lnTo>
                  <a:lnTo>
                    <a:pt x="373" y="119"/>
                  </a:lnTo>
                  <a:lnTo>
                    <a:pt x="373" y="119"/>
                  </a:lnTo>
                  <a:lnTo>
                    <a:pt x="373" y="119"/>
                  </a:lnTo>
                  <a:lnTo>
                    <a:pt x="370" y="119"/>
                  </a:lnTo>
                  <a:lnTo>
                    <a:pt x="367" y="119"/>
                  </a:lnTo>
                  <a:lnTo>
                    <a:pt x="362" y="119"/>
                  </a:lnTo>
                  <a:lnTo>
                    <a:pt x="358" y="119"/>
                  </a:lnTo>
                  <a:lnTo>
                    <a:pt x="355" y="120"/>
                  </a:lnTo>
                  <a:lnTo>
                    <a:pt x="352" y="120"/>
                  </a:lnTo>
                  <a:lnTo>
                    <a:pt x="352" y="120"/>
                  </a:lnTo>
                  <a:lnTo>
                    <a:pt x="346" y="119"/>
                  </a:lnTo>
                  <a:lnTo>
                    <a:pt x="334" y="122"/>
                  </a:lnTo>
                  <a:lnTo>
                    <a:pt x="334" y="122"/>
                  </a:lnTo>
                  <a:lnTo>
                    <a:pt x="334" y="120"/>
                  </a:lnTo>
                  <a:lnTo>
                    <a:pt x="329" y="117"/>
                  </a:lnTo>
                  <a:lnTo>
                    <a:pt x="325" y="113"/>
                  </a:lnTo>
                  <a:lnTo>
                    <a:pt x="319" y="108"/>
                  </a:lnTo>
                  <a:lnTo>
                    <a:pt x="313" y="104"/>
                  </a:lnTo>
                  <a:lnTo>
                    <a:pt x="305" y="101"/>
                  </a:lnTo>
                  <a:lnTo>
                    <a:pt x="298" y="98"/>
                  </a:lnTo>
                  <a:lnTo>
                    <a:pt x="292" y="98"/>
                  </a:lnTo>
                  <a:lnTo>
                    <a:pt x="292" y="98"/>
                  </a:lnTo>
                  <a:lnTo>
                    <a:pt x="290" y="98"/>
                  </a:lnTo>
                  <a:lnTo>
                    <a:pt x="289" y="98"/>
                  </a:lnTo>
                  <a:lnTo>
                    <a:pt x="287" y="99"/>
                  </a:lnTo>
                  <a:lnTo>
                    <a:pt x="284" y="99"/>
                  </a:lnTo>
                  <a:lnTo>
                    <a:pt x="281" y="101"/>
                  </a:lnTo>
                  <a:lnTo>
                    <a:pt x="277" y="101"/>
                  </a:lnTo>
                  <a:lnTo>
                    <a:pt x="271" y="102"/>
                  </a:lnTo>
                  <a:lnTo>
                    <a:pt x="266" y="102"/>
                  </a:lnTo>
                  <a:lnTo>
                    <a:pt x="262" y="102"/>
                  </a:lnTo>
                  <a:lnTo>
                    <a:pt x="256" y="102"/>
                  </a:lnTo>
                  <a:lnTo>
                    <a:pt x="253" y="102"/>
                  </a:lnTo>
                  <a:lnTo>
                    <a:pt x="248" y="102"/>
                  </a:lnTo>
                  <a:lnTo>
                    <a:pt x="244" y="101"/>
                  </a:lnTo>
                  <a:lnTo>
                    <a:pt x="239" y="99"/>
                  </a:lnTo>
                  <a:lnTo>
                    <a:pt x="236" y="98"/>
                  </a:lnTo>
                  <a:lnTo>
                    <a:pt x="235" y="95"/>
                  </a:lnTo>
                  <a:lnTo>
                    <a:pt x="235" y="95"/>
                  </a:lnTo>
                  <a:lnTo>
                    <a:pt x="233" y="94"/>
                  </a:lnTo>
                  <a:lnTo>
                    <a:pt x="232" y="94"/>
                  </a:lnTo>
                  <a:lnTo>
                    <a:pt x="230" y="93"/>
                  </a:lnTo>
                  <a:lnTo>
                    <a:pt x="227" y="90"/>
                  </a:lnTo>
                  <a:lnTo>
                    <a:pt x="226" y="89"/>
                  </a:lnTo>
                  <a:lnTo>
                    <a:pt x="224" y="87"/>
                  </a:lnTo>
                  <a:lnTo>
                    <a:pt x="223" y="87"/>
                  </a:lnTo>
                  <a:lnTo>
                    <a:pt x="223" y="87"/>
                  </a:lnTo>
                  <a:lnTo>
                    <a:pt x="220" y="77"/>
                  </a:lnTo>
                  <a:lnTo>
                    <a:pt x="220" y="77"/>
                  </a:lnTo>
                  <a:lnTo>
                    <a:pt x="220" y="77"/>
                  </a:lnTo>
                  <a:lnTo>
                    <a:pt x="220" y="75"/>
                  </a:lnTo>
                  <a:lnTo>
                    <a:pt x="221" y="72"/>
                  </a:lnTo>
                  <a:lnTo>
                    <a:pt x="221" y="69"/>
                  </a:lnTo>
                  <a:lnTo>
                    <a:pt x="222" y="65"/>
                  </a:lnTo>
                  <a:lnTo>
                    <a:pt x="222" y="61"/>
                  </a:lnTo>
                  <a:lnTo>
                    <a:pt x="222" y="57"/>
                  </a:lnTo>
                  <a:lnTo>
                    <a:pt x="222" y="53"/>
                  </a:lnTo>
                  <a:lnTo>
                    <a:pt x="222" y="47"/>
                  </a:lnTo>
                  <a:lnTo>
                    <a:pt x="221" y="42"/>
                  </a:lnTo>
                  <a:lnTo>
                    <a:pt x="221" y="38"/>
                  </a:lnTo>
                  <a:lnTo>
                    <a:pt x="218" y="33"/>
                  </a:lnTo>
                  <a:lnTo>
                    <a:pt x="215" y="30"/>
                  </a:lnTo>
                  <a:lnTo>
                    <a:pt x="212" y="27"/>
                  </a:lnTo>
                  <a:lnTo>
                    <a:pt x="208" y="24"/>
                  </a:lnTo>
                  <a:lnTo>
                    <a:pt x="202" y="23"/>
                  </a:lnTo>
                  <a:lnTo>
                    <a:pt x="202" y="23"/>
                  </a:lnTo>
                  <a:lnTo>
                    <a:pt x="202" y="23"/>
                  </a:lnTo>
                  <a:lnTo>
                    <a:pt x="200" y="23"/>
                  </a:lnTo>
                  <a:lnTo>
                    <a:pt x="199" y="23"/>
                  </a:lnTo>
                  <a:lnTo>
                    <a:pt x="196" y="21"/>
                  </a:lnTo>
                  <a:lnTo>
                    <a:pt x="194" y="21"/>
                  </a:lnTo>
                  <a:lnTo>
                    <a:pt x="193" y="21"/>
                  </a:lnTo>
                  <a:lnTo>
                    <a:pt x="193" y="21"/>
                  </a:lnTo>
                  <a:lnTo>
                    <a:pt x="191" y="21"/>
                  </a:lnTo>
                  <a:lnTo>
                    <a:pt x="202" y="23"/>
                  </a:lnTo>
                </a:path>
              </a:pathLst>
            </a:custGeom>
            <a:solidFill>
              <a:schemeClr val="tx2">
                <a:lumMod val="60000"/>
                <a:lumOff val="40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273" name="Freeform 7"/>
            <p:cNvSpPr>
              <a:spLocks/>
            </p:cNvSpPr>
            <p:nvPr/>
          </p:nvSpPr>
          <p:spPr bwMode="auto">
            <a:xfrm>
              <a:off x="743477" y="4361036"/>
              <a:ext cx="449699" cy="769370"/>
            </a:xfrm>
            <a:custGeom>
              <a:avLst/>
              <a:gdLst>
                <a:gd name="T0" fmla="*/ 98 w 670"/>
                <a:gd name="T1" fmla="*/ 11 h 1147"/>
                <a:gd name="T2" fmla="*/ 169 w 670"/>
                <a:gd name="T3" fmla="*/ 31 h 1147"/>
                <a:gd name="T4" fmla="*/ 264 w 670"/>
                <a:gd name="T5" fmla="*/ 56 h 1147"/>
                <a:gd name="T6" fmla="*/ 367 w 670"/>
                <a:gd name="T7" fmla="*/ 83 h 1147"/>
                <a:gd name="T8" fmla="*/ 655 w 670"/>
                <a:gd name="T9" fmla="*/ 966 h 1147"/>
                <a:gd name="T10" fmla="*/ 638 w 670"/>
                <a:gd name="T11" fmla="*/ 1011 h 1147"/>
                <a:gd name="T12" fmla="*/ 626 w 670"/>
                <a:gd name="T13" fmla="*/ 1052 h 1147"/>
                <a:gd name="T14" fmla="*/ 607 w 670"/>
                <a:gd name="T15" fmla="*/ 1076 h 1147"/>
                <a:gd name="T16" fmla="*/ 613 w 670"/>
                <a:gd name="T17" fmla="*/ 1119 h 1147"/>
                <a:gd name="T18" fmla="*/ 588 w 670"/>
                <a:gd name="T19" fmla="*/ 1146 h 1147"/>
                <a:gd name="T20" fmla="*/ 370 w 670"/>
                <a:gd name="T21" fmla="*/ 1091 h 1147"/>
                <a:gd name="T22" fmla="*/ 377 w 670"/>
                <a:gd name="T23" fmla="*/ 1071 h 1147"/>
                <a:gd name="T24" fmla="*/ 359 w 670"/>
                <a:gd name="T25" fmla="*/ 1023 h 1147"/>
                <a:gd name="T26" fmla="*/ 323 w 670"/>
                <a:gd name="T27" fmla="*/ 975 h 1147"/>
                <a:gd name="T28" fmla="*/ 305 w 670"/>
                <a:gd name="T29" fmla="*/ 975 h 1147"/>
                <a:gd name="T30" fmla="*/ 297 w 670"/>
                <a:gd name="T31" fmla="*/ 966 h 1147"/>
                <a:gd name="T32" fmla="*/ 290 w 670"/>
                <a:gd name="T33" fmla="*/ 938 h 1147"/>
                <a:gd name="T34" fmla="*/ 255 w 670"/>
                <a:gd name="T35" fmla="*/ 926 h 1147"/>
                <a:gd name="T36" fmla="*/ 228 w 670"/>
                <a:gd name="T37" fmla="*/ 887 h 1147"/>
                <a:gd name="T38" fmla="*/ 205 w 670"/>
                <a:gd name="T39" fmla="*/ 875 h 1147"/>
                <a:gd name="T40" fmla="*/ 177 w 670"/>
                <a:gd name="T41" fmla="*/ 861 h 1147"/>
                <a:gd name="T42" fmla="*/ 141 w 670"/>
                <a:gd name="T43" fmla="*/ 851 h 1147"/>
                <a:gd name="T44" fmla="*/ 139 w 670"/>
                <a:gd name="T45" fmla="*/ 827 h 1147"/>
                <a:gd name="T46" fmla="*/ 147 w 670"/>
                <a:gd name="T47" fmla="*/ 779 h 1147"/>
                <a:gd name="T48" fmla="*/ 132 w 670"/>
                <a:gd name="T49" fmla="*/ 768 h 1147"/>
                <a:gd name="T50" fmla="*/ 137 w 670"/>
                <a:gd name="T51" fmla="*/ 749 h 1147"/>
                <a:gd name="T52" fmla="*/ 123 w 670"/>
                <a:gd name="T53" fmla="*/ 728 h 1147"/>
                <a:gd name="T54" fmla="*/ 95 w 670"/>
                <a:gd name="T55" fmla="*/ 665 h 1147"/>
                <a:gd name="T56" fmla="*/ 81 w 670"/>
                <a:gd name="T57" fmla="*/ 641 h 1147"/>
                <a:gd name="T58" fmla="*/ 77 w 670"/>
                <a:gd name="T59" fmla="*/ 630 h 1147"/>
                <a:gd name="T60" fmla="*/ 84 w 670"/>
                <a:gd name="T61" fmla="*/ 602 h 1147"/>
                <a:gd name="T62" fmla="*/ 99 w 670"/>
                <a:gd name="T63" fmla="*/ 570 h 1147"/>
                <a:gd name="T64" fmla="*/ 65 w 670"/>
                <a:gd name="T65" fmla="*/ 540 h 1147"/>
                <a:gd name="T66" fmla="*/ 65 w 670"/>
                <a:gd name="T67" fmla="*/ 521 h 1147"/>
                <a:gd name="T68" fmla="*/ 66 w 670"/>
                <a:gd name="T69" fmla="*/ 501 h 1147"/>
                <a:gd name="T70" fmla="*/ 71 w 670"/>
                <a:gd name="T71" fmla="*/ 470 h 1147"/>
                <a:gd name="T72" fmla="*/ 78 w 670"/>
                <a:gd name="T73" fmla="*/ 478 h 1147"/>
                <a:gd name="T74" fmla="*/ 86 w 670"/>
                <a:gd name="T75" fmla="*/ 501 h 1147"/>
                <a:gd name="T76" fmla="*/ 98 w 670"/>
                <a:gd name="T77" fmla="*/ 504 h 1147"/>
                <a:gd name="T78" fmla="*/ 93 w 670"/>
                <a:gd name="T79" fmla="*/ 488 h 1147"/>
                <a:gd name="T80" fmla="*/ 89 w 670"/>
                <a:gd name="T81" fmla="*/ 476 h 1147"/>
                <a:gd name="T82" fmla="*/ 89 w 670"/>
                <a:gd name="T83" fmla="*/ 451 h 1147"/>
                <a:gd name="T84" fmla="*/ 125 w 670"/>
                <a:gd name="T85" fmla="*/ 444 h 1147"/>
                <a:gd name="T86" fmla="*/ 93 w 670"/>
                <a:gd name="T87" fmla="*/ 437 h 1147"/>
                <a:gd name="T88" fmla="*/ 78 w 670"/>
                <a:gd name="T89" fmla="*/ 443 h 1147"/>
                <a:gd name="T90" fmla="*/ 54 w 670"/>
                <a:gd name="T91" fmla="*/ 446 h 1147"/>
                <a:gd name="T92" fmla="*/ 38 w 670"/>
                <a:gd name="T93" fmla="*/ 434 h 1147"/>
                <a:gd name="T94" fmla="*/ 42 w 670"/>
                <a:gd name="T95" fmla="*/ 390 h 1147"/>
                <a:gd name="T96" fmla="*/ 26 w 670"/>
                <a:gd name="T97" fmla="*/ 365 h 1147"/>
                <a:gd name="T98" fmla="*/ 15 w 670"/>
                <a:gd name="T99" fmla="*/ 338 h 1147"/>
                <a:gd name="T100" fmla="*/ 8 w 670"/>
                <a:gd name="T101" fmla="*/ 320 h 1147"/>
                <a:gd name="T102" fmla="*/ 15 w 670"/>
                <a:gd name="T103" fmla="*/ 295 h 1147"/>
                <a:gd name="T104" fmla="*/ 21 w 670"/>
                <a:gd name="T105" fmla="*/ 259 h 1147"/>
                <a:gd name="T106" fmla="*/ 26 w 670"/>
                <a:gd name="T107" fmla="*/ 226 h 1147"/>
                <a:gd name="T108" fmla="*/ 15 w 670"/>
                <a:gd name="T109" fmla="*/ 206 h 1147"/>
                <a:gd name="T110" fmla="*/ 11 w 670"/>
                <a:gd name="T111" fmla="*/ 194 h 1147"/>
                <a:gd name="T112" fmla="*/ 1 w 670"/>
                <a:gd name="T113" fmla="*/ 158 h 1147"/>
                <a:gd name="T114" fmla="*/ 36 w 670"/>
                <a:gd name="T115" fmla="*/ 111 h 1147"/>
                <a:gd name="T116" fmla="*/ 47 w 670"/>
                <a:gd name="T117" fmla="*/ 78 h 1147"/>
                <a:gd name="T118" fmla="*/ 60 w 670"/>
                <a:gd name="T119" fmla="*/ 38 h 1147"/>
                <a:gd name="T120" fmla="*/ 63 w 670"/>
                <a:gd name="T121" fmla="*/ 0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0" h="1147">
                  <a:moveTo>
                    <a:pt x="63" y="0"/>
                  </a:moveTo>
                  <a:lnTo>
                    <a:pt x="66" y="1"/>
                  </a:lnTo>
                  <a:lnTo>
                    <a:pt x="70" y="1"/>
                  </a:lnTo>
                  <a:lnTo>
                    <a:pt x="74" y="4"/>
                  </a:lnTo>
                  <a:lnTo>
                    <a:pt x="78" y="5"/>
                  </a:lnTo>
                  <a:lnTo>
                    <a:pt x="84" y="7"/>
                  </a:lnTo>
                  <a:lnTo>
                    <a:pt x="90" y="8"/>
                  </a:lnTo>
                  <a:lnTo>
                    <a:pt x="98" y="11"/>
                  </a:lnTo>
                  <a:lnTo>
                    <a:pt x="104" y="12"/>
                  </a:lnTo>
                  <a:lnTo>
                    <a:pt x="113" y="15"/>
                  </a:lnTo>
                  <a:lnTo>
                    <a:pt x="122" y="17"/>
                  </a:lnTo>
                  <a:lnTo>
                    <a:pt x="131" y="20"/>
                  </a:lnTo>
                  <a:lnTo>
                    <a:pt x="139" y="23"/>
                  </a:lnTo>
                  <a:lnTo>
                    <a:pt x="149" y="26"/>
                  </a:lnTo>
                  <a:lnTo>
                    <a:pt x="159" y="29"/>
                  </a:lnTo>
                  <a:lnTo>
                    <a:pt x="169" y="31"/>
                  </a:lnTo>
                  <a:lnTo>
                    <a:pt x="180" y="34"/>
                  </a:lnTo>
                  <a:lnTo>
                    <a:pt x="192" y="37"/>
                  </a:lnTo>
                  <a:lnTo>
                    <a:pt x="203" y="40"/>
                  </a:lnTo>
                  <a:lnTo>
                    <a:pt x="215" y="43"/>
                  </a:lnTo>
                  <a:lnTo>
                    <a:pt x="227" y="45"/>
                  </a:lnTo>
                  <a:lnTo>
                    <a:pt x="238" y="50"/>
                  </a:lnTo>
                  <a:lnTo>
                    <a:pt x="251" y="53"/>
                  </a:lnTo>
                  <a:lnTo>
                    <a:pt x="264" y="56"/>
                  </a:lnTo>
                  <a:lnTo>
                    <a:pt x="277" y="60"/>
                  </a:lnTo>
                  <a:lnTo>
                    <a:pt x="290" y="63"/>
                  </a:lnTo>
                  <a:lnTo>
                    <a:pt x="301" y="65"/>
                  </a:lnTo>
                  <a:lnTo>
                    <a:pt x="315" y="70"/>
                  </a:lnTo>
                  <a:lnTo>
                    <a:pt x="327" y="73"/>
                  </a:lnTo>
                  <a:lnTo>
                    <a:pt x="341" y="75"/>
                  </a:lnTo>
                  <a:lnTo>
                    <a:pt x="353" y="78"/>
                  </a:lnTo>
                  <a:lnTo>
                    <a:pt x="367" y="83"/>
                  </a:lnTo>
                  <a:lnTo>
                    <a:pt x="379" y="86"/>
                  </a:lnTo>
                  <a:lnTo>
                    <a:pt x="380" y="84"/>
                  </a:lnTo>
                  <a:lnTo>
                    <a:pt x="300" y="393"/>
                  </a:lnTo>
                  <a:lnTo>
                    <a:pt x="638" y="905"/>
                  </a:lnTo>
                  <a:lnTo>
                    <a:pt x="641" y="918"/>
                  </a:lnTo>
                  <a:lnTo>
                    <a:pt x="646" y="929"/>
                  </a:lnTo>
                  <a:lnTo>
                    <a:pt x="656" y="951"/>
                  </a:lnTo>
                  <a:lnTo>
                    <a:pt x="655" y="966"/>
                  </a:lnTo>
                  <a:lnTo>
                    <a:pt x="669" y="986"/>
                  </a:lnTo>
                  <a:lnTo>
                    <a:pt x="669" y="993"/>
                  </a:lnTo>
                  <a:lnTo>
                    <a:pt x="663" y="1001"/>
                  </a:lnTo>
                  <a:lnTo>
                    <a:pt x="662" y="1002"/>
                  </a:lnTo>
                  <a:lnTo>
                    <a:pt x="657" y="1002"/>
                  </a:lnTo>
                  <a:lnTo>
                    <a:pt x="652" y="1004"/>
                  </a:lnTo>
                  <a:lnTo>
                    <a:pt x="646" y="1007"/>
                  </a:lnTo>
                  <a:lnTo>
                    <a:pt x="638" y="1011"/>
                  </a:lnTo>
                  <a:lnTo>
                    <a:pt x="633" y="1017"/>
                  </a:lnTo>
                  <a:lnTo>
                    <a:pt x="630" y="1023"/>
                  </a:lnTo>
                  <a:lnTo>
                    <a:pt x="629" y="1031"/>
                  </a:lnTo>
                  <a:lnTo>
                    <a:pt x="629" y="1032"/>
                  </a:lnTo>
                  <a:lnTo>
                    <a:pt x="629" y="1037"/>
                  </a:lnTo>
                  <a:lnTo>
                    <a:pt x="629" y="1041"/>
                  </a:lnTo>
                  <a:lnTo>
                    <a:pt x="627" y="1047"/>
                  </a:lnTo>
                  <a:lnTo>
                    <a:pt x="626" y="1052"/>
                  </a:lnTo>
                  <a:lnTo>
                    <a:pt x="624" y="1058"/>
                  </a:lnTo>
                  <a:lnTo>
                    <a:pt x="620" y="1062"/>
                  </a:lnTo>
                  <a:lnTo>
                    <a:pt x="616" y="1067"/>
                  </a:lnTo>
                  <a:lnTo>
                    <a:pt x="614" y="1068"/>
                  </a:lnTo>
                  <a:lnTo>
                    <a:pt x="613" y="1070"/>
                  </a:lnTo>
                  <a:lnTo>
                    <a:pt x="611" y="1071"/>
                  </a:lnTo>
                  <a:lnTo>
                    <a:pt x="608" y="1073"/>
                  </a:lnTo>
                  <a:lnTo>
                    <a:pt x="607" y="1076"/>
                  </a:lnTo>
                  <a:lnTo>
                    <a:pt x="604" y="1077"/>
                  </a:lnTo>
                  <a:lnTo>
                    <a:pt x="602" y="1079"/>
                  </a:lnTo>
                  <a:lnTo>
                    <a:pt x="602" y="1079"/>
                  </a:lnTo>
                  <a:lnTo>
                    <a:pt x="600" y="1086"/>
                  </a:lnTo>
                  <a:lnTo>
                    <a:pt x="602" y="1097"/>
                  </a:lnTo>
                  <a:lnTo>
                    <a:pt x="597" y="1112"/>
                  </a:lnTo>
                  <a:lnTo>
                    <a:pt x="611" y="1118"/>
                  </a:lnTo>
                  <a:lnTo>
                    <a:pt x="613" y="1119"/>
                  </a:lnTo>
                  <a:lnTo>
                    <a:pt x="613" y="1122"/>
                  </a:lnTo>
                  <a:lnTo>
                    <a:pt x="613" y="1127"/>
                  </a:lnTo>
                  <a:lnTo>
                    <a:pt x="613" y="1131"/>
                  </a:lnTo>
                  <a:lnTo>
                    <a:pt x="611" y="1137"/>
                  </a:lnTo>
                  <a:lnTo>
                    <a:pt x="610" y="1142"/>
                  </a:lnTo>
                  <a:lnTo>
                    <a:pt x="605" y="1144"/>
                  </a:lnTo>
                  <a:lnTo>
                    <a:pt x="602" y="1146"/>
                  </a:lnTo>
                  <a:lnTo>
                    <a:pt x="588" y="1146"/>
                  </a:lnTo>
                  <a:lnTo>
                    <a:pt x="381" y="1121"/>
                  </a:lnTo>
                  <a:lnTo>
                    <a:pt x="377" y="1114"/>
                  </a:lnTo>
                  <a:lnTo>
                    <a:pt x="381" y="1114"/>
                  </a:lnTo>
                  <a:lnTo>
                    <a:pt x="381" y="1104"/>
                  </a:lnTo>
                  <a:lnTo>
                    <a:pt x="376" y="1100"/>
                  </a:lnTo>
                  <a:lnTo>
                    <a:pt x="370" y="1104"/>
                  </a:lnTo>
                  <a:lnTo>
                    <a:pt x="370" y="1091"/>
                  </a:lnTo>
                  <a:lnTo>
                    <a:pt x="370" y="1091"/>
                  </a:lnTo>
                  <a:lnTo>
                    <a:pt x="370" y="1089"/>
                  </a:lnTo>
                  <a:lnTo>
                    <a:pt x="371" y="1088"/>
                  </a:lnTo>
                  <a:lnTo>
                    <a:pt x="373" y="1086"/>
                  </a:lnTo>
                  <a:lnTo>
                    <a:pt x="374" y="1085"/>
                  </a:lnTo>
                  <a:lnTo>
                    <a:pt x="374" y="1082"/>
                  </a:lnTo>
                  <a:lnTo>
                    <a:pt x="376" y="1080"/>
                  </a:lnTo>
                  <a:lnTo>
                    <a:pt x="377" y="1076"/>
                  </a:lnTo>
                  <a:lnTo>
                    <a:pt x="377" y="1071"/>
                  </a:lnTo>
                  <a:lnTo>
                    <a:pt x="377" y="1067"/>
                  </a:lnTo>
                  <a:lnTo>
                    <a:pt x="377" y="1061"/>
                  </a:lnTo>
                  <a:lnTo>
                    <a:pt x="374" y="1055"/>
                  </a:lnTo>
                  <a:lnTo>
                    <a:pt x="373" y="1049"/>
                  </a:lnTo>
                  <a:lnTo>
                    <a:pt x="370" y="1041"/>
                  </a:lnTo>
                  <a:lnTo>
                    <a:pt x="366" y="1034"/>
                  </a:lnTo>
                  <a:lnTo>
                    <a:pt x="360" y="1025"/>
                  </a:lnTo>
                  <a:lnTo>
                    <a:pt x="359" y="1023"/>
                  </a:lnTo>
                  <a:lnTo>
                    <a:pt x="357" y="1020"/>
                  </a:lnTo>
                  <a:lnTo>
                    <a:pt x="353" y="1018"/>
                  </a:lnTo>
                  <a:lnTo>
                    <a:pt x="350" y="1014"/>
                  </a:lnTo>
                  <a:lnTo>
                    <a:pt x="347" y="1010"/>
                  </a:lnTo>
                  <a:lnTo>
                    <a:pt x="344" y="1007"/>
                  </a:lnTo>
                  <a:lnTo>
                    <a:pt x="341" y="1004"/>
                  </a:lnTo>
                  <a:lnTo>
                    <a:pt x="340" y="1004"/>
                  </a:lnTo>
                  <a:lnTo>
                    <a:pt x="323" y="975"/>
                  </a:lnTo>
                  <a:lnTo>
                    <a:pt x="323" y="975"/>
                  </a:lnTo>
                  <a:lnTo>
                    <a:pt x="321" y="974"/>
                  </a:lnTo>
                  <a:lnTo>
                    <a:pt x="321" y="972"/>
                  </a:lnTo>
                  <a:lnTo>
                    <a:pt x="318" y="971"/>
                  </a:lnTo>
                  <a:lnTo>
                    <a:pt x="317" y="971"/>
                  </a:lnTo>
                  <a:lnTo>
                    <a:pt x="314" y="971"/>
                  </a:lnTo>
                  <a:lnTo>
                    <a:pt x="310" y="972"/>
                  </a:lnTo>
                  <a:lnTo>
                    <a:pt x="305" y="975"/>
                  </a:lnTo>
                  <a:lnTo>
                    <a:pt x="305" y="975"/>
                  </a:lnTo>
                  <a:lnTo>
                    <a:pt x="304" y="975"/>
                  </a:lnTo>
                  <a:lnTo>
                    <a:pt x="302" y="974"/>
                  </a:lnTo>
                  <a:lnTo>
                    <a:pt x="301" y="972"/>
                  </a:lnTo>
                  <a:lnTo>
                    <a:pt x="300" y="969"/>
                  </a:lnTo>
                  <a:lnTo>
                    <a:pt x="299" y="968"/>
                  </a:lnTo>
                  <a:lnTo>
                    <a:pt x="297" y="966"/>
                  </a:lnTo>
                  <a:lnTo>
                    <a:pt x="297" y="966"/>
                  </a:lnTo>
                  <a:lnTo>
                    <a:pt x="301" y="960"/>
                  </a:lnTo>
                  <a:lnTo>
                    <a:pt x="301" y="955"/>
                  </a:lnTo>
                  <a:lnTo>
                    <a:pt x="301" y="955"/>
                  </a:lnTo>
                  <a:lnTo>
                    <a:pt x="300" y="953"/>
                  </a:lnTo>
                  <a:lnTo>
                    <a:pt x="300" y="950"/>
                  </a:lnTo>
                  <a:lnTo>
                    <a:pt x="297" y="945"/>
                  </a:lnTo>
                  <a:lnTo>
                    <a:pt x="294" y="942"/>
                  </a:lnTo>
                  <a:lnTo>
                    <a:pt x="290" y="938"/>
                  </a:lnTo>
                  <a:lnTo>
                    <a:pt x="284" y="936"/>
                  </a:lnTo>
                  <a:lnTo>
                    <a:pt x="275" y="935"/>
                  </a:lnTo>
                  <a:lnTo>
                    <a:pt x="274" y="935"/>
                  </a:lnTo>
                  <a:lnTo>
                    <a:pt x="274" y="935"/>
                  </a:lnTo>
                  <a:lnTo>
                    <a:pt x="271" y="935"/>
                  </a:lnTo>
                  <a:lnTo>
                    <a:pt x="267" y="933"/>
                  </a:lnTo>
                  <a:lnTo>
                    <a:pt x="263" y="930"/>
                  </a:lnTo>
                  <a:lnTo>
                    <a:pt x="255" y="926"/>
                  </a:lnTo>
                  <a:lnTo>
                    <a:pt x="248" y="920"/>
                  </a:lnTo>
                  <a:lnTo>
                    <a:pt x="238" y="909"/>
                  </a:lnTo>
                  <a:lnTo>
                    <a:pt x="238" y="908"/>
                  </a:lnTo>
                  <a:lnTo>
                    <a:pt x="238" y="906"/>
                  </a:lnTo>
                  <a:lnTo>
                    <a:pt x="236" y="902"/>
                  </a:lnTo>
                  <a:lnTo>
                    <a:pt x="235" y="896"/>
                  </a:lnTo>
                  <a:lnTo>
                    <a:pt x="233" y="892"/>
                  </a:lnTo>
                  <a:lnTo>
                    <a:pt x="228" y="887"/>
                  </a:lnTo>
                  <a:lnTo>
                    <a:pt x="222" y="881"/>
                  </a:lnTo>
                  <a:lnTo>
                    <a:pt x="215" y="875"/>
                  </a:lnTo>
                  <a:lnTo>
                    <a:pt x="213" y="875"/>
                  </a:lnTo>
                  <a:lnTo>
                    <a:pt x="212" y="875"/>
                  </a:lnTo>
                  <a:lnTo>
                    <a:pt x="210" y="875"/>
                  </a:lnTo>
                  <a:lnTo>
                    <a:pt x="208" y="875"/>
                  </a:lnTo>
                  <a:lnTo>
                    <a:pt x="206" y="875"/>
                  </a:lnTo>
                  <a:lnTo>
                    <a:pt x="205" y="875"/>
                  </a:lnTo>
                  <a:lnTo>
                    <a:pt x="203" y="875"/>
                  </a:lnTo>
                  <a:lnTo>
                    <a:pt x="203" y="875"/>
                  </a:lnTo>
                  <a:lnTo>
                    <a:pt x="198" y="870"/>
                  </a:lnTo>
                  <a:lnTo>
                    <a:pt x="189" y="870"/>
                  </a:lnTo>
                  <a:lnTo>
                    <a:pt x="188" y="869"/>
                  </a:lnTo>
                  <a:lnTo>
                    <a:pt x="186" y="867"/>
                  </a:lnTo>
                  <a:lnTo>
                    <a:pt x="183" y="864"/>
                  </a:lnTo>
                  <a:lnTo>
                    <a:pt x="177" y="861"/>
                  </a:lnTo>
                  <a:lnTo>
                    <a:pt x="172" y="858"/>
                  </a:lnTo>
                  <a:lnTo>
                    <a:pt x="165" y="857"/>
                  </a:lnTo>
                  <a:lnTo>
                    <a:pt x="155" y="855"/>
                  </a:lnTo>
                  <a:lnTo>
                    <a:pt x="144" y="855"/>
                  </a:lnTo>
                  <a:lnTo>
                    <a:pt x="144" y="855"/>
                  </a:lnTo>
                  <a:lnTo>
                    <a:pt x="143" y="854"/>
                  </a:lnTo>
                  <a:lnTo>
                    <a:pt x="143" y="852"/>
                  </a:lnTo>
                  <a:lnTo>
                    <a:pt x="141" y="851"/>
                  </a:lnTo>
                  <a:lnTo>
                    <a:pt x="141" y="849"/>
                  </a:lnTo>
                  <a:lnTo>
                    <a:pt x="140" y="848"/>
                  </a:lnTo>
                  <a:lnTo>
                    <a:pt x="140" y="846"/>
                  </a:lnTo>
                  <a:lnTo>
                    <a:pt x="140" y="846"/>
                  </a:lnTo>
                  <a:lnTo>
                    <a:pt x="136" y="840"/>
                  </a:lnTo>
                  <a:lnTo>
                    <a:pt x="132" y="840"/>
                  </a:lnTo>
                  <a:lnTo>
                    <a:pt x="132" y="833"/>
                  </a:lnTo>
                  <a:lnTo>
                    <a:pt x="139" y="827"/>
                  </a:lnTo>
                  <a:lnTo>
                    <a:pt x="137" y="816"/>
                  </a:lnTo>
                  <a:lnTo>
                    <a:pt x="143" y="810"/>
                  </a:lnTo>
                  <a:lnTo>
                    <a:pt x="140" y="798"/>
                  </a:lnTo>
                  <a:lnTo>
                    <a:pt x="140" y="797"/>
                  </a:lnTo>
                  <a:lnTo>
                    <a:pt x="143" y="795"/>
                  </a:lnTo>
                  <a:lnTo>
                    <a:pt x="144" y="789"/>
                  </a:lnTo>
                  <a:lnTo>
                    <a:pt x="146" y="785"/>
                  </a:lnTo>
                  <a:lnTo>
                    <a:pt x="147" y="779"/>
                  </a:lnTo>
                  <a:lnTo>
                    <a:pt x="146" y="776"/>
                  </a:lnTo>
                  <a:lnTo>
                    <a:pt x="143" y="773"/>
                  </a:lnTo>
                  <a:lnTo>
                    <a:pt x="137" y="774"/>
                  </a:lnTo>
                  <a:lnTo>
                    <a:pt x="137" y="774"/>
                  </a:lnTo>
                  <a:lnTo>
                    <a:pt x="136" y="773"/>
                  </a:lnTo>
                  <a:lnTo>
                    <a:pt x="134" y="771"/>
                  </a:lnTo>
                  <a:lnTo>
                    <a:pt x="133" y="770"/>
                  </a:lnTo>
                  <a:lnTo>
                    <a:pt x="132" y="768"/>
                  </a:lnTo>
                  <a:lnTo>
                    <a:pt x="131" y="767"/>
                  </a:lnTo>
                  <a:lnTo>
                    <a:pt x="131" y="766"/>
                  </a:lnTo>
                  <a:lnTo>
                    <a:pt x="129" y="766"/>
                  </a:lnTo>
                  <a:lnTo>
                    <a:pt x="131" y="764"/>
                  </a:lnTo>
                  <a:lnTo>
                    <a:pt x="132" y="762"/>
                  </a:lnTo>
                  <a:lnTo>
                    <a:pt x="133" y="758"/>
                  </a:lnTo>
                  <a:lnTo>
                    <a:pt x="136" y="753"/>
                  </a:lnTo>
                  <a:lnTo>
                    <a:pt x="137" y="749"/>
                  </a:lnTo>
                  <a:lnTo>
                    <a:pt x="136" y="744"/>
                  </a:lnTo>
                  <a:lnTo>
                    <a:pt x="134" y="741"/>
                  </a:lnTo>
                  <a:lnTo>
                    <a:pt x="131" y="740"/>
                  </a:lnTo>
                  <a:lnTo>
                    <a:pt x="131" y="740"/>
                  </a:lnTo>
                  <a:lnTo>
                    <a:pt x="128" y="737"/>
                  </a:lnTo>
                  <a:lnTo>
                    <a:pt x="126" y="734"/>
                  </a:lnTo>
                  <a:lnTo>
                    <a:pt x="125" y="731"/>
                  </a:lnTo>
                  <a:lnTo>
                    <a:pt x="123" y="728"/>
                  </a:lnTo>
                  <a:lnTo>
                    <a:pt x="122" y="723"/>
                  </a:lnTo>
                  <a:lnTo>
                    <a:pt x="120" y="722"/>
                  </a:lnTo>
                  <a:lnTo>
                    <a:pt x="120" y="720"/>
                  </a:lnTo>
                  <a:lnTo>
                    <a:pt x="110" y="710"/>
                  </a:lnTo>
                  <a:lnTo>
                    <a:pt x="108" y="696"/>
                  </a:lnTo>
                  <a:lnTo>
                    <a:pt x="101" y="680"/>
                  </a:lnTo>
                  <a:lnTo>
                    <a:pt x="100" y="672"/>
                  </a:lnTo>
                  <a:lnTo>
                    <a:pt x="95" y="665"/>
                  </a:lnTo>
                  <a:lnTo>
                    <a:pt x="96" y="665"/>
                  </a:lnTo>
                  <a:lnTo>
                    <a:pt x="96" y="663"/>
                  </a:lnTo>
                  <a:lnTo>
                    <a:pt x="96" y="662"/>
                  </a:lnTo>
                  <a:lnTo>
                    <a:pt x="96" y="659"/>
                  </a:lnTo>
                  <a:lnTo>
                    <a:pt x="93" y="656"/>
                  </a:lnTo>
                  <a:lnTo>
                    <a:pt x="92" y="651"/>
                  </a:lnTo>
                  <a:lnTo>
                    <a:pt x="87" y="647"/>
                  </a:lnTo>
                  <a:lnTo>
                    <a:pt x="81" y="641"/>
                  </a:lnTo>
                  <a:lnTo>
                    <a:pt x="80" y="640"/>
                  </a:lnTo>
                  <a:lnTo>
                    <a:pt x="78" y="638"/>
                  </a:lnTo>
                  <a:lnTo>
                    <a:pt x="78" y="637"/>
                  </a:lnTo>
                  <a:lnTo>
                    <a:pt x="78" y="636"/>
                  </a:lnTo>
                  <a:lnTo>
                    <a:pt x="77" y="633"/>
                  </a:lnTo>
                  <a:lnTo>
                    <a:pt x="77" y="632"/>
                  </a:lnTo>
                  <a:lnTo>
                    <a:pt x="77" y="630"/>
                  </a:lnTo>
                  <a:lnTo>
                    <a:pt x="77" y="630"/>
                  </a:lnTo>
                  <a:lnTo>
                    <a:pt x="81" y="626"/>
                  </a:lnTo>
                  <a:lnTo>
                    <a:pt x="78" y="609"/>
                  </a:lnTo>
                  <a:lnTo>
                    <a:pt x="83" y="607"/>
                  </a:lnTo>
                  <a:lnTo>
                    <a:pt x="80" y="603"/>
                  </a:lnTo>
                  <a:lnTo>
                    <a:pt x="84" y="599"/>
                  </a:lnTo>
                  <a:lnTo>
                    <a:pt x="84" y="599"/>
                  </a:lnTo>
                  <a:lnTo>
                    <a:pt x="84" y="600"/>
                  </a:lnTo>
                  <a:lnTo>
                    <a:pt x="84" y="602"/>
                  </a:lnTo>
                  <a:lnTo>
                    <a:pt x="86" y="603"/>
                  </a:lnTo>
                  <a:lnTo>
                    <a:pt x="89" y="603"/>
                  </a:lnTo>
                  <a:lnTo>
                    <a:pt x="92" y="600"/>
                  </a:lnTo>
                  <a:lnTo>
                    <a:pt x="96" y="596"/>
                  </a:lnTo>
                  <a:lnTo>
                    <a:pt x="98" y="588"/>
                  </a:lnTo>
                  <a:lnTo>
                    <a:pt x="99" y="581"/>
                  </a:lnTo>
                  <a:lnTo>
                    <a:pt x="100" y="575"/>
                  </a:lnTo>
                  <a:lnTo>
                    <a:pt x="99" y="570"/>
                  </a:lnTo>
                  <a:lnTo>
                    <a:pt x="96" y="566"/>
                  </a:lnTo>
                  <a:lnTo>
                    <a:pt x="92" y="564"/>
                  </a:lnTo>
                  <a:lnTo>
                    <a:pt x="90" y="564"/>
                  </a:lnTo>
                  <a:lnTo>
                    <a:pt x="90" y="564"/>
                  </a:lnTo>
                  <a:lnTo>
                    <a:pt x="92" y="564"/>
                  </a:lnTo>
                  <a:lnTo>
                    <a:pt x="92" y="564"/>
                  </a:lnTo>
                  <a:lnTo>
                    <a:pt x="81" y="563"/>
                  </a:lnTo>
                  <a:lnTo>
                    <a:pt x="65" y="540"/>
                  </a:lnTo>
                  <a:lnTo>
                    <a:pt x="65" y="534"/>
                  </a:lnTo>
                  <a:lnTo>
                    <a:pt x="65" y="533"/>
                  </a:lnTo>
                  <a:lnTo>
                    <a:pt x="65" y="533"/>
                  </a:lnTo>
                  <a:lnTo>
                    <a:pt x="63" y="531"/>
                  </a:lnTo>
                  <a:lnTo>
                    <a:pt x="63" y="530"/>
                  </a:lnTo>
                  <a:lnTo>
                    <a:pt x="63" y="527"/>
                  </a:lnTo>
                  <a:lnTo>
                    <a:pt x="63" y="524"/>
                  </a:lnTo>
                  <a:lnTo>
                    <a:pt x="65" y="521"/>
                  </a:lnTo>
                  <a:lnTo>
                    <a:pt x="66" y="516"/>
                  </a:lnTo>
                  <a:lnTo>
                    <a:pt x="66" y="515"/>
                  </a:lnTo>
                  <a:lnTo>
                    <a:pt x="66" y="514"/>
                  </a:lnTo>
                  <a:lnTo>
                    <a:pt x="66" y="511"/>
                  </a:lnTo>
                  <a:lnTo>
                    <a:pt x="66" y="509"/>
                  </a:lnTo>
                  <a:lnTo>
                    <a:pt x="66" y="506"/>
                  </a:lnTo>
                  <a:lnTo>
                    <a:pt x="66" y="503"/>
                  </a:lnTo>
                  <a:lnTo>
                    <a:pt x="66" y="501"/>
                  </a:lnTo>
                  <a:lnTo>
                    <a:pt x="66" y="500"/>
                  </a:lnTo>
                  <a:lnTo>
                    <a:pt x="65" y="495"/>
                  </a:lnTo>
                  <a:lnTo>
                    <a:pt x="65" y="488"/>
                  </a:lnTo>
                  <a:lnTo>
                    <a:pt x="67" y="484"/>
                  </a:lnTo>
                  <a:lnTo>
                    <a:pt x="70" y="473"/>
                  </a:lnTo>
                  <a:lnTo>
                    <a:pt x="70" y="473"/>
                  </a:lnTo>
                  <a:lnTo>
                    <a:pt x="70" y="471"/>
                  </a:lnTo>
                  <a:lnTo>
                    <a:pt x="71" y="470"/>
                  </a:lnTo>
                  <a:lnTo>
                    <a:pt x="72" y="468"/>
                  </a:lnTo>
                  <a:lnTo>
                    <a:pt x="74" y="468"/>
                  </a:lnTo>
                  <a:lnTo>
                    <a:pt x="75" y="468"/>
                  </a:lnTo>
                  <a:lnTo>
                    <a:pt x="77" y="470"/>
                  </a:lnTo>
                  <a:lnTo>
                    <a:pt x="78" y="474"/>
                  </a:lnTo>
                  <a:lnTo>
                    <a:pt x="78" y="476"/>
                  </a:lnTo>
                  <a:lnTo>
                    <a:pt x="78" y="477"/>
                  </a:lnTo>
                  <a:lnTo>
                    <a:pt x="78" y="478"/>
                  </a:lnTo>
                  <a:lnTo>
                    <a:pt x="77" y="481"/>
                  </a:lnTo>
                  <a:lnTo>
                    <a:pt x="77" y="482"/>
                  </a:lnTo>
                  <a:lnTo>
                    <a:pt x="75" y="485"/>
                  </a:lnTo>
                  <a:lnTo>
                    <a:pt x="75" y="485"/>
                  </a:lnTo>
                  <a:lnTo>
                    <a:pt x="75" y="486"/>
                  </a:lnTo>
                  <a:lnTo>
                    <a:pt x="77" y="489"/>
                  </a:lnTo>
                  <a:lnTo>
                    <a:pt x="84" y="497"/>
                  </a:lnTo>
                  <a:lnTo>
                    <a:pt x="86" y="501"/>
                  </a:lnTo>
                  <a:lnTo>
                    <a:pt x="96" y="512"/>
                  </a:lnTo>
                  <a:lnTo>
                    <a:pt x="98" y="514"/>
                  </a:lnTo>
                  <a:lnTo>
                    <a:pt x="99" y="514"/>
                  </a:lnTo>
                  <a:lnTo>
                    <a:pt x="101" y="512"/>
                  </a:lnTo>
                  <a:lnTo>
                    <a:pt x="100" y="509"/>
                  </a:lnTo>
                  <a:lnTo>
                    <a:pt x="100" y="509"/>
                  </a:lnTo>
                  <a:lnTo>
                    <a:pt x="99" y="507"/>
                  </a:lnTo>
                  <a:lnTo>
                    <a:pt x="98" y="504"/>
                  </a:lnTo>
                  <a:lnTo>
                    <a:pt x="96" y="503"/>
                  </a:lnTo>
                  <a:lnTo>
                    <a:pt x="95" y="500"/>
                  </a:lnTo>
                  <a:lnTo>
                    <a:pt x="93" y="497"/>
                  </a:lnTo>
                  <a:lnTo>
                    <a:pt x="93" y="492"/>
                  </a:lnTo>
                  <a:lnTo>
                    <a:pt x="93" y="489"/>
                  </a:lnTo>
                  <a:lnTo>
                    <a:pt x="93" y="489"/>
                  </a:lnTo>
                  <a:lnTo>
                    <a:pt x="93" y="488"/>
                  </a:lnTo>
                  <a:lnTo>
                    <a:pt x="93" y="488"/>
                  </a:lnTo>
                  <a:lnTo>
                    <a:pt x="93" y="485"/>
                  </a:lnTo>
                  <a:lnTo>
                    <a:pt x="93" y="484"/>
                  </a:lnTo>
                  <a:lnTo>
                    <a:pt x="92" y="482"/>
                  </a:lnTo>
                  <a:lnTo>
                    <a:pt x="90" y="481"/>
                  </a:lnTo>
                  <a:lnTo>
                    <a:pt x="89" y="478"/>
                  </a:lnTo>
                  <a:lnTo>
                    <a:pt x="89" y="478"/>
                  </a:lnTo>
                  <a:lnTo>
                    <a:pt x="89" y="477"/>
                  </a:lnTo>
                  <a:lnTo>
                    <a:pt x="89" y="476"/>
                  </a:lnTo>
                  <a:lnTo>
                    <a:pt x="89" y="474"/>
                  </a:lnTo>
                  <a:lnTo>
                    <a:pt x="89" y="473"/>
                  </a:lnTo>
                  <a:lnTo>
                    <a:pt x="89" y="471"/>
                  </a:lnTo>
                  <a:lnTo>
                    <a:pt x="89" y="470"/>
                  </a:lnTo>
                  <a:lnTo>
                    <a:pt x="89" y="470"/>
                  </a:lnTo>
                  <a:lnTo>
                    <a:pt x="84" y="459"/>
                  </a:lnTo>
                  <a:lnTo>
                    <a:pt x="84" y="452"/>
                  </a:lnTo>
                  <a:lnTo>
                    <a:pt x="89" y="451"/>
                  </a:lnTo>
                  <a:lnTo>
                    <a:pt x="100" y="446"/>
                  </a:lnTo>
                  <a:lnTo>
                    <a:pt x="103" y="448"/>
                  </a:lnTo>
                  <a:lnTo>
                    <a:pt x="105" y="451"/>
                  </a:lnTo>
                  <a:lnTo>
                    <a:pt x="122" y="453"/>
                  </a:lnTo>
                  <a:lnTo>
                    <a:pt x="126" y="453"/>
                  </a:lnTo>
                  <a:lnTo>
                    <a:pt x="132" y="458"/>
                  </a:lnTo>
                  <a:lnTo>
                    <a:pt x="125" y="449"/>
                  </a:lnTo>
                  <a:lnTo>
                    <a:pt x="125" y="444"/>
                  </a:lnTo>
                  <a:lnTo>
                    <a:pt x="116" y="444"/>
                  </a:lnTo>
                  <a:lnTo>
                    <a:pt x="110" y="446"/>
                  </a:lnTo>
                  <a:lnTo>
                    <a:pt x="104" y="446"/>
                  </a:lnTo>
                  <a:lnTo>
                    <a:pt x="101" y="444"/>
                  </a:lnTo>
                  <a:lnTo>
                    <a:pt x="100" y="443"/>
                  </a:lnTo>
                  <a:lnTo>
                    <a:pt x="99" y="441"/>
                  </a:lnTo>
                  <a:lnTo>
                    <a:pt x="96" y="438"/>
                  </a:lnTo>
                  <a:lnTo>
                    <a:pt x="93" y="437"/>
                  </a:lnTo>
                  <a:lnTo>
                    <a:pt x="90" y="434"/>
                  </a:lnTo>
                  <a:lnTo>
                    <a:pt x="87" y="434"/>
                  </a:lnTo>
                  <a:lnTo>
                    <a:pt x="83" y="435"/>
                  </a:lnTo>
                  <a:lnTo>
                    <a:pt x="81" y="438"/>
                  </a:lnTo>
                  <a:lnTo>
                    <a:pt x="80" y="440"/>
                  </a:lnTo>
                  <a:lnTo>
                    <a:pt x="78" y="441"/>
                  </a:lnTo>
                  <a:lnTo>
                    <a:pt x="78" y="443"/>
                  </a:lnTo>
                  <a:lnTo>
                    <a:pt x="78" y="443"/>
                  </a:lnTo>
                  <a:lnTo>
                    <a:pt x="78" y="461"/>
                  </a:lnTo>
                  <a:lnTo>
                    <a:pt x="75" y="464"/>
                  </a:lnTo>
                  <a:lnTo>
                    <a:pt x="70" y="462"/>
                  </a:lnTo>
                  <a:lnTo>
                    <a:pt x="65" y="453"/>
                  </a:lnTo>
                  <a:lnTo>
                    <a:pt x="62" y="451"/>
                  </a:lnTo>
                  <a:lnTo>
                    <a:pt x="56" y="451"/>
                  </a:lnTo>
                  <a:lnTo>
                    <a:pt x="56" y="449"/>
                  </a:lnTo>
                  <a:lnTo>
                    <a:pt x="54" y="446"/>
                  </a:lnTo>
                  <a:lnTo>
                    <a:pt x="53" y="444"/>
                  </a:lnTo>
                  <a:lnTo>
                    <a:pt x="51" y="441"/>
                  </a:lnTo>
                  <a:lnTo>
                    <a:pt x="48" y="437"/>
                  </a:lnTo>
                  <a:lnTo>
                    <a:pt x="45" y="434"/>
                  </a:lnTo>
                  <a:lnTo>
                    <a:pt x="42" y="434"/>
                  </a:lnTo>
                  <a:lnTo>
                    <a:pt x="38" y="434"/>
                  </a:lnTo>
                  <a:lnTo>
                    <a:pt x="38" y="434"/>
                  </a:lnTo>
                  <a:lnTo>
                    <a:pt x="38" y="434"/>
                  </a:lnTo>
                  <a:lnTo>
                    <a:pt x="38" y="432"/>
                  </a:lnTo>
                  <a:lnTo>
                    <a:pt x="38" y="432"/>
                  </a:lnTo>
                  <a:lnTo>
                    <a:pt x="44" y="425"/>
                  </a:lnTo>
                  <a:lnTo>
                    <a:pt x="47" y="421"/>
                  </a:lnTo>
                  <a:lnTo>
                    <a:pt x="45" y="415"/>
                  </a:lnTo>
                  <a:lnTo>
                    <a:pt x="48" y="410"/>
                  </a:lnTo>
                  <a:lnTo>
                    <a:pt x="41" y="401"/>
                  </a:lnTo>
                  <a:lnTo>
                    <a:pt x="42" y="390"/>
                  </a:lnTo>
                  <a:lnTo>
                    <a:pt x="35" y="382"/>
                  </a:lnTo>
                  <a:lnTo>
                    <a:pt x="35" y="380"/>
                  </a:lnTo>
                  <a:lnTo>
                    <a:pt x="35" y="380"/>
                  </a:lnTo>
                  <a:lnTo>
                    <a:pt x="34" y="378"/>
                  </a:lnTo>
                  <a:lnTo>
                    <a:pt x="32" y="375"/>
                  </a:lnTo>
                  <a:lnTo>
                    <a:pt x="30" y="372"/>
                  </a:lnTo>
                  <a:lnTo>
                    <a:pt x="27" y="369"/>
                  </a:lnTo>
                  <a:lnTo>
                    <a:pt x="26" y="365"/>
                  </a:lnTo>
                  <a:lnTo>
                    <a:pt x="24" y="360"/>
                  </a:lnTo>
                  <a:lnTo>
                    <a:pt x="24" y="355"/>
                  </a:lnTo>
                  <a:lnTo>
                    <a:pt x="24" y="355"/>
                  </a:lnTo>
                  <a:lnTo>
                    <a:pt x="23" y="352"/>
                  </a:lnTo>
                  <a:lnTo>
                    <a:pt x="23" y="350"/>
                  </a:lnTo>
                  <a:lnTo>
                    <a:pt x="20" y="345"/>
                  </a:lnTo>
                  <a:lnTo>
                    <a:pt x="18" y="342"/>
                  </a:lnTo>
                  <a:lnTo>
                    <a:pt x="15" y="338"/>
                  </a:lnTo>
                  <a:lnTo>
                    <a:pt x="14" y="333"/>
                  </a:lnTo>
                  <a:lnTo>
                    <a:pt x="11" y="330"/>
                  </a:lnTo>
                  <a:lnTo>
                    <a:pt x="11" y="329"/>
                  </a:lnTo>
                  <a:lnTo>
                    <a:pt x="9" y="327"/>
                  </a:lnTo>
                  <a:lnTo>
                    <a:pt x="9" y="326"/>
                  </a:lnTo>
                  <a:lnTo>
                    <a:pt x="9" y="325"/>
                  </a:lnTo>
                  <a:lnTo>
                    <a:pt x="8" y="323"/>
                  </a:lnTo>
                  <a:lnTo>
                    <a:pt x="8" y="320"/>
                  </a:lnTo>
                  <a:lnTo>
                    <a:pt x="17" y="312"/>
                  </a:lnTo>
                  <a:lnTo>
                    <a:pt x="17" y="312"/>
                  </a:lnTo>
                  <a:lnTo>
                    <a:pt x="17" y="311"/>
                  </a:lnTo>
                  <a:lnTo>
                    <a:pt x="17" y="308"/>
                  </a:lnTo>
                  <a:lnTo>
                    <a:pt x="15" y="306"/>
                  </a:lnTo>
                  <a:lnTo>
                    <a:pt x="15" y="302"/>
                  </a:lnTo>
                  <a:lnTo>
                    <a:pt x="15" y="299"/>
                  </a:lnTo>
                  <a:lnTo>
                    <a:pt x="15" y="295"/>
                  </a:lnTo>
                  <a:lnTo>
                    <a:pt x="14" y="290"/>
                  </a:lnTo>
                  <a:lnTo>
                    <a:pt x="14" y="285"/>
                  </a:lnTo>
                  <a:lnTo>
                    <a:pt x="15" y="281"/>
                  </a:lnTo>
                  <a:lnTo>
                    <a:pt x="15" y="276"/>
                  </a:lnTo>
                  <a:lnTo>
                    <a:pt x="15" y="272"/>
                  </a:lnTo>
                  <a:lnTo>
                    <a:pt x="17" y="267"/>
                  </a:lnTo>
                  <a:lnTo>
                    <a:pt x="20" y="263"/>
                  </a:lnTo>
                  <a:lnTo>
                    <a:pt x="21" y="259"/>
                  </a:lnTo>
                  <a:lnTo>
                    <a:pt x="24" y="256"/>
                  </a:lnTo>
                  <a:lnTo>
                    <a:pt x="24" y="254"/>
                  </a:lnTo>
                  <a:lnTo>
                    <a:pt x="24" y="251"/>
                  </a:lnTo>
                  <a:lnTo>
                    <a:pt x="24" y="246"/>
                  </a:lnTo>
                  <a:lnTo>
                    <a:pt x="26" y="240"/>
                  </a:lnTo>
                  <a:lnTo>
                    <a:pt x="26" y="234"/>
                  </a:lnTo>
                  <a:lnTo>
                    <a:pt x="26" y="229"/>
                  </a:lnTo>
                  <a:lnTo>
                    <a:pt x="26" y="226"/>
                  </a:lnTo>
                  <a:lnTo>
                    <a:pt x="26" y="224"/>
                  </a:lnTo>
                  <a:lnTo>
                    <a:pt x="26" y="223"/>
                  </a:lnTo>
                  <a:lnTo>
                    <a:pt x="24" y="222"/>
                  </a:lnTo>
                  <a:lnTo>
                    <a:pt x="24" y="219"/>
                  </a:lnTo>
                  <a:lnTo>
                    <a:pt x="23" y="216"/>
                  </a:lnTo>
                  <a:lnTo>
                    <a:pt x="20" y="212"/>
                  </a:lnTo>
                  <a:lnTo>
                    <a:pt x="18" y="209"/>
                  </a:lnTo>
                  <a:lnTo>
                    <a:pt x="15" y="206"/>
                  </a:lnTo>
                  <a:lnTo>
                    <a:pt x="14" y="204"/>
                  </a:lnTo>
                  <a:lnTo>
                    <a:pt x="14" y="203"/>
                  </a:lnTo>
                  <a:lnTo>
                    <a:pt x="14" y="200"/>
                  </a:lnTo>
                  <a:lnTo>
                    <a:pt x="14" y="197"/>
                  </a:lnTo>
                  <a:lnTo>
                    <a:pt x="14" y="197"/>
                  </a:lnTo>
                  <a:lnTo>
                    <a:pt x="14" y="197"/>
                  </a:lnTo>
                  <a:lnTo>
                    <a:pt x="12" y="196"/>
                  </a:lnTo>
                  <a:lnTo>
                    <a:pt x="11" y="194"/>
                  </a:lnTo>
                  <a:lnTo>
                    <a:pt x="8" y="191"/>
                  </a:lnTo>
                  <a:lnTo>
                    <a:pt x="5" y="189"/>
                  </a:lnTo>
                  <a:lnTo>
                    <a:pt x="3" y="185"/>
                  </a:lnTo>
                  <a:lnTo>
                    <a:pt x="2" y="180"/>
                  </a:lnTo>
                  <a:lnTo>
                    <a:pt x="1" y="176"/>
                  </a:lnTo>
                  <a:lnTo>
                    <a:pt x="0" y="170"/>
                  </a:lnTo>
                  <a:lnTo>
                    <a:pt x="0" y="164"/>
                  </a:lnTo>
                  <a:lnTo>
                    <a:pt x="1" y="158"/>
                  </a:lnTo>
                  <a:lnTo>
                    <a:pt x="3" y="150"/>
                  </a:lnTo>
                  <a:lnTo>
                    <a:pt x="8" y="143"/>
                  </a:lnTo>
                  <a:lnTo>
                    <a:pt x="14" y="134"/>
                  </a:lnTo>
                  <a:lnTo>
                    <a:pt x="23" y="126"/>
                  </a:lnTo>
                  <a:lnTo>
                    <a:pt x="33" y="117"/>
                  </a:lnTo>
                  <a:lnTo>
                    <a:pt x="34" y="116"/>
                  </a:lnTo>
                  <a:lnTo>
                    <a:pt x="35" y="114"/>
                  </a:lnTo>
                  <a:lnTo>
                    <a:pt x="36" y="111"/>
                  </a:lnTo>
                  <a:lnTo>
                    <a:pt x="38" y="107"/>
                  </a:lnTo>
                  <a:lnTo>
                    <a:pt x="39" y="103"/>
                  </a:lnTo>
                  <a:lnTo>
                    <a:pt x="41" y="98"/>
                  </a:lnTo>
                  <a:lnTo>
                    <a:pt x="41" y="95"/>
                  </a:lnTo>
                  <a:lnTo>
                    <a:pt x="41" y="90"/>
                  </a:lnTo>
                  <a:lnTo>
                    <a:pt x="41" y="89"/>
                  </a:lnTo>
                  <a:lnTo>
                    <a:pt x="44" y="84"/>
                  </a:lnTo>
                  <a:lnTo>
                    <a:pt x="47" y="78"/>
                  </a:lnTo>
                  <a:lnTo>
                    <a:pt x="51" y="73"/>
                  </a:lnTo>
                  <a:lnTo>
                    <a:pt x="56" y="65"/>
                  </a:lnTo>
                  <a:lnTo>
                    <a:pt x="57" y="59"/>
                  </a:lnTo>
                  <a:lnTo>
                    <a:pt x="59" y="51"/>
                  </a:lnTo>
                  <a:lnTo>
                    <a:pt x="59" y="44"/>
                  </a:lnTo>
                  <a:lnTo>
                    <a:pt x="59" y="43"/>
                  </a:lnTo>
                  <a:lnTo>
                    <a:pt x="59" y="41"/>
                  </a:lnTo>
                  <a:lnTo>
                    <a:pt x="60" y="38"/>
                  </a:lnTo>
                  <a:lnTo>
                    <a:pt x="60" y="38"/>
                  </a:lnTo>
                  <a:lnTo>
                    <a:pt x="59" y="37"/>
                  </a:lnTo>
                  <a:lnTo>
                    <a:pt x="59" y="29"/>
                  </a:lnTo>
                  <a:lnTo>
                    <a:pt x="54" y="23"/>
                  </a:lnTo>
                  <a:lnTo>
                    <a:pt x="56" y="20"/>
                  </a:lnTo>
                  <a:lnTo>
                    <a:pt x="63" y="8"/>
                  </a:lnTo>
                  <a:lnTo>
                    <a:pt x="65" y="2"/>
                  </a:lnTo>
                  <a:lnTo>
                    <a:pt x="63" y="0"/>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274" name="Freeform 8"/>
            <p:cNvSpPr>
              <a:spLocks/>
            </p:cNvSpPr>
            <p:nvPr/>
          </p:nvSpPr>
          <p:spPr bwMode="auto">
            <a:xfrm>
              <a:off x="743477" y="4361036"/>
              <a:ext cx="449699" cy="769370"/>
            </a:xfrm>
            <a:custGeom>
              <a:avLst/>
              <a:gdLst>
                <a:gd name="T0" fmla="*/ 98 w 670"/>
                <a:gd name="T1" fmla="*/ 11 h 1147"/>
                <a:gd name="T2" fmla="*/ 180 w 670"/>
                <a:gd name="T3" fmla="*/ 34 h 1147"/>
                <a:gd name="T4" fmla="*/ 290 w 670"/>
                <a:gd name="T5" fmla="*/ 63 h 1147"/>
                <a:gd name="T6" fmla="*/ 300 w 670"/>
                <a:gd name="T7" fmla="*/ 393 h 1147"/>
                <a:gd name="T8" fmla="*/ 663 w 670"/>
                <a:gd name="T9" fmla="*/ 1001 h 1147"/>
                <a:gd name="T10" fmla="*/ 629 w 670"/>
                <a:gd name="T11" fmla="*/ 1031 h 1147"/>
                <a:gd name="T12" fmla="*/ 616 w 670"/>
                <a:gd name="T13" fmla="*/ 1067 h 1147"/>
                <a:gd name="T14" fmla="*/ 600 w 670"/>
                <a:gd name="T15" fmla="*/ 1086 h 1147"/>
                <a:gd name="T16" fmla="*/ 611 w 670"/>
                <a:gd name="T17" fmla="*/ 1137 h 1147"/>
                <a:gd name="T18" fmla="*/ 376 w 670"/>
                <a:gd name="T19" fmla="*/ 1100 h 1147"/>
                <a:gd name="T20" fmla="*/ 374 w 670"/>
                <a:gd name="T21" fmla="*/ 1082 h 1147"/>
                <a:gd name="T22" fmla="*/ 366 w 670"/>
                <a:gd name="T23" fmla="*/ 1034 h 1147"/>
                <a:gd name="T24" fmla="*/ 341 w 670"/>
                <a:gd name="T25" fmla="*/ 1004 h 1147"/>
                <a:gd name="T26" fmla="*/ 314 w 670"/>
                <a:gd name="T27" fmla="*/ 971 h 1147"/>
                <a:gd name="T28" fmla="*/ 299 w 670"/>
                <a:gd name="T29" fmla="*/ 968 h 1147"/>
                <a:gd name="T30" fmla="*/ 297 w 670"/>
                <a:gd name="T31" fmla="*/ 945 h 1147"/>
                <a:gd name="T32" fmla="*/ 267 w 670"/>
                <a:gd name="T33" fmla="*/ 933 h 1147"/>
                <a:gd name="T34" fmla="*/ 235 w 670"/>
                <a:gd name="T35" fmla="*/ 896 h 1147"/>
                <a:gd name="T36" fmla="*/ 208 w 670"/>
                <a:gd name="T37" fmla="*/ 875 h 1147"/>
                <a:gd name="T38" fmla="*/ 186 w 670"/>
                <a:gd name="T39" fmla="*/ 867 h 1147"/>
                <a:gd name="T40" fmla="*/ 143 w 670"/>
                <a:gd name="T41" fmla="*/ 854 h 1147"/>
                <a:gd name="T42" fmla="*/ 132 w 670"/>
                <a:gd name="T43" fmla="*/ 833 h 1147"/>
                <a:gd name="T44" fmla="*/ 146 w 670"/>
                <a:gd name="T45" fmla="*/ 785 h 1147"/>
                <a:gd name="T46" fmla="*/ 133 w 670"/>
                <a:gd name="T47" fmla="*/ 770 h 1147"/>
                <a:gd name="T48" fmla="*/ 136 w 670"/>
                <a:gd name="T49" fmla="*/ 753 h 1147"/>
                <a:gd name="T50" fmla="*/ 125 w 670"/>
                <a:gd name="T51" fmla="*/ 731 h 1147"/>
                <a:gd name="T52" fmla="*/ 95 w 670"/>
                <a:gd name="T53" fmla="*/ 665 h 1147"/>
                <a:gd name="T54" fmla="*/ 81 w 670"/>
                <a:gd name="T55" fmla="*/ 641 h 1147"/>
                <a:gd name="T56" fmla="*/ 77 w 670"/>
                <a:gd name="T57" fmla="*/ 630 h 1147"/>
                <a:gd name="T58" fmla="*/ 84 w 670"/>
                <a:gd name="T59" fmla="*/ 602 h 1147"/>
                <a:gd name="T60" fmla="*/ 99 w 670"/>
                <a:gd name="T61" fmla="*/ 570 h 1147"/>
                <a:gd name="T62" fmla="*/ 65 w 670"/>
                <a:gd name="T63" fmla="*/ 540 h 1147"/>
                <a:gd name="T64" fmla="*/ 65 w 670"/>
                <a:gd name="T65" fmla="*/ 521 h 1147"/>
                <a:gd name="T66" fmla="*/ 66 w 670"/>
                <a:gd name="T67" fmla="*/ 501 h 1147"/>
                <a:gd name="T68" fmla="*/ 71 w 670"/>
                <a:gd name="T69" fmla="*/ 470 h 1147"/>
                <a:gd name="T70" fmla="*/ 78 w 670"/>
                <a:gd name="T71" fmla="*/ 478 h 1147"/>
                <a:gd name="T72" fmla="*/ 96 w 670"/>
                <a:gd name="T73" fmla="*/ 512 h 1147"/>
                <a:gd name="T74" fmla="*/ 98 w 670"/>
                <a:gd name="T75" fmla="*/ 504 h 1147"/>
                <a:gd name="T76" fmla="*/ 93 w 670"/>
                <a:gd name="T77" fmla="*/ 488 h 1147"/>
                <a:gd name="T78" fmla="*/ 89 w 670"/>
                <a:gd name="T79" fmla="*/ 476 h 1147"/>
                <a:gd name="T80" fmla="*/ 100 w 670"/>
                <a:gd name="T81" fmla="*/ 446 h 1147"/>
                <a:gd name="T82" fmla="*/ 110 w 670"/>
                <a:gd name="T83" fmla="*/ 446 h 1147"/>
                <a:gd name="T84" fmla="*/ 87 w 670"/>
                <a:gd name="T85" fmla="*/ 434 h 1147"/>
                <a:gd name="T86" fmla="*/ 75 w 670"/>
                <a:gd name="T87" fmla="*/ 464 h 1147"/>
                <a:gd name="T88" fmla="*/ 51 w 670"/>
                <a:gd name="T89" fmla="*/ 441 h 1147"/>
                <a:gd name="T90" fmla="*/ 38 w 670"/>
                <a:gd name="T91" fmla="*/ 432 h 1147"/>
                <a:gd name="T92" fmla="*/ 35 w 670"/>
                <a:gd name="T93" fmla="*/ 380 h 1147"/>
                <a:gd name="T94" fmla="*/ 24 w 670"/>
                <a:gd name="T95" fmla="*/ 355 h 1147"/>
                <a:gd name="T96" fmla="*/ 11 w 670"/>
                <a:gd name="T97" fmla="*/ 330 h 1147"/>
                <a:gd name="T98" fmla="*/ 17 w 670"/>
                <a:gd name="T99" fmla="*/ 312 h 1147"/>
                <a:gd name="T100" fmla="*/ 15 w 670"/>
                <a:gd name="T101" fmla="*/ 281 h 1147"/>
                <a:gd name="T102" fmla="*/ 24 w 670"/>
                <a:gd name="T103" fmla="*/ 251 h 1147"/>
                <a:gd name="T104" fmla="*/ 24 w 670"/>
                <a:gd name="T105" fmla="*/ 222 h 1147"/>
                <a:gd name="T106" fmla="*/ 14 w 670"/>
                <a:gd name="T107" fmla="*/ 200 h 1147"/>
                <a:gd name="T108" fmla="*/ 3 w 670"/>
                <a:gd name="T109" fmla="*/ 185 h 1147"/>
                <a:gd name="T110" fmla="*/ 23 w 670"/>
                <a:gd name="T111" fmla="*/ 126 h 1147"/>
                <a:gd name="T112" fmla="*/ 41 w 670"/>
                <a:gd name="T113" fmla="*/ 95 h 1147"/>
                <a:gd name="T114" fmla="*/ 59 w 670"/>
                <a:gd name="T115" fmla="*/ 51 h 1147"/>
                <a:gd name="T116" fmla="*/ 54 w 670"/>
                <a:gd name="T117" fmla="*/ 23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0" h="1147">
                  <a:moveTo>
                    <a:pt x="63" y="0"/>
                  </a:moveTo>
                  <a:lnTo>
                    <a:pt x="63" y="0"/>
                  </a:lnTo>
                  <a:lnTo>
                    <a:pt x="66" y="1"/>
                  </a:lnTo>
                  <a:lnTo>
                    <a:pt x="70" y="1"/>
                  </a:lnTo>
                  <a:lnTo>
                    <a:pt x="74" y="4"/>
                  </a:lnTo>
                  <a:lnTo>
                    <a:pt x="78" y="5"/>
                  </a:lnTo>
                  <a:lnTo>
                    <a:pt x="84" y="7"/>
                  </a:lnTo>
                  <a:lnTo>
                    <a:pt x="90" y="8"/>
                  </a:lnTo>
                  <a:lnTo>
                    <a:pt x="98" y="11"/>
                  </a:lnTo>
                  <a:lnTo>
                    <a:pt x="104" y="12"/>
                  </a:lnTo>
                  <a:lnTo>
                    <a:pt x="113" y="15"/>
                  </a:lnTo>
                  <a:lnTo>
                    <a:pt x="122" y="17"/>
                  </a:lnTo>
                  <a:lnTo>
                    <a:pt x="131" y="20"/>
                  </a:lnTo>
                  <a:lnTo>
                    <a:pt x="139" y="23"/>
                  </a:lnTo>
                  <a:lnTo>
                    <a:pt x="149" y="26"/>
                  </a:lnTo>
                  <a:lnTo>
                    <a:pt x="159" y="29"/>
                  </a:lnTo>
                  <a:lnTo>
                    <a:pt x="169" y="31"/>
                  </a:lnTo>
                  <a:lnTo>
                    <a:pt x="180" y="34"/>
                  </a:lnTo>
                  <a:lnTo>
                    <a:pt x="192" y="37"/>
                  </a:lnTo>
                  <a:lnTo>
                    <a:pt x="203" y="40"/>
                  </a:lnTo>
                  <a:lnTo>
                    <a:pt x="215" y="43"/>
                  </a:lnTo>
                  <a:lnTo>
                    <a:pt x="227" y="45"/>
                  </a:lnTo>
                  <a:lnTo>
                    <a:pt x="238" y="50"/>
                  </a:lnTo>
                  <a:lnTo>
                    <a:pt x="251" y="53"/>
                  </a:lnTo>
                  <a:lnTo>
                    <a:pt x="264" y="56"/>
                  </a:lnTo>
                  <a:lnTo>
                    <a:pt x="277" y="60"/>
                  </a:lnTo>
                  <a:lnTo>
                    <a:pt x="290" y="63"/>
                  </a:lnTo>
                  <a:lnTo>
                    <a:pt x="301" y="65"/>
                  </a:lnTo>
                  <a:lnTo>
                    <a:pt x="315" y="70"/>
                  </a:lnTo>
                  <a:lnTo>
                    <a:pt x="327" y="73"/>
                  </a:lnTo>
                  <a:lnTo>
                    <a:pt x="341" y="75"/>
                  </a:lnTo>
                  <a:lnTo>
                    <a:pt x="353" y="78"/>
                  </a:lnTo>
                  <a:lnTo>
                    <a:pt x="367" y="83"/>
                  </a:lnTo>
                  <a:lnTo>
                    <a:pt x="379" y="86"/>
                  </a:lnTo>
                  <a:lnTo>
                    <a:pt x="380" y="84"/>
                  </a:lnTo>
                  <a:lnTo>
                    <a:pt x="300" y="393"/>
                  </a:lnTo>
                  <a:lnTo>
                    <a:pt x="638" y="905"/>
                  </a:lnTo>
                  <a:lnTo>
                    <a:pt x="641" y="918"/>
                  </a:lnTo>
                  <a:lnTo>
                    <a:pt x="646" y="929"/>
                  </a:lnTo>
                  <a:lnTo>
                    <a:pt x="656" y="951"/>
                  </a:lnTo>
                  <a:lnTo>
                    <a:pt x="655" y="966"/>
                  </a:lnTo>
                  <a:lnTo>
                    <a:pt x="669" y="986"/>
                  </a:lnTo>
                  <a:lnTo>
                    <a:pt x="669" y="993"/>
                  </a:lnTo>
                  <a:lnTo>
                    <a:pt x="663" y="1001"/>
                  </a:lnTo>
                  <a:lnTo>
                    <a:pt x="663" y="1001"/>
                  </a:lnTo>
                  <a:lnTo>
                    <a:pt x="662" y="1002"/>
                  </a:lnTo>
                  <a:lnTo>
                    <a:pt x="657" y="1002"/>
                  </a:lnTo>
                  <a:lnTo>
                    <a:pt x="652" y="1004"/>
                  </a:lnTo>
                  <a:lnTo>
                    <a:pt x="646" y="1007"/>
                  </a:lnTo>
                  <a:lnTo>
                    <a:pt x="638" y="1011"/>
                  </a:lnTo>
                  <a:lnTo>
                    <a:pt x="633" y="1017"/>
                  </a:lnTo>
                  <a:lnTo>
                    <a:pt x="630" y="1023"/>
                  </a:lnTo>
                  <a:lnTo>
                    <a:pt x="629" y="1031"/>
                  </a:lnTo>
                  <a:lnTo>
                    <a:pt x="629" y="1031"/>
                  </a:lnTo>
                  <a:lnTo>
                    <a:pt x="629" y="1032"/>
                  </a:lnTo>
                  <a:lnTo>
                    <a:pt x="629" y="1037"/>
                  </a:lnTo>
                  <a:lnTo>
                    <a:pt x="629" y="1041"/>
                  </a:lnTo>
                  <a:lnTo>
                    <a:pt x="627" y="1047"/>
                  </a:lnTo>
                  <a:lnTo>
                    <a:pt x="626" y="1052"/>
                  </a:lnTo>
                  <a:lnTo>
                    <a:pt x="624" y="1058"/>
                  </a:lnTo>
                  <a:lnTo>
                    <a:pt x="620" y="1062"/>
                  </a:lnTo>
                  <a:lnTo>
                    <a:pt x="616" y="1067"/>
                  </a:lnTo>
                  <a:lnTo>
                    <a:pt x="616" y="1067"/>
                  </a:lnTo>
                  <a:lnTo>
                    <a:pt x="614" y="1068"/>
                  </a:lnTo>
                  <a:lnTo>
                    <a:pt x="613" y="1070"/>
                  </a:lnTo>
                  <a:lnTo>
                    <a:pt x="611" y="1071"/>
                  </a:lnTo>
                  <a:lnTo>
                    <a:pt x="608" y="1073"/>
                  </a:lnTo>
                  <a:lnTo>
                    <a:pt x="607" y="1076"/>
                  </a:lnTo>
                  <a:lnTo>
                    <a:pt x="604" y="1077"/>
                  </a:lnTo>
                  <a:lnTo>
                    <a:pt x="602" y="1079"/>
                  </a:lnTo>
                  <a:lnTo>
                    <a:pt x="602" y="1079"/>
                  </a:lnTo>
                  <a:lnTo>
                    <a:pt x="600" y="1086"/>
                  </a:lnTo>
                  <a:lnTo>
                    <a:pt x="602" y="1097"/>
                  </a:lnTo>
                  <a:lnTo>
                    <a:pt x="597" y="1112"/>
                  </a:lnTo>
                  <a:lnTo>
                    <a:pt x="611" y="1118"/>
                  </a:lnTo>
                  <a:lnTo>
                    <a:pt x="611" y="1118"/>
                  </a:lnTo>
                  <a:lnTo>
                    <a:pt x="613" y="1119"/>
                  </a:lnTo>
                  <a:lnTo>
                    <a:pt x="613" y="1122"/>
                  </a:lnTo>
                  <a:lnTo>
                    <a:pt x="613" y="1127"/>
                  </a:lnTo>
                  <a:lnTo>
                    <a:pt x="613" y="1131"/>
                  </a:lnTo>
                  <a:lnTo>
                    <a:pt x="611" y="1137"/>
                  </a:lnTo>
                  <a:lnTo>
                    <a:pt x="610" y="1142"/>
                  </a:lnTo>
                  <a:lnTo>
                    <a:pt x="605" y="1144"/>
                  </a:lnTo>
                  <a:lnTo>
                    <a:pt x="602" y="1146"/>
                  </a:lnTo>
                  <a:lnTo>
                    <a:pt x="588" y="1146"/>
                  </a:lnTo>
                  <a:lnTo>
                    <a:pt x="381" y="1121"/>
                  </a:lnTo>
                  <a:lnTo>
                    <a:pt x="377" y="1114"/>
                  </a:lnTo>
                  <a:lnTo>
                    <a:pt x="381" y="1114"/>
                  </a:lnTo>
                  <a:lnTo>
                    <a:pt x="381" y="1104"/>
                  </a:lnTo>
                  <a:lnTo>
                    <a:pt x="376" y="1100"/>
                  </a:lnTo>
                  <a:lnTo>
                    <a:pt x="370" y="1104"/>
                  </a:lnTo>
                  <a:lnTo>
                    <a:pt x="370" y="1091"/>
                  </a:lnTo>
                  <a:lnTo>
                    <a:pt x="370" y="1091"/>
                  </a:lnTo>
                  <a:lnTo>
                    <a:pt x="370" y="1091"/>
                  </a:lnTo>
                  <a:lnTo>
                    <a:pt x="370" y="1089"/>
                  </a:lnTo>
                  <a:lnTo>
                    <a:pt x="371" y="1088"/>
                  </a:lnTo>
                  <a:lnTo>
                    <a:pt x="373" y="1086"/>
                  </a:lnTo>
                  <a:lnTo>
                    <a:pt x="374" y="1085"/>
                  </a:lnTo>
                  <a:lnTo>
                    <a:pt x="374" y="1082"/>
                  </a:lnTo>
                  <a:lnTo>
                    <a:pt x="376" y="1080"/>
                  </a:lnTo>
                  <a:lnTo>
                    <a:pt x="377" y="1076"/>
                  </a:lnTo>
                  <a:lnTo>
                    <a:pt x="377" y="1071"/>
                  </a:lnTo>
                  <a:lnTo>
                    <a:pt x="377" y="1067"/>
                  </a:lnTo>
                  <a:lnTo>
                    <a:pt x="377" y="1061"/>
                  </a:lnTo>
                  <a:lnTo>
                    <a:pt x="374" y="1055"/>
                  </a:lnTo>
                  <a:lnTo>
                    <a:pt x="373" y="1049"/>
                  </a:lnTo>
                  <a:lnTo>
                    <a:pt x="370" y="1041"/>
                  </a:lnTo>
                  <a:lnTo>
                    <a:pt x="366" y="1034"/>
                  </a:lnTo>
                  <a:lnTo>
                    <a:pt x="360" y="1025"/>
                  </a:lnTo>
                  <a:lnTo>
                    <a:pt x="360" y="1025"/>
                  </a:lnTo>
                  <a:lnTo>
                    <a:pt x="359" y="1023"/>
                  </a:lnTo>
                  <a:lnTo>
                    <a:pt x="357" y="1020"/>
                  </a:lnTo>
                  <a:lnTo>
                    <a:pt x="353" y="1018"/>
                  </a:lnTo>
                  <a:lnTo>
                    <a:pt x="350" y="1014"/>
                  </a:lnTo>
                  <a:lnTo>
                    <a:pt x="347" y="1010"/>
                  </a:lnTo>
                  <a:lnTo>
                    <a:pt x="344" y="1007"/>
                  </a:lnTo>
                  <a:lnTo>
                    <a:pt x="341" y="1004"/>
                  </a:lnTo>
                  <a:lnTo>
                    <a:pt x="340" y="1004"/>
                  </a:lnTo>
                  <a:lnTo>
                    <a:pt x="323" y="975"/>
                  </a:lnTo>
                  <a:lnTo>
                    <a:pt x="323" y="975"/>
                  </a:lnTo>
                  <a:lnTo>
                    <a:pt x="323" y="975"/>
                  </a:lnTo>
                  <a:lnTo>
                    <a:pt x="321" y="974"/>
                  </a:lnTo>
                  <a:lnTo>
                    <a:pt x="321" y="972"/>
                  </a:lnTo>
                  <a:lnTo>
                    <a:pt x="318" y="971"/>
                  </a:lnTo>
                  <a:lnTo>
                    <a:pt x="317" y="971"/>
                  </a:lnTo>
                  <a:lnTo>
                    <a:pt x="314" y="971"/>
                  </a:lnTo>
                  <a:lnTo>
                    <a:pt x="310" y="972"/>
                  </a:lnTo>
                  <a:lnTo>
                    <a:pt x="305" y="975"/>
                  </a:lnTo>
                  <a:lnTo>
                    <a:pt x="305" y="975"/>
                  </a:lnTo>
                  <a:lnTo>
                    <a:pt x="305" y="975"/>
                  </a:lnTo>
                  <a:lnTo>
                    <a:pt x="304" y="975"/>
                  </a:lnTo>
                  <a:lnTo>
                    <a:pt x="302" y="974"/>
                  </a:lnTo>
                  <a:lnTo>
                    <a:pt x="301" y="972"/>
                  </a:lnTo>
                  <a:lnTo>
                    <a:pt x="300" y="969"/>
                  </a:lnTo>
                  <a:lnTo>
                    <a:pt x="299" y="968"/>
                  </a:lnTo>
                  <a:lnTo>
                    <a:pt x="297" y="966"/>
                  </a:lnTo>
                  <a:lnTo>
                    <a:pt x="297" y="966"/>
                  </a:lnTo>
                  <a:lnTo>
                    <a:pt x="301" y="960"/>
                  </a:lnTo>
                  <a:lnTo>
                    <a:pt x="301" y="955"/>
                  </a:lnTo>
                  <a:lnTo>
                    <a:pt x="301" y="955"/>
                  </a:lnTo>
                  <a:lnTo>
                    <a:pt x="301" y="955"/>
                  </a:lnTo>
                  <a:lnTo>
                    <a:pt x="300" y="953"/>
                  </a:lnTo>
                  <a:lnTo>
                    <a:pt x="300" y="950"/>
                  </a:lnTo>
                  <a:lnTo>
                    <a:pt x="297" y="945"/>
                  </a:lnTo>
                  <a:lnTo>
                    <a:pt x="294" y="942"/>
                  </a:lnTo>
                  <a:lnTo>
                    <a:pt x="290" y="938"/>
                  </a:lnTo>
                  <a:lnTo>
                    <a:pt x="284" y="936"/>
                  </a:lnTo>
                  <a:lnTo>
                    <a:pt x="275" y="935"/>
                  </a:lnTo>
                  <a:lnTo>
                    <a:pt x="275" y="935"/>
                  </a:lnTo>
                  <a:lnTo>
                    <a:pt x="274" y="935"/>
                  </a:lnTo>
                  <a:lnTo>
                    <a:pt x="274" y="935"/>
                  </a:lnTo>
                  <a:lnTo>
                    <a:pt x="271" y="935"/>
                  </a:lnTo>
                  <a:lnTo>
                    <a:pt x="267" y="933"/>
                  </a:lnTo>
                  <a:lnTo>
                    <a:pt x="263" y="930"/>
                  </a:lnTo>
                  <a:lnTo>
                    <a:pt x="255" y="926"/>
                  </a:lnTo>
                  <a:lnTo>
                    <a:pt x="248" y="920"/>
                  </a:lnTo>
                  <a:lnTo>
                    <a:pt x="238" y="909"/>
                  </a:lnTo>
                  <a:lnTo>
                    <a:pt x="238" y="909"/>
                  </a:lnTo>
                  <a:lnTo>
                    <a:pt x="238" y="908"/>
                  </a:lnTo>
                  <a:lnTo>
                    <a:pt x="238" y="906"/>
                  </a:lnTo>
                  <a:lnTo>
                    <a:pt x="236" y="902"/>
                  </a:lnTo>
                  <a:lnTo>
                    <a:pt x="235" y="896"/>
                  </a:lnTo>
                  <a:lnTo>
                    <a:pt x="233" y="892"/>
                  </a:lnTo>
                  <a:lnTo>
                    <a:pt x="228" y="887"/>
                  </a:lnTo>
                  <a:lnTo>
                    <a:pt x="222" y="881"/>
                  </a:lnTo>
                  <a:lnTo>
                    <a:pt x="215" y="875"/>
                  </a:lnTo>
                  <a:lnTo>
                    <a:pt x="215" y="875"/>
                  </a:lnTo>
                  <a:lnTo>
                    <a:pt x="213" y="875"/>
                  </a:lnTo>
                  <a:lnTo>
                    <a:pt x="212" y="875"/>
                  </a:lnTo>
                  <a:lnTo>
                    <a:pt x="210" y="875"/>
                  </a:lnTo>
                  <a:lnTo>
                    <a:pt x="208" y="875"/>
                  </a:lnTo>
                  <a:lnTo>
                    <a:pt x="206" y="875"/>
                  </a:lnTo>
                  <a:lnTo>
                    <a:pt x="205" y="875"/>
                  </a:lnTo>
                  <a:lnTo>
                    <a:pt x="203" y="875"/>
                  </a:lnTo>
                  <a:lnTo>
                    <a:pt x="203" y="875"/>
                  </a:lnTo>
                  <a:lnTo>
                    <a:pt x="198" y="870"/>
                  </a:lnTo>
                  <a:lnTo>
                    <a:pt x="189" y="870"/>
                  </a:lnTo>
                  <a:lnTo>
                    <a:pt x="189" y="870"/>
                  </a:lnTo>
                  <a:lnTo>
                    <a:pt x="188" y="869"/>
                  </a:lnTo>
                  <a:lnTo>
                    <a:pt x="186" y="867"/>
                  </a:lnTo>
                  <a:lnTo>
                    <a:pt x="183" y="864"/>
                  </a:lnTo>
                  <a:lnTo>
                    <a:pt x="177" y="861"/>
                  </a:lnTo>
                  <a:lnTo>
                    <a:pt x="172" y="858"/>
                  </a:lnTo>
                  <a:lnTo>
                    <a:pt x="165" y="857"/>
                  </a:lnTo>
                  <a:lnTo>
                    <a:pt x="155" y="855"/>
                  </a:lnTo>
                  <a:lnTo>
                    <a:pt x="144" y="855"/>
                  </a:lnTo>
                  <a:lnTo>
                    <a:pt x="144" y="855"/>
                  </a:lnTo>
                  <a:lnTo>
                    <a:pt x="144" y="855"/>
                  </a:lnTo>
                  <a:lnTo>
                    <a:pt x="143" y="854"/>
                  </a:lnTo>
                  <a:lnTo>
                    <a:pt x="143" y="852"/>
                  </a:lnTo>
                  <a:lnTo>
                    <a:pt x="141" y="851"/>
                  </a:lnTo>
                  <a:lnTo>
                    <a:pt x="141" y="849"/>
                  </a:lnTo>
                  <a:lnTo>
                    <a:pt x="140" y="848"/>
                  </a:lnTo>
                  <a:lnTo>
                    <a:pt x="140" y="846"/>
                  </a:lnTo>
                  <a:lnTo>
                    <a:pt x="140" y="846"/>
                  </a:lnTo>
                  <a:lnTo>
                    <a:pt x="136" y="840"/>
                  </a:lnTo>
                  <a:lnTo>
                    <a:pt x="132" y="840"/>
                  </a:lnTo>
                  <a:lnTo>
                    <a:pt x="132" y="833"/>
                  </a:lnTo>
                  <a:lnTo>
                    <a:pt x="139" y="827"/>
                  </a:lnTo>
                  <a:lnTo>
                    <a:pt x="137" y="816"/>
                  </a:lnTo>
                  <a:lnTo>
                    <a:pt x="143" y="810"/>
                  </a:lnTo>
                  <a:lnTo>
                    <a:pt x="140" y="798"/>
                  </a:lnTo>
                  <a:lnTo>
                    <a:pt x="140" y="798"/>
                  </a:lnTo>
                  <a:lnTo>
                    <a:pt x="140" y="797"/>
                  </a:lnTo>
                  <a:lnTo>
                    <a:pt x="143" y="795"/>
                  </a:lnTo>
                  <a:lnTo>
                    <a:pt x="144" y="789"/>
                  </a:lnTo>
                  <a:lnTo>
                    <a:pt x="146" y="785"/>
                  </a:lnTo>
                  <a:lnTo>
                    <a:pt x="147" y="779"/>
                  </a:lnTo>
                  <a:lnTo>
                    <a:pt x="146" y="776"/>
                  </a:lnTo>
                  <a:lnTo>
                    <a:pt x="143" y="773"/>
                  </a:lnTo>
                  <a:lnTo>
                    <a:pt x="137" y="774"/>
                  </a:lnTo>
                  <a:lnTo>
                    <a:pt x="137" y="774"/>
                  </a:lnTo>
                  <a:lnTo>
                    <a:pt x="137" y="774"/>
                  </a:lnTo>
                  <a:lnTo>
                    <a:pt x="136" y="773"/>
                  </a:lnTo>
                  <a:lnTo>
                    <a:pt x="134" y="771"/>
                  </a:lnTo>
                  <a:lnTo>
                    <a:pt x="133" y="770"/>
                  </a:lnTo>
                  <a:lnTo>
                    <a:pt x="132" y="768"/>
                  </a:lnTo>
                  <a:lnTo>
                    <a:pt x="131" y="767"/>
                  </a:lnTo>
                  <a:lnTo>
                    <a:pt x="131" y="766"/>
                  </a:lnTo>
                  <a:lnTo>
                    <a:pt x="129" y="766"/>
                  </a:lnTo>
                  <a:lnTo>
                    <a:pt x="129" y="766"/>
                  </a:lnTo>
                  <a:lnTo>
                    <a:pt x="131" y="764"/>
                  </a:lnTo>
                  <a:lnTo>
                    <a:pt x="132" y="762"/>
                  </a:lnTo>
                  <a:lnTo>
                    <a:pt x="133" y="758"/>
                  </a:lnTo>
                  <a:lnTo>
                    <a:pt x="136" y="753"/>
                  </a:lnTo>
                  <a:lnTo>
                    <a:pt x="137" y="749"/>
                  </a:lnTo>
                  <a:lnTo>
                    <a:pt x="136" y="744"/>
                  </a:lnTo>
                  <a:lnTo>
                    <a:pt x="134" y="741"/>
                  </a:lnTo>
                  <a:lnTo>
                    <a:pt x="131" y="740"/>
                  </a:lnTo>
                  <a:lnTo>
                    <a:pt x="131" y="740"/>
                  </a:lnTo>
                  <a:lnTo>
                    <a:pt x="131" y="740"/>
                  </a:lnTo>
                  <a:lnTo>
                    <a:pt x="128" y="737"/>
                  </a:lnTo>
                  <a:lnTo>
                    <a:pt x="126" y="734"/>
                  </a:lnTo>
                  <a:lnTo>
                    <a:pt x="125" y="731"/>
                  </a:lnTo>
                  <a:lnTo>
                    <a:pt x="123" y="728"/>
                  </a:lnTo>
                  <a:lnTo>
                    <a:pt x="122" y="723"/>
                  </a:lnTo>
                  <a:lnTo>
                    <a:pt x="120" y="722"/>
                  </a:lnTo>
                  <a:lnTo>
                    <a:pt x="120" y="720"/>
                  </a:lnTo>
                  <a:lnTo>
                    <a:pt x="110" y="710"/>
                  </a:lnTo>
                  <a:lnTo>
                    <a:pt x="108" y="696"/>
                  </a:lnTo>
                  <a:lnTo>
                    <a:pt x="101" y="680"/>
                  </a:lnTo>
                  <a:lnTo>
                    <a:pt x="100" y="672"/>
                  </a:lnTo>
                  <a:lnTo>
                    <a:pt x="95" y="665"/>
                  </a:lnTo>
                  <a:lnTo>
                    <a:pt x="95" y="665"/>
                  </a:lnTo>
                  <a:lnTo>
                    <a:pt x="96" y="665"/>
                  </a:lnTo>
                  <a:lnTo>
                    <a:pt x="96" y="663"/>
                  </a:lnTo>
                  <a:lnTo>
                    <a:pt x="96" y="662"/>
                  </a:lnTo>
                  <a:lnTo>
                    <a:pt x="96" y="659"/>
                  </a:lnTo>
                  <a:lnTo>
                    <a:pt x="93" y="656"/>
                  </a:lnTo>
                  <a:lnTo>
                    <a:pt x="92" y="651"/>
                  </a:lnTo>
                  <a:lnTo>
                    <a:pt x="87" y="647"/>
                  </a:lnTo>
                  <a:lnTo>
                    <a:pt x="81" y="641"/>
                  </a:lnTo>
                  <a:lnTo>
                    <a:pt x="81" y="641"/>
                  </a:lnTo>
                  <a:lnTo>
                    <a:pt x="80" y="640"/>
                  </a:lnTo>
                  <a:lnTo>
                    <a:pt x="78" y="638"/>
                  </a:lnTo>
                  <a:lnTo>
                    <a:pt x="78" y="637"/>
                  </a:lnTo>
                  <a:lnTo>
                    <a:pt x="78" y="636"/>
                  </a:lnTo>
                  <a:lnTo>
                    <a:pt x="77" y="633"/>
                  </a:lnTo>
                  <a:lnTo>
                    <a:pt x="77" y="632"/>
                  </a:lnTo>
                  <a:lnTo>
                    <a:pt x="77" y="630"/>
                  </a:lnTo>
                  <a:lnTo>
                    <a:pt x="77" y="630"/>
                  </a:lnTo>
                  <a:lnTo>
                    <a:pt x="81" y="626"/>
                  </a:lnTo>
                  <a:lnTo>
                    <a:pt x="78" y="609"/>
                  </a:lnTo>
                  <a:lnTo>
                    <a:pt x="83" y="607"/>
                  </a:lnTo>
                  <a:lnTo>
                    <a:pt x="80" y="603"/>
                  </a:lnTo>
                  <a:lnTo>
                    <a:pt x="84" y="599"/>
                  </a:lnTo>
                  <a:lnTo>
                    <a:pt x="84" y="599"/>
                  </a:lnTo>
                  <a:lnTo>
                    <a:pt x="84" y="599"/>
                  </a:lnTo>
                  <a:lnTo>
                    <a:pt x="84" y="600"/>
                  </a:lnTo>
                  <a:lnTo>
                    <a:pt x="84" y="602"/>
                  </a:lnTo>
                  <a:lnTo>
                    <a:pt x="86" y="603"/>
                  </a:lnTo>
                  <a:lnTo>
                    <a:pt x="89" y="603"/>
                  </a:lnTo>
                  <a:lnTo>
                    <a:pt x="89" y="603"/>
                  </a:lnTo>
                  <a:lnTo>
                    <a:pt x="92" y="600"/>
                  </a:lnTo>
                  <a:lnTo>
                    <a:pt x="96" y="596"/>
                  </a:lnTo>
                  <a:lnTo>
                    <a:pt x="98" y="588"/>
                  </a:lnTo>
                  <a:lnTo>
                    <a:pt x="99" y="581"/>
                  </a:lnTo>
                  <a:lnTo>
                    <a:pt x="100" y="575"/>
                  </a:lnTo>
                  <a:lnTo>
                    <a:pt x="99" y="570"/>
                  </a:lnTo>
                  <a:lnTo>
                    <a:pt x="96" y="566"/>
                  </a:lnTo>
                  <a:lnTo>
                    <a:pt x="92" y="564"/>
                  </a:lnTo>
                  <a:lnTo>
                    <a:pt x="92" y="564"/>
                  </a:lnTo>
                  <a:lnTo>
                    <a:pt x="90" y="564"/>
                  </a:lnTo>
                  <a:lnTo>
                    <a:pt x="90" y="564"/>
                  </a:lnTo>
                  <a:lnTo>
                    <a:pt x="92" y="564"/>
                  </a:lnTo>
                  <a:lnTo>
                    <a:pt x="92" y="564"/>
                  </a:lnTo>
                  <a:lnTo>
                    <a:pt x="81" y="563"/>
                  </a:lnTo>
                  <a:lnTo>
                    <a:pt x="65" y="540"/>
                  </a:lnTo>
                  <a:lnTo>
                    <a:pt x="65" y="534"/>
                  </a:lnTo>
                  <a:lnTo>
                    <a:pt x="65" y="534"/>
                  </a:lnTo>
                  <a:lnTo>
                    <a:pt x="65" y="533"/>
                  </a:lnTo>
                  <a:lnTo>
                    <a:pt x="65" y="533"/>
                  </a:lnTo>
                  <a:lnTo>
                    <a:pt x="63" y="531"/>
                  </a:lnTo>
                  <a:lnTo>
                    <a:pt x="63" y="530"/>
                  </a:lnTo>
                  <a:lnTo>
                    <a:pt x="63" y="527"/>
                  </a:lnTo>
                  <a:lnTo>
                    <a:pt x="63" y="524"/>
                  </a:lnTo>
                  <a:lnTo>
                    <a:pt x="65" y="521"/>
                  </a:lnTo>
                  <a:lnTo>
                    <a:pt x="66" y="516"/>
                  </a:lnTo>
                  <a:lnTo>
                    <a:pt x="66" y="516"/>
                  </a:lnTo>
                  <a:lnTo>
                    <a:pt x="66" y="515"/>
                  </a:lnTo>
                  <a:lnTo>
                    <a:pt x="66" y="514"/>
                  </a:lnTo>
                  <a:lnTo>
                    <a:pt x="66" y="511"/>
                  </a:lnTo>
                  <a:lnTo>
                    <a:pt x="66" y="509"/>
                  </a:lnTo>
                  <a:lnTo>
                    <a:pt x="66" y="506"/>
                  </a:lnTo>
                  <a:lnTo>
                    <a:pt x="66" y="503"/>
                  </a:lnTo>
                  <a:lnTo>
                    <a:pt x="66" y="501"/>
                  </a:lnTo>
                  <a:lnTo>
                    <a:pt x="66" y="500"/>
                  </a:lnTo>
                  <a:lnTo>
                    <a:pt x="65" y="495"/>
                  </a:lnTo>
                  <a:lnTo>
                    <a:pt x="65" y="488"/>
                  </a:lnTo>
                  <a:lnTo>
                    <a:pt x="67" y="484"/>
                  </a:lnTo>
                  <a:lnTo>
                    <a:pt x="70" y="473"/>
                  </a:lnTo>
                  <a:lnTo>
                    <a:pt x="70" y="473"/>
                  </a:lnTo>
                  <a:lnTo>
                    <a:pt x="70" y="473"/>
                  </a:lnTo>
                  <a:lnTo>
                    <a:pt x="70" y="471"/>
                  </a:lnTo>
                  <a:lnTo>
                    <a:pt x="71" y="470"/>
                  </a:lnTo>
                  <a:lnTo>
                    <a:pt x="72" y="468"/>
                  </a:lnTo>
                  <a:lnTo>
                    <a:pt x="74" y="468"/>
                  </a:lnTo>
                  <a:lnTo>
                    <a:pt x="75" y="468"/>
                  </a:lnTo>
                  <a:lnTo>
                    <a:pt x="77" y="470"/>
                  </a:lnTo>
                  <a:lnTo>
                    <a:pt x="78" y="474"/>
                  </a:lnTo>
                  <a:lnTo>
                    <a:pt x="78" y="474"/>
                  </a:lnTo>
                  <a:lnTo>
                    <a:pt x="78" y="476"/>
                  </a:lnTo>
                  <a:lnTo>
                    <a:pt x="78" y="477"/>
                  </a:lnTo>
                  <a:lnTo>
                    <a:pt x="78" y="478"/>
                  </a:lnTo>
                  <a:lnTo>
                    <a:pt x="77" y="481"/>
                  </a:lnTo>
                  <a:lnTo>
                    <a:pt x="77" y="482"/>
                  </a:lnTo>
                  <a:lnTo>
                    <a:pt x="75" y="485"/>
                  </a:lnTo>
                  <a:lnTo>
                    <a:pt x="75" y="485"/>
                  </a:lnTo>
                  <a:lnTo>
                    <a:pt x="75" y="486"/>
                  </a:lnTo>
                  <a:lnTo>
                    <a:pt x="77" y="489"/>
                  </a:lnTo>
                  <a:lnTo>
                    <a:pt x="84" y="497"/>
                  </a:lnTo>
                  <a:lnTo>
                    <a:pt x="86" y="501"/>
                  </a:lnTo>
                  <a:lnTo>
                    <a:pt x="96" y="512"/>
                  </a:lnTo>
                  <a:lnTo>
                    <a:pt x="96" y="512"/>
                  </a:lnTo>
                  <a:lnTo>
                    <a:pt x="98" y="514"/>
                  </a:lnTo>
                  <a:lnTo>
                    <a:pt x="99" y="514"/>
                  </a:lnTo>
                  <a:lnTo>
                    <a:pt x="101" y="512"/>
                  </a:lnTo>
                  <a:lnTo>
                    <a:pt x="100" y="509"/>
                  </a:lnTo>
                  <a:lnTo>
                    <a:pt x="100" y="509"/>
                  </a:lnTo>
                  <a:lnTo>
                    <a:pt x="100" y="509"/>
                  </a:lnTo>
                  <a:lnTo>
                    <a:pt x="99" y="507"/>
                  </a:lnTo>
                  <a:lnTo>
                    <a:pt x="98" y="504"/>
                  </a:lnTo>
                  <a:lnTo>
                    <a:pt x="96" y="503"/>
                  </a:lnTo>
                  <a:lnTo>
                    <a:pt x="95" y="500"/>
                  </a:lnTo>
                  <a:lnTo>
                    <a:pt x="93" y="497"/>
                  </a:lnTo>
                  <a:lnTo>
                    <a:pt x="93" y="492"/>
                  </a:lnTo>
                  <a:lnTo>
                    <a:pt x="93" y="489"/>
                  </a:lnTo>
                  <a:lnTo>
                    <a:pt x="93" y="489"/>
                  </a:lnTo>
                  <a:lnTo>
                    <a:pt x="93" y="489"/>
                  </a:lnTo>
                  <a:lnTo>
                    <a:pt x="93" y="488"/>
                  </a:lnTo>
                  <a:lnTo>
                    <a:pt x="93" y="488"/>
                  </a:lnTo>
                  <a:lnTo>
                    <a:pt x="93" y="485"/>
                  </a:lnTo>
                  <a:lnTo>
                    <a:pt x="93" y="484"/>
                  </a:lnTo>
                  <a:lnTo>
                    <a:pt x="92" y="482"/>
                  </a:lnTo>
                  <a:lnTo>
                    <a:pt x="90" y="481"/>
                  </a:lnTo>
                  <a:lnTo>
                    <a:pt x="89" y="478"/>
                  </a:lnTo>
                  <a:lnTo>
                    <a:pt x="89" y="478"/>
                  </a:lnTo>
                  <a:lnTo>
                    <a:pt x="89" y="478"/>
                  </a:lnTo>
                  <a:lnTo>
                    <a:pt x="89" y="477"/>
                  </a:lnTo>
                  <a:lnTo>
                    <a:pt x="89" y="476"/>
                  </a:lnTo>
                  <a:lnTo>
                    <a:pt x="89" y="474"/>
                  </a:lnTo>
                  <a:lnTo>
                    <a:pt x="89" y="473"/>
                  </a:lnTo>
                  <a:lnTo>
                    <a:pt x="89" y="471"/>
                  </a:lnTo>
                  <a:lnTo>
                    <a:pt x="89" y="470"/>
                  </a:lnTo>
                  <a:lnTo>
                    <a:pt x="89" y="470"/>
                  </a:lnTo>
                  <a:lnTo>
                    <a:pt x="84" y="459"/>
                  </a:lnTo>
                  <a:lnTo>
                    <a:pt x="84" y="452"/>
                  </a:lnTo>
                  <a:lnTo>
                    <a:pt x="89" y="451"/>
                  </a:lnTo>
                  <a:lnTo>
                    <a:pt x="100" y="446"/>
                  </a:lnTo>
                  <a:lnTo>
                    <a:pt x="103" y="448"/>
                  </a:lnTo>
                  <a:lnTo>
                    <a:pt x="105" y="451"/>
                  </a:lnTo>
                  <a:lnTo>
                    <a:pt x="122" y="453"/>
                  </a:lnTo>
                  <a:lnTo>
                    <a:pt x="126" y="453"/>
                  </a:lnTo>
                  <a:lnTo>
                    <a:pt x="132" y="458"/>
                  </a:lnTo>
                  <a:lnTo>
                    <a:pt x="125" y="449"/>
                  </a:lnTo>
                  <a:lnTo>
                    <a:pt x="125" y="444"/>
                  </a:lnTo>
                  <a:lnTo>
                    <a:pt x="116" y="444"/>
                  </a:lnTo>
                  <a:lnTo>
                    <a:pt x="110" y="446"/>
                  </a:lnTo>
                  <a:lnTo>
                    <a:pt x="104" y="446"/>
                  </a:lnTo>
                  <a:lnTo>
                    <a:pt x="101" y="444"/>
                  </a:lnTo>
                  <a:lnTo>
                    <a:pt x="101" y="444"/>
                  </a:lnTo>
                  <a:lnTo>
                    <a:pt x="100" y="443"/>
                  </a:lnTo>
                  <a:lnTo>
                    <a:pt x="99" y="441"/>
                  </a:lnTo>
                  <a:lnTo>
                    <a:pt x="96" y="438"/>
                  </a:lnTo>
                  <a:lnTo>
                    <a:pt x="93" y="437"/>
                  </a:lnTo>
                  <a:lnTo>
                    <a:pt x="90" y="434"/>
                  </a:lnTo>
                  <a:lnTo>
                    <a:pt x="87" y="434"/>
                  </a:lnTo>
                  <a:lnTo>
                    <a:pt x="83" y="435"/>
                  </a:lnTo>
                  <a:lnTo>
                    <a:pt x="81" y="438"/>
                  </a:lnTo>
                  <a:lnTo>
                    <a:pt x="81" y="438"/>
                  </a:lnTo>
                  <a:lnTo>
                    <a:pt x="80" y="440"/>
                  </a:lnTo>
                  <a:lnTo>
                    <a:pt x="78" y="441"/>
                  </a:lnTo>
                  <a:lnTo>
                    <a:pt x="78" y="443"/>
                  </a:lnTo>
                  <a:lnTo>
                    <a:pt x="78" y="443"/>
                  </a:lnTo>
                  <a:lnTo>
                    <a:pt x="78" y="461"/>
                  </a:lnTo>
                  <a:lnTo>
                    <a:pt x="75" y="464"/>
                  </a:lnTo>
                  <a:lnTo>
                    <a:pt x="70" y="462"/>
                  </a:lnTo>
                  <a:lnTo>
                    <a:pt x="65" y="453"/>
                  </a:lnTo>
                  <a:lnTo>
                    <a:pt x="62" y="451"/>
                  </a:lnTo>
                  <a:lnTo>
                    <a:pt x="56" y="451"/>
                  </a:lnTo>
                  <a:lnTo>
                    <a:pt x="56" y="451"/>
                  </a:lnTo>
                  <a:lnTo>
                    <a:pt x="56" y="449"/>
                  </a:lnTo>
                  <a:lnTo>
                    <a:pt x="54" y="446"/>
                  </a:lnTo>
                  <a:lnTo>
                    <a:pt x="53" y="444"/>
                  </a:lnTo>
                  <a:lnTo>
                    <a:pt x="51" y="441"/>
                  </a:lnTo>
                  <a:lnTo>
                    <a:pt x="48" y="437"/>
                  </a:lnTo>
                  <a:lnTo>
                    <a:pt x="45" y="434"/>
                  </a:lnTo>
                  <a:lnTo>
                    <a:pt x="42" y="434"/>
                  </a:lnTo>
                  <a:lnTo>
                    <a:pt x="38" y="434"/>
                  </a:lnTo>
                  <a:lnTo>
                    <a:pt x="38" y="434"/>
                  </a:lnTo>
                  <a:lnTo>
                    <a:pt x="38" y="434"/>
                  </a:lnTo>
                  <a:lnTo>
                    <a:pt x="38" y="434"/>
                  </a:lnTo>
                  <a:lnTo>
                    <a:pt x="38" y="432"/>
                  </a:lnTo>
                  <a:lnTo>
                    <a:pt x="38" y="432"/>
                  </a:lnTo>
                  <a:lnTo>
                    <a:pt x="44" y="425"/>
                  </a:lnTo>
                  <a:lnTo>
                    <a:pt x="47" y="421"/>
                  </a:lnTo>
                  <a:lnTo>
                    <a:pt x="45" y="415"/>
                  </a:lnTo>
                  <a:lnTo>
                    <a:pt x="48" y="410"/>
                  </a:lnTo>
                  <a:lnTo>
                    <a:pt x="41" y="401"/>
                  </a:lnTo>
                  <a:lnTo>
                    <a:pt x="42" y="390"/>
                  </a:lnTo>
                  <a:lnTo>
                    <a:pt x="35" y="382"/>
                  </a:lnTo>
                  <a:lnTo>
                    <a:pt x="35" y="380"/>
                  </a:lnTo>
                  <a:lnTo>
                    <a:pt x="35" y="380"/>
                  </a:lnTo>
                  <a:lnTo>
                    <a:pt x="35" y="380"/>
                  </a:lnTo>
                  <a:lnTo>
                    <a:pt x="34" y="378"/>
                  </a:lnTo>
                  <a:lnTo>
                    <a:pt x="32" y="375"/>
                  </a:lnTo>
                  <a:lnTo>
                    <a:pt x="30" y="372"/>
                  </a:lnTo>
                  <a:lnTo>
                    <a:pt x="27" y="369"/>
                  </a:lnTo>
                  <a:lnTo>
                    <a:pt x="26" y="365"/>
                  </a:lnTo>
                  <a:lnTo>
                    <a:pt x="24" y="360"/>
                  </a:lnTo>
                  <a:lnTo>
                    <a:pt x="24" y="355"/>
                  </a:lnTo>
                  <a:lnTo>
                    <a:pt x="24" y="355"/>
                  </a:lnTo>
                  <a:lnTo>
                    <a:pt x="24" y="355"/>
                  </a:lnTo>
                  <a:lnTo>
                    <a:pt x="23" y="352"/>
                  </a:lnTo>
                  <a:lnTo>
                    <a:pt x="23" y="350"/>
                  </a:lnTo>
                  <a:lnTo>
                    <a:pt x="20" y="345"/>
                  </a:lnTo>
                  <a:lnTo>
                    <a:pt x="18" y="342"/>
                  </a:lnTo>
                  <a:lnTo>
                    <a:pt x="15" y="338"/>
                  </a:lnTo>
                  <a:lnTo>
                    <a:pt x="14" y="333"/>
                  </a:lnTo>
                  <a:lnTo>
                    <a:pt x="11" y="330"/>
                  </a:lnTo>
                  <a:lnTo>
                    <a:pt x="11" y="330"/>
                  </a:lnTo>
                  <a:lnTo>
                    <a:pt x="11" y="329"/>
                  </a:lnTo>
                  <a:lnTo>
                    <a:pt x="9" y="327"/>
                  </a:lnTo>
                  <a:lnTo>
                    <a:pt x="9" y="326"/>
                  </a:lnTo>
                  <a:lnTo>
                    <a:pt x="9" y="325"/>
                  </a:lnTo>
                  <a:lnTo>
                    <a:pt x="8" y="323"/>
                  </a:lnTo>
                  <a:lnTo>
                    <a:pt x="8" y="320"/>
                  </a:lnTo>
                  <a:lnTo>
                    <a:pt x="17" y="312"/>
                  </a:lnTo>
                  <a:lnTo>
                    <a:pt x="17" y="312"/>
                  </a:lnTo>
                  <a:lnTo>
                    <a:pt x="17" y="312"/>
                  </a:lnTo>
                  <a:lnTo>
                    <a:pt x="17" y="311"/>
                  </a:lnTo>
                  <a:lnTo>
                    <a:pt x="17" y="308"/>
                  </a:lnTo>
                  <a:lnTo>
                    <a:pt x="15" y="306"/>
                  </a:lnTo>
                  <a:lnTo>
                    <a:pt x="15" y="302"/>
                  </a:lnTo>
                  <a:lnTo>
                    <a:pt x="15" y="299"/>
                  </a:lnTo>
                  <a:lnTo>
                    <a:pt x="15" y="295"/>
                  </a:lnTo>
                  <a:lnTo>
                    <a:pt x="14" y="290"/>
                  </a:lnTo>
                  <a:lnTo>
                    <a:pt x="14" y="285"/>
                  </a:lnTo>
                  <a:lnTo>
                    <a:pt x="15" y="281"/>
                  </a:lnTo>
                  <a:lnTo>
                    <a:pt x="15" y="276"/>
                  </a:lnTo>
                  <a:lnTo>
                    <a:pt x="15" y="272"/>
                  </a:lnTo>
                  <a:lnTo>
                    <a:pt x="17" y="267"/>
                  </a:lnTo>
                  <a:lnTo>
                    <a:pt x="20" y="263"/>
                  </a:lnTo>
                  <a:lnTo>
                    <a:pt x="21" y="259"/>
                  </a:lnTo>
                  <a:lnTo>
                    <a:pt x="24" y="256"/>
                  </a:lnTo>
                  <a:lnTo>
                    <a:pt x="24" y="256"/>
                  </a:lnTo>
                  <a:lnTo>
                    <a:pt x="24" y="254"/>
                  </a:lnTo>
                  <a:lnTo>
                    <a:pt x="24" y="251"/>
                  </a:lnTo>
                  <a:lnTo>
                    <a:pt x="24" y="246"/>
                  </a:lnTo>
                  <a:lnTo>
                    <a:pt x="26" y="240"/>
                  </a:lnTo>
                  <a:lnTo>
                    <a:pt x="26" y="234"/>
                  </a:lnTo>
                  <a:lnTo>
                    <a:pt x="26" y="229"/>
                  </a:lnTo>
                  <a:lnTo>
                    <a:pt x="26" y="226"/>
                  </a:lnTo>
                  <a:lnTo>
                    <a:pt x="26" y="224"/>
                  </a:lnTo>
                  <a:lnTo>
                    <a:pt x="26" y="224"/>
                  </a:lnTo>
                  <a:lnTo>
                    <a:pt x="26" y="223"/>
                  </a:lnTo>
                  <a:lnTo>
                    <a:pt x="24" y="222"/>
                  </a:lnTo>
                  <a:lnTo>
                    <a:pt x="24" y="219"/>
                  </a:lnTo>
                  <a:lnTo>
                    <a:pt x="23" y="216"/>
                  </a:lnTo>
                  <a:lnTo>
                    <a:pt x="20" y="212"/>
                  </a:lnTo>
                  <a:lnTo>
                    <a:pt x="18" y="209"/>
                  </a:lnTo>
                  <a:lnTo>
                    <a:pt x="15" y="206"/>
                  </a:lnTo>
                  <a:lnTo>
                    <a:pt x="14" y="204"/>
                  </a:lnTo>
                  <a:lnTo>
                    <a:pt x="14" y="204"/>
                  </a:lnTo>
                  <a:lnTo>
                    <a:pt x="14" y="203"/>
                  </a:lnTo>
                  <a:lnTo>
                    <a:pt x="14" y="200"/>
                  </a:lnTo>
                  <a:lnTo>
                    <a:pt x="14" y="197"/>
                  </a:lnTo>
                  <a:lnTo>
                    <a:pt x="14" y="197"/>
                  </a:lnTo>
                  <a:lnTo>
                    <a:pt x="14" y="197"/>
                  </a:lnTo>
                  <a:lnTo>
                    <a:pt x="14" y="197"/>
                  </a:lnTo>
                  <a:lnTo>
                    <a:pt x="12" y="196"/>
                  </a:lnTo>
                  <a:lnTo>
                    <a:pt x="11" y="194"/>
                  </a:lnTo>
                  <a:lnTo>
                    <a:pt x="8" y="191"/>
                  </a:lnTo>
                  <a:lnTo>
                    <a:pt x="5" y="189"/>
                  </a:lnTo>
                  <a:lnTo>
                    <a:pt x="3" y="185"/>
                  </a:lnTo>
                  <a:lnTo>
                    <a:pt x="2" y="180"/>
                  </a:lnTo>
                  <a:lnTo>
                    <a:pt x="1" y="176"/>
                  </a:lnTo>
                  <a:lnTo>
                    <a:pt x="0" y="170"/>
                  </a:lnTo>
                  <a:lnTo>
                    <a:pt x="0" y="164"/>
                  </a:lnTo>
                  <a:lnTo>
                    <a:pt x="1" y="158"/>
                  </a:lnTo>
                  <a:lnTo>
                    <a:pt x="3" y="150"/>
                  </a:lnTo>
                  <a:lnTo>
                    <a:pt x="8" y="143"/>
                  </a:lnTo>
                  <a:lnTo>
                    <a:pt x="14" y="134"/>
                  </a:lnTo>
                  <a:lnTo>
                    <a:pt x="23" y="126"/>
                  </a:lnTo>
                  <a:lnTo>
                    <a:pt x="33" y="117"/>
                  </a:lnTo>
                  <a:lnTo>
                    <a:pt x="33" y="117"/>
                  </a:lnTo>
                  <a:lnTo>
                    <a:pt x="34" y="116"/>
                  </a:lnTo>
                  <a:lnTo>
                    <a:pt x="35" y="114"/>
                  </a:lnTo>
                  <a:lnTo>
                    <a:pt x="36" y="111"/>
                  </a:lnTo>
                  <a:lnTo>
                    <a:pt x="38" y="107"/>
                  </a:lnTo>
                  <a:lnTo>
                    <a:pt x="39" y="103"/>
                  </a:lnTo>
                  <a:lnTo>
                    <a:pt x="41" y="98"/>
                  </a:lnTo>
                  <a:lnTo>
                    <a:pt x="41" y="95"/>
                  </a:lnTo>
                  <a:lnTo>
                    <a:pt x="41" y="90"/>
                  </a:lnTo>
                  <a:lnTo>
                    <a:pt x="41" y="90"/>
                  </a:lnTo>
                  <a:lnTo>
                    <a:pt x="41" y="89"/>
                  </a:lnTo>
                  <a:lnTo>
                    <a:pt x="44" y="84"/>
                  </a:lnTo>
                  <a:lnTo>
                    <a:pt x="47" y="78"/>
                  </a:lnTo>
                  <a:lnTo>
                    <a:pt x="51" y="73"/>
                  </a:lnTo>
                  <a:lnTo>
                    <a:pt x="56" y="65"/>
                  </a:lnTo>
                  <a:lnTo>
                    <a:pt x="57" y="59"/>
                  </a:lnTo>
                  <a:lnTo>
                    <a:pt x="59" y="51"/>
                  </a:lnTo>
                  <a:lnTo>
                    <a:pt x="59" y="44"/>
                  </a:lnTo>
                  <a:lnTo>
                    <a:pt x="59" y="44"/>
                  </a:lnTo>
                  <a:lnTo>
                    <a:pt x="59" y="43"/>
                  </a:lnTo>
                  <a:lnTo>
                    <a:pt x="59" y="41"/>
                  </a:lnTo>
                  <a:lnTo>
                    <a:pt x="60" y="38"/>
                  </a:lnTo>
                  <a:lnTo>
                    <a:pt x="60" y="38"/>
                  </a:lnTo>
                  <a:lnTo>
                    <a:pt x="59" y="37"/>
                  </a:lnTo>
                  <a:lnTo>
                    <a:pt x="59" y="29"/>
                  </a:lnTo>
                  <a:lnTo>
                    <a:pt x="54" y="23"/>
                  </a:lnTo>
                  <a:lnTo>
                    <a:pt x="56" y="20"/>
                  </a:lnTo>
                  <a:lnTo>
                    <a:pt x="63" y="8"/>
                  </a:lnTo>
                  <a:lnTo>
                    <a:pt x="65" y="2"/>
                  </a:lnTo>
                  <a:lnTo>
                    <a:pt x="63" y="0"/>
                  </a:lnTo>
                </a:path>
              </a:pathLst>
            </a:custGeom>
            <a:solidFill>
              <a:schemeClr val="accent2">
                <a:lumMod val="7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275" name="Freeform 9"/>
            <p:cNvSpPr>
              <a:spLocks/>
            </p:cNvSpPr>
            <p:nvPr/>
          </p:nvSpPr>
          <p:spPr bwMode="auto">
            <a:xfrm>
              <a:off x="944817" y="4417543"/>
              <a:ext cx="357469" cy="552034"/>
            </a:xfrm>
            <a:custGeom>
              <a:avLst/>
              <a:gdLst>
                <a:gd name="T0" fmla="*/ 0 w 532"/>
                <a:gd name="T1" fmla="*/ 309 h 823"/>
                <a:gd name="T2" fmla="*/ 79 w 532"/>
                <a:gd name="T3" fmla="*/ 1 h 823"/>
                <a:gd name="T4" fmla="*/ 101 w 532"/>
                <a:gd name="T5" fmla="*/ 7 h 823"/>
                <a:gd name="T6" fmla="*/ 123 w 532"/>
                <a:gd name="T7" fmla="*/ 13 h 823"/>
                <a:gd name="T8" fmla="*/ 143 w 532"/>
                <a:gd name="T9" fmla="*/ 17 h 823"/>
                <a:gd name="T10" fmla="*/ 164 w 532"/>
                <a:gd name="T11" fmla="*/ 23 h 823"/>
                <a:gd name="T12" fmla="*/ 183 w 532"/>
                <a:gd name="T13" fmla="*/ 27 h 823"/>
                <a:gd name="T14" fmla="*/ 202 w 532"/>
                <a:gd name="T15" fmla="*/ 32 h 823"/>
                <a:gd name="T16" fmla="*/ 219 w 532"/>
                <a:gd name="T17" fmla="*/ 37 h 823"/>
                <a:gd name="T18" fmla="*/ 235 w 532"/>
                <a:gd name="T19" fmla="*/ 41 h 823"/>
                <a:gd name="T20" fmla="*/ 251 w 532"/>
                <a:gd name="T21" fmla="*/ 44 h 823"/>
                <a:gd name="T22" fmla="*/ 264 w 532"/>
                <a:gd name="T23" fmla="*/ 47 h 823"/>
                <a:gd name="T24" fmla="*/ 275 w 532"/>
                <a:gd name="T25" fmla="*/ 50 h 823"/>
                <a:gd name="T26" fmla="*/ 286 w 532"/>
                <a:gd name="T27" fmla="*/ 53 h 823"/>
                <a:gd name="T28" fmla="*/ 293 w 532"/>
                <a:gd name="T29" fmla="*/ 56 h 823"/>
                <a:gd name="T30" fmla="*/ 298 w 532"/>
                <a:gd name="T31" fmla="*/ 56 h 823"/>
                <a:gd name="T32" fmla="*/ 302 w 532"/>
                <a:gd name="T33" fmla="*/ 57 h 823"/>
                <a:gd name="T34" fmla="*/ 302 w 532"/>
                <a:gd name="T35" fmla="*/ 57 h 823"/>
                <a:gd name="T36" fmla="*/ 531 w 532"/>
                <a:gd name="T37" fmla="*/ 106 h 823"/>
                <a:gd name="T38" fmla="*/ 416 w 532"/>
                <a:gd name="T39" fmla="*/ 704 h 823"/>
                <a:gd name="T40" fmla="*/ 415 w 532"/>
                <a:gd name="T41" fmla="*/ 708 h 823"/>
                <a:gd name="T42" fmla="*/ 410 w 532"/>
                <a:gd name="T43" fmla="*/ 720 h 823"/>
                <a:gd name="T44" fmla="*/ 403 w 532"/>
                <a:gd name="T45" fmla="*/ 726 h 823"/>
                <a:gd name="T46" fmla="*/ 393 w 532"/>
                <a:gd name="T47" fmla="*/ 723 h 823"/>
                <a:gd name="T48" fmla="*/ 392 w 532"/>
                <a:gd name="T49" fmla="*/ 720 h 823"/>
                <a:gd name="T50" fmla="*/ 392 w 532"/>
                <a:gd name="T51" fmla="*/ 717 h 823"/>
                <a:gd name="T52" fmla="*/ 388 w 532"/>
                <a:gd name="T53" fmla="*/ 713 h 823"/>
                <a:gd name="T54" fmla="*/ 380 w 532"/>
                <a:gd name="T55" fmla="*/ 711 h 823"/>
                <a:gd name="T56" fmla="*/ 377 w 532"/>
                <a:gd name="T57" fmla="*/ 710 h 823"/>
                <a:gd name="T58" fmla="*/ 376 w 532"/>
                <a:gd name="T59" fmla="*/ 707 h 823"/>
                <a:gd name="T60" fmla="*/ 371 w 532"/>
                <a:gd name="T61" fmla="*/ 705 h 823"/>
                <a:gd name="T62" fmla="*/ 368 w 532"/>
                <a:gd name="T63" fmla="*/ 708 h 823"/>
                <a:gd name="T64" fmla="*/ 365 w 532"/>
                <a:gd name="T65" fmla="*/ 710 h 823"/>
                <a:gd name="T66" fmla="*/ 360 w 532"/>
                <a:gd name="T67" fmla="*/ 710 h 823"/>
                <a:gd name="T68" fmla="*/ 356 w 532"/>
                <a:gd name="T69" fmla="*/ 711 h 823"/>
                <a:gd name="T70" fmla="*/ 355 w 532"/>
                <a:gd name="T71" fmla="*/ 714 h 823"/>
                <a:gd name="T72" fmla="*/ 355 w 532"/>
                <a:gd name="T73" fmla="*/ 717 h 823"/>
                <a:gd name="T74" fmla="*/ 356 w 532"/>
                <a:gd name="T75" fmla="*/ 723 h 823"/>
                <a:gd name="T76" fmla="*/ 356 w 532"/>
                <a:gd name="T77" fmla="*/ 729 h 823"/>
                <a:gd name="T78" fmla="*/ 356 w 532"/>
                <a:gd name="T79" fmla="*/ 740 h 823"/>
                <a:gd name="T80" fmla="*/ 357 w 532"/>
                <a:gd name="T81" fmla="*/ 750 h 823"/>
                <a:gd name="T82" fmla="*/ 356 w 532"/>
                <a:gd name="T83" fmla="*/ 759 h 823"/>
                <a:gd name="T84" fmla="*/ 355 w 532"/>
                <a:gd name="T85" fmla="*/ 768 h 823"/>
                <a:gd name="T86" fmla="*/ 352 w 532"/>
                <a:gd name="T87" fmla="*/ 776 h 823"/>
                <a:gd name="T88" fmla="*/ 352 w 532"/>
                <a:gd name="T89" fmla="*/ 781 h 823"/>
                <a:gd name="T90" fmla="*/ 352 w 532"/>
                <a:gd name="T91" fmla="*/ 791 h 823"/>
                <a:gd name="T92" fmla="*/ 352 w 532"/>
                <a:gd name="T93" fmla="*/ 803 h 823"/>
                <a:gd name="T94" fmla="*/ 350 w 532"/>
                <a:gd name="T95" fmla="*/ 813 h 823"/>
                <a:gd name="T96" fmla="*/ 347 w 532"/>
                <a:gd name="T97" fmla="*/ 814 h 823"/>
                <a:gd name="T98" fmla="*/ 344 w 532"/>
                <a:gd name="T99" fmla="*/ 817 h 823"/>
                <a:gd name="T100" fmla="*/ 340 w 532"/>
                <a:gd name="T101" fmla="*/ 820 h 823"/>
                <a:gd name="T102" fmla="*/ 338 w 532"/>
                <a:gd name="T103" fmla="*/ 82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2" h="823">
                  <a:moveTo>
                    <a:pt x="338" y="822"/>
                  </a:moveTo>
                  <a:lnTo>
                    <a:pt x="0" y="309"/>
                  </a:lnTo>
                  <a:lnTo>
                    <a:pt x="80" y="0"/>
                  </a:lnTo>
                  <a:lnTo>
                    <a:pt x="79" y="1"/>
                  </a:lnTo>
                  <a:lnTo>
                    <a:pt x="90" y="4"/>
                  </a:lnTo>
                  <a:lnTo>
                    <a:pt x="101" y="7"/>
                  </a:lnTo>
                  <a:lnTo>
                    <a:pt x="112" y="10"/>
                  </a:lnTo>
                  <a:lnTo>
                    <a:pt x="123" y="13"/>
                  </a:lnTo>
                  <a:lnTo>
                    <a:pt x="133" y="16"/>
                  </a:lnTo>
                  <a:lnTo>
                    <a:pt x="143" y="17"/>
                  </a:lnTo>
                  <a:lnTo>
                    <a:pt x="155" y="20"/>
                  </a:lnTo>
                  <a:lnTo>
                    <a:pt x="164" y="23"/>
                  </a:lnTo>
                  <a:lnTo>
                    <a:pt x="173" y="26"/>
                  </a:lnTo>
                  <a:lnTo>
                    <a:pt x="183" y="27"/>
                  </a:lnTo>
                  <a:lnTo>
                    <a:pt x="194" y="30"/>
                  </a:lnTo>
                  <a:lnTo>
                    <a:pt x="202" y="32"/>
                  </a:lnTo>
                  <a:lnTo>
                    <a:pt x="211" y="34"/>
                  </a:lnTo>
                  <a:lnTo>
                    <a:pt x="219" y="37"/>
                  </a:lnTo>
                  <a:lnTo>
                    <a:pt x="228" y="38"/>
                  </a:lnTo>
                  <a:lnTo>
                    <a:pt x="235" y="41"/>
                  </a:lnTo>
                  <a:lnTo>
                    <a:pt x="244" y="43"/>
                  </a:lnTo>
                  <a:lnTo>
                    <a:pt x="251" y="44"/>
                  </a:lnTo>
                  <a:lnTo>
                    <a:pt x="257" y="46"/>
                  </a:lnTo>
                  <a:lnTo>
                    <a:pt x="264" y="47"/>
                  </a:lnTo>
                  <a:lnTo>
                    <a:pt x="269" y="49"/>
                  </a:lnTo>
                  <a:lnTo>
                    <a:pt x="275" y="50"/>
                  </a:lnTo>
                  <a:lnTo>
                    <a:pt x="280" y="52"/>
                  </a:lnTo>
                  <a:lnTo>
                    <a:pt x="286" y="53"/>
                  </a:lnTo>
                  <a:lnTo>
                    <a:pt x="288" y="54"/>
                  </a:lnTo>
                  <a:lnTo>
                    <a:pt x="293" y="56"/>
                  </a:lnTo>
                  <a:lnTo>
                    <a:pt x="296" y="56"/>
                  </a:lnTo>
                  <a:lnTo>
                    <a:pt x="298" y="56"/>
                  </a:lnTo>
                  <a:lnTo>
                    <a:pt x="299" y="57"/>
                  </a:lnTo>
                  <a:lnTo>
                    <a:pt x="302" y="57"/>
                  </a:lnTo>
                  <a:lnTo>
                    <a:pt x="302" y="57"/>
                  </a:lnTo>
                  <a:lnTo>
                    <a:pt x="302" y="57"/>
                  </a:lnTo>
                  <a:lnTo>
                    <a:pt x="302" y="57"/>
                  </a:lnTo>
                  <a:lnTo>
                    <a:pt x="531" y="106"/>
                  </a:lnTo>
                  <a:lnTo>
                    <a:pt x="431" y="627"/>
                  </a:lnTo>
                  <a:lnTo>
                    <a:pt x="416" y="704"/>
                  </a:lnTo>
                  <a:lnTo>
                    <a:pt x="416" y="705"/>
                  </a:lnTo>
                  <a:lnTo>
                    <a:pt x="415" y="708"/>
                  </a:lnTo>
                  <a:lnTo>
                    <a:pt x="413" y="714"/>
                  </a:lnTo>
                  <a:lnTo>
                    <a:pt x="410" y="720"/>
                  </a:lnTo>
                  <a:lnTo>
                    <a:pt x="407" y="723"/>
                  </a:lnTo>
                  <a:lnTo>
                    <a:pt x="403" y="726"/>
                  </a:lnTo>
                  <a:lnTo>
                    <a:pt x="398" y="726"/>
                  </a:lnTo>
                  <a:lnTo>
                    <a:pt x="393" y="723"/>
                  </a:lnTo>
                  <a:lnTo>
                    <a:pt x="393" y="721"/>
                  </a:lnTo>
                  <a:lnTo>
                    <a:pt x="392" y="720"/>
                  </a:lnTo>
                  <a:lnTo>
                    <a:pt x="392" y="718"/>
                  </a:lnTo>
                  <a:lnTo>
                    <a:pt x="392" y="717"/>
                  </a:lnTo>
                  <a:lnTo>
                    <a:pt x="390" y="715"/>
                  </a:lnTo>
                  <a:lnTo>
                    <a:pt x="388" y="713"/>
                  </a:lnTo>
                  <a:lnTo>
                    <a:pt x="385" y="713"/>
                  </a:lnTo>
                  <a:lnTo>
                    <a:pt x="380" y="711"/>
                  </a:lnTo>
                  <a:lnTo>
                    <a:pt x="379" y="711"/>
                  </a:lnTo>
                  <a:lnTo>
                    <a:pt x="377" y="710"/>
                  </a:lnTo>
                  <a:lnTo>
                    <a:pt x="377" y="708"/>
                  </a:lnTo>
                  <a:lnTo>
                    <a:pt x="376" y="707"/>
                  </a:lnTo>
                  <a:lnTo>
                    <a:pt x="373" y="705"/>
                  </a:lnTo>
                  <a:lnTo>
                    <a:pt x="371" y="705"/>
                  </a:lnTo>
                  <a:lnTo>
                    <a:pt x="370" y="705"/>
                  </a:lnTo>
                  <a:lnTo>
                    <a:pt x="368" y="708"/>
                  </a:lnTo>
                  <a:lnTo>
                    <a:pt x="367" y="708"/>
                  </a:lnTo>
                  <a:lnTo>
                    <a:pt x="365" y="710"/>
                  </a:lnTo>
                  <a:lnTo>
                    <a:pt x="363" y="710"/>
                  </a:lnTo>
                  <a:lnTo>
                    <a:pt x="360" y="710"/>
                  </a:lnTo>
                  <a:lnTo>
                    <a:pt x="359" y="710"/>
                  </a:lnTo>
                  <a:lnTo>
                    <a:pt x="356" y="711"/>
                  </a:lnTo>
                  <a:lnTo>
                    <a:pt x="356" y="713"/>
                  </a:lnTo>
                  <a:lnTo>
                    <a:pt x="355" y="714"/>
                  </a:lnTo>
                  <a:lnTo>
                    <a:pt x="355" y="715"/>
                  </a:lnTo>
                  <a:lnTo>
                    <a:pt x="355" y="717"/>
                  </a:lnTo>
                  <a:lnTo>
                    <a:pt x="356" y="720"/>
                  </a:lnTo>
                  <a:lnTo>
                    <a:pt x="356" y="723"/>
                  </a:lnTo>
                  <a:lnTo>
                    <a:pt x="356" y="725"/>
                  </a:lnTo>
                  <a:lnTo>
                    <a:pt x="356" y="729"/>
                  </a:lnTo>
                  <a:lnTo>
                    <a:pt x="356" y="734"/>
                  </a:lnTo>
                  <a:lnTo>
                    <a:pt x="356" y="740"/>
                  </a:lnTo>
                  <a:lnTo>
                    <a:pt x="357" y="744"/>
                  </a:lnTo>
                  <a:lnTo>
                    <a:pt x="357" y="750"/>
                  </a:lnTo>
                  <a:lnTo>
                    <a:pt x="356" y="754"/>
                  </a:lnTo>
                  <a:lnTo>
                    <a:pt x="356" y="759"/>
                  </a:lnTo>
                  <a:lnTo>
                    <a:pt x="356" y="764"/>
                  </a:lnTo>
                  <a:lnTo>
                    <a:pt x="355" y="768"/>
                  </a:lnTo>
                  <a:lnTo>
                    <a:pt x="353" y="773"/>
                  </a:lnTo>
                  <a:lnTo>
                    <a:pt x="352" y="776"/>
                  </a:lnTo>
                  <a:lnTo>
                    <a:pt x="352" y="778"/>
                  </a:lnTo>
                  <a:lnTo>
                    <a:pt x="352" y="781"/>
                  </a:lnTo>
                  <a:lnTo>
                    <a:pt x="352" y="786"/>
                  </a:lnTo>
                  <a:lnTo>
                    <a:pt x="352" y="791"/>
                  </a:lnTo>
                  <a:lnTo>
                    <a:pt x="352" y="797"/>
                  </a:lnTo>
                  <a:lnTo>
                    <a:pt x="352" y="803"/>
                  </a:lnTo>
                  <a:lnTo>
                    <a:pt x="352" y="809"/>
                  </a:lnTo>
                  <a:lnTo>
                    <a:pt x="350" y="813"/>
                  </a:lnTo>
                  <a:lnTo>
                    <a:pt x="349" y="813"/>
                  </a:lnTo>
                  <a:lnTo>
                    <a:pt x="347" y="814"/>
                  </a:lnTo>
                  <a:lnTo>
                    <a:pt x="346" y="816"/>
                  </a:lnTo>
                  <a:lnTo>
                    <a:pt x="344" y="817"/>
                  </a:lnTo>
                  <a:lnTo>
                    <a:pt x="341" y="819"/>
                  </a:lnTo>
                  <a:lnTo>
                    <a:pt x="340" y="820"/>
                  </a:lnTo>
                  <a:lnTo>
                    <a:pt x="338" y="822"/>
                  </a:lnTo>
                  <a:lnTo>
                    <a:pt x="338" y="822"/>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276" name="Freeform 10"/>
            <p:cNvSpPr>
              <a:spLocks/>
            </p:cNvSpPr>
            <p:nvPr/>
          </p:nvSpPr>
          <p:spPr bwMode="auto">
            <a:xfrm>
              <a:off x="944817" y="4417543"/>
              <a:ext cx="357469" cy="552034"/>
            </a:xfrm>
            <a:custGeom>
              <a:avLst/>
              <a:gdLst>
                <a:gd name="T0" fmla="*/ 0 w 532"/>
                <a:gd name="T1" fmla="*/ 309 h 823"/>
                <a:gd name="T2" fmla="*/ 79 w 532"/>
                <a:gd name="T3" fmla="*/ 1 h 823"/>
                <a:gd name="T4" fmla="*/ 90 w 532"/>
                <a:gd name="T5" fmla="*/ 4 h 823"/>
                <a:gd name="T6" fmla="*/ 112 w 532"/>
                <a:gd name="T7" fmla="*/ 10 h 823"/>
                <a:gd name="T8" fmla="*/ 133 w 532"/>
                <a:gd name="T9" fmla="*/ 16 h 823"/>
                <a:gd name="T10" fmla="*/ 155 w 532"/>
                <a:gd name="T11" fmla="*/ 20 h 823"/>
                <a:gd name="T12" fmla="*/ 173 w 532"/>
                <a:gd name="T13" fmla="*/ 26 h 823"/>
                <a:gd name="T14" fmla="*/ 194 w 532"/>
                <a:gd name="T15" fmla="*/ 30 h 823"/>
                <a:gd name="T16" fmla="*/ 211 w 532"/>
                <a:gd name="T17" fmla="*/ 34 h 823"/>
                <a:gd name="T18" fmla="*/ 228 w 532"/>
                <a:gd name="T19" fmla="*/ 38 h 823"/>
                <a:gd name="T20" fmla="*/ 244 w 532"/>
                <a:gd name="T21" fmla="*/ 43 h 823"/>
                <a:gd name="T22" fmla="*/ 257 w 532"/>
                <a:gd name="T23" fmla="*/ 46 h 823"/>
                <a:gd name="T24" fmla="*/ 269 w 532"/>
                <a:gd name="T25" fmla="*/ 49 h 823"/>
                <a:gd name="T26" fmla="*/ 280 w 532"/>
                <a:gd name="T27" fmla="*/ 52 h 823"/>
                <a:gd name="T28" fmla="*/ 288 w 532"/>
                <a:gd name="T29" fmla="*/ 54 h 823"/>
                <a:gd name="T30" fmla="*/ 296 w 532"/>
                <a:gd name="T31" fmla="*/ 56 h 823"/>
                <a:gd name="T32" fmla="*/ 299 w 532"/>
                <a:gd name="T33" fmla="*/ 57 h 823"/>
                <a:gd name="T34" fmla="*/ 302 w 532"/>
                <a:gd name="T35" fmla="*/ 57 h 823"/>
                <a:gd name="T36" fmla="*/ 302 w 532"/>
                <a:gd name="T37" fmla="*/ 57 h 823"/>
                <a:gd name="T38" fmla="*/ 431 w 532"/>
                <a:gd name="T39" fmla="*/ 627 h 823"/>
                <a:gd name="T40" fmla="*/ 416 w 532"/>
                <a:gd name="T41" fmla="*/ 704 h 823"/>
                <a:gd name="T42" fmla="*/ 415 w 532"/>
                <a:gd name="T43" fmla="*/ 708 h 823"/>
                <a:gd name="T44" fmla="*/ 410 w 532"/>
                <a:gd name="T45" fmla="*/ 720 h 823"/>
                <a:gd name="T46" fmla="*/ 403 w 532"/>
                <a:gd name="T47" fmla="*/ 726 h 823"/>
                <a:gd name="T48" fmla="*/ 393 w 532"/>
                <a:gd name="T49" fmla="*/ 723 h 823"/>
                <a:gd name="T50" fmla="*/ 393 w 532"/>
                <a:gd name="T51" fmla="*/ 721 h 823"/>
                <a:gd name="T52" fmla="*/ 392 w 532"/>
                <a:gd name="T53" fmla="*/ 718 h 823"/>
                <a:gd name="T54" fmla="*/ 390 w 532"/>
                <a:gd name="T55" fmla="*/ 715 h 823"/>
                <a:gd name="T56" fmla="*/ 385 w 532"/>
                <a:gd name="T57" fmla="*/ 713 h 823"/>
                <a:gd name="T58" fmla="*/ 380 w 532"/>
                <a:gd name="T59" fmla="*/ 711 h 823"/>
                <a:gd name="T60" fmla="*/ 377 w 532"/>
                <a:gd name="T61" fmla="*/ 710 h 823"/>
                <a:gd name="T62" fmla="*/ 376 w 532"/>
                <a:gd name="T63" fmla="*/ 707 h 823"/>
                <a:gd name="T64" fmla="*/ 371 w 532"/>
                <a:gd name="T65" fmla="*/ 705 h 823"/>
                <a:gd name="T66" fmla="*/ 368 w 532"/>
                <a:gd name="T67" fmla="*/ 708 h 823"/>
                <a:gd name="T68" fmla="*/ 367 w 532"/>
                <a:gd name="T69" fmla="*/ 708 h 823"/>
                <a:gd name="T70" fmla="*/ 363 w 532"/>
                <a:gd name="T71" fmla="*/ 710 h 823"/>
                <a:gd name="T72" fmla="*/ 359 w 532"/>
                <a:gd name="T73" fmla="*/ 710 h 823"/>
                <a:gd name="T74" fmla="*/ 356 w 532"/>
                <a:gd name="T75" fmla="*/ 713 h 823"/>
                <a:gd name="T76" fmla="*/ 355 w 532"/>
                <a:gd name="T77" fmla="*/ 714 h 823"/>
                <a:gd name="T78" fmla="*/ 355 w 532"/>
                <a:gd name="T79" fmla="*/ 717 h 823"/>
                <a:gd name="T80" fmla="*/ 356 w 532"/>
                <a:gd name="T81" fmla="*/ 723 h 823"/>
                <a:gd name="T82" fmla="*/ 356 w 532"/>
                <a:gd name="T83" fmla="*/ 729 h 823"/>
                <a:gd name="T84" fmla="*/ 356 w 532"/>
                <a:gd name="T85" fmla="*/ 740 h 823"/>
                <a:gd name="T86" fmla="*/ 357 w 532"/>
                <a:gd name="T87" fmla="*/ 750 h 823"/>
                <a:gd name="T88" fmla="*/ 356 w 532"/>
                <a:gd name="T89" fmla="*/ 759 h 823"/>
                <a:gd name="T90" fmla="*/ 355 w 532"/>
                <a:gd name="T91" fmla="*/ 768 h 823"/>
                <a:gd name="T92" fmla="*/ 352 w 532"/>
                <a:gd name="T93" fmla="*/ 776 h 823"/>
                <a:gd name="T94" fmla="*/ 352 w 532"/>
                <a:gd name="T95" fmla="*/ 778 h 823"/>
                <a:gd name="T96" fmla="*/ 352 w 532"/>
                <a:gd name="T97" fmla="*/ 786 h 823"/>
                <a:gd name="T98" fmla="*/ 352 w 532"/>
                <a:gd name="T99" fmla="*/ 797 h 823"/>
                <a:gd name="T100" fmla="*/ 352 w 532"/>
                <a:gd name="T101" fmla="*/ 809 h 823"/>
                <a:gd name="T102" fmla="*/ 350 w 532"/>
                <a:gd name="T103" fmla="*/ 813 h 823"/>
                <a:gd name="T104" fmla="*/ 347 w 532"/>
                <a:gd name="T105" fmla="*/ 814 h 823"/>
                <a:gd name="T106" fmla="*/ 344 w 532"/>
                <a:gd name="T107" fmla="*/ 817 h 823"/>
                <a:gd name="T108" fmla="*/ 340 w 532"/>
                <a:gd name="T109" fmla="*/ 820 h 823"/>
                <a:gd name="T110" fmla="*/ 338 w 532"/>
                <a:gd name="T111" fmla="*/ 82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2" h="823">
                  <a:moveTo>
                    <a:pt x="338" y="822"/>
                  </a:moveTo>
                  <a:lnTo>
                    <a:pt x="0" y="309"/>
                  </a:lnTo>
                  <a:lnTo>
                    <a:pt x="80" y="0"/>
                  </a:lnTo>
                  <a:lnTo>
                    <a:pt x="79" y="1"/>
                  </a:lnTo>
                  <a:lnTo>
                    <a:pt x="79" y="1"/>
                  </a:lnTo>
                  <a:lnTo>
                    <a:pt x="90" y="4"/>
                  </a:lnTo>
                  <a:lnTo>
                    <a:pt x="101" y="7"/>
                  </a:lnTo>
                  <a:lnTo>
                    <a:pt x="112" y="10"/>
                  </a:lnTo>
                  <a:lnTo>
                    <a:pt x="123" y="13"/>
                  </a:lnTo>
                  <a:lnTo>
                    <a:pt x="133" y="16"/>
                  </a:lnTo>
                  <a:lnTo>
                    <a:pt x="143" y="17"/>
                  </a:lnTo>
                  <a:lnTo>
                    <a:pt x="155" y="20"/>
                  </a:lnTo>
                  <a:lnTo>
                    <a:pt x="164" y="23"/>
                  </a:lnTo>
                  <a:lnTo>
                    <a:pt x="173" y="26"/>
                  </a:lnTo>
                  <a:lnTo>
                    <a:pt x="183" y="27"/>
                  </a:lnTo>
                  <a:lnTo>
                    <a:pt x="194" y="30"/>
                  </a:lnTo>
                  <a:lnTo>
                    <a:pt x="202" y="32"/>
                  </a:lnTo>
                  <a:lnTo>
                    <a:pt x="211" y="34"/>
                  </a:lnTo>
                  <a:lnTo>
                    <a:pt x="219" y="37"/>
                  </a:lnTo>
                  <a:lnTo>
                    <a:pt x="228" y="38"/>
                  </a:lnTo>
                  <a:lnTo>
                    <a:pt x="235" y="41"/>
                  </a:lnTo>
                  <a:lnTo>
                    <a:pt x="244" y="43"/>
                  </a:lnTo>
                  <a:lnTo>
                    <a:pt x="251" y="44"/>
                  </a:lnTo>
                  <a:lnTo>
                    <a:pt x="257" y="46"/>
                  </a:lnTo>
                  <a:lnTo>
                    <a:pt x="264" y="47"/>
                  </a:lnTo>
                  <a:lnTo>
                    <a:pt x="269" y="49"/>
                  </a:lnTo>
                  <a:lnTo>
                    <a:pt x="275" y="50"/>
                  </a:lnTo>
                  <a:lnTo>
                    <a:pt x="280" y="52"/>
                  </a:lnTo>
                  <a:lnTo>
                    <a:pt x="286" y="53"/>
                  </a:lnTo>
                  <a:lnTo>
                    <a:pt x="288" y="54"/>
                  </a:lnTo>
                  <a:lnTo>
                    <a:pt x="293" y="56"/>
                  </a:lnTo>
                  <a:lnTo>
                    <a:pt x="296" y="56"/>
                  </a:lnTo>
                  <a:lnTo>
                    <a:pt x="298" y="56"/>
                  </a:lnTo>
                  <a:lnTo>
                    <a:pt x="299" y="57"/>
                  </a:lnTo>
                  <a:lnTo>
                    <a:pt x="302" y="57"/>
                  </a:lnTo>
                  <a:lnTo>
                    <a:pt x="302" y="57"/>
                  </a:lnTo>
                  <a:lnTo>
                    <a:pt x="302" y="57"/>
                  </a:lnTo>
                  <a:lnTo>
                    <a:pt x="302" y="57"/>
                  </a:lnTo>
                  <a:lnTo>
                    <a:pt x="531" y="106"/>
                  </a:lnTo>
                  <a:lnTo>
                    <a:pt x="431" y="627"/>
                  </a:lnTo>
                  <a:lnTo>
                    <a:pt x="416" y="704"/>
                  </a:lnTo>
                  <a:lnTo>
                    <a:pt x="416" y="704"/>
                  </a:lnTo>
                  <a:lnTo>
                    <a:pt x="416" y="705"/>
                  </a:lnTo>
                  <a:lnTo>
                    <a:pt x="415" y="708"/>
                  </a:lnTo>
                  <a:lnTo>
                    <a:pt x="413" y="714"/>
                  </a:lnTo>
                  <a:lnTo>
                    <a:pt x="410" y="720"/>
                  </a:lnTo>
                  <a:lnTo>
                    <a:pt x="407" y="723"/>
                  </a:lnTo>
                  <a:lnTo>
                    <a:pt x="403" y="726"/>
                  </a:lnTo>
                  <a:lnTo>
                    <a:pt x="398" y="726"/>
                  </a:lnTo>
                  <a:lnTo>
                    <a:pt x="393" y="723"/>
                  </a:lnTo>
                  <a:lnTo>
                    <a:pt x="393" y="723"/>
                  </a:lnTo>
                  <a:lnTo>
                    <a:pt x="393" y="721"/>
                  </a:lnTo>
                  <a:lnTo>
                    <a:pt x="392" y="720"/>
                  </a:lnTo>
                  <a:lnTo>
                    <a:pt x="392" y="718"/>
                  </a:lnTo>
                  <a:lnTo>
                    <a:pt x="392" y="717"/>
                  </a:lnTo>
                  <a:lnTo>
                    <a:pt x="390" y="715"/>
                  </a:lnTo>
                  <a:lnTo>
                    <a:pt x="388" y="713"/>
                  </a:lnTo>
                  <a:lnTo>
                    <a:pt x="385" y="713"/>
                  </a:lnTo>
                  <a:lnTo>
                    <a:pt x="380" y="711"/>
                  </a:lnTo>
                  <a:lnTo>
                    <a:pt x="380" y="711"/>
                  </a:lnTo>
                  <a:lnTo>
                    <a:pt x="379" y="711"/>
                  </a:lnTo>
                  <a:lnTo>
                    <a:pt x="377" y="710"/>
                  </a:lnTo>
                  <a:lnTo>
                    <a:pt x="377" y="708"/>
                  </a:lnTo>
                  <a:lnTo>
                    <a:pt x="376" y="707"/>
                  </a:lnTo>
                  <a:lnTo>
                    <a:pt x="373" y="705"/>
                  </a:lnTo>
                  <a:lnTo>
                    <a:pt x="371" y="705"/>
                  </a:lnTo>
                  <a:lnTo>
                    <a:pt x="370" y="705"/>
                  </a:lnTo>
                  <a:lnTo>
                    <a:pt x="368" y="708"/>
                  </a:lnTo>
                  <a:lnTo>
                    <a:pt x="368" y="708"/>
                  </a:lnTo>
                  <a:lnTo>
                    <a:pt x="367" y="708"/>
                  </a:lnTo>
                  <a:lnTo>
                    <a:pt x="365" y="710"/>
                  </a:lnTo>
                  <a:lnTo>
                    <a:pt x="363" y="710"/>
                  </a:lnTo>
                  <a:lnTo>
                    <a:pt x="360" y="710"/>
                  </a:lnTo>
                  <a:lnTo>
                    <a:pt x="359" y="710"/>
                  </a:lnTo>
                  <a:lnTo>
                    <a:pt x="356" y="711"/>
                  </a:lnTo>
                  <a:lnTo>
                    <a:pt x="356" y="713"/>
                  </a:lnTo>
                  <a:lnTo>
                    <a:pt x="355" y="714"/>
                  </a:lnTo>
                  <a:lnTo>
                    <a:pt x="355" y="714"/>
                  </a:lnTo>
                  <a:lnTo>
                    <a:pt x="355" y="715"/>
                  </a:lnTo>
                  <a:lnTo>
                    <a:pt x="355" y="717"/>
                  </a:lnTo>
                  <a:lnTo>
                    <a:pt x="356" y="720"/>
                  </a:lnTo>
                  <a:lnTo>
                    <a:pt x="356" y="723"/>
                  </a:lnTo>
                  <a:lnTo>
                    <a:pt x="356" y="725"/>
                  </a:lnTo>
                  <a:lnTo>
                    <a:pt x="356" y="729"/>
                  </a:lnTo>
                  <a:lnTo>
                    <a:pt x="356" y="734"/>
                  </a:lnTo>
                  <a:lnTo>
                    <a:pt x="356" y="740"/>
                  </a:lnTo>
                  <a:lnTo>
                    <a:pt x="357" y="744"/>
                  </a:lnTo>
                  <a:lnTo>
                    <a:pt x="357" y="750"/>
                  </a:lnTo>
                  <a:lnTo>
                    <a:pt x="356" y="754"/>
                  </a:lnTo>
                  <a:lnTo>
                    <a:pt x="356" y="759"/>
                  </a:lnTo>
                  <a:lnTo>
                    <a:pt x="356" y="764"/>
                  </a:lnTo>
                  <a:lnTo>
                    <a:pt x="355" y="768"/>
                  </a:lnTo>
                  <a:lnTo>
                    <a:pt x="353" y="773"/>
                  </a:lnTo>
                  <a:lnTo>
                    <a:pt x="352" y="776"/>
                  </a:lnTo>
                  <a:lnTo>
                    <a:pt x="352" y="776"/>
                  </a:lnTo>
                  <a:lnTo>
                    <a:pt x="352" y="778"/>
                  </a:lnTo>
                  <a:lnTo>
                    <a:pt x="352" y="781"/>
                  </a:lnTo>
                  <a:lnTo>
                    <a:pt x="352" y="786"/>
                  </a:lnTo>
                  <a:lnTo>
                    <a:pt x="352" y="791"/>
                  </a:lnTo>
                  <a:lnTo>
                    <a:pt x="352" y="797"/>
                  </a:lnTo>
                  <a:lnTo>
                    <a:pt x="352" y="803"/>
                  </a:lnTo>
                  <a:lnTo>
                    <a:pt x="352" y="809"/>
                  </a:lnTo>
                  <a:lnTo>
                    <a:pt x="350" y="813"/>
                  </a:lnTo>
                  <a:lnTo>
                    <a:pt x="350" y="813"/>
                  </a:lnTo>
                  <a:lnTo>
                    <a:pt x="349" y="813"/>
                  </a:lnTo>
                  <a:lnTo>
                    <a:pt x="347" y="814"/>
                  </a:lnTo>
                  <a:lnTo>
                    <a:pt x="346" y="816"/>
                  </a:lnTo>
                  <a:lnTo>
                    <a:pt x="344" y="817"/>
                  </a:lnTo>
                  <a:lnTo>
                    <a:pt x="341" y="819"/>
                  </a:lnTo>
                  <a:lnTo>
                    <a:pt x="340" y="820"/>
                  </a:lnTo>
                  <a:lnTo>
                    <a:pt x="338" y="822"/>
                  </a:lnTo>
                  <a:lnTo>
                    <a:pt x="338" y="822"/>
                  </a:lnTo>
                </a:path>
              </a:pathLst>
            </a:custGeom>
            <a:solidFill>
              <a:schemeClr val="accent2">
                <a:lumMod val="7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277" name="Freeform 11"/>
            <p:cNvSpPr>
              <a:spLocks/>
            </p:cNvSpPr>
            <p:nvPr/>
          </p:nvSpPr>
          <p:spPr bwMode="auto">
            <a:xfrm>
              <a:off x="1234168" y="4488954"/>
              <a:ext cx="314066" cy="396794"/>
            </a:xfrm>
            <a:custGeom>
              <a:avLst/>
              <a:gdLst>
                <a:gd name="T0" fmla="*/ 410 w 468"/>
                <a:gd name="T1" fmla="*/ 590 h 591"/>
                <a:gd name="T2" fmla="*/ 467 w 468"/>
                <a:gd name="T3" fmla="*/ 164 h 591"/>
                <a:gd name="T4" fmla="*/ 314 w 468"/>
                <a:gd name="T5" fmla="*/ 139 h 591"/>
                <a:gd name="T6" fmla="*/ 329 w 468"/>
                <a:gd name="T7" fmla="*/ 41 h 591"/>
                <a:gd name="T8" fmla="*/ 99 w 468"/>
                <a:gd name="T9" fmla="*/ 0 h 591"/>
                <a:gd name="T10" fmla="*/ 99 w 468"/>
                <a:gd name="T11" fmla="*/ 0 h 591"/>
                <a:gd name="T12" fmla="*/ 0 w 468"/>
                <a:gd name="T13" fmla="*/ 521 h 591"/>
                <a:gd name="T14" fmla="*/ 410 w 468"/>
                <a:gd name="T15" fmla="*/ 590 h 5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8" h="591">
                  <a:moveTo>
                    <a:pt x="410" y="590"/>
                  </a:moveTo>
                  <a:lnTo>
                    <a:pt x="467" y="164"/>
                  </a:lnTo>
                  <a:lnTo>
                    <a:pt x="314" y="139"/>
                  </a:lnTo>
                  <a:lnTo>
                    <a:pt x="329" y="41"/>
                  </a:lnTo>
                  <a:lnTo>
                    <a:pt x="99" y="0"/>
                  </a:lnTo>
                  <a:lnTo>
                    <a:pt x="99" y="0"/>
                  </a:lnTo>
                  <a:lnTo>
                    <a:pt x="0" y="521"/>
                  </a:lnTo>
                  <a:lnTo>
                    <a:pt x="410" y="590"/>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278" name="Freeform 12"/>
            <p:cNvSpPr>
              <a:spLocks/>
            </p:cNvSpPr>
            <p:nvPr/>
          </p:nvSpPr>
          <p:spPr bwMode="auto">
            <a:xfrm>
              <a:off x="1234168" y="4488954"/>
              <a:ext cx="314066" cy="396794"/>
            </a:xfrm>
            <a:custGeom>
              <a:avLst/>
              <a:gdLst>
                <a:gd name="T0" fmla="*/ 410 w 468"/>
                <a:gd name="T1" fmla="*/ 590 h 591"/>
                <a:gd name="T2" fmla="*/ 467 w 468"/>
                <a:gd name="T3" fmla="*/ 164 h 591"/>
                <a:gd name="T4" fmla="*/ 314 w 468"/>
                <a:gd name="T5" fmla="*/ 139 h 591"/>
                <a:gd name="T6" fmla="*/ 329 w 468"/>
                <a:gd name="T7" fmla="*/ 41 h 591"/>
                <a:gd name="T8" fmla="*/ 99 w 468"/>
                <a:gd name="T9" fmla="*/ 0 h 591"/>
                <a:gd name="T10" fmla="*/ 99 w 468"/>
                <a:gd name="T11" fmla="*/ 0 h 591"/>
                <a:gd name="T12" fmla="*/ 0 w 468"/>
                <a:gd name="T13" fmla="*/ 521 h 591"/>
                <a:gd name="T14" fmla="*/ 410 w 468"/>
                <a:gd name="T15" fmla="*/ 590 h 5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8" h="591">
                  <a:moveTo>
                    <a:pt x="410" y="590"/>
                  </a:moveTo>
                  <a:lnTo>
                    <a:pt x="467" y="164"/>
                  </a:lnTo>
                  <a:lnTo>
                    <a:pt x="314" y="139"/>
                  </a:lnTo>
                  <a:lnTo>
                    <a:pt x="329" y="41"/>
                  </a:lnTo>
                  <a:lnTo>
                    <a:pt x="99" y="0"/>
                  </a:lnTo>
                  <a:lnTo>
                    <a:pt x="99" y="0"/>
                  </a:lnTo>
                  <a:lnTo>
                    <a:pt x="0" y="521"/>
                  </a:lnTo>
                  <a:lnTo>
                    <a:pt x="410" y="590"/>
                  </a:lnTo>
                </a:path>
              </a:pathLst>
            </a:custGeom>
            <a:solidFill>
              <a:schemeClr val="accent2">
                <a:lumMod val="7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279" name="Freeform 13"/>
            <p:cNvSpPr>
              <a:spLocks/>
            </p:cNvSpPr>
            <p:nvPr/>
          </p:nvSpPr>
          <p:spPr bwMode="auto">
            <a:xfrm>
              <a:off x="1130483" y="4838555"/>
              <a:ext cx="380376" cy="443987"/>
            </a:xfrm>
            <a:custGeom>
              <a:avLst/>
              <a:gdLst>
                <a:gd name="T0" fmla="*/ 24 w 566"/>
                <a:gd name="T1" fmla="*/ 434 h 661"/>
                <a:gd name="T2" fmla="*/ 33 w 566"/>
                <a:gd name="T3" fmla="*/ 430 h 661"/>
                <a:gd name="T4" fmla="*/ 35 w 566"/>
                <a:gd name="T5" fmla="*/ 419 h 661"/>
                <a:gd name="T6" fmla="*/ 35 w 566"/>
                <a:gd name="T7" fmla="*/ 410 h 661"/>
                <a:gd name="T8" fmla="*/ 33 w 566"/>
                <a:gd name="T9" fmla="*/ 407 h 661"/>
                <a:gd name="T10" fmla="*/ 24 w 566"/>
                <a:gd name="T11" fmla="*/ 385 h 661"/>
                <a:gd name="T12" fmla="*/ 25 w 566"/>
                <a:gd name="T13" fmla="*/ 367 h 661"/>
                <a:gd name="T14" fmla="*/ 27 w 566"/>
                <a:gd name="T15" fmla="*/ 365 h 661"/>
                <a:gd name="T16" fmla="*/ 31 w 566"/>
                <a:gd name="T17" fmla="*/ 361 h 661"/>
                <a:gd name="T18" fmla="*/ 35 w 566"/>
                <a:gd name="T19" fmla="*/ 358 h 661"/>
                <a:gd name="T20" fmla="*/ 38 w 566"/>
                <a:gd name="T21" fmla="*/ 355 h 661"/>
                <a:gd name="T22" fmla="*/ 46 w 566"/>
                <a:gd name="T23" fmla="*/ 346 h 661"/>
                <a:gd name="T24" fmla="*/ 49 w 566"/>
                <a:gd name="T25" fmla="*/ 335 h 661"/>
                <a:gd name="T26" fmla="*/ 51 w 566"/>
                <a:gd name="T27" fmla="*/ 325 h 661"/>
                <a:gd name="T28" fmla="*/ 51 w 566"/>
                <a:gd name="T29" fmla="*/ 319 h 661"/>
                <a:gd name="T30" fmla="*/ 55 w 566"/>
                <a:gd name="T31" fmla="*/ 305 h 661"/>
                <a:gd name="T32" fmla="*/ 68 w 566"/>
                <a:gd name="T33" fmla="*/ 295 h 661"/>
                <a:gd name="T34" fmla="*/ 79 w 566"/>
                <a:gd name="T35" fmla="*/ 290 h 661"/>
                <a:gd name="T36" fmla="*/ 85 w 566"/>
                <a:gd name="T37" fmla="*/ 289 h 661"/>
                <a:gd name="T38" fmla="*/ 91 w 566"/>
                <a:gd name="T39" fmla="*/ 275 h 661"/>
                <a:gd name="T40" fmla="*/ 78 w 566"/>
                <a:gd name="T41" fmla="*/ 239 h 661"/>
                <a:gd name="T42" fmla="*/ 64 w 566"/>
                <a:gd name="T43" fmla="*/ 206 h 661"/>
                <a:gd name="T44" fmla="*/ 61 w 566"/>
                <a:gd name="T45" fmla="*/ 193 h 661"/>
                <a:gd name="T46" fmla="*/ 64 w 566"/>
                <a:gd name="T47" fmla="*/ 190 h 661"/>
                <a:gd name="T48" fmla="*/ 68 w 566"/>
                <a:gd name="T49" fmla="*/ 188 h 661"/>
                <a:gd name="T50" fmla="*/ 71 w 566"/>
                <a:gd name="T51" fmla="*/ 185 h 661"/>
                <a:gd name="T52" fmla="*/ 74 w 566"/>
                <a:gd name="T53" fmla="*/ 181 h 661"/>
                <a:gd name="T54" fmla="*/ 74 w 566"/>
                <a:gd name="T55" fmla="*/ 169 h 661"/>
                <a:gd name="T56" fmla="*/ 74 w 566"/>
                <a:gd name="T57" fmla="*/ 157 h 661"/>
                <a:gd name="T58" fmla="*/ 74 w 566"/>
                <a:gd name="T59" fmla="*/ 150 h 661"/>
                <a:gd name="T60" fmla="*/ 75 w 566"/>
                <a:gd name="T61" fmla="*/ 145 h 661"/>
                <a:gd name="T62" fmla="*/ 78 w 566"/>
                <a:gd name="T63" fmla="*/ 136 h 661"/>
                <a:gd name="T64" fmla="*/ 78 w 566"/>
                <a:gd name="T65" fmla="*/ 125 h 661"/>
                <a:gd name="T66" fmla="*/ 79 w 566"/>
                <a:gd name="T67" fmla="*/ 116 h 661"/>
                <a:gd name="T68" fmla="*/ 78 w 566"/>
                <a:gd name="T69" fmla="*/ 106 h 661"/>
                <a:gd name="T70" fmla="*/ 78 w 566"/>
                <a:gd name="T71" fmla="*/ 97 h 661"/>
                <a:gd name="T72" fmla="*/ 78 w 566"/>
                <a:gd name="T73" fmla="*/ 92 h 661"/>
                <a:gd name="T74" fmla="*/ 77 w 566"/>
                <a:gd name="T75" fmla="*/ 87 h 661"/>
                <a:gd name="T76" fmla="*/ 78 w 566"/>
                <a:gd name="T77" fmla="*/ 85 h 661"/>
                <a:gd name="T78" fmla="*/ 81 w 566"/>
                <a:gd name="T79" fmla="*/ 82 h 661"/>
                <a:gd name="T80" fmla="*/ 85 w 566"/>
                <a:gd name="T81" fmla="*/ 82 h 661"/>
                <a:gd name="T82" fmla="*/ 90 w 566"/>
                <a:gd name="T83" fmla="*/ 80 h 661"/>
                <a:gd name="T84" fmla="*/ 93 w 566"/>
                <a:gd name="T85" fmla="*/ 77 h 661"/>
                <a:gd name="T86" fmla="*/ 96 w 566"/>
                <a:gd name="T87" fmla="*/ 77 h 661"/>
                <a:gd name="T88" fmla="*/ 99 w 566"/>
                <a:gd name="T89" fmla="*/ 80 h 661"/>
                <a:gd name="T90" fmla="*/ 101 w 566"/>
                <a:gd name="T91" fmla="*/ 83 h 661"/>
                <a:gd name="T92" fmla="*/ 107 w 566"/>
                <a:gd name="T93" fmla="*/ 85 h 661"/>
                <a:gd name="T94" fmla="*/ 112 w 566"/>
                <a:gd name="T95" fmla="*/ 87 h 661"/>
                <a:gd name="T96" fmla="*/ 114 w 566"/>
                <a:gd name="T97" fmla="*/ 90 h 661"/>
                <a:gd name="T98" fmla="*/ 115 w 566"/>
                <a:gd name="T99" fmla="*/ 93 h 661"/>
                <a:gd name="T100" fmla="*/ 121 w 566"/>
                <a:gd name="T101" fmla="*/ 98 h 661"/>
                <a:gd name="T102" fmla="*/ 130 w 566"/>
                <a:gd name="T103" fmla="*/ 95 h 661"/>
                <a:gd name="T104" fmla="*/ 135 w 566"/>
                <a:gd name="T105" fmla="*/ 86 h 661"/>
                <a:gd name="T106" fmla="*/ 138 w 566"/>
                <a:gd name="T107" fmla="*/ 77 h 661"/>
                <a:gd name="T108" fmla="*/ 153 w 566"/>
                <a:gd name="T109" fmla="*/ 0 h 661"/>
                <a:gd name="T110" fmla="*/ 565 w 566"/>
                <a:gd name="T111" fmla="*/ 68 h 661"/>
                <a:gd name="T112" fmla="*/ 306 w 566"/>
                <a:gd name="T113" fmla="*/ 637 h 661"/>
                <a:gd name="T114" fmla="*/ 10 w 566"/>
                <a:gd name="T115" fmla="*/ 434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6" h="661">
                  <a:moveTo>
                    <a:pt x="10" y="434"/>
                  </a:moveTo>
                  <a:lnTo>
                    <a:pt x="24" y="434"/>
                  </a:lnTo>
                  <a:lnTo>
                    <a:pt x="28" y="432"/>
                  </a:lnTo>
                  <a:lnTo>
                    <a:pt x="33" y="430"/>
                  </a:lnTo>
                  <a:lnTo>
                    <a:pt x="33" y="425"/>
                  </a:lnTo>
                  <a:lnTo>
                    <a:pt x="35" y="419"/>
                  </a:lnTo>
                  <a:lnTo>
                    <a:pt x="35" y="415"/>
                  </a:lnTo>
                  <a:lnTo>
                    <a:pt x="35" y="410"/>
                  </a:lnTo>
                  <a:lnTo>
                    <a:pt x="35" y="408"/>
                  </a:lnTo>
                  <a:lnTo>
                    <a:pt x="33" y="407"/>
                  </a:lnTo>
                  <a:lnTo>
                    <a:pt x="19" y="400"/>
                  </a:lnTo>
                  <a:lnTo>
                    <a:pt x="24" y="385"/>
                  </a:lnTo>
                  <a:lnTo>
                    <a:pt x="22" y="375"/>
                  </a:lnTo>
                  <a:lnTo>
                    <a:pt x="25" y="367"/>
                  </a:lnTo>
                  <a:lnTo>
                    <a:pt x="25" y="367"/>
                  </a:lnTo>
                  <a:lnTo>
                    <a:pt x="27" y="365"/>
                  </a:lnTo>
                  <a:lnTo>
                    <a:pt x="30" y="364"/>
                  </a:lnTo>
                  <a:lnTo>
                    <a:pt x="31" y="361"/>
                  </a:lnTo>
                  <a:lnTo>
                    <a:pt x="33" y="359"/>
                  </a:lnTo>
                  <a:lnTo>
                    <a:pt x="35" y="358"/>
                  </a:lnTo>
                  <a:lnTo>
                    <a:pt x="36" y="356"/>
                  </a:lnTo>
                  <a:lnTo>
                    <a:pt x="38" y="355"/>
                  </a:lnTo>
                  <a:lnTo>
                    <a:pt x="42" y="350"/>
                  </a:lnTo>
                  <a:lnTo>
                    <a:pt x="46" y="346"/>
                  </a:lnTo>
                  <a:lnTo>
                    <a:pt x="48" y="341"/>
                  </a:lnTo>
                  <a:lnTo>
                    <a:pt x="49" y="335"/>
                  </a:lnTo>
                  <a:lnTo>
                    <a:pt x="51" y="329"/>
                  </a:lnTo>
                  <a:lnTo>
                    <a:pt x="51" y="325"/>
                  </a:lnTo>
                  <a:lnTo>
                    <a:pt x="51" y="320"/>
                  </a:lnTo>
                  <a:lnTo>
                    <a:pt x="51" y="319"/>
                  </a:lnTo>
                  <a:lnTo>
                    <a:pt x="52" y="312"/>
                  </a:lnTo>
                  <a:lnTo>
                    <a:pt x="55" y="305"/>
                  </a:lnTo>
                  <a:lnTo>
                    <a:pt x="61" y="299"/>
                  </a:lnTo>
                  <a:lnTo>
                    <a:pt x="68" y="295"/>
                  </a:lnTo>
                  <a:lnTo>
                    <a:pt x="74" y="292"/>
                  </a:lnTo>
                  <a:lnTo>
                    <a:pt x="79" y="290"/>
                  </a:lnTo>
                  <a:lnTo>
                    <a:pt x="84" y="290"/>
                  </a:lnTo>
                  <a:lnTo>
                    <a:pt x="85" y="289"/>
                  </a:lnTo>
                  <a:lnTo>
                    <a:pt x="91" y="282"/>
                  </a:lnTo>
                  <a:lnTo>
                    <a:pt x="91" y="275"/>
                  </a:lnTo>
                  <a:lnTo>
                    <a:pt x="77" y="254"/>
                  </a:lnTo>
                  <a:lnTo>
                    <a:pt x="78" y="239"/>
                  </a:lnTo>
                  <a:lnTo>
                    <a:pt x="68" y="218"/>
                  </a:lnTo>
                  <a:lnTo>
                    <a:pt x="64" y="206"/>
                  </a:lnTo>
                  <a:lnTo>
                    <a:pt x="61" y="193"/>
                  </a:lnTo>
                  <a:lnTo>
                    <a:pt x="61" y="193"/>
                  </a:lnTo>
                  <a:lnTo>
                    <a:pt x="63" y="191"/>
                  </a:lnTo>
                  <a:lnTo>
                    <a:pt x="64" y="190"/>
                  </a:lnTo>
                  <a:lnTo>
                    <a:pt x="66" y="188"/>
                  </a:lnTo>
                  <a:lnTo>
                    <a:pt x="68" y="188"/>
                  </a:lnTo>
                  <a:lnTo>
                    <a:pt x="69" y="186"/>
                  </a:lnTo>
                  <a:lnTo>
                    <a:pt x="71" y="185"/>
                  </a:lnTo>
                  <a:lnTo>
                    <a:pt x="72" y="185"/>
                  </a:lnTo>
                  <a:lnTo>
                    <a:pt x="74" y="181"/>
                  </a:lnTo>
                  <a:lnTo>
                    <a:pt x="74" y="175"/>
                  </a:lnTo>
                  <a:lnTo>
                    <a:pt x="74" y="169"/>
                  </a:lnTo>
                  <a:lnTo>
                    <a:pt x="74" y="163"/>
                  </a:lnTo>
                  <a:lnTo>
                    <a:pt x="74" y="157"/>
                  </a:lnTo>
                  <a:lnTo>
                    <a:pt x="74" y="153"/>
                  </a:lnTo>
                  <a:lnTo>
                    <a:pt x="74" y="150"/>
                  </a:lnTo>
                  <a:lnTo>
                    <a:pt x="74" y="148"/>
                  </a:lnTo>
                  <a:lnTo>
                    <a:pt x="75" y="145"/>
                  </a:lnTo>
                  <a:lnTo>
                    <a:pt x="77" y="140"/>
                  </a:lnTo>
                  <a:lnTo>
                    <a:pt x="78" y="136"/>
                  </a:lnTo>
                  <a:lnTo>
                    <a:pt x="78" y="131"/>
                  </a:lnTo>
                  <a:lnTo>
                    <a:pt x="78" y="125"/>
                  </a:lnTo>
                  <a:lnTo>
                    <a:pt x="79" y="122"/>
                  </a:lnTo>
                  <a:lnTo>
                    <a:pt x="79" y="116"/>
                  </a:lnTo>
                  <a:lnTo>
                    <a:pt x="78" y="112"/>
                  </a:lnTo>
                  <a:lnTo>
                    <a:pt x="78" y="106"/>
                  </a:lnTo>
                  <a:lnTo>
                    <a:pt x="78" y="101"/>
                  </a:lnTo>
                  <a:lnTo>
                    <a:pt x="78" y="97"/>
                  </a:lnTo>
                  <a:lnTo>
                    <a:pt x="78" y="94"/>
                  </a:lnTo>
                  <a:lnTo>
                    <a:pt x="78" y="92"/>
                  </a:lnTo>
                  <a:lnTo>
                    <a:pt x="77" y="89"/>
                  </a:lnTo>
                  <a:lnTo>
                    <a:pt x="77" y="87"/>
                  </a:lnTo>
                  <a:lnTo>
                    <a:pt x="77" y="86"/>
                  </a:lnTo>
                  <a:lnTo>
                    <a:pt x="78" y="85"/>
                  </a:lnTo>
                  <a:lnTo>
                    <a:pt x="78" y="83"/>
                  </a:lnTo>
                  <a:lnTo>
                    <a:pt x="81" y="82"/>
                  </a:lnTo>
                  <a:lnTo>
                    <a:pt x="82" y="82"/>
                  </a:lnTo>
                  <a:lnTo>
                    <a:pt x="85" y="82"/>
                  </a:lnTo>
                  <a:lnTo>
                    <a:pt x="88" y="82"/>
                  </a:lnTo>
                  <a:lnTo>
                    <a:pt x="90" y="80"/>
                  </a:lnTo>
                  <a:lnTo>
                    <a:pt x="91" y="80"/>
                  </a:lnTo>
                  <a:lnTo>
                    <a:pt x="93" y="77"/>
                  </a:lnTo>
                  <a:lnTo>
                    <a:pt x="94" y="77"/>
                  </a:lnTo>
                  <a:lnTo>
                    <a:pt x="96" y="77"/>
                  </a:lnTo>
                  <a:lnTo>
                    <a:pt x="99" y="79"/>
                  </a:lnTo>
                  <a:lnTo>
                    <a:pt x="99" y="80"/>
                  </a:lnTo>
                  <a:lnTo>
                    <a:pt x="99" y="82"/>
                  </a:lnTo>
                  <a:lnTo>
                    <a:pt x="101" y="83"/>
                  </a:lnTo>
                  <a:lnTo>
                    <a:pt x="102" y="83"/>
                  </a:lnTo>
                  <a:lnTo>
                    <a:pt x="107" y="85"/>
                  </a:lnTo>
                  <a:lnTo>
                    <a:pt x="110" y="85"/>
                  </a:lnTo>
                  <a:lnTo>
                    <a:pt x="112" y="87"/>
                  </a:lnTo>
                  <a:lnTo>
                    <a:pt x="114" y="89"/>
                  </a:lnTo>
                  <a:lnTo>
                    <a:pt x="114" y="90"/>
                  </a:lnTo>
                  <a:lnTo>
                    <a:pt x="114" y="92"/>
                  </a:lnTo>
                  <a:lnTo>
                    <a:pt x="115" y="93"/>
                  </a:lnTo>
                  <a:lnTo>
                    <a:pt x="115" y="94"/>
                  </a:lnTo>
                  <a:lnTo>
                    <a:pt x="121" y="98"/>
                  </a:lnTo>
                  <a:lnTo>
                    <a:pt x="126" y="98"/>
                  </a:lnTo>
                  <a:lnTo>
                    <a:pt x="130" y="95"/>
                  </a:lnTo>
                  <a:lnTo>
                    <a:pt x="132" y="92"/>
                  </a:lnTo>
                  <a:lnTo>
                    <a:pt x="135" y="86"/>
                  </a:lnTo>
                  <a:lnTo>
                    <a:pt x="137" y="80"/>
                  </a:lnTo>
                  <a:lnTo>
                    <a:pt x="138" y="77"/>
                  </a:lnTo>
                  <a:lnTo>
                    <a:pt x="138" y="76"/>
                  </a:lnTo>
                  <a:lnTo>
                    <a:pt x="153" y="0"/>
                  </a:lnTo>
                  <a:lnTo>
                    <a:pt x="565" y="68"/>
                  </a:lnTo>
                  <a:lnTo>
                    <a:pt x="565" y="68"/>
                  </a:lnTo>
                  <a:lnTo>
                    <a:pt x="483" y="660"/>
                  </a:lnTo>
                  <a:lnTo>
                    <a:pt x="306" y="637"/>
                  </a:lnTo>
                  <a:lnTo>
                    <a:pt x="0" y="458"/>
                  </a:lnTo>
                  <a:lnTo>
                    <a:pt x="10" y="434"/>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280" name="Freeform 14"/>
            <p:cNvSpPr>
              <a:spLocks/>
            </p:cNvSpPr>
            <p:nvPr/>
          </p:nvSpPr>
          <p:spPr bwMode="auto">
            <a:xfrm>
              <a:off x="1130483" y="4838555"/>
              <a:ext cx="380376" cy="443987"/>
            </a:xfrm>
            <a:custGeom>
              <a:avLst/>
              <a:gdLst>
                <a:gd name="T0" fmla="*/ 24 w 566"/>
                <a:gd name="T1" fmla="*/ 434 h 661"/>
                <a:gd name="T2" fmla="*/ 28 w 566"/>
                <a:gd name="T3" fmla="*/ 432 h 661"/>
                <a:gd name="T4" fmla="*/ 33 w 566"/>
                <a:gd name="T5" fmla="*/ 425 h 661"/>
                <a:gd name="T6" fmla="*/ 35 w 566"/>
                <a:gd name="T7" fmla="*/ 415 h 661"/>
                <a:gd name="T8" fmla="*/ 35 w 566"/>
                <a:gd name="T9" fmla="*/ 408 h 661"/>
                <a:gd name="T10" fmla="*/ 19 w 566"/>
                <a:gd name="T11" fmla="*/ 400 h 661"/>
                <a:gd name="T12" fmla="*/ 22 w 566"/>
                <a:gd name="T13" fmla="*/ 375 h 661"/>
                <a:gd name="T14" fmla="*/ 25 w 566"/>
                <a:gd name="T15" fmla="*/ 367 h 661"/>
                <a:gd name="T16" fmla="*/ 27 w 566"/>
                <a:gd name="T17" fmla="*/ 365 h 661"/>
                <a:gd name="T18" fmla="*/ 31 w 566"/>
                <a:gd name="T19" fmla="*/ 361 h 661"/>
                <a:gd name="T20" fmla="*/ 35 w 566"/>
                <a:gd name="T21" fmla="*/ 358 h 661"/>
                <a:gd name="T22" fmla="*/ 38 w 566"/>
                <a:gd name="T23" fmla="*/ 355 h 661"/>
                <a:gd name="T24" fmla="*/ 42 w 566"/>
                <a:gd name="T25" fmla="*/ 350 h 661"/>
                <a:gd name="T26" fmla="*/ 48 w 566"/>
                <a:gd name="T27" fmla="*/ 341 h 661"/>
                <a:gd name="T28" fmla="*/ 51 w 566"/>
                <a:gd name="T29" fmla="*/ 329 h 661"/>
                <a:gd name="T30" fmla="*/ 51 w 566"/>
                <a:gd name="T31" fmla="*/ 320 h 661"/>
                <a:gd name="T32" fmla="*/ 51 w 566"/>
                <a:gd name="T33" fmla="*/ 319 h 661"/>
                <a:gd name="T34" fmla="*/ 55 w 566"/>
                <a:gd name="T35" fmla="*/ 305 h 661"/>
                <a:gd name="T36" fmla="*/ 68 w 566"/>
                <a:gd name="T37" fmla="*/ 295 h 661"/>
                <a:gd name="T38" fmla="*/ 79 w 566"/>
                <a:gd name="T39" fmla="*/ 290 h 661"/>
                <a:gd name="T40" fmla="*/ 85 w 566"/>
                <a:gd name="T41" fmla="*/ 289 h 661"/>
                <a:gd name="T42" fmla="*/ 91 w 566"/>
                <a:gd name="T43" fmla="*/ 275 h 661"/>
                <a:gd name="T44" fmla="*/ 78 w 566"/>
                <a:gd name="T45" fmla="*/ 239 h 661"/>
                <a:gd name="T46" fmla="*/ 64 w 566"/>
                <a:gd name="T47" fmla="*/ 206 h 661"/>
                <a:gd name="T48" fmla="*/ 61 w 566"/>
                <a:gd name="T49" fmla="*/ 193 h 661"/>
                <a:gd name="T50" fmla="*/ 63 w 566"/>
                <a:gd name="T51" fmla="*/ 191 h 661"/>
                <a:gd name="T52" fmla="*/ 66 w 566"/>
                <a:gd name="T53" fmla="*/ 188 h 661"/>
                <a:gd name="T54" fmla="*/ 69 w 566"/>
                <a:gd name="T55" fmla="*/ 186 h 661"/>
                <a:gd name="T56" fmla="*/ 72 w 566"/>
                <a:gd name="T57" fmla="*/ 185 h 661"/>
                <a:gd name="T58" fmla="*/ 74 w 566"/>
                <a:gd name="T59" fmla="*/ 181 h 661"/>
                <a:gd name="T60" fmla="*/ 74 w 566"/>
                <a:gd name="T61" fmla="*/ 169 h 661"/>
                <a:gd name="T62" fmla="*/ 74 w 566"/>
                <a:gd name="T63" fmla="*/ 157 h 661"/>
                <a:gd name="T64" fmla="*/ 74 w 566"/>
                <a:gd name="T65" fmla="*/ 150 h 661"/>
                <a:gd name="T66" fmla="*/ 74 w 566"/>
                <a:gd name="T67" fmla="*/ 148 h 661"/>
                <a:gd name="T68" fmla="*/ 77 w 566"/>
                <a:gd name="T69" fmla="*/ 140 h 661"/>
                <a:gd name="T70" fmla="*/ 78 w 566"/>
                <a:gd name="T71" fmla="*/ 131 h 661"/>
                <a:gd name="T72" fmla="*/ 79 w 566"/>
                <a:gd name="T73" fmla="*/ 122 h 661"/>
                <a:gd name="T74" fmla="*/ 78 w 566"/>
                <a:gd name="T75" fmla="*/ 112 h 661"/>
                <a:gd name="T76" fmla="*/ 78 w 566"/>
                <a:gd name="T77" fmla="*/ 101 h 661"/>
                <a:gd name="T78" fmla="*/ 78 w 566"/>
                <a:gd name="T79" fmla="*/ 94 h 661"/>
                <a:gd name="T80" fmla="*/ 77 w 566"/>
                <a:gd name="T81" fmla="*/ 89 h 661"/>
                <a:gd name="T82" fmla="*/ 77 w 566"/>
                <a:gd name="T83" fmla="*/ 86 h 661"/>
                <a:gd name="T84" fmla="*/ 78 w 566"/>
                <a:gd name="T85" fmla="*/ 85 h 661"/>
                <a:gd name="T86" fmla="*/ 81 w 566"/>
                <a:gd name="T87" fmla="*/ 82 h 661"/>
                <a:gd name="T88" fmla="*/ 85 w 566"/>
                <a:gd name="T89" fmla="*/ 82 h 661"/>
                <a:gd name="T90" fmla="*/ 90 w 566"/>
                <a:gd name="T91" fmla="*/ 80 h 661"/>
                <a:gd name="T92" fmla="*/ 91 w 566"/>
                <a:gd name="T93" fmla="*/ 80 h 661"/>
                <a:gd name="T94" fmla="*/ 94 w 566"/>
                <a:gd name="T95" fmla="*/ 77 h 661"/>
                <a:gd name="T96" fmla="*/ 99 w 566"/>
                <a:gd name="T97" fmla="*/ 79 h 661"/>
                <a:gd name="T98" fmla="*/ 99 w 566"/>
                <a:gd name="T99" fmla="*/ 82 h 661"/>
                <a:gd name="T100" fmla="*/ 102 w 566"/>
                <a:gd name="T101" fmla="*/ 83 h 661"/>
                <a:gd name="T102" fmla="*/ 107 w 566"/>
                <a:gd name="T103" fmla="*/ 85 h 661"/>
                <a:gd name="T104" fmla="*/ 112 w 566"/>
                <a:gd name="T105" fmla="*/ 87 h 661"/>
                <a:gd name="T106" fmla="*/ 114 w 566"/>
                <a:gd name="T107" fmla="*/ 90 h 661"/>
                <a:gd name="T108" fmla="*/ 115 w 566"/>
                <a:gd name="T109" fmla="*/ 93 h 661"/>
                <a:gd name="T110" fmla="*/ 115 w 566"/>
                <a:gd name="T111" fmla="*/ 94 h 661"/>
                <a:gd name="T112" fmla="*/ 126 w 566"/>
                <a:gd name="T113" fmla="*/ 98 h 661"/>
                <a:gd name="T114" fmla="*/ 132 w 566"/>
                <a:gd name="T115" fmla="*/ 92 h 661"/>
                <a:gd name="T116" fmla="*/ 137 w 566"/>
                <a:gd name="T117" fmla="*/ 80 h 661"/>
                <a:gd name="T118" fmla="*/ 138 w 566"/>
                <a:gd name="T119" fmla="*/ 76 h 661"/>
                <a:gd name="T120" fmla="*/ 565 w 566"/>
                <a:gd name="T121" fmla="*/ 68 h 661"/>
                <a:gd name="T122" fmla="*/ 483 w 566"/>
                <a:gd name="T123" fmla="*/ 660 h 661"/>
                <a:gd name="T124" fmla="*/ 0 w 566"/>
                <a:gd name="T125" fmla="*/ 458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661">
                  <a:moveTo>
                    <a:pt x="10" y="434"/>
                  </a:moveTo>
                  <a:lnTo>
                    <a:pt x="24" y="434"/>
                  </a:lnTo>
                  <a:lnTo>
                    <a:pt x="24" y="434"/>
                  </a:lnTo>
                  <a:lnTo>
                    <a:pt x="28" y="432"/>
                  </a:lnTo>
                  <a:lnTo>
                    <a:pt x="33" y="430"/>
                  </a:lnTo>
                  <a:lnTo>
                    <a:pt x="33" y="425"/>
                  </a:lnTo>
                  <a:lnTo>
                    <a:pt x="35" y="419"/>
                  </a:lnTo>
                  <a:lnTo>
                    <a:pt x="35" y="415"/>
                  </a:lnTo>
                  <a:lnTo>
                    <a:pt x="35" y="410"/>
                  </a:lnTo>
                  <a:lnTo>
                    <a:pt x="35" y="408"/>
                  </a:lnTo>
                  <a:lnTo>
                    <a:pt x="33" y="407"/>
                  </a:lnTo>
                  <a:lnTo>
                    <a:pt x="19" y="400"/>
                  </a:lnTo>
                  <a:lnTo>
                    <a:pt x="24" y="385"/>
                  </a:lnTo>
                  <a:lnTo>
                    <a:pt x="22" y="375"/>
                  </a:lnTo>
                  <a:lnTo>
                    <a:pt x="25" y="367"/>
                  </a:lnTo>
                  <a:lnTo>
                    <a:pt x="25" y="367"/>
                  </a:lnTo>
                  <a:lnTo>
                    <a:pt x="25" y="367"/>
                  </a:lnTo>
                  <a:lnTo>
                    <a:pt x="27" y="365"/>
                  </a:lnTo>
                  <a:lnTo>
                    <a:pt x="30" y="364"/>
                  </a:lnTo>
                  <a:lnTo>
                    <a:pt x="31" y="361"/>
                  </a:lnTo>
                  <a:lnTo>
                    <a:pt x="33" y="359"/>
                  </a:lnTo>
                  <a:lnTo>
                    <a:pt x="35" y="358"/>
                  </a:lnTo>
                  <a:lnTo>
                    <a:pt x="36" y="356"/>
                  </a:lnTo>
                  <a:lnTo>
                    <a:pt x="38" y="355"/>
                  </a:lnTo>
                  <a:lnTo>
                    <a:pt x="38" y="355"/>
                  </a:lnTo>
                  <a:lnTo>
                    <a:pt x="42" y="350"/>
                  </a:lnTo>
                  <a:lnTo>
                    <a:pt x="46" y="346"/>
                  </a:lnTo>
                  <a:lnTo>
                    <a:pt x="48" y="341"/>
                  </a:lnTo>
                  <a:lnTo>
                    <a:pt x="49" y="335"/>
                  </a:lnTo>
                  <a:lnTo>
                    <a:pt x="51" y="329"/>
                  </a:lnTo>
                  <a:lnTo>
                    <a:pt x="51" y="325"/>
                  </a:lnTo>
                  <a:lnTo>
                    <a:pt x="51" y="320"/>
                  </a:lnTo>
                  <a:lnTo>
                    <a:pt x="51" y="319"/>
                  </a:lnTo>
                  <a:lnTo>
                    <a:pt x="51" y="319"/>
                  </a:lnTo>
                  <a:lnTo>
                    <a:pt x="52" y="312"/>
                  </a:lnTo>
                  <a:lnTo>
                    <a:pt x="55" y="305"/>
                  </a:lnTo>
                  <a:lnTo>
                    <a:pt x="61" y="299"/>
                  </a:lnTo>
                  <a:lnTo>
                    <a:pt x="68" y="295"/>
                  </a:lnTo>
                  <a:lnTo>
                    <a:pt x="74" y="292"/>
                  </a:lnTo>
                  <a:lnTo>
                    <a:pt x="79" y="290"/>
                  </a:lnTo>
                  <a:lnTo>
                    <a:pt x="84" y="290"/>
                  </a:lnTo>
                  <a:lnTo>
                    <a:pt x="85" y="289"/>
                  </a:lnTo>
                  <a:lnTo>
                    <a:pt x="91" y="282"/>
                  </a:lnTo>
                  <a:lnTo>
                    <a:pt x="91" y="275"/>
                  </a:lnTo>
                  <a:lnTo>
                    <a:pt x="77" y="254"/>
                  </a:lnTo>
                  <a:lnTo>
                    <a:pt x="78" y="239"/>
                  </a:lnTo>
                  <a:lnTo>
                    <a:pt x="68" y="218"/>
                  </a:lnTo>
                  <a:lnTo>
                    <a:pt x="64" y="206"/>
                  </a:lnTo>
                  <a:lnTo>
                    <a:pt x="61" y="193"/>
                  </a:lnTo>
                  <a:lnTo>
                    <a:pt x="61" y="193"/>
                  </a:lnTo>
                  <a:lnTo>
                    <a:pt x="61" y="193"/>
                  </a:lnTo>
                  <a:lnTo>
                    <a:pt x="63" y="191"/>
                  </a:lnTo>
                  <a:lnTo>
                    <a:pt x="64" y="190"/>
                  </a:lnTo>
                  <a:lnTo>
                    <a:pt x="66" y="188"/>
                  </a:lnTo>
                  <a:lnTo>
                    <a:pt x="68" y="188"/>
                  </a:lnTo>
                  <a:lnTo>
                    <a:pt x="69" y="186"/>
                  </a:lnTo>
                  <a:lnTo>
                    <a:pt x="71" y="185"/>
                  </a:lnTo>
                  <a:lnTo>
                    <a:pt x="72" y="185"/>
                  </a:lnTo>
                  <a:lnTo>
                    <a:pt x="72" y="185"/>
                  </a:lnTo>
                  <a:lnTo>
                    <a:pt x="74" y="181"/>
                  </a:lnTo>
                  <a:lnTo>
                    <a:pt x="74" y="175"/>
                  </a:lnTo>
                  <a:lnTo>
                    <a:pt x="74" y="169"/>
                  </a:lnTo>
                  <a:lnTo>
                    <a:pt x="74" y="163"/>
                  </a:lnTo>
                  <a:lnTo>
                    <a:pt x="74" y="157"/>
                  </a:lnTo>
                  <a:lnTo>
                    <a:pt x="74" y="153"/>
                  </a:lnTo>
                  <a:lnTo>
                    <a:pt x="74" y="150"/>
                  </a:lnTo>
                  <a:lnTo>
                    <a:pt x="74" y="148"/>
                  </a:lnTo>
                  <a:lnTo>
                    <a:pt x="74" y="148"/>
                  </a:lnTo>
                  <a:lnTo>
                    <a:pt x="75" y="145"/>
                  </a:lnTo>
                  <a:lnTo>
                    <a:pt x="77" y="140"/>
                  </a:lnTo>
                  <a:lnTo>
                    <a:pt x="78" y="136"/>
                  </a:lnTo>
                  <a:lnTo>
                    <a:pt x="78" y="131"/>
                  </a:lnTo>
                  <a:lnTo>
                    <a:pt x="78" y="125"/>
                  </a:lnTo>
                  <a:lnTo>
                    <a:pt x="79" y="122"/>
                  </a:lnTo>
                  <a:lnTo>
                    <a:pt x="79" y="116"/>
                  </a:lnTo>
                  <a:lnTo>
                    <a:pt x="78" y="112"/>
                  </a:lnTo>
                  <a:lnTo>
                    <a:pt x="78" y="106"/>
                  </a:lnTo>
                  <a:lnTo>
                    <a:pt x="78" y="101"/>
                  </a:lnTo>
                  <a:lnTo>
                    <a:pt x="78" y="97"/>
                  </a:lnTo>
                  <a:lnTo>
                    <a:pt x="78" y="94"/>
                  </a:lnTo>
                  <a:lnTo>
                    <a:pt x="78" y="92"/>
                  </a:lnTo>
                  <a:lnTo>
                    <a:pt x="77" y="89"/>
                  </a:lnTo>
                  <a:lnTo>
                    <a:pt x="77" y="87"/>
                  </a:lnTo>
                  <a:lnTo>
                    <a:pt x="77" y="86"/>
                  </a:lnTo>
                  <a:lnTo>
                    <a:pt x="77" y="86"/>
                  </a:lnTo>
                  <a:lnTo>
                    <a:pt x="78" y="85"/>
                  </a:lnTo>
                  <a:lnTo>
                    <a:pt x="78" y="83"/>
                  </a:lnTo>
                  <a:lnTo>
                    <a:pt x="81" y="82"/>
                  </a:lnTo>
                  <a:lnTo>
                    <a:pt x="82" y="82"/>
                  </a:lnTo>
                  <a:lnTo>
                    <a:pt x="85" y="82"/>
                  </a:lnTo>
                  <a:lnTo>
                    <a:pt x="88" y="82"/>
                  </a:lnTo>
                  <a:lnTo>
                    <a:pt x="90" y="80"/>
                  </a:lnTo>
                  <a:lnTo>
                    <a:pt x="91" y="80"/>
                  </a:lnTo>
                  <a:lnTo>
                    <a:pt x="91" y="80"/>
                  </a:lnTo>
                  <a:lnTo>
                    <a:pt x="93" y="77"/>
                  </a:lnTo>
                  <a:lnTo>
                    <a:pt x="94" y="77"/>
                  </a:lnTo>
                  <a:lnTo>
                    <a:pt x="96" y="77"/>
                  </a:lnTo>
                  <a:lnTo>
                    <a:pt x="99" y="79"/>
                  </a:lnTo>
                  <a:lnTo>
                    <a:pt x="99" y="80"/>
                  </a:lnTo>
                  <a:lnTo>
                    <a:pt x="99" y="82"/>
                  </a:lnTo>
                  <a:lnTo>
                    <a:pt x="101" y="83"/>
                  </a:lnTo>
                  <a:lnTo>
                    <a:pt x="102" y="83"/>
                  </a:lnTo>
                  <a:lnTo>
                    <a:pt x="102" y="83"/>
                  </a:lnTo>
                  <a:lnTo>
                    <a:pt x="107" y="85"/>
                  </a:lnTo>
                  <a:lnTo>
                    <a:pt x="110" y="85"/>
                  </a:lnTo>
                  <a:lnTo>
                    <a:pt x="112" y="87"/>
                  </a:lnTo>
                  <a:lnTo>
                    <a:pt x="114" y="89"/>
                  </a:lnTo>
                  <a:lnTo>
                    <a:pt x="114" y="90"/>
                  </a:lnTo>
                  <a:lnTo>
                    <a:pt x="114" y="92"/>
                  </a:lnTo>
                  <a:lnTo>
                    <a:pt x="115" y="93"/>
                  </a:lnTo>
                  <a:lnTo>
                    <a:pt x="115" y="94"/>
                  </a:lnTo>
                  <a:lnTo>
                    <a:pt x="115" y="94"/>
                  </a:lnTo>
                  <a:lnTo>
                    <a:pt x="121" y="98"/>
                  </a:lnTo>
                  <a:lnTo>
                    <a:pt x="126" y="98"/>
                  </a:lnTo>
                  <a:lnTo>
                    <a:pt x="130" y="95"/>
                  </a:lnTo>
                  <a:lnTo>
                    <a:pt x="132" y="92"/>
                  </a:lnTo>
                  <a:lnTo>
                    <a:pt x="135" y="86"/>
                  </a:lnTo>
                  <a:lnTo>
                    <a:pt x="137" y="80"/>
                  </a:lnTo>
                  <a:lnTo>
                    <a:pt x="138" y="77"/>
                  </a:lnTo>
                  <a:lnTo>
                    <a:pt x="138" y="76"/>
                  </a:lnTo>
                  <a:lnTo>
                    <a:pt x="153" y="0"/>
                  </a:lnTo>
                  <a:lnTo>
                    <a:pt x="565" y="68"/>
                  </a:lnTo>
                  <a:lnTo>
                    <a:pt x="565" y="68"/>
                  </a:lnTo>
                  <a:lnTo>
                    <a:pt x="483" y="660"/>
                  </a:lnTo>
                  <a:lnTo>
                    <a:pt x="306" y="637"/>
                  </a:lnTo>
                  <a:lnTo>
                    <a:pt x="0" y="458"/>
                  </a:lnTo>
                  <a:lnTo>
                    <a:pt x="10" y="434"/>
                  </a:lnTo>
                </a:path>
              </a:pathLst>
            </a:custGeom>
            <a:solidFill>
              <a:schemeClr val="accent2">
                <a:lumMod val="7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281" name="Freeform 15"/>
            <p:cNvSpPr>
              <a:spLocks/>
            </p:cNvSpPr>
            <p:nvPr/>
          </p:nvSpPr>
          <p:spPr bwMode="auto">
            <a:xfrm>
              <a:off x="1147965" y="3972315"/>
              <a:ext cx="333959" cy="545825"/>
            </a:xfrm>
            <a:custGeom>
              <a:avLst/>
              <a:gdLst>
                <a:gd name="T0" fmla="*/ 220 w 497"/>
                <a:gd name="T1" fmla="*/ 164 h 813"/>
                <a:gd name="T2" fmla="*/ 227 w 497"/>
                <a:gd name="T3" fmla="*/ 188 h 813"/>
                <a:gd name="T4" fmla="*/ 227 w 497"/>
                <a:gd name="T5" fmla="*/ 194 h 813"/>
                <a:gd name="T6" fmla="*/ 236 w 497"/>
                <a:gd name="T7" fmla="*/ 200 h 813"/>
                <a:gd name="T8" fmla="*/ 249 w 497"/>
                <a:gd name="T9" fmla="*/ 221 h 813"/>
                <a:gd name="T10" fmla="*/ 257 w 497"/>
                <a:gd name="T11" fmla="*/ 246 h 813"/>
                <a:gd name="T12" fmla="*/ 266 w 497"/>
                <a:gd name="T13" fmla="*/ 258 h 813"/>
                <a:gd name="T14" fmla="*/ 283 w 497"/>
                <a:gd name="T15" fmla="*/ 279 h 813"/>
                <a:gd name="T16" fmla="*/ 289 w 497"/>
                <a:gd name="T17" fmla="*/ 309 h 813"/>
                <a:gd name="T18" fmla="*/ 277 w 497"/>
                <a:gd name="T19" fmla="*/ 338 h 813"/>
                <a:gd name="T20" fmla="*/ 277 w 497"/>
                <a:gd name="T21" fmla="*/ 359 h 813"/>
                <a:gd name="T22" fmla="*/ 265 w 497"/>
                <a:gd name="T23" fmla="*/ 375 h 813"/>
                <a:gd name="T24" fmla="*/ 262 w 497"/>
                <a:gd name="T25" fmla="*/ 391 h 813"/>
                <a:gd name="T26" fmla="*/ 308 w 497"/>
                <a:gd name="T27" fmla="*/ 384 h 813"/>
                <a:gd name="T28" fmla="*/ 312 w 497"/>
                <a:gd name="T29" fmla="*/ 383 h 813"/>
                <a:gd name="T30" fmla="*/ 315 w 497"/>
                <a:gd name="T31" fmla="*/ 422 h 813"/>
                <a:gd name="T32" fmla="*/ 322 w 497"/>
                <a:gd name="T33" fmla="*/ 444 h 813"/>
                <a:gd name="T34" fmla="*/ 329 w 497"/>
                <a:gd name="T35" fmla="*/ 463 h 813"/>
                <a:gd name="T36" fmla="*/ 325 w 497"/>
                <a:gd name="T37" fmla="*/ 473 h 813"/>
                <a:gd name="T38" fmla="*/ 337 w 497"/>
                <a:gd name="T39" fmla="*/ 485 h 813"/>
                <a:gd name="T40" fmla="*/ 351 w 497"/>
                <a:gd name="T41" fmla="*/ 504 h 813"/>
                <a:gd name="T42" fmla="*/ 354 w 497"/>
                <a:gd name="T43" fmla="*/ 530 h 813"/>
                <a:gd name="T44" fmla="*/ 362 w 497"/>
                <a:gd name="T45" fmla="*/ 539 h 813"/>
                <a:gd name="T46" fmla="*/ 368 w 497"/>
                <a:gd name="T47" fmla="*/ 527 h 813"/>
                <a:gd name="T48" fmla="*/ 384 w 497"/>
                <a:gd name="T49" fmla="*/ 528 h 813"/>
                <a:gd name="T50" fmla="*/ 400 w 497"/>
                <a:gd name="T51" fmla="*/ 533 h 813"/>
                <a:gd name="T52" fmla="*/ 406 w 497"/>
                <a:gd name="T53" fmla="*/ 524 h 813"/>
                <a:gd name="T54" fmla="*/ 415 w 497"/>
                <a:gd name="T55" fmla="*/ 527 h 813"/>
                <a:gd name="T56" fmla="*/ 438 w 497"/>
                <a:gd name="T57" fmla="*/ 528 h 813"/>
                <a:gd name="T58" fmla="*/ 481 w 497"/>
                <a:gd name="T59" fmla="*/ 518 h 813"/>
                <a:gd name="T60" fmla="*/ 227 w 497"/>
                <a:gd name="T61" fmla="*/ 770 h 813"/>
                <a:gd name="T62" fmla="*/ 219 w 497"/>
                <a:gd name="T63" fmla="*/ 768 h 813"/>
                <a:gd name="T64" fmla="*/ 193 w 497"/>
                <a:gd name="T65" fmla="*/ 762 h 813"/>
                <a:gd name="T66" fmla="*/ 155 w 497"/>
                <a:gd name="T67" fmla="*/ 753 h 813"/>
                <a:gd name="T68" fmla="*/ 112 w 497"/>
                <a:gd name="T69" fmla="*/ 746 h 813"/>
                <a:gd name="T70" fmla="*/ 64 w 497"/>
                <a:gd name="T71" fmla="*/ 734 h 813"/>
                <a:gd name="T72" fmla="*/ 17 w 497"/>
                <a:gd name="T73" fmla="*/ 723 h 813"/>
                <a:gd name="T74" fmla="*/ 53 w 497"/>
                <a:gd name="T75" fmla="*/ 518 h 813"/>
                <a:gd name="T76" fmla="*/ 40 w 497"/>
                <a:gd name="T77" fmla="*/ 482 h 813"/>
                <a:gd name="T78" fmla="*/ 43 w 497"/>
                <a:gd name="T79" fmla="*/ 470 h 813"/>
                <a:gd name="T80" fmla="*/ 49 w 497"/>
                <a:gd name="T81" fmla="*/ 455 h 813"/>
                <a:gd name="T82" fmla="*/ 79 w 497"/>
                <a:gd name="T83" fmla="*/ 424 h 813"/>
                <a:gd name="T84" fmla="*/ 124 w 497"/>
                <a:gd name="T85" fmla="*/ 350 h 813"/>
                <a:gd name="T86" fmla="*/ 103 w 497"/>
                <a:gd name="T87" fmla="*/ 291 h 813"/>
                <a:gd name="T88" fmla="*/ 103 w 497"/>
                <a:gd name="T89" fmla="*/ 254 h 813"/>
                <a:gd name="T90" fmla="*/ 110 w 497"/>
                <a:gd name="T91" fmla="*/ 225 h 813"/>
                <a:gd name="T92" fmla="*/ 122 w 497"/>
                <a:gd name="T93" fmla="*/ 175 h 813"/>
                <a:gd name="T94" fmla="*/ 134 w 497"/>
                <a:gd name="T95" fmla="*/ 116 h 813"/>
                <a:gd name="T96" fmla="*/ 146 w 497"/>
                <a:gd name="T97" fmla="*/ 59 h 813"/>
                <a:gd name="T98" fmla="*/ 155 w 497"/>
                <a:gd name="T99" fmla="*/ 16 h 813"/>
                <a:gd name="T100" fmla="*/ 158 w 497"/>
                <a:gd name="T101" fmla="*/ 0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7" h="813">
                  <a:moveTo>
                    <a:pt x="224" y="14"/>
                  </a:moveTo>
                  <a:lnTo>
                    <a:pt x="203" y="118"/>
                  </a:lnTo>
                  <a:lnTo>
                    <a:pt x="211" y="133"/>
                  </a:lnTo>
                  <a:lnTo>
                    <a:pt x="220" y="156"/>
                  </a:lnTo>
                  <a:lnTo>
                    <a:pt x="220" y="164"/>
                  </a:lnTo>
                  <a:lnTo>
                    <a:pt x="215" y="169"/>
                  </a:lnTo>
                  <a:lnTo>
                    <a:pt x="222" y="175"/>
                  </a:lnTo>
                  <a:lnTo>
                    <a:pt x="217" y="179"/>
                  </a:lnTo>
                  <a:lnTo>
                    <a:pt x="217" y="185"/>
                  </a:lnTo>
                  <a:lnTo>
                    <a:pt x="227" y="188"/>
                  </a:lnTo>
                  <a:lnTo>
                    <a:pt x="227" y="189"/>
                  </a:lnTo>
                  <a:lnTo>
                    <a:pt x="227" y="191"/>
                  </a:lnTo>
                  <a:lnTo>
                    <a:pt x="227" y="192"/>
                  </a:lnTo>
                  <a:lnTo>
                    <a:pt x="227" y="194"/>
                  </a:lnTo>
                  <a:lnTo>
                    <a:pt x="227" y="194"/>
                  </a:lnTo>
                  <a:lnTo>
                    <a:pt x="227" y="196"/>
                  </a:lnTo>
                  <a:lnTo>
                    <a:pt x="229" y="197"/>
                  </a:lnTo>
                  <a:lnTo>
                    <a:pt x="229" y="197"/>
                  </a:lnTo>
                  <a:lnTo>
                    <a:pt x="233" y="199"/>
                  </a:lnTo>
                  <a:lnTo>
                    <a:pt x="236" y="200"/>
                  </a:lnTo>
                  <a:lnTo>
                    <a:pt x="239" y="203"/>
                  </a:lnTo>
                  <a:lnTo>
                    <a:pt x="242" y="206"/>
                  </a:lnTo>
                  <a:lnTo>
                    <a:pt x="245" y="211"/>
                  </a:lnTo>
                  <a:lnTo>
                    <a:pt x="248" y="216"/>
                  </a:lnTo>
                  <a:lnTo>
                    <a:pt x="249" y="221"/>
                  </a:lnTo>
                  <a:lnTo>
                    <a:pt x="252" y="227"/>
                  </a:lnTo>
                  <a:lnTo>
                    <a:pt x="253" y="232"/>
                  </a:lnTo>
                  <a:lnTo>
                    <a:pt x="255" y="236"/>
                  </a:lnTo>
                  <a:lnTo>
                    <a:pt x="256" y="242"/>
                  </a:lnTo>
                  <a:lnTo>
                    <a:pt x="257" y="246"/>
                  </a:lnTo>
                  <a:lnTo>
                    <a:pt x="257" y="249"/>
                  </a:lnTo>
                  <a:lnTo>
                    <a:pt x="259" y="252"/>
                  </a:lnTo>
                  <a:lnTo>
                    <a:pt x="259" y="254"/>
                  </a:lnTo>
                  <a:lnTo>
                    <a:pt x="259" y="255"/>
                  </a:lnTo>
                  <a:lnTo>
                    <a:pt x="266" y="258"/>
                  </a:lnTo>
                  <a:lnTo>
                    <a:pt x="266" y="268"/>
                  </a:lnTo>
                  <a:lnTo>
                    <a:pt x="277" y="268"/>
                  </a:lnTo>
                  <a:lnTo>
                    <a:pt x="278" y="279"/>
                  </a:lnTo>
                  <a:lnTo>
                    <a:pt x="283" y="279"/>
                  </a:lnTo>
                  <a:lnTo>
                    <a:pt x="283" y="279"/>
                  </a:lnTo>
                  <a:lnTo>
                    <a:pt x="299" y="279"/>
                  </a:lnTo>
                  <a:lnTo>
                    <a:pt x="299" y="281"/>
                  </a:lnTo>
                  <a:lnTo>
                    <a:pt x="289" y="299"/>
                  </a:lnTo>
                  <a:lnTo>
                    <a:pt x="289" y="309"/>
                  </a:lnTo>
                  <a:lnTo>
                    <a:pt x="289" y="309"/>
                  </a:lnTo>
                  <a:lnTo>
                    <a:pt x="282" y="318"/>
                  </a:lnTo>
                  <a:lnTo>
                    <a:pt x="283" y="318"/>
                  </a:lnTo>
                  <a:lnTo>
                    <a:pt x="283" y="325"/>
                  </a:lnTo>
                  <a:lnTo>
                    <a:pt x="278" y="329"/>
                  </a:lnTo>
                  <a:lnTo>
                    <a:pt x="277" y="338"/>
                  </a:lnTo>
                  <a:lnTo>
                    <a:pt x="279" y="354"/>
                  </a:lnTo>
                  <a:lnTo>
                    <a:pt x="279" y="356"/>
                  </a:lnTo>
                  <a:lnTo>
                    <a:pt x="278" y="357"/>
                  </a:lnTo>
                  <a:lnTo>
                    <a:pt x="277" y="359"/>
                  </a:lnTo>
                  <a:lnTo>
                    <a:pt x="277" y="359"/>
                  </a:lnTo>
                  <a:lnTo>
                    <a:pt x="271" y="361"/>
                  </a:lnTo>
                  <a:lnTo>
                    <a:pt x="268" y="364"/>
                  </a:lnTo>
                  <a:lnTo>
                    <a:pt x="266" y="367"/>
                  </a:lnTo>
                  <a:lnTo>
                    <a:pt x="265" y="371"/>
                  </a:lnTo>
                  <a:lnTo>
                    <a:pt x="265" y="375"/>
                  </a:lnTo>
                  <a:lnTo>
                    <a:pt x="266" y="378"/>
                  </a:lnTo>
                  <a:lnTo>
                    <a:pt x="266" y="381"/>
                  </a:lnTo>
                  <a:lnTo>
                    <a:pt x="266" y="383"/>
                  </a:lnTo>
                  <a:lnTo>
                    <a:pt x="262" y="384"/>
                  </a:lnTo>
                  <a:lnTo>
                    <a:pt x="262" y="391"/>
                  </a:lnTo>
                  <a:lnTo>
                    <a:pt x="269" y="394"/>
                  </a:lnTo>
                  <a:lnTo>
                    <a:pt x="277" y="401"/>
                  </a:lnTo>
                  <a:lnTo>
                    <a:pt x="289" y="397"/>
                  </a:lnTo>
                  <a:lnTo>
                    <a:pt x="302" y="386"/>
                  </a:lnTo>
                  <a:lnTo>
                    <a:pt x="308" y="384"/>
                  </a:lnTo>
                  <a:lnTo>
                    <a:pt x="308" y="384"/>
                  </a:lnTo>
                  <a:lnTo>
                    <a:pt x="310" y="383"/>
                  </a:lnTo>
                  <a:lnTo>
                    <a:pt x="310" y="381"/>
                  </a:lnTo>
                  <a:lnTo>
                    <a:pt x="310" y="381"/>
                  </a:lnTo>
                  <a:lnTo>
                    <a:pt x="312" y="383"/>
                  </a:lnTo>
                  <a:lnTo>
                    <a:pt x="313" y="386"/>
                  </a:lnTo>
                  <a:lnTo>
                    <a:pt x="315" y="392"/>
                  </a:lnTo>
                  <a:lnTo>
                    <a:pt x="315" y="401"/>
                  </a:lnTo>
                  <a:lnTo>
                    <a:pt x="315" y="413"/>
                  </a:lnTo>
                  <a:lnTo>
                    <a:pt x="315" y="422"/>
                  </a:lnTo>
                  <a:lnTo>
                    <a:pt x="316" y="428"/>
                  </a:lnTo>
                  <a:lnTo>
                    <a:pt x="318" y="434"/>
                  </a:lnTo>
                  <a:lnTo>
                    <a:pt x="319" y="440"/>
                  </a:lnTo>
                  <a:lnTo>
                    <a:pt x="321" y="443"/>
                  </a:lnTo>
                  <a:lnTo>
                    <a:pt x="322" y="444"/>
                  </a:lnTo>
                  <a:lnTo>
                    <a:pt x="324" y="446"/>
                  </a:lnTo>
                  <a:lnTo>
                    <a:pt x="326" y="453"/>
                  </a:lnTo>
                  <a:lnTo>
                    <a:pt x="328" y="457"/>
                  </a:lnTo>
                  <a:lnTo>
                    <a:pt x="329" y="461"/>
                  </a:lnTo>
                  <a:lnTo>
                    <a:pt x="329" y="463"/>
                  </a:lnTo>
                  <a:lnTo>
                    <a:pt x="328" y="466"/>
                  </a:lnTo>
                  <a:lnTo>
                    <a:pt x="328" y="466"/>
                  </a:lnTo>
                  <a:lnTo>
                    <a:pt x="328" y="467"/>
                  </a:lnTo>
                  <a:lnTo>
                    <a:pt x="326" y="468"/>
                  </a:lnTo>
                  <a:lnTo>
                    <a:pt x="325" y="473"/>
                  </a:lnTo>
                  <a:lnTo>
                    <a:pt x="326" y="476"/>
                  </a:lnTo>
                  <a:lnTo>
                    <a:pt x="328" y="479"/>
                  </a:lnTo>
                  <a:lnTo>
                    <a:pt x="331" y="482"/>
                  </a:lnTo>
                  <a:lnTo>
                    <a:pt x="334" y="483"/>
                  </a:lnTo>
                  <a:lnTo>
                    <a:pt x="337" y="485"/>
                  </a:lnTo>
                  <a:lnTo>
                    <a:pt x="338" y="485"/>
                  </a:lnTo>
                  <a:lnTo>
                    <a:pt x="340" y="485"/>
                  </a:lnTo>
                  <a:lnTo>
                    <a:pt x="349" y="500"/>
                  </a:lnTo>
                  <a:lnTo>
                    <a:pt x="349" y="501"/>
                  </a:lnTo>
                  <a:lnTo>
                    <a:pt x="351" y="504"/>
                  </a:lnTo>
                  <a:lnTo>
                    <a:pt x="351" y="510"/>
                  </a:lnTo>
                  <a:lnTo>
                    <a:pt x="351" y="516"/>
                  </a:lnTo>
                  <a:lnTo>
                    <a:pt x="352" y="521"/>
                  </a:lnTo>
                  <a:lnTo>
                    <a:pt x="352" y="526"/>
                  </a:lnTo>
                  <a:lnTo>
                    <a:pt x="354" y="530"/>
                  </a:lnTo>
                  <a:lnTo>
                    <a:pt x="354" y="531"/>
                  </a:lnTo>
                  <a:lnTo>
                    <a:pt x="357" y="536"/>
                  </a:lnTo>
                  <a:lnTo>
                    <a:pt x="360" y="539"/>
                  </a:lnTo>
                  <a:lnTo>
                    <a:pt x="361" y="539"/>
                  </a:lnTo>
                  <a:lnTo>
                    <a:pt x="362" y="539"/>
                  </a:lnTo>
                  <a:lnTo>
                    <a:pt x="364" y="536"/>
                  </a:lnTo>
                  <a:lnTo>
                    <a:pt x="365" y="534"/>
                  </a:lnTo>
                  <a:lnTo>
                    <a:pt x="365" y="533"/>
                  </a:lnTo>
                  <a:lnTo>
                    <a:pt x="365" y="531"/>
                  </a:lnTo>
                  <a:lnTo>
                    <a:pt x="368" y="527"/>
                  </a:lnTo>
                  <a:lnTo>
                    <a:pt x="372" y="526"/>
                  </a:lnTo>
                  <a:lnTo>
                    <a:pt x="375" y="526"/>
                  </a:lnTo>
                  <a:lnTo>
                    <a:pt x="378" y="526"/>
                  </a:lnTo>
                  <a:lnTo>
                    <a:pt x="382" y="527"/>
                  </a:lnTo>
                  <a:lnTo>
                    <a:pt x="384" y="528"/>
                  </a:lnTo>
                  <a:lnTo>
                    <a:pt x="387" y="530"/>
                  </a:lnTo>
                  <a:lnTo>
                    <a:pt x="388" y="531"/>
                  </a:lnTo>
                  <a:lnTo>
                    <a:pt x="393" y="534"/>
                  </a:lnTo>
                  <a:lnTo>
                    <a:pt x="397" y="534"/>
                  </a:lnTo>
                  <a:lnTo>
                    <a:pt x="400" y="533"/>
                  </a:lnTo>
                  <a:lnTo>
                    <a:pt x="403" y="531"/>
                  </a:lnTo>
                  <a:lnTo>
                    <a:pt x="403" y="528"/>
                  </a:lnTo>
                  <a:lnTo>
                    <a:pt x="405" y="527"/>
                  </a:lnTo>
                  <a:lnTo>
                    <a:pt x="405" y="524"/>
                  </a:lnTo>
                  <a:lnTo>
                    <a:pt x="406" y="524"/>
                  </a:lnTo>
                  <a:lnTo>
                    <a:pt x="409" y="523"/>
                  </a:lnTo>
                  <a:lnTo>
                    <a:pt x="411" y="523"/>
                  </a:lnTo>
                  <a:lnTo>
                    <a:pt x="412" y="524"/>
                  </a:lnTo>
                  <a:lnTo>
                    <a:pt x="414" y="526"/>
                  </a:lnTo>
                  <a:lnTo>
                    <a:pt x="415" y="527"/>
                  </a:lnTo>
                  <a:lnTo>
                    <a:pt x="415" y="528"/>
                  </a:lnTo>
                  <a:lnTo>
                    <a:pt x="417" y="530"/>
                  </a:lnTo>
                  <a:lnTo>
                    <a:pt x="417" y="531"/>
                  </a:lnTo>
                  <a:lnTo>
                    <a:pt x="421" y="531"/>
                  </a:lnTo>
                  <a:lnTo>
                    <a:pt x="438" y="528"/>
                  </a:lnTo>
                  <a:lnTo>
                    <a:pt x="444" y="533"/>
                  </a:lnTo>
                  <a:lnTo>
                    <a:pt x="454" y="533"/>
                  </a:lnTo>
                  <a:lnTo>
                    <a:pt x="466" y="531"/>
                  </a:lnTo>
                  <a:lnTo>
                    <a:pt x="472" y="518"/>
                  </a:lnTo>
                  <a:lnTo>
                    <a:pt x="481" y="518"/>
                  </a:lnTo>
                  <a:lnTo>
                    <a:pt x="487" y="534"/>
                  </a:lnTo>
                  <a:lnTo>
                    <a:pt x="496" y="548"/>
                  </a:lnTo>
                  <a:lnTo>
                    <a:pt x="457" y="812"/>
                  </a:lnTo>
                  <a:lnTo>
                    <a:pt x="457" y="812"/>
                  </a:lnTo>
                  <a:lnTo>
                    <a:pt x="227" y="770"/>
                  </a:lnTo>
                  <a:lnTo>
                    <a:pt x="227" y="770"/>
                  </a:lnTo>
                  <a:lnTo>
                    <a:pt x="226" y="770"/>
                  </a:lnTo>
                  <a:lnTo>
                    <a:pt x="224" y="770"/>
                  </a:lnTo>
                  <a:lnTo>
                    <a:pt x="222" y="768"/>
                  </a:lnTo>
                  <a:lnTo>
                    <a:pt x="219" y="768"/>
                  </a:lnTo>
                  <a:lnTo>
                    <a:pt x="215" y="767"/>
                  </a:lnTo>
                  <a:lnTo>
                    <a:pt x="211" y="765"/>
                  </a:lnTo>
                  <a:lnTo>
                    <a:pt x="205" y="765"/>
                  </a:lnTo>
                  <a:lnTo>
                    <a:pt x="199" y="764"/>
                  </a:lnTo>
                  <a:lnTo>
                    <a:pt x="193" y="762"/>
                  </a:lnTo>
                  <a:lnTo>
                    <a:pt x="186" y="761"/>
                  </a:lnTo>
                  <a:lnTo>
                    <a:pt x="179" y="759"/>
                  </a:lnTo>
                  <a:lnTo>
                    <a:pt x="172" y="758"/>
                  </a:lnTo>
                  <a:lnTo>
                    <a:pt x="163" y="756"/>
                  </a:lnTo>
                  <a:lnTo>
                    <a:pt x="155" y="753"/>
                  </a:lnTo>
                  <a:lnTo>
                    <a:pt x="148" y="752"/>
                  </a:lnTo>
                  <a:lnTo>
                    <a:pt x="139" y="750"/>
                  </a:lnTo>
                  <a:lnTo>
                    <a:pt x="130" y="748"/>
                  </a:lnTo>
                  <a:lnTo>
                    <a:pt x="120" y="747"/>
                  </a:lnTo>
                  <a:lnTo>
                    <a:pt x="112" y="746"/>
                  </a:lnTo>
                  <a:lnTo>
                    <a:pt x="101" y="743"/>
                  </a:lnTo>
                  <a:lnTo>
                    <a:pt x="93" y="741"/>
                  </a:lnTo>
                  <a:lnTo>
                    <a:pt x="83" y="738"/>
                  </a:lnTo>
                  <a:lnTo>
                    <a:pt x="73" y="737"/>
                  </a:lnTo>
                  <a:lnTo>
                    <a:pt x="64" y="734"/>
                  </a:lnTo>
                  <a:lnTo>
                    <a:pt x="54" y="732"/>
                  </a:lnTo>
                  <a:lnTo>
                    <a:pt x="44" y="729"/>
                  </a:lnTo>
                  <a:lnTo>
                    <a:pt x="35" y="728"/>
                  </a:lnTo>
                  <a:lnTo>
                    <a:pt x="27" y="726"/>
                  </a:lnTo>
                  <a:lnTo>
                    <a:pt x="17" y="723"/>
                  </a:lnTo>
                  <a:lnTo>
                    <a:pt x="8" y="722"/>
                  </a:lnTo>
                  <a:lnTo>
                    <a:pt x="0" y="720"/>
                  </a:lnTo>
                  <a:lnTo>
                    <a:pt x="38" y="556"/>
                  </a:lnTo>
                  <a:lnTo>
                    <a:pt x="37" y="545"/>
                  </a:lnTo>
                  <a:lnTo>
                    <a:pt x="53" y="518"/>
                  </a:lnTo>
                  <a:lnTo>
                    <a:pt x="53" y="509"/>
                  </a:lnTo>
                  <a:lnTo>
                    <a:pt x="57" y="503"/>
                  </a:lnTo>
                  <a:lnTo>
                    <a:pt x="60" y="496"/>
                  </a:lnTo>
                  <a:lnTo>
                    <a:pt x="56" y="491"/>
                  </a:lnTo>
                  <a:lnTo>
                    <a:pt x="40" y="482"/>
                  </a:lnTo>
                  <a:lnTo>
                    <a:pt x="41" y="474"/>
                  </a:lnTo>
                  <a:lnTo>
                    <a:pt x="41" y="474"/>
                  </a:lnTo>
                  <a:lnTo>
                    <a:pt x="41" y="473"/>
                  </a:lnTo>
                  <a:lnTo>
                    <a:pt x="41" y="471"/>
                  </a:lnTo>
                  <a:lnTo>
                    <a:pt x="43" y="470"/>
                  </a:lnTo>
                  <a:lnTo>
                    <a:pt x="43" y="468"/>
                  </a:lnTo>
                  <a:lnTo>
                    <a:pt x="44" y="467"/>
                  </a:lnTo>
                  <a:lnTo>
                    <a:pt x="44" y="466"/>
                  </a:lnTo>
                  <a:lnTo>
                    <a:pt x="44" y="464"/>
                  </a:lnTo>
                  <a:lnTo>
                    <a:pt x="49" y="455"/>
                  </a:lnTo>
                  <a:lnTo>
                    <a:pt x="53" y="449"/>
                  </a:lnTo>
                  <a:lnTo>
                    <a:pt x="60" y="441"/>
                  </a:lnTo>
                  <a:lnTo>
                    <a:pt x="65" y="434"/>
                  </a:lnTo>
                  <a:lnTo>
                    <a:pt x="73" y="428"/>
                  </a:lnTo>
                  <a:lnTo>
                    <a:pt x="79" y="424"/>
                  </a:lnTo>
                  <a:lnTo>
                    <a:pt x="82" y="422"/>
                  </a:lnTo>
                  <a:lnTo>
                    <a:pt x="83" y="420"/>
                  </a:lnTo>
                  <a:lnTo>
                    <a:pt x="83" y="413"/>
                  </a:lnTo>
                  <a:lnTo>
                    <a:pt x="123" y="357"/>
                  </a:lnTo>
                  <a:lnTo>
                    <a:pt x="124" y="350"/>
                  </a:lnTo>
                  <a:lnTo>
                    <a:pt x="119" y="338"/>
                  </a:lnTo>
                  <a:lnTo>
                    <a:pt x="110" y="331"/>
                  </a:lnTo>
                  <a:lnTo>
                    <a:pt x="100" y="311"/>
                  </a:lnTo>
                  <a:lnTo>
                    <a:pt x="100" y="302"/>
                  </a:lnTo>
                  <a:lnTo>
                    <a:pt x="103" y="291"/>
                  </a:lnTo>
                  <a:lnTo>
                    <a:pt x="103" y="281"/>
                  </a:lnTo>
                  <a:lnTo>
                    <a:pt x="98" y="271"/>
                  </a:lnTo>
                  <a:lnTo>
                    <a:pt x="103" y="257"/>
                  </a:lnTo>
                  <a:lnTo>
                    <a:pt x="103" y="255"/>
                  </a:lnTo>
                  <a:lnTo>
                    <a:pt x="103" y="254"/>
                  </a:lnTo>
                  <a:lnTo>
                    <a:pt x="104" y="251"/>
                  </a:lnTo>
                  <a:lnTo>
                    <a:pt x="106" y="245"/>
                  </a:lnTo>
                  <a:lnTo>
                    <a:pt x="107" y="239"/>
                  </a:lnTo>
                  <a:lnTo>
                    <a:pt x="109" y="232"/>
                  </a:lnTo>
                  <a:lnTo>
                    <a:pt x="110" y="225"/>
                  </a:lnTo>
                  <a:lnTo>
                    <a:pt x="112" y="216"/>
                  </a:lnTo>
                  <a:lnTo>
                    <a:pt x="115" y="206"/>
                  </a:lnTo>
                  <a:lnTo>
                    <a:pt x="116" y="196"/>
                  </a:lnTo>
                  <a:lnTo>
                    <a:pt x="119" y="186"/>
                  </a:lnTo>
                  <a:lnTo>
                    <a:pt x="122" y="175"/>
                  </a:lnTo>
                  <a:lnTo>
                    <a:pt x="123" y="163"/>
                  </a:lnTo>
                  <a:lnTo>
                    <a:pt x="125" y="152"/>
                  </a:lnTo>
                  <a:lnTo>
                    <a:pt x="128" y="140"/>
                  </a:lnTo>
                  <a:lnTo>
                    <a:pt x="131" y="128"/>
                  </a:lnTo>
                  <a:lnTo>
                    <a:pt x="134" y="116"/>
                  </a:lnTo>
                  <a:lnTo>
                    <a:pt x="136" y="103"/>
                  </a:lnTo>
                  <a:lnTo>
                    <a:pt x="139" y="92"/>
                  </a:lnTo>
                  <a:lnTo>
                    <a:pt x="142" y="80"/>
                  </a:lnTo>
                  <a:lnTo>
                    <a:pt x="145" y="68"/>
                  </a:lnTo>
                  <a:lnTo>
                    <a:pt x="146" y="59"/>
                  </a:lnTo>
                  <a:lnTo>
                    <a:pt x="149" y="49"/>
                  </a:lnTo>
                  <a:lnTo>
                    <a:pt x="151" y="40"/>
                  </a:lnTo>
                  <a:lnTo>
                    <a:pt x="154" y="32"/>
                  </a:lnTo>
                  <a:lnTo>
                    <a:pt x="155" y="23"/>
                  </a:lnTo>
                  <a:lnTo>
                    <a:pt x="155" y="16"/>
                  </a:lnTo>
                  <a:lnTo>
                    <a:pt x="157" y="10"/>
                  </a:lnTo>
                  <a:lnTo>
                    <a:pt x="158" y="5"/>
                  </a:lnTo>
                  <a:lnTo>
                    <a:pt x="158" y="2"/>
                  </a:lnTo>
                  <a:lnTo>
                    <a:pt x="158" y="0"/>
                  </a:lnTo>
                  <a:lnTo>
                    <a:pt x="158" y="0"/>
                  </a:lnTo>
                  <a:lnTo>
                    <a:pt x="224" y="14"/>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282" name="Freeform 16"/>
            <p:cNvSpPr>
              <a:spLocks/>
            </p:cNvSpPr>
            <p:nvPr/>
          </p:nvSpPr>
          <p:spPr bwMode="auto">
            <a:xfrm>
              <a:off x="1147965" y="3972315"/>
              <a:ext cx="333959" cy="545825"/>
            </a:xfrm>
            <a:custGeom>
              <a:avLst/>
              <a:gdLst>
                <a:gd name="T0" fmla="*/ 220 w 497"/>
                <a:gd name="T1" fmla="*/ 164 h 813"/>
                <a:gd name="T2" fmla="*/ 227 w 497"/>
                <a:gd name="T3" fmla="*/ 188 h 813"/>
                <a:gd name="T4" fmla="*/ 227 w 497"/>
                <a:gd name="T5" fmla="*/ 194 h 813"/>
                <a:gd name="T6" fmla="*/ 229 w 497"/>
                <a:gd name="T7" fmla="*/ 197 h 813"/>
                <a:gd name="T8" fmla="*/ 245 w 497"/>
                <a:gd name="T9" fmla="*/ 211 h 813"/>
                <a:gd name="T10" fmla="*/ 255 w 497"/>
                <a:gd name="T11" fmla="*/ 236 h 813"/>
                <a:gd name="T12" fmla="*/ 259 w 497"/>
                <a:gd name="T13" fmla="*/ 254 h 813"/>
                <a:gd name="T14" fmla="*/ 278 w 497"/>
                <a:gd name="T15" fmla="*/ 279 h 813"/>
                <a:gd name="T16" fmla="*/ 289 w 497"/>
                <a:gd name="T17" fmla="*/ 299 h 813"/>
                <a:gd name="T18" fmla="*/ 283 w 497"/>
                <a:gd name="T19" fmla="*/ 325 h 813"/>
                <a:gd name="T20" fmla="*/ 279 w 497"/>
                <a:gd name="T21" fmla="*/ 356 h 813"/>
                <a:gd name="T22" fmla="*/ 271 w 497"/>
                <a:gd name="T23" fmla="*/ 361 h 813"/>
                <a:gd name="T24" fmla="*/ 266 w 497"/>
                <a:gd name="T25" fmla="*/ 378 h 813"/>
                <a:gd name="T26" fmla="*/ 269 w 497"/>
                <a:gd name="T27" fmla="*/ 394 h 813"/>
                <a:gd name="T28" fmla="*/ 308 w 497"/>
                <a:gd name="T29" fmla="*/ 384 h 813"/>
                <a:gd name="T30" fmla="*/ 312 w 497"/>
                <a:gd name="T31" fmla="*/ 383 h 813"/>
                <a:gd name="T32" fmla="*/ 315 w 497"/>
                <a:gd name="T33" fmla="*/ 413 h 813"/>
                <a:gd name="T34" fmla="*/ 321 w 497"/>
                <a:gd name="T35" fmla="*/ 443 h 813"/>
                <a:gd name="T36" fmla="*/ 328 w 497"/>
                <a:gd name="T37" fmla="*/ 457 h 813"/>
                <a:gd name="T38" fmla="*/ 328 w 497"/>
                <a:gd name="T39" fmla="*/ 467 h 813"/>
                <a:gd name="T40" fmla="*/ 328 w 497"/>
                <a:gd name="T41" fmla="*/ 479 h 813"/>
                <a:gd name="T42" fmla="*/ 340 w 497"/>
                <a:gd name="T43" fmla="*/ 485 h 813"/>
                <a:gd name="T44" fmla="*/ 351 w 497"/>
                <a:gd name="T45" fmla="*/ 510 h 813"/>
                <a:gd name="T46" fmla="*/ 354 w 497"/>
                <a:gd name="T47" fmla="*/ 531 h 813"/>
                <a:gd name="T48" fmla="*/ 362 w 497"/>
                <a:gd name="T49" fmla="*/ 539 h 813"/>
                <a:gd name="T50" fmla="*/ 365 w 497"/>
                <a:gd name="T51" fmla="*/ 531 h 813"/>
                <a:gd name="T52" fmla="*/ 382 w 497"/>
                <a:gd name="T53" fmla="*/ 527 h 813"/>
                <a:gd name="T54" fmla="*/ 393 w 497"/>
                <a:gd name="T55" fmla="*/ 534 h 813"/>
                <a:gd name="T56" fmla="*/ 405 w 497"/>
                <a:gd name="T57" fmla="*/ 527 h 813"/>
                <a:gd name="T58" fmla="*/ 411 w 497"/>
                <a:gd name="T59" fmla="*/ 523 h 813"/>
                <a:gd name="T60" fmla="*/ 417 w 497"/>
                <a:gd name="T61" fmla="*/ 530 h 813"/>
                <a:gd name="T62" fmla="*/ 454 w 497"/>
                <a:gd name="T63" fmla="*/ 533 h 813"/>
                <a:gd name="T64" fmla="*/ 496 w 497"/>
                <a:gd name="T65" fmla="*/ 548 h 813"/>
                <a:gd name="T66" fmla="*/ 227 w 497"/>
                <a:gd name="T67" fmla="*/ 770 h 813"/>
                <a:gd name="T68" fmla="*/ 215 w 497"/>
                <a:gd name="T69" fmla="*/ 767 h 813"/>
                <a:gd name="T70" fmla="*/ 186 w 497"/>
                <a:gd name="T71" fmla="*/ 761 h 813"/>
                <a:gd name="T72" fmla="*/ 148 w 497"/>
                <a:gd name="T73" fmla="*/ 752 h 813"/>
                <a:gd name="T74" fmla="*/ 101 w 497"/>
                <a:gd name="T75" fmla="*/ 743 h 813"/>
                <a:gd name="T76" fmla="*/ 54 w 497"/>
                <a:gd name="T77" fmla="*/ 732 h 813"/>
                <a:gd name="T78" fmla="*/ 8 w 497"/>
                <a:gd name="T79" fmla="*/ 722 h 813"/>
                <a:gd name="T80" fmla="*/ 53 w 497"/>
                <a:gd name="T81" fmla="*/ 509 h 813"/>
                <a:gd name="T82" fmla="*/ 41 w 497"/>
                <a:gd name="T83" fmla="*/ 474 h 813"/>
                <a:gd name="T84" fmla="*/ 43 w 497"/>
                <a:gd name="T85" fmla="*/ 470 h 813"/>
                <a:gd name="T86" fmla="*/ 44 w 497"/>
                <a:gd name="T87" fmla="*/ 464 h 813"/>
                <a:gd name="T88" fmla="*/ 73 w 497"/>
                <a:gd name="T89" fmla="*/ 428 h 813"/>
                <a:gd name="T90" fmla="*/ 123 w 497"/>
                <a:gd name="T91" fmla="*/ 357 h 813"/>
                <a:gd name="T92" fmla="*/ 100 w 497"/>
                <a:gd name="T93" fmla="*/ 302 h 813"/>
                <a:gd name="T94" fmla="*/ 103 w 497"/>
                <a:gd name="T95" fmla="*/ 257 h 813"/>
                <a:gd name="T96" fmla="*/ 107 w 497"/>
                <a:gd name="T97" fmla="*/ 239 h 813"/>
                <a:gd name="T98" fmla="*/ 116 w 497"/>
                <a:gd name="T99" fmla="*/ 196 h 813"/>
                <a:gd name="T100" fmla="*/ 128 w 497"/>
                <a:gd name="T101" fmla="*/ 140 h 813"/>
                <a:gd name="T102" fmla="*/ 142 w 497"/>
                <a:gd name="T103" fmla="*/ 80 h 813"/>
                <a:gd name="T104" fmla="*/ 154 w 497"/>
                <a:gd name="T105" fmla="*/ 32 h 813"/>
                <a:gd name="T106" fmla="*/ 158 w 497"/>
                <a:gd name="T107" fmla="*/ 2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7" h="813">
                  <a:moveTo>
                    <a:pt x="224" y="14"/>
                  </a:moveTo>
                  <a:lnTo>
                    <a:pt x="203" y="118"/>
                  </a:lnTo>
                  <a:lnTo>
                    <a:pt x="211" y="133"/>
                  </a:lnTo>
                  <a:lnTo>
                    <a:pt x="220" y="156"/>
                  </a:lnTo>
                  <a:lnTo>
                    <a:pt x="220" y="164"/>
                  </a:lnTo>
                  <a:lnTo>
                    <a:pt x="215" y="169"/>
                  </a:lnTo>
                  <a:lnTo>
                    <a:pt x="222" y="175"/>
                  </a:lnTo>
                  <a:lnTo>
                    <a:pt x="217" y="179"/>
                  </a:lnTo>
                  <a:lnTo>
                    <a:pt x="217" y="185"/>
                  </a:lnTo>
                  <a:lnTo>
                    <a:pt x="227" y="188"/>
                  </a:lnTo>
                  <a:lnTo>
                    <a:pt x="227" y="188"/>
                  </a:lnTo>
                  <a:lnTo>
                    <a:pt x="227" y="189"/>
                  </a:lnTo>
                  <a:lnTo>
                    <a:pt x="227" y="191"/>
                  </a:lnTo>
                  <a:lnTo>
                    <a:pt x="227" y="192"/>
                  </a:lnTo>
                  <a:lnTo>
                    <a:pt x="227" y="194"/>
                  </a:lnTo>
                  <a:lnTo>
                    <a:pt x="227" y="194"/>
                  </a:lnTo>
                  <a:lnTo>
                    <a:pt x="227" y="196"/>
                  </a:lnTo>
                  <a:lnTo>
                    <a:pt x="229" y="197"/>
                  </a:lnTo>
                  <a:lnTo>
                    <a:pt x="229" y="197"/>
                  </a:lnTo>
                  <a:lnTo>
                    <a:pt x="229" y="197"/>
                  </a:lnTo>
                  <a:lnTo>
                    <a:pt x="233" y="199"/>
                  </a:lnTo>
                  <a:lnTo>
                    <a:pt x="236" y="200"/>
                  </a:lnTo>
                  <a:lnTo>
                    <a:pt x="239" y="203"/>
                  </a:lnTo>
                  <a:lnTo>
                    <a:pt x="242" y="206"/>
                  </a:lnTo>
                  <a:lnTo>
                    <a:pt x="245" y="211"/>
                  </a:lnTo>
                  <a:lnTo>
                    <a:pt x="248" y="216"/>
                  </a:lnTo>
                  <a:lnTo>
                    <a:pt x="249" y="221"/>
                  </a:lnTo>
                  <a:lnTo>
                    <a:pt x="252" y="227"/>
                  </a:lnTo>
                  <a:lnTo>
                    <a:pt x="253" y="232"/>
                  </a:lnTo>
                  <a:lnTo>
                    <a:pt x="255" y="236"/>
                  </a:lnTo>
                  <a:lnTo>
                    <a:pt x="256" y="242"/>
                  </a:lnTo>
                  <a:lnTo>
                    <a:pt x="257" y="246"/>
                  </a:lnTo>
                  <a:lnTo>
                    <a:pt x="257" y="249"/>
                  </a:lnTo>
                  <a:lnTo>
                    <a:pt x="259" y="252"/>
                  </a:lnTo>
                  <a:lnTo>
                    <a:pt x="259" y="254"/>
                  </a:lnTo>
                  <a:lnTo>
                    <a:pt x="259" y="255"/>
                  </a:lnTo>
                  <a:lnTo>
                    <a:pt x="266" y="258"/>
                  </a:lnTo>
                  <a:lnTo>
                    <a:pt x="266" y="268"/>
                  </a:lnTo>
                  <a:lnTo>
                    <a:pt x="277" y="268"/>
                  </a:lnTo>
                  <a:lnTo>
                    <a:pt x="278" y="279"/>
                  </a:lnTo>
                  <a:lnTo>
                    <a:pt x="283" y="279"/>
                  </a:lnTo>
                  <a:lnTo>
                    <a:pt x="283" y="279"/>
                  </a:lnTo>
                  <a:lnTo>
                    <a:pt x="299" y="279"/>
                  </a:lnTo>
                  <a:lnTo>
                    <a:pt x="299" y="281"/>
                  </a:lnTo>
                  <a:lnTo>
                    <a:pt x="289" y="299"/>
                  </a:lnTo>
                  <a:lnTo>
                    <a:pt x="289" y="309"/>
                  </a:lnTo>
                  <a:lnTo>
                    <a:pt x="289" y="309"/>
                  </a:lnTo>
                  <a:lnTo>
                    <a:pt x="282" y="318"/>
                  </a:lnTo>
                  <a:lnTo>
                    <a:pt x="283" y="318"/>
                  </a:lnTo>
                  <a:lnTo>
                    <a:pt x="283" y="325"/>
                  </a:lnTo>
                  <a:lnTo>
                    <a:pt x="278" y="329"/>
                  </a:lnTo>
                  <a:lnTo>
                    <a:pt x="277" y="338"/>
                  </a:lnTo>
                  <a:lnTo>
                    <a:pt x="279" y="354"/>
                  </a:lnTo>
                  <a:lnTo>
                    <a:pt x="279" y="354"/>
                  </a:lnTo>
                  <a:lnTo>
                    <a:pt x="279" y="356"/>
                  </a:lnTo>
                  <a:lnTo>
                    <a:pt x="278" y="357"/>
                  </a:lnTo>
                  <a:lnTo>
                    <a:pt x="277" y="359"/>
                  </a:lnTo>
                  <a:lnTo>
                    <a:pt x="277" y="359"/>
                  </a:lnTo>
                  <a:lnTo>
                    <a:pt x="277" y="359"/>
                  </a:lnTo>
                  <a:lnTo>
                    <a:pt x="271" y="361"/>
                  </a:lnTo>
                  <a:lnTo>
                    <a:pt x="268" y="364"/>
                  </a:lnTo>
                  <a:lnTo>
                    <a:pt x="266" y="367"/>
                  </a:lnTo>
                  <a:lnTo>
                    <a:pt x="265" y="371"/>
                  </a:lnTo>
                  <a:lnTo>
                    <a:pt x="265" y="375"/>
                  </a:lnTo>
                  <a:lnTo>
                    <a:pt x="266" y="378"/>
                  </a:lnTo>
                  <a:lnTo>
                    <a:pt x="266" y="381"/>
                  </a:lnTo>
                  <a:lnTo>
                    <a:pt x="266" y="383"/>
                  </a:lnTo>
                  <a:lnTo>
                    <a:pt x="262" y="384"/>
                  </a:lnTo>
                  <a:lnTo>
                    <a:pt x="262" y="391"/>
                  </a:lnTo>
                  <a:lnTo>
                    <a:pt x="269" y="394"/>
                  </a:lnTo>
                  <a:lnTo>
                    <a:pt x="277" y="401"/>
                  </a:lnTo>
                  <a:lnTo>
                    <a:pt x="289" y="397"/>
                  </a:lnTo>
                  <a:lnTo>
                    <a:pt x="302" y="386"/>
                  </a:lnTo>
                  <a:lnTo>
                    <a:pt x="308" y="384"/>
                  </a:lnTo>
                  <a:lnTo>
                    <a:pt x="308" y="384"/>
                  </a:lnTo>
                  <a:lnTo>
                    <a:pt x="308" y="384"/>
                  </a:lnTo>
                  <a:lnTo>
                    <a:pt x="310" y="383"/>
                  </a:lnTo>
                  <a:lnTo>
                    <a:pt x="310" y="381"/>
                  </a:lnTo>
                  <a:lnTo>
                    <a:pt x="310" y="381"/>
                  </a:lnTo>
                  <a:lnTo>
                    <a:pt x="312" y="383"/>
                  </a:lnTo>
                  <a:lnTo>
                    <a:pt x="313" y="386"/>
                  </a:lnTo>
                  <a:lnTo>
                    <a:pt x="315" y="392"/>
                  </a:lnTo>
                  <a:lnTo>
                    <a:pt x="315" y="401"/>
                  </a:lnTo>
                  <a:lnTo>
                    <a:pt x="315" y="401"/>
                  </a:lnTo>
                  <a:lnTo>
                    <a:pt x="315" y="413"/>
                  </a:lnTo>
                  <a:lnTo>
                    <a:pt x="315" y="422"/>
                  </a:lnTo>
                  <a:lnTo>
                    <a:pt x="316" y="428"/>
                  </a:lnTo>
                  <a:lnTo>
                    <a:pt x="318" y="434"/>
                  </a:lnTo>
                  <a:lnTo>
                    <a:pt x="319" y="440"/>
                  </a:lnTo>
                  <a:lnTo>
                    <a:pt x="321" y="443"/>
                  </a:lnTo>
                  <a:lnTo>
                    <a:pt x="322" y="444"/>
                  </a:lnTo>
                  <a:lnTo>
                    <a:pt x="324" y="446"/>
                  </a:lnTo>
                  <a:lnTo>
                    <a:pt x="324" y="446"/>
                  </a:lnTo>
                  <a:lnTo>
                    <a:pt x="326" y="453"/>
                  </a:lnTo>
                  <a:lnTo>
                    <a:pt x="328" y="457"/>
                  </a:lnTo>
                  <a:lnTo>
                    <a:pt x="329" y="461"/>
                  </a:lnTo>
                  <a:lnTo>
                    <a:pt x="329" y="463"/>
                  </a:lnTo>
                  <a:lnTo>
                    <a:pt x="328" y="466"/>
                  </a:lnTo>
                  <a:lnTo>
                    <a:pt x="328" y="466"/>
                  </a:lnTo>
                  <a:lnTo>
                    <a:pt x="328" y="467"/>
                  </a:lnTo>
                  <a:lnTo>
                    <a:pt x="326" y="468"/>
                  </a:lnTo>
                  <a:lnTo>
                    <a:pt x="326" y="468"/>
                  </a:lnTo>
                  <a:lnTo>
                    <a:pt x="325" y="473"/>
                  </a:lnTo>
                  <a:lnTo>
                    <a:pt x="326" y="476"/>
                  </a:lnTo>
                  <a:lnTo>
                    <a:pt x="328" y="479"/>
                  </a:lnTo>
                  <a:lnTo>
                    <a:pt x="331" y="482"/>
                  </a:lnTo>
                  <a:lnTo>
                    <a:pt x="334" y="483"/>
                  </a:lnTo>
                  <a:lnTo>
                    <a:pt x="337" y="485"/>
                  </a:lnTo>
                  <a:lnTo>
                    <a:pt x="338" y="485"/>
                  </a:lnTo>
                  <a:lnTo>
                    <a:pt x="340" y="485"/>
                  </a:lnTo>
                  <a:lnTo>
                    <a:pt x="349" y="500"/>
                  </a:lnTo>
                  <a:lnTo>
                    <a:pt x="349" y="500"/>
                  </a:lnTo>
                  <a:lnTo>
                    <a:pt x="349" y="501"/>
                  </a:lnTo>
                  <a:lnTo>
                    <a:pt x="351" y="504"/>
                  </a:lnTo>
                  <a:lnTo>
                    <a:pt x="351" y="510"/>
                  </a:lnTo>
                  <a:lnTo>
                    <a:pt x="351" y="516"/>
                  </a:lnTo>
                  <a:lnTo>
                    <a:pt x="352" y="521"/>
                  </a:lnTo>
                  <a:lnTo>
                    <a:pt x="352" y="526"/>
                  </a:lnTo>
                  <a:lnTo>
                    <a:pt x="354" y="530"/>
                  </a:lnTo>
                  <a:lnTo>
                    <a:pt x="354" y="531"/>
                  </a:lnTo>
                  <a:lnTo>
                    <a:pt x="354" y="531"/>
                  </a:lnTo>
                  <a:lnTo>
                    <a:pt x="357" y="536"/>
                  </a:lnTo>
                  <a:lnTo>
                    <a:pt x="360" y="539"/>
                  </a:lnTo>
                  <a:lnTo>
                    <a:pt x="361" y="539"/>
                  </a:lnTo>
                  <a:lnTo>
                    <a:pt x="362" y="539"/>
                  </a:lnTo>
                  <a:lnTo>
                    <a:pt x="364" y="536"/>
                  </a:lnTo>
                  <a:lnTo>
                    <a:pt x="365" y="534"/>
                  </a:lnTo>
                  <a:lnTo>
                    <a:pt x="365" y="533"/>
                  </a:lnTo>
                  <a:lnTo>
                    <a:pt x="365" y="531"/>
                  </a:lnTo>
                  <a:lnTo>
                    <a:pt x="365" y="531"/>
                  </a:lnTo>
                  <a:lnTo>
                    <a:pt x="368" y="527"/>
                  </a:lnTo>
                  <a:lnTo>
                    <a:pt x="372" y="526"/>
                  </a:lnTo>
                  <a:lnTo>
                    <a:pt x="375" y="526"/>
                  </a:lnTo>
                  <a:lnTo>
                    <a:pt x="378" y="526"/>
                  </a:lnTo>
                  <a:lnTo>
                    <a:pt x="382" y="527"/>
                  </a:lnTo>
                  <a:lnTo>
                    <a:pt x="384" y="528"/>
                  </a:lnTo>
                  <a:lnTo>
                    <a:pt x="387" y="530"/>
                  </a:lnTo>
                  <a:lnTo>
                    <a:pt x="388" y="531"/>
                  </a:lnTo>
                  <a:lnTo>
                    <a:pt x="388" y="531"/>
                  </a:lnTo>
                  <a:lnTo>
                    <a:pt x="393" y="534"/>
                  </a:lnTo>
                  <a:lnTo>
                    <a:pt x="397" y="534"/>
                  </a:lnTo>
                  <a:lnTo>
                    <a:pt x="400" y="533"/>
                  </a:lnTo>
                  <a:lnTo>
                    <a:pt x="403" y="531"/>
                  </a:lnTo>
                  <a:lnTo>
                    <a:pt x="403" y="528"/>
                  </a:lnTo>
                  <a:lnTo>
                    <a:pt x="405" y="527"/>
                  </a:lnTo>
                  <a:lnTo>
                    <a:pt x="405" y="524"/>
                  </a:lnTo>
                  <a:lnTo>
                    <a:pt x="406" y="524"/>
                  </a:lnTo>
                  <a:lnTo>
                    <a:pt x="406" y="524"/>
                  </a:lnTo>
                  <a:lnTo>
                    <a:pt x="409" y="523"/>
                  </a:lnTo>
                  <a:lnTo>
                    <a:pt x="411" y="523"/>
                  </a:lnTo>
                  <a:lnTo>
                    <a:pt x="412" y="524"/>
                  </a:lnTo>
                  <a:lnTo>
                    <a:pt x="414" y="526"/>
                  </a:lnTo>
                  <a:lnTo>
                    <a:pt x="415" y="527"/>
                  </a:lnTo>
                  <a:lnTo>
                    <a:pt x="415" y="528"/>
                  </a:lnTo>
                  <a:lnTo>
                    <a:pt x="417" y="530"/>
                  </a:lnTo>
                  <a:lnTo>
                    <a:pt x="417" y="531"/>
                  </a:lnTo>
                  <a:lnTo>
                    <a:pt x="421" y="531"/>
                  </a:lnTo>
                  <a:lnTo>
                    <a:pt x="438" y="528"/>
                  </a:lnTo>
                  <a:lnTo>
                    <a:pt x="444" y="533"/>
                  </a:lnTo>
                  <a:lnTo>
                    <a:pt x="454" y="533"/>
                  </a:lnTo>
                  <a:lnTo>
                    <a:pt x="466" y="531"/>
                  </a:lnTo>
                  <a:lnTo>
                    <a:pt x="472" y="518"/>
                  </a:lnTo>
                  <a:lnTo>
                    <a:pt x="481" y="518"/>
                  </a:lnTo>
                  <a:lnTo>
                    <a:pt x="487" y="534"/>
                  </a:lnTo>
                  <a:lnTo>
                    <a:pt x="496" y="548"/>
                  </a:lnTo>
                  <a:lnTo>
                    <a:pt x="457" y="812"/>
                  </a:lnTo>
                  <a:lnTo>
                    <a:pt x="457" y="812"/>
                  </a:lnTo>
                  <a:lnTo>
                    <a:pt x="227" y="770"/>
                  </a:lnTo>
                  <a:lnTo>
                    <a:pt x="227" y="770"/>
                  </a:lnTo>
                  <a:lnTo>
                    <a:pt x="227" y="770"/>
                  </a:lnTo>
                  <a:lnTo>
                    <a:pt x="226" y="770"/>
                  </a:lnTo>
                  <a:lnTo>
                    <a:pt x="224" y="770"/>
                  </a:lnTo>
                  <a:lnTo>
                    <a:pt x="222" y="768"/>
                  </a:lnTo>
                  <a:lnTo>
                    <a:pt x="219" y="768"/>
                  </a:lnTo>
                  <a:lnTo>
                    <a:pt x="215" y="767"/>
                  </a:lnTo>
                  <a:lnTo>
                    <a:pt x="211" y="765"/>
                  </a:lnTo>
                  <a:lnTo>
                    <a:pt x="205" y="765"/>
                  </a:lnTo>
                  <a:lnTo>
                    <a:pt x="199" y="764"/>
                  </a:lnTo>
                  <a:lnTo>
                    <a:pt x="193" y="762"/>
                  </a:lnTo>
                  <a:lnTo>
                    <a:pt x="186" y="761"/>
                  </a:lnTo>
                  <a:lnTo>
                    <a:pt x="179" y="759"/>
                  </a:lnTo>
                  <a:lnTo>
                    <a:pt x="172" y="758"/>
                  </a:lnTo>
                  <a:lnTo>
                    <a:pt x="163" y="756"/>
                  </a:lnTo>
                  <a:lnTo>
                    <a:pt x="155" y="753"/>
                  </a:lnTo>
                  <a:lnTo>
                    <a:pt x="148" y="752"/>
                  </a:lnTo>
                  <a:lnTo>
                    <a:pt x="139" y="750"/>
                  </a:lnTo>
                  <a:lnTo>
                    <a:pt x="130" y="748"/>
                  </a:lnTo>
                  <a:lnTo>
                    <a:pt x="120" y="747"/>
                  </a:lnTo>
                  <a:lnTo>
                    <a:pt x="112" y="746"/>
                  </a:lnTo>
                  <a:lnTo>
                    <a:pt x="101" y="743"/>
                  </a:lnTo>
                  <a:lnTo>
                    <a:pt x="93" y="741"/>
                  </a:lnTo>
                  <a:lnTo>
                    <a:pt x="83" y="738"/>
                  </a:lnTo>
                  <a:lnTo>
                    <a:pt x="73" y="737"/>
                  </a:lnTo>
                  <a:lnTo>
                    <a:pt x="64" y="734"/>
                  </a:lnTo>
                  <a:lnTo>
                    <a:pt x="54" y="732"/>
                  </a:lnTo>
                  <a:lnTo>
                    <a:pt x="44" y="729"/>
                  </a:lnTo>
                  <a:lnTo>
                    <a:pt x="35" y="728"/>
                  </a:lnTo>
                  <a:lnTo>
                    <a:pt x="27" y="726"/>
                  </a:lnTo>
                  <a:lnTo>
                    <a:pt x="17" y="723"/>
                  </a:lnTo>
                  <a:lnTo>
                    <a:pt x="8" y="722"/>
                  </a:lnTo>
                  <a:lnTo>
                    <a:pt x="0" y="720"/>
                  </a:lnTo>
                  <a:lnTo>
                    <a:pt x="38" y="556"/>
                  </a:lnTo>
                  <a:lnTo>
                    <a:pt x="37" y="545"/>
                  </a:lnTo>
                  <a:lnTo>
                    <a:pt x="53" y="518"/>
                  </a:lnTo>
                  <a:lnTo>
                    <a:pt x="53" y="509"/>
                  </a:lnTo>
                  <a:lnTo>
                    <a:pt x="57" y="503"/>
                  </a:lnTo>
                  <a:lnTo>
                    <a:pt x="60" y="496"/>
                  </a:lnTo>
                  <a:lnTo>
                    <a:pt x="56" y="491"/>
                  </a:lnTo>
                  <a:lnTo>
                    <a:pt x="40" y="482"/>
                  </a:lnTo>
                  <a:lnTo>
                    <a:pt x="41" y="474"/>
                  </a:lnTo>
                  <a:lnTo>
                    <a:pt x="41" y="474"/>
                  </a:lnTo>
                  <a:lnTo>
                    <a:pt x="41" y="474"/>
                  </a:lnTo>
                  <a:lnTo>
                    <a:pt x="41" y="473"/>
                  </a:lnTo>
                  <a:lnTo>
                    <a:pt x="41" y="471"/>
                  </a:lnTo>
                  <a:lnTo>
                    <a:pt x="43" y="470"/>
                  </a:lnTo>
                  <a:lnTo>
                    <a:pt x="43" y="468"/>
                  </a:lnTo>
                  <a:lnTo>
                    <a:pt x="44" y="467"/>
                  </a:lnTo>
                  <a:lnTo>
                    <a:pt x="44" y="466"/>
                  </a:lnTo>
                  <a:lnTo>
                    <a:pt x="44" y="464"/>
                  </a:lnTo>
                  <a:lnTo>
                    <a:pt x="44" y="464"/>
                  </a:lnTo>
                  <a:lnTo>
                    <a:pt x="49" y="455"/>
                  </a:lnTo>
                  <a:lnTo>
                    <a:pt x="53" y="449"/>
                  </a:lnTo>
                  <a:lnTo>
                    <a:pt x="60" y="441"/>
                  </a:lnTo>
                  <a:lnTo>
                    <a:pt x="65" y="434"/>
                  </a:lnTo>
                  <a:lnTo>
                    <a:pt x="73" y="428"/>
                  </a:lnTo>
                  <a:lnTo>
                    <a:pt x="79" y="424"/>
                  </a:lnTo>
                  <a:lnTo>
                    <a:pt x="82" y="422"/>
                  </a:lnTo>
                  <a:lnTo>
                    <a:pt x="83" y="420"/>
                  </a:lnTo>
                  <a:lnTo>
                    <a:pt x="83" y="413"/>
                  </a:lnTo>
                  <a:lnTo>
                    <a:pt x="123" y="357"/>
                  </a:lnTo>
                  <a:lnTo>
                    <a:pt x="124" y="350"/>
                  </a:lnTo>
                  <a:lnTo>
                    <a:pt x="119" y="338"/>
                  </a:lnTo>
                  <a:lnTo>
                    <a:pt x="110" y="331"/>
                  </a:lnTo>
                  <a:lnTo>
                    <a:pt x="100" y="311"/>
                  </a:lnTo>
                  <a:lnTo>
                    <a:pt x="100" y="302"/>
                  </a:lnTo>
                  <a:lnTo>
                    <a:pt x="103" y="291"/>
                  </a:lnTo>
                  <a:lnTo>
                    <a:pt x="103" y="281"/>
                  </a:lnTo>
                  <a:lnTo>
                    <a:pt x="98" y="271"/>
                  </a:lnTo>
                  <a:lnTo>
                    <a:pt x="103" y="257"/>
                  </a:lnTo>
                  <a:lnTo>
                    <a:pt x="103" y="257"/>
                  </a:lnTo>
                  <a:lnTo>
                    <a:pt x="103" y="255"/>
                  </a:lnTo>
                  <a:lnTo>
                    <a:pt x="103" y="254"/>
                  </a:lnTo>
                  <a:lnTo>
                    <a:pt x="104" y="251"/>
                  </a:lnTo>
                  <a:lnTo>
                    <a:pt x="106" y="245"/>
                  </a:lnTo>
                  <a:lnTo>
                    <a:pt x="107" y="239"/>
                  </a:lnTo>
                  <a:lnTo>
                    <a:pt x="109" y="232"/>
                  </a:lnTo>
                  <a:lnTo>
                    <a:pt x="110" y="225"/>
                  </a:lnTo>
                  <a:lnTo>
                    <a:pt x="112" y="216"/>
                  </a:lnTo>
                  <a:lnTo>
                    <a:pt x="115" y="206"/>
                  </a:lnTo>
                  <a:lnTo>
                    <a:pt x="116" y="196"/>
                  </a:lnTo>
                  <a:lnTo>
                    <a:pt x="119" y="186"/>
                  </a:lnTo>
                  <a:lnTo>
                    <a:pt x="122" y="175"/>
                  </a:lnTo>
                  <a:lnTo>
                    <a:pt x="123" y="163"/>
                  </a:lnTo>
                  <a:lnTo>
                    <a:pt x="125" y="152"/>
                  </a:lnTo>
                  <a:lnTo>
                    <a:pt x="128" y="140"/>
                  </a:lnTo>
                  <a:lnTo>
                    <a:pt x="131" y="128"/>
                  </a:lnTo>
                  <a:lnTo>
                    <a:pt x="134" y="116"/>
                  </a:lnTo>
                  <a:lnTo>
                    <a:pt x="136" y="103"/>
                  </a:lnTo>
                  <a:lnTo>
                    <a:pt x="139" y="92"/>
                  </a:lnTo>
                  <a:lnTo>
                    <a:pt x="142" y="80"/>
                  </a:lnTo>
                  <a:lnTo>
                    <a:pt x="145" y="68"/>
                  </a:lnTo>
                  <a:lnTo>
                    <a:pt x="146" y="59"/>
                  </a:lnTo>
                  <a:lnTo>
                    <a:pt x="149" y="49"/>
                  </a:lnTo>
                  <a:lnTo>
                    <a:pt x="151" y="40"/>
                  </a:lnTo>
                  <a:lnTo>
                    <a:pt x="154" y="32"/>
                  </a:lnTo>
                  <a:lnTo>
                    <a:pt x="155" y="23"/>
                  </a:lnTo>
                  <a:lnTo>
                    <a:pt x="155" y="16"/>
                  </a:lnTo>
                  <a:lnTo>
                    <a:pt x="157" y="10"/>
                  </a:lnTo>
                  <a:lnTo>
                    <a:pt x="158" y="5"/>
                  </a:lnTo>
                  <a:lnTo>
                    <a:pt x="158" y="2"/>
                  </a:lnTo>
                  <a:lnTo>
                    <a:pt x="158" y="0"/>
                  </a:lnTo>
                  <a:lnTo>
                    <a:pt x="158" y="0"/>
                  </a:lnTo>
                  <a:lnTo>
                    <a:pt x="224" y="14"/>
                  </a:lnTo>
                </a:path>
              </a:pathLst>
            </a:custGeom>
            <a:solidFill>
              <a:schemeClr val="accent3">
                <a:lumMod val="60000"/>
                <a:lumOff val="40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283" name="Freeform 17"/>
            <p:cNvSpPr>
              <a:spLocks/>
            </p:cNvSpPr>
            <p:nvPr/>
          </p:nvSpPr>
          <p:spPr bwMode="auto">
            <a:xfrm>
              <a:off x="1445755" y="4305150"/>
              <a:ext cx="390021" cy="324141"/>
            </a:xfrm>
            <a:custGeom>
              <a:avLst/>
              <a:gdLst>
                <a:gd name="T0" fmla="*/ 149 w 581"/>
                <a:gd name="T1" fmla="*/ 438 h 483"/>
                <a:gd name="T2" fmla="*/ 134 w 581"/>
                <a:gd name="T3" fmla="*/ 435 h 483"/>
                <a:gd name="T4" fmla="*/ 113 w 581"/>
                <a:gd name="T5" fmla="*/ 430 h 483"/>
                <a:gd name="T6" fmla="*/ 86 w 581"/>
                <a:gd name="T7" fmla="*/ 426 h 483"/>
                <a:gd name="T8" fmla="*/ 59 w 581"/>
                <a:gd name="T9" fmla="*/ 421 h 483"/>
                <a:gd name="T10" fmla="*/ 32 w 581"/>
                <a:gd name="T11" fmla="*/ 418 h 483"/>
                <a:gd name="T12" fmla="*/ 13 w 581"/>
                <a:gd name="T13" fmla="*/ 415 h 483"/>
                <a:gd name="T14" fmla="*/ 1 w 581"/>
                <a:gd name="T15" fmla="*/ 413 h 483"/>
                <a:gd name="T16" fmla="*/ 14 w 581"/>
                <a:gd name="T17" fmla="*/ 315 h 483"/>
                <a:gd name="T18" fmla="*/ 64 w 581"/>
                <a:gd name="T19" fmla="*/ 0 h 483"/>
                <a:gd name="T20" fmla="*/ 103 w 581"/>
                <a:gd name="T21" fmla="*/ 4 h 483"/>
                <a:gd name="T22" fmla="*/ 145 w 581"/>
                <a:gd name="T23" fmla="*/ 12 h 483"/>
                <a:gd name="T24" fmla="*/ 187 w 581"/>
                <a:gd name="T25" fmla="*/ 18 h 483"/>
                <a:gd name="T26" fmla="*/ 229 w 581"/>
                <a:gd name="T27" fmla="*/ 24 h 483"/>
                <a:gd name="T28" fmla="*/ 274 w 581"/>
                <a:gd name="T29" fmla="*/ 28 h 483"/>
                <a:gd name="T30" fmla="*/ 316 w 581"/>
                <a:gd name="T31" fmla="*/ 33 h 483"/>
                <a:gd name="T32" fmla="*/ 357 w 581"/>
                <a:gd name="T33" fmla="*/ 37 h 483"/>
                <a:gd name="T34" fmla="*/ 397 w 581"/>
                <a:gd name="T35" fmla="*/ 42 h 483"/>
                <a:gd name="T36" fmla="*/ 436 w 581"/>
                <a:gd name="T37" fmla="*/ 46 h 483"/>
                <a:gd name="T38" fmla="*/ 470 w 581"/>
                <a:gd name="T39" fmla="*/ 49 h 483"/>
                <a:gd name="T40" fmla="*/ 500 w 581"/>
                <a:gd name="T41" fmla="*/ 52 h 483"/>
                <a:gd name="T42" fmla="*/ 528 w 581"/>
                <a:gd name="T43" fmla="*/ 55 h 483"/>
                <a:gd name="T44" fmla="*/ 549 w 581"/>
                <a:gd name="T45" fmla="*/ 57 h 483"/>
                <a:gd name="T46" fmla="*/ 565 w 581"/>
                <a:gd name="T47" fmla="*/ 58 h 483"/>
                <a:gd name="T48" fmla="*/ 577 w 581"/>
                <a:gd name="T49" fmla="*/ 58 h 483"/>
                <a:gd name="T50" fmla="*/ 580 w 581"/>
                <a:gd name="T51" fmla="*/ 60 h 483"/>
                <a:gd name="T52" fmla="*/ 561 w 581"/>
                <a:gd name="T53" fmla="*/ 270 h 483"/>
                <a:gd name="T54" fmla="*/ 542 w 581"/>
                <a:gd name="T55" fmla="*/ 482 h 483"/>
                <a:gd name="T56" fmla="*/ 534 w 581"/>
                <a:gd name="T57" fmla="*/ 481 h 483"/>
                <a:gd name="T58" fmla="*/ 517 w 581"/>
                <a:gd name="T59" fmla="*/ 479 h 483"/>
                <a:gd name="T60" fmla="*/ 496 w 581"/>
                <a:gd name="T61" fmla="*/ 478 h 483"/>
                <a:gd name="T62" fmla="*/ 470 w 581"/>
                <a:gd name="T63" fmla="*/ 475 h 483"/>
                <a:gd name="T64" fmla="*/ 440 w 581"/>
                <a:gd name="T65" fmla="*/ 471 h 483"/>
                <a:gd name="T66" fmla="*/ 407 w 581"/>
                <a:gd name="T67" fmla="*/ 468 h 483"/>
                <a:gd name="T68" fmla="*/ 371 w 581"/>
                <a:gd name="T69" fmla="*/ 463 h 483"/>
                <a:gd name="T70" fmla="*/ 335 w 581"/>
                <a:gd name="T71" fmla="*/ 460 h 483"/>
                <a:gd name="T72" fmla="*/ 301 w 581"/>
                <a:gd name="T73" fmla="*/ 456 h 483"/>
                <a:gd name="T74" fmla="*/ 266 w 581"/>
                <a:gd name="T75" fmla="*/ 451 h 483"/>
                <a:gd name="T76" fmla="*/ 235 w 581"/>
                <a:gd name="T77" fmla="*/ 449 h 483"/>
                <a:gd name="T78" fmla="*/ 208 w 581"/>
                <a:gd name="T79" fmla="*/ 445 h 483"/>
                <a:gd name="T80" fmla="*/ 184 w 581"/>
                <a:gd name="T81" fmla="*/ 442 h 483"/>
                <a:gd name="T82" fmla="*/ 166 w 581"/>
                <a:gd name="T83" fmla="*/ 441 h 483"/>
                <a:gd name="T84" fmla="*/ 155 w 581"/>
                <a:gd name="T85" fmla="*/ 439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1" h="483">
                  <a:moveTo>
                    <a:pt x="152" y="438"/>
                  </a:moveTo>
                  <a:lnTo>
                    <a:pt x="149" y="438"/>
                  </a:lnTo>
                  <a:lnTo>
                    <a:pt x="143" y="436"/>
                  </a:lnTo>
                  <a:lnTo>
                    <a:pt x="134" y="435"/>
                  </a:lnTo>
                  <a:lnTo>
                    <a:pt x="125" y="433"/>
                  </a:lnTo>
                  <a:lnTo>
                    <a:pt x="113" y="430"/>
                  </a:lnTo>
                  <a:lnTo>
                    <a:pt x="100" y="429"/>
                  </a:lnTo>
                  <a:lnTo>
                    <a:pt x="86" y="426"/>
                  </a:lnTo>
                  <a:lnTo>
                    <a:pt x="73" y="424"/>
                  </a:lnTo>
                  <a:lnTo>
                    <a:pt x="59" y="421"/>
                  </a:lnTo>
                  <a:lnTo>
                    <a:pt x="46" y="420"/>
                  </a:lnTo>
                  <a:lnTo>
                    <a:pt x="32" y="418"/>
                  </a:lnTo>
                  <a:lnTo>
                    <a:pt x="23" y="416"/>
                  </a:lnTo>
                  <a:lnTo>
                    <a:pt x="13" y="415"/>
                  </a:lnTo>
                  <a:lnTo>
                    <a:pt x="7" y="413"/>
                  </a:lnTo>
                  <a:lnTo>
                    <a:pt x="1" y="413"/>
                  </a:lnTo>
                  <a:lnTo>
                    <a:pt x="0" y="413"/>
                  </a:lnTo>
                  <a:lnTo>
                    <a:pt x="14" y="315"/>
                  </a:lnTo>
                  <a:lnTo>
                    <a:pt x="53" y="51"/>
                  </a:lnTo>
                  <a:lnTo>
                    <a:pt x="64" y="0"/>
                  </a:lnTo>
                  <a:lnTo>
                    <a:pt x="83" y="1"/>
                  </a:lnTo>
                  <a:lnTo>
                    <a:pt x="103" y="4"/>
                  </a:lnTo>
                  <a:lnTo>
                    <a:pt x="123" y="9"/>
                  </a:lnTo>
                  <a:lnTo>
                    <a:pt x="145" y="12"/>
                  </a:lnTo>
                  <a:lnTo>
                    <a:pt x="164" y="15"/>
                  </a:lnTo>
                  <a:lnTo>
                    <a:pt x="187" y="18"/>
                  </a:lnTo>
                  <a:lnTo>
                    <a:pt x="208" y="21"/>
                  </a:lnTo>
                  <a:lnTo>
                    <a:pt x="229" y="24"/>
                  </a:lnTo>
                  <a:lnTo>
                    <a:pt x="251" y="27"/>
                  </a:lnTo>
                  <a:lnTo>
                    <a:pt x="274" y="28"/>
                  </a:lnTo>
                  <a:lnTo>
                    <a:pt x="295" y="31"/>
                  </a:lnTo>
                  <a:lnTo>
                    <a:pt x="316" y="33"/>
                  </a:lnTo>
                  <a:lnTo>
                    <a:pt x="337" y="36"/>
                  </a:lnTo>
                  <a:lnTo>
                    <a:pt x="357" y="37"/>
                  </a:lnTo>
                  <a:lnTo>
                    <a:pt x="377" y="40"/>
                  </a:lnTo>
                  <a:lnTo>
                    <a:pt x="397" y="42"/>
                  </a:lnTo>
                  <a:lnTo>
                    <a:pt x="418" y="43"/>
                  </a:lnTo>
                  <a:lnTo>
                    <a:pt x="436" y="46"/>
                  </a:lnTo>
                  <a:lnTo>
                    <a:pt x="453" y="48"/>
                  </a:lnTo>
                  <a:lnTo>
                    <a:pt x="470" y="49"/>
                  </a:lnTo>
                  <a:lnTo>
                    <a:pt x="486" y="51"/>
                  </a:lnTo>
                  <a:lnTo>
                    <a:pt x="500" y="52"/>
                  </a:lnTo>
                  <a:lnTo>
                    <a:pt x="515" y="54"/>
                  </a:lnTo>
                  <a:lnTo>
                    <a:pt x="528" y="55"/>
                  </a:lnTo>
                  <a:lnTo>
                    <a:pt x="539" y="55"/>
                  </a:lnTo>
                  <a:lnTo>
                    <a:pt x="549" y="57"/>
                  </a:lnTo>
                  <a:lnTo>
                    <a:pt x="558" y="57"/>
                  </a:lnTo>
                  <a:lnTo>
                    <a:pt x="565" y="58"/>
                  </a:lnTo>
                  <a:lnTo>
                    <a:pt x="572" y="58"/>
                  </a:lnTo>
                  <a:lnTo>
                    <a:pt x="577" y="58"/>
                  </a:lnTo>
                  <a:lnTo>
                    <a:pt x="580" y="60"/>
                  </a:lnTo>
                  <a:lnTo>
                    <a:pt x="580" y="60"/>
                  </a:lnTo>
                  <a:lnTo>
                    <a:pt x="580" y="60"/>
                  </a:lnTo>
                  <a:lnTo>
                    <a:pt x="561" y="270"/>
                  </a:lnTo>
                  <a:lnTo>
                    <a:pt x="542" y="482"/>
                  </a:lnTo>
                  <a:lnTo>
                    <a:pt x="542" y="482"/>
                  </a:lnTo>
                  <a:lnTo>
                    <a:pt x="538" y="482"/>
                  </a:lnTo>
                  <a:lnTo>
                    <a:pt x="534" y="481"/>
                  </a:lnTo>
                  <a:lnTo>
                    <a:pt x="526" y="481"/>
                  </a:lnTo>
                  <a:lnTo>
                    <a:pt x="517" y="479"/>
                  </a:lnTo>
                  <a:lnTo>
                    <a:pt x="508" y="478"/>
                  </a:lnTo>
                  <a:lnTo>
                    <a:pt x="496" y="478"/>
                  </a:lnTo>
                  <a:lnTo>
                    <a:pt x="483" y="476"/>
                  </a:lnTo>
                  <a:lnTo>
                    <a:pt x="470" y="475"/>
                  </a:lnTo>
                  <a:lnTo>
                    <a:pt x="456" y="472"/>
                  </a:lnTo>
                  <a:lnTo>
                    <a:pt x="440" y="471"/>
                  </a:lnTo>
                  <a:lnTo>
                    <a:pt x="424" y="469"/>
                  </a:lnTo>
                  <a:lnTo>
                    <a:pt x="407" y="468"/>
                  </a:lnTo>
                  <a:lnTo>
                    <a:pt x="390" y="466"/>
                  </a:lnTo>
                  <a:lnTo>
                    <a:pt x="371" y="463"/>
                  </a:lnTo>
                  <a:lnTo>
                    <a:pt x="354" y="462"/>
                  </a:lnTo>
                  <a:lnTo>
                    <a:pt x="335" y="460"/>
                  </a:lnTo>
                  <a:lnTo>
                    <a:pt x="319" y="457"/>
                  </a:lnTo>
                  <a:lnTo>
                    <a:pt x="301" y="456"/>
                  </a:lnTo>
                  <a:lnTo>
                    <a:pt x="284" y="453"/>
                  </a:lnTo>
                  <a:lnTo>
                    <a:pt x="266" y="451"/>
                  </a:lnTo>
                  <a:lnTo>
                    <a:pt x="251" y="450"/>
                  </a:lnTo>
                  <a:lnTo>
                    <a:pt x="235" y="449"/>
                  </a:lnTo>
                  <a:lnTo>
                    <a:pt x="221" y="446"/>
                  </a:lnTo>
                  <a:lnTo>
                    <a:pt x="208" y="445"/>
                  </a:lnTo>
                  <a:lnTo>
                    <a:pt x="194" y="443"/>
                  </a:lnTo>
                  <a:lnTo>
                    <a:pt x="184" y="442"/>
                  </a:lnTo>
                  <a:lnTo>
                    <a:pt x="175" y="442"/>
                  </a:lnTo>
                  <a:lnTo>
                    <a:pt x="166" y="441"/>
                  </a:lnTo>
                  <a:lnTo>
                    <a:pt x="159" y="439"/>
                  </a:lnTo>
                  <a:lnTo>
                    <a:pt x="155" y="439"/>
                  </a:lnTo>
                  <a:lnTo>
                    <a:pt x="152" y="438"/>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284" name="Freeform 18"/>
            <p:cNvSpPr>
              <a:spLocks/>
            </p:cNvSpPr>
            <p:nvPr/>
          </p:nvSpPr>
          <p:spPr bwMode="auto">
            <a:xfrm>
              <a:off x="1445755" y="4305150"/>
              <a:ext cx="390021" cy="324141"/>
            </a:xfrm>
            <a:custGeom>
              <a:avLst/>
              <a:gdLst>
                <a:gd name="T0" fmla="*/ 152 w 581"/>
                <a:gd name="T1" fmla="*/ 438 h 483"/>
                <a:gd name="T2" fmla="*/ 143 w 581"/>
                <a:gd name="T3" fmla="*/ 436 h 483"/>
                <a:gd name="T4" fmla="*/ 125 w 581"/>
                <a:gd name="T5" fmla="*/ 433 h 483"/>
                <a:gd name="T6" fmla="*/ 100 w 581"/>
                <a:gd name="T7" fmla="*/ 429 h 483"/>
                <a:gd name="T8" fmla="*/ 73 w 581"/>
                <a:gd name="T9" fmla="*/ 424 h 483"/>
                <a:gd name="T10" fmla="*/ 46 w 581"/>
                <a:gd name="T11" fmla="*/ 420 h 483"/>
                <a:gd name="T12" fmla="*/ 23 w 581"/>
                <a:gd name="T13" fmla="*/ 416 h 483"/>
                <a:gd name="T14" fmla="*/ 7 w 581"/>
                <a:gd name="T15" fmla="*/ 413 h 483"/>
                <a:gd name="T16" fmla="*/ 0 w 581"/>
                <a:gd name="T17" fmla="*/ 413 h 483"/>
                <a:gd name="T18" fmla="*/ 53 w 581"/>
                <a:gd name="T19" fmla="*/ 51 h 483"/>
                <a:gd name="T20" fmla="*/ 64 w 581"/>
                <a:gd name="T21" fmla="*/ 0 h 483"/>
                <a:gd name="T22" fmla="*/ 103 w 581"/>
                <a:gd name="T23" fmla="*/ 4 h 483"/>
                <a:gd name="T24" fmla="*/ 145 w 581"/>
                <a:gd name="T25" fmla="*/ 12 h 483"/>
                <a:gd name="T26" fmla="*/ 187 w 581"/>
                <a:gd name="T27" fmla="*/ 18 h 483"/>
                <a:gd name="T28" fmla="*/ 229 w 581"/>
                <a:gd name="T29" fmla="*/ 24 h 483"/>
                <a:gd name="T30" fmla="*/ 274 w 581"/>
                <a:gd name="T31" fmla="*/ 28 h 483"/>
                <a:gd name="T32" fmla="*/ 316 w 581"/>
                <a:gd name="T33" fmla="*/ 33 h 483"/>
                <a:gd name="T34" fmla="*/ 357 w 581"/>
                <a:gd name="T35" fmla="*/ 37 h 483"/>
                <a:gd name="T36" fmla="*/ 397 w 581"/>
                <a:gd name="T37" fmla="*/ 42 h 483"/>
                <a:gd name="T38" fmla="*/ 436 w 581"/>
                <a:gd name="T39" fmla="*/ 46 h 483"/>
                <a:gd name="T40" fmla="*/ 470 w 581"/>
                <a:gd name="T41" fmla="*/ 49 h 483"/>
                <a:gd name="T42" fmla="*/ 500 w 581"/>
                <a:gd name="T43" fmla="*/ 52 h 483"/>
                <a:gd name="T44" fmla="*/ 528 w 581"/>
                <a:gd name="T45" fmla="*/ 55 h 483"/>
                <a:gd name="T46" fmla="*/ 549 w 581"/>
                <a:gd name="T47" fmla="*/ 57 h 483"/>
                <a:gd name="T48" fmla="*/ 565 w 581"/>
                <a:gd name="T49" fmla="*/ 58 h 483"/>
                <a:gd name="T50" fmla="*/ 577 w 581"/>
                <a:gd name="T51" fmla="*/ 58 h 483"/>
                <a:gd name="T52" fmla="*/ 580 w 581"/>
                <a:gd name="T53" fmla="*/ 60 h 483"/>
                <a:gd name="T54" fmla="*/ 561 w 581"/>
                <a:gd name="T55" fmla="*/ 270 h 483"/>
                <a:gd name="T56" fmla="*/ 542 w 581"/>
                <a:gd name="T57" fmla="*/ 482 h 483"/>
                <a:gd name="T58" fmla="*/ 538 w 581"/>
                <a:gd name="T59" fmla="*/ 482 h 483"/>
                <a:gd name="T60" fmla="*/ 526 w 581"/>
                <a:gd name="T61" fmla="*/ 481 h 483"/>
                <a:gd name="T62" fmla="*/ 508 w 581"/>
                <a:gd name="T63" fmla="*/ 478 h 483"/>
                <a:gd name="T64" fmla="*/ 483 w 581"/>
                <a:gd name="T65" fmla="*/ 476 h 483"/>
                <a:gd name="T66" fmla="*/ 456 w 581"/>
                <a:gd name="T67" fmla="*/ 472 h 483"/>
                <a:gd name="T68" fmla="*/ 424 w 581"/>
                <a:gd name="T69" fmla="*/ 469 h 483"/>
                <a:gd name="T70" fmla="*/ 390 w 581"/>
                <a:gd name="T71" fmla="*/ 466 h 483"/>
                <a:gd name="T72" fmla="*/ 354 w 581"/>
                <a:gd name="T73" fmla="*/ 462 h 483"/>
                <a:gd name="T74" fmla="*/ 319 w 581"/>
                <a:gd name="T75" fmla="*/ 457 h 483"/>
                <a:gd name="T76" fmla="*/ 284 w 581"/>
                <a:gd name="T77" fmla="*/ 453 h 483"/>
                <a:gd name="T78" fmla="*/ 251 w 581"/>
                <a:gd name="T79" fmla="*/ 450 h 483"/>
                <a:gd name="T80" fmla="*/ 221 w 581"/>
                <a:gd name="T81" fmla="*/ 446 h 483"/>
                <a:gd name="T82" fmla="*/ 194 w 581"/>
                <a:gd name="T83" fmla="*/ 443 h 483"/>
                <a:gd name="T84" fmla="*/ 175 w 581"/>
                <a:gd name="T85" fmla="*/ 442 h 483"/>
                <a:gd name="T86" fmla="*/ 159 w 581"/>
                <a:gd name="T87" fmla="*/ 439 h 483"/>
                <a:gd name="T88" fmla="*/ 152 w 581"/>
                <a:gd name="T89" fmla="*/ 438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1" h="483">
                  <a:moveTo>
                    <a:pt x="152" y="438"/>
                  </a:moveTo>
                  <a:lnTo>
                    <a:pt x="152" y="438"/>
                  </a:lnTo>
                  <a:lnTo>
                    <a:pt x="149" y="438"/>
                  </a:lnTo>
                  <a:lnTo>
                    <a:pt x="143" y="436"/>
                  </a:lnTo>
                  <a:lnTo>
                    <a:pt x="134" y="435"/>
                  </a:lnTo>
                  <a:lnTo>
                    <a:pt x="125" y="433"/>
                  </a:lnTo>
                  <a:lnTo>
                    <a:pt x="113" y="430"/>
                  </a:lnTo>
                  <a:lnTo>
                    <a:pt x="100" y="429"/>
                  </a:lnTo>
                  <a:lnTo>
                    <a:pt x="86" y="426"/>
                  </a:lnTo>
                  <a:lnTo>
                    <a:pt x="73" y="424"/>
                  </a:lnTo>
                  <a:lnTo>
                    <a:pt x="59" y="421"/>
                  </a:lnTo>
                  <a:lnTo>
                    <a:pt x="46" y="420"/>
                  </a:lnTo>
                  <a:lnTo>
                    <a:pt x="32" y="418"/>
                  </a:lnTo>
                  <a:lnTo>
                    <a:pt x="23" y="416"/>
                  </a:lnTo>
                  <a:lnTo>
                    <a:pt x="13" y="415"/>
                  </a:lnTo>
                  <a:lnTo>
                    <a:pt x="7" y="413"/>
                  </a:lnTo>
                  <a:lnTo>
                    <a:pt x="1" y="413"/>
                  </a:lnTo>
                  <a:lnTo>
                    <a:pt x="0" y="413"/>
                  </a:lnTo>
                  <a:lnTo>
                    <a:pt x="14" y="315"/>
                  </a:lnTo>
                  <a:lnTo>
                    <a:pt x="53" y="51"/>
                  </a:lnTo>
                  <a:lnTo>
                    <a:pt x="64" y="0"/>
                  </a:lnTo>
                  <a:lnTo>
                    <a:pt x="64" y="0"/>
                  </a:lnTo>
                  <a:lnTo>
                    <a:pt x="83" y="1"/>
                  </a:lnTo>
                  <a:lnTo>
                    <a:pt x="103" y="4"/>
                  </a:lnTo>
                  <a:lnTo>
                    <a:pt x="123" y="9"/>
                  </a:lnTo>
                  <a:lnTo>
                    <a:pt x="145" y="12"/>
                  </a:lnTo>
                  <a:lnTo>
                    <a:pt x="164" y="15"/>
                  </a:lnTo>
                  <a:lnTo>
                    <a:pt x="187" y="18"/>
                  </a:lnTo>
                  <a:lnTo>
                    <a:pt x="208" y="21"/>
                  </a:lnTo>
                  <a:lnTo>
                    <a:pt x="229" y="24"/>
                  </a:lnTo>
                  <a:lnTo>
                    <a:pt x="251" y="27"/>
                  </a:lnTo>
                  <a:lnTo>
                    <a:pt x="274" y="28"/>
                  </a:lnTo>
                  <a:lnTo>
                    <a:pt x="295" y="31"/>
                  </a:lnTo>
                  <a:lnTo>
                    <a:pt x="316" y="33"/>
                  </a:lnTo>
                  <a:lnTo>
                    <a:pt x="337" y="36"/>
                  </a:lnTo>
                  <a:lnTo>
                    <a:pt x="357" y="37"/>
                  </a:lnTo>
                  <a:lnTo>
                    <a:pt x="377" y="40"/>
                  </a:lnTo>
                  <a:lnTo>
                    <a:pt x="397" y="42"/>
                  </a:lnTo>
                  <a:lnTo>
                    <a:pt x="418" y="43"/>
                  </a:lnTo>
                  <a:lnTo>
                    <a:pt x="436" y="46"/>
                  </a:lnTo>
                  <a:lnTo>
                    <a:pt x="453" y="48"/>
                  </a:lnTo>
                  <a:lnTo>
                    <a:pt x="470" y="49"/>
                  </a:lnTo>
                  <a:lnTo>
                    <a:pt x="486" y="51"/>
                  </a:lnTo>
                  <a:lnTo>
                    <a:pt x="500" y="52"/>
                  </a:lnTo>
                  <a:lnTo>
                    <a:pt x="515" y="54"/>
                  </a:lnTo>
                  <a:lnTo>
                    <a:pt x="528" y="55"/>
                  </a:lnTo>
                  <a:lnTo>
                    <a:pt x="539" y="55"/>
                  </a:lnTo>
                  <a:lnTo>
                    <a:pt x="549" y="57"/>
                  </a:lnTo>
                  <a:lnTo>
                    <a:pt x="558" y="57"/>
                  </a:lnTo>
                  <a:lnTo>
                    <a:pt x="565" y="58"/>
                  </a:lnTo>
                  <a:lnTo>
                    <a:pt x="572" y="58"/>
                  </a:lnTo>
                  <a:lnTo>
                    <a:pt x="577" y="58"/>
                  </a:lnTo>
                  <a:lnTo>
                    <a:pt x="580" y="60"/>
                  </a:lnTo>
                  <a:lnTo>
                    <a:pt x="580" y="60"/>
                  </a:lnTo>
                  <a:lnTo>
                    <a:pt x="580" y="60"/>
                  </a:lnTo>
                  <a:lnTo>
                    <a:pt x="561" y="270"/>
                  </a:lnTo>
                  <a:lnTo>
                    <a:pt x="542" y="482"/>
                  </a:lnTo>
                  <a:lnTo>
                    <a:pt x="542" y="482"/>
                  </a:lnTo>
                  <a:lnTo>
                    <a:pt x="542" y="482"/>
                  </a:lnTo>
                  <a:lnTo>
                    <a:pt x="538" y="482"/>
                  </a:lnTo>
                  <a:lnTo>
                    <a:pt x="534" y="481"/>
                  </a:lnTo>
                  <a:lnTo>
                    <a:pt x="526" y="481"/>
                  </a:lnTo>
                  <a:lnTo>
                    <a:pt x="517" y="479"/>
                  </a:lnTo>
                  <a:lnTo>
                    <a:pt x="508" y="478"/>
                  </a:lnTo>
                  <a:lnTo>
                    <a:pt x="496" y="478"/>
                  </a:lnTo>
                  <a:lnTo>
                    <a:pt x="483" y="476"/>
                  </a:lnTo>
                  <a:lnTo>
                    <a:pt x="470" y="475"/>
                  </a:lnTo>
                  <a:lnTo>
                    <a:pt x="456" y="472"/>
                  </a:lnTo>
                  <a:lnTo>
                    <a:pt x="440" y="471"/>
                  </a:lnTo>
                  <a:lnTo>
                    <a:pt x="424" y="469"/>
                  </a:lnTo>
                  <a:lnTo>
                    <a:pt x="407" y="468"/>
                  </a:lnTo>
                  <a:lnTo>
                    <a:pt x="390" y="466"/>
                  </a:lnTo>
                  <a:lnTo>
                    <a:pt x="371" y="463"/>
                  </a:lnTo>
                  <a:lnTo>
                    <a:pt x="354" y="462"/>
                  </a:lnTo>
                  <a:lnTo>
                    <a:pt x="335" y="460"/>
                  </a:lnTo>
                  <a:lnTo>
                    <a:pt x="319" y="457"/>
                  </a:lnTo>
                  <a:lnTo>
                    <a:pt x="301" y="456"/>
                  </a:lnTo>
                  <a:lnTo>
                    <a:pt x="284" y="453"/>
                  </a:lnTo>
                  <a:lnTo>
                    <a:pt x="266" y="451"/>
                  </a:lnTo>
                  <a:lnTo>
                    <a:pt x="251" y="450"/>
                  </a:lnTo>
                  <a:lnTo>
                    <a:pt x="235" y="449"/>
                  </a:lnTo>
                  <a:lnTo>
                    <a:pt x="221" y="446"/>
                  </a:lnTo>
                  <a:lnTo>
                    <a:pt x="208" y="445"/>
                  </a:lnTo>
                  <a:lnTo>
                    <a:pt x="194" y="443"/>
                  </a:lnTo>
                  <a:lnTo>
                    <a:pt x="184" y="442"/>
                  </a:lnTo>
                  <a:lnTo>
                    <a:pt x="175" y="442"/>
                  </a:lnTo>
                  <a:lnTo>
                    <a:pt x="166" y="441"/>
                  </a:lnTo>
                  <a:lnTo>
                    <a:pt x="159" y="439"/>
                  </a:lnTo>
                  <a:lnTo>
                    <a:pt x="155" y="439"/>
                  </a:lnTo>
                  <a:lnTo>
                    <a:pt x="152" y="438"/>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285" name="Freeform 19"/>
            <p:cNvSpPr>
              <a:spLocks/>
            </p:cNvSpPr>
            <p:nvPr/>
          </p:nvSpPr>
          <p:spPr bwMode="auto">
            <a:xfrm>
              <a:off x="1455400" y="4885127"/>
              <a:ext cx="390021" cy="406729"/>
            </a:xfrm>
            <a:custGeom>
              <a:avLst/>
              <a:gdLst>
                <a:gd name="T0" fmla="*/ 74 w 581"/>
                <a:gd name="T1" fmla="*/ 605 h 606"/>
                <a:gd name="T2" fmla="*/ 80 w 581"/>
                <a:gd name="T3" fmla="*/ 555 h 606"/>
                <a:gd name="T4" fmla="*/ 226 w 581"/>
                <a:gd name="T5" fmla="*/ 575 h 606"/>
                <a:gd name="T6" fmla="*/ 222 w 581"/>
                <a:gd name="T7" fmla="*/ 563 h 606"/>
                <a:gd name="T8" fmla="*/ 222 w 581"/>
                <a:gd name="T9" fmla="*/ 548 h 606"/>
                <a:gd name="T10" fmla="*/ 536 w 581"/>
                <a:gd name="T11" fmla="*/ 580 h 606"/>
                <a:gd name="T12" fmla="*/ 575 w 581"/>
                <a:gd name="T13" fmla="*/ 101 h 606"/>
                <a:gd name="T14" fmla="*/ 580 w 581"/>
                <a:gd name="T15" fmla="*/ 50 h 606"/>
                <a:gd name="T16" fmla="*/ 569 w 581"/>
                <a:gd name="T17" fmla="*/ 50 h 606"/>
                <a:gd name="T18" fmla="*/ 557 w 581"/>
                <a:gd name="T19" fmla="*/ 50 h 606"/>
                <a:gd name="T20" fmla="*/ 545 w 581"/>
                <a:gd name="T21" fmla="*/ 49 h 606"/>
                <a:gd name="T22" fmla="*/ 529 w 581"/>
                <a:gd name="T23" fmla="*/ 49 h 606"/>
                <a:gd name="T24" fmla="*/ 514 w 581"/>
                <a:gd name="T25" fmla="*/ 47 h 606"/>
                <a:gd name="T26" fmla="*/ 496 w 581"/>
                <a:gd name="T27" fmla="*/ 46 h 606"/>
                <a:gd name="T28" fmla="*/ 479 w 581"/>
                <a:gd name="T29" fmla="*/ 44 h 606"/>
                <a:gd name="T30" fmla="*/ 460 w 581"/>
                <a:gd name="T31" fmla="*/ 41 h 606"/>
                <a:gd name="T32" fmla="*/ 440 w 581"/>
                <a:gd name="T33" fmla="*/ 40 h 606"/>
                <a:gd name="T34" fmla="*/ 419 w 581"/>
                <a:gd name="T35" fmla="*/ 38 h 606"/>
                <a:gd name="T36" fmla="*/ 398 w 581"/>
                <a:gd name="T37" fmla="*/ 35 h 606"/>
                <a:gd name="T38" fmla="*/ 379 w 581"/>
                <a:gd name="T39" fmla="*/ 34 h 606"/>
                <a:gd name="T40" fmla="*/ 356 w 581"/>
                <a:gd name="T41" fmla="*/ 31 h 606"/>
                <a:gd name="T42" fmla="*/ 335 w 581"/>
                <a:gd name="T43" fmla="*/ 30 h 606"/>
                <a:gd name="T44" fmla="*/ 314 w 581"/>
                <a:gd name="T45" fmla="*/ 27 h 606"/>
                <a:gd name="T46" fmla="*/ 293 w 581"/>
                <a:gd name="T47" fmla="*/ 24 h 606"/>
                <a:gd name="T48" fmla="*/ 272 w 581"/>
                <a:gd name="T49" fmla="*/ 23 h 606"/>
                <a:gd name="T50" fmla="*/ 252 w 581"/>
                <a:gd name="T51" fmla="*/ 20 h 606"/>
                <a:gd name="T52" fmla="*/ 232 w 581"/>
                <a:gd name="T53" fmla="*/ 17 h 606"/>
                <a:gd name="T54" fmla="*/ 213 w 581"/>
                <a:gd name="T55" fmla="*/ 16 h 606"/>
                <a:gd name="T56" fmla="*/ 194 w 581"/>
                <a:gd name="T57" fmla="*/ 13 h 606"/>
                <a:gd name="T58" fmla="*/ 177 w 581"/>
                <a:gd name="T59" fmla="*/ 11 h 606"/>
                <a:gd name="T60" fmla="*/ 161 w 581"/>
                <a:gd name="T61" fmla="*/ 8 h 606"/>
                <a:gd name="T62" fmla="*/ 144 w 581"/>
                <a:gd name="T63" fmla="*/ 7 h 606"/>
                <a:gd name="T64" fmla="*/ 131 w 581"/>
                <a:gd name="T65" fmla="*/ 5 h 606"/>
                <a:gd name="T66" fmla="*/ 119 w 581"/>
                <a:gd name="T67" fmla="*/ 4 h 606"/>
                <a:gd name="T68" fmla="*/ 107 w 581"/>
                <a:gd name="T69" fmla="*/ 2 h 606"/>
                <a:gd name="T70" fmla="*/ 98 w 581"/>
                <a:gd name="T71" fmla="*/ 1 h 606"/>
                <a:gd name="T72" fmla="*/ 92 w 581"/>
                <a:gd name="T73" fmla="*/ 0 h 606"/>
                <a:gd name="T74" fmla="*/ 86 w 581"/>
                <a:gd name="T75" fmla="*/ 0 h 606"/>
                <a:gd name="T76" fmla="*/ 83 w 581"/>
                <a:gd name="T77" fmla="*/ 0 h 606"/>
                <a:gd name="T78" fmla="*/ 81 w 581"/>
                <a:gd name="T79" fmla="*/ 0 h 606"/>
                <a:gd name="T80" fmla="*/ 81 w 581"/>
                <a:gd name="T81" fmla="*/ 0 h 606"/>
                <a:gd name="T82" fmla="*/ 81 w 581"/>
                <a:gd name="T83" fmla="*/ 0 h 606"/>
                <a:gd name="T84" fmla="*/ 0 w 581"/>
                <a:gd name="T85" fmla="*/ 591 h 606"/>
                <a:gd name="T86" fmla="*/ 74 w 581"/>
                <a:gd name="T87" fmla="*/ 605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1" h="606">
                  <a:moveTo>
                    <a:pt x="74" y="605"/>
                  </a:moveTo>
                  <a:lnTo>
                    <a:pt x="80" y="555"/>
                  </a:lnTo>
                  <a:lnTo>
                    <a:pt x="226" y="575"/>
                  </a:lnTo>
                  <a:lnTo>
                    <a:pt x="222" y="563"/>
                  </a:lnTo>
                  <a:lnTo>
                    <a:pt x="222" y="548"/>
                  </a:lnTo>
                  <a:lnTo>
                    <a:pt x="536" y="580"/>
                  </a:lnTo>
                  <a:lnTo>
                    <a:pt x="575" y="101"/>
                  </a:lnTo>
                  <a:lnTo>
                    <a:pt x="580" y="50"/>
                  </a:lnTo>
                  <a:lnTo>
                    <a:pt x="569" y="50"/>
                  </a:lnTo>
                  <a:lnTo>
                    <a:pt x="557" y="50"/>
                  </a:lnTo>
                  <a:lnTo>
                    <a:pt x="545" y="49"/>
                  </a:lnTo>
                  <a:lnTo>
                    <a:pt x="529" y="49"/>
                  </a:lnTo>
                  <a:lnTo>
                    <a:pt x="514" y="47"/>
                  </a:lnTo>
                  <a:lnTo>
                    <a:pt x="496" y="46"/>
                  </a:lnTo>
                  <a:lnTo>
                    <a:pt x="479" y="44"/>
                  </a:lnTo>
                  <a:lnTo>
                    <a:pt x="460" y="41"/>
                  </a:lnTo>
                  <a:lnTo>
                    <a:pt x="440" y="40"/>
                  </a:lnTo>
                  <a:lnTo>
                    <a:pt x="419" y="38"/>
                  </a:lnTo>
                  <a:lnTo>
                    <a:pt x="398" y="35"/>
                  </a:lnTo>
                  <a:lnTo>
                    <a:pt x="379" y="34"/>
                  </a:lnTo>
                  <a:lnTo>
                    <a:pt x="356" y="31"/>
                  </a:lnTo>
                  <a:lnTo>
                    <a:pt x="335" y="30"/>
                  </a:lnTo>
                  <a:lnTo>
                    <a:pt x="314" y="27"/>
                  </a:lnTo>
                  <a:lnTo>
                    <a:pt x="293" y="24"/>
                  </a:lnTo>
                  <a:lnTo>
                    <a:pt x="272" y="23"/>
                  </a:lnTo>
                  <a:lnTo>
                    <a:pt x="252" y="20"/>
                  </a:lnTo>
                  <a:lnTo>
                    <a:pt x="232" y="17"/>
                  </a:lnTo>
                  <a:lnTo>
                    <a:pt x="213" y="16"/>
                  </a:lnTo>
                  <a:lnTo>
                    <a:pt x="194" y="13"/>
                  </a:lnTo>
                  <a:lnTo>
                    <a:pt x="177" y="11"/>
                  </a:lnTo>
                  <a:lnTo>
                    <a:pt x="161" y="8"/>
                  </a:lnTo>
                  <a:lnTo>
                    <a:pt x="144" y="7"/>
                  </a:lnTo>
                  <a:lnTo>
                    <a:pt x="131" y="5"/>
                  </a:lnTo>
                  <a:lnTo>
                    <a:pt x="119" y="4"/>
                  </a:lnTo>
                  <a:lnTo>
                    <a:pt x="107" y="2"/>
                  </a:lnTo>
                  <a:lnTo>
                    <a:pt x="98" y="1"/>
                  </a:lnTo>
                  <a:lnTo>
                    <a:pt x="92" y="0"/>
                  </a:lnTo>
                  <a:lnTo>
                    <a:pt x="86" y="0"/>
                  </a:lnTo>
                  <a:lnTo>
                    <a:pt x="83" y="0"/>
                  </a:lnTo>
                  <a:lnTo>
                    <a:pt x="81" y="0"/>
                  </a:lnTo>
                  <a:lnTo>
                    <a:pt x="81" y="0"/>
                  </a:lnTo>
                  <a:lnTo>
                    <a:pt x="81" y="0"/>
                  </a:lnTo>
                  <a:lnTo>
                    <a:pt x="0" y="591"/>
                  </a:lnTo>
                  <a:lnTo>
                    <a:pt x="74" y="605"/>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286" name="Freeform 20"/>
            <p:cNvSpPr>
              <a:spLocks/>
            </p:cNvSpPr>
            <p:nvPr/>
          </p:nvSpPr>
          <p:spPr bwMode="auto">
            <a:xfrm>
              <a:off x="1455400" y="4885127"/>
              <a:ext cx="390021" cy="406729"/>
            </a:xfrm>
            <a:custGeom>
              <a:avLst/>
              <a:gdLst>
                <a:gd name="T0" fmla="*/ 74 w 581"/>
                <a:gd name="T1" fmla="*/ 605 h 606"/>
                <a:gd name="T2" fmla="*/ 80 w 581"/>
                <a:gd name="T3" fmla="*/ 555 h 606"/>
                <a:gd name="T4" fmla="*/ 226 w 581"/>
                <a:gd name="T5" fmla="*/ 575 h 606"/>
                <a:gd name="T6" fmla="*/ 222 w 581"/>
                <a:gd name="T7" fmla="*/ 563 h 606"/>
                <a:gd name="T8" fmla="*/ 222 w 581"/>
                <a:gd name="T9" fmla="*/ 548 h 606"/>
                <a:gd name="T10" fmla="*/ 536 w 581"/>
                <a:gd name="T11" fmla="*/ 580 h 606"/>
                <a:gd name="T12" fmla="*/ 575 w 581"/>
                <a:gd name="T13" fmla="*/ 101 h 606"/>
                <a:gd name="T14" fmla="*/ 580 w 581"/>
                <a:gd name="T15" fmla="*/ 50 h 606"/>
                <a:gd name="T16" fmla="*/ 580 w 581"/>
                <a:gd name="T17" fmla="*/ 50 h 606"/>
                <a:gd name="T18" fmla="*/ 569 w 581"/>
                <a:gd name="T19" fmla="*/ 50 h 606"/>
                <a:gd name="T20" fmla="*/ 557 w 581"/>
                <a:gd name="T21" fmla="*/ 50 h 606"/>
                <a:gd name="T22" fmla="*/ 545 w 581"/>
                <a:gd name="T23" fmla="*/ 49 h 606"/>
                <a:gd name="T24" fmla="*/ 529 w 581"/>
                <a:gd name="T25" fmla="*/ 49 h 606"/>
                <a:gd name="T26" fmla="*/ 514 w 581"/>
                <a:gd name="T27" fmla="*/ 47 h 606"/>
                <a:gd name="T28" fmla="*/ 496 w 581"/>
                <a:gd name="T29" fmla="*/ 46 h 606"/>
                <a:gd name="T30" fmla="*/ 479 w 581"/>
                <a:gd name="T31" fmla="*/ 44 h 606"/>
                <a:gd name="T32" fmla="*/ 460 w 581"/>
                <a:gd name="T33" fmla="*/ 41 h 606"/>
                <a:gd name="T34" fmla="*/ 440 w 581"/>
                <a:gd name="T35" fmla="*/ 40 h 606"/>
                <a:gd name="T36" fmla="*/ 419 w 581"/>
                <a:gd name="T37" fmla="*/ 38 h 606"/>
                <a:gd name="T38" fmla="*/ 398 w 581"/>
                <a:gd name="T39" fmla="*/ 35 h 606"/>
                <a:gd name="T40" fmla="*/ 379 w 581"/>
                <a:gd name="T41" fmla="*/ 34 h 606"/>
                <a:gd name="T42" fmla="*/ 356 w 581"/>
                <a:gd name="T43" fmla="*/ 31 h 606"/>
                <a:gd name="T44" fmla="*/ 335 w 581"/>
                <a:gd name="T45" fmla="*/ 30 h 606"/>
                <a:gd name="T46" fmla="*/ 314 w 581"/>
                <a:gd name="T47" fmla="*/ 27 h 606"/>
                <a:gd name="T48" fmla="*/ 293 w 581"/>
                <a:gd name="T49" fmla="*/ 24 h 606"/>
                <a:gd name="T50" fmla="*/ 272 w 581"/>
                <a:gd name="T51" fmla="*/ 23 h 606"/>
                <a:gd name="T52" fmla="*/ 252 w 581"/>
                <a:gd name="T53" fmla="*/ 20 h 606"/>
                <a:gd name="T54" fmla="*/ 232 w 581"/>
                <a:gd name="T55" fmla="*/ 17 h 606"/>
                <a:gd name="T56" fmla="*/ 213 w 581"/>
                <a:gd name="T57" fmla="*/ 16 h 606"/>
                <a:gd name="T58" fmla="*/ 194 w 581"/>
                <a:gd name="T59" fmla="*/ 13 h 606"/>
                <a:gd name="T60" fmla="*/ 177 w 581"/>
                <a:gd name="T61" fmla="*/ 11 h 606"/>
                <a:gd name="T62" fmla="*/ 161 w 581"/>
                <a:gd name="T63" fmla="*/ 8 h 606"/>
                <a:gd name="T64" fmla="*/ 144 w 581"/>
                <a:gd name="T65" fmla="*/ 7 h 606"/>
                <a:gd name="T66" fmla="*/ 131 w 581"/>
                <a:gd name="T67" fmla="*/ 5 h 606"/>
                <a:gd name="T68" fmla="*/ 119 w 581"/>
                <a:gd name="T69" fmla="*/ 4 h 606"/>
                <a:gd name="T70" fmla="*/ 107 w 581"/>
                <a:gd name="T71" fmla="*/ 2 h 606"/>
                <a:gd name="T72" fmla="*/ 98 w 581"/>
                <a:gd name="T73" fmla="*/ 1 h 606"/>
                <a:gd name="T74" fmla="*/ 92 w 581"/>
                <a:gd name="T75" fmla="*/ 0 h 606"/>
                <a:gd name="T76" fmla="*/ 86 w 581"/>
                <a:gd name="T77" fmla="*/ 0 h 606"/>
                <a:gd name="T78" fmla="*/ 83 w 581"/>
                <a:gd name="T79" fmla="*/ 0 h 606"/>
                <a:gd name="T80" fmla="*/ 81 w 581"/>
                <a:gd name="T81" fmla="*/ 0 h 606"/>
                <a:gd name="T82" fmla="*/ 81 w 581"/>
                <a:gd name="T83" fmla="*/ 0 h 606"/>
                <a:gd name="T84" fmla="*/ 81 w 581"/>
                <a:gd name="T85" fmla="*/ 0 h 606"/>
                <a:gd name="T86" fmla="*/ 0 w 581"/>
                <a:gd name="T87" fmla="*/ 591 h 606"/>
                <a:gd name="T88" fmla="*/ 74 w 581"/>
                <a:gd name="T89" fmla="*/ 605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1" h="606">
                  <a:moveTo>
                    <a:pt x="74" y="605"/>
                  </a:moveTo>
                  <a:lnTo>
                    <a:pt x="80" y="555"/>
                  </a:lnTo>
                  <a:lnTo>
                    <a:pt x="226" y="575"/>
                  </a:lnTo>
                  <a:lnTo>
                    <a:pt x="222" y="563"/>
                  </a:lnTo>
                  <a:lnTo>
                    <a:pt x="222" y="548"/>
                  </a:lnTo>
                  <a:lnTo>
                    <a:pt x="536" y="580"/>
                  </a:lnTo>
                  <a:lnTo>
                    <a:pt x="575" y="101"/>
                  </a:lnTo>
                  <a:lnTo>
                    <a:pt x="580" y="50"/>
                  </a:lnTo>
                  <a:lnTo>
                    <a:pt x="580" y="50"/>
                  </a:lnTo>
                  <a:lnTo>
                    <a:pt x="569" y="50"/>
                  </a:lnTo>
                  <a:lnTo>
                    <a:pt x="557" y="50"/>
                  </a:lnTo>
                  <a:lnTo>
                    <a:pt x="545" y="49"/>
                  </a:lnTo>
                  <a:lnTo>
                    <a:pt x="529" y="49"/>
                  </a:lnTo>
                  <a:lnTo>
                    <a:pt x="514" y="47"/>
                  </a:lnTo>
                  <a:lnTo>
                    <a:pt x="496" y="46"/>
                  </a:lnTo>
                  <a:lnTo>
                    <a:pt x="479" y="44"/>
                  </a:lnTo>
                  <a:lnTo>
                    <a:pt x="460" y="41"/>
                  </a:lnTo>
                  <a:lnTo>
                    <a:pt x="440" y="40"/>
                  </a:lnTo>
                  <a:lnTo>
                    <a:pt x="419" y="38"/>
                  </a:lnTo>
                  <a:lnTo>
                    <a:pt x="398" y="35"/>
                  </a:lnTo>
                  <a:lnTo>
                    <a:pt x="379" y="34"/>
                  </a:lnTo>
                  <a:lnTo>
                    <a:pt x="356" y="31"/>
                  </a:lnTo>
                  <a:lnTo>
                    <a:pt x="335" y="30"/>
                  </a:lnTo>
                  <a:lnTo>
                    <a:pt x="314" y="27"/>
                  </a:lnTo>
                  <a:lnTo>
                    <a:pt x="293" y="24"/>
                  </a:lnTo>
                  <a:lnTo>
                    <a:pt x="272" y="23"/>
                  </a:lnTo>
                  <a:lnTo>
                    <a:pt x="252" y="20"/>
                  </a:lnTo>
                  <a:lnTo>
                    <a:pt x="232" y="17"/>
                  </a:lnTo>
                  <a:lnTo>
                    <a:pt x="213" y="16"/>
                  </a:lnTo>
                  <a:lnTo>
                    <a:pt x="194" y="13"/>
                  </a:lnTo>
                  <a:lnTo>
                    <a:pt x="177" y="11"/>
                  </a:lnTo>
                  <a:lnTo>
                    <a:pt x="161" y="8"/>
                  </a:lnTo>
                  <a:lnTo>
                    <a:pt x="144" y="7"/>
                  </a:lnTo>
                  <a:lnTo>
                    <a:pt x="131" y="5"/>
                  </a:lnTo>
                  <a:lnTo>
                    <a:pt x="119" y="4"/>
                  </a:lnTo>
                  <a:lnTo>
                    <a:pt x="107" y="2"/>
                  </a:lnTo>
                  <a:lnTo>
                    <a:pt x="98" y="1"/>
                  </a:lnTo>
                  <a:lnTo>
                    <a:pt x="92" y="0"/>
                  </a:lnTo>
                  <a:lnTo>
                    <a:pt x="86" y="0"/>
                  </a:lnTo>
                  <a:lnTo>
                    <a:pt x="83" y="0"/>
                  </a:lnTo>
                  <a:lnTo>
                    <a:pt x="81" y="0"/>
                  </a:lnTo>
                  <a:lnTo>
                    <a:pt x="81" y="0"/>
                  </a:lnTo>
                  <a:lnTo>
                    <a:pt x="81" y="0"/>
                  </a:lnTo>
                  <a:lnTo>
                    <a:pt x="0" y="591"/>
                  </a:lnTo>
                  <a:lnTo>
                    <a:pt x="74" y="605"/>
                  </a:lnTo>
                </a:path>
              </a:pathLst>
            </a:custGeom>
            <a:solidFill>
              <a:schemeClr val="accent2">
                <a:lumMod val="7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287" name="Freeform 21"/>
            <p:cNvSpPr>
              <a:spLocks/>
            </p:cNvSpPr>
            <p:nvPr/>
          </p:nvSpPr>
          <p:spPr bwMode="auto">
            <a:xfrm>
              <a:off x="1284804" y="3981630"/>
              <a:ext cx="573879" cy="365125"/>
            </a:xfrm>
            <a:custGeom>
              <a:avLst/>
              <a:gdLst>
                <a:gd name="T0" fmla="*/ 362 w 855"/>
                <a:gd name="T1" fmla="*/ 492 h 544"/>
                <a:gd name="T2" fmla="*/ 448 w 855"/>
                <a:gd name="T3" fmla="*/ 504 h 544"/>
                <a:gd name="T4" fmla="*/ 535 w 855"/>
                <a:gd name="T5" fmla="*/ 513 h 544"/>
                <a:gd name="T6" fmla="*/ 617 w 855"/>
                <a:gd name="T7" fmla="*/ 523 h 544"/>
                <a:gd name="T8" fmla="*/ 693 w 855"/>
                <a:gd name="T9" fmla="*/ 531 h 544"/>
                <a:gd name="T10" fmla="*/ 755 w 855"/>
                <a:gd name="T11" fmla="*/ 537 h 544"/>
                <a:gd name="T12" fmla="*/ 798 w 855"/>
                <a:gd name="T13" fmla="*/ 540 h 544"/>
                <a:gd name="T14" fmla="*/ 820 w 855"/>
                <a:gd name="T15" fmla="*/ 543 h 544"/>
                <a:gd name="T16" fmla="*/ 798 w 855"/>
                <a:gd name="T17" fmla="*/ 119 h 544"/>
                <a:gd name="T18" fmla="*/ 673 w 855"/>
                <a:gd name="T19" fmla="*/ 107 h 544"/>
                <a:gd name="T20" fmla="*/ 536 w 855"/>
                <a:gd name="T21" fmla="*/ 89 h 544"/>
                <a:gd name="T22" fmla="*/ 398 w 855"/>
                <a:gd name="T23" fmla="*/ 68 h 544"/>
                <a:gd name="T24" fmla="*/ 269 w 855"/>
                <a:gd name="T25" fmla="*/ 47 h 544"/>
                <a:gd name="T26" fmla="*/ 159 w 855"/>
                <a:gd name="T27" fmla="*/ 26 h 544"/>
                <a:gd name="T28" fmla="*/ 74 w 855"/>
                <a:gd name="T29" fmla="*/ 10 h 544"/>
                <a:gd name="T30" fmla="*/ 29 w 855"/>
                <a:gd name="T31" fmla="*/ 1 h 544"/>
                <a:gd name="T32" fmla="*/ 0 w 855"/>
                <a:gd name="T33" fmla="*/ 103 h 544"/>
                <a:gd name="T34" fmla="*/ 11 w 855"/>
                <a:gd name="T35" fmla="*/ 155 h 544"/>
                <a:gd name="T36" fmla="*/ 24 w 855"/>
                <a:gd name="T37" fmla="*/ 173 h 544"/>
                <a:gd name="T38" fmla="*/ 24 w 855"/>
                <a:gd name="T39" fmla="*/ 179 h 544"/>
                <a:gd name="T40" fmla="*/ 26 w 855"/>
                <a:gd name="T41" fmla="*/ 183 h 544"/>
                <a:gd name="T42" fmla="*/ 38 w 855"/>
                <a:gd name="T43" fmla="*/ 192 h 544"/>
                <a:gd name="T44" fmla="*/ 49 w 855"/>
                <a:gd name="T45" fmla="*/ 212 h 544"/>
                <a:gd name="T46" fmla="*/ 54 w 855"/>
                <a:gd name="T47" fmla="*/ 232 h 544"/>
                <a:gd name="T48" fmla="*/ 56 w 855"/>
                <a:gd name="T49" fmla="*/ 240 h 544"/>
                <a:gd name="T50" fmla="*/ 74 w 855"/>
                <a:gd name="T51" fmla="*/ 265 h 544"/>
                <a:gd name="T52" fmla="*/ 96 w 855"/>
                <a:gd name="T53" fmla="*/ 267 h 544"/>
                <a:gd name="T54" fmla="*/ 79 w 855"/>
                <a:gd name="T55" fmla="*/ 304 h 544"/>
                <a:gd name="T56" fmla="*/ 73 w 855"/>
                <a:gd name="T57" fmla="*/ 324 h 544"/>
                <a:gd name="T58" fmla="*/ 73 w 855"/>
                <a:gd name="T59" fmla="*/ 345 h 544"/>
                <a:gd name="T60" fmla="*/ 63 w 855"/>
                <a:gd name="T61" fmla="*/ 353 h 544"/>
                <a:gd name="T62" fmla="*/ 63 w 855"/>
                <a:gd name="T63" fmla="*/ 367 h 544"/>
                <a:gd name="T64" fmla="*/ 65 w 855"/>
                <a:gd name="T65" fmla="*/ 380 h 544"/>
                <a:gd name="T66" fmla="*/ 104 w 855"/>
                <a:gd name="T67" fmla="*/ 370 h 544"/>
                <a:gd name="T68" fmla="*/ 107 w 855"/>
                <a:gd name="T69" fmla="*/ 367 h 544"/>
                <a:gd name="T70" fmla="*/ 112 w 855"/>
                <a:gd name="T71" fmla="*/ 387 h 544"/>
                <a:gd name="T72" fmla="*/ 115 w 855"/>
                <a:gd name="T73" fmla="*/ 420 h 544"/>
                <a:gd name="T74" fmla="*/ 121 w 855"/>
                <a:gd name="T75" fmla="*/ 432 h 544"/>
                <a:gd name="T76" fmla="*/ 126 w 855"/>
                <a:gd name="T77" fmla="*/ 449 h 544"/>
                <a:gd name="T78" fmla="*/ 123 w 855"/>
                <a:gd name="T79" fmla="*/ 454 h 544"/>
                <a:gd name="T80" fmla="*/ 128 w 855"/>
                <a:gd name="T81" fmla="*/ 468 h 544"/>
                <a:gd name="T82" fmla="*/ 136 w 855"/>
                <a:gd name="T83" fmla="*/ 471 h 544"/>
                <a:gd name="T84" fmla="*/ 148 w 855"/>
                <a:gd name="T85" fmla="*/ 496 h 544"/>
                <a:gd name="T86" fmla="*/ 151 w 855"/>
                <a:gd name="T87" fmla="*/ 516 h 544"/>
                <a:gd name="T88" fmla="*/ 158 w 855"/>
                <a:gd name="T89" fmla="*/ 525 h 544"/>
                <a:gd name="T90" fmla="*/ 162 w 855"/>
                <a:gd name="T91" fmla="*/ 519 h 544"/>
                <a:gd name="T92" fmla="*/ 172 w 855"/>
                <a:gd name="T93" fmla="*/ 512 h 544"/>
                <a:gd name="T94" fmla="*/ 184 w 855"/>
                <a:gd name="T95" fmla="*/ 516 h 544"/>
                <a:gd name="T96" fmla="*/ 197 w 855"/>
                <a:gd name="T97" fmla="*/ 519 h 544"/>
                <a:gd name="T98" fmla="*/ 202 w 855"/>
                <a:gd name="T99" fmla="*/ 510 h 544"/>
                <a:gd name="T100" fmla="*/ 209 w 855"/>
                <a:gd name="T101" fmla="*/ 510 h 544"/>
                <a:gd name="T102" fmla="*/ 214 w 855"/>
                <a:gd name="T103" fmla="*/ 516 h 544"/>
                <a:gd name="T104" fmla="*/ 241 w 855"/>
                <a:gd name="T105" fmla="*/ 519 h 544"/>
                <a:gd name="T106" fmla="*/ 278 w 855"/>
                <a:gd name="T107" fmla="*/ 504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5" h="544">
                  <a:moveTo>
                    <a:pt x="304" y="482"/>
                  </a:moveTo>
                  <a:lnTo>
                    <a:pt x="323" y="484"/>
                  </a:lnTo>
                  <a:lnTo>
                    <a:pt x="343" y="487"/>
                  </a:lnTo>
                  <a:lnTo>
                    <a:pt x="362" y="492"/>
                  </a:lnTo>
                  <a:lnTo>
                    <a:pt x="385" y="495"/>
                  </a:lnTo>
                  <a:lnTo>
                    <a:pt x="404" y="498"/>
                  </a:lnTo>
                  <a:lnTo>
                    <a:pt x="427" y="501"/>
                  </a:lnTo>
                  <a:lnTo>
                    <a:pt x="448" y="504"/>
                  </a:lnTo>
                  <a:lnTo>
                    <a:pt x="469" y="507"/>
                  </a:lnTo>
                  <a:lnTo>
                    <a:pt x="491" y="509"/>
                  </a:lnTo>
                  <a:lnTo>
                    <a:pt x="514" y="510"/>
                  </a:lnTo>
                  <a:lnTo>
                    <a:pt x="535" y="513"/>
                  </a:lnTo>
                  <a:lnTo>
                    <a:pt x="556" y="516"/>
                  </a:lnTo>
                  <a:lnTo>
                    <a:pt x="577" y="519"/>
                  </a:lnTo>
                  <a:lnTo>
                    <a:pt x="597" y="520"/>
                  </a:lnTo>
                  <a:lnTo>
                    <a:pt x="617" y="523"/>
                  </a:lnTo>
                  <a:lnTo>
                    <a:pt x="637" y="525"/>
                  </a:lnTo>
                  <a:lnTo>
                    <a:pt x="657" y="526"/>
                  </a:lnTo>
                  <a:lnTo>
                    <a:pt x="676" y="529"/>
                  </a:lnTo>
                  <a:lnTo>
                    <a:pt x="693" y="531"/>
                  </a:lnTo>
                  <a:lnTo>
                    <a:pt x="710" y="532"/>
                  </a:lnTo>
                  <a:lnTo>
                    <a:pt x="726" y="534"/>
                  </a:lnTo>
                  <a:lnTo>
                    <a:pt x="740" y="535"/>
                  </a:lnTo>
                  <a:lnTo>
                    <a:pt x="755" y="537"/>
                  </a:lnTo>
                  <a:lnTo>
                    <a:pt x="768" y="538"/>
                  </a:lnTo>
                  <a:lnTo>
                    <a:pt x="779" y="538"/>
                  </a:lnTo>
                  <a:lnTo>
                    <a:pt x="789" y="540"/>
                  </a:lnTo>
                  <a:lnTo>
                    <a:pt x="798" y="540"/>
                  </a:lnTo>
                  <a:lnTo>
                    <a:pt x="805" y="541"/>
                  </a:lnTo>
                  <a:lnTo>
                    <a:pt x="812" y="541"/>
                  </a:lnTo>
                  <a:lnTo>
                    <a:pt x="817" y="541"/>
                  </a:lnTo>
                  <a:lnTo>
                    <a:pt x="820" y="543"/>
                  </a:lnTo>
                  <a:lnTo>
                    <a:pt x="820" y="543"/>
                  </a:lnTo>
                  <a:lnTo>
                    <a:pt x="854" y="122"/>
                  </a:lnTo>
                  <a:lnTo>
                    <a:pt x="826" y="120"/>
                  </a:lnTo>
                  <a:lnTo>
                    <a:pt x="798" y="119"/>
                  </a:lnTo>
                  <a:lnTo>
                    <a:pt x="768" y="117"/>
                  </a:lnTo>
                  <a:lnTo>
                    <a:pt x="738" y="114"/>
                  </a:lnTo>
                  <a:lnTo>
                    <a:pt x="706" y="110"/>
                  </a:lnTo>
                  <a:lnTo>
                    <a:pt x="673" y="107"/>
                  </a:lnTo>
                  <a:lnTo>
                    <a:pt x="640" y="103"/>
                  </a:lnTo>
                  <a:lnTo>
                    <a:pt x="605" y="99"/>
                  </a:lnTo>
                  <a:lnTo>
                    <a:pt x="571" y="95"/>
                  </a:lnTo>
                  <a:lnTo>
                    <a:pt x="536" y="89"/>
                  </a:lnTo>
                  <a:lnTo>
                    <a:pt x="502" y="84"/>
                  </a:lnTo>
                  <a:lnTo>
                    <a:pt x="467" y="78"/>
                  </a:lnTo>
                  <a:lnTo>
                    <a:pt x="433" y="74"/>
                  </a:lnTo>
                  <a:lnTo>
                    <a:pt x="398" y="68"/>
                  </a:lnTo>
                  <a:lnTo>
                    <a:pt x="365" y="63"/>
                  </a:lnTo>
                  <a:lnTo>
                    <a:pt x="332" y="57"/>
                  </a:lnTo>
                  <a:lnTo>
                    <a:pt x="301" y="51"/>
                  </a:lnTo>
                  <a:lnTo>
                    <a:pt x="269" y="47"/>
                  </a:lnTo>
                  <a:lnTo>
                    <a:pt x="239" y="41"/>
                  </a:lnTo>
                  <a:lnTo>
                    <a:pt x="211" y="35"/>
                  </a:lnTo>
                  <a:lnTo>
                    <a:pt x="184" y="32"/>
                  </a:lnTo>
                  <a:lnTo>
                    <a:pt x="159" y="26"/>
                  </a:lnTo>
                  <a:lnTo>
                    <a:pt x="134" y="21"/>
                  </a:lnTo>
                  <a:lnTo>
                    <a:pt x="113" y="17"/>
                  </a:lnTo>
                  <a:lnTo>
                    <a:pt x="92" y="14"/>
                  </a:lnTo>
                  <a:lnTo>
                    <a:pt x="74" y="10"/>
                  </a:lnTo>
                  <a:lnTo>
                    <a:pt x="59" y="7"/>
                  </a:lnTo>
                  <a:lnTo>
                    <a:pt x="46" y="4"/>
                  </a:lnTo>
                  <a:lnTo>
                    <a:pt x="35" y="2"/>
                  </a:lnTo>
                  <a:lnTo>
                    <a:pt x="29" y="1"/>
                  </a:lnTo>
                  <a:lnTo>
                    <a:pt x="23" y="0"/>
                  </a:lnTo>
                  <a:lnTo>
                    <a:pt x="21" y="0"/>
                  </a:lnTo>
                  <a:lnTo>
                    <a:pt x="21" y="0"/>
                  </a:lnTo>
                  <a:lnTo>
                    <a:pt x="0" y="103"/>
                  </a:lnTo>
                  <a:lnTo>
                    <a:pt x="7" y="119"/>
                  </a:lnTo>
                  <a:lnTo>
                    <a:pt x="17" y="141"/>
                  </a:lnTo>
                  <a:lnTo>
                    <a:pt x="17" y="150"/>
                  </a:lnTo>
                  <a:lnTo>
                    <a:pt x="11" y="155"/>
                  </a:lnTo>
                  <a:lnTo>
                    <a:pt x="19" y="161"/>
                  </a:lnTo>
                  <a:lnTo>
                    <a:pt x="13" y="165"/>
                  </a:lnTo>
                  <a:lnTo>
                    <a:pt x="13" y="170"/>
                  </a:lnTo>
                  <a:lnTo>
                    <a:pt x="24" y="173"/>
                  </a:lnTo>
                  <a:lnTo>
                    <a:pt x="24" y="174"/>
                  </a:lnTo>
                  <a:lnTo>
                    <a:pt x="24" y="176"/>
                  </a:lnTo>
                  <a:lnTo>
                    <a:pt x="24" y="177"/>
                  </a:lnTo>
                  <a:lnTo>
                    <a:pt x="24" y="179"/>
                  </a:lnTo>
                  <a:lnTo>
                    <a:pt x="24" y="180"/>
                  </a:lnTo>
                  <a:lnTo>
                    <a:pt x="24" y="182"/>
                  </a:lnTo>
                  <a:lnTo>
                    <a:pt x="26" y="183"/>
                  </a:lnTo>
                  <a:lnTo>
                    <a:pt x="26" y="183"/>
                  </a:lnTo>
                  <a:lnTo>
                    <a:pt x="30" y="185"/>
                  </a:lnTo>
                  <a:lnTo>
                    <a:pt x="32" y="186"/>
                  </a:lnTo>
                  <a:lnTo>
                    <a:pt x="35" y="189"/>
                  </a:lnTo>
                  <a:lnTo>
                    <a:pt x="38" y="192"/>
                  </a:lnTo>
                  <a:lnTo>
                    <a:pt x="41" y="197"/>
                  </a:lnTo>
                  <a:lnTo>
                    <a:pt x="44" y="202"/>
                  </a:lnTo>
                  <a:lnTo>
                    <a:pt x="46" y="206"/>
                  </a:lnTo>
                  <a:lnTo>
                    <a:pt x="49" y="212"/>
                  </a:lnTo>
                  <a:lnTo>
                    <a:pt x="50" y="218"/>
                  </a:lnTo>
                  <a:lnTo>
                    <a:pt x="52" y="222"/>
                  </a:lnTo>
                  <a:lnTo>
                    <a:pt x="53" y="228"/>
                  </a:lnTo>
                  <a:lnTo>
                    <a:pt x="54" y="232"/>
                  </a:lnTo>
                  <a:lnTo>
                    <a:pt x="54" y="235"/>
                  </a:lnTo>
                  <a:lnTo>
                    <a:pt x="56" y="237"/>
                  </a:lnTo>
                  <a:lnTo>
                    <a:pt x="56" y="239"/>
                  </a:lnTo>
                  <a:lnTo>
                    <a:pt x="56" y="240"/>
                  </a:lnTo>
                  <a:lnTo>
                    <a:pt x="63" y="243"/>
                  </a:lnTo>
                  <a:lnTo>
                    <a:pt x="63" y="254"/>
                  </a:lnTo>
                  <a:lnTo>
                    <a:pt x="73" y="254"/>
                  </a:lnTo>
                  <a:lnTo>
                    <a:pt x="74" y="265"/>
                  </a:lnTo>
                  <a:lnTo>
                    <a:pt x="80" y="265"/>
                  </a:lnTo>
                  <a:lnTo>
                    <a:pt x="80" y="265"/>
                  </a:lnTo>
                  <a:lnTo>
                    <a:pt x="96" y="265"/>
                  </a:lnTo>
                  <a:lnTo>
                    <a:pt x="96" y="267"/>
                  </a:lnTo>
                  <a:lnTo>
                    <a:pt x="86" y="285"/>
                  </a:lnTo>
                  <a:lnTo>
                    <a:pt x="86" y="295"/>
                  </a:lnTo>
                  <a:lnTo>
                    <a:pt x="86" y="295"/>
                  </a:lnTo>
                  <a:lnTo>
                    <a:pt x="79" y="304"/>
                  </a:lnTo>
                  <a:lnTo>
                    <a:pt x="80" y="304"/>
                  </a:lnTo>
                  <a:lnTo>
                    <a:pt x="80" y="311"/>
                  </a:lnTo>
                  <a:lnTo>
                    <a:pt x="74" y="315"/>
                  </a:lnTo>
                  <a:lnTo>
                    <a:pt x="73" y="324"/>
                  </a:lnTo>
                  <a:lnTo>
                    <a:pt x="76" y="339"/>
                  </a:lnTo>
                  <a:lnTo>
                    <a:pt x="76" y="341"/>
                  </a:lnTo>
                  <a:lnTo>
                    <a:pt x="74" y="342"/>
                  </a:lnTo>
                  <a:lnTo>
                    <a:pt x="73" y="345"/>
                  </a:lnTo>
                  <a:lnTo>
                    <a:pt x="73" y="345"/>
                  </a:lnTo>
                  <a:lnTo>
                    <a:pt x="67" y="347"/>
                  </a:lnTo>
                  <a:lnTo>
                    <a:pt x="65" y="350"/>
                  </a:lnTo>
                  <a:lnTo>
                    <a:pt x="63" y="353"/>
                  </a:lnTo>
                  <a:lnTo>
                    <a:pt x="62" y="357"/>
                  </a:lnTo>
                  <a:lnTo>
                    <a:pt x="62" y="361"/>
                  </a:lnTo>
                  <a:lnTo>
                    <a:pt x="63" y="364"/>
                  </a:lnTo>
                  <a:lnTo>
                    <a:pt x="63" y="367"/>
                  </a:lnTo>
                  <a:lnTo>
                    <a:pt x="63" y="369"/>
                  </a:lnTo>
                  <a:lnTo>
                    <a:pt x="59" y="370"/>
                  </a:lnTo>
                  <a:lnTo>
                    <a:pt x="59" y="377"/>
                  </a:lnTo>
                  <a:lnTo>
                    <a:pt x="65" y="380"/>
                  </a:lnTo>
                  <a:lnTo>
                    <a:pt x="73" y="387"/>
                  </a:lnTo>
                  <a:lnTo>
                    <a:pt x="86" y="383"/>
                  </a:lnTo>
                  <a:lnTo>
                    <a:pt x="98" y="372"/>
                  </a:lnTo>
                  <a:lnTo>
                    <a:pt x="104" y="370"/>
                  </a:lnTo>
                  <a:lnTo>
                    <a:pt x="104" y="370"/>
                  </a:lnTo>
                  <a:lnTo>
                    <a:pt x="106" y="369"/>
                  </a:lnTo>
                  <a:lnTo>
                    <a:pt x="106" y="367"/>
                  </a:lnTo>
                  <a:lnTo>
                    <a:pt x="107" y="367"/>
                  </a:lnTo>
                  <a:lnTo>
                    <a:pt x="109" y="369"/>
                  </a:lnTo>
                  <a:lnTo>
                    <a:pt x="110" y="372"/>
                  </a:lnTo>
                  <a:lnTo>
                    <a:pt x="112" y="378"/>
                  </a:lnTo>
                  <a:lnTo>
                    <a:pt x="112" y="387"/>
                  </a:lnTo>
                  <a:lnTo>
                    <a:pt x="112" y="399"/>
                  </a:lnTo>
                  <a:lnTo>
                    <a:pt x="112" y="407"/>
                  </a:lnTo>
                  <a:lnTo>
                    <a:pt x="113" y="414"/>
                  </a:lnTo>
                  <a:lnTo>
                    <a:pt x="115" y="420"/>
                  </a:lnTo>
                  <a:lnTo>
                    <a:pt x="116" y="426"/>
                  </a:lnTo>
                  <a:lnTo>
                    <a:pt x="118" y="429"/>
                  </a:lnTo>
                  <a:lnTo>
                    <a:pt x="119" y="430"/>
                  </a:lnTo>
                  <a:lnTo>
                    <a:pt x="121" y="432"/>
                  </a:lnTo>
                  <a:lnTo>
                    <a:pt x="123" y="439"/>
                  </a:lnTo>
                  <a:lnTo>
                    <a:pt x="125" y="443"/>
                  </a:lnTo>
                  <a:lnTo>
                    <a:pt x="126" y="447"/>
                  </a:lnTo>
                  <a:lnTo>
                    <a:pt x="126" y="449"/>
                  </a:lnTo>
                  <a:lnTo>
                    <a:pt x="125" y="452"/>
                  </a:lnTo>
                  <a:lnTo>
                    <a:pt x="125" y="452"/>
                  </a:lnTo>
                  <a:lnTo>
                    <a:pt x="125" y="453"/>
                  </a:lnTo>
                  <a:lnTo>
                    <a:pt x="123" y="454"/>
                  </a:lnTo>
                  <a:lnTo>
                    <a:pt x="122" y="459"/>
                  </a:lnTo>
                  <a:lnTo>
                    <a:pt x="123" y="462"/>
                  </a:lnTo>
                  <a:lnTo>
                    <a:pt x="125" y="465"/>
                  </a:lnTo>
                  <a:lnTo>
                    <a:pt x="128" y="468"/>
                  </a:lnTo>
                  <a:lnTo>
                    <a:pt x="131" y="469"/>
                  </a:lnTo>
                  <a:lnTo>
                    <a:pt x="133" y="471"/>
                  </a:lnTo>
                  <a:lnTo>
                    <a:pt x="134" y="471"/>
                  </a:lnTo>
                  <a:lnTo>
                    <a:pt x="136" y="471"/>
                  </a:lnTo>
                  <a:lnTo>
                    <a:pt x="146" y="486"/>
                  </a:lnTo>
                  <a:lnTo>
                    <a:pt x="146" y="487"/>
                  </a:lnTo>
                  <a:lnTo>
                    <a:pt x="148" y="490"/>
                  </a:lnTo>
                  <a:lnTo>
                    <a:pt x="148" y="496"/>
                  </a:lnTo>
                  <a:lnTo>
                    <a:pt x="148" y="502"/>
                  </a:lnTo>
                  <a:lnTo>
                    <a:pt x="149" y="508"/>
                  </a:lnTo>
                  <a:lnTo>
                    <a:pt x="149" y="512"/>
                  </a:lnTo>
                  <a:lnTo>
                    <a:pt x="151" y="516"/>
                  </a:lnTo>
                  <a:lnTo>
                    <a:pt x="151" y="517"/>
                  </a:lnTo>
                  <a:lnTo>
                    <a:pt x="154" y="522"/>
                  </a:lnTo>
                  <a:lnTo>
                    <a:pt x="157" y="525"/>
                  </a:lnTo>
                  <a:lnTo>
                    <a:pt x="158" y="525"/>
                  </a:lnTo>
                  <a:lnTo>
                    <a:pt x="159" y="525"/>
                  </a:lnTo>
                  <a:lnTo>
                    <a:pt x="161" y="522"/>
                  </a:lnTo>
                  <a:lnTo>
                    <a:pt x="162" y="520"/>
                  </a:lnTo>
                  <a:lnTo>
                    <a:pt x="162" y="519"/>
                  </a:lnTo>
                  <a:lnTo>
                    <a:pt x="162" y="517"/>
                  </a:lnTo>
                  <a:lnTo>
                    <a:pt x="164" y="513"/>
                  </a:lnTo>
                  <a:lnTo>
                    <a:pt x="169" y="512"/>
                  </a:lnTo>
                  <a:lnTo>
                    <a:pt x="172" y="512"/>
                  </a:lnTo>
                  <a:lnTo>
                    <a:pt x="175" y="512"/>
                  </a:lnTo>
                  <a:lnTo>
                    <a:pt x="179" y="513"/>
                  </a:lnTo>
                  <a:lnTo>
                    <a:pt x="181" y="514"/>
                  </a:lnTo>
                  <a:lnTo>
                    <a:pt x="184" y="516"/>
                  </a:lnTo>
                  <a:lnTo>
                    <a:pt x="185" y="517"/>
                  </a:lnTo>
                  <a:lnTo>
                    <a:pt x="190" y="520"/>
                  </a:lnTo>
                  <a:lnTo>
                    <a:pt x="194" y="520"/>
                  </a:lnTo>
                  <a:lnTo>
                    <a:pt x="197" y="519"/>
                  </a:lnTo>
                  <a:lnTo>
                    <a:pt x="199" y="517"/>
                  </a:lnTo>
                  <a:lnTo>
                    <a:pt x="200" y="514"/>
                  </a:lnTo>
                  <a:lnTo>
                    <a:pt x="202" y="513"/>
                  </a:lnTo>
                  <a:lnTo>
                    <a:pt x="202" y="510"/>
                  </a:lnTo>
                  <a:lnTo>
                    <a:pt x="203" y="510"/>
                  </a:lnTo>
                  <a:lnTo>
                    <a:pt x="206" y="509"/>
                  </a:lnTo>
                  <a:lnTo>
                    <a:pt x="208" y="509"/>
                  </a:lnTo>
                  <a:lnTo>
                    <a:pt x="209" y="510"/>
                  </a:lnTo>
                  <a:lnTo>
                    <a:pt x="211" y="512"/>
                  </a:lnTo>
                  <a:lnTo>
                    <a:pt x="212" y="513"/>
                  </a:lnTo>
                  <a:lnTo>
                    <a:pt x="212" y="514"/>
                  </a:lnTo>
                  <a:lnTo>
                    <a:pt x="214" y="516"/>
                  </a:lnTo>
                  <a:lnTo>
                    <a:pt x="214" y="517"/>
                  </a:lnTo>
                  <a:lnTo>
                    <a:pt x="218" y="517"/>
                  </a:lnTo>
                  <a:lnTo>
                    <a:pt x="235" y="514"/>
                  </a:lnTo>
                  <a:lnTo>
                    <a:pt x="241" y="519"/>
                  </a:lnTo>
                  <a:lnTo>
                    <a:pt x="251" y="519"/>
                  </a:lnTo>
                  <a:lnTo>
                    <a:pt x="263" y="517"/>
                  </a:lnTo>
                  <a:lnTo>
                    <a:pt x="269" y="504"/>
                  </a:lnTo>
                  <a:lnTo>
                    <a:pt x="278" y="504"/>
                  </a:lnTo>
                  <a:lnTo>
                    <a:pt x="284" y="520"/>
                  </a:lnTo>
                  <a:lnTo>
                    <a:pt x="293" y="534"/>
                  </a:lnTo>
                  <a:lnTo>
                    <a:pt x="304" y="482"/>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288" name="Freeform 22"/>
            <p:cNvSpPr>
              <a:spLocks/>
            </p:cNvSpPr>
            <p:nvPr/>
          </p:nvSpPr>
          <p:spPr bwMode="auto">
            <a:xfrm>
              <a:off x="1284804" y="3981630"/>
              <a:ext cx="573879" cy="365125"/>
            </a:xfrm>
            <a:custGeom>
              <a:avLst/>
              <a:gdLst>
                <a:gd name="T0" fmla="*/ 343 w 855"/>
                <a:gd name="T1" fmla="*/ 487 h 544"/>
                <a:gd name="T2" fmla="*/ 427 w 855"/>
                <a:gd name="T3" fmla="*/ 501 h 544"/>
                <a:gd name="T4" fmla="*/ 514 w 855"/>
                <a:gd name="T5" fmla="*/ 510 h 544"/>
                <a:gd name="T6" fmla="*/ 597 w 855"/>
                <a:gd name="T7" fmla="*/ 520 h 544"/>
                <a:gd name="T8" fmla="*/ 676 w 855"/>
                <a:gd name="T9" fmla="*/ 529 h 544"/>
                <a:gd name="T10" fmla="*/ 740 w 855"/>
                <a:gd name="T11" fmla="*/ 535 h 544"/>
                <a:gd name="T12" fmla="*/ 789 w 855"/>
                <a:gd name="T13" fmla="*/ 540 h 544"/>
                <a:gd name="T14" fmla="*/ 817 w 855"/>
                <a:gd name="T15" fmla="*/ 541 h 544"/>
                <a:gd name="T16" fmla="*/ 854 w 855"/>
                <a:gd name="T17" fmla="*/ 122 h 544"/>
                <a:gd name="T18" fmla="*/ 738 w 855"/>
                <a:gd name="T19" fmla="*/ 114 h 544"/>
                <a:gd name="T20" fmla="*/ 605 w 855"/>
                <a:gd name="T21" fmla="*/ 99 h 544"/>
                <a:gd name="T22" fmla="*/ 467 w 855"/>
                <a:gd name="T23" fmla="*/ 78 h 544"/>
                <a:gd name="T24" fmla="*/ 332 w 855"/>
                <a:gd name="T25" fmla="*/ 57 h 544"/>
                <a:gd name="T26" fmla="*/ 211 w 855"/>
                <a:gd name="T27" fmla="*/ 35 h 544"/>
                <a:gd name="T28" fmla="*/ 113 w 855"/>
                <a:gd name="T29" fmla="*/ 17 h 544"/>
                <a:gd name="T30" fmla="*/ 46 w 855"/>
                <a:gd name="T31" fmla="*/ 4 h 544"/>
                <a:gd name="T32" fmla="*/ 21 w 855"/>
                <a:gd name="T33" fmla="*/ 0 h 544"/>
                <a:gd name="T34" fmla="*/ 17 w 855"/>
                <a:gd name="T35" fmla="*/ 141 h 544"/>
                <a:gd name="T36" fmla="*/ 13 w 855"/>
                <a:gd name="T37" fmla="*/ 165 h 544"/>
                <a:gd name="T38" fmla="*/ 24 w 855"/>
                <a:gd name="T39" fmla="*/ 174 h 544"/>
                <a:gd name="T40" fmla="*/ 24 w 855"/>
                <a:gd name="T41" fmla="*/ 180 h 544"/>
                <a:gd name="T42" fmla="*/ 26 w 855"/>
                <a:gd name="T43" fmla="*/ 183 h 544"/>
                <a:gd name="T44" fmla="*/ 38 w 855"/>
                <a:gd name="T45" fmla="*/ 192 h 544"/>
                <a:gd name="T46" fmla="*/ 49 w 855"/>
                <a:gd name="T47" fmla="*/ 212 h 544"/>
                <a:gd name="T48" fmla="*/ 54 w 855"/>
                <a:gd name="T49" fmla="*/ 232 h 544"/>
                <a:gd name="T50" fmla="*/ 56 w 855"/>
                <a:gd name="T51" fmla="*/ 240 h 544"/>
                <a:gd name="T52" fmla="*/ 74 w 855"/>
                <a:gd name="T53" fmla="*/ 265 h 544"/>
                <a:gd name="T54" fmla="*/ 96 w 855"/>
                <a:gd name="T55" fmla="*/ 267 h 544"/>
                <a:gd name="T56" fmla="*/ 79 w 855"/>
                <a:gd name="T57" fmla="*/ 304 h 544"/>
                <a:gd name="T58" fmla="*/ 73 w 855"/>
                <a:gd name="T59" fmla="*/ 324 h 544"/>
                <a:gd name="T60" fmla="*/ 74 w 855"/>
                <a:gd name="T61" fmla="*/ 342 h 544"/>
                <a:gd name="T62" fmla="*/ 67 w 855"/>
                <a:gd name="T63" fmla="*/ 347 h 544"/>
                <a:gd name="T64" fmla="*/ 62 w 855"/>
                <a:gd name="T65" fmla="*/ 361 h 544"/>
                <a:gd name="T66" fmla="*/ 59 w 855"/>
                <a:gd name="T67" fmla="*/ 370 h 544"/>
                <a:gd name="T68" fmla="*/ 86 w 855"/>
                <a:gd name="T69" fmla="*/ 383 h 544"/>
                <a:gd name="T70" fmla="*/ 104 w 855"/>
                <a:gd name="T71" fmla="*/ 370 h 544"/>
                <a:gd name="T72" fmla="*/ 109 w 855"/>
                <a:gd name="T73" fmla="*/ 369 h 544"/>
                <a:gd name="T74" fmla="*/ 112 w 855"/>
                <a:gd name="T75" fmla="*/ 387 h 544"/>
                <a:gd name="T76" fmla="*/ 115 w 855"/>
                <a:gd name="T77" fmla="*/ 420 h 544"/>
                <a:gd name="T78" fmla="*/ 121 w 855"/>
                <a:gd name="T79" fmla="*/ 432 h 544"/>
                <a:gd name="T80" fmla="*/ 126 w 855"/>
                <a:gd name="T81" fmla="*/ 447 h 544"/>
                <a:gd name="T82" fmla="*/ 125 w 855"/>
                <a:gd name="T83" fmla="*/ 453 h 544"/>
                <a:gd name="T84" fmla="*/ 123 w 855"/>
                <a:gd name="T85" fmla="*/ 462 h 544"/>
                <a:gd name="T86" fmla="*/ 133 w 855"/>
                <a:gd name="T87" fmla="*/ 471 h 544"/>
                <a:gd name="T88" fmla="*/ 146 w 855"/>
                <a:gd name="T89" fmla="*/ 486 h 544"/>
                <a:gd name="T90" fmla="*/ 148 w 855"/>
                <a:gd name="T91" fmla="*/ 502 h 544"/>
                <a:gd name="T92" fmla="*/ 151 w 855"/>
                <a:gd name="T93" fmla="*/ 517 h 544"/>
                <a:gd name="T94" fmla="*/ 158 w 855"/>
                <a:gd name="T95" fmla="*/ 525 h 544"/>
                <a:gd name="T96" fmla="*/ 162 w 855"/>
                <a:gd name="T97" fmla="*/ 519 h 544"/>
                <a:gd name="T98" fmla="*/ 169 w 855"/>
                <a:gd name="T99" fmla="*/ 512 h 544"/>
                <a:gd name="T100" fmla="*/ 181 w 855"/>
                <a:gd name="T101" fmla="*/ 514 h 544"/>
                <a:gd name="T102" fmla="*/ 190 w 855"/>
                <a:gd name="T103" fmla="*/ 520 h 544"/>
                <a:gd name="T104" fmla="*/ 200 w 855"/>
                <a:gd name="T105" fmla="*/ 514 h 544"/>
                <a:gd name="T106" fmla="*/ 203 w 855"/>
                <a:gd name="T107" fmla="*/ 510 h 544"/>
                <a:gd name="T108" fmla="*/ 211 w 855"/>
                <a:gd name="T109" fmla="*/ 512 h 544"/>
                <a:gd name="T110" fmla="*/ 214 w 855"/>
                <a:gd name="T111" fmla="*/ 517 h 544"/>
                <a:gd name="T112" fmla="*/ 251 w 855"/>
                <a:gd name="T113" fmla="*/ 519 h 544"/>
                <a:gd name="T114" fmla="*/ 284 w 855"/>
                <a:gd name="T115" fmla="*/ 52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5" h="544">
                  <a:moveTo>
                    <a:pt x="304" y="482"/>
                  </a:moveTo>
                  <a:lnTo>
                    <a:pt x="304" y="482"/>
                  </a:lnTo>
                  <a:lnTo>
                    <a:pt x="323" y="484"/>
                  </a:lnTo>
                  <a:lnTo>
                    <a:pt x="343" y="487"/>
                  </a:lnTo>
                  <a:lnTo>
                    <a:pt x="362" y="492"/>
                  </a:lnTo>
                  <a:lnTo>
                    <a:pt x="385" y="495"/>
                  </a:lnTo>
                  <a:lnTo>
                    <a:pt x="404" y="498"/>
                  </a:lnTo>
                  <a:lnTo>
                    <a:pt x="427" y="501"/>
                  </a:lnTo>
                  <a:lnTo>
                    <a:pt x="448" y="504"/>
                  </a:lnTo>
                  <a:lnTo>
                    <a:pt x="469" y="507"/>
                  </a:lnTo>
                  <a:lnTo>
                    <a:pt x="491" y="509"/>
                  </a:lnTo>
                  <a:lnTo>
                    <a:pt x="514" y="510"/>
                  </a:lnTo>
                  <a:lnTo>
                    <a:pt x="535" y="513"/>
                  </a:lnTo>
                  <a:lnTo>
                    <a:pt x="556" y="516"/>
                  </a:lnTo>
                  <a:lnTo>
                    <a:pt x="577" y="519"/>
                  </a:lnTo>
                  <a:lnTo>
                    <a:pt x="597" y="520"/>
                  </a:lnTo>
                  <a:lnTo>
                    <a:pt x="617" y="523"/>
                  </a:lnTo>
                  <a:lnTo>
                    <a:pt x="637" y="525"/>
                  </a:lnTo>
                  <a:lnTo>
                    <a:pt x="657" y="526"/>
                  </a:lnTo>
                  <a:lnTo>
                    <a:pt x="676" y="529"/>
                  </a:lnTo>
                  <a:lnTo>
                    <a:pt x="693" y="531"/>
                  </a:lnTo>
                  <a:lnTo>
                    <a:pt x="710" y="532"/>
                  </a:lnTo>
                  <a:lnTo>
                    <a:pt x="726" y="534"/>
                  </a:lnTo>
                  <a:lnTo>
                    <a:pt x="740" y="535"/>
                  </a:lnTo>
                  <a:lnTo>
                    <a:pt x="755" y="537"/>
                  </a:lnTo>
                  <a:lnTo>
                    <a:pt x="768" y="538"/>
                  </a:lnTo>
                  <a:lnTo>
                    <a:pt x="779" y="538"/>
                  </a:lnTo>
                  <a:lnTo>
                    <a:pt x="789" y="540"/>
                  </a:lnTo>
                  <a:lnTo>
                    <a:pt x="798" y="540"/>
                  </a:lnTo>
                  <a:lnTo>
                    <a:pt x="805" y="541"/>
                  </a:lnTo>
                  <a:lnTo>
                    <a:pt x="812" y="541"/>
                  </a:lnTo>
                  <a:lnTo>
                    <a:pt x="817" y="541"/>
                  </a:lnTo>
                  <a:lnTo>
                    <a:pt x="820" y="543"/>
                  </a:lnTo>
                  <a:lnTo>
                    <a:pt x="820" y="543"/>
                  </a:lnTo>
                  <a:lnTo>
                    <a:pt x="854" y="122"/>
                  </a:lnTo>
                  <a:lnTo>
                    <a:pt x="854" y="122"/>
                  </a:lnTo>
                  <a:lnTo>
                    <a:pt x="826" y="120"/>
                  </a:lnTo>
                  <a:lnTo>
                    <a:pt x="798" y="119"/>
                  </a:lnTo>
                  <a:lnTo>
                    <a:pt x="768" y="117"/>
                  </a:lnTo>
                  <a:lnTo>
                    <a:pt x="738" y="114"/>
                  </a:lnTo>
                  <a:lnTo>
                    <a:pt x="706" y="110"/>
                  </a:lnTo>
                  <a:lnTo>
                    <a:pt x="673" y="107"/>
                  </a:lnTo>
                  <a:lnTo>
                    <a:pt x="640" y="103"/>
                  </a:lnTo>
                  <a:lnTo>
                    <a:pt x="605" y="99"/>
                  </a:lnTo>
                  <a:lnTo>
                    <a:pt x="571" y="95"/>
                  </a:lnTo>
                  <a:lnTo>
                    <a:pt x="536" y="89"/>
                  </a:lnTo>
                  <a:lnTo>
                    <a:pt x="502" y="84"/>
                  </a:lnTo>
                  <a:lnTo>
                    <a:pt x="467" y="78"/>
                  </a:lnTo>
                  <a:lnTo>
                    <a:pt x="433" y="74"/>
                  </a:lnTo>
                  <a:lnTo>
                    <a:pt x="398" y="68"/>
                  </a:lnTo>
                  <a:lnTo>
                    <a:pt x="365" y="63"/>
                  </a:lnTo>
                  <a:lnTo>
                    <a:pt x="332" y="57"/>
                  </a:lnTo>
                  <a:lnTo>
                    <a:pt x="301" y="51"/>
                  </a:lnTo>
                  <a:lnTo>
                    <a:pt x="269" y="47"/>
                  </a:lnTo>
                  <a:lnTo>
                    <a:pt x="239" y="41"/>
                  </a:lnTo>
                  <a:lnTo>
                    <a:pt x="211" y="35"/>
                  </a:lnTo>
                  <a:lnTo>
                    <a:pt x="184" y="32"/>
                  </a:lnTo>
                  <a:lnTo>
                    <a:pt x="159" y="26"/>
                  </a:lnTo>
                  <a:lnTo>
                    <a:pt x="134" y="21"/>
                  </a:lnTo>
                  <a:lnTo>
                    <a:pt x="113" y="17"/>
                  </a:lnTo>
                  <a:lnTo>
                    <a:pt x="92" y="14"/>
                  </a:lnTo>
                  <a:lnTo>
                    <a:pt x="74" y="10"/>
                  </a:lnTo>
                  <a:lnTo>
                    <a:pt x="59" y="7"/>
                  </a:lnTo>
                  <a:lnTo>
                    <a:pt x="46" y="4"/>
                  </a:lnTo>
                  <a:lnTo>
                    <a:pt x="35" y="2"/>
                  </a:lnTo>
                  <a:lnTo>
                    <a:pt x="29" y="1"/>
                  </a:lnTo>
                  <a:lnTo>
                    <a:pt x="23" y="0"/>
                  </a:lnTo>
                  <a:lnTo>
                    <a:pt x="21" y="0"/>
                  </a:lnTo>
                  <a:lnTo>
                    <a:pt x="21" y="0"/>
                  </a:lnTo>
                  <a:lnTo>
                    <a:pt x="0" y="103"/>
                  </a:lnTo>
                  <a:lnTo>
                    <a:pt x="7" y="119"/>
                  </a:lnTo>
                  <a:lnTo>
                    <a:pt x="17" y="141"/>
                  </a:lnTo>
                  <a:lnTo>
                    <a:pt x="17" y="150"/>
                  </a:lnTo>
                  <a:lnTo>
                    <a:pt x="11" y="155"/>
                  </a:lnTo>
                  <a:lnTo>
                    <a:pt x="19" y="161"/>
                  </a:lnTo>
                  <a:lnTo>
                    <a:pt x="13" y="165"/>
                  </a:lnTo>
                  <a:lnTo>
                    <a:pt x="13" y="170"/>
                  </a:lnTo>
                  <a:lnTo>
                    <a:pt x="24" y="173"/>
                  </a:lnTo>
                  <a:lnTo>
                    <a:pt x="24" y="173"/>
                  </a:lnTo>
                  <a:lnTo>
                    <a:pt x="24" y="174"/>
                  </a:lnTo>
                  <a:lnTo>
                    <a:pt x="24" y="176"/>
                  </a:lnTo>
                  <a:lnTo>
                    <a:pt x="24" y="177"/>
                  </a:lnTo>
                  <a:lnTo>
                    <a:pt x="24" y="179"/>
                  </a:lnTo>
                  <a:lnTo>
                    <a:pt x="24" y="180"/>
                  </a:lnTo>
                  <a:lnTo>
                    <a:pt x="24" y="182"/>
                  </a:lnTo>
                  <a:lnTo>
                    <a:pt x="26" y="183"/>
                  </a:lnTo>
                  <a:lnTo>
                    <a:pt x="26" y="183"/>
                  </a:lnTo>
                  <a:lnTo>
                    <a:pt x="26" y="183"/>
                  </a:lnTo>
                  <a:lnTo>
                    <a:pt x="30" y="185"/>
                  </a:lnTo>
                  <a:lnTo>
                    <a:pt x="32" y="186"/>
                  </a:lnTo>
                  <a:lnTo>
                    <a:pt x="35" y="189"/>
                  </a:lnTo>
                  <a:lnTo>
                    <a:pt x="38" y="192"/>
                  </a:lnTo>
                  <a:lnTo>
                    <a:pt x="41" y="197"/>
                  </a:lnTo>
                  <a:lnTo>
                    <a:pt x="44" y="202"/>
                  </a:lnTo>
                  <a:lnTo>
                    <a:pt x="46" y="206"/>
                  </a:lnTo>
                  <a:lnTo>
                    <a:pt x="49" y="212"/>
                  </a:lnTo>
                  <a:lnTo>
                    <a:pt x="50" y="218"/>
                  </a:lnTo>
                  <a:lnTo>
                    <a:pt x="52" y="222"/>
                  </a:lnTo>
                  <a:lnTo>
                    <a:pt x="53" y="228"/>
                  </a:lnTo>
                  <a:lnTo>
                    <a:pt x="54" y="232"/>
                  </a:lnTo>
                  <a:lnTo>
                    <a:pt x="54" y="235"/>
                  </a:lnTo>
                  <a:lnTo>
                    <a:pt x="56" y="237"/>
                  </a:lnTo>
                  <a:lnTo>
                    <a:pt x="56" y="239"/>
                  </a:lnTo>
                  <a:lnTo>
                    <a:pt x="56" y="240"/>
                  </a:lnTo>
                  <a:lnTo>
                    <a:pt x="63" y="243"/>
                  </a:lnTo>
                  <a:lnTo>
                    <a:pt x="63" y="254"/>
                  </a:lnTo>
                  <a:lnTo>
                    <a:pt x="73" y="254"/>
                  </a:lnTo>
                  <a:lnTo>
                    <a:pt x="74" y="265"/>
                  </a:lnTo>
                  <a:lnTo>
                    <a:pt x="80" y="265"/>
                  </a:lnTo>
                  <a:lnTo>
                    <a:pt x="80" y="265"/>
                  </a:lnTo>
                  <a:lnTo>
                    <a:pt x="96" y="265"/>
                  </a:lnTo>
                  <a:lnTo>
                    <a:pt x="96" y="267"/>
                  </a:lnTo>
                  <a:lnTo>
                    <a:pt x="86" y="285"/>
                  </a:lnTo>
                  <a:lnTo>
                    <a:pt x="86" y="295"/>
                  </a:lnTo>
                  <a:lnTo>
                    <a:pt x="86" y="295"/>
                  </a:lnTo>
                  <a:lnTo>
                    <a:pt x="79" y="304"/>
                  </a:lnTo>
                  <a:lnTo>
                    <a:pt x="80" y="304"/>
                  </a:lnTo>
                  <a:lnTo>
                    <a:pt x="80" y="311"/>
                  </a:lnTo>
                  <a:lnTo>
                    <a:pt x="74" y="315"/>
                  </a:lnTo>
                  <a:lnTo>
                    <a:pt x="73" y="324"/>
                  </a:lnTo>
                  <a:lnTo>
                    <a:pt x="76" y="339"/>
                  </a:lnTo>
                  <a:lnTo>
                    <a:pt x="76" y="339"/>
                  </a:lnTo>
                  <a:lnTo>
                    <a:pt x="76" y="341"/>
                  </a:lnTo>
                  <a:lnTo>
                    <a:pt x="74" y="342"/>
                  </a:lnTo>
                  <a:lnTo>
                    <a:pt x="73" y="345"/>
                  </a:lnTo>
                  <a:lnTo>
                    <a:pt x="73" y="345"/>
                  </a:lnTo>
                  <a:lnTo>
                    <a:pt x="73" y="345"/>
                  </a:lnTo>
                  <a:lnTo>
                    <a:pt x="67" y="347"/>
                  </a:lnTo>
                  <a:lnTo>
                    <a:pt x="65" y="350"/>
                  </a:lnTo>
                  <a:lnTo>
                    <a:pt x="63" y="353"/>
                  </a:lnTo>
                  <a:lnTo>
                    <a:pt x="62" y="357"/>
                  </a:lnTo>
                  <a:lnTo>
                    <a:pt x="62" y="361"/>
                  </a:lnTo>
                  <a:lnTo>
                    <a:pt x="63" y="364"/>
                  </a:lnTo>
                  <a:lnTo>
                    <a:pt x="63" y="367"/>
                  </a:lnTo>
                  <a:lnTo>
                    <a:pt x="63" y="369"/>
                  </a:lnTo>
                  <a:lnTo>
                    <a:pt x="59" y="370"/>
                  </a:lnTo>
                  <a:lnTo>
                    <a:pt x="59" y="377"/>
                  </a:lnTo>
                  <a:lnTo>
                    <a:pt x="65" y="380"/>
                  </a:lnTo>
                  <a:lnTo>
                    <a:pt x="73" y="387"/>
                  </a:lnTo>
                  <a:lnTo>
                    <a:pt x="86" y="383"/>
                  </a:lnTo>
                  <a:lnTo>
                    <a:pt x="98" y="372"/>
                  </a:lnTo>
                  <a:lnTo>
                    <a:pt x="104" y="370"/>
                  </a:lnTo>
                  <a:lnTo>
                    <a:pt x="104" y="370"/>
                  </a:lnTo>
                  <a:lnTo>
                    <a:pt x="104" y="370"/>
                  </a:lnTo>
                  <a:lnTo>
                    <a:pt x="106" y="369"/>
                  </a:lnTo>
                  <a:lnTo>
                    <a:pt x="106" y="367"/>
                  </a:lnTo>
                  <a:lnTo>
                    <a:pt x="107" y="367"/>
                  </a:lnTo>
                  <a:lnTo>
                    <a:pt x="109" y="369"/>
                  </a:lnTo>
                  <a:lnTo>
                    <a:pt x="110" y="372"/>
                  </a:lnTo>
                  <a:lnTo>
                    <a:pt x="112" y="378"/>
                  </a:lnTo>
                  <a:lnTo>
                    <a:pt x="112" y="387"/>
                  </a:lnTo>
                  <a:lnTo>
                    <a:pt x="112" y="387"/>
                  </a:lnTo>
                  <a:lnTo>
                    <a:pt x="112" y="399"/>
                  </a:lnTo>
                  <a:lnTo>
                    <a:pt x="112" y="407"/>
                  </a:lnTo>
                  <a:lnTo>
                    <a:pt x="113" y="414"/>
                  </a:lnTo>
                  <a:lnTo>
                    <a:pt x="115" y="420"/>
                  </a:lnTo>
                  <a:lnTo>
                    <a:pt x="116" y="426"/>
                  </a:lnTo>
                  <a:lnTo>
                    <a:pt x="118" y="429"/>
                  </a:lnTo>
                  <a:lnTo>
                    <a:pt x="119" y="430"/>
                  </a:lnTo>
                  <a:lnTo>
                    <a:pt x="121" y="432"/>
                  </a:lnTo>
                  <a:lnTo>
                    <a:pt x="121" y="432"/>
                  </a:lnTo>
                  <a:lnTo>
                    <a:pt x="123" y="439"/>
                  </a:lnTo>
                  <a:lnTo>
                    <a:pt x="125" y="443"/>
                  </a:lnTo>
                  <a:lnTo>
                    <a:pt x="126" y="447"/>
                  </a:lnTo>
                  <a:lnTo>
                    <a:pt x="126" y="449"/>
                  </a:lnTo>
                  <a:lnTo>
                    <a:pt x="125" y="452"/>
                  </a:lnTo>
                  <a:lnTo>
                    <a:pt x="125" y="452"/>
                  </a:lnTo>
                  <a:lnTo>
                    <a:pt x="125" y="453"/>
                  </a:lnTo>
                  <a:lnTo>
                    <a:pt x="123" y="454"/>
                  </a:lnTo>
                  <a:lnTo>
                    <a:pt x="123" y="454"/>
                  </a:lnTo>
                  <a:lnTo>
                    <a:pt x="122" y="459"/>
                  </a:lnTo>
                  <a:lnTo>
                    <a:pt x="123" y="462"/>
                  </a:lnTo>
                  <a:lnTo>
                    <a:pt x="125" y="465"/>
                  </a:lnTo>
                  <a:lnTo>
                    <a:pt x="128" y="468"/>
                  </a:lnTo>
                  <a:lnTo>
                    <a:pt x="131" y="469"/>
                  </a:lnTo>
                  <a:lnTo>
                    <a:pt x="133" y="471"/>
                  </a:lnTo>
                  <a:lnTo>
                    <a:pt x="134" y="471"/>
                  </a:lnTo>
                  <a:lnTo>
                    <a:pt x="136" y="471"/>
                  </a:lnTo>
                  <a:lnTo>
                    <a:pt x="146" y="486"/>
                  </a:lnTo>
                  <a:lnTo>
                    <a:pt x="146" y="486"/>
                  </a:lnTo>
                  <a:lnTo>
                    <a:pt x="146" y="487"/>
                  </a:lnTo>
                  <a:lnTo>
                    <a:pt x="148" y="490"/>
                  </a:lnTo>
                  <a:lnTo>
                    <a:pt x="148" y="496"/>
                  </a:lnTo>
                  <a:lnTo>
                    <a:pt x="148" y="502"/>
                  </a:lnTo>
                  <a:lnTo>
                    <a:pt x="149" y="508"/>
                  </a:lnTo>
                  <a:lnTo>
                    <a:pt x="149" y="512"/>
                  </a:lnTo>
                  <a:lnTo>
                    <a:pt x="151" y="516"/>
                  </a:lnTo>
                  <a:lnTo>
                    <a:pt x="151" y="517"/>
                  </a:lnTo>
                  <a:lnTo>
                    <a:pt x="151" y="517"/>
                  </a:lnTo>
                  <a:lnTo>
                    <a:pt x="154" y="522"/>
                  </a:lnTo>
                  <a:lnTo>
                    <a:pt x="157" y="525"/>
                  </a:lnTo>
                  <a:lnTo>
                    <a:pt x="158" y="525"/>
                  </a:lnTo>
                  <a:lnTo>
                    <a:pt x="159" y="525"/>
                  </a:lnTo>
                  <a:lnTo>
                    <a:pt x="161" y="522"/>
                  </a:lnTo>
                  <a:lnTo>
                    <a:pt x="162" y="520"/>
                  </a:lnTo>
                  <a:lnTo>
                    <a:pt x="162" y="519"/>
                  </a:lnTo>
                  <a:lnTo>
                    <a:pt x="162" y="517"/>
                  </a:lnTo>
                  <a:lnTo>
                    <a:pt x="162" y="517"/>
                  </a:lnTo>
                  <a:lnTo>
                    <a:pt x="164" y="513"/>
                  </a:lnTo>
                  <a:lnTo>
                    <a:pt x="169" y="512"/>
                  </a:lnTo>
                  <a:lnTo>
                    <a:pt x="172" y="512"/>
                  </a:lnTo>
                  <a:lnTo>
                    <a:pt x="175" y="512"/>
                  </a:lnTo>
                  <a:lnTo>
                    <a:pt x="179" y="513"/>
                  </a:lnTo>
                  <a:lnTo>
                    <a:pt x="181" y="514"/>
                  </a:lnTo>
                  <a:lnTo>
                    <a:pt x="184" y="516"/>
                  </a:lnTo>
                  <a:lnTo>
                    <a:pt x="185" y="517"/>
                  </a:lnTo>
                  <a:lnTo>
                    <a:pt x="185" y="517"/>
                  </a:lnTo>
                  <a:lnTo>
                    <a:pt x="190" y="520"/>
                  </a:lnTo>
                  <a:lnTo>
                    <a:pt x="194" y="520"/>
                  </a:lnTo>
                  <a:lnTo>
                    <a:pt x="197" y="519"/>
                  </a:lnTo>
                  <a:lnTo>
                    <a:pt x="199" y="517"/>
                  </a:lnTo>
                  <a:lnTo>
                    <a:pt x="200" y="514"/>
                  </a:lnTo>
                  <a:lnTo>
                    <a:pt x="202" y="513"/>
                  </a:lnTo>
                  <a:lnTo>
                    <a:pt x="202" y="510"/>
                  </a:lnTo>
                  <a:lnTo>
                    <a:pt x="203" y="510"/>
                  </a:lnTo>
                  <a:lnTo>
                    <a:pt x="203" y="510"/>
                  </a:lnTo>
                  <a:lnTo>
                    <a:pt x="206" y="509"/>
                  </a:lnTo>
                  <a:lnTo>
                    <a:pt x="208" y="509"/>
                  </a:lnTo>
                  <a:lnTo>
                    <a:pt x="209" y="510"/>
                  </a:lnTo>
                  <a:lnTo>
                    <a:pt x="211" y="512"/>
                  </a:lnTo>
                  <a:lnTo>
                    <a:pt x="212" y="513"/>
                  </a:lnTo>
                  <a:lnTo>
                    <a:pt x="212" y="514"/>
                  </a:lnTo>
                  <a:lnTo>
                    <a:pt x="214" y="516"/>
                  </a:lnTo>
                  <a:lnTo>
                    <a:pt x="214" y="517"/>
                  </a:lnTo>
                  <a:lnTo>
                    <a:pt x="218" y="517"/>
                  </a:lnTo>
                  <a:lnTo>
                    <a:pt x="235" y="514"/>
                  </a:lnTo>
                  <a:lnTo>
                    <a:pt x="241" y="519"/>
                  </a:lnTo>
                  <a:lnTo>
                    <a:pt x="251" y="519"/>
                  </a:lnTo>
                  <a:lnTo>
                    <a:pt x="263" y="517"/>
                  </a:lnTo>
                  <a:lnTo>
                    <a:pt x="269" y="504"/>
                  </a:lnTo>
                  <a:lnTo>
                    <a:pt x="278" y="504"/>
                  </a:lnTo>
                  <a:lnTo>
                    <a:pt x="284" y="520"/>
                  </a:lnTo>
                  <a:lnTo>
                    <a:pt x="293" y="534"/>
                  </a:lnTo>
                  <a:lnTo>
                    <a:pt x="304" y="482"/>
                  </a:lnTo>
                </a:path>
              </a:pathLst>
            </a:custGeom>
            <a:solidFill>
              <a:schemeClr val="accent2">
                <a:lumMod val="7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289" name="Freeform 23"/>
            <p:cNvSpPr>
              <a:spLocks/>
            </p:cNvSpPr>
            <p:nvPr/>
          </p:nvSpPr>
          <p:spPr bwMode="auto">
            <a:xfrm>
              <a:off x="1510256" y="4600106"/>
              <a:ext cx="409311" cy="322899"/>
            </a:xfrm>
            <a:custGeom>
              <a:avLst/>
              <a:gdLst>
                <a:gd name="T0" fmla="*/ 487 w 610"/>
                <a:gd name="T1" fmla="*/ 475 h 482"/>
                <a:gd name="T2" fmla="*/ 463 w 610"/>
                <a:gd name="T3" fmla="*/ 474 h 482"/>
                <a:gd name="T4" fmla="*/ 432 w 610"/>
                <a:gd name="T5" fmla="*/ 472 h 482"/>
                <a:gd name="T6" fmla="*/ 397 w 610"/>
                <a:gd name="T7" fmla="*/ 469 h 482"/>
                <a:gd name="T8" fmla="*/ 358 w 610"/>
                <a:gd name="T9" fmla="*/ 465 h 482"/>
                <a:gd name="T10" fmla="*/ 317 w 610"/>
                <a:gd name="T11" fmla="*/ 460 h 482"/>
                <a:gd name="T12" fmla="*/ 275 w 610"/>
                <a:gd name="T13" fmla="*/ 456 h 482"/>
                <a:gd name="T14" fmla="*/ 232 w 610"/>
                <a:gd name="T15" fmla="*/ 451 h 482"/>
                <a:gd name="T16" fmla="*/ 191 w 610"/>
                <a:gd name="T17" fmla="*/ 448 h 482"/>
                <a:gd name="T18" fmla="*/ 151 w 610"/>
                <a:gd name="T19" fmla="*/ 442 h 482"/>
                <a:gd name="T20" fmla="*/ 113 w 610"/>
                <a:gd name="T21" fmla="*/ 438 h 482"/>
                <a:gd name="T22" fmla="*/ 79 w 610"/>
                <a:gd name="T23" fmla="*/ 433 h 482"/>
                <a:gd name="T24" fmla="*/ 50 w 610"/>
                <a:gd name="T25" fmla="*/ 430 h 482"/>
                <a:gd name="T26" fmla="*/ 26 w 610"/>
                <a:gd name="T27" fmla="*/ 427 h 482"/>
                <a:gd name="T28" fmla="*/ 10 w 610"/>
                <a:gd name="T29" fmla="*/ 424 h 482"/>
                <a:gd name="T30" fmla="*/ 1 w 610"/>
                <a:gd name="T31" fmla="*/ 424 h 482"/>
                <a:gd name="T32" fmla="*/ 56 w 610"/>
                <a:gd name="T33" fmla="*/ 0 h 482"/>
                <a:gd name="T34" fmla="*/ 63 w 610"/>
                <a:gd name="T35" fmla="*/ 0 h 482"/>
                <a:gd name="T36" fmla="*/ 79 w 610"/>
                <a:gd name="T37" fmla="*/ 3 h 482"/>
                <a:gd name="T38" fmla="*/ 98 w 610"/>
                <a:gd name="T39" fmla="*/ 4 h 482"/>
                <a:gd name="T40" fmla="*/ 125 w 610"/>
                <a:gd name="T41" fmla="*/ 7 h 482"/>
                <a:gd name="T42" fmla="*/ 155 w 610"/>
                <a:gd name="T43" fmla="*/ 12 h 482"/>
                <a:gd name="T44" fmla="*/ 188 w 610"/>
                <a:gd name="T45" fmla="*/ 15 h 482"/>
                <a:gd name="T46" fmla="*/ 223 w 610"/>
                <a:gd name="T47" fmla="*/ 19 h 482"/>
                <a:gd name="T48" fmla="*/ 258 w 610"/>
                <a:gd name="T49" fmla="*/ 24 h 482"/>
                <a:gd name="T50" fmla="*/ 294 w 610"/>
                <a:gd name="T51" fmla="*/ 28 h 482"/>
                <a:gd name="T52" fmla="*/ 328 w 610"/>
                <a:gd name="T53" fmla="*/ 31 h 482"/>
                <a:gd name="T54" fmla="*/ 360 w 610"/>
                <a:gd name="T55" fmla="*/ 33 h 482"/>
                <a:gd name="T56" fmla="*/ 387 w 610"/>
                <a:gd name="T57" fmla="*/ 37 h 482"/>
                <a:gd name="T58" fmla="*/ 412 w 610"/>
                <a:gd name="T59" fmla="*/ 39 h 482"/>
                <a:gd name="T60" fmla="*/ 430 w 610"/>
                <a:gd name="T61" fmla="*/ 42 h 482"/>
                <a:gd name="T62" fmla="*/ 442 w 610"/>
                <a:gd name="T63" fmla="*/ 43 h 482"/>
                <a:gd name="T64" fmla="*/ 446 w 610"/>
                <a:gd name="T65" fmla="*/ 43 h 482"/>
                <a:gd name="T66" fmla="*/ 609 w 610"/>
                <a:gd name="T67" fmla="*/ 54 h 482"/>
                <a:gd name="T68" fmla="*/ 579 w 610"/>
                <a:gd name="T69"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0" h="482">
                  <a:moveTo>
                    <a:pt x="498" y="475"/>
                  </a:moveTo>
                  <a:lnTo>
                    <a:pt x="487" y="475"/>
                  </a:lnTo>
                  <a:lnTo>
                    <a:pt x="476" y="475"/>
                  </a:lnTo>
                  <a:lnTo>
                    <a:pt x="463" y="474"/>
                  </a:lnTo>
                  <a:lnTo>
                    <a:pt x="448" y="474"/>
                  </a:lnTo>
                  <a:lnTo>
                    <a:pt x="432" y="472"/>
                  </a:lnTo>
                  <a:lnTo>
                    <a:pt x="415" y="471"/>
                  </a:lnTo>
                  <a:lnTo>
                    <a:pt x="397" y="469"/>
                  </a:lnTo>
                  <a:lnTo>
                    <a:pt x="379" y="466"/>
                  </a:lnTo>
                  <a:lnTo>
                    <a:pt x="358" y="465"/>
                  </a:lnTo>
                  <a:lnTo>
                    <a:pt x="338" y="463"/>
                  </a:lnTo>
                  <a:lnTo>
                    <a:pt x="317" y="460"/>
                  </a:lnTo>
                  <a:lnTo>
                    <a:pt x="297" y="459"/>
                  </a:lnTo>
                  <a:lnTo>
                    <a:pt x="275" y="456"/>
                  </a:lnTo>
                  <a:lnTo>
                    <a:pt x="254" y="454"/>
                  </a:lnTo>
                  <a:lnTo>
                    <a:pt x="232" y="451"/>
                  </a:lnTo>
                  <a:lnTo>
                    <a:pt x="212" y="448"/>
                  </a:lnTo>
                  <a:lnTo>
                    <a:pt x="191" y="448"/>
                  </a:lnTo>
                  <a:lnTo>
                    <a:pt x="170" y="445"/>
                  </a:lnTo>
                  <a:lnTo>
                    <a:pt x="151" y="442"/>
                  </a:lnTo>
                  <a:lnTo>
                    <a:pt x="131" y="441"/>
                  </a:lnTo>
                  <a:lnTo>
                    <a:pt x="113" y="438"/>
                  </a:lnTo>
                  <a:lnTo>
                    <a:pt x="96" y="436"/>
                  </a:lnTo>
                  <a:lnTo>
                    <a:pt x="79" y="433"/>
                  </a:lnTo>
                  <a:lnTo>
                    <a:pt x="63" y="432"/>
                  </a:lnTo>
                  <a:lnTo>
                    <a:pt x="50" y="430"/>
                  </a:lnTo>
                  <a:lnTo>
                    <a:pt x="37" y="429"/>
                  </a:lnTo>
                  <a:lnTo>
                    <a:pt x="26" y="427"/>
                  </a:lnTo>
                  <a:lnTo>
                    <a:pt x="17" y="426"/>
                  </a:lnTo>
                  <a:lnTo>
                    <a:pt x="10" y="424"/>
                  </a:lnTo>
                  <a:lnTo>
                    <a:pt x="4" y="424"/>
                  </a:lnTo>
                  <a:lnTo>
                    <a:pt x="1" y="424"/>
                  </a:lnTo>
                  <a:lnTo>
                    <a:pt x="0" y="424"/>
                  </a:lnTo>
                  <a:lnTo>
                    <a:pt x="56" y="0"/>
                  </a:lnTo>
                  <a:lnTo>
                    <a:pt x="59" y="0"/>
                  </a:lnTo>
                  <a:lnTo>
                    <a:pt x="63" y="0"/>
                  </a:lnTo>
                  <a:lnTo>
                    <a:pt x="70" y="2"/>
                  </a:lnTo>
                  <a:lnTo>
                    <a:pt x="79" y="3"/>
                  </a:lnTo>
                  <a:lnTo>
                    <a:pt x="88" y="3"/>
                  </a:lnTo>
                  <a:lnTo>
                    <a:pt x="98" y="4"/>
                  </a:lnTo>
                  <a:lnTo>
                    <a:pt x="112" y="6"/>
                  </a:lnTo>
                  <a:lnTo>
                    <a:pt x="125" y="7"/>
                  </a:lnTo>
                  <a:lnTo>
                    <a:pt x="139" y="10"/>
                  </a:lnTo>
                  <a:lnTo>
                    <a:pt x="155" y="12"/>
                  </a:lnTo>
                  <a:lnTo>
                    <a:pt x="170" y="13"/>
                  </a:lnTo>
                  <a:lnTo>
                    <a:pt x="188" y="15"/>
                  </a:lnTo>
                  <a:lnTo>
                    <a:pt x="205" y="18"/>
                  </a:lnTo>
                  <a:lnTo>
                    <a:pt x="223" y="19"/>
                  </a:lnTo>
                  <a:lnTo>
                    <a:pt x="239" y="22"/>
                  </a:lnTo>
                  <a:lnTo>
                    <a:pt x="258" y="24"/>
                  </a:lnTo>
                  <a:lnTo>
                    <a:pt x="275" y="25"/>
                  </a:lnTo>
                  <a:lnTo>
                    <a:pt x="294" y="28"/>
                  </a:lnTo>
                  <a:lnTo>
                    <a:pt x="311" y="30"/>
                  </a:lnTo>
                  <a:lnTo>
                    <a:pt x="328" y="31"/>
                  </a:lnTo>
                  <a:lnTo>
                    <a:pt x="344" y="32"/>
                  </a:lnTo>
                  <a:lnTo>
                    <a:pt x="360" y="33"/>
                  </a:lnTo>
                  <a:lnTo>
                    <a:pt x="374" y="36"/>
                  </a:lnTo>
                  <a:lnTo>
                    <a:pt x="387" y="37"/>
                  </a:lnTo>
                  <a:lnTo>
                    <a:pt x="400" y="39"/>
                  </a:lnTo>
                  <a:lnTo>
                    <a:pt x="412" y="39"/>
                  </a:lnTo>
                  <a:lnTo>
                    <a:pt x="421" y="40"/>
                  </a:lnTo>
                  <a:lnTo>
                    <a:pt x="430" y="42"/>
                  </a:lnTo>
                  <a:lnTo>
                    <a:pt x="438" y="42"/>
                  </a:lnTo>
                  <a:lnTo>
                    <a:pt x="442" y="43"/>
                  </a:lnTo>
                  <a:lnTo>
                    <a:pt x="446" y="43"/>
                  </a:lnTo>
                  <a:lnTo>
                    <a:pt x="446" y="43"/>
                  </a:lnTo>
                  <a:lnTo>
                    <a:pt x="445" y="43"/>
                  </a:lnTo>
                  <a:lnTo>
                    <a:pt x="609" y="54"/>
                  </a:lnTo>
                  <a:lnTo>
                    <a:pt x="603" y="160"/>
                  </a:lnTo>
                  <a:lnTo>
                    <a:pt x="579" y="481"/>
                  </a:lnTo>
                  <a:lnTo>
                    <a:pt x="498" y="475"/>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290" name="Freeform 24"/>
            <p:cNvSpPr>
              <a:spLocks/>
            </p:cNvSpPr>
            <p:nvPr/>
          </p:nvSpPr>
          <p:spPr bwMode="auto">
            <a:xfrm>
              <a:off x="1510256" y="4600106"/>
              <a:ext cx="409311" cy="322899"/>
            </a:xfrm>
            <a:custGeom>
              <a:avLst/>
              <a:gdLst>
                <a:gd name="T0" fmla="*/ 498 w 610"/>
                <a:gd name="T1" fmla="*/ 475 h 482"/>
                <a:gd name="T2" fmla="*/ 476 w 610"/>
                <a:gd name="T3" fmla="*/ 475 h 482"/>
                <a:gd name="T4" fmla="*/ 448 w 610"/>
                <a:gd name="T5" fmla="*/ 474 h 482"/>
                <a:gd name="T6" fmla="*/ 415 w 610"/>
                <a:gd name="T7" fmla="*/ 471 h 482"/>
                <a:gd name="T8" fmla="*/ 379 w 610"/>
                <a:gd name="T9" fmla="*/ 466 h 482"/>
                <a:gd name="T10" fmla="*/ 338 w 610"/>
                <a:gd name="T11" fmla="*/ 463 h 482"/>
                <a:gd name="T12" fmla="*/ 297 w 610"/>
                <a:gd name="T13" fmla="*/ 459 h 482"/>
                <a:gd name="T14" fmla="*/ 254 w 610"/>
                <a:gd name="T15" fmla="*/ 454 h 482"/>
                <a:gd name="T16" fmla="*/ 212 w 610"/>
                <a:gd name="T17" fmla="*/ 448 h 482"/>
                <a:gd name="T18" fmla="*/ 170 w 610"/>
                <a:gd name="T19" fmla="*/ 445 h 482"/>
                <a:gd name="T20" fmla="*/ 131 w 610"/>
                <a:gd name="T21" fmla="*/ 441 h 482"/>
                <a:gd name="T22" fmla="*/ 96 w 610"/>
                <a:gd name="T23" fmla="*/ 436 h 482"/>
                <a:gd name="T24" fmla="*/ 63 w 610"/>
                <a:gd name="T25" fmla="*/ 432 h 482"/>
                <a:gd name="T26" fmla="*/ 37 w 610"/>
                <a:gd name="T27" fmla="*/ 429 h 482"/>
                <a:gd name="T28" fmla="*/ 17 w 610"/>
                <a:gd name="T29" fmla="*/ 426 h 482"/>
                <a:gd name="T30" fmla="*/ 4 w 610"/>
                <a:gd name="T31" fmla="*/ 424 h 482"/>
                <a:gd name="T32" fmla="*/ 0 w 610"/>
                <a:gd name="T33" fmla="*/ 424 h 482"/>
                <a:gd name="T34" fmla="*/ 56 w 610"/>
                <a:gd name="T35" fmla="*/ 0 h 482"/>
                <a:gd name="T36" fmla="*/ 63 w 610"/>
                <a:gd name="T37" fmla="*/ 0 h 482"/>
                <a:gd name="T38" fmla="*/ 79 w 610"/>
                <a:gd name="T39" fmla="*/ 3 h 482"/>
                <a:gd name="T40" fmla="*/ 98 w 610"/>
                <a:gd name="T41" fmla="*/ 4 h 482"/>
                <a:gd name="T42" fmla="*/ 125 w 610"/>
                <a:gd name="T43" fmla="*/ 7 h 482"/>
                <a:gd name="T44" fmla="*/ 155 w 610"/>
                <a:gd name="T45" fmla="*/ 12 h 482"/>
                <a:gd name="T46" fmla="*/ 188 w 610"/>
                <a:gd name="T47" fmla="*/ 15 h 482"/>
                <a:gd name="T48" fmla="*/ 223 w 610"/>
                <a:gd name="T49" fmla="*/ 19 h 482"/>
                <a:gd name="T50" fmla="*/ 258 w 610"/>
                <a:gd name="T51" fmla="*/ 24 h 482"/>
                <a:gd name="T52" fmla="*/ 294 w 610"/>
                <a:gd name="T53" fmla="*/ 28 h 482"/>
                <a:gd name="T54" fmla="*/ 328 w 610"/>
                <a:gd name="T55" fmla="*/ 31 h 482"/>
                <a:gd name="T56" fmla="*/ 360 w 610"/>
                <a:gd name="T57" fmla="*/ 33 h 482"/>
                <a:gd name="T58" fmla="*/ 387 w 610"/>
                <a:gd name="T59" fmla="*/ 37 h 482"/>
                <a:gd name="T60" fmla="*/ 412 w 610"/>
                <a:gd name="T61" fmla="*/ 39 h 482"/>
                <a:gd name="T62" fmla="*/ 430 w 610"/>
                <a:gd name="T63" fmla="*/ 42 h 482"/>
                <a:gd name="T64" fmla="*/ 442 w 610"/>
                <a:gd name="T65" fmla="*/ 43 h 482"/>
                <a:gd name="T66" fmla="*/ 446 w 610"/>
                <a:gd name="T67" fmla="*/ 43 h 482"/>
                <a:gd name="T68" fmla="*/ 609 w 610"/>
                <a:gd name="T69" fmla="*/ 54 h 482"/>
                <a:gd name="T70" fmla="*/ 579 w 610"/>
                <a:gd name="T71" fmla="*/ 48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0" h="482">
                  <a:moveTo>
                    <a:pt x="498" y="475"/>
                  </a:moveTo>
                  <a:lnTo>
                    <a:pt x="498" y="475"/>
                  </a:lnTo>
                  <a:lnTo>
                    <a:pt x="487" y="475"/>
                  </a:lnTo>
                  <a:lnTo>
                    <a:pt x="476" y="475"/>
                  </a:lnTo>
                  <a:lnTo>
                    <a:pt x="463" y="474"/>
                  </a:lnTo>
                  <a:lnTo>
                    <a:pt x="448" y="474"/>
                  </a:lnTo>
                  <a:lnTo>
                    <a:pt x="432" y="472"/>
                  </a:lnTo>
                  <a:lnTo>
                    <a:pt x="415" y="471"/>
                  </a:lnTo>
                  <a:lnTo>
                    <a:pt x="397" y="469"/>
                  </a:lnTo>
                  <a:lnTo>
                    <a:pt x="379" y="466"/>
                  </a:lnTo>
                  <a:lnTo>
                    <a:pt x="358" y="465"/>
                  </a:lnTo>
                  <a:lnTo>
                    <a:pt x="338" y="463"/>
                  </a:lnTo>
                  <a:lnTo>
                    <a:pt x="317" y="460"/>
                  </a:lnTo>
                  <a:lnTo>
                    <a:pt x="297" y="459"/>
                  </a:lnTo>
                  <a:lnTo>
                    <a:pt x="275" y="456"/>
                  </a:lnTo>
                  <a:lnTo>
                    <a:pt x="254" y="454"/>
                  </a:lnTo>
                  <a:lnTo>
                    <a:pt x="232" y="451"/>
                  </a:lnTo>
                  <a:lnTo>
                    <a:pt x="212" y="448"/>
                  </a:lnTo>
                  <a:lnTo>
                    <a:pt x="191" y="448"/>
                  </a:lnTo>
                  <a:lnTo>
                    <a:pt x="170" y="445"/>
                  </a:lnTo>
                  <a:lnTo>
                    <a:pt x="151" y="442"/>
                  </a:lnTo>
                  <a:lnTo>
                    <a:pt x="131" y="441"/>
                  </a:lnTo>
                  <a:lnTo>
                    <a:pt x="113" y="438"/>
                  </a:lnTo>
                  <a:lnTo>
                    <a:pt x="96" y="436"/>
                  </a:lnTo>
                  <a:lnTo>
                    <a:pt x="79" y="433"/>
                  </a:lnTo>
                  <a:lnTo>
                    <a:pt x="63" y="432"/>
                  </a:lnTo>
                  <a:lnTo>
                    <a:pt x="50" y="430"/>
                  </a:lnTo>
                  <a:lnTo>
                    <a:pt x="37" y="429"/>
                  </a:lnTo>
                  <a:lnTo>
                    <a:pt x="26" y="427"/>
                  </a:lnTo>
                  <a:lnTo>
                    <a:pt x="17" y="426"/>
                  </a:lnTo>
                  <a:lnTo>
                    <a:pt x="10" y="424"/>
                  </a:lnTo>
                  <a:lnTo>
                    <a:pt x="4" y="424"/>
                  </a:lnTo>
                  <a:lnTo>
                    <a:pt x="1" y="424"/>
                  </a:lnTo>
                  <a:lnTo>
                    <a:pt x="0" y="424"/>
                  </a:lnTo>
                  <a:lnTo>
                    <a:pt x="56" y="0"/>
                  </a:lnTo>
                  <a:lnTo>
                    <a:pt x="56" y="0"/>
                  </a:lnTo>
                  <a:lnTo>
                    <a:pt x="59" y="0"/>
                  </a:lnTo>
                  <a:lnTo>
                    <a:pt x="63" y="0"/>
                  </a:lnTo>
                  <a:lnTo>
                    <a:pt x="70" y="2"/>
                  </a:lnTo>
                  <a:lnTo>
                    <a:pt x="79" y="3"/>
                  </a:lnTo>
                  <a:lnTo>
                    <a:pt x="88" y="3"/>
                  </a:lnTo>
                  <a:lnTo>
                    <a:pt x="98" y="4"/>
                  </a:lnTo>
                  <a:lnTo>
                    <a:pt x="112" y="6"/>
                  </a:lnTo>
                  <a:lnTo>
                    <a:pt x="125" y="7"/>
                  </a:lnTo>
                  <a:lnTo>
                    <a:pt x="139" y="10"/>
                  </a:lnTo>
                  <a:lnTo>
                    <a:pt x="155" y="12"/>
                  </a:lnTo>
                  <a:lnTo>
                    <a:pt x="170" y="13"/>
                  </a:lnTo>
                  <a:lnTo>
                    <a:pt x="188" y="15"/>
                  </a:lnTo>
                  <a:lnTo>
                    <a:pt x="205" y="18"/>
                  </a:lnTo>
                  <a:lnTo>
                    <a:pt x="223" y="19"/>
                  </a:lnTo>
                  <a:lnTo>
                    <a:pt x="239" y="22"/>
                  </a:lnTo>
                  <a:lnTo>
                    <a:pt x="258" y="24"/>
                  </a:lnTo>
                  <a:lnTo>
                    <a:pt x="275" y="25"/>
                  </a:lnTo>
                  <a:lnTo>
                    <a:pt x="294" y="28"/>
                  </a:lnTo>
                  <a:lnTo>
                    <a:pt x="311" y="30"/>
                  </a:lnTo>
                  <a:lnTo>
                    <a:pt x="328" y="31"/>
                  </a:lnTo>
                  <a:lnTo>
                    <a:pt x="344" y="32"/>
                  </a:lnTo>
                  <a:lnTo>
                    <a:pt x="360" y="33"/>
                  </a:lnTo>
                  <a:lnTo>
                    <a:pt x="374" y="36"/>
                  </a:lnTo>
                  <a:lnTo>
                    <a:pt x="387" y="37"/>
                  </a:lnTo>
                  <a:lnTo>
                    <a:pt x="400" y="39"/>
                  </a:lnTo>
                  <a:lnTo>
                    <a:pt x="412" y="39"/>
                  </a:lnTo>
                  <a:lnTo>
                    <a:pt x="421" y="40"/>
                  </a:lnTo>
                  <a:lnTo>
                    <a:pt x="430" y="42"/>
                  </a:lnTo>
                  <a:lnTo>
                    <a:pt x="438" y="42"/>
                  </a:lnTo>
                  <a:lnTo>
                    <a:pt x="442" y="43"/>
                  </a:lnTo>
                  <a:lnTo>
                    <a:pt x="446" y="43"/>
                  </a:lnTo>
                  <a:lnTo>
                    <a:pt x="446" y="43"/>
                  </a:lnTo>
                  <a:lnTo>
                    <a:pt x="445" y="43"/>
                  </a:lnTo>
                  <a:lnTo>
                    <a:pt x="609" y="54"/>
                  </a:lnTo>
                  <a:lnTo>
                    <a:pt x="603" y="160"/>
                  </a:lnTo>
                  <a:lnTo>
                    <a:pt x="579" y="481"/>
                  </a:lnTo>
                  <a:lnTo>
                    <a:pt x="498" y="475"/>
                  </a:lnTo>
                </a:path>
              </a:pathLst>
            </a:custGeom>
            <a:solidFill>
              <a:schemeClr val="accent3">
                <a:lumMod val="60000"/>
                <a:lumOff val="40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291" name="Freeform 25"/>
            <p:cNvSpPr>
              <a:spLocks/>
            </p:cNvSpPr>
            <p:nvPr/>
          </p:nvSpPr>
          <p:spPr bwMode="auto">
            <a:xfrm>
              <a:off x="1840598" y="4064217"/>
              <a:ext cx="369525" cy="230997"/>
            </a:xfrm>
            <a:custGeom>
              <a:avLst/>
              <a:gdLst>
                <a:gd name="T0" fmla="*/ 0 w 550"/>
                <a:gd name="T1" fmla="*/ 315 h 344"/>
                <a:gd name="T2" fmla="*/ 0 w 550"/>
                <a:gd name="T3" fmla="*/ 298 h 344"/>
                <a:gd name="T4" fmla="*/ 2 w 550"/>
                <a:gd name="T5" fmla="*/ 268 h 344"/>
                <a:gd name="T6" fmla="*/ 5 w 550"/>
                <a:gd name="T7" fmla="*/ 231 h 344"/>
                <a:gd name="T8" fmla="*/ 8 w 550"/>
                <a:gd name="T9" fmla="*/ 188 h 344"/>
                <a:gd name="T10" fmla="*/ 12 w 550"/>
                <a:gd name="T11" fmla="*/ 144 h 344"/>
                <a:gd name="T12" fmla="*/ 15 w 550"/>
                <a:gd name="T13" fmla="*/ 101 h 344"/>
                <a:gd name="T14" fmla="*/ 19 w 550"/>
                <a:gd name="T15" fmla="*/ 61 h 344"/>
                <a:gd name="T16" fmla="*/ 22 w 550"/>
                <a:gd name="T17" fmla="*/ 30 h 344"/>
                <a:gd name="T18" fmla="*/ 24 w 550"/>
                <a:gd name="T19" fmla="*/ 6 h 344"/>
                <a:gd name="T20" fmla="*/ 25 w 550"/>
                <a:gd name="T21" fmla="*/ 0 h 344"/>
                <a:gd name="T22" fmla="*/ 30 w 550"/>
                <a:gd name="T23" fmla="*/ 2 h 344"/>
                <a:gd name="T24" fmla="*/ 52 w 550"/>
                <a:gd name="T25" fmla="*/ 2 h 344"/>
                <a:gd name="T26" fmla="*/ 90 w 550"/>
                <a:gd name="T27" fmla="*/ 5 h 344"/>
                <a:gd name="T28" fmla="*/ 138 w 550"/>
                <a:gd name="T29" fmla="*/ 6 h 344"/>
                <a:gd name="T30" fmla="*/ 195 w 550"/>
                <a:gd name="T31" fmla="*/ 9 h 344"/>
                <a:gd name="T32" fmla="*/ 258 w 550"/>
                <a:gd name="T33" fmla="*/ 12 h 344"/>
                <a:gd name="T34" fmla="*/ 321 w 550"/>
                <a:gd name="T35" fmla="*/ 15 h 344"/>
                <a:gd name="T36" fmla="*/ 381 w 550"/>
                <a:gd name="T37" fmla="*/ 18 h 344"/>
                <a:gd name="T38" fmla="*/ 432 w 550"/>
                <a:gd name="T39" fmla="*/ 19 h 344"/>
                <a:gd name="T40" fmla="*/ 476 w 550"/>
                <a:gd name="T41" fmla="*/ 21 h 344"/>
                <a:gd name="T42" fmla="*/ 503 w 550"/>
                <a:gd name="T43" fmla="*/ 21 h 344"/>
                <a:gd name="T44" fmla="*/ 509 w 550"/>
                <a:gd name="T45" fmla="*/ 55 h 344"/>
                <a:gd name="T46" fmla="*/ 507 w 550"/>
                <a:gd name="T47" fmla="*/ 71 h 344"/>
                <a:gd name="T48" fmla="*/ 507 w 550"/>
                <a:gd name="T49" fmla="*/ 93 h 344"/>
                <a:gd name="T50" fmla="*/ 509 w 550"/>
                <a:gd name="T51" fmla="*/ 117 h 344"/>
                <a:gd name="T52" fmla="*/ 515 w 550"/>
                <a:gd name="T53" fmla="*/ 138 h 344"/>
                <a:gd name="T54" fmla="*/ 521 w 550"/>
                <a:gd name="T55" fmla="*/ 150 h 344"/>
                <a:gd name="T56" fmla="*/ 524 w 550"/>
                <a:gd name="T57" fmla="*/ 164 h 344"/>
                <a:gd name="T58" fmla="*/ 527 w 550"/>
                <a:gd name="T59" fmla="*/ 188 h 344"/>
                <a:gd name="T60" fmla="*/ 528 w 550"/>
                <a:gd name="T61" fmla="*/ 204 h 344"/>
                <a:gd name="T62" fmla="*/ 528 w 550"/>
                <a:gd name="T63" fmla="*/ 221 h 344"/>
                <a:gd name="T64" fmla="*/ 528 w 550"/>
                <a:gd name="T65" fmla="*/ 231 h 344"/>
                <a:gd name="T66" fmla="*/ 536 w 550"/>
                <a:gd name="T67" fmla="*/ 287 h 344"/>
                <a:gd name="T68" fmla="*/ 548 w 550"/>
                <a:gd name="T69" fmla="*/ 342 h 344"/>
                <a:gd name="T70" fmla="*/ 542 w 550"/>
                <a:gd name="T71" fmla="*/ 343 h 344"/>
                <a:gd name="T72" fmla="*/ 515 w 550"/>
                <a:gd name="T73" fmla="*/ 342 h 344"/>
                <a:gd name="T74" fmla="*/ 468 w 550"/>
                <a:gd name="T75" fmla="*/ 340 h 344"/>
                <a:gd name="T76" fmla="*/ 408 w 550"/>
                <a:gd name="T77" fmla="*/ 339 h 344"/>
                <a:gd name="T78" fmla="*/ 339 w 550"/>
                <a:gd name="T79" fmla="*/ 336 h 344"/>
                <a:gd name="T80" fmla="*/ 266 w 550"/>
                <a:gd name="T81" fmla="*/ 334 h 344"/>
                <a:gd name="T82" fmla="*/ 193 w 550"/>
                <a:gd name="T83" fmla="*/ 331 h 344"/>
                <a:gd name="T84" fmla="*/ 126 w 550"/>
                <a:gd name="T85" fmla="*/ 329 h 344"/>
                <a:gd name="T86" fmla="*/ 66 w 550"/>
                <a:gd name="T87" fmla="*/ 326 h 344"/>
                <a:gd name="T88" fmla="*/ 24 w 550"/>
                <a:gd name="T89" fmla="*/ 323 h 344"/>
                <a:gd name="T90" fmla="*/ 0 w 550"/>
                <a:gd name="T91" fmla="*/ 32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50" h="344">
                  <a:moveTo>
                    <a:pt x="0" y="320"/>
                  </a:moveTo>
                  <a:lnTo>
                    <a:pt x="0" y="318"/>
                  </a:lnTo>
                  <a:lnTo>
                    <a:pt x="0" y="315"/>
                  </a:lnTo>
                  <a:lnTo>
                    <a:pt x="0" y="311"/>
                  </a:lnTo>
                  <a:lnTo>
                    <a:pt x="0" y="306"/>
                  </a:lnTo>
                  <a:lnTo>
                    <a:pt x="0" y="298"/>
                  </a:lnTo>
                  <a:lnTo>
                    <a:pt x="0" y="290"/>
                  </a:lnTo>
                  <a:lnTo>
                    <a:pt x="0" y="280"/>
                  </a:lnTo>
                  <a:lnTo>
                    <a:pt x="2" y="268"/>
                  </a:lnTo>
                  <a:lnTo>
                    <a:pt x="2" y="257"/>
                  </a:lnTo>
                  <a:lnTo>
                    <a:pt x="3" y="246"/>
                  </a:lnTo>
                  <a:lnTo>
                    <a:pt x="5" y="231"/>
                  </a:lnTo>
                  <a:lnTo>
                    <a:pt x="6" y="218"/>
                  </a:lnTo>
                  <a:lnTo>
                    <a:pt x="6" y="204"/>
                  </a:lnTo>
                  <a:lnTo>
                    <a:pt x="8" y="188"/>
                  </a:lnTo>
                  <a:lnTo>
                    <a:pt x="9" y="174"/>
                  </a:lnTo>
                  <a:lnTo>
                    <a:pt x="11" y="159"/>
                  </a:lnTo>
                  <a:lnTo>
                    <a:pt x="12" y="144"/>
                  </a:lnTo>
                  <a:lnTo>
                    <a:pt x="14" y="129"/>
                  </a:lnTo>
                  <a:lnTo>
                    <a:pt x="14" y="115"/>
                  </a:lnTo>
                  <a:lnTo>
                    <a:pt x="15" y="101"/>
                  </a:lnTo>
                  <a:lnTo>
                    <a:pt x="16" y="87"/>
                  </a:lnTo>
                  <a:lnTo>
                    <a:pt x="18" y="74"/>
                  </a:lnTo>
                  <a:lnTo>
                    <a:pt x="19" y="61"/>
                  </a:lnTo>
                  <a:lnTo>
                    <a:pt x="21" y="49"/>
                  </a:lnTo>
                  <a:lnTo>
                    <a:pt x="21" y="38"/>
                  </a:lnTo>
                  <a:lnTo>
                    <a:pt x="22" y="30"/>
                  </a:lnTo>
                  <a:lnTo>
                    <a:pt x="22" y="21"/>
                  </a:lnTo>
                  <a:lnTo>
                    <a:pt x="24" y="14"/>
                  </a:lnTo>
                  <a:lnTo>
                    <a:pt x="24" y="6"/>
                  </a:lnTo>
                  <a:lnTo>
                    <a:pt x="24" y="3"/>
                  </a:lnTo>
                  <a:lnTo>
                    <a:pt x="25" y="0"/>
                  </a:lnTo>
                  <a:lnTo>
                    <a:pt x="25" y="0"/>
                  </a:lnTo>
                  <a:lnTo>
                    <a:pt x="25" y="0"/>
                  </a:lnTo>
                  <a:lnTo>
                    <a:pt x="27" y="0"/>
                  </a:lnTo>
                  <a:lnTo>
                    <a:pt x="30" y="2"/>
                  </a:lnTo>
                  <a:lnTo>
                    <a:pt x="35" y="2"/>
                  </a:lnTo>
                  <a:lnTo>
                    <a:pt x="42" y="2"/>
                  </a:lnTo>
                  <a:lnTo>
                    <a:pt x="52" y="2"/>
                  </a:lnTo>
                  <a:lnTo>
                    <a:pt x="63" y="3"/>
                  </a:lnTo>
                  <a:lnTo>
                    <a:pt x="75" y="3"/>
                  </a:lnTo>
                  <a:lnTo>
                    <a:pt x="90" y="5"/>
                  </a:lnTo>
                  <a:lnTo>
                    <a:pt x="105" y="5"/>
                  </a:lnTo>
                  <a:lnTo>
                    <a:pt x="121" y="6"/>
                  </a:lnTo>
                  <a:lnTo>
                    <a:pt x="138" y="6"/>
                  </a:lnTo>
                  <a:lnTo>
                    <a:pt x="157" y="8"/>
                  </a:lnTo>
                  <a:lnTo>
                    <a:pt x="177" y="9"/>
                  </a:lnTo>
                  <a:lnTo>
                    <a:pt x="195" y="9"/>
                  </a:lnTo>
                  <a:lnTo>
                    <a:pt x="218" y="11"/>
                  </a:lnTo>
                  <a:lnTo>
                    <a:pt x="237" y="11"/>
                  </a:lnTo>
                  <a:lnTo>
                    <a:pt x="258" y="12"/>
                  </a:lnTo>
                  <a:lnTo>
                    <a:pt x="279" y="14"/>
                  </a:lnTo>
                  <a:lnTo>
                    <a:pt x="300" y="14"/>
                  </a:lnTo>
                  <a:lnTo>
                    <a:pt x="321" y="15"/>
                  </a:lnTo>
                  <a:lnTo>
                    <a:pt x="341" y="16"/>
                  </a:lnTo>
                  <a:lnTo>
                    <a:pt x="360" y="16"/>
                  </a:lnTo>
                  <a:lnTo>
                    <a:pt x="381" y="18"/>
                  </a:lnTo>
                  <a:lnTo>
                    <a:pt x="398" y="18"/>
                  </a:lnTo>
                  <a:lnTo>
                    <a:pt x="416" y="19"/>
                  </a:lnTo>
                  <a:lnTo>
                    <a:pt x="432" y="19"/>
                  </a:lnTo>
                  <a:lnTo>
                    <a:pt x="449" y="19"/>
                  </a:lnTo>
                  <a:lnTo>
                    <a:pt x="462" y="21"/>
                  </a:lnTo>
                  <a:lnTo>
                    <a:pt x="476" y="21"/>
                  </a:lnTo>
                  <a:lnTo>
                    <a:pt x="485" y="21"/>
                  </a:lnTo>
                  <a:lnTo>
                    <a:pt x="495" y="21"/>
                  </a:lnTo>
                  <a:lnTo>
                    <a:pt x="503" y="21"/>
                  </a:lnTo>
                  <a:lnTo>
                    <a:pt x="509" y="52"/>
                  </a:lnTo>
                  <a:lnTo>
                    <a:pt x="509" y="54"/>
                  </a:lnTo>
                  <a:lnTo>
                    <a:pt x="509" y="55"/>
                  </a:lnTo>
                  <a:lnTo>
                    <a:pt x="509" y="60"/>
                  </a:lnTo>
                  <a:lnTo>
                    <a:pt x="507" y="65"/>
                  </a:lnTo>
                  <a:lnTo>
                    <a:pt x="507" y="71"/>
                  </a:lnTo>
                  <a:lnTo>
                    <a:pt x="507" y="77"/>
                  </a:lnTo>
                  <a:lnTo>
                    <a:pt x="507" y="85"/>
                  </a:lnTo>
                  <a:lnTo>
                    <a:pt x="507" y="93"/>
                  </a:lnTo>
                  <a:lnTo>
                    <a:pt x="507" y="101"/>
                  </a:lnTo>
                  <a:lnTo>
                    <a:pt x="509" y="109"/>
                  </a:lnTo>
                  <a:lnTo>
                    <a:pt x="509" y="117"/>
                  </a:lnTo>
                  <a:lnTo>
                    <a:pt x="510" y="124"/>
                  </a:lnTo>
                  <a:lnTo>
                    <a:pt x="512" y="131"/>
                  </a:lnTo>
                  <a:lnTo>
                    <a:pt x="515" y="138"/>
                  </a:lnTo>
                  <a:lnTo>
                    <a:pt x="517" y="144"/>
                  </a:lnTo>
                  <a:lnTo>
                    <a:pt x="521" y="148"/>
                  </a:lnTo>
                  <a:lnTo>
                    <a:pt x="521" y="150"/>
                  </a:lnTo>
                  <a:lnTo>
                    <a:pt x="521" y="153"/>
                  </a:lnTo>
                  <a:lnTo>
                    <a:pt x="523" y="156"/>
                  </a:lnTo>
                  <a:lnTo>
                    <a:pt x="524" y="164"/>
                  </a:lnTo>
                  <a:lnTo>
                    <a:pt x="526" y="171"/>
                  </a:lnTo>
                  <a:lnTo>
                    <a:pt x="527" y="180"/>
                  </a:lnTo>
                  <a:lnTo>
                    <a:pt x="527" y="188"/>
                  </a:lnTo>
                  <a:lnTo>
                    <a:pt x="528" y="197"/>
                  </a:lnTo>
                  <a:lnTo>
                    <a:pt x="528" y="200"/>
                  </a:lnTo>
                  <a:lnTo>
                    <a:pt x="528" y="204"/>
                  </a:lnTo>
                  <a:lnTo>
                    <a:pt x="528" y="210"/>
                  </a:lnTo>
                  <a:lnTo>
                    <a:pt x="528" y="216"/>
                  </a:lnTo>
                  <a:lnTo>
                    <a:pt x="528" y="221"/>
                  </a:lnTo>
                  <a:lnTo>
                    <a:pt x="528" y="225"/>
                  </a:lnTo>
                  <a:lnTo>
                    <a:pt x="528" y="230"/>
                  </a:lnTo>
                  <a:lnTo>
                    <a:pt x="528" y="231"/>
                  </a:lnTo>
                  <a:lnTo>
                    <a:pt x="536" y="243"/>
                  </a:lnTo>
                  <a:lnTo>
                    <a:pt x="533" y="261"/>
                  </a:lnTo>
                  <a:lnTo>
                    <a:pt x="536" y="287"/>
                  </a:lnTo>
                  <a:lnTo>
                    <a:pt x="545" y="298"/>
                  </a:lnTo>
                  <a:lnTo>
                    <a:pt x="549" y="310"/>
                  </a:lnTo>
                  <a:lnTo>
                    <a:pt x="548" y="342"/>
                  </a:lnTo>
                  <a:lnTo>
                    <a:pt x="548" y="343"/>
                  </a:lnTo>
                  <a:lnTo>
                    <a:pt x="546" y="343"/>
                  </a:lnTo>
                  <a:lnTo>
                    <a:pt x="542" y="343"/>
                  </a:lnTo>
                  <a:lnTo>
                    <a:pt x="534" y="342"/>
                  </a:lnTo>
                  <a:lnTo>
                    <a:pt x="526" y="342"/>
                  </a:lnTo>
                  <a:lnTo>
                    <a:pt x="515" y="342"/>
                  </a:lnTo>
                  <a:lnTo>
                    <a:pt x="500" y="342"/>
                  </a:lnTo>
                  <a:lnTo>
                    <a:pt x="485" y="340"/>
                  </a:lnTo>
                  <a:lnTo>
                    <a:pt x="468" y="340"/>
                  </a:lnTo>
                  <a:lnTo>
                    <a:pt x="450" y="340"/>
                  </a:lnTo>
                  <a:lnTo>
                    <a:pt x="429" y="339"/>
                  </a:lnTo>
                  <a:lnTo>
                    <a:pt x="408" y="339"/>
                  </a:lnTo>
                  <a:lnTo>
                    <a:pt x="387" y="339"/>
                  </a:lnTo>
                  <a:lnTo>
                    <a:pt x="363" y="337"/>
                  </a:lnTo>
                  <a:lnTo>
                    <a:pt x="339" y="336"/>
                  </a:lnTo>
                  <a:lnTo>
                    <a:pt x="315" y="336"/>
                  </a:lnTo>
                  <a:lnTo>
                    <a:pt x="290" y="334"/>
                  </a:lnTo>
                  <a:lnTo>
                    <a:pt x="266" y="334"/>
                  </a:lnTo>
                  <a:lnTo>
                    <a:pt x="242" y="333"/>
                  </a:lnTo>
                  <a:lnTo>
                    <a:pt x="218" y="331"/>
                  </a:lnTo>
                  <a:lnTo>
                    <a:pt x="193" y="331"/>
                  </a:lnTo>
                  <a:lnTo>
                    <a:pt x="170" y="330"/>
                  </a:lnTo>
                  <a:lnTo>
                    <a:pt x="147" y="329"/>
                  </a:lnTo>
                  <a:lnTo>
                    <a:pt x="126" y="329"/>
                  </a:lnTo>
                  <a:lnTo>
                    <a:pt x="104" y="327"/>
                  </a:lnTo>
                  <a:lnTo>
                    <a:pt x="85" y="327"/>
                  </a:lnTo>
                  <a:lnTo>
                    <a:pt x="66" y="326"/>
                  </a:lnTo>
                  <a:lnTo>
                    <a:pt x="51" y="324"/>
                  </a:lnTo>
                  <a:lnTo>
                    <a:pt x="36" y="323"/>
                  </a:lnTo>
                  <a:lnTo>
                    <a:pt x="24" y="323"/>
                  </a:lnTo>
                  <a:lnTo>
                    <a:pt x="14" y="321"/>
                  </a:lnTo>
                  <a:lnTo>
                    <a:pt x="5" y="320"/>
                  </a:lnTo>
                  <a:lnTo>
                    <a:pt x="0" y="320"/>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292" name="Freeform 26"/>
            <p:cNvSpPr>
              <a:spLocks/>
            </p:cNvSpPr>
            <p:nvPr/>
          </p:nvSpPr>
          <p:spPr bwMode="auto">
            <a:xfrm>
              <a:off x="1840598" y="4064217"/>
              <a:ext cx="369525" cy="230997"/>
            </a:xfrm>
            <a:custGeom>
              <a:avLst/>
              <a:gdLst>
                <a:gd name="T0" fmla="*/ 0 w 550"/>
                <a:gd name="T1" fmla="*/ 318 h 344"/>
                <a:gd name="T2" fmla="*/ 0 w 550"/>
                <a:gd name="T3" fmla="*/ 306 h 344"/>
                <a:gd name="T4" fmla="*/ 0 w 550"/>
                <a:gd name="T5" fmla="*/ 280 h 344"/>
                <a:gd name="T6" fmla="*/ 3 w 550"/>
                <a:gd name="T7" fmla="*/ 246 h 344"/>
                <a:gd name="T8" fmla="*/ 6 w 550"/>
                <a:gd name="T9" fmla="*/ 204 h 344"/>
                <a:gd name="T10" fmla="*/ 11 w 550"/>
                <a:gd name="T11" fmla="*/ 159 h 344"/>
                <a:gd name="T12" fmla="*/ 14 w 550"/>
                <a:gd name="T13" fmla="*/ 115 h 344"/>
                <a:gd name="T14" fmla="*/ 18 w 550"/>
                <a:gd name="T15" fmla="*/ 74 h 344"/>
                <a:gd name="T16" fmla="*/ 21 w 550"/>
                <a:gd name="T17" fmla="*/ 38 h 344"/>
                <a:gd name="T18" fmla="*/ 24 w 550"/>
                <a:gd name="T19" fmla="*/ 14 h 344"/>
                <a:gd name="T20" fmla="*/ 25 w 550"/>
                <a:gd name="T21" fmla="*/ 0 h 344"/>
                <a:gd name="T22" fmla="*/ 25 w 550"/>
                <a:gd name="T23" fmla="*/ 0 h 344"/>
                <a:gd name="T24" fmla="*/ 35 w 550"/>
                <a:gd name="T25" fmla="*/ 2 h 344"/>
                <a:gd name="T26" fmla="*/ 63 w 550"/>
                <a:gd name="T27" fmla="*/ 3 h 344"/>
                <a:gd name="T28" fmla="*/ 105 w 550"/>
                <a:gd name="T29" fmla="*/ 5 h 344"/>
                <a:gd name="T30" fmla="*/ 157 w 550"/>
                <a:gd name="T31" fmla="*/ 8 h 344"/>
                <a:gd name="T32" fmla="*/ 218 w 550"/>
                <a:gd name="T33" fmla="*/ 11 h 344"/>
                <a:gd name="T34" fmla="*/ 279 w 550"/>
                <a:gd name="T35" fmla="*/ 14 h 344"/>
                <a:gd name="T36" fmla="*/ 341 w 550"/>
                <a:gd name="T37" fmla="*/ 16 h 344"/>
                <a:gd name="T38" fmla="*/ 398 w 550"/>
                <a:gd name="T39" fmla="*/ 18 h 344"/>
                <a:gd name="T40" fmla="*/ 449 w 550"/>
                <a:gd name="T41" fmla="*/ 19 h 344"/>
                <a:gd name="T42" fmla="*/ 485 w 550"/>
                <a:gd name="T43" fmla="*/ 21 h 344"/>
                <a:gd name="T44" fmla="*/ 509 w 550"/>
                <a:gd name="T45" fmla="*/ 52 h 344"/>
                <a:gd name="T46" fmla="*/ 509 w 550"/>
                <a:gd name="T47" fmla="*/ 55 h 344"/>
                <a:gd name="T48" fmla="*/ 507 w 550"/>
                <a:gd name="T49" fmla="*/ 71 h 344"/>
                <a:gd name="T50" fmla="*/ 507 w 550"/>
                <a:gd name="T51" fmla="*/ 93 h 344"/>
                <a:gd name="T52" fmla="*/ 509 w 550"/>
                <a:gd name="T53" fmla="*/ 117 h 344"/>
                <a:gd name="T54" fmla="*/ 515 w 550"/>
                <a:gd name="T55" fmla="*/ 138 h 344"/>
                <a:gd name="T56" fmla="*/ 521 w 550"/>
                <a:gd name="T57" fmla="*/ 148 h 344"/>
                <a:gd name="T58" fmla="*/ 523 w 550"/>
                <a:gd name="T59" fmla="*/ 156 h 344"/>
                <a:gd name="T60" fmla="*/ 527 w 550"/>
                <a:gd name="T61" fmla="*/ 180 h 344"/>
                <a:gd name="T62" fmla="*/ 528 w 550"/>
                <a:gd name="T63" fmla="*/ 197 h 344"/>
                <a:gd name="T64" fmla="*/ 528 w 550"/>
                <a:gd name="T65" fmla="*/ 210 h 344"/>
                <a:gd name="T66" fmla="*/ 528 w 550"/>
                <a:gd name="T67" fmla="*/ 225 h 344"/>
                <a:gd name="T68" fmla="*/ 536 w 550"/>
                <a:gd name="T69" fmla="*/ 243 h 344"/>
                <a:gd name="T70" fmla="*/ 545 w 550"/>
                <a:gd name="T71" fmla="*/ 298 h 344"/>
                <a:gd name="T72" fmla="*/ 548 w 550"/>
                <a:gd name="T73" fmla="*/ 343 h 344"/>
                <a:gd name="T74" fmla="*/ 542 w 550"/>
                <a:gd name="T75" fmla="*/ 343 h 344"/>
                <a:gd name="T76" fmla="*/ 515 w 550"/>
                <a:gd name="T77" fmla="*/ 342 h 344"/>
                <a:gd name="T78" fmla="*/ 468 w 550"/>
                <a:gd name="T79" fmla="*/ 340 h 344"/>
                <a:gd name="T80" fmla="*/ 408 w 550"/>
                <a:gd name="T81" fmla="*/ 339 h 344"/>
                <a:gd name="T82" fmla="*/ 339 w 550"/>
                <a:gd name="T83" fmla="*/ 336 h 344"/>
                <a:gd name="T84" fmla="*/ 266 w 550"/>
                <a:gd name="T85" fmla="*/ 334 h 344"/>
                <a:gd name="T86" fmla="*/ 193 w 550"/>
                <a:gd name="T87" fmla="*/ 331 h 344"/>
                <a:gd name="T88" fmla="*/ 126 w 550"/>
                <a:gd name="T89" fmla="*/ 329 h 344"/>
                <a:gd name="T90" fmla="*/ 66 w 550"/>
                <a:gd name="T91" fmla="*/ 326 h 344"/>
                <a:gd name="T92" fmla="*/ 24 w 550"/>
                <a:gd name="T93" fmla="*/ 323 h 344"/>
                <a:gd name="T94" fmla="*/ 0 w 550"/>
                <a:gd name="T95" fmla="*/ 32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0" h="344">
                  <a:moveTo>
                    <a:pt x="0" y="320"/>
                  </a:moveTo>
                  <a:lnTo>
                    <a:pt x="0" y="320"/>
                  </a:lnTo>
                  <a:lnTo>
                    <a:pt x="0" y="318"/>
                  </a:lnTo>
                  <a:lnTo>
                    <a:pt x="0" y="315"/>
                  </a:lnTo>
                  <a:lnTo>
                    <a:pt x="0" y="311"/>
                  </a:lnTo>
                  <a:lnTo>
                    <a:pt x="0" y="306"/>
                  </a:lnTo>
                  <a:lnTo>
                    <a:pt x="0" y="298"/>
                  </a:lnTo>
                  <a:lnTo>
                    <a:pt x="0" y="290"/>
                  </a:lnTo>
                  <a:lnTo>
                    <a:pt x="0" y="280"/>
                  </a:lnTo>
                  <a:lnTo>
                    <a:pt x="2" y="268"/>
                  </a:lnTo>
                  <a:lnTo>
                    <a:pt x="2" y="257"/>
                  </a:lnTo>
                  <a:lnTo>
                    <a:pt x="3" y="246"/>
                  </a:lnTo>
                  <a:lnTo>
                    <a:pt x="5" y="231"/>
                  </a:lnTo>
                  <a:lnTo>
                    <a:pt x="6" y="218"/>
                  </a:lnTo>
                  <a:lnTo>
                    <a:pt x="6" y="204"/>
                  </a:lnTo>
                  <a:lnTo>
                    <a:pt x="8" y="188"/>
                  </a:lnTo>
                  <a:lnTo>
                    <a:pt x="9" y="174"/>
                  </a:lnTo>
                  <a:lnTo>
                    <a:pt x="11" y="159"/>
                  </a:lnTo>
                  <a:lnTo>
                    <a:pt x="12" y="144"/>
                  </a:lnTo>
                  <a:lnTo>
                    <a:pt x="14" y="129"/>
                  </a:lnTo>
                  <a:lnTo>
                    <a:pt x="14" y="115"/>
                  </a:lnTo>
                  <a:lnTo>
                    <a:pt x="15" y="101"/>
                  </a:lnTo>
                  <a:lnTo>
                    <a:pt x="16" y="87"/>
                  </a:lnTo>
                  <a:lnTo>
                    <a:pt x="18" y="74"/>
                  </a:lnTo>
                  <a:lnTo>
                    <a:pt x="19" y="61"/>
                  </a:lnTo>
                  <a:lnTo>
                    <a:pt x="21" y="49"/>
                  </a:lnTo>
                  <a:lnTo>
                    <a:pt x="21" y="38"/>
                  </a:lnTo>
                  <a:lnTo>
                    <a:pt x="22" y="30"/>
                  </a:lnTo>
                  <a:lnTo>
                    <a:pt x="22" y="21"/>
                  </a:lnTo>
                  <a:lnTo>
                    <a:pt x="24" y="14"/>
                  </a:lnTo>
                  <a:lnTo>
                    <a:pt x="24" y="6"/>
                  </a:lnTo>
                  <a:lnTo>
                    <a:pt x="24" y="3"/>
                  </a:lnTo>
                  <a:lnTo>
                    <a:pt x="25" y="0"/>
                  </a:lnTo>
                  <a:lnTo>
                    <a:pt x="25" y="0"/>
                  </a:lnTo>
                  <a:lnTo>
                    <a:pt x="25" y="0"/>
                  </a:lnTo>
                  <a:lnTo>
                    <a:pt x="25" y="0"/>
                  </a:lnTo>
                  <a:lnTo>
                    <a:pt x="27" y="0"/>
                  </a:lnTo>
                  <a:lnTo>
                    <a:pt x="30" y="2"/>
                  </a:lnTo>
                  <a:lnTo>
                    <a:pt x="35" y="2"/>
                  </a:lnTo>
                  <a:lnTo>
                    <a:pt x="42" y="2"/>
                  </a:lnTo>
                  <a:lnTo>
                    <a:pt x="52" y="2"/>
                  </a:lnTo>
                  <a:lnTo>
                    <a:pt x="63" y="3"/>
                  </a:lnTo>
                  <a:lnTo>
                    <a:pt x="75" y="3"/>
                  </a:lnTo>
                  <a:lnTo>
                    <a:pt x="90" y="5"/>
                  </a:lnTo>
                  <a:lnTo>
                    <a:pt x="105" y="5"/>
                  </a:lnTo>
                  <a:lnTo>
                    <a:pt x="121" y="6"/>
                  </a:lnTo>
                  <a:lnTo>
                    <a:pt x="138" y="6"/>
                  </a:lnTo>
                  <a:lnTo>
                    <a:pt x="157" y="8"/>
                  </a:lnTo>
                  <a:lnTo>
                    <a:pt x="177" y="9"/>
                  </a:lnTo>
                  <a:lnTo>
                    <a:pt x="195" y="9"/>
                  </a:lnTo>
                  <a:lnTo>
                    <a:pt x="218" y="11"/>
                  </a:lnTo>
                  <a:lnTo>
                    <a:pt x="237" y="11"/>
                  </a:lnTo>
                  <a:lnTo>
                    <a:pt x="258" y="12"/>
                  </a:lnTo>
                  <a:lnTo>
                    <a:pt x="279" y="14"/>
                  </a:lnTo>
                  <a:lnTo>
                    <a:pt x="300" y="14"/>
                  </a:lnTo>
                  <a:lnTo>
                    <a:pt x="321" y="15"/>
                  </a:lnTo>
                  <a:lnTo>
                    <a:pt x="341" y="16"/>
                  </a:lnTo>
                  <a:lnTo>
                    <a:pt x="360" y="16"/>
                  </a:lnTo>
                  <a:lnTo>
                    <a:pt x="381" y="18"/>
                  </a:lnTo>
                  <a:lnTo>
                    <a:pt x="398" y="18"/>
                  </a:lnTo>
                  <a:lnTo>
                    <a:pt x="416" y="19"/>
                  </a:lnTo>
                  <a:lnTo>
                    <a:pt x="432" y="19"/>
                  </a:lnTo>
                  <a:lnTo>
                    <a:pt x="449" y="19"/>
                  </a:lnTo>
                  <a:lnTo>
                    <a:pt x="462" y="21"/>
                  </a:lnTo>
                  <a:lnTo>
                    <a:pt x="476" y="21"/>
                  </a:lnTo>
                  <a:lnTo>
                    <a:pt x="485" y="21"/>
                  </a:lnTo>
                  <a:lnTo>
                    <a:pt x="495" y="21"/>
                  </a:lnTo>
                  <a:lnTo>
                    <a:pt x="503" y="21"/>
                  </a:lnTo>
                  <a:lnTo>
                    <a:pt x="509" y="52"/>
                  </a:lnTo>
                  <a:lnTo>
                    <a:pt x="509" y="52"/>
                  </a:lnTo>
                  <a:lnTo>
                    <a:pt x="509" y="54"/>
                  </a:lnTo>
                  <a:lnTo>
                    <a:pt x="509" y="55"/>
                  </a:lnTo>
                  <a:lnTo>
                    <a:pt x="509" y="60"/>
                  </a:lnTo>
                  <a:lnTo>
                    <a:pt x="507" y="65"/>
                  </a:lnTo>
                  <a:lnTo>
                    <a:pt x="507" y="71"/>
                  </a:lnTo>
                  <a:lnTo>
                    <a:pt x="507" y="77"/>
                  </a:lnTo>
                  <a:lnTo>
                    <a:pt x="507" y="85"/>
                  </a:lnTo>
                  <a:lnTo>
                    <a:pt x="507" y="93"/>
                  </a:lnTo>
                  <a:lnTo>
                    <a:pt x="507" y="101"/>
                  </a:lnTo>
                  <a:lnTo>
                    <a:pt x="509" y="109"/>
                  </a:lnTo>
                  <a:lnTo>
                    <a:pt x="509" y="117"/>
                  </a:lnTo>
                  <a:lnTo>
                    <a:pt x="510" y="124"/>
                  </a:lnTo>
                  <a:lnTo>
                    <a:pt x="512" y="131"/>
                  </a:lnTo>
                  <a:lnTo>
                    <a:pt x="515" y="138"/>
                  </a:lnTo>
                  <a:lnTo>
                    <a:pt x="517" y="144"/>
                  </a:lnTo>
                  <a:lnTo>
                    <a:pt x="521" y="148"/>
                  </a:lnTo>
                  <a:lnTo>
                    <a:pt x="521" y="148"/>
                  </a:lnTo>
                  <a:lnTo>
                    <a:pt x="521" y="150"/>
                  </a:lnTo>
                  <a:lnTo>
                    <a:pt x="521" y="153"/>
                  </a:lnTo>
                  <a:lnTo>
                    <a:pt x="523" y="156"/>
                  </a:lnTo>
                  <a:lnTo>
                    <a:pt x="524" y="164"/>
                  </a:lnTo>
                  <a:lnTo>
                    <a:pt x="526" y="171"/>
                  </a:lnTo>
                  <a:lnTo>
                    <a:pt x="527" y="180"/>
                  </a:lnTo>
                  <a:lnTo>
                    <a:pt x="527" y="188"/>
                  </a:lnTo>
                  <a:lnTo>
                    <a:pt x="528" y="197"/>
                  </a:lnTo>
                  <a:lnTo>
                    <a:pt x="528" y="197"/>
                  </a:lnTo>
                  <a:lnTo>
                    <a:pt x="528" y="200"/>
                  </a:lnTo>
                  <a:lnTo>
                    <a:pt x="528" y="204"/>
                  </a:lnTo>
                  <a:lnTo>
                    <a:pt x="528" y="210"/>
                  </a:lnTo>
                  <a:lnTo>
                    <a:pt x="528" y="216"/>
                  </a:lnTo>
                  <a:lnTo>
                    <a:pt x="528" y="221"/>
                  </a:lnTo>
                  <a:lnTo>
                    <a:pt x="528" y="225"/>
                  </a:lnTo>
                  <a:lnTo>
                    <a:pt x="528" y="230"/>
                  </a:lnTo>
                  <a:lnTo>
                    <a:pt x="528" y="231"/>
                  </a:lnTo>
                  <a:lnTo>
                    <a:pt x="536" y="243"/>
                  </a:lnTo>
                  <a:lnTo>
                    <a:pt x="533" y="261"/>
                  </a:lnTo>
                  <a:lnTo>
                    <a:pt x="536" y="287"/>
                  </a:lnTo>
                  <a:lnTo>
                    <a:pt x="545" y="298"/>
                  </a:lnTo>
                  <a:lnTo>
                    <a:pt x="549" y="310"/>
                  </a:lnTo>
                  <a:lnTo>
                    <a:pt x="548" y="342"/>
                  </a:lnTo>
                  <a:lnTo>
                    <a:pt x="548" y="343"/>
                  </a:lnTo>
                  <a:lnTo>
                    <a:pt x="548" y="343"/>
                  </a:lnTo>
                  <a:lnTo>
                    <a:pt x="546" y="343"/>
                  </a:lnTo>
                  <a:lnTo>
                    <a:pt x="542" y="343"/>
                  </a:lnTo>
                  <a:lnTo>
                    <a:pt x="534" y="342"/>
                  </a:lnTo>
                  <a:lnTo>
                    <a:pt x="526" y="342"/>
                  </a:lnTo>
                  <a:lnTo>
                    <a:pt x="515" y="342"/>
                  </a:lnTo>
                  <a:lnTo>
                    <a:pt x="500" y="342"/>
                  </a:lnTo>
                  <a:lnTo>
                    <a:pt x="485" y="340"/>
                  </a:lnTo>
                  <a:lnTo>
                    <a:pt x="468" y="340"/>
                  </a:lnTo>
                  <a:lnTo>
                    <a:pt x="450" y="340"/>
                  </a:lnTo>
                  <a:lnTo>
                    <a:pt x="429" y="339"/>
                  </a:lnTo>
                  <a:lnTo>
                    <a:pt x="408" y="339"/>
                  </a:lnTo>
                  <a:lnTo>
                    <a:pt x="387" y="339"/>
                  </a:lnTo>
                  <a:lnTo>
                    <a:pt x="363" y="337"/>
                  </a:lnTo>
                  <a:lnTo>
                    <a:pt x="339" y="336"/>
                  </a:lnTo>
                  <a:lnTo>
                    <a:pt x="315" y="336"/>
                  </a:lnTo>
                  <a:lnTo>
                    <a:pt x="290" y="334"/>
                  </a:lnTo>
                  <a:lnTo>
                    <a:pt x="266" y="334"/>
                  </a:lnTo>
                  <a:lnTo>
                    <a:pt x="242" y="333"/>
                  </a:lnTo>
                  <a:lnTo>
                    <a:pt x="218" y="331"/>
                  </a:lnTo>
                  <a:lnTo>
                    <a:pt x="193" y="331"/>
                  </a:lnTo>
                  <a:lnTo>
                    <a:pt x="170" y="330"/>
                  </a:lnTo>
                  <a:lnTo>
                    <a:pt x="147" y="329"/>
                  </a:lnTo>
                  <a:lnTo>
                    <a:pt x="126" y="329"/>
                  </a:lnTo>
                  <a:lnTo>
                    <a:pt x="104" y="327"/>
                  </a:lnTo>
                  <a:lnTo>
                    <a:pt x="85" y="327"/>
                  </a:lnTo>
                  <a:lnTo>
                    <a:pt x="66" y="326"/>
                  </a:lnTo>
                  <a:lnTo>
                    <a:pt x="51" y="324"/>
                  </a:lnTo>
                  <a:lnTo>
                    <a:pt x="36" y="323"/>
                  </a:lnTo>
                  <a:lnTo>
                    <a:pt x="24" y="323"/>
                  </a:lnTo>
                  <a:lnTo>
                    <a:pt x="14" y="321"/>
                  </a:lnTo>
                  <a:lnTo>
                    <a:pt x="5" y="320"/>
                  </a:lnTo>
                  <a:lnTo>
                    <a:pt x="0" y="320"/>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293" name="Freeform 27"/>
            <p:cNvSpPr>
              <a:spLocks/>
            </p:cNvSpPr>
            <p:nvPr/>
          </p:nvSpPr>
          <p:spPr bwMode="auto">
            <a:xfrm>
              <a:off x="1822514" y="4279690"/>
              <a:ext cx="393638" cy="270739"/>
            </a:xfrm>
            <a:custGeom>
              <a:avLst/>
              <a:gdLst>
                <a:gd name="T0" fmla="*/ 426 w 586"/>
                <a:gd name="T1" fmla="*/ 333 h 403"/>
                <a:gd name="T2" fmla="*/ 444 w 586"/>
                <a:gd name="T3" fmla="*/ 344 h 403"/>
                <a:gd name="T4" fmla="*/ 455 w 586"/>
                <a:gd name="T5" fmla="*/ 351 h 403"/>
                <a:gd name="T6" fmla="*/ 464 w 586"/>
                <a:gd name="T7" fmla="*/ 355 h 403"/>
                <a:gd name="T8" fmla="*/ 473 w 586"/>
                <a:gd name="T9" fmla="*/ 348 h 403"/>
                <a:gd name="T10" fmla="*/ 519 w 586"/>
                <a:gd name="T11" fmla="*/ 345 h 403"/>
                <a:gd name="T12" fmla="*/ 537 w 586"/>
                <a:gd name="T13" fmla="*/ 355 h 403"/>
                <a:gd name="T14" fmla="*/ 545 w 586"/>
                <a:gd name="T15" fmla="*/ 358 h 403"/>
                <a:gd name="T16" fmla="*/ 560 w 586"/>
                <a:gd name="T17" fmla="*/ 367 h 403"/>
                <a:gd name="T18" fmla="*/ 567 w 586"/>
                <a:gd name="T19" fmla="*/ 380 h 403"/>
                <a:gd name="T20" fmla="*/ 572 w 586"/>
                <a:gd name="T21" fmla="*/ 387 h 403"/>
                <a:gd name="T22" fmla="*/ 579 w 586"/>
                <a:gd name="T23" fmla="*/ 396 h 403"/>
                <a:gd name="T24" fmla="*/ 585 w 586"/>
                <a:gd name="T25" fmla="*/ 402 h 403"/>
                <a:gd name="T26" fmla="*/ 578 w 586"/>
                <a:gd name="T27" fmla="*/ 371 h 403"/>
                <a:gd name="T28" fmla="*/ 584 w 586"/>
                <a:gd name="T29" fmla="*/ 309 h 403"/>
                <a:gd name="T30" fmla="*/ 576 w 586"/>
                <a:gd name="T31" fmla="*/ 297 h 403"/>
                <a:gd name="T32" fmla="*/ 573 w 586"/>
                <a:gd name="T33" fmla="*/ 278 h 403"/>
                <a:gd name="T34" fmla="*/ 582 w 586"/>
                <a:gd name="T35" fmla="*/ 84 h 403"/>
                <a:gd name="T36" fmla="*/ 572 w 586"/>
                <a:gd name="T37" fmla="*/ 75 h 403"/>
                <a:gd name="T38" fmla="*/ 560 w 586"/>
                <a:gd name="T39" fmla="*/ 66 h 403"/>
                <a:gd name="T40" fmla="*/ 554 w 586"/>
                <a:gd name="T41" fmla="*/ 61 h 403"/>
                <a:gd name="T42" fmla="*/ 557 w 586"/>
                <a:gd name="T43" fmla="*/ 51 h 403"/>
                <a:gd name="T44" fmla="*/ 561 w 586"/>
                <a:gd name="T45" fmla="*/ 45 h 403"/>
                <a:gd name="T46" fmla="*/ 575 w 586"/>
                <a:gd name="T47" fmla="*/ 21 h 403"/>
                <a:gd name="T48" fmla="*/ 569 w 586"/>
                <a:gd name="T49" fmla="*/ 22 h 403"/>
                <a:gd name="T50" fmla="*/ 542 w 586"/>
                <a:gd name="T51" fmla="*/ 21 h 403"/>
                <a:gd name="T52" fmla="*/ 495 w 586"/>
                <a:gd name="T53" fmla="*/ 19 h 403"/>
                <a:gd name="T54" fmla="*/ 435 w 586"/>
                <a:gd name="T55" fmla="*/ 18 h 403"/>
                <a:gd name="T56" fmla="*/ 366 w 586"/>
                <a:gd name="T57" fmla="*/ 15 h 403"/>
                <a:gd name="T58" fmla="*/ 293 w 586"/>
                <a:gd name="T59" fmla="*/ 13 h 403"/>
                <a:gd name="T60" fmla="*/ 220 w 586"/>
                <a:gd name="T61" fmla="*/ 10 h 403"/>
                <a:gd name="T62" fmla="*/ 153 w 586"/>
                <a:gd name="T63" fmla="*/ 8 h 403"/>
                <a:gd name="T64" fmla="*/ 94 w 586"/>
                <a:gd name="T65" fmla="*/ 5 h 403"/>
                <a:gd name="T66" fmla="*/ 51 w 586"/>
                <a:gd name="T67" fmla="*/ 2 h 403"/>
                <a:gd name="T68" fmla="*/ 27 w 586"/>
                <a:gd name="T69" fmla="*/ 0 h 403"/>
                <a:gd name="T70" fmla="*/ 0 w 586"/>
                <a:gd name="T71" fmla="*/ 309 h 403"/>
                <a:gd name="T72" fmla="*/ 19 w 586"/>
                <a:gd name="T73" fmla="*/ 311 h 403"/>
                <a:gd name="T74" fmla="*/ 54 w 586"/>
                <a:gd name="T75" fmla="*/ 314 h 403"/>
                <a:gd name="T76" fmla="*/ 99 w 586"/>
                <a:gd name="T77" fmla="*/ 315 h 403"/>
                <a:gd name="T78" fmla="*/ 151 w 586"/>
                <a:gd name="T79" fmla="*/ 318 h 403"/>
                <a:gd name="T80" fmla="*/ 207 w 586"/>
                <a:gd name="T81" fmla="*/ 321 h 403"/>
                <a:gd name="T82" fmla="*/ 263 w 586"/>
                <a:gd name="T83" fmla="*/ 324 h 403"/>
                <a:gd name="T84" fmla="*/ 316 w 586"/>
                <a:gd name="T85" fmla="*/ 325 h 403"/>
                <a:gd name="T86" fmla="*/ 360 w 586"/>
                <a:gd name="T87" fmla="*/ 327 h 403"/>
                <a:gd name="T88" fmla="*/ 396 w 586"/>
                <a:gd name="T89" fmla="*/ 328 h 403"/>
                <a:gd name="T90" fmla="*/ 417 w 586"/>
                <a:gd name="T91" fmla="*/ 33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6" h="403">
                  <a:moveTo>
                    <a:pt x="421" y="330"/>
                  </a:moveTo>
                  <a:lnTo>
                    <a:pt x="422" y="330"/>
                  </a:lnTo>
                  <a:lnTo>
                    <a:pt x="426" y="333"/>
                  </a:lnTo>
                  <a:lnTo>
                    <a:pt x="432" y="336"/>
                  </a:lnTo>
                  <a:lnTo>
                    <a:pt x="438" y="340"/>
                  </a:lnTo>
                  <a:lnTo>
                    <a:pt x="444" y="344"/>
                  </a:lnTo>
                  <a:lnTo>
                    <a:pt x="450" y="347"/>
                  </a:lnTo>
                  <a:lnTo>
                    <a:pt x="454" y="350"/>
                  </a:lnTo>
                  <a:lnTo>
                    <a:pt x="455" y="351"/>
                  </a:lnTo>
                  <a:lnTo>
                    <a:pt x="458" y="354"/>
                  </a:lnTo>
                  <a:lnTo>
                    <a:pt x="461" y="355"/>
                  </a:lnTo>
                  <a:lnTo>
                    <a:pt x="464" y="355"/>
                  </a:lnTo>
                  <a:lnTo>
                    <a:pt x="467" y="353"/>
                  </a:lnTo>
                  <a:lnTo>
                    <a:pt x="470" y="351"/>
                  </a:lnTo>
                  <a:lnTo>
                    <a:pt x="473" y="348"/>
                  </a:lnTo>
                  <a:lnTo>
                    <a:pt x="474" y="347"/>
                  </a:lnTo>
                  <a:lnTo>
                    <a:pt x="474" y="345"/>
                  </a:lnTo>
                  <a:lnTo>
                    <a:pt x="519" y="345"/>
                  </a:lnTo>
                  <a:lnTo>
                    <a:pt x="528" y="354"/>
                  </a:lnTo>
                  <a:lnTo>
                    <a:pt x="537" y="354"/>
                  </a:lnTo>
                  <a:lnTo>
                    <a:pt x="537" y="355"/>
                  </a:lnTo>
                  <a:lnTo>
                    <a:pt x="540" y="357"/>
                  </a:lnTo>
                  <a:lnTo>
                    <a:pt x="543" y="358"/>
                  </a:lnTo>
                  <a:lnTo>
                    <a:pt x="545" y="358"/>
                  </a:lnTo>
                  <a:lnTo>
                    <a:pt x="552" y="360"/>
                  </a:lnTo>
                  <a:lnTo>
                    <a:pt x="555" y="363"/>
                  </a:lnTo>
                  <a:lnTo>
                    <a:pt x="560" y="367"/>
                  </a:lnTo>
                  <a:lnTo>
                    <a:pt x="563" y="371"/>
                  </a:lnTo>
                  <a:lnTo>
                    <a:pt x="566" y="375"/>
                  </a:lnTo>
                  <a:lnTo>
                    <a:pt x="567" y="380"/>
                  </a:lnTo>
                  <a:lnTo>
                    <a:pt x="569" y="383"/>
                  </a:lnTo>
                  <a:lnTo>
                    <a:pt x="570" y="384"/>
                  </a:lnTo>
                  <a:lnTo>
                    <a:pt x="572" y="387"/>
                  </a:lnTo>
                  <a:lnTo>
                    <a:pt x="575" y="388"/>
                  </a:lnTo>
                  <a:lnTo>
                    <a:pt x="578" y="393"/>
                  </a:lnTo>
                  <a:lnTo>
                    <a:pt x="579" y="396"/>
                  </a:lnTo>
                  <a:lnTo>
                    <a:pt x="582" y="397"/>
                  </a:lnTo>
                  <a:lnTo>
                    <a:pt x="584" y="400"/>
                  </a:lnTo>
                  <a:lnTo>
                    <a:pt x="585" y="402"/>
                  </a:lnTo>
                  <a:lnTo>
                    <a:pt x="585" y="402"/>
                  </a:lnTo>
                  <a:lnTo>
                    <a:pt x="585" y="388"/>
                  </a:lnTo>
                  <a:lnTo>
                    <a:pt x="578" y="371"/>
                  </a:lnTo>
                  <a:lnTo>
                    <a:pt x="570" y="361"/>
                  </a:lnTo>
                  <a:lnTo>
                    <a:pt x="572" y="354"/>
                  </a:lnTo>
                  <a:lnTo>
                    <a:pt x="584" y="309"/>
                  </a:lnTo>
                  <a:lnTo>
                    <a:pt x="572" y="309"/>
                  </a:lnTo>
                  <a:lnTo>
                    <a:pt x="573" y="301"/>
                  </a:lnTo>
                  <a:lnTo>
                    <a:pt x="576" y="297"/>
                  </a:lnTo>
                  <a:lnTo>
                    <a:pt x="575" y="290"/>
                  </a:lnTo>
                  <a:lnTo>
                    <a:pt x="572" y="282"/>
                  </a:lnTo>
                  <a:lnTo>
                    <a:pt x="573" y="278"/>
                  </a:lnTo>
                  <a:lnTo>
                    <a:pt x="584" y="278"/>
                  </a:lnTo>
                  <a:lnTo>
                    <a:pt x="584" y="85"/>
                  </a:lnTo>
                  <a:lnTo>
                    <a:pt x="582" y="84"/>
                  </a:lnTo>
                  <a:lnTo>
                    <a:pt x="581" y="82"/>
                  </a:lnTo>
                  <a:lnTo>
                    <a:pt x="576" y="79"/>
                  </a:lnTo>
                  <a:lnTo>
                    <a:pt x="572" y="75"/>
                  </a:lnTo>
                  <a:lnTo>
                    <a:pt x="567" y="72"/>
                  </a:lnTo>
                  <a:lnTo>
                    <a:pt x="563" y="69"/>
                  </a:lnTo>
                  <a:lnTo>
                    <a:pt x="560" y="66"/>
                  </a:lnTo>
                  <a:lnTo>
                    <a:pt x="558" y="66"/>
                  </a:lnTo>
                  <a:lnTo>
                    <a:pt x="555" y="63"/>
                  </a:lnTo>
                  <a:lnTo>
                    <a:pt x="554" y="61"/>
                  </a:lnTo>
                  <a:lnTo>
                    <a:pt x="554" y="57"/>
                  </a:lnTo>
                  <a:lnTo>
                    <a:pt x="555" y="54"/>
                  </a:lnTo>
                  <a:lnTo>
                    <a:pt x="557" y="51"/>
                  </a:lnTo>
                  <a:lnTo>
                    <a:pt x="558" y="48"/>
                  </a:lnTo>
                  <a:lnTo>
                    <a:pt x="560" y="46"/>
                  </a:lnTo>
                  <a:lnTo>
                    <a:pt x="561" y="45"/>
                  </a:lnTo>
                  <a:lnTo>
                    <a:pt x="575" y="30"/>
                  </a:lnTo>
                  <a:lnTo>
                    <a:pt x="573" y="22"/>
                  </a:lnTo>
                  <a:lnTo>
                    <a:pt x="575" y="21"/>
                  </a:lnTo>
                  <a:lnTo>
                    <a:pt x="575" y="22"/>
                  </a:lnTo>
                  <a:lnTo>
                    <a:pt x="573" y="22"/>
                  </a:lnTo>
                  <a:lnTo>
                    <a:pt x="569" y="22"/>
                  </a:lnTo>
                  <a:lnTo>
                    <a:pt x="561" y="21"/>
                  </a:lnTo>
                  <a:lnTo>
                    <a:pt x="553" y="21"/>
                  </a:lnTo>
                  <a:lnTo>
                    <a:pt x="542" y="21"/>
                  </a:lnTo>
                  <a:lnTo>
                    <a:pt x="527" y="21"/>
                  </a:lnTo>
                  <a:lnTo>
                    <a:pt x="513" y="19"/>
                  </a:lnTo>
                  <a:lnTo>
                    <a:pt x="495" y="19"/>
                  </a:lnTo>
                  <a:lnTo>
                    <a:pt x="477" y="19"/>
                  </a:lnTo>
                  <a:lnTo>
                    <a:pt x="456" y="18"/>
                  </a:lnTo>
                  <a:lnTo>
                    <a:pt x="435" y="18"/>
                  </a:lnTo>
                  <a:lnTo>
                    <a:pt x="414" y="18"/>
                  </a:lnTo>
                  <a:lnTo>
                    <a:pt x="390" y="16"/>
                  </a:lnTo>
                  <a:lnTo>
                    <a:pt x="366" y="15"/>
                  </a:lnTo>
                  <a:lnTo>
                    <a:pt x="342" y="15"/>
                  </a:lnTo>
                  <a:lnTo>
                    <a:pt x="318" y="13"/>
                  </a:lnTo>
                  <a:lnTo>
                    <a:pt x="293" y="13"/>
                  </a:lnTo>
                  <a:lnTo>
                    <a:pt x="269" y="12"/>
                  </a:lnTo>
                  <a:lnTo>
                    <a:pt x="245" y="10"/>
                  </a:lnTo>
                  <a:lnTo>
                    <a:pt x="220" y="10"/>
                  </a:lnTo>
                  <a:lnTo>
                    <a:pt x="197" y="9"/>
                  </a:lnTo>
                  <a:lnTo>
                    <a:pt x="174" y="8"/>
                  </a:lnTo>
                  <a:lnTo>
                    <a:pt x="153" y="8"/>
                  </a:lnTo>
                  <a:lnTo>
                    <a:pt x="131" y="6"/>
                  </a:lnTo>
                  <a:lnTo>
                    <a:pt x="112" y="6"/>
                  </a:lnTo>
                  <a:lnTo>
                    <a:pt x="94" y="5"/>
                  </a:lnTo>
                  <a:lnTo>
                    <a:pt x="78" y="3"/>
                  </a:lnTo>
                  <a:lnTo>
                    <a:pt x="64" y="2"/>
                  </a:lnTo>
                  <a:lnTo>
                    <a:pt x="51" y="2"/>
                  </a:lnTo>
                  <a:lnTo>
                    <a:pt x="41" y="0"/>
                  </a:lnTo>
                  <a:lnTo>
                    <a:pt x="32" y="0"/>
                  </a:lnTo>
                  <a:lnTo>
                    <a:pt x="27" y="0"/>
                  </a:lnTo>
                  <a:lnTo>
                    <a:pt x="18" y="99"/>
                  </a:lnTo>
                  <a:lnTo>
                    <a:pt x="18" y="98"/>
                  </a:lnTo>
                  <a:lnTo>
                    <a:pt x="0" y="309"/>
                  </a:lnTo>
                  <a:lnTo>
                    <a:pt x="5" y="309"/>
                  </a:lnTo>
                  <a:lnTo>
                    <a:pt x="10" y="309"/>
                  </a:lnTo>
                  <a:lnTo>
                    <a:pt x="19" y="311"/>
                  </a:lnTo>
                  <a:lnTo>
                    <a:pt x="30" y="311"/>
                  </a:lnTo>
                  <a:lnTo>
                    <a:pt x="41" y="312"/>
                  </a:lnTo>
                  <a:lnTo>
                    <a:pt x="54" y="314"/>
                  </a:lnTo>
                  <a:lnTo>
                    <a:pt x="68" y="314"/>
                  </a:lnTo>
                  <a:lnTo>
                    <a:pt x="82" y="315"/>
                  </a:lnTo>
                  <a:lnTo>
                    <a:pt x="99" y="315"/>
                  </a:lnTo>
                  <a:lnTo>
                    <a:pt x="115" y="317"/>
                  </a:lnTo>
                  <a:lnTo>
                    <a:pt x="132" y="318"/>
                  </a:lnTo>
                  <a:lnTo>
                    <a:pt x="151" y="318"/>
                  </a:lnTo>
                  <a:lnTo>
                    <a:pt x="170" y="320"/>
                  </a:lnTo>
                  <a:lnTo>
                    <a:pt x="189" y="320"/>
                  </a:lnTo>
                  <a:lnTo>
                    <a:pt x="207" y="321"/>
                  </a:lnTo>
                  <a:lnTo>
                    <a:pt x="226" y="321"/>
                  </a:lnTo>
                  <a:lnTo>
                    <a:pt x="245" y="322"/>
                  </a:lnTo>
                  <a:lnTo>
                    <a:pt x="263" y="324"/>
                  </a:lnTo>
                  <a:lnTo>
                    <a:pt x="282" y="324"/>
                  </a:lnTo>
                  <a:lnTo>
                    <a:pt x="299" y="325"/>
                  </a:lnTo>
                  <a:lnTo>
                    <a:pt x="316" y="325"/>
                  </a:lnTo>
                  <a:lnTo>
                    <a:pt x="332" y="325"/>
                  </a:lnTo>
                  <a:lnTo>
                    <a:pt x="347" y="327"/>
                  </a:lnTo>
                  <a:lnTo>
                    <a:pt x="360" y="327"/>
                  </a:lnTo>
                  <a:lnTo>
                    <a:pt x="375" y="328"/>
                  </a:lnTo>
                  <a:lnTo>
                    <a:pt x="387" y="328"/>
                  </a:lnTo>
                  <a:lnTo>
                    <a:pt x="396" y="328"/>
                  </a:lnTo>
                  <a:lnTo>
                    <a:pt x="405" y="328"/>
                  </a:lnTo>
                  <a:lnTo>
                    <a:pt x="413" y="328"/>
                  </a:lnTo>
                  <a:lnTo>
                    <a:pt x="417" y="330"/>
                  </a:lnTo>
                  <a:lnTo>
                    <a:pt x="420" y="330"/>
                  </a:lnTo>
                  <a:lnTo>
                    <a:pt x="421" y="330"/>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294" name="Freeform 28"/>
            <p:cNvSpPr>
              <a:spLocks/>
            </p:cNvSpPr>
            <p:nvPr/>
          </p:nvSpPr>
          <p:spPr bwMode="auto">
            <a:xfrm>
              <a:off x="1822514" y="4279690"/>
              <a:ext cx="393638" cy="270739"/>
            </a:xfrm>
            <a:custGeom>
              <a:avLst/>
              <a:gdLst>
                <a:gd name="T0" fmla="*/ 422 w 586"/>
                <a:gd name="T1" fmla="*/ 330 h 403"/>
                <a:gd name="T2" fmla="*/ 438 w 586"/>
                <a:gd name="T3" fmla="*/ 340 h 403"/>
                <a:gd name="T4" fmla="*/ 454 w 586"/>
                <a:gd name="T5" fmla="*/ 350 h 403"/>
                <a:gd name="T6" fmla="*/ 458 w 586"/>
                <a:gd name="T7" fmla="*/ 354 h 403"/>
                <a:gd name="T8" fmla="*/ 467 w 586"/>
                <a:gd name="T9" fmla="*/ 353 h 403"/>
                <a:gd name="T10" fmla="*/ 474 w 586"/>
                <a:gd name="T11" fmla="*/ 347 h 403"/>
                <a:gd name="T12" fmla="*/ 528 w 586"/>
                <a:gd name="T13" fmla="*/ 354 h 403"/>
                <a:gd name="T14" fmla="*/ 537 w 586"/>
                <a:gd name="T15" fmla="*/ 355 h 403"/>
                <a:gd name="T16" fmla="*/ 545 w 586"/>
                <a:gd name="T17" fmla="*/ 358 h 403"/>
                <a:gd name="T18" fmla="*/ 555 w 586"/>
                <a:gd name="T19" fmla="*/ 363 h 403"/>
                <a:gd name="T20" fmla="*/ 566 w 586"/>
                <a:gd name="T21" fmla="*/ 375 h 403"/>
                <a:gd name="T22" fmla="*/ 570 w 586"/>
                <a:gd name="T23" fmla="*/ 384 h 403"/>
                <a:gd name="T24" fmla="*/ 575 w 586"/>
                <a:gd name="T25" fmla="*/ 388 h 403"/>
                <a:gd name="T26" fmla="*/ 582 w 586"/>
                <a:gd name="T27" fmla="*/ 397 h 403"/>
                <a:gd name="T28" fmla="*/ 585 w 586"/>
                <a:gd name="T29" fmla="*/ 402 h 403"/>
                <a:gd name="T30" fmla="*/ 570 w 586"/>
                <a:gd name="T31" fmla="*/ 361 h 403"/>
                <a:gd name="T32" fmla="*/ 572 w 586"/>
                <a:gd name="T33" fmla="*/ 309 h 403"/>
                <a:gd name="T34" fmla="*/ 575 w 586"/>
                <a:gd name="T35" fmla="*/ 290 h 403"/>
                <a:gd name="T36" fmla="*/ 584 w 586"/>
                <a:gd name="T37" fmla="*/ 278 h 403"/>
                <a:gd name="T38" fmla="*/ 582 w 586"/>
                <a:gd name="T39" fmla="*/ 84 h 403"/>
                <a:gd name="T40" fmla="*/ 572 w 586"/>
                <a:gd name="T41" fmla="*/ 75 h 403"/>
                <a:gd name="T42" fmla="*/ 560 w 586"/>
                <a:gd name="T43" fmla="*/ 66 h 403"/>
                <a:gd name="T44" fmla="*/ 555 w 586"/>
                <a:gd name="T45" fmla="*/ 63 h 403"/>
                <a:gd name="T46" fmla="*/ 555 w 586"/>
                <a:gd name="T47" fmla="*/ 54 h 403"/>
                <a:gd name="T48" fmla="*/ 560 w 586"/>
                <a:gd name="T49" fmla="*/ 46 h 403"/>
                <a:gd name="T50" fmla="*/ 573 w 586"/>
                <a:gd name="T51" fmla="*/ 22 h 403"/>
                <a:gd name="T52" fmla="*/ 575 w 586"/>
                <a:gd name="T53" fmla="*/ 22 h 403"/>
                <a:gd name="T54" fmla="*/ 561 w 586"/>
                <a:gd name="T55" fmla="*/ 21 h 403"/>
                <a:gd name="T56" fmla="*/ 527 w 586"/>
                <a:gd name="T57" fmla="*/ 21 h 403"/>
                <a:gd name="T58" fmla="*/ 477 w 586"/>
                <a:gd name="T59" fmla="*/ 19 h 403"/>
                <a:gd name="T60" fmla="*/ 414 w 586"/>
                <a:gd name="T61" fmla="*/ 18 h 403"/>
                <a:gd name="T62" fmla="*/ 342 w 586"/>
                <a:gd name="T63" fmla="*/ 15 h 403"/>
                <a:gd name="T64" fmla="*/ 269 w 586"/>
                <a:gd name="T65" fmla="*/ 12 h 403"/>
                <a:gd name="T66" fmla="*/ 197 w 586"/>
                <a:gd name="T67" fmla="*/ 9 h 403"/>
                <a:gd name="T68" fmla="*/ 131 w 586"/>
                <a:gd name="T69" fmla="*/ 6 h 403"/>
                <a:gd name="T70" fmla="*/ 78 w 586"/>
                <a:gd name="T71" fmla="*/ 3 h 403"/>
                <a:gd name="T72" fmla="*/ 41 w 586"/>
                <a:gd name="T73" fmla="*/ 0 h 403"/>
                <a:gd name="T74" fmla="*/ 18 w 586"/>
                <a:gd name="T75" fmla="*/ 99 h 403"/>
                <a:gd name="T76" fmla="*/ 0 w 586"/>
                <a:gd name="T77" fmla="*/ 309 h 403"/>
                <a:gd name="T78" fmla="*/ 19 w 586"/>
                <a:gd name="T79" fmla="*/ 311 h 403"/>
                <a:gd name="T80" fmla="*/ 54 w 586"/>
                <a:gd name="T81" fmla="*/ 314 h 403"/>
                <a:gd name="T82" fmla="*/ 99 w 586"/>
                <a:gd name="T83" fmla="*/ 315 h 403"/>
                <a:gd name="T84" fmla="*/ 151 w 586"/>
                <a:gd name="T85" fmla="*/ 318 h 403"/>
                <a:gd name="T86" fmla="*/ 207 w 586"/>
                <a:gd name="T87" fmla="*/ 321 h 403"/>
                <a:gd name="T88" fmla="*/ 263 w 586"/>
                <a:gd name="T89" fmla="*/ 324 h 403"/>
                <a:gd name="T90" fmla="*/ 316 w 586"/>
                <a:gd name="T91" fmla="*/ 325 h 403"/>
                <a:gd name="T92" fmla="*/ 360 w 586"/>
                <a:gd name="T93" fmla="*/ 327 h 403"/>
                <a:gd name="T94" fmla="*/ 396 w 586"/>
                <a:gd name="T95" fmla="*/ 328 h 403"/>
                <a:gd name="T96" fmla="*/ 417 w 586"/>
                <a:gd name="T97" fmla="*/ 33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6" h="403">
                  <a:moveTo>
                    <a:pt x="421" y="330"/>
                  </a:moveTo>
                  <a:lnTo>
                    <a:pt x="421" y="330"/>
                  </a:lnTo>
                  <a:lnTo>
                    <a:pt x="422" y="330"/>
                  </a:lnTo>
                  <a:lnTo>
                    <a:pt x="426" y="333"/>
                  </a:lnTo>
                  <a:lnTo>
                    <a:pt x="432" y="336"/>
                  </a:lnTo>
                  <a:lnTo>
                    <a:pt x="438" y="340"/>
                  </a:lnTo>
                  <a:lnTo>
                    <a:pt x="444" y="344"/>
                  </a:lnTo>
                  <a:lnTo>
                    <a:pt x="450" y="347"/>
                  </a:lnTo>
                  <a:lnTo>
                    <a:pt x="454" y="350"/>
                  </a:lnTo>
                  <a:lnTo>
                    <a:pt x="455" y="351"/>
                  </a:lnTo>
                  <a:lnTo>
                    <a:pt x="455" y="351"/>
                  </a:lnTo>
                  <a:lnTo>
                    <a:pt x="458" y="354"/>
                  </a:lnTo>
                  <a:lnTo>
                    <a:pt x="461" y="355"/>
                  </a:lnTo>
                  <a:lnTo>
                    <a:pt x="464" y="355"/>
                  </a:lnTo>
                  <a:lnTo>
                    <a:pt x="467" y="353"/>
                  </a:lnTo>
                  <a:lnTo>
                    <a:pt x="470" y="351"/>
                  </a:lnTo>
                  <a:lnTo>
                    <a:pt x="473" y="348"/>
                  </a:lnTo>
                  <a:lnTo>
                    <a:pt x="474" y="347"/>
                  </a:lnTo>
                  <a:lnTo>
                    <a:pt x="474" y="345"/>
                  </a:lnTo>
                  <a:lnTo>
                    <a:pt x="519" y="345"/>
                  </a:lnTo>
                  <a:lnTo>
                    <a:pt x="528" y="354"/>
                  </a:lnTo>
                  <a:lnTo>
                    <a:pt x="537" y="354"/>
                  </a:lnTo>
                  <a:lnTo>
                    <a:pt x="537" y="354"/>
                  </a:lnTo>
                  <a:lnTo>
                    <a:pt x="537" y="355"/>
                  </a:lnTo>
                  <a:lnTo>
                    <a:pt x="540" y="357"/>
                  </a:lnTo>
                  <a:lnTo>
                    <a:pt x="543" y="358"/>
                  </a:lnTo>
                  <a:lnTo>
                    <a:pt x="545" y="358"/>
                  </a:lnTo>
                  <a:lnTo>
                    <a:pt x="545" y="358"/>
                  </a:lnTo>
                  <a:lnTo>
                    <a:pt x="552" y="360"/>
                  </a:lnTo>
                  <a:lnTo>
                    <a:pt x="555" y="363"/>
                  </a:lnTo>
                  <a:lnTo>
                    <a:pt x="560" y="367"/>
                  </a:lnTo>
                  <a:lnTo>
                    <a:pt x="563" y="371"/>
                  </a:lnTo>
                  <a:lnTo>
                    <a:pt x="566" y="375"/>
                  </a:lnTo>
                  <a:lnTo>
                    <a:pt x="567" y="380"/>
                  </a:lnTo>
                  <a:lnTo>
                    <a:pt x="569" y="383"/>
                  </a:lnTo>
                  <a:lnTo>
                    <a:pt x="570" y="384"/>
                  </a:lnTo>
                  <a:lnTo>
                    <a:pt x="570" y="384"/>
                  </a:lnTo>
                  <a:lnTo>
                    <a:pt x="572" y="387"/>
                  </a:lnTo>
                  <a:lnTo>
                    <a:pt x="575" y="388"/>
                  </a:lnTo>
                  <a:lnTo>
                    <a:pt x="578" y="393"/>
                  </a:lnTo>
                  <a:lnTo>
                    <a:pt x="579" y="396"/>
                  </a:lnTo>
                  <a:lnTo>
                    <a:pt x="582" y="397"/>
                  </a:lnTo>
                  <a:lnTo>
                    <a:pt x="584" y="400"/>
                  </a:lnTo>
                  <a:lnTo>
                    <a:pt x="585" y="402"/>
                  </a:lnTo>
                  <a:lnTo>
                    <a:pt x="585" y="402"/>
                  </a:lnTo>
                  <a:lnTo>
                    <a:pt x="585" y="388"/>
                  </a:lnTo>
                  <a:lnTo>
                    <a:pt x="578" y="371"/>
                  </a:lnTo>
                  <a:lnTo>
                    <a:pt x="570" y="361"/>
                  </a:lnTo>
                  <a:lnTo>
                    <a:pt x="572" y="354"/>
                  </a:lnTo>
                  <a:lnTo>
                    <a:pt x="584" y="309"/>
                  </a:lnTo>
                  <a:lnTo>
                    <a:pt x="572" y="309"/>
                  </a:lnTo>
                  <a:lnTo>
                    <a:pt x="573" y="301"/>
                  </a:lnTo>
                  <a:lnTo>
                    <a:pt x="576" y="297"/>
                  </a:lnTo>
                  <a:lnTo>
                    <a:pt x="575" y="290"/>
                  </a:lnTo>
                  <a:lnTo>
                    <a:pt x="572" y="282"/>
                  </a:lnTo>
                  <a:lnTo>
                    <a:pt x="573" y="278"/>
                  </a:lnTo>
                  <a:lnTo>
                    <a:pt x="584" y="278"/>
                  </a:lnTo>
                  <a:lnTo>
                    <a:pt x="584" y="85"/>
                  </a:lnTo>
                  <a:lnTo>
                    <a:pt x="584" y="85"/>
                  </a:lnTo>
                  <a:lnTo>
                    <a:pt x="582" y="84"/>
                  </a:lnTo>
                  <a:lnTo>
                    <a:pt x="581" y="82"/>
                  </a:lnTo>
                  <a:lnTo>
                    <a:pt x="576" y="79"/>
                  </a:lnTo>
                  <a:lnTo>
                    <a:pt x="572" y="75"/>
                  </a:lnTo>
                  <a:lnTo>
                    <a:pt x="567" y="72"/>
                  </a:lnTo>
                  <a:lnTo>
                    <a:pt x="563" y="69"/>
                  </a:lnTo>
                  <a:lnTo>
                    <a:pt x="560" y="66"/>
                  </a:lnTo>
                  <a:lnTo>
                    <a:pt x="558" y="66"/>
                  </a:lnTo>
                  <a:lnTo>
                    <a:pt x="558" y="66"/>
                  </a:lnTo>
                  <a:lnTo>
                    <a:pt x="555" y="63"/>
                  </a:lnTo>
                  <a:lnTo>
                    <a:pt x="554" y="61"/>
                  </a:lnTo>
                  <a:lnTo>
                    <a:pt x="554" y="57"/>
                  </a:lnTo>
                  <a:lnTo>
                    <a:pt x="555" y="54"/>
                  </a:lnTo>
                  <a:lnTo>
                    <a:pt x="557" y="51"/>
                  </a:lnTo>
                  <a:lnTo>
                    <a:pt x="558" y="48"/>
                  </a:lnTo>
                  <a:lnTo>
                    <a:pt x="560" y="46"/>
                  </a:lnTo>
                  <a:lnTo>
                    <a:pt x="561" y="45"/>
                  </a:lnTo>
                  <a:lnTo>
                    <a:pt x="575" y="30"/>
                  </a:lnTo>
                  <a:lnTo>
                    <a:pt x="573" y="22"/>
                  </a:lnTo>
                  <a:lnTo>
                    <a:pt x="575" y="21"/>
                  </a:lnTo>
                  <a:lnTo>
                    <a:pt x="575" y="22"/>
                  </a:lnTo>
                  <a:lnTo>
                    <a:pt x="575" y="22"/>
                  </a:lnTo>
                  <a:lnTo>
                    <a:pt x="573" y="22"/>
                  </a:lnTo>
                  <a:lnTo>
                    <a:pt x="569" y="22"/>
                  </a:lnTo>
                  <a:lnTo>
                    <a:pt x="561" y="21"/>
                  </a:lnTo>
                  <a:lnTo>
                    <a:pt x="553" y="21"/>
                  </a:lnTo>
                  <a:lnTo>
                    <a:pt x="542" y="21"/>
                  </a:lnTo>
                  <a:lnTo>
                    <a:pt x="527" y="21"/>
                  </a:lnTo>
                  <a:lnTo>
                    <a:pt x="513" y="19"/>
                  </a:lnTo>
                  <a:lnTo>
                    <a:pt x="495" y="19"/>
                  </a:lnTo>
                  <a:lnTo>
                    <a:pt x="477" y="19"/>
                  </a:lnTo>
                  <a:lnTo>
                    <a:pt x="456" y="18"/>
                  </a:lnTo>
                  <a:lnTo>
                    <a:pt x="435" y="18"/>
                  </a:lnTo>
                  <a:lnTo>
                    <a:pt x="414" y="18"/>
                  </a:lnTo>
                  <a:lnTo>
                    <a:pt x="390" y="16"/>
                  </a:lnTo>
                  <a:lnTo>
                    <a:pt x="366" y="15"/>
                  </a:lnTo>
                  <a:lnTo>
                    <a:pt x="342" y="15"/>
                  </a:lnTo>
                  <a:lnTo>
                    <a:pt x="318" y="13"/>
                  </a:lnTo>
                  <a:lnTo>
                    <a:pt x="293" y="13"/>
                  </a:lnTo>
                  <a:lnTo>
                    <a:pt x="269" y="12"/>
                  </a:lnTo>
                  <a:lnTo>
                    <a:pt x="245" y="10"/>
                  </a:lnTo>
                  <a:lnTo>
                    <a:pt x="220" y="10"/>
                  </a:lnTo>
                  <a:lnTo>
                    <a:pt x="197" y="9"/>
                  </a:lnTo>
                  <a:lnTo>
                    <a:pt x="174" y="8"/>
                  </a:lnTo>
                  <a:lnTo>
                    <a:pt x="153" y="8"/>
                  </a:lnTo>
                  <a:lnTo>
                    <a:pt x="131" y="6"/>
                  </a:lnTo>
                  <a:lnTo>
                    <a:pt x="112" y="6"/>
                  </a:lnTo>
                  <a:lnTo>
                    <a:pt x="94" y="5"/>
                  </a:lnTo>
                  <a:lnTo>
                    <a:pt x="78" y="3"/>
                  </a:lnTo>
                  <a:lnTo>
                    <a:pt x="64" y="2"/>
                  </a:lnTo>
                  <a:lnTo>
                    <a:pt x="51" y="2"/>
                  </a:lnTo>
                  <a:lnTo>
                    <a:pt x="41" y="0"/>
                  </a:lnTo>
                  <a:lnTo>
                    <a:pt x="32" y="0"/>
                  </a:lnTo>
                  <a:lnTo>
                    <a:pt x="27" y="0"/>
                  </a:lnTo>
                  <a:lnTo>
                    <a:pt x="18" y="99"/>
                  </a:lnTo>
                  <a:lnTo>
                    <a:pt x="18" y="98"/>
                  </a:lnTo>
                  <a:lnTo>
                    <a:pt x="0" y="309"/>
                  </a:lnTo>
                  <a:lnTo>
                    <a:pt x="0" y="309"/>
                  </a:lnTo>
                  <a:lnTo>
                    <a:pt x="5" y="309"/>
                  </a:lnTo>
                  <a:lnTo>
                    <a:pt x="10" y="309"/>
                  </a:lnTo>
                  <a:lnTo>
                    <a:pt x="19" y="311"/>
                  </a:lnTo>
                  <a:lnTo>
                    <a:pt x="30" y="311"/>
                  </a:lnTo>
                  <a:lnTo>
                    <a:pt x="41" y="312"/>
                  </a:lnTo>
                  <a:lnTo>
                    <a:pt x="54" y="314"/>
                  </a:lnTo>
                  <a:lnTo>
                    <a:pt x="68" y="314"/>
                  </a:lnTo>
                  <a:lnTo>
                    <a:pt x="82" y="315"/>
                  </a:lnTo>
                  <a:lnTo>
                    <a:pt x="99" y="315"/>
                  </a:lnTo>
                  <a:lnTo>
                    <a:pt x="115" y="317"/>
                  </a:lnTo>
                  <a:lnTo>
                    <a:pt x="132" y="318"/>
                  </a:lnTo>
                  <a:lnTo>
                    <a:pt x="151" y="318"/>
                  </a:lnTo>
                  <a:lnTo>
                    <a:pt x="170" y="320"/>
                  </a:lnTo>
                  <a:lnTo>
                    <a:pt x="189" y="320"/>
                  </a:lnTo>
                  <a:lnTo>
                    <a:pt x="207" y="321"/>
                  </a:lnTo>
                  <a:lnTo>
                    <a:pt x="226" y="321"/>
                  </a:lnTo>
                  <a:lnTo>
                    <a:pt x="245" y="322"/>
                  </a:lnTo>
                  <a:lnTo>
                    <a:pt x="263" y="324"/>
                  </a:lnTo>
                  <a:lnTo>
                    <a:pt x="282" y="324"/>
                  </a:lnTo>
                  <a:lnTo>
                    <a:pt x="299" y="325"/>
                  </a:lnTo>
                  <a:lnTo>
                    <a:pt x="316" y="325"/>
                  </a:lnTo>
                  <a:lnTo>
                    <a:pt x="332" y="325"/>
                  </a:lnTo>
                  <a:lnTo>
                    <a:pt x="347" y="327"/>
                  </a:lnTo>
                  <a:lnTo>
                    <a:pt x="360" y="327"/>
                  </a:lnTo>
                  <a:lnTo>
                    <a:pt x="375" y="328"/>
                  </a:lnTo>
                  <a:lnTo>
                    <a:pt x="387" y="328"/>
                  </a:lnTo>
                  <a:lnTo>
                    <a:pt x="396" y="328"/>
                  </a:lnTo>
                  <a:lnTo>
                    <a:pt x="405" y="328"/>
                  </a:lnTo>
                  <a:lnTo>
                    <a:pt x="413" y="328"/>
                  </a:lnTo>
                  <a:lnTo>
                    <a:pt x="417" y="330"/>
                  </a:lnTo>
                  <a:lnTo>
                    <a:pt x="420" y="330"/>
                  </a:lnTo>
                  <a:lnTo>
                    <a:pt x="421" y="330"/>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295" name="Freeform 29"/>
            <p:cNvSpPr>
              <a:spLocks/>
            </p:cNvSpPr>
            <p:nvPr/>
          </p:nvSpPr>
          <p:spPr bwMode="auto">
            <a:xfrm>
              <a:off x="1809252" y="4487091"/>
              <a:ext cx="461153" cy="230377"/>
            </a:xfrm>
            <a:custGeom>
              <a:avLst/>
              <a:gdLst>
                <a:gd name="T0" fmla="*/ 664 w 687"/>
                <a:gd name="T1" fmla="*/ 307 h 343"/>
                <a:gd name="T2" fmla="*/ 660 w 687"/>
                <a:gd name="T3" fmla="*/ 294 h 343"/>
                <a:gd name="T4" fmla="*/ 655 w 687"/>
                <a:gd name="T5" fmla="*/ 284 h 343"/>
                <a:gd name="T6" fmla="*/ 653 w 687"/>
                <a:gd name="T7" fmla="*/ 279 h 343"/>
                <a:gd name="T8" fmla="*/ 647 w 687"/>
                <a:gd name="T9" fmla="*/ 268 h 343"/>
                <a:gd name="T10" fmla="*/ 646 w 687"/>
                <a:gd name="T11" fmla="*/ 255 h 343"/>
                <a:gd name="T12" fmla="*/ 647 w 687"/>
                <a:gd name="T13" fmla="*/ 241 h 343"/>
                <a:gd name="T14" fmla="*/ 647 w 687"/>
                <a:gd name="T15" fmla="*/ 230 h 343"/>
                <a:gd name="T16" fmla="*/ 649 w 687"/>
                <a:gd name="T17" fmla="*/ 222 h 343"/>
                <a:gd name="T18" fmla="*/ 642 w 687"/>
                <a:gd name="T19" fmla="*/ 188 h 343"/>
                <a:gd name="T20" fmla="*/ 631 w 687"/>
                <a:gd name="T21" fmla="*/ 177 h 343"/>
                <a:gd name="T22" fmla="*/ 628 w 687"/>
                <a:gd name="T23" fmla="*/ 164 h 343"/>
                <a:gd name="T24" fmla="*/ 630 w 687"/>
                <a:gd name="T25" fmla="*/ 156 h 343"/>
                <a:gd name="T26" fmla="*/ 627 w 687"/>
                <a:gd name="T27" fmla="*/ 138 h 343"/>
                <a:gd name="T28" fmla="*/ 622 w 687"/>
                <a:gd name="T29" fmla="*/ 129 h 343"/>
                <a:gd name="T30" fmla="*/ 614 w 687"/>
                <a:gd name="T31" fmla="*/ 124 h 343"/>
                <a:gd name="T32" fmla="*/ 610 w 687"/>
                <a:gd name="T33" fmla="*/ 112 h 343"/>
                <a:gd name="T34" fmla="*/ 609 w 687"/>
                <a:gd name="T35" fmla="*/ 104 h 343"/>
                <a:gd name="T36" fmla="*/ 604 w 687"/>
                <a:gd name="T37" fmla="*/ 93 h 343"/>
                <a:gd name="T38" fmla="*/ 601 w 687"/>
                <a:gd name="T39" fmla="*/ 88 h 343"/>
                <a:gd name="T40" fmla="*/ 594 w 687"/>
                <a:gd name="T41" fmla="*/ 79 h 343"/>
                <a:gd name="T42" fmla="*/ 589 w 687"/>
                <a:gd name="T43" fmla="*/ 74 h 343"/>
                <a:gd name="T44" fmla="*/ 583 w 687"/>
                <a:gd name="T45" fmla="*/ 62 h 343"/>
                <a:gd name="T46" fmla="*/ 571 w 687"/>
                <a:gd name="T47" fmla="*/ 51 h 343"/>
                <a:gd name="T48" fmla="*/ 560 w 687"/>
                <a:gd name="T49" fmla="*/ 48 h 343"/>
                <a:gd name="T50" fmla="*/ 548 w 687"/>
                <a:gd name="T51" fmla="*/ 45 h 343"/>
                <a:gd name="T52" fmla="*/ 494 w 687"/>
                <a:gd name="T53" fmla="*/ 38 h 343"/>
                <a:gd name="T54" fmla="*/ 487 w 687"/>
                <a:gd name="T55" fmla="*/ 44 h 343"/>
                <a:gd name="T56" fmla="*/ 478 w 687"/>
                <a:gd name="T57" fmla="*/ 45 h 343"/>
                <a:gd name="T58" fmla="*/ 469 w 687"/>
                <a:gd name="T59" fmla="*/ 38 h 343"/>
                <a:gd name="T60" fmla="*/ 452 w 687"/>
                <a:gd name="T61" fmla="*/ 27 h 343"/>
                <a:gd name="T62" fmla="*/ 440 w 687"/>
                <a:gd name="T63" fmla="*/ 21 h 343"/>
                <a:gd name="T64" fmla="*/ 433 w 687"/>
                <a:gd name="T65" fmla="*/ 19 h 343"/>
                <a:gd name="T66" fmla="*/ 406 w 687"/>
                <a:gd name="T67" fmla="*/ 19 h 343"/>
                <a:gd name="T68" fmla="*/ 367 w 687"/>
                <a:gd name="T69" fmla="*/ 18 h 343"/>
                <a:gd name="T70" fmla="*/ 319 w 687"/>
                <a:gd name="T71" fmla="*/ 16 h 343"/>
                <a:gd name="T72" fmla="*/ 265 w 687"/>
                <a:gd name="T73" fmla="*/ 13 h 343"/>
                <a:gd name="T74" fmla="*/ 209 w 687"/>
                <a:gd name="T75" fmla="*/ 11 h 343"/>
                <a:gd name="T76" fmla="*/ 153 w 687"/>
                <a:gd name="T77" fmla="*/ 9 h 343"/>
                <a:gd name="T78" fmla="*/ 102 w 687"/>
                <a:gd name="T79" fmla="*/ 6 h 343"/>
                <a:gd name="T80" fmla="*/ 62 w 687"/>
                <a:gd name="T81" fmla="*/ 3 h 343"/>
                <a:gd name="T82" fmla="*/ 31 w 687"/>
                <a:gd name="T83" fmla="*/ 0 h 343"/>
                <a:gd name="T84" fmla="*/ 0 w 687"/>
                <a:gd name="T85" fmla="*/ 211 h 343"/>
                <a:gd name="T86" fmla="*/ 157 w 687"/>
                <a:gd name="T87" fmla="*/ 327 h 343"/>
                <a:gd name="T88" fmla="*/ 188 w 687"/>
                <a:gd name="T89" fmla="*/ 331 h 343"/>
                <a:gd name="T90" fmla="*/ 234 w 687"/>
                <a:gd name="T91" fmla="*/ 334 h 343"/>
                <a:gd name="T92" fmla="*/ 292 w 687"/>
                <a:gd name="T93" fmla="*/ 336 h 343"/>
                <a:gd name="T94" fmla="*/ 358 w 687"/>
                <a:gd name="T95" fmla="*/ 337 h 343"/>
                <a:gd name="T96" fmla="*/ 427 w 687"/>
                <a:gd name="T97" fmla="*/ 339 h 343"/>
                <a:gd name="T98" fmla="*/ 496 w 687"/>
                <a:gd name="T99" fmla="*/ 340 h 343"/>
                <a:gd name="T100" fmla="*/ 559 w 687"/>
                <a:gd name="T101" fmla="*/ 340 h 343"/>
                <a:gd name="T102" fmla="*/ 613 w 687"/>
                <a:gd name="T103" fmla="*/ 342 h 343"/>
                <a:gd name="T104" fmla="*/ 655 w 687"/>
                <a:gd name="T105" fmla="*/ 342 h 343"/>
                <a:gd name="T106" fmla="*/ 680 w 687"/>
                <a:gd name="T107" fmla="*/ 34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7" h="343">
                  <a:moveTo>
                    <a:pt x="686" y="342"/>
                  </a:moveTo>
                  <a:lnTo>
                    <a:pt x="676" y="317"/>
                  </a:lnTo>
                  <a:lnTo>
                    <a:pt x="664" y="307"/>
                  </a:lnTo>
                  <a:lnTo>
                    <a:pt x="661" y="297"/>
                  </a:lnTo>
                  <a:lnTo>
                    <a:pt x="661" y="296"/>
                  </a:lnTo>
                  <a:lnTo>
                    <a:pt x="660" y="294"/>
                  </a:lnTo>
                  <a:lnTo>
                    <a:pt x="658" y="291"/>
                  </a:lnTo>
                  <a:lnTo>
                    <a:pt x="657" y="288"/>
                  </a:lnTo>
                  <a:lnTo>
                    <a:pt x="655" y="284"/>
                  </a:lnTo>
                  <a:lnTo>
                    <a:pt x="654" y="281"/>
                  </a:lnTo>
                  <a:lnTo>
                    <a:pt x="653" y="279"/>
                  </a:lnTo>
                  <a:lnTo>
                    <a:pt x="653" y="279"/>
                  </a:lnTo>
                  <a:lnTo>
                    <a:pt x="650" y="276"/>
                  </a:lnTo>
                  <a:lnTo>
                    <a:pt x="649" y="273"/>
                  </a:lnTo>
                  <a:lnTo>
                    <a:pt x="647" y="268"/>
                  </a:lnTo>
                  <a:lnTo>
                    <a:pt x="647" y="264"/>
                  </a:lnTo>
                  <a:lnTo>
                    <a:pt x="646" y="260"/>
                  </a:lnTo>
                  <a:lnTo>
                    <a:pt x="646" y="255"/>
                  </a:lnTo>
                  <a:lnTo>
                    <a:pt x="646" y="251"/>
                  </a:lnTo>
                  <a:lnTo>
                    <a:pt x="646" y="246"/>
                  </a:lnTo>
                  <a:lnTo>
                    <a:pt x="647" y="241"/>
                  </a:lnTo>
                  <a:lnTo>
                    <a:pt x="647" y="237"/>
                  </a:lnTo>
                  <a:lnTo>
                    <a:pt x="647" y="233"/>
                  </a:lnTo>
                  <a:lnTo>
                    <a:pt x="647" y="230"/>
                  </a:lnTo>
                  <a:lnTo>
                    <a:pt x="649" y="227"/>
                  </a:lnTo>
                  <a:lnTo>
                    <a:pt x="649" y="224"/>
                  </a:lnTo>
                  <a:lnTo>
                    <a:pt x="649" y="222"/>
                  </a:lnTo>
                  <a:lnTo>
                    <a:pt x="649" y="222"/>
                  </a:lnTo>
                  <a:lnTo>
                    <a:pt x="643" y="216"/>
                  </a:lnTo>
                  <a:lnTo>
                    <a:pt x="642" y="188"/>
                  </a:lnTo>
                  <a:lnTo>
                    <a:pt x="639" y="184"/>
                  </a:lnTo>
                  <a:lnTo>
                    <a:pt x="634" y="181"/>
                  </a:lnTo>
                  <a:lnTo>
                    <a:pt x="631" y="177"/>
                  </a:lnTo>
                  <a:lnTo>
                    <a:pt x="628" y="172"/>
                  </a:lnTo>
                  <a:lnTo>
                    <a:pt x="628" y="168"/>
                  </a:lnTo>
                  <a:lnTo>
                    <a:pt x="628" y="164"/>
                  </a:lnTo>
                  <a:lnTo>
                    <a:pt x="628" y="161"/>
                  </a:lnTo>
                  <a:lnTo>
                    <a:pt x="628" y="158"/>
                  </a:lnTo>
                  <a:lnTo>
                    <a:pt x="630" y="156"/>
                  </a:lnTo>
                  <a:lnTo>
                    <a:pt x="628" y="150"/>
                  </a:lnTo>
                  <a:lnTo>
                    <a:pt x="628" y="142"/>
                  </a:lnTo>
                  <a:lnTo>
                    <a:pt x="627" y="138"/>
                  </a:lnTo>
                  <a:lnTo>
                    <a:pt x="624" y="134"/>
                  </a:lnTo>
                  <a:lnTo>
                    <a:pt x="623" y="131"/>
                  </a:lnTo>
                  <a:lnTo>
                    <a:pt x="622" y="129"/>
                  </a:lnTo>
                  <a:lnTo>
                    <a:pt x="620" y="128"/>
                  </a:lnTo>
                  <a:lnTo>
                    <a:pt x="619" y="126"/>
                  </a:lnTo>
                  <a:lnTo>
                    <a:pt x="614" y="124"/>
                  </a:lnTo>
                  <a:lnTo>
                    <a:pt x="613" y="121"/>
                  </a:lnTo>
                  <a:lnTo>
                    <a:pt x="610" y="117"/>
                  </a:lnTo>
                  <a:lnTo>
                    <a:pt x="610" y="112"/>
                  </a:lnTo>
                  <a:lnTo>
                    <a:pt x="609" y="109"/>
                  </a:lnTo>
                  <a:lnTo>
                    <a:pt x="609" y="105"/>
                  </a:lnTo>
                  <a:lnTo>
                    <a:pt x="609" y="104"/>
                  </a:lnTo>
                  <a:lnTo>
                    <a:pt x="609" y="104"/>
                  </a:lnTo>
                  <a:lnTo>
                    <a:pt x="604" y="93"/>
                  </a:lnTo>
                  <a:lnTo>
                    <a:pt x="604" y="93"/>
                  </a:lnTo>
                  <a:lnTo>
                    <a:pt x="604" y="93"/>
                  </a:lnTo>
                  <a:lnTo>
                    <a:pt x="603" y="91"/>
                  </a:lnTo>
                  <a:lnTo>
                    <a:pt x="601" y="88"/>
                  </a:lnTo>
                  <a:lnTo>
                    <a:pt x="598" y="87"/>
                  </a:lnTo>
                  <a:lnTo>
                    <a:pt x="597" y="84"/>
                  </a:lnTo>
                  <a:lnTo>
                    <a:pt x="594" y="79"/>
                  </a:lnTo>
                  <a:lnTo>
                    <a:pt x="592" y="78"/>
                  </a:lnTo>
                  <a:lnTo>
                    <a:pt x="590" y="75"/>
                  </a:lnTo>
                  <a:lnTo>
                    <a:pt x="589" y="74"/>
                  </a:lnTo>
                  <a:lnTo>
                    <a:pt x="587" y="71"/>
                  </a:lnTo>
                  <a:lnTo>
                    <a:pt x="586" y="66"/>
                  </a:lnTo>
                  <a:lnTo>
                    <a:pt x="583" y="62"/>
                  </a:lnTo>
                  <a:lnTo>
                    <a:pt x="580" y="58"/>
                  </a:lnTo>
                  <a:lnTo>
                    <a:pt x="575" y="54"/>
                  </a:lnTo>
                  <a:lnTo>
                    <a:pt x="571" y="51"/>
                  </a:lnTo>
                  <a:lnTo>
                    <a:pt x="564" y="49"/>
                  </a:lnTo>
                  <a:lnTo>
                    <a:pt x="562" y="49"/>
                  </a:lnTo>
                  <a:lnTo>
                    <a:pt x="560" y="48"/>
                  </a:lnTo>
                  <a:lnTo>
                    <a:pt x="557" y="46"/>
                  </a:lnTo>
                  <a:lnTo>
                    <a:pt x="557" y="45"/>
                  </a:lnTo>
                  <a:lnTo>
                    <a:pt x="548" y="45"/>
                  </a:lnTo>
                  <a:lnTo>
                    <a:pt x="538" y="36"/>
                  </a:lnTo>
                  <a:lnTo>
                    <a:pt x="494" y="36"/>
                  </a:lnTo>
                  <a:lnTo>
                    <a:pt x="494" y="38"/>
                  </a:lnTo>
                  <a:lnTo>
                    <a:pt x="493" y="39"/>
                  </a:lnTo>
                  <a:lnTo>
                    <a:pt x="490" y="42"/>
                  </a:lnTo>
                  <a:lnTo>
                    <a:pt x="487" y="44"/>
                  </a:lnTo>
                  <a:lnTo>
                    <a:pt x="484" y="46"/>
                  </a:lnTo>
                  <a:lnTo>
                    <a:pt x="481" y="46"/>
                  </a:lnTo>
                  <a:lnTo>
                    <a:pt x="478" y="45"/>
                  </a:lnTo>
                  <a:lnTo>
                    <a:pt x="475" y="42"/>
                  </a:lnTo>
                  <a:lnTo>
                    <a:pt x="473" y="41"/>
                  </a:lnTo>
                  <a:lnTo>
                    <a:pt x="469" y="38"/>
                  </a:lnTo>
                  <a:lnTo>
                    <a:pt x="464" y="35"/>
                  </a:lnTo>
                  <a:lnTo>
                    <a:pt x="458" y="31"/>
                  </a:lnTo>
                  <a:lnTo>
                    <a:pt x="452" y="27"/>
                  </a:lnTo>
                  <a:lnTo>
                    <a:pt x="446" y="24"/>
                  </a:lnTo>
                  <a:lnTo>
                    <a:pt x="442" y="21"/>
                  </a:lnTo>
                  <a:lnTo>
                    <a:pt x="440" y="21"/>
                  </a:lnTo>
                  <a:lnTo>
                    <a:pt x="439" y="21"/>
                  </a:lnTo>
                  <a:lnTo>
                    <a:pt x="436" y="21"/>
                  </a:lnTo>
                  <a:lnTo>
                    <a:pt x="433" y="19"/>
                  </a:lnTo>
                  <a:lnTo>
                    <a:pt x="425" y="19"/>
                  </a:lnTo>
                  <a:lnTo>
                    <a:pt x="416" y="19"/>
                  </a:lnTo>
                  <a:lnTo>
                    <a:pt x="406" y="19"/>
                  </a:lnTo>
                  <a:lnTo>
                    <a:pt x="395" y="19"/>
                  </a:lnTo>
                  <a:lnTo>
                    <a:pt x="380" y="18"/>
                  </a:lnTo>
                  <a:lnTo>
                    <a:pt x="367" y="18"/>
                  </a:lnTo>
                  <a:lnTo>
                    <a:pt x="352" y="16"/>
                  </a:lnTo>
                  <a:lnTo>
                    <a:pt x="336" y="16"/>
                  </a:lnTo>
                  <a:lnTo>
                    <a:pt x="319" y="16"/>
                  </a:lnTo>
                  <a:lnTo>
                    <a:pt x="302" y="15"/>
                  </a:lnTo>
                  <a:lnTo>
                    <a:pt x="283" y="15"/>
                  </a:lnTo>
                  <a:lnTo>
                    <a:pt x="265" y="13"/>
                  </a:lnTo>
                  <a:lnTo>
                    <a:pt x="246" y="12"/>
                  </a:lnTo>
                  <a:lnTo>
                    <a:pt x="227" y="12"/>
                  </a:lnTo>
                  <a:lnTo>
                    <a:pt x="209" y="11"/>
                  </a:lnTo>
                  <a:lnTo>
                    <a:pt x="190" y="11"/>
                  </a:lnTo>
                  <a:lnTo>
                    <a:pt x="171" y="9"/>
                  </a:lnTo>
                  <a:lnTo>
                    <a:pt x="153" y="9"/>
                  </a:lnTo>
                  <a:lnTo>
                    <a:pt x="135" y="8"/>
                  </a:lnTo>
                  <a:lnTo>
                    <a:pt x="120" y="6"/>
                  </a:lnTo>
                  <a:lnTo>
                    <a:pt x="102" y="6"/>
                  </a:lnTo>
                  <a:lnTo>
                    <a:pt x="89" y="5"/>
                  </a:lnTo>
                  <a:lnTo>
                    <a:pt x="74" y="5"/>
                  </a:lnTo>
                  <a:lnTo>
                    <a:pt x="62" y="3"/>
                  </a:lnTo>
                  <a:lnTo>
                    <a:pt x="50" y="2"/>
                  </a:lnTo>
                  <a:lnTo>
                    <a:pt x="39" y="2"/>
                  </a:lnTo>
                  <a:lnTo>
                    <a:pt x="31" y="0"/>
                  </a:lnTo>
                  <a:lnTo>
                    <a:pt x="26" y="0"/>
                  </a:lnTo>
                  <a:lnTo>
                    <a:pt x="20" y="0"/>
                  </a:lnTo>
                  <a:lnTo>
                    <a:pt x="0" y="211"/>
                  </a:lnTo>
                  <a:lnTo>
                    <a:pt x="0" y="211"/>
                  </a:lnTo>
                  <a:lnTo>
                    <a:pt x="163" y="221"/>
                  </a:lnTo>
                  <a:lnTo>
                    <a:pt x="157" y="327"/>
                  </a:lnTo>
                  <a:lnTo>
                    <a:pt x="165" y="328"/>
                  </a:lnTo>
                  <a:lnTo>
                    <a:pt x="176" y="330"/>
                  </a:lnTo>
                  <a:lnTo>
                    <a:pt x="188" y="331"/>
                  </a:lnTo>
                  <a:lnTo>
                    <a:pt x="201" y="331"/>
                  </a:lnTo>
                  <a:lnTo>
                    <a:pt x="218" y="333"/>
                  </a:lnTo>
                  <a:lnTo>
                    <a:pt x="234" y="334"/>
                  </a:lnTo>
                  <a:lnTo>
                    <a:pt x="251" y="334"/>
                  </a:lnTo>
                  <a:lnTo>
                    <a:pt x="272" y="336"/>
                  </a:lnTo>
                  <a:lnTo>
                    <a:pt x="292" y="336"/>
                  </a:lnTo>
                  <a:lnTo>
                    <a:pt x="313" y="337"/>
                  </a:lnTo>
                  <a:lnTo>
                    <a:pt x="335" y="337"/>
                  </a:lnTo>
                  <a:lnTo>
                    <a:pt x="358" y="337"/>
                  </a:lnTo>
                  <a:lnTo>
                    <a:pt x="380" y="339"/>
                  </a:lnTo>
                  <a:lnTo>
                    <a:pt x="404" y="339"/>
                  </a:lnTo>
                  <a:lnTo>
                    <a:pt x="427" y="339"/>
                  </a:lnTo>
                  <a:lnTo>
                    <a:pt x="449" y="339"/>
                  </a:lnTo>
                  <a:lnTo>
                    <a:pt x="472" y="340"/>
                  </a:lnTo>
                  <a:lnTo>
                    <a:pt x="496" y="340"/>
                  </a:lnTo>
                  <a:lnTo>
                    <a:pt x="517" y="340"/>
                  </a:lnTo>
                  <a:lnTo>
                    <a:pt x="538" y="340"/>
                  </a:lnTo>
                  <a:lnTo>
                    <a:pt x="559" y="340"/>
                  </a:lnTo>
                  <a:lnTo>
                    <a:pt x="578" y="340"/>
                  </a:lnTo>
                  <a:lnTo>
                    <a:pt x="595" y="342"/>
                  </a:lnTo>
                  <a:lnTo>
                    <a:pt x="613" y="342"/>
                  </a:lnTo>
                  <a:lnTo>
                    <a:pt x="628" y="342"/>
                  </a:lnTo>
                  <a:lnTo>
                    <a:pt x="643" y="342"/>
                  </a:lnTo>
                  <a:lnTo>
                    <a:pt x="655" y="342"/>
                  </a:lnTo>
                  <a:lnTo>
                    <a:pt x="666" y="342"/>
                  </a:lnTo>
                  <a:lnTo>
                    <a:pt x="675" y="342"/>
                  </a:lnTo>
                  <a:lnTo>
                    <a:pt x="680" y="342"/>
                  </a:lnTo>
                  <a:lnTo>
                    <a:pt x="685" y="342"/>
                  </a:lnTo>
                  <a:lnTo>
                    <a:pt x="686" y="342"/>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296" name="Freeform 30"/>
            <p:cNvSpPr>
              <a:spLocks/>
            </p:cNvSpPr>
            <p:nvPr/>
          </p:nvSpPr>
          <p:spPr bwMode="auto">
            <a:xfrm>
              <a:off x="1809252" y="4487091"/>
              <a:ext cx="461153" cy="230377"/>
            </a:xfrm>
            <a:custGeom>
              <a:avLst/>
              <a:gdLst>
                <a:gd name="T0" fmla="*/ 664 w 687"/>
                <a:gd name="T1" fmla="*/ 307 h 343"/>
                <a:gd name="T2" fmla="*/ 661 w 687"/>
                <a:gd name="T3" fmla="*/ 296 h 343"/>
                <a:gd name="T4" fmla="*/ 657 w 687"/>
                <a:gd name="T5" fmla="*/ 288 h 343"/>
                <a:gd name="T6" fmla="*/ 653 w 687"/>
                <a:gd name="T7" fmla="*/ 279 h 343"/>
                <a:gd name="T8" fmla="*/ 650 w 687"/>
                <a:gd name="T9" fmla="*/ 276 h 343"/>
                <a:gd name="T10" fmla="*/ 647 w 687"/>
                <a:gd name="T11" fmla="*/ 264 h 343"/>
                <a:gd name="T12" fmla="*/ 646 w 687"/>
                <a:gd name="T13" fmla="*/ 251 h 343"/>
                <a:gd name="T14" fmla="*/ 647 w 687"/>
                <a:gd name="T15" fmla="*/ 237 h 343"/>
                <a:gd name="T16" fmla="*/ 649 w 687"/>
                <a:gd name="T17" fmla="*/ 227 h 343"/>
                <a:gd name="T18" fmla="*/ 649 w 687"/>
                <a:gd name="T19" fmla="*/ 222 h 343"/>
                <a:gd name="T20" fmla="*/ 639 w 687"/>
                <a:gd name="T21" fmla="*/ 184 h 343"/>
                <a:gd name="T22" fmla="*/ 631 w 687"/>
                <a:gd name="T23" fmla="*/ 177 h 343"/>
                <a:gd name="T24" fmla="*/ 628 w 687"/>
                <a:gd name="T25" fmla="*/ 164 h 343"/>
                <a:gd name="T26" fmla="*/ 630 w 687"/>
                <a:gd name="T27" fmla="*/ 156 h 343"/>
                <a:gd name="T28" fmla="*/ 628 w 687"/>
                <a:gd name="T29" fmla="*/ 142 h 343"/>
                <a:gd name="T30" fmla="*/ 623 w 687"/>
                <a:gd name="T31" fmla="*/ 131 h 343"/>
                <a:gd name="T32" fmla="*/ 619 w 687"/>
                <a:gd name="T33" fmla="*/ 126 h 343"/>
                <a:gd name="T34" fmla="*/ 613 w 687"/>
                <a:gd name="T35" fmla="*/ 121 h 343"/>
                <a:gd name="T36" fmla="*/ 609 w 687"/>
                <a:gd name="T37" fmla="*/ 109 h 343"/>
                <a:gd name="T38" fmla="*/ 609 w 687"/>
                <a:gd name="T39" fmla="*/ 104 h 343"/>
                <a:gd name="T40" fmla="*/ 604 w 687"/>
                <a:gd name="T41" fmla="*/ 93 h 343"/>
                <a:gd name="T42" fmla="*/ 601 w 687"/>
                <a:gd name="T43" fmla="*/ 88 h 343"/>
                <a:gd name="T44" fmla="*/ 594 w 687"/>
                <a:gd name="T45" fmla="*/ 79 h 343"/>
                <a:gd name="T46" fmla="*/ 590 w 687"/>
                <a:gd name="T47" fmla="*/ 75 h 343"/>
                <a:gd name="T48" fmla="*/ 586 w 687"/>
                <a:gd name="T49" fmla="*/ 66 h 343"/>
                <a:gd name="T50" fmla="*/ 575 w 687"/>
                <a:gd name="T51" fmla="*/ 54 h 343"/>
                <a:gd name="T52" fmla="*/ 564 w 687"/>
                <a:gd name="T53" fmla="*/ 49 h 343"/>
                <a:gd name="T54" fmla="*/ 557 w 687"/>
                <a:gd name="T55" fmla="*/ 46 h 343"/>
                <a:gd name="T56" fmla="*/ 538 w 687"/>
                <a:gd name="T57" fmla="*/ 36 h 343"/>
                <a:gd name="T58" fmla="*/ 494 w 687"/>
                <a:gd name="T59" fmla="*/ 38 h 343"/>
                <a:gd name="T60" fmla="*/ 487 w 687"/>
                <a:gd name="T61" fmla="*/ 44 h 343"/>
                <a:gd name="T62" fmla="*/ 478 w 687"/>
                <a:gd name="T63" fmla="*/ 45 h 343"/>
                <a:gd name="T64" fmla="*/ 473 w 687"/>
                <a:gd name="T65" fmla="*/ 41 h 343"/>
                <a:gd name="T66" fmla="*/ 458 w 687"/>
                <a:gd name="T67" fmla="*/ 31 h 343"/>
                <a:gd name="T68" fmla="*/ 442 w 687"/>
                <a:gd name="T69" fmla="*/ 21 h 343"/>
                <a:gd name="T70" fmla="*/ 439 w 687"/>
                <a:gd name="T71" fmla="*/ 21 h 343"/>
                <a:gd name="T72" fmla="*/ 425 w 687"/>
                <a:gd name="T73" fmla="*/ 19 h 343"/>
                <a:gd name="T74" fmla="*/ 395 w 687"/>
                <a:gd name="T75" fmla="*/ 19 h 343"/>
                <a:gd name="T76" fmla="*/ 352 w 687"/>
                <a:gd name="T77" fmla="*/ 16 h 343"/>
                <a:gd name="T78" fmla="*/ 302 w 687"/>
                <a:gd name="T79" fmla="*/ 15 h 343"/>
                <a:gd name="T80" fmla="*/ 246 w 687"/>
                <a:gd name="T81" fmla="*/ 12 h 343"/>
                <a:gd name="T82" fmla="*/ 190 w 687"/>
                <a:gd name="T83" fmla="*/ 11 h 343"/>
                <a:gd name="T84" fmla="*/ 135 w 687"/>
                <a:gd name="T85" fmla="*/ 8 h 343"/>
                <a:gd name="T86" fmla="*/ 89 w 687"/>
                <a:gd name="T87" fmla="*/ 5 h 343"/>
                <a:gd name="T88" fmla="*/ 50 w 687"/>
                <a:gd name="T89" fmla="*/ 2 h 343"/>
                <a:gd name="T90" fmla="*/ 26 w 687"/>
                <a:gd name="T91" fmla="*/ 0 h 343"/>
                <a:gd name="T92" fmla="*/ 0 w 687"/>
                <a:gd name="T93" fmla="*/ 211 h 343"/>
                <a:gd name="T94" fmla="*/ 157 w 687"/>
                <a:gd name="T95" fmla="*/ 327 h 343"/>
                <a:gd name="T96" fmla="*/ 188 w 687"/>
                <a:gd name="T97" fmla="*/ 331 h 343"/>
                <a:gd name="T98" fmla="*/ 234 w 687"/>
                <a:gd name="T99" fmla="*/ 334 h 343"/>
                <a:gd name="T100" fmla="*/ 292 w 687"/>
                <a:gd name="T101" fmla="*/ 336 h 343"/>
                <a:gd name="T102" fmla="*/ 358 w 687"/>
                <a:gd name="T103" fmla="*/ 337 h 343"/>
                <a:gd name="T104" fmla="*/ 427 w 687"/>
                <a:gd name="T105" fmla="*/ 339 h 343"/>
                <a:gd name="T106" fmla="*/ 496 w 687"/>
                <a:gd name="T107" fmla="*/ 340 h 343"/>
                <a:gd name="T108" fmla="*/ 559 w 687"/>
                <a:gd name="T109" fmla="*/ 340 h 343"/>
                <a:gd name="T110" fmla="*/ 613 w 687"/>
                <a:gd name="T111" fmla="*/ 342 h 343"/>
                <a:gd name="T112" fmla="*/ 655 w 687"/>
                <a:gd name="T113" fmla="*/ 342 h 343"/>
                <a:gd name="T114" fmla="*/ 680 w 687"/>
                <a:gd name="T115" fmla="*/ 34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7" h="343">
                  <a:moveTo>
                    <a:pt x="686" y="342"/>
                  </a:moveTo>
                  <a:lnTo>
                    <a:pt x="676" y="317"/>
                  </a:lnTo>
                  <a:lnTo>
                    <a:pt x="664" y="307"/>
                  </a:lnTo>
                  <a:lnTo>
                    <a:pt x="661" y="297"/>
                  </a:lnTo>
                  <a:lnTo>
                    <a:pt x="661" y="297"/>
                  </a:lnTo>
                  <a:lnTo>
                    <a:pt x="661" y="296"/>
                  </a:lnTo>
                  <a:lnTo>
                    <a:pt x="660" y="294"/>
                  </a:lnTo>
                  <a:lnTo>
                    <a:pt x="658" y="291"/>
                  </a:lnTo>
                  <a:lnTo>
                    <a:pt x="657" y="288"/>
                  </a:lnTo>
                  <a:lnTo>
                    <a:pt x="655" y="284"/>
                  </a:lnTo>
                  <a:lnTo>
                    <a:pt x="654" y="281"/>
                  </a:lnTo>
                  <a:lnTo>
                    <a:pt x="653" y="279"/>
                  </a:lnTo>
                  <a:lnTo>
                    <a:pt x="653" y="279"/>
                  </a:lnTo>
                  <a:lnTo>
                    <a:pt x="653" y="279"/>
                  </a:lnTo>
                  <a:lnTo>
                    <a:pt x="650" y="276"/>
                  </a:lnTo>
                  <a:lnTo>
                    <a:pt x="649" y="273"/>
                  </a:lnTo>
                  <a:lnTo>
                    <a:pt x="647" y="268"/>
                  </a:lnTo>
                  <a:lnTo>
                    <a:pt x="647" y="264"/>
                  </a:lnTo>
                  <a:lnTo>
                    <a:pt x="646" y="260"/>
                  </a:lnTo>
                  <a:lnTo>
                    <a:pt x="646" y="255"/>
                  </a:lnTo>
                  <a:lnTo>
                    <a:pt x="646" y="251"/>
                  </a:lnTo>
                  <a:lnTo>
                    <a:pt x="646" y="246"/>
                  </a:lnTo>
                  <a:lnTo>
                    <a:pt x="647" y="241"/>
                  </a:lnTo>
                  <a:lnTo>
                    <a:pt x="647" y="237"/>
                  </a:lnTo>
                  <a:lnTo>
                    <a:pt x="647" y="233"/>
                  </a:lnTo>
                  <a:lnTo>
                    <a:pt x="647" y="230"/>
                  </a:lnTo>
                  <a:lnTo>
                    <a:pt x="649" y="227"/>
                  </a:lnTo>
                  <a:lnTo>
                    <a:pt x="649" y="224"/>
                  </a:lnTo>
                  <a:lnTo>
                    <a:pt x="649" y="222"/>
                  </a:lnTo>
                  <a:lnTo>
                    <a:pt x="649" y="222"/>
                  </a:lnTo>
                  <a:lnTo>
                    <a:pt x="643" y="216"/>
                  </a:lnTo>
                  <a:lnTo>
                    <a:pt x="642" y="188"/>
                  </a:lnTo>
                  <a:lnTo>
                    <a:pt x="639" y="184"/>
                  </a:lnTo>
                  <a:lnTo>
                    <a:pt x="639" y="184"/>
                  </a:lnTo>
                  <a:lnTo>
                    <a:pt x="634" y="181"/>
                  </a:lnTo>
                  <a:lnTo>
                    <a:pt x="631" y="177"/>
                  </a:lnTo>
                  <a:lnTo>
                    <a:pt x="628" y="172"/>
                  </a:lnTo>
                  <a:lnTo>
                    <a:pt x="628" y="168"/>
                  </a:lnTo>
                  <a:lnTo>
                    <a:pt x="628" y="164"/>
                  </a:lnTo>
                  <a:lnTo>
                    <a:pt x="628" y="161"/>
                  </a:lnTo>
                  <a:lnTo>
                    <a:pt x="628" y="158"/>
                  </a:lnTo>
                  <a:lnTo>
                    <a:pt x="630" y="156"/>
                  </a:lnTo>
                  <a:lnTo>
                    <a:pt x="630" y="156"/>
                  </a:lnTo>
                  <a:lnTo>
                    <a:pt x="628" y="150"/>
                  </a:lnTo>
                  <a:lnTo>
                    <a:pt x="628" y="142"/>
                  </a:lnTo>
                  <a:lnTo>
                    <a:pt x="627" y="138"/>
                  </a:lnTo>
                  <a:lnTo>
                    <a:pt x="624" y="134"/>
                  </a:lnTo>
                  <a:lnTo>
                    <a:pt x="623" y="131"/>
                  </a:lnTo>
                  <a:lnTo>
                    <a:pt x="622" y="129"/>
                  </a:lnTo>
                  <a:lnTo>
                    <a:pt x="620" y="128"/>
                  </a:lnTo>
                  <a:lnTo>
                    <a:pt x="619" y="126"/>
                  </a:lnTo>
                  <a:lnTo>
                    <a:pt x="619" y="126"/>
                  </a:lnTo>
                  <a:lnTo>
                    <a:pt x="614" y="124"/>
                  </a:lnTo>
                  <a:lnTo>
                    <a:pt x="613" y="121"/>
                  </a:lnTo>
                  <a:lnTo>
                    <a:pt x="610" y="117"/>
                  </a:lnTo>
                  <a:lnTo>
                    <a:pt x="610" y="112"/>
                  </a:lnTo>
                  <a:lnTo>
                    <a:pt x="609" y="109"/>
                  </a:lnTo>
                  <a:lnTo>
                    <a:pt x="609" y="105"/>
                  </a:lnTo>
                  <a:lnTo>
                    <a:pt x="609" y="104"/>
                  </a:lnTo>
                  <a:lnTo>
                    <a:pt x="609" y="104"/>
                  </a:lnTo>
                  <a:lnTo>
                    <a:pt x="604" y="93"/>
                  </a:lnTo>
                  <a:lnTo>
                    <a:pt x="604" y="93"/>
                  </a:lnTo>
                  <a:lnTo>
                    <a:pt x="604" y="93"/>
                  </a:lnTo>
                  <a:lnTo>
                    <a:pt x="604" y="93"/>
                  </a:lnTo>
                  <a:lnTo>
                    <a:pt x="603" y="91"/>
                  </a:lnTo>
                  <a:lnTo>
                    <a:pt x="601" y="88"/>
                  </a:lnTo>
                  <a:lnTo>
                    <a:pt x="598" y="87"/>
                  </a:lnTo>
                  <a:lnTo>
                    <a:pt x="597" y="84"/>
                  </a:lnTo>
                  <a:lnTo>
                    <a:pt x="594" y="79"/>
                  </a:lnTo>
                  <a:lnTo>
                    <a:pt x="592" y="78"/>
                  </a:lnTo>
                  <a:lnTo>
                    <a:pt x="590" y="75"/>
                  </a:lnTo>
                  <a:lnTo>
                    <a:pt x="590" y="75"/>
                  </a:lnTo>
                  <a:lnTo>
                    <a:pt x="589" y="74"/>
                  </a:lnTo>
                  <a:lnTo>
                    <a:pt x="587" y="71"/>
                  </a:lnTo>
                  <a:lnTo>
                    <a:pt x="586" y="66"/>
                  </a:lnTo>
                  <a:lnTo>
                    <a:pt x="583" y="62"/>
                  </a:lnTo>
                  <a:lnTo>
                    <a:pt x="580" y="58"/>
                  </a:lnTo>
                  <a:lnTo>
                    <a:pt x="575" y="54"/>
                  </a:lnTo>
                  <a:lnTo>
                    <a:pt x="571" y="51"/>
                  </a:lnTo>
                  <a:lnTo>
                    <a:pt x="564" y="49"/>
                  </a:lnTo>
                  <a:lnTo>
                    <a:pt x="564" y="49"/>
                  </a:lnTo>
                  <a:lnTo>
                    <a:pt x="562" y="49"/>
                  </a:lnTo>
                  <a:lnTo>
                    <a:pt x="560" y="48"/>
                  </a:lnTo>
                  <a:lnTo>
                    <a:pt x="557" y="46"/>
                  </a:lnTo>
                  <a:lnTo>
                    <a:pt x="557" y="45"/>
                  </a:lnTo>
                  <a:lnTo>
                    <a:pt x="548" y="45"/>
                  </a:lnTo>
                  <a:lnTo>
                    <a:pt x="538" y="36"/>
                  </a:lnTo>
                  <a:lnTo>
                    <a:pt x="494" y="36"/>
                  </a:lnTo>
                  <a:lnTo>
                    <a:pt x="494" y="36"/>
                  </a:lnTo>
                  <a:lnTo>
                    <a:pt x="494" y="38"/>
                  </a:lnTo>
                  <a:lnTo>
                    <a:pt x="493" y="39"/>
                  </a:lnTo>
                  <a:lnTo>
                    <a:pt x="490" y="42"/>
                  </a:lnTo>
                  <a:lnTo>
                    <a:pt x="487" y="44"/>
                  </a:lnTo>
                  <a:lnTo>
                    <a:pt x="484" y="46"/>
                  </a:lnTo>
                  <a:lnTo>
                    <a:pt x="481" y="46"/>
                  </a:lnTo>
                  <a:lnTo>
                    <a:pt x="478" y="45"/>
                  </a:lnTo>
                  <a:lnTo>
                    <a:pt x="475" y="42"/>
                  </a:lnTo>
                  <a:lnTo>
                    <a:pt x="475" y="42"/>
                  </a:lnTo>
                  <a:lnTo>
                    <a:pt x="473" y="41"/>
                  </a:lnTo>
                  <a:lnTo>
                    <a:pt x="469" y="38"/>
                  </a:lnTo>
                  <a:lnTo>
                    <a:pt x="464" y="35"/>
                  </a:lnTo>
                  <a:lnTo>
                    <a:pt x="458" y="31"/>
                  </a:lnTo>
                  <a:lnTo>
                    <a:pt x="452" y="27"/>
                  </a:lnTo>
                  <a:lnTo>
                    <a:pt x="446" y="24"/>
                  </a:lnTo>
                  <a:lnTo>
                    <a:pt x="442" y="21"/>
                  </a:lnTo>
                  <a:lnTo>
                    <a:pt x="440" y="21"/>
                  </a:lnTo>
                  <a:lnTo>
                    <a:pt x="440" y="21"/>
                  </a:lnTo>
                  <a:lnTo>
                    <a:pt x="439" y="21"/>
                  </a:lnTo>
                  <a:lnTo>
                    <a:pt x="436" y="21"/>
                  </a:lnTo>
                  <a:lnTo>
                    <a:pt x="433" y="19"/>
                  </a:lnTo>
                  <a:lnTo>
                    <a:pt x="425" y="19"/>
                  </a:lnTo>
                  <a:lnTo>
                    <a:pt x="416" y="19"/>
                  </a:lnTo>
                  <a:lnTo>
                    <a:pt x="406" y="19"/>
                  </a:lnTo>
                  <a:lnTo>
                    <a:pt x="395" y="19"/>
                  </a:lnTo>
                  <a:lnTo>
                    <a:pt x="380" y="18"/>
                  </a:lnTo>
                  <a:lnTo>
                    <a:pt x="367" y="18"/>
                  </a:lnTo>
                  <a:lnTo>
                    <a:pt x="352" y="16"/>
                  </a:lnTo>
                  <a:lnTo>
                    <a:pt x="336" y="16"/>
                  </a:lnTo>
                  <a:lnTo>
                    <a:pt x="319" y="16"/>
                  </a:lnTo>
                  <a:lnTo>
                    <a:pt x="302" y="15"/>
                  </a:lnTo>
                  <a:lnTo>
                    <a:pt x="283" y="15"/>
                  </a:lnTo>
                  <a:lnTo>
                    <a:pt x="265" y="13"/>
                  </a:lnTo>
                  <a:lnTo>
                    <a:pt x="246" y="12"/>
                  </a:lnTo>
                  <a:lnTo>
                    <a:pt x="227" y="12"/>
                  </a:lnTo>
                  <a:lnTo>
                    <a:pt x="209" y="11"/>
                  </a:lnTo>
                  <a:lnTo>
                    <a:pt x="190" y="11"/>
                  </a:lnTo>
                  <a:lnTo>
                    <a:pt x="171" y="9"/>
                  </a:lnTo>
                  <a:lnTo>
                    <a:pt x="153" y="9"/>
                  </a:lnTo>
                  <a:lnTo>
                    <a:pt x="135" y="8"/>
                  </a:lnTo>
                  <a:lnTo>
                    <a:pt x="120" y="6"/>
                  </a:lnTo>
                  <a:lnTo>
                    <a:pt x="102" y="6"/>
                  </a:lnTo>
                  <a:lnTo>
                    <a:pt x="89" y="5"/>
                  </a:lnTo>
                  <a:lnTo>
                    <a:pt x="74" y="5"/>
                  </a:lnTo>
                  <a:lnTo>
                    <a:pt x="62" y="3"/>
                  </a:lnTo>
                  <a:lnTo>
                    <a:pt x="50" y="2"/>
                  </a:lnTo>
                  <a:lnTo>
                    <a:pt x="39" y="2"/>
                  </a:lnTo>
                  <a:lnTo>
                    <a:pt x="31" y="0"/>
                  </a:lnTo>
                  <a:lnTo>
                    <a:pt x="26" y="0"/>
                  </a:lnTo>
                  <a:lnTo>
                    <a:pt x="20" y="0"/>
                  </a:lnTo>
                  <a:lnTo>
                    <a:pt x="0" y="211"/>
                  </a:lnTo>
                  <a:lnTo>
                    <a:pt x="0" y="211"/>
                  </a:lnTo>
                  <a:lnTo>
                    <a:pt x="163" y="221"/>
                  </a:lnTo>
                  <a:lnTo>
                    <a:pt x="157" y="327"/>
                  </a:lnTo>
                  <a:lnTo>
                    <a:pt x="157" y="327"/>
                  </a:lnTo>
                  <a:lnTo>
                    <a:pt x="165" y="328"/>
                  </a:lnTo>
                  <a:lnTo>
                    <a:pt x="176" y="330"/>
                  </a:lnTo>
                  <a:lnTo>
                    <a:pt x="188" y="331"/>
                  </a:lnTo>
                  <a:lnTo>
                    <a:pt x="201" y="331"/>
                  </a:lnTo>
                  <a:lnTo>
                    <a:pt x="218" y="333"/>
                  </a:lnTo>
                  <a:lnTo>
                    <a:pt x="234" y="334"/>
                  </a:lnTo>
                  <a:lnTo>
                    <a:pt x="251" y="334"/>
                  </a:lnTo>
                  <a:lnTo>
                    <a:pt x="272" y="336"/>
                  </a:lnTo>
                  <a:lnTo>
                    <a:pt x="292" y="336"/>
                  </a:lnTo>
                  <a:lnTo>
                    <a:pt x="313" y="337"/>
                  </a:lnTo>
                  <a:lnTo>
                    <a:pt x="335" y="337"/>
                  </a:lnTo>
                  <a:lnTo>
                    <a:pt x="358" y="337"/>
                  </a:lnTo>
                  <a:lnTo>
                    <a:pt x="380" y="339"/>
                  </a:lnTo>
                  <a:lnTo>
                    <a:pt x="404" y="339"/>
                  </a:lnTo>
                  <a:lnTo>
                    <a:pt x="427" y="339"/>
                  </a:lnTo>
                  <a:lnTo>
                    <a:pt x="449" y="339"/>
                  </a:lnTo>
                  <a:lnTo>
                    <a:pt x="472" y="340"/>
                  </a:lnTo>
                  <a:lnTo>
                    <a:pt x="496" y="340"/>
                  </a:lnTo>
                  <a:lnTo>
                    <a:pt x="517" y="340"/>
                  </a:lnTo>
                  <a:lnTo>
                    <a:pt x="538" y="340"/>
                  </a:lnTo>
                  <a:lnTo>
                    <a:pt x="559" y="340"/>
                  </a:lnTo>
                  <a:lnTo>
                    <a:pt x="578" y="340"/>
                  </a:lnTo>
                  <a:lnTo>
                    <a:pt x="595" y="342"/>
                  </a:lnTo>
                  <a:lnTo>
                    <a:pt x="613" y="342"/>
                  </a:lnTo>
                  <a:lnTo>
                    <a:pt x="628" y="342"/>
                  </a:lnTo>
                  <a:lnTo>
                    <a:pt x="643" y="342"/>
                  </a:lnTo>
                  <a:lnTo>
                    <a:pt x="655" y="342"/>
                  </a:lnTo>
                  <a:lnTo>
                    <a:pt x="666" y="342"/>
                  </a:lnTo>
                  <a:lnTo>
                    <a:pt x="675" y="342"/>
                  </a:lnTo>
                  <a:lnTo>
                    <a:pt x="680" y="342"/>
                  </a:lnTo>
                  <a:lnTo>
                    <a:pt x="685" y="342"/>
                  </a:lnTo>
                  <a:lnTo>
                    <a:pt x="686" y="342"/>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297" name="Freeform 31"/>
            <p:cNvSpPr>
              <a:spLocks/>
            </p:cNvSpPr>
            <p:nvPr/>
          </p:nvSpPr>
          <p:spPr bwMode="auto">
            <a:xfrm>
              <a:off x="1899674" y="4706911"/>
              <a:ext cx="414133" cy="223546"/>
            </a:xfrm>
            <a:custGeom>
              <a:avLst/>
              <a:gdLst>
                <a:gd name="T0" fmla="*/ 23 w 617"/>
                <a:gd name="T1" fmla="*/ 0 h 333"/>
                <a:gd name="T2" fmla="*/ 41 w 617"/>
                <a:gd name="T3" fmla="*/ 2 h 333"/>
                <a:gd name="T4" fmla="*/ 66 w 617"/>
                <a:gd name="T5" fmla="*/ 3 h 333"/>
                <a:gd name="T6" fmla="*/ 99 w 617"/>
                <a:gd name="T7" fmla="*/ 6 h 333"/>
                <a:gd name="T8" fmla="*/ 137 w 617"/>
                <a:gd name="T9" fmla="*/ 8 h 333"/>
                <a:gd name="T10" fmla="*/ 179 w 617"/>
                <a:gd name="T11" fmla="*/ 9 h 333"/>
                <a:gd name="T12" fmla="*/ 223 w 617"/>
                <a:gd name="T13" fmla="*/ 9 h 333"/>
                <a:gd name="T14" fmla="*/ 269 w 617"/>
                <a:gd name="T15" fmla="*/ 11 h 333"/>
                <a:gd name="T16" fmla="*/ 314 w 617"/>
                <a:gd name="T17" fmla="*/ 11 h 333"/>
                <a:gd name="T18" fmla="*/ 361 w 617"/>
                <a:gd name="T19" fmla="*/ 12 h 333"/>
                <a:gd name="T20" fmla="*/ 403 w 617"/>
                <a:gd name="T21" fmla="*/ 12 h 333"/>
                <a:gd name="T22" fmla="*/ 443 w 617"/>
                <a:gd name="T23" fmla="*/ 12 h 333"/>
                <a:gd name="T24" fmla="*/ 478 w 617"/>
                <a:gd name="T25" fmla="*/ 14 h 333"/>
                <a:gd name="T26" fmla="*/ 508 w 617"/>
                <a:gd name="T27" fmla="*/ 14 h 333"/>
                <a:gd name="T28" fmla="*/ 531 w 617"/>
                <a:gd name="T29" fmla="*/ 14 h 333"/>
                <a:gd name="T30" fmla="*/ 545 w 617"/>
                <a:gd name="T31" fmla="*/ 14 h 333"/>
                <a:gd name="T32" fmla="*/ 551 w 617"/>
                <a:gd name="T33" fmla="*/ 14 h 333"/>
                <a:gd name="T34" fmla="*/ 559 w 617"/>
                <a:gd name="T35" fmla="*/ 18 h 333"/>
                <a:gd name="T36" fmla="*/ 578 w 617"/>
                <a:gd name="T37" fmla="*/ 26 h 333"/>
                <a:gd name="T38" fmla="*/ 581 w 617"/>
                <a:gd name="T39" fmla="*/ 27 h 333"/>
                <a:gd name="T40" fmla="*/ 586 w 617"/>
                <a:gd name="T41" fmla="*/ 30 h 333"/>
                <a:gd name="T42" fmla="*/ 589 w 617"/>
                <a:gd name="T43" fmla="*/ 33 h 333"/>
                <a:gd name="T44" fmla="*/ 585 w 617"/>
                <a:gd name="T45" fmla="*/ 42 h 333"/>
                <a:gd name="T46" fmla="*/ 574 w 617"/>
                <a:gd name="T47" fmla="*/ 65 h 333"/>
                <a:gd name="T48" fmla="*/ 588 w 617"/>
                <a:gd name="T49" fmla="*/ 80 h 333"/>
                <a:gd name="T50" fmla="*/ 600 w 617"/>
                <a:gd name="T51" fmla="*/ 101 h 333"/>
                <a:gd name="T52" fmla="*/ 616 w 617"/>
                <a:gd name="T53" fmla="*/ 332 h 333"/>
                <a:gd name="T54" fmla="*/ 610 w 617"/>
                <a:gd name="T55" fmla="*/ 332 h 333"/>
                <a:gd name="T56" fmla="*/ 594 w 617"/>
                <a:gd name="T57" fmla="*/ 332 h 333"/>
                <a:gd name="T58" fmla="*/ 568 w 617"/>
                <a:gd name="T59" fmla="*/ 332 h 333"/>
                <a:gd name="T60" fmla="*/ 537 w 617"/>
                <a:gd name="T61" fmla="*/ 332 h 333"/>
                <a:gd name="T62" fmla="*/ 496 w 617"/>
                <a:gd name="T63" fmla="*/ 332 h 333"/>
                <a:gd name="T64" fmla="*/ 452 w 617"/>
                <a:gd name="T65" fmla="*/ 332 h 333"/>
                <a:gd name="T66" fmla="*/ 403 w 617"/>
                <a:gd name="T67" fmla="*/ 330 h 333"/>
                <a:gd name="T68" fmla="*/ 353 w 617"/>
                <a:gd name="T69" fmla="*/ 330 h 333"/>
                <a:gd name="T70" fmla="*/ 301 w 617"/>
                <a:gd name="T71" fmla="*/ 329 h 333"/>
                <a:gd name="T72" fmla="*/ 248 w 617"/>
                <a:gd name="T73" fmla="*/ 329 h 333"/>
                <a:gd name="T74" fmla="*/ 197 w 617"/>
                <a:gd name="T75" fmla="*/ 327 h 333"/>
                <a:gd name="T76" fmla="*/ 147 w 617"/>
                <a:gd name="T77" fmla="*/ 326 h 333"/>
                <a:gd name="T78" fmla="*/ 101 w 617"/>
                <a:gd name="T79" fmla="*/ 324 h 333"/>
                <a:gd name="T80" fmla="*/ 61 w 617"/>
                <a:gd name="T81" fmla="*/ 323 h 333"/>
                <a:gd name="T82" fmla="*/ 27 w 617"/>
                <a:gd name="T83" fmla="*/ 321 h 333"/>
                <a:gd name="T84" fmla="*/ 0 w 617"/>
                <a:gd name="T85" fmla="*/ 32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7" h="333">
                  <a:moveTo>
                    <a:pt x="0" y="320"/>
                  </a:moveTo>
                  <a:lnTo>
                    <a:pt x="23" y="0"/>
                  </a:lnTo>
                  <a:lnTo>
                    <a:pt x="30" y="0"/>
                  </a:lnTo>
                  <a:lnTo>
                    <a:pt x="41" y="2"/>
                  </a:lnTo>
                  <a:lnTo>
                    <a:pt x="54" y="3"/>
                  </a:lnTo>
                  <a:lnTo>
                    <a:pt x="66" y="3"/>
                  </a:lnTo>
                  <a:lnTo>
                    <a:pt x="83" y="5"/>
                  </a:lnTo>
                  <a:lnTo>
                    <a:pt x="99" y="6"/>
                  </a:lnTo>
                  <a:lnTo>
                    <a:pt x="117" y="6"/>
                  </a:lnTo>
                  <a:lnTo>
                    <a:pt x="137" y="8"/>
                  </a:lnTo>
                  <a:lnTo>
                    <a:pt x="157" y="8"/>
                  </a:lnTo>
                  <a:lnTo>
                    <a:pt x="179" y="9"/>
                  </a:lnTo>
                  <a:lnTo>
                    <a:pt x="200" y="9"/>
                  </a:lnTo>
                  <a:lnTo>
                    <a:pt x="223" y="9"/>
                  </a:lnTo>
                  <a:lnTo>
                    <a:pt x="246" y="11"/>
                  </a:lnTo>
                  <a:lnTo>
                    <a:pt x="269" y="11"/>
                  </a:lnTo>
                  <a:lnTo>
                    <a:pt x="292" y="11"/>
                  </a:lnTo>
                  <a:lnTo>
                    <a:pt x="314" y="11"/>
                  </a:lnTo>
                  <a:lnTo>
                    <a:pt x="338" y="12"/>
                  </a:lnTo>
                  <a:lnTo>
                    <a:pt x="361" y="12"/>
                  </a:lnTo>
                  <a:lnTo>
                    <a:pt x="382" y="12"/>
                  </a:lnTo>
                  <a:lnTo>
                    <a:pt x="403" y="12"/>
                  </a:lnTo>
                  <a:lnTo>
                    <a:pt x="424" y="12"/>
                  </a:lnTo>
                  <a:lnTo>
                    <a:pt x="443" y="12"/>
                  </a:lnTo>
                  <a:lnTo>
                    <a:pt x="461" y="14"/>
                  </a:lnTo>
                  <a:lnTo>
                    <a:pt x="478" y="14"/>
                  </a:lnTo>
                  <a:lnTo>
                    <a:pt x="493" y="14"/>
                  </a:lnTo>
                  <a:lnTo>
                    <a:pt x="508" y="14"/>
                  </a:lnTo>
                  <a:lnTo>
                    <a:pt x="521" y="14"/>
                  </a:lnTo>
                  <a:lnTo>
                    <a:pt x="531" y="14"/>
                  </a:lnTo>
                  <a:lnTo>
                    <a:pt x="540" y="14"/>
                  </a:lnTo>
                  <a:lnTo>
                    <a:pt x="545" y="14"/>
                  </a:lnTo>
                  <a:lnTo>
                    <a:pt x="550" y="14"/>
                  </a:lnTo>
                  <a:lnTo>
                    <a:pt x="551" y="14"/>
                  </a:lnTo>
                  <a:lnTo>
                    <a:pt x="550" y="12"/>
                  </a:lnTo>
                  <a:lnTo>
                    <a:pt x="559" y="18"/>
                  </a:lnTo>
                  <a:lnTo>
                    <a:pt x="570" y="27"/>
                  </a:lnTo>
                  <a:lnTo>
                    <a:pt x="578" y="26"/>
                  </a:lnTo>
                  <a:lnTo>
                    <a:pt x="580" y="27"/>
                  </a:lnTo>
                  <a:lnTo>
                    <a:pt x="581" y="27"/>
                  </a:lnTo>
                  <a:lnTo>
                    <a:pt x="584" y="29"/>
                  </a:lnTo>
                  <a:lnTo>
                    <a:pt x="586" y="30"/>
                  </a:lnTo>
                  <a:lnTo>
                    <a:pt x="588" y="30"/>
                  </a:lnTo>
                  <a:lnTo>
                    <a:pt x="589" y="33"/>
                  </a:lnTo>
                  <a:lnTo>
                    <a:pt x="588" y="38"/>
                  </a:lnTo>
                  <a:lnTo>
                    <a:pt x="585" y="42"/>
                  </a:lnTo>
                  <a:lnTo>
                    <a:pt x="574" y="59"/>
                  </a:lnTo>
                  <a:lnTo>
                    <a:pt x="574" y="65"/>
                  </a:lnTo>
                  <a:lnTo>
                    <a:pt x="585" y="74"/>
                  </a:lnTo>
                  <a:lnTo>
                    <a:pt x="588" y="80"/>
                  </a:lnTo>
                  <a:lnTo>
                    <a:pt x="589" y="90"/>
                  </a:lnTo>
                  <a:lnTo>
                    <a:pt x="600" y="101"/>
                  </a:lnTo>
                  <a:lnTo>
                    <a:pt x="614" y="101"/>
                  </a:lnTo>
                  <a:lnTo>
                    <a:pt x="616" y="332"/>
                  </a:lnTo>
                  <a:lnTo>
                    <a:pt x="614" y="332"/>
                  </a:lnTo>
                  <a:lnTo>
                    <a:pt x="610" y="332"/>
                  </a:lnTo>
                  <a:lnTo>
                    <a:pt x="603" y="332"/>
                  </a:lnTo>
                  <a:lnTo>
                    <a:pt x="594" y="332"/>
                  </a:lnTo>
                  <a:lnTo>
                    <a:pt x="583" y="332"/>
                  </a:lnTo>
                  <a:lnTo>
                    <a:pt x="568" y="332"/>
                  </a:lnTo>
                  <a:lnTo>
                    <a:pt x="553" y="332"/>
                  </a:lnTo>
                  <a:lnTo>
                    <a:pt x="537" y="332"/>
                  </a:lnTo>
                  <a:lnTo>
                    <a:pt x="517" y="332"/>
                  </a:lnTo>
                  <a:lnTo>
                    <a:pt x="496" y="332"/>
                  </a:lnTo>
                  <a:lnTo>
                    <a:pt x="475" y="332"/>
                  </a:lnTo>
                  <a:lnTo>
                    <a:pt x="452" y="332"/>
                  </a:lnTo>
                  <a:lnTo>
                    <a:pt x="430" y="332"/>
                  </a:lnTo>
                  <a:lnTo>
                    <a:pt x="403" y="330"/>
                  </a:lnTo>
                  <a:lnTo>
                    <a:pt x="379" y="330"/>
                  </a:lnTo>
                  <a:lnTo>
                    <a:pt x="353" y="330"/>
                  </a:lnTo>
                  <a:lnTo>
                    <a:pt x="328" y="330"/>
                  </a:lnTo>
                  <a:lnTo>
                    <a:pt x="301" y="329"/>
                  </a:lnTo>
                  <a:lnTo>
                    <a:pt x="275" y="329"/>
                  </a:lnTo>
                  <a:lnTo>
                    <a:pt x="248" y="329"/>
                  </a:lnTo>
                  <a:lnTo>
                    <a:pt x="221" y="327"/>
                  </a:lnTo>
                  <a:lnTo>
                    <a:pt x="197" y="327"/>
                  </a:lnTo>
                  <a:lnTo>
                    <a:pt x="171" y="327"/>
                  </a:lnTo>
                  <a:lnTo>
                    <a:pt x="147" y="326"/>
                  </a:lnTo>
                  <a:lnTo>
                    <a:pt x="124" y="326"/>
                  </a:lnTo>
                  <a:lnTo>
                    <a:pt x="101" y="324"/>
                  </a:lnTo>
                  <a:lnTo>
                    <a:pt x="81" y="324"/>
                  </a:lnTo>
                  <a:lnTo>
                    <a:pt x="61" y="323"/>
                  </a:lnTo>
                  <a:lnTo>
                    <a:pt x="42" y="323"/>
                  </a:lnTo>
                  <a:lnTo>
                    <a:pt x="27" y="321"/>
                  </a:lnTo>
                  <a:lnTo>
                    <a:pt x="12" y="320"/>
                  </a:lnTo>
                  <a:lnTo>
                    <a:pt x="0" y="320"/>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298" name="Freeform 32"/>
            <p:cNvSpPr>
              <a:spLocks/>
            </p:cNvSpPr>
            <p:nvPr/>
          </p:nvSpPr>
          <p:spPr bwMode="auto">
            <a:xfrm>
              <a:off x="1899674" y="4706911"/>
              <a:ext cx="414133" cy="223546"/>
            </a:xfrm>
            <a:custGeom>
              <a:avLst/>
              <a:gdLst>
                <a:gd name="T0" fmla="*/ 23 w 617"/>
                <a:gd name="T1" fmla="*/ 0 h 333"/>
                <a:gd name="T2" fmla="*/ 30 w 617"/>
                <a:gd name="T3" fmla="*/ 0 h 333"/>
                <a:gd name="T4" fmla="*/ 54 w 617"/>
                <a:gd name="T5" fmla="*/ 3 h 333"/>
                <a:gd name="T6" fmla="*/ 83 w 617"/>
                <a:gd name="T7" fmla="*/ 5 h 333"/>
                <a:gd name="T8" fmla="*/ 117 w 617"/>
                <a:gd name="T9" fmla="*/ 6 h 333"/>
                <a:gd name="T10" fmla="*/ 157 w 617"/>
                <a:gd name="T11" fmla="*/ 8 h 333"/>
                <a:gd name="T12" fmla="*/ 200 w 617"/>
                <a:gd name="T13" fmla="*/ 9 h 333"/>
                <a:gd name="T14" fmla="*/ 246 w 617"/>
                <a:gd name="T15" fmla="*/ 11 h 333"/>
                <a:gd name="T16" fmla="*/ 292 w 617"/>
                <a:gd name="T17" fmla="*/ 11 h 333"/>
                <a:gd name="T18" fmla="*/ 338 w 617"/>
                <a:gd name="T19" fmla="*/ 12 h 333"/>
                <a:gd name="T20" fmla="*/ 382 w 617"/>
                <a:gd name="T21" fmla="*/ 12 h 333"/>
                <a:gd name="T22" fmla="*/ 424 w 617"/>
                <a:gd name="T23" fmla="*/ 12 h 333"/>
                <a:gd name="T24" fmla="*/ 461 w 617"/>
                <a:gd name="T25" fmla="*/ 14 h 333"/>
                <a:gd name="T26" fmla="*/ 493 w 617"/>
                <a:gd name="T27" fmla="*/ 14 h 333"/>
                <a:gd name="T28" fmla="*/ 521 w 617"/>
                <a:gd name="T29" fmla="*/ 14 h 333"/>
                <a:gd name="T30" fmla="*/ 540 w 617"/>
                <a:gd name="T31" fmla="*/ 14 h 333"/>
                <a:gd name="T32" fmla="*/ 550 w 617"/>
                <a:gd name="T33" fmla="*/ 14 h 333"/>
                <a:gd name="T34" fmla="*/ 550 w 617"/>
                <a:gd name="T35" fmla="*/ 12 h 333"/>
                <a:gd name="T36" fmla="*/ 570 w 617"/>
                <a:gd name="T37" fmla="*/ 27 h 333"/>
                <a:gd name="T38" fmla="*/ 578 w 617"/>
                <a:gd name="T39" fmla="*/ 26 h 333"/>
                <a:gd name="T40" fmla="*/ 581 w 617"/>
                <a:gd name="T41" fmla="*/ 27 h 333"/>
                <a:gd name="T42" fmla="*/ 586 w 617"/>
                <a:gd name="T43" fmla="*/ 30 h 333"/>
                <a:gd name="T44" fmla="*/ 589 w 617"/>
                <a:gd name="T45" fmla="*/ 33 h 333"/>
                <a:gd name="T46" fmla="*/ 585 w 617"/>
                <a:gd name="T47" fmla="*/ 42 h 333"/>
                <a:gd name="T48" fmla="*/ 574 w 617"/>
                <a:gd name="T49" fmla="*/ 65 h 333"/>
                <a:gd name="T50" fmla="*/ 588 w 617"/>
                <a:gd name="T51" fmla="*/ 80 h 333"/>
                <a:gd name="T52" fmla="*/ 600 w 617"/>
                <a:gd name="T53" fmla="*/ 101 h 333"/>
                <a:gd name="T54" fmla="*/ 616 w 617"/>
                <a:gd name="T55" fmla="*/ 332 h 333"/>
                <a:gd name="T56" fmla="*/ 614 w 617"/>
                <a:gd name="T57" fmla="*/ 332 h 333"/>
                <a:gd name="T58" fmla="*/ 603 w 617"/>
                <a:gd name="T59" fmla="*/ 332 h 333"/>
                <a:gd name="T60" fmla="*/ 583 w 617"/>
                <a:gd name="T61" fmla="*/ 332 h 333"/>
                <a:gd name="T62" fmla="*/ 553 w 617"/>
                <a:gd name="T63" fmla="*/ 332 h 333"/>
                <a:gd name="T64" fmla="*/ 517 w 617"/>
                <a:gd name="T65" fmla="*/ 332 h 333"/>
                <a:gd name="T66" fmla="*/ 475 w 617"/>
                <a:gd name="T67" fmla="*/ 332 h 333"/>
                <a:gd name="T68" fmla="*/ 430 w 617"/>
                <a:gd name="T69" fmla="*/ 332 h 333"/>
                <a:gd name="T70" fmla="*/ 379 w 617"/>
                <a:gd name="T71" fmla="*/ 330 h 333"/>
                <a:gd name="T72" fmla="*/ 328 w 617"/>
                <a:gd name="T73" fmla="*/ 330 h 333"/>
                <a:gd name="T74" fmla="*/ 275 w 617"/>
                <a:gd name="T75" fmla="*/ 329 h 333"/>
                <a:gd name="T76" fmla="*/ 221 w 617"/>
                <a:gd name="T77" fmla="*/ 327 h 333"/>
                <a:gd name="T78" fmla="*/ 171 w 617"/>
                <a:gd name="T79" fmla="*/ 327 h 333"/>
                <a:gd name="T80" fmla="*/ 124 w 617"/>
                <a:gd name="T81" fmla="*/ 326 h 333"/>
                <a:gd name="T82" fmla="*/ 81 w 617"/>
                <a:gd name="T83" fmla="*/ 324 h 333"/>
                <a:gd name="T84" fmla="*/ 42 w 617"/>
                <a:gd name="T85" fmla="*/ 323 h 333"/>
                <a:gd name="T86" fmla="*/ 12 w 617"/>
                <a:gd name="T87" fmla="*/ 32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333">
                  <a:moveTo>
                    <a:pt x="0" y="320"/>
                  </a:moveTo>
                  <a:lnTo>
                    <a:pt x="23" y="0"/>
                  </a:lnTo>
                  <a:lnTo>
                    <a:pt x="23" y="0"/>
                  </a:lnTo>
                  <a:lnTo>
                    <a:pt x="30" y="0"/>
                  </a:lnTo>
                  <a:lnTo>
                    <a:pt x="41" y="2"/>
                  </a:lnTo>
                  <a:lnTo>
                    <a:pt x="54" y="3"/>
                  </a:lnTo>
                  <a:lnTo>
                    <a:pt x="66" y="3"/>
                  </a:lnTo>
                  <a:lnTo>
                    <a:pt x="83" y="5"/>
                  </a:lnTo>
                  <a:lnTo>
                    <a:pt x="99" y="6"/>
                  </a:lnTo>
                  <a:lnTo>
                    <a:pt x="117" y="6"/>
                  </a:lnTo>
                  <a:lnTo>
                    <a:pt x="137" y="8"/>
                  </a:lnTo>
                  <a:lnTo>
                    <a:pt x="157" y="8"/>
                  </a:lnTo>
                  <a:lnTo>
                    <a:pt x="179" y="9"/>
                  </a:lnTo>
                  <a:lnTo>
                    <a:pt x="200" y="9"/>
                  </a:lnTo>
                  <a:lnTo>
                    <a:pt x="223" y="9"/>
                  </a:lnTo>
                  <a:lnTo>
                    <a:pt x="246" y="11"/>
                  </a:lnTo>
                  <a:lnTo>
                    <a:pt x="269" y="11"/>
                  </a:lnTo>
                  <a:lnTo>
                    <a:pt x="292" y="11"/>
                  </a:lnTo>
                  <a:lnTo>
                    <a:pt x="314" y="11"/>
                  </a:lnTo>
                  <a:lnTo>
                    <a:pt x="338" y="12"/>
                  </a:lnTo>
                  <a:lnTo>
                    <a:pt x="361" y="12"/>
                  </a:lnTo>
                  <a:lnTo>
                    <a:pt x="382" y="12"/>
                  </a:lnTo>
                  <a:lnTo>
                    <a:pt x="403" y="12"/>
                  </a:lnTo>
                  <a:lnTo>
                    <a:pt x="424" y="12"/>
                  </a:lnTo>
                  <a:lnTo>
                    <a:pt x="443" y="12"/>
                  </a:lnTo>
                  <a:lnTo>
                    <a:pt x="461" y="14"/>
                  </a:lnTo>
                  <a:lnTo>
                    <a:pt x="478" y="14"/>
                  </a:lnTo>
                  <a:lnTo>
                    <a:pt x="493" y="14"/>
                  </a:lnTo>
                  <a:lnTo>
                    <a:pt x="508" y="14"/>
                  </a:lnTo>
                  <a:lnTo>
                    <a:pt x="521" y="14"/>
                  </a:lnTo>
                  <a:lnTo>
                    <a:pt x="531" y="14"/>
                  </a:lnTo>
                  <a:lnTo>
                    <a:pt x="540" y="14"/>
                  </a:lnTo>
                  <a:lnTo>
                    <a:pt x="545" y="14"/>
                  </a:lnTo>
                  <a:lnTo>
                    <a:pt x="550" y="14"/>
                  </a:lnTo>
                  <a:lnTo>
                    <a:pt x="551" y="14"/>
                  </a:lnTo>
                  <a:lnTo>
                    <a:pt x="550" y="12"/>
                  </a:lnTo>
                  <a:lnTo>
                    <a:pt x="559" y="18"/>
                  </a:lnTo>
                  <a:lnTo>
                    <a:pt x="570" y="27"/>
                  </a:lnTo>
                  <a:lnTo>
                    <a:pt x="578" y="26"/>
                  </a:lnTo>
                  <a:lnTo>
                    <a:pt x="578" y="26"/>
                  </a:lnTo>
                  <a:lnTo>
                    <a:pt x="580" y="27"/>
                  </a:lnTo>
                  <a:lnTo>
                    <a:pt x="581" y="27"/>
                  </a:lnTo>
                  <a:lnTo>
                    <a:pt x="584" y="29"/>
                  </a:lnTo>
                  <a:lnTo>
                    <a:pt x="586" y="30"/>
                  </a:lnTo>
                  <a:lnTo>
                    <a:pt x="588" y="30"/>
                  </a:lnTo>
                  <a:lnTo>
                    <a:pt x="589" y="33"/>
                  </a:lnTo>
                  <a:lnTo>
                    <a:pt x="588" y="38"/>
                  </a:lnTo>
                  <a:lnTo>
                    <a:pt x="585" y="42"/>
                  </a:lnTo>
                  <a:lnTo>
                    <a:pt x="574" y="59"/>
                  </a:lnTo>
                  <a:lnTo>
                    <a:pt x="574" y="65"/>
                  </a:lnTo>
                  <a:lnTo>
                    <a:pt x="585" y="74"/>
                  </a:lnTo>
                  <a:lnTo>
                    <a:pt x="588" y="80"/>
                  </a:lnTo>
                  <a:lnTo>
                    <a:pt x="589" y="90"/>
                  </a:lnTo>
                  <a:lnTo>
                    <a:pt x="600" y="101"/>
                  </a:lnTo>
                  <a:lnTo>
                    <a:pt x="614" y="101"/>
                  </a:lnTo>
                  <a:lnTo>
                    <a:pt x="616" y="332"/>
                  </a:lnTo>
                  <a:lnTo>
                    <a:pt x="616" y="332"/>
                  </a:lnTo>
                  <a:lnTo>
                    <a:pt x="614" y="332"/>
                  </a:lnTo>
                  <a:lnTo>
                    <a:pt x="610" y="332"/>
                  </a:lnTo>
                  <a:lnTo>
                    <a:pt x="603" y="332"/>
                  </a:lnTo>
                  <a:lnTo>
                    <a:pt x="594" y="332"/>
                  </a:lnTo>
                  <a:lnTo>
                    <a:pt x="583" y="332"/>
                  </a:lnTo>
                  <a:lnTo>
                    <a:pt x="568" y="332"/>
                  </a:lnTo>
                  <a:lnTo>
                    <a:pt x="553" y="332"/>
                  </a:lnTo>
                  <a:lnTo>
                    <a:pt x="537" y="332"/>
                  </a:lnTo>
                  <a:lnTo>
                    <a:pt x="517" y="332"/>
                  </a:lnTo>
                  <a:lnTo>
                    <a:pt x="496" y="332"/>
                  </a:lnTo>
                  <a:lnTo>
                    <a:pt x="475" y="332"/>
                  </a:lnTo>
                  <a:lnTo>
                    <a:pt x="452" y="332"/>
                  </a:lnTo>
                  <a:lnTo>
                    <a:pt x="430" y="332"/>
                  </a:lnTo>
                  <a:lnTo>
                    <a:pt x="403" y="330"/>
                  </a:lnTo>
                  <a:lnTo>
                    <a:pt x="379" y="330"/>
                  </a:lnTo>
                  <a:lnTo>
                    <a:pt x="353" y="330"/>
                  </a:lnTo>
                  <a:lnTo>
                    <a:pt x="328" y="330"/>
                  </a:lnTo>
                  <a:lnTo>
                    <a:pt x="301" y="329"/>
                  </a:lnTo>
                  <a:lnTo>
                    <a:pt x="275" y="329"/>
                  </a:lnTo>
                  <a:lnTo>
                    <a:pt x="248" y="329"/>
                  </a:lnTo>
                  <a:lnTo>
                    <a:pt x="221" y="327"/>
                  </a:lnTo>
                  <a:lnTo>
                    <a:pt x="197" y="327"/>
                  </a:lnTo>
                  <a:lnTo>
                    <a:pt x="171" y="327"/>
                  </a:lnTo>
                  <a:lnTo>
                    <a:pt x="147" y="326"/>
                  </a:lnTo>
                  <a:lnTo>
                    <a:pt x="124" y="326"/>
                  </a:lnTo>
                  <a:lnTo>
                    <a:pt x="101" y="324"/>
                  </a:lnTo>
                  <a:lnTo>
                    <a:pt x="81" y="324"/>
                  </a:lnTo>
                  <a:lnTo>
                    <a:pt x="61" y="323"/>
                  </a:lnTo>
                  <a:lnTo>
                    <a:pt x="42" y="323"/>
                  </a:lnTo>
                  <a:lnTo>
                    <a:pt x="27" y="321"/>
                  </a:lnTo>
                  <a:lnTo>
                    <a:pt x="12" y="320"/>
                  </a:lnTo>
                  <a:lnTo>
                    <a:pt x="0" y="320"/>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299" name="Freeform 33"/>
            <p:cNvSpPr>
              <a:spLocks/>
            </p:cNvSpPr>
            <p:nvPr/>
          </p:nvSpPr>
          <p:spPr bwMode="auto">
            <a:xfrm>
              <a:off x="1841201" y="4918658"/>
              <a:ext cx="485266" cy="251489"/>
            </a:xfrm>
            <a:custGeom>
              <a:avLst/>
              <a:gdLst>
                <a:gd name="T0" fmla="*/ 257 w 723"/>
                <a:gd name="T1" fmla="*/ 272 h 375"/>
                <a:gd name="T2" fmla="*/ 296 w 723"/>
                <a:gd name="T3" fmla="*/ 293 h 375"/>
                <a:gd name="T4" fmla="*/ 337 w 723"/>
                <a:gd name="T5" fmla="*/ 311 h 375"/>
                <a:gd name="T6" fmla="*/ 343 w 723"/>
                <a:gd name="T7" fmla="*/ 314 h 375"/>
                <a:gd name="T8" fmla="*/ 352 w 723"/>
                <a:gd name="T9" fmla="*/ 318 h 375"/>
                <a:gd name="T10" fmla="*/ 361 w 723"/>
                <a:gd name="T11" fmla="*/ 315 h 375"/>
                <a:gd name="T12" fmla="*/ 376 w 723"/>
                <a:gd name="T13" fmla="*/ 318 h 375"/>
                <a:gd name="T14" fmla="*/ 383 w 723"/>
                <a:gd name="T15" fmla="*/ 327 h 375"/>
                <a:gd name="T16" fmla="*/ 397 w 723"/>
                <a:gd name="T17" fmla="*/ 323 h 375"/>
                <a:gd name="T18" fmla="*/ 421 w 723"/>
                <a:gd name="T19" fmla="*/ 332 h 375"/>
                <a:gd name="T20" fmla="*/ 439 w 723"/>
                <a:gd name="T21" fmla="*/ 339 h 375"/>
                <a:gd name="T22" fmla="*/ 464 w 723"/>
                <a:gd name="T23" fmla="*/ 347 h 375"/>
                <a:gd name="T24" fmla="*/ 464 w 723"/>
                <a:gd name="T25" fmla="*/ 351 h 375"/>
                <a:gd name="T26" fmla="*/ 467 w 723"/>
                <a:gd name="T27" fmla="*/ 356 h 375"/>
                <a:gd name="T28" fmla="*/ 481 w 723"/>
                <a:gd name="T29" fmla="*/ 347 h 375"/>
                <a:gd name="T30" fmla="*/ 485 w 723"/>
                <a:gd name="T31" fmla="*/ 342 h 375"/>
                <a:gd name="T32" fmla="*/ 487 w 723"/>
                <a:gd name="T33" fmla="*/ 348 h 375"/>
                <a:gd name="T34" fmla="*/ 492 w 723"/>
                <a:gd name="T35" fmla="*/ 365 h 375"/>
                <a:gd name="T36" fmla="*/ 496 w 723"/>
                <a:gd name="T37" fmla="*/ 360 h 375"/>
                <a:gd name="T38" fmla="*/ 496 w 723"/>
                <a:gd name="T39" fmla="*/ 354 h 375"/>
                <a:gd name="T40" fmla="*/ 536 w 723"/>
                <a:gd name="T41" fmla="*/ 344 h 375"/>
                <a:gd name="T42" fmla="*/ 535 w 723"/>
                <a:gd name="T43" fmla="*/ 345 h 375"/>
                <a:gd name="T44" fmla="*/ 538 w 723"/>
                <a:gd name="T45" fmla="*/ 353 h 375"/>
                <a:gd name="T46" fmla="*/ 554 w 723"/>
                <a:gd name="T47" fmla="*/ 362 h 375"/>
                <a:gd name="T48" fmla="*/ 563 w 723"/>
                <a:gd name="T49" fmla="*/ 368 h 375"/>
                <a:gd name="T50" fmla="*/ 572 w 723"/>
                <a:gd name="T51" fmla="*/ 363 h 375"/>
                <a:gd name="T52" fmla="*/ 591 w 723"/>
                <a:gd name="T53" fmla="*/ 348 h 375"/>
                <a:gd name="T54" fmla="*/ 601 w 723"/>
                <a:gd name="T55" fmla="*/ 351 h 375"/>
                <a:gd name="T56" fmla="*/ 605 w 723"/>
                <a:gd name="T57" fmla="*/ 357 h 375"/>
                <a:gd name="T58" fmla="*/ 605 w 723"/>
                <a:gd name="T59" fmla="*/ 357 h 375"/>
                <a:gd name="T60" fmla="*/ 608 w 723"/>
                <a:gd name="T61" fmla="*/ 354 h 375"/>
                <a:gd name="T62" fmla="*/ 617 w 723"/>
                <a:gd name="T63" fmla="*/ 344 h 375"/>
                <a:gd name="T64" fmla="*/ 619 w 723"/>
                <a:gd name="T65" fmla="*/ 339 h 375"/>
                <a:gd name="T66" fmla="*/ 623 w 723"/>
                <a:gd name="T67" fmla="*/ 344 h 375"/>
                <a:gd name="T68" fmla="*/ 637 w 723"/>
                <a:gd name="T69" fmla="*/ 356 h 375"/>
                <a:gd name="T70" fmla="*/ 640 w 723"/>
                <a:gd name="T71" fmla="*/ 359 h 375"/>
                <a:gd name="T72" fmla="*/ 646 w 723"/>
                <a:gd name="T73" fmla="*/ 350 h 375"/>
                <a:gd name="T74" fmla="*/ 657 w 723"/>
                <a:gd name="T75" fmla="*/ 343 h 375"/>
                <a:gd name="T76" fmla="*/ 667 w 723"/>
                <a:gd name="T77" fmla="*/ 344 h 375"/>
                <a:gd name="T78" fmla="*/ 691 w 723"/>
                <a:gd name="T79" fmla="*/ 366 h 375"/>
                <a:gd name="T80" fmla="*/ 722 w 723"/>
                <a:gd name="T81" fmla="*/ 188 h 375"/>
                <a:gd name="T82" fmla="*/ 703 w 723"/>
                <a:gd name="T83" fmla="*/ 17 h 375"/>
                <a:gd name="T84" fmla="*/ 690 w 723"/>
                <a:gd name="T85" fmla="*/ 17 h 375"/>
                <a:gd name="T86" fmla="*/ 656 w 723"/>
                <a:gd name="T87" fmla="*/ 17 h 375"/>
                <a:gd name="T88" fmla="*/ 604 w 723"/>
                <a:gd name="T89" fmla="*/ 17 h 375"/>
                <a:gd name="T90" fmla="*/ 539 w 723"/>
                <a:gd name="T91" fmla="*/ 17 h 375"/>
                <a:gd name="T92" fmla="*/ 466 w 723"/>
                <a:gd name="T93" fmla="*/ 15 h 375"/>
                <a:gd name="T94" fmla="*/ 388 w 723"/>
                <a:gd name="T95" fmla="*/ 14 h 375"/>
                <a:gd name="T96" fmla="*/ 308 w 723"/>
                <a:gd name="T97" fmla="*/ 12 h 375"/>
                <a:gd name="T98" fmla="*/ 233 w 723"/>
                <a:gd name="T99" fmla="*/ 11 h 375"/>
                <a:gd name="T100" fmla="*/ 167 w 723"/>
                <a:gd name="T101" fmla="*/ 9 h 375"/>
                <a:gd name="T102" fmla="*/ 113 w 723"/>
                <a:gd name="T103" fmla="*/ 6 h 375"/>
                <a:gd name="T104" fmla="*/ 4 w 723"/>
                <a:gd name="T105"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3" h="375">
                  <a:moveTo>
                    <a:pt x="257" y="66"/>
                  </a:moveTo>
                  <a:lnTo>
                    <a:pt x="250" y="270"/>
                  </a:lnTo>
                  <a:lnTo>
                    <a:pt x="257" y="272"/>
                  </a:lnTo>
                  <a:lnTo>
                    <a:pt x="277" y="291"/>
                  </a:lnTo>
                  <a:lnTo>
                    <a:pt x="284" y="285"/>
                  </a:lnTo>
                  <a:lnTo>
                    <a:pt x="296" y="293"/>
                  </a:lnTo>
                  <a:lnTo>
                    <a:pt x="304" y="282"/>
                  </a:lnTo>
                  <a:lnTo>
                    <a:pt x="322" y="311"/>
                  </a:lnTo>
                  <a:lnTo>
                    <a:pt x="337" y="311"/>
                  </a:lnTo>
                  <a:lnTo>
                    <a:pt x="338" y="311"/>
                  </a:lnTo>
                  <a:lnTo>
                    <a:pt x="340" y="312"/>
                  </a:lnTo>
                  <a:lnTo>
                    <a:pt x="343" y="314"/>
                  </a:lnTo>
                  <a:lnTo>
                    <a:pt x="346" y="315"/>
                  </a:lnTo>
                  <a:lnTo>
                    <a:pt x="349" y="317"/>
                  </a:lnTo>
                  <a:lnTo>
                    <a:pt x="352" y="318"/>
                  </a:lnTo>
                  <a:lnTo>
                    <a:pt x="355" y="320"/>
                  </a:lnTo>
                  <a:lnTo>
                    <a:pt x="356" y="320"/>
                  </a:lnTo>
                  <a:lnTo>
                    <a:pt x="361" y="315"/>
                  </a:lnTo>
                  <a:lnTo>
                    <a:pt x="365" y="314"/>
                  </a:lnTo>
                  <a:lnTo>
                    <a:pt x="371" y="315"/>
                  </a:lnTo>
                  <a:lnTo>
                    <a:pt x="376" y="318"/>
                  </a:lnTo>
                  <a:lnTo>
                    <a:pt x="379" y="321"/>
                  </a:lnTo>
                  <a:lnTo>
                    <a:pt x="382" y="326"/>
                  </a:lnTo>
                  <a:lnTo>
                    <a:pt x="383" y="327"/>
                  </a:lnTo>
                  <a:lnTo>
                    <a:pt x="385" y="329"/>
                  </a:lnTo>
                  <a:lnTo>
                    <a:pt x="389" y="320"/>
                  </a:lnTo>
                  <a:lnTo>
                    <a:pt x="397" y="323"/>
                  </a:lnTo>
                  <a:lnTo>
                    <a:pt x="410" y="318"/>
                  </a:lnTo>
                  <a:lnTo>
                    <a:pt x="410" y="330"/>
                  </a:lnTo>
                  <a:lnTo>
                    <a:pt x="421" y="332"/>
                  </a:lnTo>
                  <a:lnTo>
                    <a:pt x="424" y="343"/>
                  </a:lnTo>
                  <a:lnTo>
                    <a:pt x="433" y="347"/>
                  </a:lnTo>
                  <a:lnTo>
                    <a:pt x="439" y="339"/>
                  </a:lnTo>
                  <a:lnTo>
                    <a:pt x="449" y="336"/>
                  </a:lnTo>
                  <a:lnTo>
                    <a:pt x="458" y="344"/>
                  </a:lnTo>
                  <a:lnTo>
                    <a:pt x="464" y="347"/>
                  </a:lnTo>
                  <a:lnTo>
                    <a:pt x="464" y="348"/>
                  </a:lnTo>
                  <a:lnTo>
                    <a:pt x="464" y="350"/>
                  </a:lnTo>
                  <a:lnTo>
                    <a:pt x="464" y="351"/>
                  </a:lnTo>
                  <a:lnTo>
                    <a:pt x="464" y="353"/>
                  </a:lnTo>
                  <a:lnTo>
                    <a:pt x="466" y="354"/>
                  </a:lnTo>
                  <a:lnTo>
                    <a:pt x="467" y="356"/>
                  </a:lnTo>
                  <a:lnTo>
                    <a:pt x="470" y="354"/>
                  </a:lnTo>
                  <a:lnTo>
                    <a:pt x="476" y="351"/>
                  </a:lnTo>
                  <a:lnTo>
                    <a:pt x="481" y="347"/>
                  </a:lnTo>
                  <a:lnTo>
                    <a:pt x="484" y="344"/>
                  </a:lnTo>
                  <a:lnTo>
                    <a:pt x="485" y="343"/>
                  </a:lnTo>
                  <a:lnTo>
                    <a:pt x="485" y="342"/>
                  </a:lnTo>
                  <a:lnTo>
                    <a:pt x="485" y="342"/>
                  </a:lnTo>
                  <a:lnTo>
                    <a:pt x="485" y="344"/>
                  </a:lnTo>
                  <a:lnTo>
                    <a:pt x="487" y="348"/>
                  </a:lnTo>
                  <a:lnTo>
                    <a:pt x="488" y="354"/>
                  </a:lnTo>
                  <a:lnTo>
                    <a:pt x="491" y="362"/>
                  </a:lnTo>
                  <a:lnTo>
                    <a:pt x="492" y="365"/>
                  </a:lnTo>
                  <a:lnTo>
                    <a:pt x="494" y="365"/>
                  </a:lnTo>
                  <a:lnTo>
                    <a:pt x="494" y="363"/>
                  </a:lnTo>
                  <a:lnTo>
                    <a:pt x="496" y="360"/>
                  </a:lnTo>
                  <a:lnTo>
                    <a:pt x="496" y="359"/>
                  </a:lnTo>
                  <a:lnTo>
                    <a:pt x="496" y="356"/>
                  </a:lnTo>
                  <a:lnTo>
                    <a:pt x="496" y="354"/>
                  </a:lnTo>
                  <a:lnTo>
                    <a:pt x="511" y="343"/>
                  </a:lnTo>
                  <a:lnTo>
                    <a:pt x="523" y="351"/>
                  </a:lnTo>
                  <a:lnTo>
                    <a:pt x="536" y="344"/>
                  </a:lnTo>
                  <a:lnTo>
                    <a:pt x="536" y="344"/>
                  </a:lnTo>
                  <a:lnTo>
                    <a:pt x="535" y="345"/>
                  </a:lnTo>
                  <a:lnTo>
                    <a:pt x="535" y="345"/>
                  </a:lnTo>
                  <a:lnTo>
                    <a:pt x="535" y="348"/>
                  </a:lnTo>
                  <a:lnTo>
                    <a:pt x="536" y="350"/>
                  </a:lnTo>
                  <a:lnTo>
                    <a:pt x="538" y="353"/>
                  </a:lnTo>
                  <a:lnTo>
                    <a:pt x="542" y="356"/>
                  </a:lnTo>
                  <a:lnTo>
                    <a:pt x="548" y="359"/>
                  </a:lnTo>
                  <a:lnTo>
                    <a:pt x="554" y="362"/>
                  </a:lnTo>
                  <a:lnTo>
                    <a:pt x="558" y="365"/>
                  </a:lnTo>
                  <a:lnTo>
                    <a:pt x="561" y="366"/>
                  </a:lnTo>
                  <a:lnTo>
                    <a:pt x="563" y="368"/>
                  </a:lnTo>
                  <a:lnTo>
                    <a:pt x="565" y="368"/>
                  </a:lnTo>
                  <a:lnTo>
                    <a:pt x="568" y="366"/>
                  </a:lnTo>
                  <a:lnTo>
                    <a:pt x="572" y="363"/>
                  </a:lnTo>
                  <a:lnTo>
                    <a:pt x="578" y="357"/>
                  </a:lnTo>
                  <a:lnTo>
                    <a:pt x="586" y="351"/>
                  </a:lnTo>
                  <a:lnTo>
                    <a:pt x="591" y="348"/>
                  </a:lnTo>
                  <a:lnTo>
                    <a:pt x="595" y="348"/>
                  </a:lnTo>
                  <a:lnTo>
                    <a:pt x="599" y="350"/>
                  </a:lnTo>
                  <a:lnTo>
                    <a:pt x="601" y="351"/>
                  </a:lnTo>
                  <a:lnTo>
                    <a:pt x="604" y="354"/>
                  </a:lnTo>
                  <a:lnTo>
                    <a:pt x="605" y="356"/>
                  </a:lnTo>
                  <a:lnTo>
                    <a:pt x="605" y="357"/>
                  </a:lnTo>
                  <a:lnTo>
                    <a:pt x="605" y="357"/>
                  </a:lnTo>
                  <a:lnTo>
                    <a:pt x="605" y="357"/>
                  </a:lnTo>
                  <a:lnTo>
                    <a:pt x="605" y="357"/>
                  </a:lnTo>
                  <a:lnTo>
                    <a:pt x="607" y="357"/>
                  </a:lnTo>
                  <a:lnTo>
                    <a:pt x="607" y="356"/>
                  </a:lnTo>
                  <a:lnTo>
                    <a:pt x="608" y="354"/>
                  </a:lnTo>
                  <a:lnTo>
                    <a:pt x="611" y="351"/>
                  </a:lnTo>
                  <a:lnTo>
                    <a:pt x="614" y="347"/>
                  </a:lnTo>
                  <a:lnTo>
                    <a:pt x="617" y="344"/>
                  </a:lnTo>
                  <a:lnTo>
                    <a:pt x="617" y="342"/>
                  </a:lnTo>
                  <a:lnTo>
                    <a:pt x="617" y="339"/>
                  </a:lnTo>
                  <a:lnTo>
                    <a:pt x="619" y="339"/>
                  </a:lnTo>
                  <a:lnTo>
                    <a:pt x="619" y="339"/>
                  </a:lnTo>
                  <a:lnTo>
                    <a:pt x="620" y="342"/>
                  </a:lnTo>
                  <a:lnTo>
                    <a:pt x="623" y="344"/>
                  </a:lnTo>
                  <a:lnTo>
                    <a:pt x="628" y="347"/>
                  </a:lnTo>
                  <a:lnTo>
                    <a:pt x="632" y="351"/>
                  </a:lnTo>
                  <a:lnTo>
                    <a:pt x="637" y="356"/>
                  </a:lnTo>
                  <a:lnTo>
                    <a:pt x="638" y="357"/>
                  </a:lnTo>
                  <a:lnTo>
                    <a:pt x="640" y="359"/>
                  </a:lnTo>
                  <a:lnTo>
                    <a:pt x="640" y="359"/>
                  </a:lnTo>
                  <a:lnTo>
                    <a:pt x="641" y="357"/>
                  </a:lnTo>
                  <a:lnTo>
                    <a:pt x="643" y="354"/>
                  </a:lnTo>
                  <a:lnTo>
                    <a:pt x="646" y="350"/>
                  </a:lnTo>
                  <a:lnTo>
                    <a:pt x="650" y="345"/>
                  </a:lnTo>
                  <a:lnTo>
                    <a:pt x="655" y="343"/>
                  </a:lnTo>
                  <a:lnTo>
                    <a:pt x="657" y="343"/>
                  </a:lnTo>
                  <a:lnTo>
                    <a:pt x="661" y="343"/>
                  </a:lnTo>
                  <a:lnTo>
                    <a:pt x="664" y="344"/>
                  </a:lnTo>
                  <a:lnTo>
                    <a:pt x="667" y="344"/>
                  </a:lnTo>
                  <a:lnTo>
                    <a:pt x="668" y="345"/>
                  </a:lnTo>
                  <a:lnTo>
                    <a:pt x="668" y="345"/>
                  </a:lnTo>
                  <a:lnTo>
                    <a:pt x="691" y="366"/>
                  </a:lnTo>
                  <a:lnTo>
                    <a:pt x="704" y="368"/>
                  </a:lnTo>
                  <a:lnTo>
                    <a:pt x="721" y="374"/>
                  </a:lnTo>
                  <a:lnTo>
                    <a:pt x="722" y="188"/>
                  </a:lnTo>
                  <a:lnTo>
                    <a:pt x="704" y="71"/>
                  </a:lnTo>
                  <a:lnTo>
                    <a:pt x="703" y="17"/>
                  </a:lnTo>
                  <a:lnTo>
                    <a:pt x="703" y="17"/>
                  </a:lnTo>
                  <a:lnTo>
                    <a:pt x="701" y="17"/>
                  </a:lnTo>
                  <a:lnTo>
                    <a:pt x="697" y="17"/>
                  </a:lnTo>
                  <a:lnTo>
                    <a:pt x="690" y="17"/>
                  </a:lnTo>
                  <a:lnTo>
                    <a:pt x="682" y="17"/>
                  </a:lnTo>
                  <a:lnTo>
                    <a:pt x="670" y="17"/>
                  </a:lnTo>
                  <a:lnTo>
                    <a:pt x="656" y="17"/>
                  </a:lnTo>
                  <a:lnTo>
                    <a:pt x="640" y="17"/>
                  </a:lnTo>
                  <a:lnTo>
                    <a:pt x="624" y="17"/>
                  </a:lnTo>
                  <a:lnTo>
                    <a:pt x="604" y="17"/>
                  </a:lnTo>
                  <a:lnTo>
                    <a:pt x="584" y="17"/>
                  </a:lnTo>
                  <a:lnTo>
                    <a:pt x="562" y="17"/>
                  </a:lnTo>
                  <a:lnTo>
                    <a:pt x="539" y="17"/>
                  </a:lnTo>
                  <a:lnTo>
                    <a:pt x="517" y="17"/>
                  </a:lnTo>
                  <a:lnTo>
                    <a:pt x="491" y="15"/>
                  </a:lnTo>
                  <a:lnTo>
                    <a:pt x="466" y="15"/>
                  </a:lnTo>
                  <a:lnTo>
                    <a:pt x="440" y="15"/>
                  </a:lnTo>
                  <a:lnTo>
                    <a:pt x="415" y="15"/>
                  </a:lnTo>
                  <a:lnTo>
                    <a:pt x="388" y="14"/>
                  </a:lnTo>
                  <a:lnTo>
                    <a:pt x="361" y="14"/>
                  </a:lnTo>
                  <a:lnTo>
                    <a:pt x="335" y="14"/>
                  </a:lnTo>
                  <a:lnTo>
                    <a:pt x="308" y="12"/>
                  </a:lnTo>
                  <a:lnTo>
                    <a:pt x="284" y="12"/>
                  </a:lnTo>
                  <a:lnTo>
                    <a:pt x="258" y="12"/>
                  </a:lnTo>
                  <a:lnTo>
                    <a:pt x="233" y="11"/>
                  </a:lnTo>
                  <a:lnTo>
                    <a:pt x="211" y="11"/>
                  </a:lnTo>
                  <a:lnTo>
                    <a:pt x="188" y="9"/>
                  </a:lnTo>
                  <a:lnTo>
                    <a:pt x="167" y="9"/>
                  </a:lnTo>
                  <a:lnTo>
                    <a:pt x="148" y="8"/>
                  </a:lnTo>
                  <a:lnTo>
                    <a:pt x="129" y="8"/>
                  </a:lnTo>
                  <a:lnTo>
                    <a:pt x="113" y="6"/>
                  </a:lnTo>
                  <a:lnTo>
                    <a:pt x="98" y="5"/>
                  </a:lnTo>
                  <a:lnTo>
                    <a:pt x="86" y="5"/>
                  </a:lnTo>
                  <a:lnTo>
                    <a:pt x="4" y="0"/>
                  </a:lnTo>
                  <a:lnTo>
                    <a:pt x="0" y="51"/>
                  </a:lnTo>
                  <a:lnTo>
                    <a:pt x="257" y="66"/>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00" name="Freeform 34"/>
            <p:cNvSpPr>
              <a:spLocks/>
            </p:cNvSpPr>
            <p:nvPr/>
          </p:nvSpPr>
          <p:spPr bwMode="auto">
            <a:xfrm>
              <a:off x="1841201" y="4918658"/>
              <a:ext cx="485266" cy="251489"/>
            </a:xfrm>
            <a:custGeom>
              <a:avLst/>
              <a:gdLst>
                <a:gd name="T0" fmla="*/ 257 w 723"/>
                <a:gd name="T1" fmla="*/ 272 h 375"/>
                <a:gd name="T2" fmla="*/ 296 w 723"/>
                <a:gd name="T3" fmla="*/ 293 h 375"/>
                <a:gd name="T4" fmla="*/ 337 w 723"/>
                <a:gd name="T5" fmla="*/ 311 h 375"/>
                <a:gd name="T6" fmla="*/ 340 w 723"/>
                <a:gd name="T7" fmla="*/ 312 h 375"/>
                <a:gd name="T8" fmla="*/ 349 w 723"/>
                <a:gd name="T9" fmla="*/ 317 h 375"/>
                <a:gd name="T10" fmla="*/ 356 w 723"/>
                <a:gd name="T11" fmla="*/ 320 h 375"/>
                <a:gd name="T12" fmla="*/ 365 w 723"/>
                <a:gd name="T13" fmla="*/ 314 h 375"/>
                <a:gd name="T14" fmla="*/ 379 w 723"/>
                <a:gd name="T15" fmla="*/ 321 h 375"/>
                <a:gd name="T16" fmla="*/ 385 w 723"/>
                <a:gd name="T17" fmla="*/ 329 h 375"/>
                <a:gd name="T18" fmla="*/ 410 w 723"/>
                <a:gd name="T19" fmla="*/ 318 h 375"/>
                <a:gd name="T20" fmla="*/ 424 w 723"/>
                <a:gd name="T21" fmla="*/ 343 h 375"/>
                <a:gd name="T22" fmla="*/ 449 w 723"/>
                <a:gd name="T23" fmla="*/ 336 h 375"/>
                <a:gd name="T24" fmla="*/ 464 w 723"/>
                <a:gd name="T25" fmla="*/ 347 h 375"/>
                <a:gd name="T26" fmla="*/ 464 w 723"/>
                <a:gd name="T27" fmla="*/ 351 h 375"/>
                <a:gd name="T28" fmla="*/ 467 w 723"/>
                <a:gd name="T29" fmla="*/ 356 h 375"/>
                <a:gd name="T30" fmla="*/ 476 w 723"/>
                <a:gd name="T31" fmla="*/ 351 h 375"/>
                <a:gd name="T32" fmla="*/ 485 w 723"/>
                <a:gd name="T33" fmla="*/ 343 h 375"/>
                <a:gd name="T34" fmla="*/ 485 w 723"/>
                <a:gd name="T35" fmla="*/ 344 h 375"/>
                <a:gd name="T36" fmla="*/ 488 w 723"/>
                <a:gd name="T37" fmla="*/ 354 h 375"/>
                <a:gd name="T38" fmla="*/ 494 w 723"/>
                <a:gd name="T39" fmla="*/ 365 h 375"/>
                <a:gd name="T40" fmla="*/ 496 w 723"/>
                <a:gd name="T41" fmla="*/ 359 h 375"/>
                <a:gd name="T42" fmla="*/ 511 w 723"/>
                <a:gd name="T43" fmla="*/ 343 h 375"/>
                <a:gd name="T44" fmla="*/ 536 w 723"/>
                <a:gd name="T45" fmla="*/ 344 h 375"/>
                <a:gd name="T46" fmla="*/ 535 w 723"/>
                <a:gd name="T47" fmla="*/ 345 h 375"/>
                <a:gd name="T48" fmla="*/ 538 w 723"/>
                <a:gd name="T49" fmla="*/ 353 h 375"/>
                <a:gd name="T50" fmla="*/ 548 w 723"/>
                <a:gd name="T51" fmla="*/ 359 h 375"/>
                <a:gd name="T52" fmla="*/ 561 w 723"/>
                <a:gd name="T53" fmla="*/ 366 h 375"/>
                <a:gd name="T54" fmla="*/ 568 w 723"/>
                <a:gd name="T55" fmla="*/ 366 h 375"/>
                <a:gd name="T56" fmla="*/ 578 w 723"/>
                <a:gd name="T57" fmla="*/ 357 h 375"/>
                <a:gd name="T58" fmla="*/ 595 w 723"/>
                <a:gd name="T59" fmla="*/ 348 h 375"/>
                <a:gd name="T60" fmla="*/ 604 w 723"/>
                <a:gd name="T61" fmla="*/ 354 h 375"/>
                <a:gd name="T62" fmla="*/ 605 w 723"/>
                <a:gd name="T63" fmla="*/ 357 h 375"/>
                <a:gd name="T64" fmla="*/ 605 w 723"/>
                <a:gd name="T65" fmla="*/ 357 h 375"/>
                <a:gd name="T66" fmla="*/ 608 w 723"/>
                <a:gd name="T67" fmla="*/ 354 h 375"/>
                <a:gd name="T68" fmla="*/ 614 w 723"/>
                <a:gd name="T69" fmla="*/ 347 h 375"/>
                <a:gd name="T70" fmla="*/ 617 w 723"/>
                <a:gd name="T71" fmla="*/ 339 h 375"/>
                <a:gd name="T72" fmla="*/ 620 w 723"/>
                <a:gd name="T73" fmla="*/ 342 h 375"/>
                <a:gd name="T74" fmla="*/ 628 w 723"/>
                <a:gd name="T75" fmla="*/ 347 h 375"/>
                <a:gd name="T76" fmla="*/ 638 w 723"/>
                <a:gd name="T77" fmla="*/ 357 h 375"/>
                <a:gd name="T78" fmla="*/ 641 w 723"/>
                <a:gd name="T79" fmla="*/ 357 h 375"/>
                <a:gd name="T80" fmla="*/ 646 w 723"/>
                <a:gd name="T81" fmla="*/ 350 h 375"/>
                <a:gd name="T82" fmla="*/ 657 w 723"/>
                <a:gd name="T83" fmla="*/ 343 h 375"/>
                <a:gd name="T84" fmla="*/ 667 w 723"/>
                <a:gd name="T85" fmla="*/ 344 h 375"/>
                <a:gd name="T86" fmla="*/ 691 w 723"/>
                <a:gd name="T87" fmla="*/ 366 h 375"/>
                <a:gd name="T88" fmla="*/ 722 w 723"/>
                <a:gd name="T89" fmla="*/ 188 h 375"/>
                <a:gd name="T90" fmla="*/ 703 w 723"/>
                <a:gd name="T91" fmla="*/ 17 h 375"/>
                <a:gd name="T92" fmla="*/ 697 w 723"/>
                <a:gd name="T93" fmla="*/ 17 h 375"/>
                <a:gd name="T94" fmla="*/ 670 w 723"/>
                <a:gd name="T95" fmla="*/ 17 h 375"/>
                <a:gd name="T96" fmla="*/ 624 w 723"/>
                <a:gd name="T97" fmla="*/ 17 h 375"/>
                <a:gd name="T98" fmla="*/ 562 w 723"/>
                <a:gd name="T99" fmla="*/ 17 h 375"/>
                <a:gd name="T100" fmla="*/ 491 w 723"/>
                <a:gd name="T101" fmla="*/ 15 h 375"/>
                <a:gd name="T102" fmla="*/ 415 w 723"/>
                <a:gd name="T103" fmla="*/ 15 h 375"/>
                <a:gd name="T104" fmla="*/ 335 w 723"/>
                <a:gd name="T105" fmla="*/ 14 h 375"/>
                <a:gd name="T106" fmla="*/ 258 w 723"/>
                <a:gd name="T107" fmla="*/ 12 h 375"/>
                <a:gd name="T108" fmla="*/ 188 w 723"/>
                <a:gd name="T109" fmla="*/ 9 h 375"/>
                <a:gd name="T110" fmla="*/ 129 w 723"/>
                <a:gd name="T111" fmla="*/ 8 h 375"/>
                <a:gd name="T112" fmla="*/ 86 w 723"/>
                <a:gd name="T113" fmla="*/ 5 h 375"/>
                <a:gd name="T114" fmla="*/ 257 w 723"/>
                <a:gd name="T115" fmla="*/ 6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3" h="375">
                  <a:moveTo>
                    <a:pt x="257" y="66"/>
                  </a:moveTo>
                  <a:lnTo>
                    <a:pt x="250" y="270"/>
                  </a:lnTo>
                  <a:lnTo>
                    <a:pt x="257" y="272"/>
                  </a:lnTo>
                  <a:lnTo>
                    <a:pt x="277" y="291"/>
                  </a:lnTo>
                  <a:lnTo>
                    <a:pt x="284" y="285"/>
                  </a:lnTo>
                  <a:lnTo>
                    <a:pt x="296" y="293"/>
                  </a:lnTo>
                  <a:lnTo>
                    <a:pt x="304" y="282"/>
                  </a:lnTo>
                  <a:lnTo>
                    <a:pt x="322" y="311"/>
                  </a:lnTo>
                  <a:lnTo>
                    <a:pt x="337" y="311"/>
                  </a:lnTo>
                  <a:lnTo>
                    <a:pt x="337" y="311"/>
                  </a:lnTo>
                  <a:lnTo>
                    <a:pt x="338" y="311"/>
                  </a:lnTo>
                  <a:lnTo>
                    <a:pt x="340" y="312"/>
                  </a:lnTo>
                  <a:lnTo>
                    <a:pt x="343" y="314"/>
                  </a:lnTo>
                  <a:lnTo>
                    <a:pt x="346" y="315"/>
                  </a:lnTo>
                  <a:lnTo>
                    <a:pt x="349" y="317"/>
                  </a:lnTo>
                  <a:lnTo>
                    <a:pt x="352" y="318"/>
                  </a:lnTo>
                  <a:lnTo>
                    <a:pt x="355" y="320"/>
                  </a:lnTo>
                  <a:lnTo>
                    <a:pt x="356" y="320"/>
                  </a:lnTo>
                  <a:lnTo>
                    <a:pt x="356" y="320"/>
                  </a:lnTo>
                  <a:lnTo>
                    <a:pt x="361" y="315"/>
                  </a:lnTo>
                  <a:lnTo>
                    <a:pt x="365" y="314"/>
                  </a:lnTo>
                  <a:lnTo>
                    <a:pt x="371" y="315"/>
                  </a:lnTo>
                  <a:lnTo>
                    <a:pt x="376" y="318"/>
                  </a:lnTo>
                  <a:lnTo>
                    <a:pt x="379" y="321"/>
                  </a:lnTo>
                  <a:lnTo>
                    <a:pt x="382" y="326"/>
                  </a:lnTo>
                  <a:lnTo>
                    <a:pt x="383" y="327"/>
                  </a:lnTo>
                  <a:lnTo>
                    <a:pt x="385" y="329"/>
                  </a:lnTo>
                  <a:lnTo>
                    <a:pt x="389" y="320"/>
                  </a:lnTo>
                  <a:lnTo>
                    <a:pt x="397" y="323"/>
                  </a:lnTo>
                  <a:lnTo>
                    <a:pt x="410" y="318"/>
                  </a:lnTo>
                  <a:lnTo>
                    <a:pt x="410" y="330"/>
                  </a:lnTo>
                  <a:lnTo>
                    <a:pt x="421" y="332"/>
                  </a:lnTo>
                  <a:lnTo>
                    <a:pt x="424" y="343"/>
                  </a:lnTo>
                  <a:lnTo>
                    <a:pt x="433" y="347"/>
                  </a:lnTo>
                  <a:lnTo>
                    <a:pt x="439" y="339"/>
                  </a:lnTo>
                  <a:lnTo>
                    <a:pt x="449" y="336"/>
                  </a:lnTo>
                  <a:lnTo>
                    <a:pt x="458" y="344"/>
                  </a:lnTo>
                  <a:lnTo>
                    <a:pt x="464" y="347"/>
                  </a:lnTo>
                  <a:lnTo>
                    <a:pt x="464" y="347"/>
                  </a:lnTo>
                  <a:lnTo>
                    <a:pt x="464" y="348"/>
                  </a:lnTo>
                  <a:lnTo>
                    <a:pt x="464" y="350"/>
                  </a:lnTo>
                  <a:lnTo>
                    <a:pt x="464" y="351"/>
                  </a:lnTo>
                  <a:lnTo>
                    <a:pt x="464" y="353"/>
                  </a:lnTo>
                  <a:lnTo>
                    <a:pt x="466" y="354"/>
                  </a:lnTo>
                  <a:lnTo>
                    <a:pt x="467" y="356"/>
                  </a:lnTo>
                  <a:lnTo>
                    <a:pt x="470" y="354"/>
                  </a:lnTo>
                  <a:lnTo>
                    <a:pt x="476" y="351"/>
                  </a:lnTo>
                  <a:lnTo>
                    <a:pt x="476" y="351"/>
                  </a:lnTo>
                  <a:lnTo>
                    <a:pt x="481" y="347"/>
                  </a:lnTo>
                  <a:lnTo>
                    <a:pt x="484" y="344"/>
                  </a:lnTo>
                  <a:lnTo>
                    <a:pt x="485" y="343"/>
                  </a:lnTo>
                  <a:lnTo>
                    <a:pt x="485" y="342"/>
                  </a:lnTo>
                  <a:lnTo>
                    <a:pt x="485" y="342"/>
                  </a:lnTo>
                  <a:lnTo>
                    <a:pt x="485" y="344"/>
                  </a:lnTo>
                  <a:lnTo>
                    <a:pt x="487" y="348"/>
                  </a:lnTo>
                  <a:lnTo>
                    <a:pt x="488" y="354"/>
                  </a:lnTo>
                  <a:lnTo>
                    <a:pt x="488" y="354"/>
                  </a:lnTo>
                  <a:lnTo>
                    <a:pt x="491" y="362"/>
                  </a:lnTo>
                  <a:lnTo>
                    <a:pt x="492" y="365"/>
                  </a:lnTo>
                  <a:lnTo>
                    <a:pt x="494" y="365"/>
                  </a:lnTo>
                  <a:lnTo>
                    <a:pt x="494" y="363"/>
                  </a:lnTo>
                  <a:lnTo>
                    <a:pt x="496" y="360"/>
                  </a:lnTo>
                  <a:lnTo>
                    <a:pt x="496" y="359"/>
                  </a:lnTo>
                  <a:lnTo>
                    <a:pt x="496" y="356"/>
                  </a:lnTo>
                  <a:lnTo>
                    <a:pt x="496" y="354"/>
                  </a:lnTo>
                  <a:lnTo>
                    <a:pt x="511" y="343"/>
                  </a:lnTo>
                  <a:lnTo>
                    <a:pt x="523" y="351"/>
                  </a:lnTo>
                  <a:lnTo>
                    <a:pt x="536" y="344"/>
                  </a:lnTo>
                  <a:lnTo>
                    <a:pt x="536" y="344"/>
                  </a:lnTo>
                  <a:lnTo>
                    <a:pt x="536" y="344"/>
                  </a:lnTo>
                  <a:lnTo>
                    <a:pt x="535" y="345"/>
                  </a:lnTo>
                  <a:lnTo>
                    <a:pt x="535" y="345"/>
                  </a:lnTo>
                  <a:lnTo>
                    <a:pt x="535" y="348"/>
                  </a:lnTo>
                  <a:lnTo>
                    <a:pt x="536" y="350"/>
                  </a:lnTo>
                  <a:lnTo>
                    <a:pt x="538" y="353"/>
                  </a:lnTo>
                  <a:lnTo>
                    <a:pt x="542" y="356"/>
                  </a:lnTo>
                  <a:lnTo>
                    <a:pt x="548" y="359"/>
                  </a:lnTo>
                  <a:lnTo>
                    <a:pt x="548" y="359"/>
                  </a:lnTo>
                  <a:lnTo>
                    <a:pt x="554" y="362"/>
                  </a:lnTo>
                  <a:lnTo>
                    <a:pt x="558" y="365"/>
                  </a:lnTo>
                  <a:lnTo>
                    <a:pt x="561" y="366"/>
                  </a:lnTo>
                  <a:lnTo>
                    <a:pt x="563" y="368"/>
                  </a:lnTo>
                  <a:lnTo>
                    <a:pt x="565" y="368"/>
                  </a:lnTo>
                  <a:lnTo>
                    <a:pt x="568" y="366"/>
                  </a:lnTo>
                  <a:lnTo>
                    <a:pt x="572" y="363"/>
                  </a:lnTo>
                  <a:lnTo>
                    <a:pt x="578" y="357"/>
                  </a:lnTo>
                  <a:lnTo>
                    <a:pt x="578" y="357"/>
                  </a:lnTo>
                  <a:lnTo>
                    <a:pt x="586" y="351"/>
                  </a:lnTo>
                  <a:lnTo>
                    <a:pt x="591" y="348"/>
                  </a:lnTo>
                  <a:lnTo>
                    <a:pt x="595" y="348"/>
                  </a:lnTo>
                  <a:lnTo>
                    <a:pt x="599" y="350"/>
                  </a:lnTo>
                  <a:lnTo>
                    <a:pt x="601" y="351"/>
                  </a:lnTo>
                  <a:lnTo>
                    <a:pt x="604" y="354"/>
                  </a:lnTo>
                  <a:lnTo>
                    <a:pt x="605" y="356"/>
                  </a:lnTo>
                  <a:lnTo>
                    <a:pt x="605" y="357"/>
                  </a:lnTo>
                  <a:lnTo>
                    <a:pt x="605" y="357"/>
                  </a:lnTo>
                  <a:lnTo>
                    <a:pt x="605" y="357"/>
                  </a:lnTo>
                  <a:lnTo>
                    <a:pt x="605" y="357"/>
                  </a:lnTo>
                  <a:lnTo>
                    <a:pt x="605" y="357"/>
                  </a:lnTo>
                  <a:lnTo>
                    <a:pt x="607" y="357"/>
                  </a:lnTo>
                  <a:lnTo>
                    <a:pt x="607" y="356"/>
                  </a:lnTo>
                  <a:lnTo>
                    <a:pt x="608" y="354"/>
                  </a:lnTo>
                  <a:lnTo>
                    <a:pt x="611" y="351"/>
                  </a:lnTo>
                  <a:lnTo>
                    <a:pt x="614" y="347"/>
                  </a:lnTo>
                  <a:lnTo>
                    <a:pt x="614" y="347"/>
                  </a:lnTo>
                  <a:lnTo>
                    <a:pt x="617" y="344"/>
                  </a:lnTo>
                  <a:lnTo>
                    <a:pt x="617" y="342"/>
                  </a:lnTo>
                  <a:lnTo>
                    <a:pt x="617" y="339"/>
                  </a:lnTo>
                  <a:lnTo>
                    <a:pt x="619" y="339"/>
                  </a:lnTo>
                  <a:lnTo>
                    <a:pt x="619" y="339"/>
                  </a:lnTo>
                  <a:lnTo>
                    <a:pt x="620" y="342"/>
                  </a:lnTo>
                  <a:lnTo>
                    <a:pt x="623" y="344"/>
                  </a:lnTo>
                  <a:lnTo>
                    <a:pt x="628" y="347"/>
                  </a:lnTo>
                  <a:lnTo>
                    <a:pt x="628" y="347"/>
                  </a:lnTo>
                  <a:lnTo>
                    <a:pt x="632" y="351"/>
                  </a:lnTo>
                  <a:lnTo>
                    <a:pt x="637" y="356"/>
                  </a:lnTo>
                  <a:lnTo>
                    <a:pt x="638" y="357"/>
                  </a:lnTo>
                  <a:lnTo>
                    <a:pt x="640" y="359"/>
                  </a:lnTo>
                  <a:lnTo>
                    <a:pt x="640" y="359"/>
                  </a:lnTo>
                  <a:lnTo>
                    <a:pt x="641" y="357"/>
                  </a:lnTo>
                  <a:lnTo>
                    <a:pt x="643" y="354"/>
                  </a:lnTo>
                  <a:lnTo>
                    <a:pt x="646" y="350"/>
                  </a:lnTo>
                  <a:lnTo>
                    <a:pt x="646" y="350"/>
                  </a:lnTo>
                  <a:lnTo>
                    <a:pt x="650" y="345"/>
                  </a:lnTo>
                  <a:lnTo>
                    <a:pt x="655" y="343"/>
                  </a:lnTo>
                  <a:lnTo>
                    <a:pt x="657" y="343"/>
                  </a:lnTo>
                  <a:lnTo>
                    <a:pt x="661" y="343"/>
                  </a:lnTo>
                  <a:lnTo>
                    <a:pt x="664" y="344"/>
                  </a:lnTo>
                  <a:lnTo>
                    <a:pt x="667" y="344"/>
                  </a:lnTo>
                  <a:lnTo>
                    <a:pt x="668" y="345"/>
                  </a:lnTo>
                  <a:lnTo>
                    <a:pt x="668" y="345"/>
                  </a:lnTo>
                  <a:lnTo>
                    <a:pt x="691" y="366"/>
                  </a:lnTo>
                  <a:lnTo>
                    <a:pt x="704" y="368"/>
                  </a:lnTo>
                  <a:lnTo>
                    <a:pt x="721" y="374"/>
                  </a:lnTo>
                  <a:lnTo>
                    <a:pt x="722" y="188"/>
                  </a:lnTo>
                  <a:lnTo>
                    <a:pt x="704" y="71"/>
                  </a:lnTo>
                  <a:lnTo>
                    <a:pt x="703" y="17"/>
                  </a:lnTo>
                  <a:lnTo>
                    <a:pt x="703" y="17"/>
                  </a:lnTo>
                  <a:lnTo>
                    <a:pt x="703" y="17"/>
                  </a:lnTo>
                  <a:lnTo>
                    <a:pt x="701" y="17"/>
                  </a:lnTo>
                  <a:lnTo>
                    <a:pt x="697" y="17"/>
                  </a:lnTo>
                  <a:lnTo>
                    <a:pt x="690" y="17"/>
                  </a:lnTo>
                  <a:lnTo>
                    <a:pt x="682" y="17"/>
                  </a:lnTo>
                  <a:lnTo>
                    <a:pt x="670" y="17"/>
                  </a:lnTo>
                  <a:lnTo>
                    <a:pt x="656" y="17"/>
                  </a:lnTo>
                  <a:lnTo>
                    <a:pt x="640" y="17"/>
                  </a:lnTo>
                  <a:lnTo>
                    <a:pt x="624" y="17"/>
                  </a:lnTo>
                  <a:lnTo>
                    <a:pt x="604" y="17"/>
                  </a:lnTo>
                  <a:lnTo>
                    <a:pt x="584" y="17"/>
                  </a:lnTo>
                  <a:lnTo>
                    <a:pt x="562" y="17"/>
                  </a:lnTo>
                  <a:lnTo>
                    <a:pt x="539" y="17"/>
                  </a:lnTo>
                  <a:lnTo>
                    <a:pt x="517" y="17"/>
                  </a:lnTo>
                  <a:lnTo>
                    <a:pt x="491" y="15"/>
                  </a:lnTo>
                  <a:lnTo>
                    <a:pt x="466" y="15"/>
                  </a:lnTo>
                  <a:lnTo>
                    <a:pt x="440" y="15"/>
                  </a:lnTo>
                  <a:lnTo>
                    <a:pt x="415" y="15"/>
                  </a:lnTo>
                  <a:lnTo>
                    <a:pt x="388" y="14"/>
                  </a:lnTo>
                  <a:lnTo>
                    <a:pt x="361" y="14"/>
                  </a:lnTo>
                  <a:lnTo>
                    <a:pt x="335" y="14"/>
                  </a:lnTo>
                  <a:lnTo>
                    <a:pt x="308" y="12"/>
                  </a:lnTo>
                  <a:lnTo>
                    <a:pt x="284" y="12"/>
                  </a:lnTo>
                  <a:lnTo>
                    <a:pt x="258" y="12"/>
                  </a:lnTo>
                  <a:lnTo>
                    <a:pt x="233" y="11"/>
                  </a:lnTo>
                  <a:lnTo>
                    <a:pt x="211" y="11"/>
                  </a:lnTo>
                  <a:lnTo>
                    <a:pt x="188" y="9"/>
                  </a:lnTo>
                  <a:lnTo>
                    <a:pt x="167" y="9"/>
                  </a:lnTo>
                  <a:lnTo>
                    <a:pt x="148" y="8"/>
                  </a:lnTo>
                  <a:lnTo>
                    <a:pt x="129" y="8"/>
                  </a:lnTo>
                  <a:lnTo>
                    <a:pt x="113" y="6"/>
                  </a:lnTo>
                  <a:lnTo>
                    <a:pt x="98" y="5"/>
                  </a:lnTo>
                  <a:lnTo>
                    <a:pt x="86" y="5"/>
                  </a:lnTo>
                  <a:lnTo>
                    <a:pt x="4" y="0"/>
                  </a:lnTo>
                  <a:lnTo>
                    <a:pt x="0" y="51"/>
                  </a:lnTo>
                  <a:lnTo>
                    <a:pt x="257" y="66"/>
                  </a:lnTo>
                </a:path>
              </a:pathLst>
            </a:custGeom>
            <a:solidFill>
              <a:schemeClr val="accent2">
                <a:lumMod val="7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01" name="Freeform 35"/>
            <p:cNvSpPr>
              <a:spLocks/>
            </p:cNvSpPr>
            <p:nvPr/>
          </p:nvSpPr>
          <p:spPr bwMode="auto">
            <a:xfrm>
              <a:off x="1604295" y="4952812"/>
              <a:ext cx="780644" cy="771233"/>
            </a:xfrm>
            <a:custGeom>
              <a:avLst/>
              <a:gdLst>
                <a:gd name="T0" fmla="*/ 649 w 1163"/>
                <a:gd name="T1" fmla="*/ 242 h 1149"/>
                <a:gd name="T2" fmla="*/ 709 w 1163"/>
                <a:gd name="T3" fmla="*/ 269 h 1149"/>
                <a:gd name="T4" fmla="*/ 763 w 1163"/>
                <a:gd name="T5" fmla="*/ 267 h 1149"/>
                <a:gd name="T6" fmla="*/ 817 w 1163"/>
                <a:gd name="T7" fmla="*/ 300 h 1149"/>
                <a:gd name="T8" fmla="*/ 838 w 1163"/>
                <a:gd name="T9" fmla="*/ 294 h 1149"/>
                <a:gd name="T10" fmla="*/ 864 w 1163"/>
                <a:gd name="T11" fmla="*/ 293 h 1149"/>
                <a:gd name="T12" fmla="*/ 906 w 1163"/>
                <a:gd name="T13" fmla="*/ 311 h 1149"/>
                <a:gd name="T14" fmla="*/ 952 w 1163"/>
                <a:gd name="T15" fmla="*/ 299 h 1149"/>
                <a:gd name="T16" fmla="*/ 964 w 1163"/>
                <a:gd name="T17" fmla="*/ 300 h 1149"/>
                <a:gd name="T18" fmla="*/ 990 w 1163"/>
                <a:gd name="T19" fmla="*/ 305 h 1149"/>
                <a:gd name="T20" fmla="*/ 1017 w 1163"/>
                <a:gd name="T21" fmla="*/ 294 h 1149"/>
                <a:gd name="T22" fmla="*/ 1112 w 1163"/>
                <a:gd name="T23" fmla="*/ 386 h 1149"/>
                <a:gd name="T24" fmla="*/ 1158 w 1163"/>
                <a:gd name="T25" fmla="*/ 585 h 1149"/>
                <a:gd name="T26" fmla="*/ 1149 w 1163"/>
                <a:gd name="T27" fmla="*/ 638 h 1149"/>
                <a:gd name="T28" fmla="*/ 1151 w 1163"/>
                <a:gd name="T29" fmla="*/ 679 h 1149"/>
                <a:gd name="T30" fmla="*/ 1133 w 1163"/>
                <a:gd name="T31" fmla="*/ 734 h 1149"/>
                <a:gd name="T32" fmla="*/ 1112 w 1163"/>
                <a:gd name="T33" fmla="*/ 745 h 1149"/>
                <a:gd name="T34" fmla="*/ 1077 w 1163"/>
                <a:gd name="T35" fmla="*/ 756 h 1149"/>
                <a:gd name="T36" fmla="*/ 1060 w 1163"/>
                <a:gd name="T37" fmla="*/ 758 h 1149"/>
                <a:gd name="T38" fmla="*/ 1060 w 1163"/>
                <a:gd name="T39" fmla="*/ 742 h 1149"/>
                <a:gd name="T40" fmla="*/ 1046 w 1163"/>
                <a:gd name="T41" fmla="*/ 738 h 1149"/>
                <a:gd name="T42" fmla="*/ 1035 w 1163"/>
                <a:gd name="T43" fmla="*/ 741 h 1149"/>
                <a:gd name="T44" fmla="*/ 1030 w 1163"/>
                <a:gd name="T45" fmla="*/ 754 h 1149"/>
                <a:gd name="T46" fmla="*/ 1043 w 1163"/>
                <a:gd name="T47" fmla="*/ 778 h 1149"/>
                <a:gd name="T48" fmla="*/ 1008 w 1163"/>
                <a:gd name="T49" fmla="*/ 821 h 1149"/>
                <a:gd name="T50" fmla="*/ 961 w 1163"/>
                <a:gd name="T51" fmla="*/ 850 h 1149"/>
                <a:gd name="T52" fmla="*/ 918 w 1163"/>
                <a:gd name="T53" fmla="*/ 876 h 1149"/>
                <a:gd name="T54" fmla="*/ 958 w 1163"/>
                <a:gd name="T55" fmla="*/ 849 h 1149"/>
                <a:gd name="T56" fmla="*/ 934 w 1163"/>
                <a:gd name="T57" fmla="*/ 855 h 1149"/>
                <a:gd name="T58" fmla="*/ 930 w 1163"/>
                <a:gd name="T59" fmla="*/ 846 h 1149"/>
                <a:gd name="T60" fmla="*/ 895 w 1163"/>
                <a:gd name="T61" fmla="*/ 850 h 1149"/>
                <a:gd name="T62" fmla="*/ 906 w 1163"/>
                <a:gd name="T63" fmla="*/ 871 h 1149"/>
                <a:gd name="T64" fmla="*/ 889 w 1163"/>
                <a:gd name="T65" fmla="*/ 885 h 1149"/>
                <a:gd name="T66" fmla="*/ 875 w 1163"/>
                <a:gd name="T67" fmla="*/ 870 h 1149"/>
                <a:gd name="T68" fmla="*/ 862 w 1163"/>
                <a:gd name="T69" fmla="*/ 895 h 1149"/>
                <a:gd name="T70" fmla="*/ 850 w 1163"/>
                <a:gd name="T71" fmla="*/ 916 h 1149"/>
                <a:gd name="T72" fmla="*/ 832 w 1163"/>
                <a:gd name="T73" fmla="*/ 934 h 1149"/>
                <a:gd name="T74" fmla="*/ 813 w 1163"/>
                <a:gd name="T75" fmla="*/ 993 h 1149"/>
                <a:gd name="T76" fmla="*/ 804 w 1163"/>
                <a:gd name="T77" fmla="*/ 981 h 1149"/>
                <a:gd name="T78" fmla="*/ 811 w 1163"/>
                <a:gd name="T79" fmla="*/ 1015 h 1149"/>
                <a:gd name="T80" fmla="*/ 813 w 1163"/>
                <a:gd name="T81" fmla="*/ 1147 h 1149"/>
                <a:gd name="T82" fmla="*/ 774 w 1163"/>
                <a:gd name="T83" fmla="*/ 1122 h 1149"/>
                <a:gd name="T84" fmla="*/ 739 w 1163"/>
                <a:gd name="T85" fmla="*/ 1123 h 1149"/>
                <a:gd name="T86" fmla="*/ 666 w 1163"/>
                <a:gd name="T87" fmla="*/ 1087 h 1149"/>
                <a:gd name="T88" fmla="*/ 649 w 1163"/>
                <a:gd name="T89" fmla="*/ 1072 h 1149"/>
                <a:gd name="T90" fmla="*/ 634 w 1163"/>
                <a:gd name="T91" fmla="*/ 1027 h 1149"/>
                <a:gd name="T92" fmla="*/ 625 w 1163"/>
                <a:gd name="T93" fmla="*/ 996 h 1149"/>
                <a:gd name="T94" fmla="*/ 606 w 1163"/>
                <a:gd name="T95" fmla="*/ 953 h 1149"/>
                <a:gd name="T96" fmla="*/ 575 w 1163"/>
                <a:gd name="T97" fmla="*/ 916 h 1149"/>
                <a:gd name="T98" fmla="*/ 552 w 1163"/>
                <a:gd name="T99" fmla="*/ 883 h 1149"/>
                <a:gd name="T100" fmla="*/ 448 w 1163"/>
                <a:gd name="T101" fmla="*/ 725 h 1149"/>
                <a:gd name="T102" fmla="*/ 400 w 1163"/>
                <a:gd name="T103" fmla="*/ 718 h 1149"/>
                <a:gd name="T104" fmla="*/ 367 w 1163"/>
                <a:gd name="T105" fmla="*/ 709 h 1149"/>
                <a:gd name="T106" fmla="*/ 350 w 1163"/>
                <a:gd name="T107" fmla="*/ 717 h 1149"/>
                <a:gd name="T108" fmla="*/ 311 w 1163"/>
                <a:gd name="T109" fmla="*/ 764 h 1149"/>
                <a:gd name="T110" fmla="*/ 295 w 1163"/>
                <a:gd name="T111" fmla="*/ 783 h 1149"/>
                <a:gd name="T112" fmla="*/ 265 w 1163"/>
                <a:gd name="T113" fmla="*/ 789 h 1149"/>
                <a:gd name="T114" fmla="*/ 220 w 1163"/>
                <a:gd name="T115" fmla="*/ 758 h 1149"/>
                <a:gd name="T116" fmla="*/ 176 w 1163"/>
                <a:gd name="T117" fmla="*/ 723 h 1149"/>
                <a:gd name="T118" fmla="*/ 155 w 1163"/>
                <a:gd name="T119" fmla="*/ 652 h 1149"/>
                <a:gd name="T120" fmla="*/ 109 w 1163"/>
                <a:gd name="T121" fmla="*/ 585 h 1149"/>
                <a:gd name="T122" fmla="*/ 4 w 1163"/>
                <a:gd name="T123" fmla="*/ 474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3" h="1149">
                  <a:moveTo>
                    <a:pt x="4" y="474"/>
                  </a:moveTo>
                  <a:lnTo>
                    <a:pt x="0" y="461"/>
                  </a:lnTo>
                  <a:lnTo>
                    <a:pt x="0" y="447"/>
                  </a:lnTo>
                  <a:lnTo>
                    <a:pt x="314" y="479"/>
                  </a:lnTo>
                  <a:lnTo>
                    <a:pt x="353" y="0"/>
                  </a:lnTo>
                  <a:lnTo>
                    <a:pt x="610" y="15"/>
                  </a:lnTo>
                  <a:lnTo>
                    <a:pt x="603" y="219"/>
                  </a:lnTo>
                  <a:lnTo>
                    <a:pt x="610" y="221"/>
                  </a:lnTo>
                  <a:lnTo>
                    <a:pt x="630" y="240"/>
                  </a:lnTo>
                  <a:lnTo>
                    <a:pt x="637" y="234"/>
                  </a:lnTo>
                  <a:lnTo>
                    <a:pt x="649" y="242"/>
                  </a:lnTo>
                  <a:lnTo>
                    <a:pt x="657" y="231"/>
                  </a:lnTo>
                  <a:lnTo>
                    <a:pt x="675" y="261"/>
                  </a:lnTo>
                  <a:lnTo>
                    <a:pt x="690" y="261"/>
                  </a:lnTo>
                  <a:lnTo>
                    <a:pt x="691" y="261"/>
                  </a:lnTo>
                  <a:lnTo>
                    <a:pt x="693" y="262"/>
                  </a:lnTo>
                  <a:lnTo>
                    <a:pt x="696" y="263"/>
                  </a:lnTo>
                  <a:lnTo>
                    <a:pt x="699" y="264"/>
                  </a:lnTo>
                  <a:lnTo>
                    <a:pt x="702" y="266"/>
                  </a:lnTo>
                  <a:lnTo>
                    <a:pt x="705" y="267"/>
                  </a:lnTo>
                  <a:lnTo>
                    <a:pt x="708" y="269"/>
                  </a:lnTo>
                  <a:lnTo>
                    <a:pt x="709" y="269"/>
                  </a:lnTo>
                  <a:lnTo>
                    <a:pt x="714" y="264"/>
                  </a:lnTo>
                  <a:lnTo>
                    <a:pt x="718" y="263"/>
                  </a:lnTo>
                  <a:lnTo>
                    <a:pt x="724" y="264"/>
                  </a:lnTo>
                  <a:lnTo>
                    <a:pt x="729" y="267"/>
                  </a:lnTo>
                  <a:lnTo>
                    <a:pt x="732" y="270"/>
                  </a:lnTo>
                  <a:lnTo>
                    <a:pt x="735" y="275"/>
                  </a:lnTo>
                  <a:lnTo>
                    <a:pt x="736" y="276"/>
                  </a:lnTo>
                  <a:lnTo>
                    <a:pt x="738" y="278"/>
                  </a:lnTo>
                  <a:lnTo>
                    <a:pt x="742" y="269"/>
                  </a:lnTo>
                  <a:lnTo>
                    <a:pt x="750" y="272"/>
                  </a:lnTo>
                  <a:lnTo>
                    <a:pt x="763" y="267"/>
                  </a:lnTo>
                  <a:lnTo>
                    <a:pt x="763" y="279"/>
                  </a:lnTo>
                  <a:lnTo>
                    <a:pt x="774" y="281"/>
                  </a:lnTo>
                  <a:lnTo>
                    <a:pt x="776" y="293"/>
                  </a:lnTo>
                  <a:lnTo>
                    <a:pt x="786" y="296"/>
                  </a:lnTo>
                  <a:lnTo>
                    <a:pt x="792" y="288"/>
                  </a:lnTo>
                  <a:lnTo>
                    <a:pt x="802" y="285"/>
                  </a:lnTo>
                  <a:lnTo>
                    <a:pt x="810" y="294"/>
                  </a:lnTo>
                  <a:lnTo>
                    <a:pt x="817" y="296"/>
                  </a:lnTo>
                  <a:lnTo>
                    <a:pt x="817" y="297"/>
                  </a:lnTo>
                  <a:lnTo>
                    <a:pt x="817" y="299"/>
                  </a:lnTo>
                  <a:lnTo>
                    <a:pt x="817" y="300"/>
                  </a:lnTo>
                  <a:lnTo>
                    <a:pt x="817" y="302"/>
                  </a:lnTo>
                  <a:lnTo>
                    <a:pt x="819" y="303"/>
                  </a:lnTo>
                  <a:lnTo>
                    <a:pt x="820" y="305"/>
                  </a:lnTo>
                  <a:lnTo>
                    <a:pt x="823" y="303"/>
                  </a:lnTo>
                  <a:lnTo>
                    <a:pt x="829" y="300"/>
                  </a:lnTo>
                  <a:lnTo>
                    <a:pt x="834" y="296"/>
                  </a:lnTo>
                  <a:lnTo>
                    <a:pt x="837" y="294"/>
                  </a:lnTo>
                  <a:lnTo>
                    <a:pt x="838" y="293"/>
                  </a:lnTo>
                  <a:lnTo>
                    <a:pt x="838" y="291"/>
                  </a:lnTo>
                  <a:lnTo>
                    <a:pt x="838" y="291"/>
                  </a:lnTo>
                  <a:lnTo>
                    <a:pt x="838" y="294"/>
                  </a:lnTo>
                  <a:lnTo>
                    <a:pt x="839" y="297"/>
                  </a:lnTo>
                  <a:lnTo>
                    <a:pt x="840" y="303"/>
                  </a:lnTo>
                  <a:lnTo>
                    <a:pt x="843" y="311"/>
                  </a:lnTo>
                  <a:lnTo>
                    <a:pt x="845" y="314"/>
                  </a:lnTo>
                  <a:lnTo>
                    <a:pt x="847" y="314"/>
                  </a:lnTo>
                  <a:lnTo>
                    <a:pt x="847" y="312"/>
                  </a:lnTo>
                  <a:lnTo>
                    <a:pt x="849" y="309"/>
                  </a:lnTo>
                  <a:lnTo>
                    <a:pt x="849" y="308"/>
                  </a:lnTo>
                  <a:lnTo>
                    <a:pt x="849" y="305"/>
                  </a:lnTo>
                  <a:lnTo>
                    <a:pt x="849" y="303"/>
                  </a:lnTo>
                  <a:lnTo>
                    <a:pt x="864" y="293"/>
                  </a:lnTo>
                  <a:lnTo>
                    <a:pt x="875" y="300"/>
                  </a:lnTo>
                  <a:lnTo>
                    <a:pt x="889" y="294"/>
                  </a:lnTo>
                  <a:lnTo>
                    <a:pt x="889" y="294"/>
                  </a:lnTo>
                  <a:lnTo>
                    <a:pt x="888" y="295"/>
                  </a:lnTo>
                  <a:lnTo>
                    <a:pt x="888" y="295"/>
                  </a:lnTo>
                  <a:lnTo>
                    <a:pt x="888" y="297"/>
                  </a:lnTo>
                  <a:lnTo>
                    <a:pt x="889" y="299"/>
                  </a:lnTo>
                  <a:lnTo>
                    <a:pt x="891" y="302"/>
                  </a:lnTo>
                  <a:lnTo>
                    <a:pt x="895" y="305"/>
                  </a:lnTo>
                  <a:lnTo>
                    <a:pt x="901" y="308"/>
                  </a:lnTo>
                  <a:lnTo>
                    <a:pt x="906" y="311"/>
                  </a:lnTo>
                  <a:lnTo>
                    <a:pt x="911" y="314"/>
                  </a:lnTo>
                  <a:lnTo>
                    <a:pt x="914" y="315"/>
                  </a:lnTo>
                  <a:lnTo>
                    <a:pt x="916" y="317"/>
                  </a:lnTo>
                  <a:lnTo>
                    <a:pt x="918" y="317"/>
                  </a:lnTo>
                  <a:lnTo>
                    <a:pt x="921" y="315"/>
                  </a:lnTo>
                  <a:lnTo>
                    <a:pt x="925" y="312"/>
                  </a:lnTo>
                  <a:lnTo>
                    <a:pt x="931" y="306"/>
                  </a:lnTo>
                  <a:lnTo>
                    <a:pt x="938" y="300"/>
                  </a:lnTo>
                  <a:lnTo>
                    <a:pt x="944" y="297"/>
                  </a:lnTo>
                  <a:lnTo>
                    <a:pt x="948" y="297"/>
                  </a:lnTo>
                  <a:lnTo>
                    <a:pt x="952" y="299"/>
                  </a:lnTo>
                  <a:lnTo>
                    <a:pt x="954" y="300"/>
                  </a:lnTo>
                  <a:lnTo>
                    <a:pt x="957" y="303"/>
                  </a:lnTo>
                  <a:lnTo>
                    <a:pt x="958" y="305"/>
                  </a:lnTo>
                  <a:lnTo>
                    <a:pt x="958" y="306"/>
                  </a:lnTo>
                  <a:lnTo>
                    <a:pt x="958" y="306"/>
                  </a:lnTo>
                  <a:lnTo>
                    <a:pt x="958" y="306"/>
                  </a:lnTo>
                  <a:lnTo>
                    <a:pt x="958" y="306"/>
                  </a:lnTo>
                  <a:lnTo>
                    <a:pt x="960" y="306"/>
                  </a:lnTo>
                  <a:lnTo>
                    <a:pt x="960" y="305"/>
                  </a:lnTo>
                  <a:lnTo>
                    <a:pt x="961" y="303"/>
                  </a:lnTo>
                  <a:lnTo>
                    <a:pt x="964" y="300"/>
                  </a:lnTo>
                  <a:lnTo>
                    <a:pt x="967" y="296"/>
                  </a:lnTo>
                  <a:lnTo>
                    <a:pt x="969" y="294"/>
                  </a:lnTo>
                  <a:lnTo>
                    <a:pt x="969" y="291"/>
                  </a:lnTo>
                  <a:lnTo>
                    <a:pt x="969" y="288"/>
                  </a:lnTo>
                  <a:lnTo>
                    <a:pt x="971" y="288"/>
                  </a:lnTo>
                  <a:lnTo>
                    <a:pt x="971" y="288"/>
                  </a:lnTo>
                  <a:lnTo>
                    <a:pt x="972" y="291"/>
                  </a:lnTo>
                  <a:lnTo>
                    <a:pt x="975" y="294"/>
                  </a:lnTo>
                  <a:lnTo>
                    <a:pt x="981" y="296"/>
                  </a:lnTo>
                  <a:lnTo>
                    <a:pt x="985" y="300"/>
                  </a:lnTo>
                  <a:lnTo>
                    <a:pt x="990" y="305"/>
                  </a:lnTo>
                  <a:lnTo>
                    <a:pt x="991" y="306"/>
                  </a:lnTo>
                  <a:lnTo>
                    <a:pt x="993" y="308"/>
                  </a:lnTo>
                  <a:lnTo>
                    <a:pt x="993" y="308"/>
                  </a:lnTo>
                  <a:lnTo>
                    <a:pt x="994" y="306"/>
                  </a:lnTo>
                  <a:lnTo>
                    <a:pt x="996" y="303"/>
                  </a:lnTo>
                  <a:lnTo>
                    <a:pt x="999" y="299"/>
                  </a:lnTo>
                  <a:lnTo>
                    <a:pt x="1002" y="295"/>
                  </a:lnTo>
                  <a:lnTo>
                    <a:pt x="1007" y="293"/>
                  </a:lnTo>
                  <a:lnTo>
                    <a:pt x="1010" y="293"/>
                  </a:lnTo>
                  <a:lnTo>
                    <a:pt x="1014" y="293"/>
                  </a:lnTo>
                  <a:lnTo>
                    <a:pt x="1017" y="294"/>
                  </a:lnTo>
                  <a:lnTo>
                    <a:pt x="1020" y="294"/>
                  </a:lnTo>
                  <a:lnTo>
                    <a:pt x="1021" y="295"/>
                  </a:lnTo>
                  <a:lnTo>
                    <a:pt x="1021" y="295"/>
                  </a:lnTo>
                  <a:lnTo>
                    <a:pt x="1044" y="315"/>
                  </a:lnTo>
                  <a:lnTo>
                    <a:pt x="1057" y="317"/>
                  </a:lnTo>
                  <a:lnTo>
                    <a:pt x="1073" y="323"/>
                  </a:lnTo>
                  <a:lnTo>
                    <a:pt x="1071" y="320"/>
                  </a:lnTo>
                  <a:lnTo>
                    <a:pt x="1082" y="332"/>
                  </a:lnTo>
                  <a:lnTo>
                    <a:pt x="1103" y="329"/>
                  </a:lnTo>
                  <a:lnTo>
                    <a:pt x="1112" y="330"/>
                  </a:lnTo>
                  <a:lnTo>
                    <a:pt x="1112" y="386"/>
                  </a:lnTo>
                  <a:lnTo>
                    <a:pt x="1116" y="492"/>
                  </a:lnTo>
                  <a:lnTo>
                    <a:pt x="1136" y="517"/>
                  </a:lnTo>
                  <a:lnTo>
                    <a:pt x="1136" y="543"/>
                  </a:lnTo>
                  <a:lnTo>
                    <a:pt x="1148" y="555"/>
                  </a:lnTo>
                  <a:lnTo>
                    <a:pt x="1154" y="572"/>
                  </a:lnTo>
                  <a:lnTo>
                    <a:pt x="1154" y="572"/>
                  </a:lnTo>
                  <a:lnTo>
                    <a:pt x="1154" y="573"/>
                  </a:lnTo>
                  <a:lnTo>
                    <a:pt x="1155" y="575"/>
                  </a:lnTo>
                  <a:lnTo>
                    <a:pt x="1156" y="577"/>
                  </a:lnTo>
                  <a:lnTo>
                    <a:pt x="1158" y="582"/>
                  </a:lnTo>
                  <a:lnTo>
                    <a:pt x="1158" y="585"/>
                  </a:lnTo>
                  <a:lnTo>
                    <a:pt x="1159" y="589"/>
                  </a:lnTo>
                  <a:lnTo>
                    <a:pt x="1161" y="593"/>
                  </a:lnTo>
                  <a:lnTo>
                    <a:pt x="1162" y="597"/>
                  </a:lnTo>
                  <a:lnTo>
                    <a:pt x="1162" y="602"/>
                  </a:lnTo>
                  <a:lnTo>
                    <a:pt x="1162" y="608"/>
                  </a:lnTo>
                  <a:lnTo>
                    <a:pt x="1162" y="612"/>
                  </a:lnTo>
                  <a:lnTo>
                    <a:pt x="1161" y="616"/>
                  </a:lnTo>
                  <a:lnTo>
                    <a:pt x="1159" y="622"/>
                  </a:lnTo>
                  <a:lnTo>
                    <a:pt x="1158" y="626"/>
                  </a:lnTo>
                  <a:lnTo>
                    <a:pt x="1155" y="630"/>
                  </a:lnTo>
                  <a:lnTo>
                    <a:pt x="1149" y="638"/>
                  </a:lnTo>
                  <a:lnTo>
                    <a:pt x="1146" y="643"/>
                  </a:lnTo>
                  <a:lnTo>
                    <a:pt x="1145" y="648"/>
                  </a:lnTo>
                  <a:lnTo>
                    <a:pt x="1145" y="651"/>
                  </a:lnTo>
                  <a:lnTo>
                    <a:pt x="1146" y="654"/>
                  </a:lnTo>
                  <a:lnTo>
                    <a:pt x="1148" y="655"/>
                  </a:lnTo>
                  <a:lnTo>
                    <a:pt x="1149" y="656"/>
                  </a:lnTo>
                  <a:lnTo>
                    <a:pt x="1149" y="656"/>
                  </a:lnTo>
                  <a:lnTo>
                    <a:pt x="1146" y="675"/>
                  </a:lnTo>
                  <a:lnTo>
                    <a:pt x="1146" y="675"/>
                  </a:lnTo>
                  <a:lnTo>
                    <a:pt x="1149" y="676"/>
                  </a:lnTo>
                  <a:lnTo>
                    <a:pt x="1151" y="679"/>
                  </a:lnTo>
                  <a:lnTo>
                    <a:pt x="1154" y="684"/>
                  </a:lnTo>
                  <a:lnTo>
                    <a:pt x="1155" y="688"/>
                  </a:lnTo>
                  <a:lnTo>
                    <a:pt x="1155" y="693"/>
                  </a:lnTo>
                  <a:lnTo>
                    <a:pt x="1152" y="701"/>
                  </a:lnTo>
                  <a:lnTo>
                    <a:pt x="1146" y="708"/>
                  </a:lnTo>
                  <a:lnTo>
                    <a:pt x="1145" y="709"/>
                  </a:lnTo>
                  <a:lnTo>
                    <a:pt x="1142" y="708"/>
                  </a:lnTo>
                  <a:lnTo>
                    <a:pt x="1140" y="708"/>
                  </a:lnTo>
                  <a:lnTo>
                    <a:pt x="1140" y="708"/>
                  </a:lnTo>
                  <a:lnTo>
                    <a:pt x="1126" y="723"/>
                  </a:lnTo>
                  <a:lnTo>
                    <a:pt x="1133" y="734"/>
                  </a:lnTo>
                  <a:lnTo>
                    <a:pt x="1134" y="741"/>
                  </a:lnTo>
                  <a:lnTo>
                    <a:pt x="1134" y="741"/>
                  </a:lnTo>
                  <a:lnTo>
                    <a:pt x="1134" y="741"/>
                  </a:lnTo>
                  <a:lnTo>
                    <a:pt x="1133" y="741"/>
                  </a:lnTo>
                  <a:lnTo>
                    <a:pt x="1133" y="741"/>
                  </a:lnTo>
                  <a:lnTo>
                    <a:pt x="1130" y="741"/>
                  </a:lnTo>
                  <a:lnTo>
                    <a:pt x="1129" y="741"/>
                  </a:lnTo>
                  <a:lnTo>
                    <a:pt x="1126" y="741"/>
                  </a:lnTo>
                  <a:lnTo>
                    <a:pt x="1122" y="742"/>
                  </a:lnTo>
                  <a:lnTo>
                    <a:pt x="1118" y="744"/>
                  </a:lnTo>
                  <a:lnTo>
                    <a:pt x="1112" y="745"/>
                  </a:lnTo>
                  <a:lnTo>
                    <a:pt x="1106" y="748"/>
                  </a:lnTo>
                  <a:lnTo>
                    <a:pt x="1097" y="753"/>
                  </a:lnTo>
                  <a:lnTo>
                    <a:pt x="1089" y="756"/>
                  </a:lnTo>
                  <a:lnTo>
                    <a:pt x="1079" y="761"/>
                  </a:lnTo>
                  <a:lnTo>
                    <a:pt x="1067" y="766"/>
                  </a:lnTo>
                  <a:lnTo>
                    <a:pt x="1056" y="774"/>
                  </a:lnTo>
                  <a:lnTo>
                    <a:pt x="1060" y="766"/>
                  </a:lnTo>
                  <a:lnTo>
                    <a:pt x="1065" y="764"/>
                  </a:lnTo>
                  <a:lnTo>
                    <a:pt x="1074" y="758"/>
                  </a:lnTo>
                  <a:lnTo>
                    <a:pt x="1076" y="758"/>
                  </a:lnTo>
                  <a:lnTo>
                    <a:pt x="1077" y="756"/>
                  </a:lnTo>
                  <a:lnTo>
                    <a:pt x="1077" y="755"/>
                  </a:lnTo>
                  <a:lnTo>
                    <a:pt x="1074" y="754"/>
                  </a:lnTo>
                  <a:lnTo>
                    <a:pt x="1073" y="754"/>
                  </a:lnTo>
                  <a:lnTo>
                    <a:pt x="1070" y="754"/>
                  </a:lnTo>
                  <a:lnTo>
                    <a:pt x="1068" y="754"/>
                  </a:lnTo>
                  <a:lnTo>
                    <a:pt x="1067" y="754"/>
                  </a:lnTo>
                  <a:lnTo>
                    <a:pt x="1065" y="755"/>
                  </a:lnTo>
                  <a:lnTo>
                    <a:pt x="1065" y="755"/>
                  </a:lnTo>
                  <a:lnTo>
                    <a:pt x="1065" y="755"/>
                  </a:lnTo>
                  <a:lnTo>
                    <a:pt x="1065" y="755"/>
                  </a:lnTo>
                  <a:lnTo>
                    <a:pt x="1060" y="758"/>
                  </a:lnTo>
                  <a:lnTo>
                    <a:pt x="1060" y="758"/>
                  </a:lnTo>
                  <a:lnTo>
                    <a:pt x="1059" y="758"/>
                  </a:lnTo>
                  <a:lnTo>
                    <a:pt x="1057" y="758"/>
                  </a:lnTo>
                  <a:lnTo>
                    <a:pt x="1056" y="758"/>
                  </a:lnTo>
                  <a:lnTo>
                    <a:pt x="1054" y="758"/>
                  </a:lnTo>
                  <a:lnTo>
                    <a:pt x="1053" y="756"/>
                  </a:lnTo>
                  <a:lnTo>
                    <a:pt x="1054" y="754"/>
                  </a:lnTo>
                  <a:lnTo>
                    <a:pt x="1056" y="751"/>
                  </a:lnTo>
                  <a:lnTo>
                    <a:pt x="1057" y="747"/>
                  </a:lnTo>
                  <a:lnTo>
                    <a:pt x="1059" y="744"/>
                  </a:lnTo>
                  <a:lnTo>
                    <a:pt x="1060" y="742"/>
                  </a:lnTo>
                  <a:lnTo>
                    <a:pt x="1062" y="741"/>
                  </a:lnTo>
                  <a:lnTo>
                    <a:pt x="1063" y="739"/>
                  </a:lnTo>
                  <a:lnTo>
                    <a:pt x="1063" y="738"/>
                  </a:lnTo>
                  <a:lnTo>
                    <a:pt x="1063" y="736"/>
                  </a:lnTo>
                  <a:lnTo>
                    <a:pt x="1062" y="735"/>
                  </a:lnTo>
                  <a:lnTo>
                    <a:pt x="1060" y="732"/>
                  </a:lnTo>
                  <a:lnTo>
                    <a:pt x="1059" y="732"/>
                  </a:lnTo>
                  <a:lnTo>
                    <a:pt x="1057" y="732"/>
                  </a:lnTo>
                  <a:lnTo>
                    <a:pt x="1053" y="735"/>
                  </a:lnTo>
                  <a:lnTo>
                    <a:pt x="1049" y="736"/>
                  </a:lnTo>
                  <a:lnTo>
                    <a:pt x="1046" y="738"/>
                  </a:lnTo>
                  <a:lnTo>
                    <a:pt x="1044" y="739"/>
                  </a:lnTo>
                  <a:lnTo>
                    <a:pt x="1044" y="739"/>
                  </a:lnTo>
                  <a:lnTo>
                    <a:pt x="1044" y="741"/>
                  </a:lnTo>
                  <a:lnTo>
                    <a:pt x="1044" y="741"/>
                  </a:lnTo>
                  <a:lnTo>
                    <a:pt x="1044" y="742"/>
                  </a:lnTo>
                  <a:lnTo>
                    <a:pt x="1044" y="744"/>
                  </a:lnTo>
                  <a:lnTo>
                    <a:pt x="1043" y="745"/>
                  </a:lnTo>
                  <a:lnTo>
                    <a:pt x="1041" y="745"/>
                  </a:lnTo>
                  <a:lnTo>
                    <a:pt x="1040" y="745"/>
                  </a:lnTo>
                  <a:lnTo>
                    <a:pt x="1037" y="744"/>
                  </a:lnTo>
                  <a:lnTo>
                    <a:pt x="1035" y="741"/>
                  </a:lnTo>
                  <a:lnTo>
                    <a:pt x="1032" y="739"/>
                  </a:lnTo>
                  <a:lnTo>
                    <a:pt x="1032" y="738"/>
                  </a:lnTo>
                  <a:lnTo>
                    <a:pt x="1030" y="736"/>
                  </a:lnTo>
                  <a:lnTo>
                    <a:pt x="1030" y="736"/>
                  </a:lnTo>
                  <a:lnTo>
                    <a:pt x="1030" y="738"/>
                  </a:lnTo>
                  <a:lnTo>
                    <a:pt x="1032" y="741"/>
                  </a:lnTo>
                  <a:lnTo>
                    <a:pt x="1032" y="744"/>
                  </a:lnTo>
                  <a:lnTo>
                    <a:pt x="1032" y="747"/>
                  </a:lnTo>
                  <a:lnTo>
                    <a:pt x="1032" y="750"/>
                  </a:lnTo>
                  <a:lnTo>
                    <a:pt x="1032" y="751"/>
                  </a:lnTo>
                  <a:lnTo>
                    <a:pt x="1030" y="754"/>
                  </a:lnTo>
                  <a:lnTo>
                    <a:pt x="1030" y="755"/>
                  </a:lnTo>
                  <a:lnTo>
                    <a:pt x="1032" y="758"/>
                  </a:lnTo>
                  <a:lnTo>
                    <a:pt x="1034" y="761"/>
                  </a:lnTo>
                  <a:lnTo>
                    <a:pt x="1038" y="765"/>
                  </a:lnTo>
                  <a:lnTo>
                    <a:pt x="1043" y="768"/>
                  </a:lnTo>
                  <a:lnTo>
                    <a:pt x="1046" y="771"/>
                  </a:lnTo>
                  <a:lnTo>
                    <a:pt x="1047" y="774"/>
                  </a:lnTo>
                  <a:lnTo>
                    <a:pt x="1046" y="775"/>
                  </a:lnTo>
                  <a:lnTo>
                    <a:pt x="1046" y="777"/>
                  </a:lnTo>
                  <a:lnTo>
                    <a:pt x="1044" y="778"/>
                  </a:lnTo>
                  <a:lnTo>
                    <a:pt x="1043" y="778"/>
                  </a:lnTo>
                  <a:lnTo>
                    <a:pt x="1043" y="778"/>
                  </a:lnTo>
                  <a:lnTo>
                    <a:pt x="1027" y="795"/>
                  </a:lnTo>
                  <a:lnTo>
                    <a:pt x="1018" y="794"/>
                  </a:lnTo>
                  <a:lnTo>
                    <a:pt x="1010" y="813"/>
                  </a:lnTo>
                  <a:lnTo>
                    <a:pt x="1018" y="811"/>
                  </a:lnTo>
                  <a:lnTo>
                    <a:pt x="1018" y="811"/>
                  </a:lnTo>
                  <a:lnTo>
                    <a:pt x="1017" y="813"/>
                  </a:lnTo>
                  <a:lnTo>
                    <a:pt x="1016" y="814"/>
                  </a:lnTo>
                  <a:lnTo>
                    <a:pt x="1014" y="817"/>
                  </a:lnTo>
                  <a:lnTo>
                    <a:pt x="1011" y="819"/>
                  </a:lnTo>
                  <a:lnTo>
                    <a:pt x="1008" y="821"/>
                  </a:lnTo>
                  <a:lnTo>
                    <a:pt x="1004" y="824"/>
                  </a:lnTo>
                  <a:lnTo>
                    <a:pt x="1000" y="827"/>
                  </a:lnTo>
                  <a:lnTo>
                    <a:pt x="997" y="831"/>
                  </a:lnTo>
                  <a:lnTo>
                    <a:pt x="993" y="834"/>
                  </a:lnTo>
                  <a:lnTo>
                    <a:pt x="987" y="837"/>
                  </a:lnTo>
                  <a:lnTo>
                    <a:pt x="983" y="840"/>
                  </a:lnTo>
                  <a:lnTo>
                    <a:pt x="978" y="843"/>
                  </a:lnTo>
                  <a:lnTo>
                    <a:pt x="972" y="846"/>
                  </a:lnTo>
                  <a:lnTo>
                    <a:pt x="968" y="847"/>
                  </a:lnTo>
                  <a:lnTo>
                    <a:pt x="963" y="849"/>
                  </a:lnTo>
                  <a:lnTo>
                    <a:pt x="961" y="850"/>
                  </a:lnTo>
                  <a:lnTo>
                    <a:pt x="957" y="852"/>
                  </a:lnTo>
                  <a:lnTo>
                    <a:pt x="952" y="855"/>
                  </a:lnTo>
                  <a:lnTo>
                    <a:pt x="947" y="858"/>
                  </a:lnTo>
                  <a:lnTo>
                    <a:pt x="941" y="862"/>
                  </a:lnTo>
                  <a:lnTo>
                    <a:pt x="936" y="865"/>
                  </a:lnTo>
                  <a:lnTo>
                    <a:pt x="934" y="867"/>
                  </a:lnTo>
                  <a:lnTo>
                    <a:pt x="933" y="868"/>
                  </a:lnTo>
                  <a:lnTo>
                    <a:pt x="931" y="868"/>
                  </a:lnTo>
                  <a:lnTo>
                    <a:pt x="927" y="871"/>
                  </a:lnTo>
                  <a:lnTo>
                    <a:pt x="922" y="874"/>
                  </a:lnTo>
                  <a:lnTo>
                    <a:pt x="918" y="876"/>
                  </a:lnTo>
                  <a:lnTo>
                    <a:pt x="914" y="876"/>
                  </a:lnTo>
                  <a:lnTo>
                    <a:pt x="915" y="876"/>
                  </a:lnTo>
                  <a:lnTo>
                    <a:pt x="919" y="871"/>
                  </a:lnTo>
                  <a:lnTo>
                    <a:pt x="931" y="864"/>
                  </a:lnTo>
                  <a:lnTo>
                    <a:pt x="933" y="862"/>
                  </a:lnTo>
                  <a:lnTo>
                    <a:pt x="934" y="861"/>
                  </a:lnTo>
                  <a:lnTo>
                    <a:pt x="938" y="859"/>
                  </a:lnTo>
                  <a:lnTo>
                    <a:pt x="942" y="857"/>
                  </a:lnTo>
                  <a:lnTo>
                    <a:pt x="948" y="854"/>
                  </a:lnTo>
                  <a:lnTo>
                    <a:pt x="952" y="852"/>
                  </a:lnTo>
                  <a:lnTo>
                    <a:pt x="958" y="849"/>
                  </a:lnTo>
                  <a:lnTo>
                    <a:pt x="963" y="846"/>
                  </a:lnTo>
                  <a:lnTo>
                    <a:pt x="966" y="843"/>
                  </a:lnTo>
                  <a:lnTo>
                    <a:pt x="967" y="841"/>
                  </a:lnTo>
                  <a:lnTo>
                    <a:pt x="968" y="841"/>
                  </a:lnTo>
                  <a:lnTo>
                    <a:pt x="967" y="841"/>
                  </a:lnTo>
                  <a:lnTo>
                    <a:pt x="964" y="841"/>
                  </a:lnTo>
                  <a:lnTo>
                    <a:pt x="958" y="844"/>
                  </a:lnTo>
                  <a:lnTo>
                    <a:pt x="948" y="849"/>
                  </a:lnTo>
                  <a:lnTo>
                    <a:pt x="936" y="854"/>
                  </a:lnTo>
                  <a:lnTo>
                    <a:pt x="936" y="854"/>
                  </a:lnTo>
                  <a:lnTo>
                    <a:pt x="934" y="855"/>
                  </a:lnTo>
                  <a:lnTo>
                    <a:pt x="931" y="857"/>
                  </a:lnTo>
                  <a:lnTo>
                    <a:pt x="930" y="858"/>
                  </a:lnTo>
                  <a:lnTo>
                    <a:pt x="927" y="859"/>
                  </a:lnTo>
                  <a:lnTo>
                    <a:pt x="925" y="859"/>
                  </a:lnTo>
                  <a:lnTo>
                    <a:pt x="925" y="857"/>
                  </a:lnTo>
                  <a:lnTo>
                    <a:pt x="927" y="854"/>
                  </a:lnTo>
                  <a:lnTo>
                    <a:pt x="927" y="852"/>
                  </a:lnTo>
                  <a:lnTo>
                    <a:pt x="928" y="852"/>
                  </a:lnTo>
                  <a:lnTo>
                    <a:pt x="928" y="850"/>
                  </a:lnTo>
                  <a:lnTo>
                    <a:pt x="930" y="847"/>
                  </a:lnTo>
                  <a:lnTo>
                    <a:pt x="930" y="846"/>
                  </a:lnTo>
                  <a:lnTo>
                    <a:pt x="931" y="843"/>
                  </a:lnTo>
                  <a:lnTo>
                    <a:pt x="931" y="843"/>
                  </a:lnTo>
                  <a:lnTo>
                    <a:pt x="931" y="841"/>
                  </a:lnTo>
                  <a:lnTo>
                    <a:pt x="921" y="852"/>
                  </a:lnTo>
                  <a:lnTo>
                    <a:pt x="914" y="852"/>
                  </a:lnTo>
                  <a:lnTo>
                    <a:pt x="911" y="849"/>
                  </a:lnTo>
                  <a:lnTo>
                    <a:pt x="912" y="857"/>
                  </a:lnTo>
                  <a:lnTo>
                    <a:pt x="903" y="859"/>
                  </a:lnTo>
                  <a:lnTo>
                    <a:pt x="903" y="858"/>
                  </a:lnTo>
                  <a:lnTo>
                    <a:pt x="900" y="854"/>
                  </a:lnTo>
                  <a:lnTo>
                    <a:pt x="895" y="850"/>
                  </a:lnTo>
                  <a:lnTo>
                    <a:pt x="891" y="847"/>
                  </a:lnTo>
                  <a:lnTo>
                    <a:pt x="888" y="846"/>
                  </a:lnTo>
                  <a:lnTo>
                    <a:pt x="888" y="847"/>
                  </a:lnTo>
                  <a:lnTo>
                    <a:pt x="889" y="852"/>
                  </a:lnTo>
                  <a:lnTo>
                    <a:pt x="897" y="864"/>
                  </a:lnTo>
                  <a:lnTo>
                    <a:pt x="898" y="864"/>
                  </a:lnTo>
                  <a:lnTo>
                    <a:pt x="901" y="867"/>
                  </a:lnTo>
                  <a:lnTo>
                    <a:pt x="903" y="867"/>
                  </a:lnTo>
                  <a:lnTo>
                    <a:pt x="905" y="868"/>
                  </a:lnTo>
                  <a:lnTo>
                    <a:pt x="905" y="868"/>
                  </a:lnTo>
                  <a:lnTo>
                    <a:pt x="906" y="871"/>
                  </a:lnTo>
                  <a:lnTo>
                    <a:pt x="906" y="874"/>
                  </a:lnTo>
                  <a:lnTo>
                    <a:pt x="903" y="877"/>
                  </a:lnTo>
                  <a:lnTo>
                    <a:pt x="901" y="879"/>
                  </a:lnTo>
                  <a:lnTo>
                    <a:pt x="900" y="880"/>
                  </a:lnTo>
                  <a:lnTo>
                    <a:pt x="897" y="882"/>
                  </a:lnTo>
                  <a:lnTo>
                    <a:pt x="895" y="883"/>
                  </a:lnTo>
                  <a:lnTo>
                    <a:pt x="892" y="885"/>
                  </a:lnTo>
                  <a:lnTo>
                    <a:pt x="891" y="885"/>
                  </a:lnTo>
                  <a:lnTo>
                    <a:pt x="891" y="885"/>
                  </a:lnTo>
                  <a:lnTo>
                    <a:pt x="889" y="885"/>
                  </a:lnTo>
                  <a:lnTo>
                    <a:pt x="889" y="885"/>
                  </a:lnTo>
                  <a:lnTo>
                    <a:pt x="889" y="887"/>
                  </a:lnTo>
                  <a:lnTo>
                    <a:pt x="888" y="887"/>
                  </a:lnTo>
                  <a:lnTo>
                    <a:pt x="886" y="887"/>
                  </a:lnTo>
                  <a:lnTo>
                    <a:pt x="885" y="887"/>
                  </a:lnTo>
                  <a:lnTo>
                    <a:pt x="883" y="885"/>
                  </a:lnTo>
                  <a:lnTo>
                    <a:pt x="882" y="885"/>
                  </a:lnTo>
                  <a:lnTo>
                    <a:pt x="880" y="880"/>
                  </a:lnTo>
                  <a:lnTo>
                    <a:pt x="880" y="876"/>
                  </a:lnTo>
                  <a:lnTo>
                    <a:pt x="878" y="873"/>
                  </a:lnTo>
                  <a:lnTo>
                    <a:pt x="878" y="870"/>
                  </a:lnTo>
                  <a:lnTo>
                    <a:pt x="875" y="870"/>
                  </a:lnTo>
                  <a:lnTo>
                    <a:pt x="875" y="868"/>
                  </a:lnTo>
                  <a:lnTo>
                    <a:pt x="873" y="868"/>
                  </a:lnTo>
                  <a:lnTo>
                    <a:pt x="872" y="868"/>
                  </a:lnTo>
                  <a:lnTo>
                    <a:pt x="872" y="868"/>
                  </a:lnTo>
                  <a:lnTo>
                    <a:pt x="864" y="858"/>
                  </a:lnTo>
                  <a:lnTo>
                    <a:pt x="867" y="870"/>
                  </a:lnTo>
                  <a:lnTo>
                    <a:pt x="873" y="879"/>
                  </a:lnTo>
                  <a:lnTo>
                    <a:pt x="871" y="882"/>
                  </a:lnTo>
                  <a:lnTo>
                    <a:pt x="873" y="894"/>
                  </a:lnTo>
                  <a:lnTo>
                    <a:pt x="864" y="906"/>
                  </a:lnTo>
                  <a:lnTo>
                    <a:pt x="862" y="895"/>
                  </a:lnTo>
                  <a:lnTo>
                    <a:pt x="856" y="904"/>
                  </a:lnTo>
                  <a:lnTo>
                    <a:pt x="852" y="901"/>
                  </a:lnTo>
                  <a:lnTo>
                    <a:pt x="834" y="913"/>
                  </a:lnTo>
                  <a:lnTo>
                    <a:pt x="840" y="920"/>
                  </a:lnTo>
                  <a:lnTo>
                    <a:pt x="840" y="920"/>
                  </a:lnTo>
                  <a:lnTo>
                    <a:pt x="843" y="918"/>
                  </a:lnTo>
                  <a:lnTo>
                    <a:pt x="845" y="916"/>
                  </a:lnTo>
                  <a:lnTo>
                    <a:pt x="847" y="913"/>
                  </a:lnTo>
                  <a:lnTo>
                    <a:pt x="849" y="912"/>
                  </a:lnTo>
                  <a:lnTo>
                    <a:pt x="850" y="913"/>
                  </a:lnTo>
                  <a:lnTo>
                    <a:pt x="850" y="916"/>
                  </a:lnTo>
                  <a:lnTo>
                    <a:pt x="847" y="922"/>
                  </a:lnTo>
                  <a:lnTo>
                    <a:pt x="847" y="922"/>
                  </a:lnTo>
                  <a:lnTo>
                    <a:pt x="846" y="924"/>
                  </a:lnTo>
                  <a:lnTo>
                    <a:pt x="845" y="927"/>
                  </a:lnTo>
                  <a:lnTo>
                    <a:pt x="843" y="930"/>
                  </a:lnTo>
                  <a:lnTo>
                    <a:pt x="842" y="931"/>
                  </a:lnTo>
                  <a:lnTo>
                    <a:pt x="840" y="934"/>
                  </a:lnTo>
                  <a:lnTo>
                    <a:pt x="840" y="936"/>
                  </a:lnTo>
                  <a:lnTo>
                    <a:pt x="840" y="936"/>
                  </a:lnTo>
                  <a:lnTo>
                    <a:pt x="835" y="940"/>
                  </a:lnTo>
                  <a:lnTo>
                    <a:pt x="832" y="934"/>
                  </a:lnTo>
                  <a:lnTo>
                    <a:pt x="806" y="934"/>
                  </a:lnTo>
                  <a:lnTo>
                    <a:pt x="810" y="940"/>
                  </a:lnTo>
                  <a:lnTo>
                    <a:pt x="814" y="942"/>
                  </a:lnTo>
                  <a:lnTo>
                    <a:pt x="817" y="949"/>
                  </a:lnTo>
                  <a:lnTo>
                    <a:pt x="823" y="953"/>
                  </a:lnTo>
                  <a:lnTo>
                    <a:pt x="828" y="951"/>
                  </a:lnTo>
                  <a:lnTo>
                    <a:pt x="816" y="988"/>
                  </a:lnTo>
                  <a:lnTo>
                    <a:pt x="816" y="990"/>
                  </a:lnTo>
                  <a:lnTo>
                    <a:pt x="814" y="991"/>
                  </a:lnTo>
                  <a:lnTo>
                    <a:pt x="814" y="993"/>
                  </a:lnTo>
                  <a:lnTo>
                    <a:pt x="813" y="993"/>
                  </a:lnTo>
                  <a:lnTo>
                    <a:pt x="811" y="994"/>
                  </a:lnTo>
                  <a:lnTo>
                    <a:pt x="810" y="993"/>
                  </a:lnTo>
                  <a:lnTo>
                    <a:pt x="809" y="990"/>
                  </a:lnTo>
                  <a:lnTo>
                    <a:pt x="809" y="984"/>
                  </a:lnTo>
                  <a:lnTo>
                    <a:pt x="809" y="984"/>
                  </a:lnTo>
                  <a:lnTo>
                    <a:pt x="807" y="982"/>
                  </a:lnTo>
                  <a:lnTo>
                    <a:pt x="807" y="979"/>
                  </a:lnTo>
                  <a:lnTo>
                    <a:pt x="806" y="978"/>
                  </a:lnTo>
                  <a:lnTo>
                    <a:pt x="805" y="976"/>
                  </a:lnTo>
                  <a:lnTo>
                    <a:pt x="804" y="978"/>
                  </a:lnTo>
                  <a:lnTo>
                    <a:pt x="804" y="981"/>
                  </a:lnTo>
                  <a:lnTo>
                    <a:pt x="804" y="985"/>
                  </a:lnTo>
                  <a:lnTo>
                    <a:pt x="802" y="987"/>
                  </a:lnTo>
                  <a:lnTo>
                    <a:pt x="801" y="990"/>
                  </a:lnTo>
                  <a:lnTo>
                    <a:pt x="798" y="993"/>
                  </a:lnTo>
                  <a:lnTo>
                    <a:pt x="796" y="993"/>
                  </a:lnTo>
                  <a:lnTo>
                    <a:pt x="787" y="987"/>
                  </a:lnTo>
                  <a:lnTo>
                    <a:pt x="789" y="994"/>
                  </a:lnTo>
                  <a:lnTo>
                    <a:pt x="786" y="999"/>
                  </a:lnTo>
                  <a:lnTo>
                    <a:pt x="795" y="1003"/>
                  </a:lnTo>
                  <a:lnTo>
                    <a:pt x="810" y="1000"/>
                  </a:lnTo>
                  <a:lnTo>
                    <a:pt x="811" y="1015"/>
                  </a:lnTo>
                  <a:lnTo>
                    <a:pt x="804" y="1036"/>
                  </a:lnTo>
                  <a:lnTo>
                    <a:pt x="804" y="1045"/>
                  </a:lnTo>
                  <a:lnTo>
                    <a:pt x="814" y="1075"/>
                  </a:lnTo>
                  <a:lnTo>
                    <a:pt x="813" y="1093"/>
                  </a:lnTo>
                  <a:lnTo>
                    <a:pt x="822" y="1105"/>
                  </a:lnTo>
                  <a:lnTo>
                    <a:pt x="826" y="1122"/>
                  </a:lnTo>
                  <a:lnTo>
                    <a:pt x="832" y="1132"/>
                  </a:lnTo>
                  <a:lnTo>
                    <a:pt x="820" y="1141"/>
                  </a:lnTo>
                  <a:lnTo>
                    <a:pt x="814" y="1148"/>
                  </a:lnTo>
                  <a:lnTo>
                    <a:pt x="814" y="1148"/>
                  </a:lnTo>
                  <a:lnTo>
                    <a:pt x="813" y="1147"/>
                  </a:lnTo>
                  <a:lnTo>
                    <a:pt x="811" y="1145"/>
                  </a:lnTo>
                  <a:lnTo>
                    <a:pt x="810" y="1144"/>
                  </a:lnTo>
                  <a:lnTo>
                    <a:pt x="807" y="1141"/>
                  </a:lnTo>
                  <a:lnTo>
                    <a:pt x="805" y="1138"/>
                  </a:lnTo>
                  <a:lnTo>
                    <a:pt x="802" y="1135"/>
                  </a:lnTo>
                  <a:lnTo>
                    <a:pt x="799" y="1134"/>
                  </a:lnTo>
                  <a:lnTo>
                    <a:pt x="795" y="1131"/>
                  </a:lnTo>
                  <a:lnTo>
                    <a:pt x="790" y="1128"/>
                  </a:lnTo>
                  <a:lnTo>
                    <a:pt x="784" y="1126"/>
                  </a:lnTo>
                  <a:lnTo>
                    <a:pt x="778" y="1123"/>
                  </a:lnTo>
                  <a:lnTo>
                    <a:pt x="774" y="1122"/>
                  </a:lnTo>
                  <a:lnTo>
                    <a:pt x="766" y="1122"/>
                  </a:lnTo>
                  <a:lnTo>
                    <a:pt x="759" y="1122"/>
                  </a:lnTo>
                  <a:lnTo>
                    <a:pt x="751" y="1122"/>
                  </a:lnTo>
                  <a:lnTo>
                    <a:pt x="750" y="1122"/>
                  </a:lnTo>
                  <a:lnTo>
                    <a:pt x="748" y="1122"/>
                  </a:lnTo>
                  <a:lnTo>
                    <a:pt x="747" y="1122"/>
                  </a:lnTo>
                  <a:lnTo>
                    <a:pt x="744" y="1122"/>
                  </a:lnTo>
                  <a:lnTo>
                    <a:pt x="742" y="1122"/>
                  </a:lnTo>
                  <a:lnTo>
                    <a:pt x="742" y="1123"/>
                  </a:lnTo>
                  <a:lnTo>
                    <a:pt x="741" y="1123"/>
                  </a:lnTo>
                  <a:lnTo>
                    <a:pt x="739" y="1123"/>
                  </a:lnTo>
                  <a:lnTo>
                    <a:pt x="709" y="1105"/>
                  </a:lnTo>
                  <a:lnTo>
                    <a:pt x="696" y="1105"/>
                  </a:lnTo>
                  <a:lnTo>
                    <a:pt x="696" y="1104"/>
                  </a:lnTo>
                  <a:lnTo>
                    <a:pt x="694" y="1102"/>
                  </a:lnTo>
                  <a:lnTo>
                    <a:pt x="694" y="1099"/>
                  </a:lnTo>
                  <a:lnTo>
                    <a:pt x="691" y="1096"/>
                  </a:lnTo>
                  <a:lnTo>
                    <a:pt x="687" y="1093"/>
                  </a:lnTo>
                  <a:lnTo>
                    <a:pt x="682" y="1090"/>
                  </a:lnTo>
                  <a:lnTo>
                    <a:pt x="676" y="1087"/>
                  </a:lnTo>
                  <a:lnTo>
                    <a:pt x="667" y="1087"/>
                  </a:lnTo>
                  <a:lnTo>
                    <a:pt x="666" y="1087"/>
                  </a:lnTo>
                  <a:lnTo>
                    <a:pt x="664" y="1087"/>
                  </a:lnTo>
                  <a:lnTo>
                    <a:pt x="661" y="1087"/>
                  </a:lnTo>
                  <a:lnTo>
                    <a:pt x="660" y="1087"/>
                  </a:lnTo>
                  <a:lnTo>
                    <a:pt x="658" y="1087"/>
                  </a:lnTo>
                  <a:lnTo>
                    <a:pt x="657" y="1087"/>
                  </a:lnTo>
                  <a:lnTo>
                    <a:pt x="655" y="1087"/>
                  </a:lnTo>
                  <a:lnTo>
                    <a:pt x="655" y="1087"/>
                  </a:lnTo>
                  <a:lnTo>
                    <a:pt x="655" y="1075"/>
                  </a:lnTo>
                  <a:lnTo>
                    <a:pt x="649" y="1074"/>
                  </a:lnTo>
                  <a:lnTo>
                    <a:pt x="649" y="1074"/>
                  </a:lnTo>
                  <a:lnTo>
                    <a:pt x="649" y="1072"/>
                  </a:lnTo>
                  <a:lnTo>
                    <a:pt x="649" y="1069"/>
                  </a:lnTo>
                  <a:lnTo>
                    <a:pt x="648" y="1065"/>
                  </a:lnTo>
                  <a:lnTo>
                    <a:pt x="646" y="1060"/>
                  </a:lnTo>
                  <a:lnTo>
                    <a:pt x="646" y="1056"/>
                  </a:lnTo>
                  <a:lnTo>
                    <a:pt x="645" y="1051"/>
                  </a:lnTo>
                  <a:lnTo>
                    <a:pt x="643" y="1048"/>
                  </a:lnTo>
                  <a:lnTo>
                    <a:pt x="641" y="1042"/>
                  </a:lnTo>
                  <a:lnTo>
                    <a:pt x="640" y="1038"/>
                  </a:lnTo>
                  <a:lnTo>
                    <a:pt x="639" y="1033"/>
                  </a:lnTo>
                  <a:lnTo>
                    <a:pt x="636" y="1030"/>
                  </a:lnTo>
                  <a:lnTo>
                    <a:pt x="634" y="1027"/>
                  </a:lnTo>
                  <a:lnTo>
                    <a:pt x="631" y="1024"/>
                  </a:lnTo>
                  <a:lnTo>
                    <a:pt x="630" y="1023"/>
                  </a:lnTo>
                  <a:lnTo>
                    <a:pt x="627" y="1023"/>
                  </a:lnTo>
                  <a:lnTo>
                    <a:pt x="625" y="1023"/>
                  </a:lnTo>
                  <a:lnTo>
                    <a:pt x="625" y="1020"/>
                  </a:lnTo>
                  <a:lnTo>
                    <a:pt x="625" y="1016"/>
                  </a:lnTo>
                  <a:lnTo>
                    <a:pt x="625" y="1011"/>
                  </a:lnTo>
                  <a:lnTo>
                    <a:pt x="625" y="1006"/>
                  </a:lnTo>
                  <a:lnTo>
                    <a:pt x="625" y="1000"/>
                  </a:lnTo>
                  <a:lnTo>
                    <a:pt x="625" y="997"/>
                  </a:lnTo>
                  <a:lnTo>
                    <a:pt x="625" y="996"/>
                  </a:lnTo>
                  <a:lnTo>
                    <a:pt x="616" y="987"/>
                  </a:lnTo>
                  <a:lnTo>
                    <a:pt x="616" y="985"/>
                  </a:lnTo>
                  <a:lnTo>
                    <a:pt x="616" y="984"/>
                  </a:lnTo>
                  <a:lnTo>
                    <a:pt x="618" y="978"/>
                  </a:lnTo>
                  <a:lnTo>
                    <a:pt x="618" y="972"/>
                  </a:lnTo>
                  <a:lnTo>
                    <a:pt x="616" y="966"/>
                  </a:lnTo>
                  <a:lnTo>
                    <a:pt x="615" y="960"/>
                  </a:lnTo>
                  <a:lnTo>
                    <a:pt x="613" y="955"/>
                  </a:lnTo>
                  <a:lnTo>
                    <a:pt x="610" y="954"/>
                  </a:lnTo>
                  <a:lnTo>
                    <a:pt x="608" y="954"/>
                  </a:lnTo>
                  <a:lnTo>
                    <a:pt x="606" y="953"/>
                  </a:lnTo>
                  <a:lnTo>
                    <a:pt x="603" y="951"/>
                  </a:lnTo>
                  <a:lnTo>
                    <a:pt x="600" y="951"/>
                  </a:lnTo>
                  <a:lnTo>
                    <a:pt x="598" y="948"/>
                  </a:lnTo>
                  <a:lnTo>
                    <a:pt x="595" y="945"/>
                  </a:lnTo>
                  <a:lnTo>
                    <a:pt x="592" y="942"/>
                  </a:lnTo>
                  <a:lnTo>
                    <a:pt x="589" y="937"/>
                  </a:lnTo>
                  <a:lnTo>
                    <a:pt x="586" y="934"/>
                  </a:lnTo>
                  <a:lnTo>
                    <a:pt x="583" y="930"/>
                  </a:lnTo>
                  <a:lnTo>
                    <a:pt x="581" y="924"/>
                  </a:lnTo>
                  <a:lnTo>
                    <a:pt x="578" y="920"/>
                  </a:lnTo>
                  <a:lnTo>
                    <a:pt x="575" y="916"/>
                  </a:lnTo>
                  <a:lnTo>
                    <a:pt x="572" y="910"/>
                  </a:lnTo>
                  <a:lnTo>
                    <a:pt x="570" y="906"/>
                  </a:lnTo>
                  <a:lnTo>
                    <a:pt x="567" y="900"/>
                  </a:lnTo>
                  <a:lnTo>
                    <a:pt x="565" y="898"/>
                  </a:lnTo>
                  <a:lnTo>
                    <a:pt x="564" y="897"/>
                  </a:lnTo>
                  <a:lnTo>
                    <a:pt x="561" y="894"/>
                  </a:lnTo>
                  <a:lnTo>
                    <a:pt x="559" y="890"/>
                  </a:lnTo>
                  <a:lnTo>
                    <a:pt x="556" y="887"/>
                  </a:lnTo>
                  <a:lnTo>
                    <a:pt x="553" y="885"/>
                  </a:lnTo>
                  <a:lnTo>
                    <a:pt x="552" y="885"/>
                  </a:lnTo>
                  <a:lnTo>
                    <a:pt x="552" y="883"/>
                  </a:lnTo>
                  <a:lnTo>
                    <a:pt x="516" y="804"/>
                  </a:lnTo>
                  <a:lnTo>
                    <a:pt x="512" y="792"/>
                  </a:lnTo>
                  <a:lnTo>
                    <a:pt x="501" y="775"/>
                  </a:lnTo>
                  <a:lnTo>
                    <a:pt x="478" y="755"/>
                  </a:lnTo>
                  <a:lnTo>
                    <a:pt x="476" y="754"/>
                  </a:lnTo>
                  <a:lnTo>
                    <a:pt x="475" y="750"/>
                  </a:lnTo>
                  <a:lnTo>
                    <a:pt x="469" y="745"/>
                  </a:lnTo>
                  <a:lnTo>
                    <a:pt x="465" y="739"/>
                  </a:lnTo>
                  <a:lnTo>
                    <a:pt x="459" y="734"/>
                  </a:lnTo>
                  <a:lnTo>
                    <a:pt x="453" y="729"/>
                  </a:lnTo>
                  <a:lnTo>
                    <a:pt x="448" y="725"/>
                  </a:lnTo>
                  <a:lnTo>
                    <a:pt x="442" y="723"/>
                  </a:lnTo>
                  <a:lnTo>
                    <a:pt x="440" y="723"/>
                  </a:lnTo>
                  <a:lnTo>
                    <a:pt x="436" y="723"/>
                  </a:lnTo>
                  <a:lnTo>
                    <a:pt x="433" y="722"/>
                  </a:lnTo>
                  <a:lnTo>
                    <a:pt x="429" y="722"/>
                  </a:lnTo>
                  <a:lnTo>
                    <a:pt x="424" y="722"/>
                  </a:lnTo>
                  <a:lnTo>
                    <a:pt x="420" y="721"/>
                  </a:lnTo>
                  <a:lnTo>
                    <a:pt x="415" y="721"/>
                  </a:lnTo>
                  <a:lnTo>
                    <a:pt x="410" y="720"/>
                  </a:lnTo>
                  <a:lnTo>
                    <a:pt x="404" y="720"/>
                  </a:lnTo>
                  <a:lnTo>
                    <a:pt x="400" y="718"/>
                  </a:lnTo>
                  <a:lnTo>
                    <a:pt x="396" y="717"/>
                  </a:lnTo>
                  <a:lnTo>
                    <a:pt x="390" y="715"/>
                  </a:lnTo>
                  <a:lnTo>
                    <a:pt x="387" y="715"/>
                  </a:lnTo>
                  <a:lnTo>
                    <a:pt x="383" y="712"/>
                  </a:lnTo>
                  <a:lnTo>
                    <a:pt x="380" y="711"/>
                  </a:lnTo>
                  <a:lnTo>
                    <a:pt x="377" y="709"/>
                  </a:lnTo>
                  <a:lnTo>
                    <a:pt x="374" y="708"/>
                  </a:lnTo>
                  <a:lnTo>
                    <a:pt x="373" y="706"/>
                  </a:lnTo>
                  <a:lnTo>
                    <a:pt x="371" y="706"/>
                  </a:lnTo>
                  <a:lnTo>
                    <a:pt x="368" y="708"/>
                  </a:lnTo>
                  <a:lnTo>
                    <a:pt x="367" y="709"/>
                  </a:lnTo>
                  <a:lnTo>
                    <a:pt x="366" y="711"/>
                  </a:lnTo>
                  <a:lnTo>
                    <a:pt x="363" y="714"/>
                  </a:lnTo>
                  <a:lnTo>
                    <a:pt x="361" y="717"/>
                  </a:lnTo>
                  <a:lnTo>
                    <a:pt x="358" y="718"/>
                  </a:lnTo>
                  <a:lnTo>
                    <a:pt x="355" y="720"/>
                  </a:lnTo>
                  <a:lnTo>
                    <a:pt x="355" y="720"/>
                  </a:lnTo>
                  <a:lnTo>
                    <a:pt x="353" y="720"/>
                  </a:lnTo>
                  <a:lnTo>
                    <a:pt x="352" y="718"/>
                  </a:lnTo>
                  <a:lnTo>
                    <a:pt x="350" y="717"/>
                  </a:lnTo>
                  <a:lnTo>
                    <a:pt x="350" y="717"/>
                  </a:lnTo>
                  <a:lnTo>
                    <a:pt x="350" y="717"/>
                  </a:lnTo>
                  <a:lnTo>
                    <a:pt x="349" y="715"/>
                  </a:lnTo>
                  <a:lnTo>
                    <a:pt x="346" y="715"/>
                  </a:lnTo>
                  <a:lnTo>
                    <a:pt x="343" y="717"/>
                  </a:lnTo>
                  <a:lnTo>
                    <a:pt x="337" y="718"/>
                  </a:lnTo>
                  <a:lnTo>
                    <a:pt x="331" y="722"/>
                  </a:lnTo>
                  <a:lnTo>
                    <a:pt x="327" y="731"/>
                  </a:lnTo>
                  <a:lnTo>
                    <a:pt x="322" y="741"/>
                  </a:lnTo>
                  <a:lnTo>
                    <a:pt x="317" y="755"/>
                  </a:lnTo>
                  <a:lnTo>
                    <a:pt x="311" y="764"/>
                  </a:lnTo>
                  <a:lnTo>
                    <a:pt x="311" y="764"/>
                  </a:lnTo>
                  <a:lnTo>
                    <a:pt x="311" y="764"/>
                  </a:lnTo>
                  <a:lnTo>
                    <a:pt x="311" y="765"/>
                  </a:lnTo>
                  <a:lnTo>
                    <a:pt x="310" y="765"/>
                  </a:lnTo>
                  <a:lnTo>
                    <a:pt x="310" y="766"/>
                  </a:lnTo>
                  <a:lnTo>
                    <a:pt x="308" y="769"/>
                  </a:lnTo>
                  <a:lnTo>
                    <a:pt x="305" y="772"/>
                  </a:lnTo>
                  <a:lnTo>
                    <a:pt x="302" y="775"/>
                  </a:lnTo>
                  <a:lnTo>
                    <a:pt x="301" y="775"/>
                  </a:lnTo>
                  <a:lnTo>
                    <a:pt x="301" y="777"/>
                  </a:lnTo>
                  <a:lnTo>
                    <a:pt x="298" y="778"/>
                  </a:lnTo>
                  <a:lnTo>
                    <a:pt x="297" y="781"/>
                  </a:lnTo>
                  <a:lnTo>
                    <a:pt x="295" y="783"/>
                  </a:lnTo>
                  <a:lnTo>
                    <a:pt x="294" y="784"/>
                  </a:lnTo>
                  <a:lnTo>
                    <a:pt x="292" y="786"/>
                  </a:lnTo>
                  <a:lnTo>
                    <a:pt x="292" y="786"/>
                  </a:lnTo>
                  <a:lnTo>
                    <a:pt x="292" y="786"/>
                  </a:lnTo>
                  <a:lnTo>
                    <a:pt x="292" y="788"/>
                  </a:lnTo>
                  <a:lnTo>
                    <a:pt x="291" y="789"/>
                  </a:lnTo>
                  <a:lnTo>
                    <a:pt x="290" y="792"/>
                  </a:lnTo>
                  <a:lnTo>
                    <a:pt x="287" y="794"/>
                  </a:lnTo>
                  <a:lnTo>
                    <a:pt x="283" y="794"/>
                  </a:lnTo>
                  <a:lnTo>
                    <a:pt x="275" y="794"/>
                  </a:lnTo>
                  <a:lnTo>
                    <a:pt x="265" y="789"/>
                  </a:lnTo>
                  <a:lnTo>
                    <a:pt x="263" y="788"/>
                  </a:lnTo>
                  <a:lnTo>
                    <a:pt x="261" y="786"/>
                  </a:lnTo>
                  <a:lnTo>
                    <a:pt x="257" y="783"/>
                  </a:lnTo>
                  <a:lnTo>
                    <a:pt x="251" y="778"/>
                  </a:lnTo>
                  <a:lnTo>
                    <a:pt x="244" y="772"/>
                  </a:lnTo>
                  <a:lnTo>
                    <a:pt x="236" y="768"/>
                  </a:lnTo>
                  <a:lnTo>
                    <a:pt x="229" y="764"/>
                  </a:lnTo>
                  <a:lnTo>
                    <a:pt x="223" y="758"/>
                  </a:lnTo>
                  <a:lnTo>
                    <a:pt x="223" y="758"/>
                  </a:lnTo>
                  <a:lnTo>
                    <a:pt x="221" y="758"/>
                  </a:lnTo>
                  <a:lnTo>
                    <a:pt x="220" y="758"/>
                  </a:lnTo>
                  <a:lnTo>
                    <a:pt x="217" y="758"/>
                  </a:lnTo>
                  <a:lnTo>
                    <a:pt x="212" y="756"/>
                  </a:lnTo>
                  <a:lnTo>
                    <a:pt x="208" y="754"/>
                  </a:lnTo>
                  <a:lnTo>
                    <a:pt x="202" y="750"/>
                  </a:lnTo>
                  <a:lnTo>
                    <a:pt x="197" y="745"/>
                  </a:lnTo>
                  <a:lnTo>
                    <a:pt x="193" y="736"/>
                  </a:lnTo>
                  <a:lnTo>
                    <a:pt x="190" y="734"/>
                  </a:lnTo>
                  <a:lnTo>
                    <a:pt x="187" y="732"/>
                  </a:lnTo>
                  <a:lnTo>
                    <a:pt x="184" y="731"/>
                  </a:lnTo>
                  <a:lnTo>
                    <a:pt x="181" y="728"/>
                  </a:lnTo>
                  <a:lnTo>
                    <a:pt x="176" y="723"/>
                  </a:lnTo>
                  <a:lnTo>
                    <a:pt x="172" y="717"/>
                  </a:lnTo>
                  <a:lnTo>
                    <a:pt x="164" y="706"/>
                  </a:lnTo>
                  <a:lnTo>
                    <a:pt x="158" y="693"/>
                  </a:lnTo>
                  <a:lnTo>
                    <a:pt x="158" y="690"/>
                  </a:lnTo>
                  <a:lnTo>
                    <a:pt x="157" y="685"/>
                  </a:lnTo>
                  <a:lnTo>
                    <a:pt x="157" y="678"/>
                  </a:lnTo>
                  <a:lnTo>
                    <a:pt x="157" y="671"/>
                  </a:lnTo>
                  <a:lnTo>
                    <a:pt x="155" y="663"/>
                  </a:lnTo>
                  <a:lnTo>
                    <a:pt x="155" y="657"/>
                  </a:lnTo>
                  <a:lnTo>
                    <a:pt x="155" y="654"/>
                  </a:lnTo>
                  <a:lnTo>
                    <a:pt x="155" y="652"/>
                  </a:lnTo>
                  <a:lnTo>
                    <a:pt x="145" y="638"/>
                  </a:lnTo>
                  <a:lnTo>
                    <a:pt x="145" y="636"/>
                  </a:lnTo>
                  <a:lnTo>
                    <a:pt x="145" y="635"/>
                  </a:lnTo>
                  <a:lnTo>
                    <a:pt x="145" y="632"/>
                  </a:lnTo>
                  <a:lnTo>
                    <a:pt x="143" y="627"/>
                  </a:lnTo>
                  <a:lnTo>
                    <a:pt x="140" y="621"/>
                  </a:lnTo>
                  <a:lnTo>
                    <a:pt x="134" y="612"/>
                  </a:lnTo>
                  <a:lnTo>
                    <a:pt x="126" y="602"/>
                  </a:lnTo>
                  <a:lnTo>
                    <a:pt x="113" y="589"/>
                  </a:lnTo>
                  <a:lnTo>
                    <a:pt x="112" y="588"/>
                  </a:lnTo>
                  <a:lnTo>
                    <a:pt x="109" y="585"/>
                  </a:lnTo>
                  <a:lnTo>
                    <a:pt x="104" y="580"/>
                  </a:lnTo>
                  <a:lnTo>
                    <a:pt x="100" y="576"/>
                  </a:lnTo>
                  <a:lnTo>
                    <a:pt x="96" y="573"/>
                  </a:lnTo>
                  <a:lnTo>
                    <a:pt x="92" y="569"/>
                  </a:lnTo>
                  <a:lnTo>
                    <a:pt x="89" y="567"/>
                  </a:lnTo>
                  <a:lnTo>
                    <a:pt x="88" y="566"/>
                  </a:lnTo>
                  <a:lnTo>
                    <a:pt x="77" y="549"/>
                  </a:lnTo>
                  <a:lnTo>
                    <a:pt x="50" y="516"/>
                  </a:lnTo>
                  <a:lnTo>
                    <a:pt x="35" y="513"/>
                  </a:lnTo>
                  <a:lnTo>
                    <a:pt x="16" y="476"/>
                  </a:lnTo>
                  <a:lnTo>
                    <a:pt x="4" y="474"/>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02" name="Freeform 36"/>
            <p:cNvSpPr>
              <a:spLocks/>
            </p:cNvSpPr>
            <p:nvPr/>
          </p:nvSpPr>
          <p:spPr bwMode="auto">
            <a:xfrm>
              <a:off x="1604295" y="4952812"/>
              <a:ext cx="780644" cy="771233"/>
            </a:xfrm>
            <a:custGeom>
              <a:avLst/>
              <a:gdLst>
                <a:gd name="T0" fmla="*/ 657 w 1163"/>
                <a:gd name="T1" fmla="*/ 231 h 1149"/>
                <a:gd name="T2" fmla="*/ 709 w 1163"/>
                <a:gd name="T3" fmla="*/ 269 h 1149"/>
                <a:gd name="T4" fmla="*/ 763 w 1163"/>
                <a:gd name="T5" fmla="*/ 279 h 1149"/>
                <a:gd name="T6" fmla="*/ 817 w 1163"/>
                <a:gd name="T7" fmla="*/ 302 h 1149"/>
                <a:gd name="T8" fmla="*/ 839 w 1163"/>
                <a:gd name="T9" fmla="*/ 297 h 1149"/>
                <a:gd name="T10" fmla="*/ 875 w 1163"/>
                <a:gd name="T11" fmla="*/ 300 h 1149"/>
                <a:gd name="T12" fmla="*/ 906 w 1163"/>
                <a:gd name="T13" fmla="*/ 311 h 1149"/>
                <a:gd name="T14" fmla="*/ 952 w 1163"/>
                <a:gd name="T15" fmla="*/ 299 h 1149"/>
                <a:gd name="T16" fmla="*/ 964 w 1163"/>
                <a:gd name="T17" fmla="*/ 300 h 1149"/>
                <a:gd name="T18" fmla="*/ 985 w 1163"/>
                <a:gd name="T19" fmla="*/ 300 h 1149"/>
                <a:gd name="T20" fmla="*/ 1014 w 1163"/>
                <a:gd name="T21" fmla="*/ 293 h 1149"/>
                <a:gd name="T22" fmla="*/ 1112 w 1163"/>
                <a:gd name="T23" fmla="*/ 386 h 1149"/>
                <a:gd name="T24" fmla="*/ 1158 w 1163"/>
                <a:gd name="T25" fmla="*/ 585 h 1149"/>
                <a:gd name="T26" fmla="*/ 1149 w 1163"/>
                <a:gd name="T27" fmla="*/ 638 h 1149"/>
                <a:gd name="T28" fmla="*/ 1151 w 1163"/>
                <a:gd name="T29" fmla="*/ 679 h 1149"/>
                <a:gd name="T30" fmla="*/ 1133 w 1163"/>
                <a:gd name="T31" fmla="*/ 734 h 1149"/>
                <a:gd name="T32" fmla="*/ 1112 w 1163"/>
                <a:gd name="T33" fmla="*/ 745 h 1149"/>
                <a:gd name="T34" fmla="*/ 1077 w 1163"/>
                <a:gd name="T35" fmla="*/ 756 h 1149"/>
                <a:gd name="T36" fmla="*/ 1060 w 1163"/>
                <a:gd name="T37" fmla="*/ 758 h 1149"/>
                <a:gd name="T38" fmla="*/ 1059 w 1163"/>
                <a:gd name="T39" fmla="*/ 744 h 1149"/>
                <a:gd name="T40" fmla="*/ 1053 w 1163"/>
                <a:gd name="T41" fmla="*/ 735 h 1149"/>
                <a:gd name="T42" fmla="*/ 1040 w 1163"/>
                <a:gd name="T43" fmla="*/ 745 h 1149"/>
                <a:gd name="T44" fmla="*/ 1032 w 1163"/>
                <a:gd name="T45" fmla="*/ 747 h 1149"/>
                <a:gd name="T46" fmla="*/ 1046 w 1163"/>
                <a:gd name="T47" fmla="*/ 775 h 1149"/>
                <a:gd name="T48" fmla="*/ 1016 w 1163"/>
                <a:gd name="T49" fmla="*/ 814 h 1149"/>
                <a:gd name="T50" fmla="*/ 968 w 1163"/>
                <a:gd name="T51" fmla="*/ 847 h 1149"/>
                <a:gd name="T52" fmla="*/ 931 w 1163"/>
                <a:gd name="T53" fmla="*/ 868 h 1149"/>
                <a:gd name="T54" fmla="*/ 942 w 1163"/>
                <a:gd name="T55" fmla="*/ 857 h 1149"/>
                <a:gd name="T56" fmla="*/ 936 w 1163"/>
                <a:gd name="T57" fmla="*/ 854 h 1149"/>
                <a:gd name="T58" fmla="*/ 928 w 1163"/>
                <a:gd name="T59" fmla="*/ 852 h 1149"/>
                <a:gd name="T60" fmla="*/ 903 w 1163"/>
                <a:gd name="T61" fmla="*/ 859 h 1149"/>
                <a:gd name="T62" fmla="*/ 903 w 1163"/>
                <a:gd name="T63" fmla="*/ 867 h 1149"/>
                <a:gd name="T64" fmla="*/ 892 w 1163"/>
                <a:gd name="T65" fmla="*/ 885 h 1149"/>
                <a:gd name="T66" fmla="*/ 880 w 1163"/>
                <a:gd name="T67" fmla="*/ 880 h 1149"/>
                <a:gd name="T68" fmla="*/ 873 w 1163"/>
                <a:gd name="T69" fmla="*/ 879 h 1149"/>
                <a:gd name="T70" fmla="*/ 845 w 1163"/>
                <a:gd name="T71" fmla="*/ 916 h 1149"/>
                <a:gd name="T72" fmla="*/ 840 w 1163"/>
                <a:gd name="T73" fmla="*/ 934 h 1149"/>
                <a:gd name="T74" fmla="*/ 816 w 1163"/>
                <a:gd name="T75" fmla="*/ 988 h 1149"/>
                <a:gd name="T76" fmla="*/ 807 w 1163"/>
                <a:gd name="T77" fmla="*/ 979 h 1149"/>
                <a:gd name="T78" fmla="*/ 789 w 1163"/>
                <a:gd name="T79" fmla="*/ 994 h 1149"/>
                <a:gd name="T80" fmla="*/ 820 w 1163"/>
                <a:gd name="T81" fmla="*/ 1141 h 1149"/>
                <a:gd name="T82" fmla="*/ 790 w 1163"/>
                <a:gd name="T83" fmla="*/ 1128 h 1149"/>
                <a:gd name="T84" fmla="*/ 742 w 1163"/>
                <a:gd name="T85" fmla="*/ 1122 h 1149"/>
                <a:gd name="T86" fmla="*/ 682 w 1163"/>
                <a:gd name="T87" fmla="*/ 1090 h 1149"/>
                <a:gd name="T88" fmla="*/ 655 w 1163"/>
                <a:gd name="T89" fmla="*/ 1075 h 1149"/>
                <a:gd name="T90" fmla="*/ 640 w 1163"/>
                <a:gd name="T91" fmla="*/ 1038 h 1149"/>
                <a:gd name="T92" fmla="*/ 625 w 1163"/>
                <a:gd name="T93" fmla="*/ 1006 h 1149"/>
                <a:gd name="T94" fmla="*/ 613 w 1163"/>
                <a:gd name="T95" fmla="*/ 955 h 1149"/>
                <a:gd name="T96" fmla="*/ 583 w 1163"/>
                <a:gd name="T97" fmla="*/ 930 h 1149"/>
                <a:gd name="T98" fmla="*/ 556 w 1163"/>
                <a:gd name="T99" fmla="*/ 887 h 1149"/>
                <a:gd name="T100" fmla="*/ 465 w 1163"/>
                <a:gd name="T101" fmla="*/ 739 h 1149"/>
                <a:gd name="T102" fmla="*/ 415 w 1163"/>
                <a:gd name="T103" fmla="*/ 721 h 1149"/>
                <a:gd name="T104" fmla="*/ 373 w 1163"/>
                <a:gd name="T105" fmla="*/ 706 h 1149"/>
                <a:gd name="T106" fmla="*/ 352 w 1163"/>
                <a:gd name="T107" fmla="*/ 718 h 1149"/>
                <a:gd name="T108" fmla="*/ 317 w 1163"/>
                <a:gd name="T109" fmla="*/ 755 h 1149"/>
                <a:gd name="T110" fmla="*/ 301 w 1163"/>
                <a:gd name="T111" fmla="*/ 775 h 1149"/>
                <a:gd name="T112" fmla="*/ 290 w 1163"/>
                <a:gd name="T113" fmla="*/ 792 h 1149"/>
                <a:gd name="T114" fmla="*/ 229 w 1163"/>
                <a:gd name="T115" fmla="*/ 764 h 1149"/>
                <a:gd name="T116" fmla="*/ 193 w 1163"/>
                <a:gd name="T117" fmla="*/ 736 h 1149"/>
                <a:gd name="T118" fmla="*/ 157 w 1163"/>
                <a:gd name="T119" fmla="*/ 678 h 1149"/>
                <a:gd name="T120" fmla="*/ 140 w 1163"/>
                <a:gd name="T121" fmla="*/ 621 h 1149"/>
                <a:gd name="T122" fmla="*/ 88 w 1163"/>
                <a:gd name="T123" fmla="*/ 566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3" h="1149">
                  <a:moveTo>
                    <a:pt x="4" y="474"/>
                  </a:moveTo>
                  <a:lnTo>
                    <a:pt x="0" y="461"/>
                  </a:lnTo>
                  <a:lnTo>
                    <a:pt x="0" y="447"/>
                  </a:lnTo>
                  <a:lnTo>
                    <a:pt x="314" y="479"/>
                  </a:lnTo>
                  <a:lnTo>
                    <a:pt x="353" y="0"/>
                  </a:lnTo>
                  <a:lnTo>
                    <a:pt x="610" y="15"/>
                  </a:lnTo>
                  <a:lnTo>
                    <a:pt x="603" y="219"/>
                  </a:lnTo>
                  <a:lnTo>
                    <a:pt x="610" y="221"/>
                  </a:lnTo>
                  <a:lnTo>
                    <a:pt x="630" y="240"/>
                  </a:lnTo>
                  <a:lnTo>
                    <a:pt x="637" y="234"/>
                  </a:lnTo>
                  <a:lnTo>
                    <a:pt x="649" y="242"/>
                  </a:lnTo>
                  <a:lnTo>
                    <a:pt x="657" y="231"/>
                  </a:lnTo>
                  <a:lnTo>
                    <a:pt x="675" y="261"/>
                  </a:lnTo>
                  <a:lnTo>
                    <a:pt x="690" y="261"/>
                  </a:lnTo>
                  <a:lnTo>
                    <a:pt x="690" y="261"/>
                  </a:lnTo>
                  <a:lnTo>
                    <a:pt x="691" y="261"/>
                  </a:lnTo>
                  <a:lnTo>
                    <a:pt x="693" y="262"/>
                  </a:lnTo>
                  <a:lnTo>
                    <a:pt x="696" y="263"/>
                  </a:lnTo>
                  <a:lnTo>
                    <a:pt x="699" y="264"/>
                  </a:lnTo>
                  <a:lnTo>
                    <a:pt x="702" y="266"/>
                  </a:lnTo>
                  <a:lnTo>
                    <a:pt x="705" y="267"/>
                  </a:lnTo>
                  <a:lnTo>
                    <a:pt x="708" y="269"/>
                  </a:lnTo>
                  <a:lnTo>
                    <a:pt x="709" y="269"/>
                  </a:lnTo>
                  <a:lnTo>
                    <a:pt x="709" y="269"/>
                  </a:lnTo>
                  <a:lnTo>
                    <a:pt x="714" y="264"/>
                  </a:lnTo>
                  <a:lnTo>
                    <a:pt x="718" y="263"/>
                  </a:lnTo>
                  <a:lnTo>
                    <a:pt x="724" y="264"/>
                  </a:lnTo>
                  <a:lnTo>
                    <a:pt x="729" y="267"/>
                  </a:lnTo>
                  <a:lnTo>
                    <a:pt x="732" y="270"/>
                  </a:lnTo>
                  <a:lnTo>
                    <a:pt x="735" y="275"/>
                  </a:lnTo>
                  <a:lnTo>
                    <a:pt x="736" y="276"/>
                  </a:lnTo>
                  <a:lnTo>
                    <a:pt x="738" y="278"/>
                  </a:lnTo>
                  <a:lnTo>
                    <a:pt x="742" y="269"/>
                  </a:lnTo>
                  <a:lnTo>
                    <a:pt x="750" y="272"/>
                  </a:lnTo>
                  <a:lnTo>
                    <a:pt x="763" y="267"/>
                  </a:lnTo>
                  <a:lnTo>
                    <a:pt x="763" y="279"/>
                  </a:lnTo>
                  <a:lnTo>
                    <a:pt x="774" y="281"/>
                  </a:lnTo>
                  <a:lnTo>
                    <a:pt x="776" y="293"/>
                  </a:lnTo>
                  <a:lnTo>
                    <a:pt x="786" y="296"/>
                  </a:lnTo>
                  <a:lnTo>
                    <a:pt x="792" y="288"/>
                  </a:lnTo>
                  <a:lnTo>
                    <a:pt x="802" y="285"/>
                  </a:lnTo>
                  <a:lnTo>
                    <a:pt x="810" y="294"/>
                  </a:lnTo>
                  <a:lnTo>
                    <a:pt x="817" y="296"/>
                  </a:lnTo>
                  <a:lnTo>
                    <a:pt x="817" y="296"/>
                  </a:lnTo>
                  <a:lnTo>
                    <a:pt x="817" y="297"/>
                  </a:lnTo>
                  <a:lnTo>
                    <a:pt x="817" y="299"/>
                  </a:lnTo>
                  <a:lnTo>
                    <a:pt x="817" y="300"/>
                  </a:lnTo>
                  <a:lnTo>
                    <a:pt x="817" y="302"/>
                  </a:lnTo>
                  <a:lnTo>
                    <a:pt x="819" y="303"/>
                  </a:lnTo>
                  <a:lnTo>
                    <a:pt x="820" y="305"/>
                  </a:lnTo>
                  <a:lnTo>
                    <a:pt x="823" y="303"/>
                  </a:lnTo>
                  <a:lnTo>
                    <a:pt x="829" y="300"/>
                  </a:lnTo>
                  <a:lnTo>
                    <a:pt x="829" y="300"/>
                  </a:lnTo>
                  <a:lnTo>
                    <a:pt x="834" y="296"/>
                  </a:lnTo>
                  <a:lnTo>
                    <a:pt x="837" y="294"/>
                  </a:lnTo>
                  <a:lnTo>
                    <a:pt x="838" y="293"/>
                  </a:lnTo>
                  <a:lnTo>
                    <a:pt x="838" y="291"/>
                  </a:lnTo>
                  <a:lnTo>
                    <a:pt x="838" y="291"/>
                  </a:lnTo>
                  <a:lnTo>
                    <a:pt x="838" y="294"/>
                  </a:lnTo>
                  <a:lnTo>
                    <a:pt x="839" y="297"/>
                  </a:lnTo>
                  <a:lnTo>
                    <a:pt x="840" y="303"/>
                  </a:lnTo>
                  <a:lnTo>
                    <a:pt x="840" y="303"/>
                  </a:lnTo>
                  <a:lnTo>
                    <a:pt x="843" y="311"/>
                  </a:lnTo>
                  <a:lnTo>
                    <a:pt x="845" y="314"/>
                  </a:lnTo>
                  <a:lnTo>
                    <a:pt x="847" y="314"/>
                  </a:lnTo>
                  <a:lnTo>
                    <a:pt x="847" y="312"/>
                  </a:lnTo>
                  <a:lnTo>
                    <a:pt x="849" y="309"/>
                  </a:lnTo>
                  <a:lnTo>
                    <a:pt x="849" y="308"/>
                  </a:lnTo>
                  <a:lnTo>
                    <a:pt x="849" y="305"/>
                  </a:lnTo>
                  <a:lnTo>
                    <a:pt x="849" y="303"/>
                  </a:lnTo>
                  <a:lnTo>
                    <a:pt x="864" y="293"/>
                  </a:lnTo>
                  <a:lnTo>
                    <a:pt x="875" y="300"/>
                  </a:lnTo>
                  <a:lnTo>
                    <a:pt x="889" y="294"/>
                  </a:lnTo>
                  <a:lnTo>
                    <a:pt x="889" y="294"/>
                  </a:lnTo>
                  <a:lnTo>
                    <a:pt x="889" y="294"/>
                  </a:lnTo>
                  <a:lnTo>
                    <a:pt x="888" y="295"/>
                  </a:lnTo>
                  <a:lnTo>
                    <a:pt x="888" y="295"/>
                  </a:lnTo>
                  <a:lnTo>
                    <a:pt x="888" y="297"/>
                  </a:lnTo>
                  <a:lnTo>
                    <a:pt x="889" y="299"/>
                  </a:lnTo>
                  <a:lnTo>
                    <a:pt x="891" y="302"/>
                  </a:lnTo>
                  <a:lnTo>
                    <a:pt x="895" y="305"/>
                  </a:lnTo>
                  <a:lnTo>
                    <a:pt x="901" y="308"/>
                  </a:lnTo>
                  <a:lnTo>
                    <a:pt x="901" y="308"/>
                  </a:lnTo>
                  <a:lnTo>
                    <a:pt x="906" y="311"/>
                  </a:lnTo>
                  <a:lnTo>
                    <a:pt x="911" y="314"/>
                  </a:lnTo>
                  <a:lnTo>
                    <a:pt x="914" y="315"/>
                  </a:lnTo>
                  <a:lnTo>
                    <a:pt x="916" y="317"/>
                  </a:lnTo>
                  <a:lnTo>
                    <a:pt x="918" y="317"/>
                  </a:lnTo>
                  <a:lnTo>
                    <a:pt x="921" y="315"/>
                  </a:lnTo>
                  <a:lnTo>
                    <a:pt x="925" y="312"/>
                  </a:lnTo>
                  <a:lnTo>
                    <a:pt x="931" y="306"/>
                  </a:lnTo>
                  <a:lnTo>
                    <a:pt x="931" y="306"/>
                  </a:lnTo>
                  <a:lnTo>
                    <a:pt x="938" y="300"/>
                  </a:lnTo>
                  <a:lnTo>
                    <a:pt x="944" y="297"/>
                  </a:lnTo>
                  <a:lnTo>
                    <a:pt x="948" y="297"/>
                  </a:lnTo>
                  <a:lnTo>
                    <a:pt x="952" y="299"/>
                  </a:lnTo>
                  <a:lnTo>
                    <a:pt x="954" y="300"/>
                  </a:lnTo>
                  <a:lnTo>
                    <a:pt x="957" y="303"/>
                  </a:lnTo>
                  <a:lnTo>
                    <a:pt x="958" y="305"/>
                  </a:lnTo>
                  <a:lnTo>
                    <a:pt x="958" y="306"/>
                  </a:lnTo>
                  <a:lnTo>
                    <a:pt x="958" y="306"/>
                  </a:lnTo>
                  <a:lnTo>
                    <a:pt x="958" y="306"/>
                  </a:lnTo>
                  <a:lnTo>
                    <a:pt x="958" y="306"/>
                  </a:lnTo>
                  <a:lnTo>
                    <a:pt x="958" y="306"/>
                  </a:lnTo>
                  <a:lnTo>
                    <a:pt x="960" y="306"/>
                  </a:lnTo>
                  <a:lnTo>
                    <a:pt x="960" y="305"/>
                  </a:lnTo>
                  <a:lnTo>
                    <a:pt x="961" y="303"/>
                  </a:lnTo>
                  <a:lnTo>
                    <a:pt x="964" y="300"/>
                  </a:lnTo>
                  <a:lnTo>
                    <a:pt x="967" y="296"/>
                  </a:lnTo>
                  <a:lnTo>
                    <a:pt x="967" y="296"/>
                  </a:lnTo>
                  <a:lnTo>
                    <a:pt x="969" y="294"/>
                  </a:lnTo>
                  <a:lnTo>
                    <a:pt x="969" y="291"/>
                  </a:lnTo>
                  <a:lnTo>
                    <a:pt x="969" y="288"/>
                  </a:lnTo>
                  <a:lnTo>
                    <a:pt x="971" y="288"/>
                  </a:lnTo>
                  <a:lnTo>
                    <a:pt x="971" y="288"/>
                  </a:lnTo>
                  <a:lnTo>
                    <a:pt x="972" y="291"/>
                  </a:lnTo>
                  <a:lnTo>
                    <a:pt x="975" y="294"/>
                  </a:lnTo>
                  <a:lnTo>
                    <a:pt x="981" y="296"/>
                  </a:lnTo>
                  <a:lnTo>
                    <a:pt x="981" y="296"/>
                  </a:lnTo>
                  <a:lnTo>
                    <a:pt x="985" y="300"/>
                  </a:lnTo>
                  <a:lnTo>
                    <a:pt x="990" y="305"/>
                  </a:lnTo>
                  <a:lnTo>
                    <a:pt x="991" y="306"/>
                  </a:lnTo>
                  <a:lnTo>
                    <a:pt x="993" y="308"/>
                  </a:lnTo>
                  <a:lnTo>
                    <a:pt x="993" y="308"/>
                  </a:lnTo>
                  <a:lnTo>
                    <a:pt x="994" y="306"/>
                  </a:lnTo>
                  <a:lnTo>
                    <a:pt x="996" y="303"/>
                  </a:lnTo>
                  <a:lnTo>
                    <a:pt x="999" y="299"/>
                  </a:lnTo>
                  <a:lnTo>
                    <a:pt x="999" y="299"/>
                  </a:lnTo>
                  <a:lnTo>
                    <a:pt x="1002" y="295"/>
                  </a:lnTo>
                  <a:lnTo>
                    <a:pt x="1007" y="293"/>
                  </a:lnTo>
                  <a:lnTo>
                    <a:pt x="1010" y="293"/>
                  </a:lnTo>
                  <a:lnTo>
                    <a:pt x="1014" y="293"/>
                  </a:lnTo>
                  <a:lnTo>
                    <a:pt x="1017" y="294"/>
                  </a:lnTo>
                  <a:lnTo>
                    <a:pt x="1020" y="294"/>
                  </a:lnTo>
                  <a:lnTo>
                    <a:pt x="1021" y="295"/>
                  </a:lnTo>
                  <a:lnTo>
                    <a:pt x="1021" y="295"/>
                  </a:lnTo>
                  <a:lnTo>
                    <a:pt x="1044" y="315"/>
                  </a:lnTo>
                  <a:lnTo>
                    <a:pt x="1057" y="317"/>
                  </a:lnTo>
                  <a:lnTo>
                    <a:pt x="1073" y="323"/>
                  </a:lnTo>
                  <a:lnTo>
                    <a:pt x="1071" y="320"/>
                  </a:lnTo>
                  <a:lnTo>
                    <a:pt x="1082" y="332"/>
                  </a:lnTo>
                  <a:lnTo>
                    <a:pt x="1103" y="329"/>
                  </a:lnTo>
                  <a:lnTo>
                    <a:pt x="1112" y="330"/>
                  </a:lnTo>
                  <a:lnTo>
                    <a:pt x="1112" y="386"/>
                  </a:lnTo>
                  <a:lnTo>
                    <a:pt x="1116" y="492"/>
                  </a:lnTo>
                  <a:lnTo>
                    <a:pt x="1136" y="517"/>
                  </a:lnTo>
                  <a:lnTo>
                    <a:pt x="1136" y="543"/>
                  </a:lnTo>
                  <a:lnTo>
                    <a:pt x="1148" y="555"/>
                  </a:lnTo>
                  <a:lnTo>
                    <a:pt x="1154" y="572"/>
                  </a:lnTo>
                  <a:lnTo>
                    <a:pt x="1154" y="572"/>
                  </a:lnTo>
                  <a:lnTo>
                    <a:pt x="1154" y="572"/>
                  </a:lnTo>
                  <a:lnTo>
                    <a:pt x="1154" y="573"/>
                  </a:lnTo>
                  <a:lnTo>
                    <a:pt x="1155" y="575"/>
                  </a:lnTo>
                  <a:lnTo>
                    <a:pt x="1156" y="577"/>
                  </a:lnTo>
                  <a:lnTo>
                    <a:pt x="1158" y="582"/>
                  </a:lnTo>
                  <a:lnTo>
                    <a:pt x="1158" y="585"/>
                  </a:lnTo>
                  <a:lnTo>
                    <a:pt x="1159" y="589"/>
                  </a:lnTo>
                  <a:lnTo>
                    <a:pt x="1161" y="593"/>
                  </a:lnTo>
                  <a:lnTo>
                    <a:pt x="1162" y="597"/>
                  </a:lnTo>
                  <a:lnTo>
                    <a:pt x="1162" y="602"/>
                  </a:lnTo>
                  <a:lnTo>
                    <a:pt x="1162" y="608"/>
                  </a:lnTo>
                  <a:lnTo>
                    <a:pt x="1162" y="612"/>
                  </a:lnTo>
                  <a:lnTo>
                    <a:pt x="1161" y="616"/>
                  </a:lnTo>
                  <a:lnTo>
                    <a:pt x="1159" y="622"/>
                  </a:lnTo>
                  <a:lnTo>
                    <a:pt x="1158" y="626"/>
                  </a:lnTo>
                  <a:lnTo>
                    <a:pt x="1155" y="630"/>
                  </a:lnTo>
                  <a:lnTo>
                    <a:pt x="1155" y="630"/>
                  </a:lnTo>
                  <a:lnTo>
                    <a:pt x="1149" y="638"/>
                  </a:lnTo>
                  <a:lnTo>
                    <a:pt x="1146" y="643"/>
                  </a:lnTo>
                  <a:lnTo>
                    <a:pt x="1145" y="648"/>
                  </a:lnTo>
                  <a:lnTo>
                    <a:pt x="1145" y="651"/>
                  </a:lnTo>
                  <a:lnTo>
                    <a:pt x="1146" y="654"/>
                  </a:lnTo>
                  <a:lnTo>
                    <a:pt x="1148" y="655"/>
                  </a:lnTo>
                  <a:lnTo>
                    <a:pt x="1149" y="656"/>
                  </a:lnTo>
                  <a:lnTo>
                    <a:pt x="1149" y="656"/>
                  </a:lnTo>
                  <a:lnTo>
                    <a:pt x="1146" y="675"/>
                  </a:lnTo>
                  <a:lnTo>
                    <a:pt x="1146" y="675"/>
                  </a:lnTo>
                  <a:lnTo>
                    <a:pt x="1146" y="675"/>
                  </a:lnTo>
                  <a:lnTo>
                    <a:pt x="1149" y="676"/>
                  </a:lnTo>
                  <a:lnTo>
                    <a:pt x="1151" y="679"/>
                  </a:lnTo>
                  <a:lnTo>
                    <a:pt x="1154" y="684"/>
                  </a:lnTo>
                  <a:lnTo>
                    <a:pt x="1155" y="688"/>
                  </a:lnTo>
                  <a:lnTo>
                    <a:pt x="1155" y="693"/>
                  </a:lnTo>
                  <a:lnTo>
                    <a:pt x="1152" y="701"/>
                  </a:lnTo>
                  <a:lnTo>
                    <a:pt x="1146" y="708"/>
                  </a:lnTo>
                  <a:lnTo>
                    <a:pt x="1146" y="708"/>
                  </a:lnTo>
                  <a:lnTo>
                    <a:pt x="1145" y="709"/>
                  </a:lnTo>
                  <a:lnTo>
                    <a:pt x="1142" y="708"/>
                  </a:lnTo>
                  <a:lnTo>
                    <a:pt x="1140" y="708"/>
                  </a:lnTo>
                  <a:lnTo>
                    <a:pt x="1140" y="708"/>
                  </a:lnTo>
                  <a:lnTo>
                    <a:pt x="1126" y="723"/>
                  </a:lnTo>
                  <a:lnTo>
                    <a:pt x="1133" y="734"/>
                  </a:lnTo>
                  <a:lnTo>
                    <a:pt x="1134" y="741"/>
                  </a:lnTo>
                  <a:lnTo>
                    <a:pt x="1134" y="741"/>
                  </a:lnTo>
                  <a:lnTo>
                    <a:pt x="1134" y="741"/>
                  </a:lnTo>
                  <a:lnTo>
                    <a:pt x="1134" y="741"/>
                  </a:lnTo>
                  <a:lnTo>
                    <a:pt x="1133" y="741"/>
                  </a:lnTo>
                  <a:lnTo>
                    <a:pt x="1133" y="741"/>
                  </a:lnTo>
                  <a:lnTo>
                    <a:pt x="1130" y="741"/>
                  </a:lnTo>
                  <a:lnTo>
                    <a:pt x="1129" y="741"/>
                  </a:lnTo>
                  <a:lnTo>
                    <a:pt x="1126" y="741"/>
                  </a:lnTo>
                  <a:lnTo>
                    <a:pt x="1122" y="742"/>
                  </a:lnTo>
                  <a:lnTo>
                    <a:pt x="1118" y="744"/>
                  </a:lnTo>
                  <a:lnTo>
                    <a:pt x="1112" y="745"/>
                  </a:lnTo>
                  <a:lnTo>
                    <a:pt x="1106" y="748"/>
                  </a:lnTo>
                  <a:lnTo>
                    <a:pt x="1097" y="753"/>
                  </a:lnTo>
                  <a:lnTo>
                    <a:pt x="1089" y="756"/>
                  </a:lnTo>
                  <a:lnTo>
                    <a:pt x="1079" y="761"/>
                  </a:lnTo>
                  <a:lnTo>
                    <a:pt x="1067" y="766"/>
                  </a:lnTo>
                  <a:lnTo>
                    <a:pt x="1056" y="774"/>
                  </a:lnTo>
                  <a:lnTo>
                    <a:pt x="1060" y="766"/>
                  </a:lnTo>
                  <a:lnTo>
                    <a:pt x="1065" y="764"/>
                  </a:lnTo>
                  <a:lnTo>
                    <a:pt x="1074" y="758"/>
                  </a:lnTo>
                  <a:lnTo>
                    <a:pt x="1074" y="758"/>
                  </a:lnTo>
                  <a:lnTo>
                    <a:pt x="1076" y="758"/>
                  </a:lnTo>
                  <a:lnTo>
                    <a:pt x="1077" y="756"/>
                  </a:lnTo>
                  <a:lnTo>
                    <a:pt x="1077" y="755"/>
                  </a:lnTo>
                  <a:lnTo>
                    <a:pt x="1074" y="754"/>
                  </a:lnTo>
                  <a:lnTo>
                    <a:pt x="1074" y="754"/>
                  </a:lnTo>
                  <a:lnTo>
                    <a:pt x="1073" y="754"/>
                  </a:lnTo>
                  <a:lnTo>
                    <a:pt x="1070" y="754"/>
                  </a:lnTo>
                  <a:lnTo>
                    <a:pt x="1068" y="754"/>
                  </a:lnTo>
                  <a:lnTo>
                    <a:pt x="1067" y="754"/>
                  </a:lnTo>
                  <a:lnTo>
                    <a:pt x="1065" y="755"/>
                  </a:lnTo>
                  <a:lnTo>
                    <a:pt x="1065" y="755"/>
                  </a:lnTo>
                  <a:lnTo>
                    <a:pt x="1065" y="755"/>
                  </a:lnTo>
                  <a:lnTo>
                    <a:pt x="1065" y="755"/>
                  </a:lnTo>
                  <a:lnTo>
                    <a:pt x="1060" y="758"/>
                  </a:lnTo>
                  <a:lnTo>
                    <a:pt x="1060" y="758"/>
                  </a:lnTo>
                  <a:lnTo>
                    <a:pt x="1060" y="758"/>
                  </a:lnTo>
                  <a:lnTo>
                    <a:pt x="1059" y="758"/>
                  </a:lnTo>
                  <a:lnTo>
                    <a:pt x="1057" y="758"/>
                  </a:lnTo>
                  <a:lnTo>
                    <a:pt x="1056" y="758"/>
                  </a:lnTo>
                  <a:lnTo>
                    <a:pt x="1054" y="758"/>
                  </a:lnTo>
                  <a:lnTo>
                    <a:pt x="1053" y="756"/>
                  </a:lnTo>
                  <a:lnTo>
                    <a:pt x="1054" y="754"/>
                  </a:lnTo>
                  <a:lnTo>
                    <a:pt x="1056" y="751"/>
                  </a:lnTo>
                  <a:lnTo>
                    <a:pt x="1056" y="751"/>
                  </a:lnTo>
                  <a:lnTo>
                    <a:pt x="1057" y="747"/>
                  </a:lnTo>
                  <a:lnTo>
                    <a:pt x="1059" y="744"/>
                  </a:lnTo>
                  <a:lnTo>
                    <a:pt x="1060" y="742"/>
                  </a:lnTo>
                  <a:lnTo>
                    <a:pt x="1062" y="741"/>
                  </a:lnTo>
                  <a:lnTo>
                    <a:pt x="1063" y="739"/>
                  </a:lnTo>
                  <a:lnTo>
                    <a:pt x="1063" y="738"/>
                  </a:lnTo>
                  <a:lnTo>
                    <a:pt x="1063" y="736"/>
                  </a:lnTo>
                  <a:lnTo>
                    <a:pt x="1062" y="735"/>
                  </a:lnTo>
                  <a:lnTo>
                    <a:pt x="1062" y="735"/>
                  </a:lnTo>
                  <a:lnTo>
                    <a:pt x="1060" y="732"/>
                  </a:lnTo>
                  <a:lnTo>
                    <a:pt x="1059" y="732"/>
                  </a:lnTo>
                  <a:lnTo>
                    <a:pt x="1057" y="732"/>
                  </a:lnTo>
                  <a:lnTo>
                    <a:pt x="1053" y="735"/>
                  </a:lnTo>
                  <a:lnTo>
                    <a:pt x="1053" y="735"/>
                  </a:lnTo>
                  <a:lnTo>
                    <a:pt x="1049" y="736"/>
                  </a:lnTo>
                  <a:lnTo>
                    <a:pt x="1046" y="738"/>
                  </a:lnTo>
                  <a:lnTo>
                    <a:pt x="1044" y="739"/>
                  </a:lnTo>
                  <a:lnTo>
                    <a:pt x="1044" y="739"/>
                  </a:lnTo>
                  <a:lnTo>
                    <a:pt x="1044" y="739"/>
                  </a:lnTo>
                  <a:lnTo>
                    <a:pt x="1044" y="741"/>
                  </a:lnTo>
                  <a:lnTo>
                    <a:pt x="1044" y="741"/>
                  </a:lnTo>
                  <a:lnTo>
                    <a:pt x="1044" y="742"/>
                  </a:lnTo>
                  <a:lnTo>
                    <a:pt x="1044" y="744"/>
                  </a:lnTo>
                  <a:lnTo>
                    <a:pt x="1043" y="745"/>
                  </a:lnTo>
                  <a:lnTo>
                    <a:pt x="1041" y="745"/>
                  </a:lnTo>
                  <a:lnTo>
                    <a:pt x="1040" y="745"/>
                  </a:lnTo>
                  <a:lnTo>
                    <a:pt x="1037" y="744"/>
                  </a:lnTo>
                  <a:lnTo>
                    <a:pt x="1037" y="744"/>
                  </a:lnTo>
                  <a:lnTo>
                    <a:pt x="1035" y="741"/>
                  </a:lnTo>
                  <a:lnTo>
                    <a:pt x="1032" y="739"/>
                  </a:lnTo>
                  <a:lnTo>
                    <a:pt x="1032" y="738"/>
                  </a:lnTo>
                  <a:lnTo>
                    <a:pt x="1030" y="736"/>
                  </a:lnTo>
                  <a:lnTo>
                    <a:pt x="1030" y="736"/>
                  </a:lnTo>
                  <a:lnTo>
                    <a:pt x="1030" y="738"/>
                  </a:lnTo>
                  <a:lnTo>
                    <a:pt x="1032" y="741"/>
                  </a:lnTo>
                  <a:lnTo>
                    <a:pt x="1032" y="744"/>
                  </a:lnTo>
                  <a:lnTo>
                    <a:pt x="1032" y="744"/>
                  </a:lnTo>
                  <a:lnTo>
                    <a:pt x="1032" y="747"/>
                  </a:lnTo>
                  <a:lnTo>
                    <a:pt x="1032" y="750"/>
                  </a:lnTo>
                  <a:lnTo>
                    <a:pt x="1032" y="751"/>
                  </a:lnTo>
                  <a:lnTo>
                    <a:pt x="1030" y="754"/>
                  </a:lnTo>
                  <a:lnTo>
                    <a:pt x="1030" y="755"/>
                  </a:lnTo>
                  <a:lnTo>
                    <a:pt x="1032" y="758"/>
                  </a:lnTo>
                  <a:lnTo>
                    <a:pt x="1034" y="761"/>
                  </a:lnTo>
                  <a:lnTo>
                    <a:pt x="1038" y="765"/>
                  </a:lnTo>
                  <a:lnTo>
                    <a:pt x="1038" y="765"/>
                  </a:lnTo>
                  <a:lnTo>
                    <a:pt x="1043" y="768"/>
                  </a:lnTo>
                  <a:lnTo>
                    <a:pt x="1046" y="771"/>
                  </a:lnTo>
                  <a:lnTo>
                    <a:pt x="1047" y="774"/>
                  </a:lnTo>
                  <a:lnTo>
                    <a:pt x="1046" y="775"/>
                  </a:lnTo>
                  <a:lnTo>
                    <a:pt x="1046" y="777"/>
                  </a:lnTo>
                  <a:lnTo>
                    <a:pt x="1044" y="778"/>
                  </a:lnTo>
                  <a:lnTo>
                    <a:pt x="1043" y="778"/>
                  </a:lnTo>
                  <a:lnTo>
                    <a:pt x="1043" y="778"/>
                  </a:lnTo>
                  <a:lnTo>
                    <a:pt x="1027" y="795"/>
                  </a:lnTo>
                  <a:lnTo>
                    <a:pt x="1018" y="794"/>
                  </a:lnTo>
                  <a:lnTo>
                    <a:pt x="1010" y="813"/>
                  </a:lnTo>
                  <a:lnTo>
                    <a:pt x="1018" y="811"/>
                  </a:lnTo>
                  <a:lnTo>
                    <a:pt x="1018" y="811"/>
                  </a:lnTo>
                  <a:lnTo>
                    <a:pt x="1018" y="811"/>
                  </a:lnTo>
                  <a:lnTo>
                    <a:pt x="1017" y="813"/>
                  </a:lnTo>
                  <a:lnTo>
                    <a:pt x="1016" y="814"/>
                  </a:lnTo>
                  <a:lnTo>
                    <a:pt x="1014" y="817"/>
                  </a:lnTo>
                  <a:lnTo>
                    <a:pt x="1011" y="819"/>
                  </a:lnTo>
                  <a:lnTo>
                    <a:pt x="1008" y="821"/>
                  </a:lnTo>
                  <a:lnTo>
                    <a:pt x="1004" y="824"/>
                  </a:lnTo>
                  <a:lnTo>
                    <a:pt x="1000" y="827"/>
                  </a:lnTo>
                  <a:lnTo>
                    <a:pt x="997" y="831"/>
                  </a:lnTo>
                  <a:lnTo>
                    <a:pt x="993" y="834"/>
                  </a:lnTo>
                  <a:lnTo>
                    <a:pt x="987" y="837"/>
                  </a:lnTo>
                  <a:lnTo>
                    <a:pt x="983" y="840"/>
                  </a:lnTo>
                  <a:lnTo>
                    <a:pt x="978" y="843"/>
                  </a:lnTo>
                  <a:lnTo>
                    <a:pt x="972" y="846"/>
                  </a:lnTo>
                  <a:lnTo>
                    <a:pt x="968" y="847"/>
                  </a:lnTo>
                  <a:lnTo>
                    <a:pt x="963" y="849"/>
                  </a:lnTo>
                  <a:lnTo>
                    <a:pt x="963" y="849"/>
                  </a:lnTo>
                  <a:lnTo>
                    <a:pt x="961" y="850"/>
                  </a:lnTo>
                  <a:lnTo>
                    <a:pt x="957" y="852"/>
                  </a:lnTo>
                  <a:lnTo>
                    <a:pt x="952" y="855"/>
                  </a:lnTo>
                  <a:lnTo>
                    <a:pt x="947" y="858"/>
                  </a:lnTo>
                  <a:lnTo>
                    <a:pt x="941" y="862"/>
                  </a:lnTo>
                  <a:lnTo>
                    <a:pt x="936" y="865"/>
                  </a:lnTo>
                  <a:lnTo>
                    <a:pt x="934" y="867"/>
                  </a:lnTo>
                  <a:lnTo>
                    <a:pt x="933" y="868"/>
                  </a:lnTo>
                  <a:lnTo>
                    <a:pt x="933" y="868"/>
                  </a:lnTo>
                  <a:lnTo>
                    <a:pt x="931" y="868"/>
                  </a:lnTo>
                  <a:lnTo>
                    <a:pt x="927" y="871"/>
                  </a:lnTo>
                  <a:lnTo>
                    <a:pt x="922" y="874"/>
                  </a:lnTo>
                  <a:lnTo>
                    <a:pt x="918" y="876"/>
                  </a:lnTo>
                  <a:lnTo>
                    <a:pt x="914" y="876"/>
                  </a:lnTo>
                  <a:lnTo>
                    <a:pt x="915" y="876"/>
                  </a:lnTo>
                  <a:lnTo>
                    <a:pt x="919" y="871"/>
                  </a:lnTo>
                  <a:lnTo>
                    <a:pt x="931" y="864"/>
                  </a:lnTo>
                  <a:lnTo>
                    <a:pt x="931" y="864"/>
                  </a:lnTo>
                  <a:lnTo>
                    <a:pt x="933" y="862"/>
                  </a:lnTo>
                  <a:lnTo>
                    <a:pt x="934" y="861"/>
                  </a:lnTo>
                  <a:lnTo>
                    <a:pt x="938" y="859"/>
                  </a:lnTo>
                  <a:lnTo>
                    <a:pt x="942" y="857"/>
                  </a:lnTo>
                  <a:lnTo>
                    <a:pt x="948" y="854"/>
                  </a:lnTo>
                  <a:lnTo>
                    <a:pt x="952" y="852"/>
                  </a:lnTo>
                  <a:lnTo>
                    <a:pt x="958" y="849"/>
                  </a:lnTo>
                  <a:lnTo>
                    <a:pt x="963" y="846"/>
                  </a:lnTo>
                  <a:lnTo>
                    <a:pt x="966" y="843"/>
                  </a:lnTo>
                  <a:lnTo>
                    <a:pt x="967" y="841"/>
                  </a:lnTo>
                  <a:lnTo>
                    <a:pt x="968" y="841"/>
                  </a:lnTo>
                  <a:lnTo>
                    <a:pt x="967" y="841"/>
                  </a:lnTo>
                  <a:lnTo>
                    <a:pt x="964" y="841"/>
                  </a:lnTo>
                  <a:lnTo>
                    <a:pt x="958" y="844"/>
                  </a:lnTo>
                  <a:lnTo>
                    <a:pt x="948" y="849"/>
                  </a:lnTo>
                  <a:lnTo>
                    <a:pt x="936" y="854"/>
                  </a:lnTo>
                  <a:lnTo>
                    <a:pt x="936" y="854"/>
                  </a:lnTo>
                  <a:lnTo>
                    <a:pt x="936" y="854"/>
                  </a:lnTo>
                  <a:lnTo>
                    <a:pt x="934" y="855"/>
                  </a:lnTo>
                  <a:lnTo>
                    <a:pt x="931" y="857"/>
                  </a:lnTo>
                  <a:lnTo>
                    <a:pt x="930" y="858"/>
                  </a:lnTo>
                  <a:lnTo>
                    <a:pt x="927" y="859"/>
                  </a:lnTo>
                  <a:lnTo>
                    <a:pt x="925" y="859"/>
                  </a:lnTo>
                  <a:lnTo>
                    <a:pt x="925" y="857"/>
                  </a:lnTo>
                  <a:lnTo>
                    <a:pt x="927" y="854"/>
                  </a:lnTo>
                  <a:lnTo>
                    <a:pt x="927" y="854"/>
                  </a:lnTo>
                  <a:lnTo>
                    <a:pt x="927" y="852"/>
                  </a:lnTo>
                  <a:lnTo>
                    <a:pt x="928" y="852"/>
                  </a:lnTo>
                  <a:lnTo>
                    <a:pt x="928" y="850"/>
                  </a:lnTo>
                  <a:lnTo>
                    <a:pt x="930" y="847"/>
                  </a:lnTo>
                  <a:lnTo>
                    <a:pt x="930" y="846"/>
                  </a:lnTo>
                  <a:lnTo>
                    <a:pt x="931" y="843"/>
                  </a:lnTo>
                  <a:lnTo>
                    <a:pt x="931" y="843"/>
                  </a:lnTo>
                  <a:lnTo>
                    <a:pt x="931" y="841"/>
                  </a:lnTo>
                  <a:lnTo>
                    <a:pt x="921" y="852"/>
                  </a:lnTo>
                  <a:lnTo>
                    <a:pt x="914" y="852"/>
                  </a:lnTo>
                  <a:lnTo>
                    <a:pt x="911" y="849"/>
                  </a:lnTo>
                  <a:lnTo>
                    <a:pt x="912" y="857"/>
                  </a:lnTo>
                  <a:lnTo>
                    <a:pt x="903" y="859"/>
                  </a:lnTo>
                  <a:lnTo>
                    <a:pt x="903" y="859"/>
                  </a:lnTo>
                  <a:lnTo>
                    <a:pt x="903" y="858"/>
                  </a:lnTo>
                  <a:lnTo>
                    <a:pt x="900" y="854"/>
                  </a:lnTo>
                  <a:lnTo>
                    <a:pt x="895" y="850"/>
                  </a:lnTo>
                  <a:lnTo>
                    <a:pt x="891" y="847"/>
                  </a:lnTo>
                  <a:lnTo>
                    <a:pt x="888" y="846"/>
                  </a:lnTo>
                  <a:lnTo>
                    <a:pt x="888" y="847"/>
                  </a:lnTo>
                  <a:lnTo>
                    <a:pt x="889" y="852"/>
                  </a:lnTo>
                  <a:lnTo>
                    <a:pt x="897" y="864"/>
                  </a:lnTo>
                  <a:lnTo>
                    <a:pt x="897" y="864"/>
                  </a:lnTo>
                  <a:lnTo>
                    <a:pt x="898" y="864"/>
                  </a:lnTo>
                  <a:lnTo>
                    <a:pt x="901" y="867"/>
                  </a:lnTo>
                  <a:lnTo>
                    <a:pt x="903" y="867"/>
                  </a:lnTo>
                  <a:lnTo>
                    <a:pt x="905" y="868"/>
                  </a:lnTo>
                  <a:lnTo>
                    <a:pt x="905" y="868"/>
                  </a:lnTo>
                  <a:lnTo>
                    <a:pt x="905" y="868"/>
                  </a:lnTo>
                  <a:lnTo>
                    <a:pt x="906" y="871"/>
                  </a:lnTo>
                  <a:lnTo>
                    <a:pt x="906" y="874"/>
                  </a:lnTo>
                  <a:lnTo>
                    <a:pt x="903" y="877"/>
                  </a:lnTo>
                  <a:lnTo>
                    <a:pt x="903" y="877"/>
                  </a:lnTo>
                  <a:lnTo>
                    <a:pt x="901" y="879"/>
                  </a:lnTo>
                  <a:lnTo>
                    <a:pt x="900" y="880"/>
                  </a:lnTo>
                  <a:lnTo>
                    <a:pt x="897" y="882"/>
                  </a:lnTo>
                  <a:lnTo>
                    <a:pt x="895" y="883"/>
                  </a:lnTo>
                  <a:lnTo>
                    <a:pt x="892" y="885"/>
                  </a:lnTo>
                  <a:lnTo>
                    <a:pt x="891" y="885"/>
                  </a:lnTo>
                  <a:lnTo>
                    <a:pt x="891" y="885"/>
                  </a:lnTo>
                  <a:lnTo>
                    <a:pt x="889" y="885"/>
                  </a:lnTo>
                  <a:lnTo>
                    <a:pt x="889" y="885"/>
                  </a:lnTo>
                  <a:lnTo>
                    <a:pt x="889" y="885"/>
                  </a:lnTo>
                  <a:lnTo>
                    <a:pt x="889" y="887"/>
                  </a:lnTo>
                  <a:lnTo>
                    <a:pt x="888" y="887"/>
                  </a:lnTo>
                  <a:lnTo>
                    <a:pt x="886" y="887"/>
                  </a:lnTo>
                  <a:lnTo>
                    <a:pt x="885" y="887"/>
                  </a:lnTo>
                  <a:lnTo>
                    <a:pt x="883" y="885"/>
                  </a:lnTo>
                  <a:lnTo>
                    <a:pt x="882" y="885"/>
                  </a:lnTo>
                  <a:lnTo>
                    <a:pt x="880" y="880"/>
                  </a:lnTo>
                  <a:lnTo>
                    <a:pt x="880" y="880"/>
                  </a:lnTo>
                  <a:lnTo>
                    <a:pt x="880" y="876"/>
                  </a:lnTo>
                  <a:lnTo>
                    <a:pt x="878" y="873"/>
                  </a:lnTo>
                  <a:lnTo>
                    <a:pt x="878" y="870"/>
                  </a:lnTo>
                  <a:lnTo>
                    <a:pt x="875" y="870"/>
                  </a:lnTo>
                  <a:lnTo>
                    <a:pt x="875" y="868"/>
                  </a:lnTo>
                  <a:lnTo>
                    <a:pt x="873" y="868"/>
                  </a:lnTo>
                  <a:lnTo>
                    <a:pt x="872" y="868"/>
                  </a:lnTo>
                  <a:lnTo>
                    <a:pt x="872" y="868"/>
                  </a:lnTo>
                  <a:lnTo>
                    <a:pt x="864" y="858"/>
                  </a:lnTo>
                  <a:lnTo>
                    <a:pt x="867" y="870"/>
                  </a:lnTo>
                  <a:lnTo>
                    <a:pt x="873" y="879"/>
                  </a:lnTo>
                  <a:lnTo>
                    <a:pt x="871" y="882"/>
                  </a:lnTo>
                  <a:lnTo>
                    <a:pt x="873" y="894"/>
                  </a:lnTo>
                  <a:lnTo>
                    <a:pt x="864" y="906"/>
                  </a:lnTo>
                  <a:lnTo>
                    <a:pt x="862" y="895"/>
                  </a:lnTo>
                  <a:lnTo>
                    <a:pt x="856" y="904"/>
                  </a:lnTo>
                  <a:lnTo>
                    <a:pt x="852" y="901"/>
                  </a:lnTo>
                  <a:lnTo>
                    <a:pt x="834" y="913"/>
                  </a:lnTo>
                  <a:lnTo>
                    <a:pt x="840" y="920"/>
                  </a:lnTo>
                  <a:lnTo>
                    <a:pt x="840" y="920"/>
                  </a:lnTo>
                  <a:lnTo>
                    <a:pt x="840" y="920"/>
                  </a:lnTo>
                  <a:lnTo>
                    <a:pt x="843" y="918"/>
                  </a:lnTo>
                  <a:lnTo>
                    <a:pt x="845" y="916"/>
                  </a:lnTo>
                  <a:lnTo>
                    <a:pt x="847" y="913"/>
                  </a:lnTo>
                  <a:lnTo>
                    <a:pt x="849" y="912"/>
                  </a:lnTo>
                  <a:lnTo>
                    <a:pt x="850" y="913"/>
                  </a:lnTo>
                  <a:lnTo>
                    <a:pt x="850" y="916"/>
                  </a:lnTo>
                  <a:lnTo>
                    <a:pt x="847" y="922"/>
                  </a:lnTo>
                  <a:lnTo>
                    <a:pt x="847" y="922"/>
                  </a:lnTo>
                  <a:lnTo>
                    <a:pt x="847" y="922"/>
                  </a:lnTo>
                  <a:lnTo>
                    <a:pt x="846" y="924"/>
                  </a:lnTo>
                  <a:lnTo>
                    <a:pt x="845" y="927"/>
                  </a:lnTo>
                  <a:lnTo>
                    <a:pt x="843" y="930"/>
                  </a:lnTo>
                  <a:lnTo>
                    <a:pt x="842" y="931"/>
                  </a:lnTo>
                  <a:lnTo>
                    <a:pt x="840" y="934"/>
                  </a:lnTo>
                  <a:lnTo>
                    <a:pt x="840" y="936"/>
                  </a:lnTo>
                  <a:lnTo>
                    <a:pt x="840" y="936"/>
                  </a:lnTo>
                  <a:lnTo>
                    <a:pt x="835" y="940"/>
                  </a:lnTo>
                  <a:lnTo>
                    <a:pt x="832" y="934"/>
                  </a:lnTo>
                  <a:lnTo>
                    <a:pt x="806" y="934"/>
                  </a:lnTo>
                  <a:lnTo>
                    <a:pt x="810" y="940"/>
                  </a:lnTo>
                  <a:lnTo>
                    <a:pt x="814" y="942"/>
                  </a:lnTo>
                  <a:lnTo>
                    <a:pt x="817" y="949"/>
                  </a:lnTo>
                  <a:lnTo>
                    <a:pt x="823" y="953"/>
                  </a:lnTo>
                  <a:lnTo>
                    <a:pt x="828" y="951"/>
                  </a:lnTo>
                  <a:lnTo>
                    <a:pt x="816" y="988"/>
                  </a:lnTo>
                  <a:lnTo>
                    <a:pt x="816" y="988"/>
                  </a:lnTo>
                  <a:lnTo>
                    <a:pt x="816" y="990"/>
                  </a:lnTo>
                  <a:lnTo>
                    <a:pt x="814" y="991"/>
                  </a:lnTo>
                  <a:lnTo>
                    <a:pt x="814" y="993"/>
                  </a:lnTo>
                  <a:lnTo>
                    <a:pt x="813" y="993"/>
                  </a:lnTo>
                  <a:lnTo>
                    <a:pt x="811" y="994"/>
                  </a:lnTo>
                  <a:lnTo>
                    <a:pt x="810" y="993"/>
                  </a:lnTo>
                  <a:lnTo>
                    <a:pt x="809" y="990"/>
                  </a:lnTo>
                  <a:lnTo>
                    <a:pt x="809" y="984"/>
                  </a:lnTo>
                  <a:lnTo>
                    <a:pt x="809" y="984"/>
                  </a:lnTo>
                  <a:lnTo>
                    <a:pt x="809" y="984"/>
                  </a:lnTo>
                  <a:lnTo>
                    <a:pt x="807" y="982"/>
                  </a:lnTo>
                  <a:lnTo>
                    <a:pt x="807" y="979"/>
                  </a:lnTo>
                  <a:lnTo>
                    <a:pt x="806" y="978"/>
                  </a:lnTo>
                  <a:lnTo>
                    <a:pt x="805" y="976"/>
                  </a:lnTo>
                  <a:lnTo>
                    <a:pt x="804" y="978"/>
                  </a:lnTo>
                  <a:lnTo>
                    <a:pt x="804" y="981"/>
                  </a:lnTo>
                  <a:lnTo>
                    <a:pt x="804" y="985"/>
                  </a:lnTo>
                  <a:lnTo>
                    <a:pt x="804" y="985"/>
                  </a:lnTo>
                  <a:lnTo>
                    <a:pt x="802" y="987"/>
                  </a:lnTo>
                  <a:lnTo>
                    <a:pt x="801" y="990"/>
                  </a:lnTo>
                  <a:lnTo>
                    <a:pt x="798" y="993"/>
                  </a:lnTo>
                  <a:lnTo>
                    <a:pt x="796" y="993"/>
                  </a:lnTo>
                  <a:lnTo>
                    <a:pt x="787" y="987"/>
                  </a:lnTo>
                  <a:lnTo>
                    <a:pt x="789" y="994"/>
                  </a:lnTo>
                  <a:lnTo>
                    <a:pt x="786" y="999"/>
                  </a:lnTo>
                  <a:lnTo>
                    <a:pt x="795" y="1003"/>
                  </a:lnTo>
                  <a:lnTo>
                    <a:pt x="810" y="1000"/>
                  </a:lnTo>
                  <a:lnTo>
                    <a:pt x="811" y="1015"/>
                  </a:lnTo>
                  <a:lnTo>
                    <a:pt x="804" y="1036"/>
                  </a:lnTo>
                  <a:lnTo>
                    <a:pt x="804" y="1045"/>
                  </a:lnTo>
                  <a:lnTo>
                    <a:pt x="814" y="1075"/>
                  </a:lnTo>
                  <a:lnTo>
                    <a:pt x="813" y="1093"/>
                  </a:lnTo>
                  <a:lnTo>
                    <a:pt x="822" y="1105"/>
                  </a:lnTo>
                  <a:lnTo>
                    <a:pt x="826" y="1122"/>
                  </a:lnTo>
                  <a:lnTo>
                    <a:pt x="832" y="1132"/>
                  </a:lnTo>
                  <a:lnTo>
                    <a:pt x="820" y="1141"/>
                  </a:lnTo>
                  <a:lnTo>
                    <a:pt x="814" y="1148"/>
                  </a:lnTo>
                  <a:lnTo>
                    <a:pt x="814" y="1148"/>
                  </a:lnTo>
                  <a:lnTo>
                    <a:pt x="814" y="1148"/>
                  </a:lnTo>
                  <a:lnTo>
                    <a:pt x="813" y="1147"/>
                  </a:lnTo>
                  <a:lnTo>
                    <a:pt x="811" y="1145"/>
                  </a:lnTo>
                  <a:lnTo>
                    <a:pt x="810" y="1144"/>
                  </a:lnTo>
                  <a:lnTo>
                    <a:pt x="807" y="1141"/>
                  </a:lnTo>
                  <a:lnTo>
                    <a:pt x="805" y="1138"/>
                  </a:lnTo>
                  <a:lnTo>
                    <a:pt x="802" y="1135"/>
                  </a:lnTo>
                  <a:lnTo>
                    <a:pt x="799" y="1134"/>
                  </a:lnTo>
                  <a:lnTo>
                    <a:pt x="795" y="1131"/>
                  </a:lnTo>
                  <a:lnTo>
                    <a:pt x="790" y="1128"/>
                  </a:lnTo>
                  <a:lnTo>
                    <a:pt x="784" y="1126"/>
                  </a:lnTo>
                  <a:lnTo>
                    <a:pt x="778" y="1123"/>
                  </a:lnTo>
                  <a:lnTo>
                    <a:pt x="774" y="1122"/>
                  </a:lnTo>
                  <a:lnTo>
                    <a:pt x="766" y="1122"/>
                  </a:lnTo>
                  <a:lnTo>
                    <a:pt x="759" y="1122"/>
                  </a:lnTo>
                  <a:lnTo>
                    <a:pt x="751" y="1122"/>
                  </a:lnTo>
                  <a:lnTo>
                    <a:pt x="751" y="1122"/>
                  </a:lnTo>
                  <a:lnTo>
                    <a:pt x="750" y="1122"/>
                  </a:lnTo>
                  <a:lnTo>
                    <a:pt x="748" y="1122"/>
                  </a:lnTo>
                  <a:lnTo>
                    <a:pt x="747" y="1122"/>
                  </a:lnTo>
                  <a:lnTo>
                    <a:pt x="744" y="1122"/>
                  </a:lnTo>
                  <a:lnTo>
                    <a:pt x="742" y="1122"/>
                  </a:lnTo>
                  <a:lnTo>
                    <a:pt x="742" y="1123"/>
                  </a:lnTo>
                  <a:lnTo>
                    <a:pt x="741" y="1123"/>
                  </a:lnTo>
                  <a:lnTo>
                    <a:pt x="739" y="1123"/>
                  </a:lnTo>
                  <a:lnTo>
                    <a:pt x="709" y="1105"/>
                  </a:lnTo>
                  <a:lnTo>
                    <a:pt x="696" y="1105"/>
                  </a:lnTo>
                  <a:lnTo>
                    <a:pt x="696" y="1105"/>
                  </a:lnTo>
                  <a:lnTo>
                    <a:pt x="696" y="1104"/>
                  </a:lnTo>
                  <a:lnTo>
                    <a:pt x="694" y="1102"/>
                  </a:lnTo>
                  <a:lnTo>
                    <a:pt x="694" y="1099"/>
                  </a:lnTo>
                  <a:lnTo>
                    <a:pt x="691" y="1096"/>
                  </a:lnTo>
                  <a:lnTo>
                    <a:pt x="687" y="1093"/>
                  </a:lnTo>
                  <a:lnTo>
                    <a:pt x="682" y="1090"/>
                  </a:lnTo>
                  <a:lnTo>
                    <a:pt x="676" y="1087"/>
                  </a:lnTo>
                  <a:lnTo>
                    <a:pt x="667" y="1087"/>
                  </a:lnTo>
                  <a:lnTo>
                    <a:pt x="667" y="1087"/>
                  </a:lnTo>
                  <a:lnTo>
                    <a:pt x="666" y="1087"/>
                  </a:lnTo>
                  <a:lnTo>
                    <a:pt x="664" y="1087"/>
                  </a:lnTo>
                  <a:lnTo>
                    <a:pt x="661" y="1087"/>
                  </a:lnTo>
                  <a:lnTo>
                    <a:pt x="660" y="1087"/>
                  </a:lnTo>
                  <a:lnTo>
                    <a:pt x="658" y="1087"/>
                  </a:lnTo>
                  <a:lnTo>
                    <a:pt x="657" y="1087"/>
                  </a:lnTo>
                  <a:lnTo>
                    <a:pt x="655" y="1087"/>
                  </a:lnTo>
                  <a:lnTo>
                    <a:pt x="655" y="1087"/>
                  </a:lnTo>
                  <a:lnTo>
                    <a:pt x="655" y="1075"/>
                  </a:lnTo>
                  <a:lnTo>
                    <a:pt x="649" y="1074"/>
                  </a:lnTo>
                  <a:lnTo>
                    <a:pt x="649" y="1074"/>
                  </a:lnTo>
                  <a:lnTo>
                    <a:pt x="649" y="1074"/>
                  </a:lnTo>
                  <a:lnTo>
                    <a:pt x="649" y="1072"/>
                  </a:lnTo>
                  <a:lnTo>
                    <a:pt x="649" y="1069"/>
                  </a:lnTo>
                  <a:lnTo>
                    <a:pt x="648" y="1065"/>
                  </a:lnTo>
                  <a:lnTo>
                    <a:pt x="646" y="1060"/>
                  </a:lnTo>
                  <a:lnTo>
                    <a:pt x="646" y="1056"/>
                  </a:lnTo>
                  <a:lnTo>
                    <a:pt x="645" y="1051"/>
                  </a:lnTo>
                  <a:lnTo>
                    <a:pt x="643" y="1048"/>
                  </a:lnTo>
                  <a:lnTo>
                    <a:pt x="641" y="1042"/>
                  </a:lnTo>
                  <a:lnTo>
                    <a:pt x="640" y="1038"/>
                  </a:lnTo>
                  <a:lnTo>
                    <a:pt x="639" y="1033"/>
                  </a:lnTo>
                  <a:lnTo>
                    <a:pt x="636" y="1030"/>
                  </a:lnTo>
                  <a:lnTo>
                    <a:pt x="634" y="1027"/>
                  </a:lnTo>
                  <a:lnTo>
                    <a:pt x="631" y="1024"/>
                  </a:lnTo>
                  <a:lnTo>
                    <a:pt x="630" y="1023"/>
                  </a:lnTo>
                  <a:lnTo>
                    <a:pt x="627" y="1023"/>
                  </a:lnTo>
                  <a:lnTo>
                    <a:pt x="627" y="1023"/>
                  </a:lnTo>
                  <a:lnTo>
                    <a:pt x="625" y="1023"/>
                  </a:lnTo>
                  <a:lnTo>
                    <a:pt x="625" y="1020"/>
                  </a:lnTo>
                  <a:lnTo>
                    <a:pt x="625" y="1016"/>
                  </a:lnTo>
                  <a:lnTo>
                    <a:pt x="625" y="1011"/>
                  </a:lnTo>
                  <a:lnTo>
                    <a:pt x="625" y="1006"/>
                  </a:lnTo>
                  <a:lnTo>
                    <a:pt x="625" y="1000"/>
                  </a:lnTo>
                  <a:lnTo>
                    <a:pt x="625" y="997"/>
                  </a:lnTo>
                  <a:lnTo>
                    <a:pt x="625" y="996"/>
                  </a:lnTo>
                  <a:lnTo>
                    <a:pt x="616" y="987"/>
                  </a:lnTo>
                  <a:lnTo>
                    <a:pt x="616" y="987"/>
                  </a:lnTo>
                  <a:lnTo>
                    <a:pt x="616" y="985"/>
                  </a:lnTo>
                  <a:lnTo>
                    <a:pt x="616" y="984"/>
                  </a:lnTo>
                  <a:lnTo>
                    <a:pt x="618" y="978"/>
                  </a:lnTo>
                  <a:lnTo>
                    <a:pt x="618" y="972"/>
                  </a:lnTo>
                  <a:lnTo>
                    <a:pt x="616" y="966"/>
                  </a:lnTo>
                  <a:lnTo>
                    <a:pt x="615" y="960"/>
                  </a:lnTo>
                  <a:lnTo>
                    <a:pt x="613" y="955"/>
                  </a:lnTo>
                  <a:lnTo>
                    <a:pt x="610" y="954"/>
                  </a:lnTo>
                  <a:lnTo>
                    <a:pt x="610" y="954"/>
                  </a:lnTo>
                  <a:lnTo>
                    <a:pt x="608" y="954"/>
                  </a:lnTo>
                  <a:lnTo>
                    <a:pt x="606" y="953"/>
                  </a:lnTo>
                  <a:lnTo>
                    <a:pt x="603" y="951"/>
                  </a:lnTo>
                  <a:lnTo>
                    <a:pt x="600" y="951"/>
                  </a:lnTo>
                  <a:lnTo>
                    <a:pt x="598" y="948"/>
                  </a:lnTo>
                  <a:lnTo>
                    <a:pt x="595" y="945"/>
                  </a:lnTo>
                  <a:lnTo>
                    <a:pt x="592" y="942"/>
                  </a:lnTo>
                  <a:lnTo>
                    <a:pt x="589" y="937"/>
                  </a:lnTo>
                  <a:lnTo>
                    <a:pt x="586" y="934"/>
                  </a:lnTo>
                  <a:lnTo>
                    <a:pt x="583" y="930"/>
                  </a:lnTo>
                  <a:lnTo>
                    <a:pt x="581" y="924"/>
                  </a:lnTo>
                  <a:lnTo>
                    <a:pt x="578" y="920"/>
                  </a:lnTo>
                  <a:lnTo>
                    <a:pt x="575" y="916"/>
                  </a:lnTo>
                  <a:lnTo>
                    <a:pt x="572" y="910"/>
                  </a:lnTo>
                  <a:lnTo>
                    <a:pt x="570" y="906"/>
                  </a:lnTo>
                  <a:lnTo>
                    <a:pt x="567" y="900"/>
                  </a:lnTo>
                  <a:lnTo>
                    <a:pt x="567" y="900"/>
                  </a:lnTo>
                  <a:lnTo>
                    <a:pt x="565" y="898"/>
                  </a:lnTo>
                  <a:lnTo>
                    <a:pt x="564" y="897"/>
                  </a:lnTo>
                  <a:lnTo>
                    <a:pt x="561" y="894"/>
                  </a:lnTo>
                  <a:lnTo>
                    <a:pt x="559" y="890"/>
                  </a:lnTo>
                  <a:lnTo>
                    <a:pt x="556" y="887"/>
                  </a:lnTo>
                  <a:lnTo>
                    <a:pt x="553" y="885"/>
                  </a:lnTo>
                  <a:lnTo>
                    <a:pt x="552" y="885"/>
                  </a:lnTo>
                  <a:lnTo>
                    <a:pt x="552" y="883"/>
                  </a:lnTo>
                  <a:lnTo>
                    <a:pt x="516" y="804"/>
                  </a:lnTo>
                  <a:lnTo>
                    <a:pt x="512" y="792"/>
                  </a:lnTo>
                  <a:lnTo>
                    <a:pt x="501" y="775"/>
                  </a:lnTo>
                  <a:lnTo>
                    <a:pt x="478" y="755"/>
                  </a:lnTo>
                  <a:lnTo>
                    <a:pt x="478" y="755"/>
                  </a:lnTo>
                  <a:lnTo>
                    <a:pt x="476" y="754"/>
                  </a:lnTo>
                  <a:lnTo>
                    <a:pt x="475" y="750"/>
                  </a:lnTo>
                  <a:lnTo>
                    <a:pt x="469" y="745"/>
                  </a:lnTo>
                  <a:lnTo>
                    <a:pt x="465" y="739"/>
                  </a:lnTo>
                  <a:lnTo>
                    <a:pt x="459" y="734"/>
                  </a:lnTo>
                  <a:lnTo>
                    <a:pt x="453" y="729"/>
                  </a:lnTo>
                  <a:lnTo>
                    <a:pt x="448" y="725"/>
                  </a:lnTo>
                  <a:lnTo>
                    <a:pt x="442" y="723"/>
                  </a:lnTo>
                  <a:lnTo>
                    <a:pt x="442" y="723"/>
                  </a:lnTo>
                  <a:lnTo>
                    <a:pt x="440" y="723"/>
                  </a:lnTo>
                  <a:lnTo>
                    <a:pt x="436" y="723"/>
                  </a:lnTo>
                  <a:lnTo>
                    <a:pt x="433" y="722"/>
                  </a:lnTo>
                  <a:lnTo>
                    <a:pt x="429" y="722"/>
                  </a:lnTo>
                  <a:lnTo>
                    <a:pt x="424" y="722"/>
                  </a:lnTo>
                  <a:lnTo>
                    <a:pt x="420" y="721"/>
                  </a:lnTo>
                  <a:lnTo>
                    <a:pt x="415" y="721"/>
                  </a:lnTo>
                  <a:lnTo>
                    <a:pt x="410" y="720"/>
                  </a:lnTo>
                  <a:lnTo>
                    <a:pt x="404" y="720"/>
                  </a:lnTo>
                  <a:lnTo>
                    <a:pt x="400" y="718"/>
                  </a:lnTo>
                  <a:lnTo>
                    <a:pt x="396" y="717"/>
                  </a:lnTo>
                  <a:lnTo>
                    <a:pt x="390" y="715"/>
                  </a:lnTo>
                  <a:lnTo>
                    <a:pt x="387" y="715"/>
                  </a:lnTo>
                  <a:lnTo>
                    <a:pt x="383" y="712"/>
                  </a:lnTo>
                  <a:lnTo>
                    <a:pt x="380" y="711"/>
                  </a:lnTo>
                  <a:lnTo>
                    <a:pt x="377" y="709"/>
                  </a:lnTo>
                  <a:lnTo>
                    <a:pt x="377" y="709"/>
                  </a:lnTo>
                  <a:lnTo>
                    <a:pt x="374" y="708"/>
                  </a:lnTo>
                  <a:lnTo>
                    <a:pt x="373" y="706"/>
                  </a:lnTo>
                  <a:lnTo>
                    <a:pt x="371" y="706"/>
                  </a:lnTo>
                  <a:lnTo>
                    <a:pt x="368" y="708"/>
                  </a:lnTo>
                  <a:lnTo>
                    <a:pt x="367" y="709"/>
                  </a:lnTo>
                  <a:lnTo>
                    <a:pt x="366" y="711"/>
                  </a:lnTo>
                  <a:lnTo>
                    <a:pt x="363" y="714"/>
                  </a:lnTo>
                  <a:lnTo>
                    <a:pt x="361" y="717"/>
                  </a:lnTo>
                  <a:lnTo>
                    <a:pt x="361" y="717"/>
                  </a:lnTo>
                  <a:lnTo>
                    <a:pt x="358" y="718"/>
                  </a:lnTo>
                  <a:lnTo>
                    <a:pt x="355" y="720"/>
                  </a:lnTo>
                  <a:lnTo>
                    <a:pt x="355" y="720"/>
                  </a:lnTo>
                  <a:lnTo>
                    <a:pt x="353" y="720"/>
                  </a:lnTo>
                  <a:lnTo>
                    <a:pt x="352" y="718"/>
                  </a:lnTo>
                  <a:lnTo>
                    <a:pt x="350" y="717"/>
                  </a:lnTo>
                  <a:lnTo>
                    <a:pt x="350" y="717"/>
                  </a:lnTo>
                  <a:lnTo>
                    <a:pt x="350" y="717"/>
                  </a:lnTo>
                  <a:lnTo>
                    <a:pt x="350" y="717"/>
                  </a:lnTo>
                  <a:lnTo>
                    <a:pt x="349" y="715"/>
                  </a:lnTo>
                  <a:lnTo>
                    <a:pt x="346" y="715"/>
                  </a:lnTo>
                  <a:lnTo>
                    <a:pt x="343" y="717"/>
                  </a:lnTo>
                  <a:lnTo>
                    <a:pt x="337" y="718"/>
                  </a:lnTo>
                  <a:lnTo>
                    <a:pt x="331" y="722"/>
                  </a:lnTo>
                  <a:lnTo>
                    <a:pt x="327" y="731"/>
                  </a:lnTo>
                  <a:lnTo>
                    <a:pt x="322" y="741"/>
                  </a:lnTo>
                  <a:lnTo>
                    <a:pt x="317" y="755"/>
                  </a:lnTo>
                  <a:lnTo>
                    <a:pt x="311" y="764"/>
                  </a:lnTo>
                  <a:lnTo>
                    <a:pt x="311" y="764"/>
                  </a:lnTo>
                  <a:lnTo>
                    <a:pt x="311" y="764"/>
                  </a:lnTo>
                  <a:lnTo>
                    <a:pt x="311" y="764"/>
                  </a:lnTo>
                  <a:lnTo>
                    <a:pt x="311" y="765"/>
                  </a:lnTo>
                  <a:lnTo>
                    <a:pt x="310" y="765"/>
                  </a:lnTo>
                  <a:lnTo>
                    <a:pt x="310" y="766"/>
                  </a:lnTo>
                  <a:lnTo>
                    <a:pt x="308" y="769"/>
                  </a:lnTo>
                  <a:lnTo>
                    <a:pt x="305" y="772"/>
                  </a:lnTo>
                  <a:lnTo>
                    <a:pt x="302" y="775"/>
                  </a:lnTo>
                  <a:lnTo>
                    <a:pt x="302" y="775"/>
                  </a:lnTo>
                  <a:lnTo>
                    <a:pt x="301" y="775"/>
                  </a:lnTo>
                  <a:lnTo>
                    <a:pt x="301" y="777"/>
                  </a:lnTo>
                  <a:lnTo>
                    <a:pt x="298" y="778"/>
                  </a:lnTo>
                  <a:lnTo>
                    <a:pt x="297" y="781"/>
                  </a:lnTo>
                  <a:lnTo>
                    <a:pt x="295" y="783"/>
                  </a:lnTo>
                  <a:lnTo>
                    <a:pt x="294" y="784"/>
                  </a:lnTo>
                  <a:lnTo>
                    <a:pt x="292" y="786"/>
                  </a:lnTo>
                  <a:lnTo>
                    <a:pt x="292" y="786"/>
                  </a:lnTo>
                  <a:lnTo>
                    <a:pt x="292" y="786"/>
                  </a:lnTo>
                  <a:lnTo>
                    <a:pt x="292" y="786"/>
                  </a:lnTo>
                  <a:lnTo>
                    <a:pt x="292" y="788"/>
                  </a:lnTo>
                  <a:lnTo>
                    <a:pt x="291" y="789"/>
                  </a:lnTo>
                  <a:lnTo>
                    <a:pt x="290" y="792"/>
                  </a:lnTo>
                  <a:lnTo>
                    <a:pt x="287" y="794"/>
                  </a:lnTo>
                  <a:lnTo>
                    <a:pt x="283" y="794"/>
                  </a:lnTo>
                  <a:lnTo>
                    <a:pt x="275" y="794"/>
                  </a:lnTo>
                  <a:lnTo>
                    <a:pt x="265" y="789"/>
                  </a:lnTo>
                  <a:lnTo>
                    <a:pt x="265" y="789"/>
                  </a:lnTo>
                  <a:lnTo>
                    <a:pt x="263" y="788"/>
                  </a:lnTo>
                  <a:lnTo>
                    <a:pt x="261" y="786"/>
                  </a:lnTo>
                  <a:lnTo>
                    <a:pt x="257" y="783"/>
                  </a:lnTo>
                  <a:lnTo>
                    <a:pt x="251" y="778"/>
                  </a:lnTo>
                  <a:lnTo>
                    <a:pt x="244" y="772"/>
                  </a:lnTo>
                  <a:lnTo>
                    <a:pt x="236" y="768"/>
                  </a:lnTo>
                  <a:lnTo>
                    <a:pt x="229" y="764"/>
                  </a:lnTo>
                  <a:lnTo>
                    <a:pt x="223" y="758"/>
                  </a:lnTo>
                  <a:lnTo>
                    <a:pt x="223" y="758"/>
                  </a:lnTo>
                  <a:lnTo>
                    <a:pt x="223" y="758"/>
                  </a:lnTo>
                  <a:lnTo>
                    <a:pt x="221" y="758"/>
                  </a:lnTo>
                  <a:lnTo>
                    <a:pt x="220" y="758"/>
                  </a:lnTo>
                  <a:lnTo>
                    <a:pt x="217" y="758"/>
                  </a:lnTo>
                  <a:lnTo>
                    <a:pt x="212" y="756"/>
                  </a:lnTo>
                  <a:lnTo>
                    <a:pt x="208" y="754"/>
                  </a:lnTo>
                  <a:lnTo>
                    <a:pt x="202" y="750"/>
                  </a:lnTo>
                  <a:lnTo>
                    <a:pt x="197" y="745"/>
                  </a:lnTo>
                  <a:lnTo>
                    <a:pt x="193" y="736"/>
                  </a:lnTo>
                  <a:lnTo>
                    <a:pt x="193" y="736"/>
                  </a:lnTo>
                  <a:lnTo>
                    <a:pt x="190" y="734"/>
                  </a:lnTo>
                  <a:lnTo>
                    <a:pt x="187" y="732"/>
                  </a:lnTo>
                  <a:lnTo>
                    <a:pt x="184" y="731"/>
                  </a:lnTo>
                  <a:lnTo>
                    <a:pt x="181" y="728"/>
                  </a:lnTo>
                  <a:lnTo>
                    <a:pt x="176" y="723"/>
                  </a:lnTo>
                  <a:lnTo>
                    <a:pt x="172" y="717"/>
                  </a:lnTo>
                  <a:lnTo>
                    <a:pt x="164" y="706"/>
                  </a:lnTo>
                  <a:lnTo>
                    <a:pt x="158" y="693"/>
                  </a:lnTo>
                  <a:lnTo>
                    <a:pt x="158" y="693"/>
                  </a:lnTo>
                  <a:lnTo>
                    <a:pt x="158" y="690"/>
                  </a:lnTo>
                  <a:lnTo>
                    <a:pt x="157" y="685"/>
                  </a:lnTo>
                  <a:lnTo>
                    <a:pt x="157" y="678"/>
                  </a:lnTo>
                  <a:lnTo>
                    <a:pt x="157" y="671"/>
                  </a:lnTo>
                  <a:lnTo>
                    <a:pt x="155" y="663"/>
                  </a:lnTo>
                  <a:lnTo>
                    <a:pt x="155" y="657"/>
                  </a:lnTo>
                  <a:lnTo>
                    <a:pt x="155" y="654"/>
                  </a:lnTo>
                  <a:lnTo>
                    <a:pt x="155" y="652"/>
                  </a:lnTo>
                  <a:lnTo>
                    <a:pt x="145" y="638"/>
                  </a:lnTo>
                  <a:lnTo>
                    <a:pt x="145" y="638"/>
                  </a:lnTo>
                  <a:lnTo>
                    <a:pt x="145" y="636"/>
                  </a:lnTo>
                  <a:lnTo>
                    <a:pt x="145" y="635"/>
                  </a:lnTo>
                  <a:lnTo>
                    <a:pt x="145" y="632"/>
                  </a:lnTo>
                  <a:lnTo>
                    <a:pt x="143" y="627"/>
                  </a:lnTo>
                  <a:lnTo>
                    <a:pt x="140" y="621"/>
                  </a:lnTo>
                  <a:lnTo>
                    <a:pt x="134" y="612"/>
                  </a:lnTo>
                  <a:lnTo>
                    <a:pt x="126" y="602"/>
                  </a:lnTo>
                  <a:lnTo>
                    <a:pt x="113" y="589"/>
                  </a:lnTo>
                  <a:lnTo>
                    <a:pt x="113" y="589"/>
                  </a:lnTo>
                  <a:lnTo>
                    <a:pt x="112" y="588"/>
                  </a:lnTo>
                  <a:lnTo>
                    <a:pt x="109" y="585"/>
                  </a:lnTo>
                  <a:lnTo>
                    <a:pt x="104" y="580"/>
                  </a:lnTo>
                  <a:lnTo>
                    <a:pt x="100" y="576"/>
                  </a:lnTo>
                  <a:lnTo>
                    <a:pt x="96" y="573"/>
                  </a:lnTo>
                  <a:lnTo>
                    <a:pt x="92" y="569"/>
                  </a:lnTo>
                  <a:lnTo>
                    <a:pt x="89" y="567"/>
                  </a:lnTo>
                  <a:lnTo>
                    <a:pt x="88" y="566"/>
                  </a:lnTo>
                  <a:lnTo>
                    <a:pt x="77" y="549"/>
                  </a:lnTo>
                  <a:lnTo>
                    <a:pt x="50" y="516"/>
                  </a:lnTo>
                  <a:lnTo>
                    <a:pt x="35" y="513"/>
                  </a:lnTo>
                  <a:lnTo>
                    <a:pt x="16" y="476"/>
                  </a:lnTo>
                  <a:lnTo>
                    <a:pt x="4" y="474"/>
                  </a:lnTo>
                </a:path>
              </a:pathLst>
            </a:custGeom>
            <a:noFill/>
            <a:ln w="9525" cap="rnd" cmpd="sng">
              <a:solidFill>
                <a:srgbClr val="000000"/>
              </a:solidFill>
              <a:prstDash val="solid"/>
              <a:round/>
              <a:headEnd type="none" w="sm" len="sm"/>
              <a:tailEnd type="none" w="sm" len="sm"/>
            </a:ln>
            <a:effectLs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03" name="Freeform 37"/>
            <p:cNvSpPr>
              <a:spLocks/>
            </p:cNvSpPr>
            <p:nvPr/>
          </p:nvSpPr>
          <p:spPr bwMode="auto">
            <a:xfrm>
              <a:off x="2178776" y="4051798"/>
              <a:ext cx="365305" cy="416043"/>
            </a:xfrm>
            <a:custGeom>
              <a:avLst/>
              <a:gdLst>
                <a:gd name="T0" fmla="*/ 440 w 544"/>
                <a:gd name="T1" fmla="*/ 577 h 620"/>
                <a:gd name="T2" fmla="*/ 405 w 544"/>
                <a:gd name="T3" fmla="*/ 545 h 620"/>
                <a:gd name="T4" fmla="*/ 361 w 544"/>
                <a:gd name="T5" fmla="*/ 508 h 620"/>
                <a:gd name="T6" fmla="*/ 356 w 544"/>
                <a:gd name="T7" fmla="*/ 499 h 620"/>
                <a:gd name="T8" fmla="*/ 336 w 544"/>
                <a:gd name="T9" fmla="*/ 496 h 620"/>
                <a:gd name="T10" fmla="*/ 326 w 544"/>
                <a:gd name="T11" fmla="*/ 469 h 620"/>
                <a:gd name="T12" fmla="*/ 323 w 544"/>
                <a:gd name="T13" fmla="*/ 449 h 620"/>
                <a:gd name="T14" fmla="*/ 325 w 544"/>
                <a:gd name="T15" fmla="*/ 416 h 620"/>
                <a:gd name="T16" fmla="*/ 311 w 544"/>
                <a:gd name="T17" fmla="*/ 378 h 620"/>
                <a:gd name="T18" fmla="*/ 317 w 544"/>
                <a:gd name="T19" fmla="*/ 373 h 620"/>
                <a:gd name="T20" fmla="*/ 336 w 544"/>
                <a:gd name="T21" fmla="*/ 350 h 620"/>
                <a:gd name="T22" fmla="*/ 352 w 544"/>
                <a:gd name="T23" fmla="*/ 280 h 620"/>
                <a:gd name="T24" fmla="*/ 358 w 544"/>
                <a:gd name="T25" fmla="*/ 271 h 620"/>
                <a:gd name="T26" fmla="*/ 386 w 544"/>
                <a:gd name="T27" fmla="*/ 247 h 620"/>
                <a:gd name="T28" fmla="*/ 419 w 544"/>
                <a:gd name="T29" fmla="*/ 216 h 620"/>
                <a:gd name="T30" fmla="*/ 438 w 544"/>
                <a:gd name="T31" fmla="*/ 193 h 620"/>
                <a:gd name="T32" fmla="*/ 454 w 544"/>
                <a:gd name="T33" fmla="*/ 174 h 620"/>
                <a:gd name="T34" fmla="*/ 479 w 544"/>
                <a:gd name="T35" fmla="*/ 160 h 620"/>
                <a:gd name="T36" fmla="*/ 502 w 544"/>
                <a:gd name="T37" fmla="*/ 153 h 620"/>
                <a:gd name="T38" fmla="*/ 527 w 544"/>
                <a:gd name="T39" fmla="*/ 138 h 620"/>
                <a:gd name="T40" fmla="*/ 543 w 544"/>
                <a:gd name="T41" fmla="*/ 127 h 620"/>
                <a:gd name="T42" fmla="*/ 542 w 544"/>
                <a:gd name="T43" fmla="*/ 126 h 620"/>
                <a:gd name="T44" fmla="*/ 512 w 544"/>
                <a:gd name="T45" fmla="*/ 128 h 620"/>
                <a:gd name="T46" fmla="*/ 448 w 544"/>
                <a:gd name="T47" fmla="*/ 121 h 620"/>
                <a:gd name="T48" fmla="*/ 443 w 544"/>
                <a:gd name="T49" fmla="*/ 109 h 620"/>
                <a:gd name="T50" fmla="*/ 418 w 544"/>
                <a:gd name="T51" fmla="*/ 126 h 620"/>
                <a:gd name="T52" fmla="*/ 391 w 544"/>
                <a:gd name="T53" fmla="*/ 126 h 620"/>
                <a:gd name="T54" fmla="*/ 381 w 544"/>
                <a:gd name="T55" fmla="*/ 115 h 620"/>
                <a:gd name="T56" fmla="*/ 369 w 544"/>
                <a:gd name="T57" fmla="*/ 112 h 620"/>
                <a:gd name="T58" fmla="*/ 362 w 544"/>
                <a:gd name="T59" fmla="*/ 100 h 620"/>
                <a:gd name="T60" fmla="*/ 342 w 544"/>
                <a:gd name="T61" fmla="*/ 111 h 620"/>
                <a:gd name="T62" fmla="*/ 332 w 544"/>
                <a:gd name="T63" fmla="*/ 97 h 620"/>
                <a:gd name="T64" fmla="*/ 318 w 544"/>
                <a:gd name="T65" fmla="*/ 84 h 620"/>
                <a:gd name="T66" fmla="*/ 320 w 544"/>
                <a:gd name="T67" fmla="*/ 82 h 620"/>
                <a:gd name="T68" fmla="*/ 293 w 544"/>
                <a:gd name="T69" fmla="*/ 78 h 620"/>
                <a:gd name="T70" fmla="*/ 266 w 544"/>
                <a:gd name="T71" fmla="*/ 75 h 620"/>
                <a:gd name="T72" fmla="*/ 242 w 544"/>
                <a:gd name="T73" fmla="*/ 88 h 620"/>
                <a:gd name="T74" fmla="*/ 203 w 544"/>
                <a:gd name="T75" fmla="*/ 69 h 620"/>
                <a:gd name="T76" fmla="*/ 174 w 544"/>
                <a:gd name="T77" fmla="*/ 61 h 620"/>
                <a:gd name="T78" fmla="*/ 143 w 544"/>
                <a:gd name="T79" fmla="*/ 31 h 620"/>
                <a:gd name="T80" fmla="*/ 5 w 544"/>
                <a:gd name="T81" fmla="*/ 73 h 620"/>
                <a:gd name="T82" fmla="*/ 3 w 544"/>
                <a:gd name="T83" fmla="*/ 111 h 620"/>
                <a:gd name="T84" fmla="*/ 11 w 544"/>
                <a:gd name="T85" fmla="*/ 157 h 620"/>
                <a:gd name="T86" fmla="*/ 21 w 544"/>
                <a:gd name="T87" fmla="*/ 183 h 620"/>
                <a:gd name="T88" fmla="*/ 25 w 544"/>
                <a:gd name="T89" fmla="*/ 223 h 620"/>
                <a:gd name="T90" fmla="*/ 25 w 544"/>
                <a:gd name="T91" fmla="*/ 250 h 620"/>
                <a:gd name="T92" fmla="*/ 44 w 544"/>
                <a:gd name="T93" fmla="*/ 360 h 620"/>
                <a:gd name="T94" fmla="*/ 25 w 544"/>
                <a:gd name="T95" fmla="*/ 393 h 620"/>
                <a:gd name="T96" fmla="*/ 32 w 544"/>
                <a:gd name="T97" fmla="*/ 409 h 620"/>
                <a:gd name="T98" fmla="*/ 53 w 544"/>
                <a:gd name="T99" fmla="*/ 424 h 620"/>
                <a:gd name="T100" fmla="*/ 53 w 544"/>
                <a:gd name="T101" fmla="*/ 487 h 620"/>
                <a:gd name="T102" fmla="*/ 51 w 544"/>
                <a:gd name="T103" fmla="*/ 588 h 620"/>
                <a:gd name="T104" fmla="*/ 56 w 544"/>
                <a:gd name="T105" fmla="*/ 617 h 620"/>
                <a:gd name="T106" fmla="*/ 107 w 544"/>
                <a:gd name="T107" fmla="*/ 617 h 620"/>
                <a:gd name="T108" fmla="*/ 198 w 544"/>
                <a:gd name="T109" fmla="*/ 616 h 620"/>
                <a:gd name="T110" fmla="*/ 302 w 544"/>
                <a:gd name="T111" fmla="*/ 614 h 620"/>
                <a:gd name="T112" fmla="*/ 394 w 544"/>
                <a:gd name="T113" fmla="*/ 613 h 620"/>
                <a:gd name="T114" fmla="*/ 446 w 544"/>
                <a:gd name="T115" fmla="*/ 607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4" h="620">
                  <a:moveTo>
                    <a:pt x="446" y="607"/>
                  </a:moveTo>
                  <a:lnTo>
                    <a:pt x="447" y="605"/>
                  </a:lnTo>
                  <a:lnTo>
                    <a:pt x="447" y="599"/>
                  </a:lnTo>
                  <a:lnTo>
                    <a:pt x="444" y="592"/>
                  </a:lnTo>
                  <a:lnTo>
                    <a:pt x="443" y="584"/>
                  </a:lnTo>
                  <a:lnTo>
                    <a:pt x="440" y="577"/>
                  </a:lnTo>
                  <a:lnTo>
                    <a:pt x="438" y="569"/>
                  </a:lnTo>
                  <a:lnTo>
                    <a:pt x="436" y="564"/>
                  </a:lnTo>
                  <a:lnTo>
                    <a:pt x="434" y="562"/>
                  </a:lnTo>
                  <a:lnTo>
                    <a:pt x="422" y="558"/>
                  </a:lnTo>
                  <a:lnTo>
                    <a:pt x="413" y="553"/>
                  </a:lnTo>
                  <a:lnTo>
                    <a:pt x="405" y="545"/>
                  </a:lnTo>
                  <a:lnTo>
                    <a:pt x="398" y="538"/>
                  </a:lnTo>
                  <a:lnTo>
                    <a:pt x="394" y="531"/>
                  </a:lnTo>
                  <a:lnTo>
                    <a:pt x="389" y="523"/>
                  </a:lnTo>
                  <a:lnTo>
                    <a:pt x="386" y="521"/>
                  </a:lnTo>
                  <a:lnTo>
                    <a:pt x="386" y="518"/>
                  </a:lnTo>
                  <a:lnTo>
                    <a:pt x="361" y="508"/>
                  </a:lnTo>
                  <a:lnTo>
                    <a:pt x="359" y="501"/>
                  </a:lnTo>
                  <a:lnTo>
                    <a:pt x="359" y="501"/>
                  </a:lnTo>
                  <a:lnTo>
                    <a:pt x="359" y="501"/>
                  </a:lnTo>
                  <a:lnTo>
                    <a:pt x="358" y="501"/>
                  </a:lnTo>
                  <a:lnTo>
                    <a:pt x="358" y="499"/>
                  </a:lnTo>
                  <a:lnTo>
                    <a:pt x="356" y="499"/>
                  </a:lnTo>
                  <a:lnTo>
                    <a:pt x="353" y="499"/>
                  </a:lnTo>
                  <a:lnTo>
                    <a:pt x="352" y="499"/>
                  </a:lnTo>
                  <a:lnTo>
                    <a:pt x="350" y="501"/>
                  </a:lnTo>
                  <a:lnTo>
                    <a:pt x="347" y="499"/>
                  </a:lnTo>
                  <a:lnTo>
                    <a:pt x="342" y="498"/>
                  </a:lnTo>
                  <a:lnTo>
                    <a:pt x="336" y="496"/>
                  </a:lnTo>
                  <a:lnTo>
                    <a:pt x="332" y="492"/>
                  </a:lnTo>
                  <a:lnTo>
                    <a:pt x="328" y="488"/>
                  </a:lnTo>
                  <a:lnTo>
                    <a:pt x="325" y="485"/>
                  </a:lnTo>
                  <a:lnTo>
                    <a:pt x="323" y="481"/>
                  </a:lnTo>
                  <a:lnTo>
                    <a:pt x="323" y="476"/>
                  </a:lnTo>
                  <a:lnTo>
                    <a:pt x="326" y="469"/>
                  </a:lnTo>
                  <a:lnTo>
                    <a:pt x="328" y="465"/>
                  </a:lnTo>
                  <a:lnTo>
                    <a:pt x="328" y="460"/>
                  </a:lnTo>
                  <a:lnTo>
                    <a:pt x="328" y="457"/>
                  </a:lnTo>
                  <a:lnTo>
                    <a:pt x="326" y="455"/>
                  </a:lnTo>
                  <a:lnTo>
                    <a:pt x="325" y="452"/>
                  </a:lnTo>
                  <a:lnTo>
                    <a:pt x="323" y="449"/>
                  </a:lnTo>
                  <a:lnTo>
                    <a:pt x="320" y="446"/>
                  </a:lnTo>
                  <a:lnTo>
                    <a:pt x="320" y="442"/>
                  </a:lnTo>
                  <a:lnTo>
                    <a:pt x="320" y="435"/>
                  </a:lnTo>
                  <a:lnTo>
                    <a:pt x="320" y="429"/>
                  </a:lnTo>
                  <a:lnTo>
                    <a:pt x="323" y="422"/>
                  </a:lnTo>
                  <a:lnTo>
                    <a:pt x="325" y="416"/>
                  </a:lnTo>
                  <a:lnTo>
                    <a:pt x="328" y="410"/>
                  </a:lnTo>
                  <a:lnTo>
                    <a:pt x="328" y="406"/>
                  </a:lnTo>
                  <a:lnTo>
                    <a:pt x="329" y="406"/>
                  </a:lnTo>
                  <a:lnTo>
                    <a:pt x="322" y="394"/>
                  </a:lnTo>
                  <a:lnTo>
                    <a:pt x="311" y="394"/>
                  </a:lnTo>
                  <a:lnTo>
                    <a:pt x="311" y="378"/>
                  </a:lnTo>
                  <a:lnTo>
                    <a:pt x="312" y="378"/>
                  </a:lnTo>
                  <a:lnTo>
                    <a:pt x="312" y="378"/>
                  </a:lnTo>
                  <a:lnTo>
                    <a:pt x="312" y="378"/>
                  </a:lnTo>
                  <a:lnTo>
                    <a:pt x="314" y="376"/>
                  </a:lnTo>
                  <a:lnTo>
                    <a:pt x="315" y="376"/>
                  </a:lnTo>
                  <a:lnTo>
                    <a:pt x="317" y="373"/>
                  </a:lnTo>
                  <a:lnTo>
                    <a:pt x="317" y="372"/>
                  </a:lnTo>
                  <a:lnTo>
                    <a:pt x="318" y="369"/>
                  </a:lnTo>
                  <a:lnTo>
                    <a:pt x="319" y="364"/>
                  </a:lnTo>
                  <a:lnTo>
                    <a:pt x="325" y="360"/>
                  </a:lnTo>
                  <a:lnTo>
                    <a:pt x="329" y="356"/>
                  </a:lnTo>
                  <a:lnTo>
                    <a:pt x="336" y="350"/>
                  </a:lnTo>
                  <a:lnTo>
                    <a:pt x="342" y="346"/>
                  </a:lnTo>
                  <a:lnTo>
                    <a:pt x="348" y="343"/>
                  </a:lnTo>
                  <a:lnTo>
                    <a:pt x="351" y="340"/>
                  </a:lnTo>
                  <a:lnTo>
                    <a:pt x="353" y="340"/>
                  </a:lnTo>
                  <a:lnTo>
                    <a:pt x="352" y="280"/>
                  </a:lnTo>
                  <a:lnTo>
                    <a:pt x="352" y="280"/>
                  </a:lnTo>
                  <a:lnTo>
                    <a:pt x="351" y="280"/>
                  </a:lnTo>
                  <a:lnTo>
                    <a:pt x="351" y="280"/>
                  </a:lnTo>
                  <a:lnTo>
                    <a:pt x="351" y="279"/>
                  </a:lnTo>
                  <a:lnTo>
                    <a:pt x="352" y="277"/>
                  </a:lnTo>
                  <a:lnTo>
                    <a:pt x="353" y="274"/>
                  </a:lnTo>
                  <a:lnTo>
                    <a:pt x="358" y="271"/>
                  </a:lnTo>
                  <a:lnTo>
                    <a:pt x="364" y="267"/>
                  </a:lnTo>
                  <a:lnTo>
                    <a:pt x="368" y="264"/>
                  </a:lnTo>
                  <a:lnTo>
                    <a:pt x="372" y="260"/>
                  </a:lnTo>
                  <a:lnTo>
                    <a:pt x="377" y="256"/>
                  </a:lnTo>
                  <a:lnTo>
                    <a:pt x="381" y="252"/>
                  </a:lnTo>
                  <a:lnTo>
                    <a:pt x="386" y="247"/>
                  </a:lnTo>
                  <a:lnTo>
                    <a:pt x="392" y="241"/>
                  </a:lnTo>
                  <a:lnTo>
                    <a:pt x="398" y="235"/>
                  </a:lnTo>
                  <a:lnTo>
                    <a:pt x="404" y="231"/>
                  </a:lnTo>
                  <a:lnTo>
                    <a:pt x="410" y="226"/>
                  </a:lnTo>
                  <a:lnTo>
                    <a:pt x="415" y="220"/>
                  </a:lnTo>
                  <a:lnTo>
                    <a:pt x="419" y="216"/>
                  </a:lnTo>
                  <a:lnTo>
                    <a:pt x="425" y="210"/>
                  </a:lnTo>
                  <a:lnTo>
                    <a:pt x="428" y="205"/>
                  </a:lnTo>
                  <a:lnTo>
                    <a:pt x="433" y="201"/>
                  </a:lnTo>
                  <a:lnTo>
                    <a:pt x="436" y="198"/>
                  </a:lnTo>
                  <a:lnTo>
                    <a:pt x="437" y="195"/>
                  </a:lnTo>
                  <a:lnTo>
                    <a:pt x="438" y="193"/>
                  </a:lnTo>
                  <a:lnTo>
                    <a:pt x="440" y="189"/>
                  </a:lnTo>
                  <a:lnTo>
                    <a:pt x="443" y="186"/>
                  </a:lnTo>
                  <a:lnTo>
                    <a:pt x="444" y="183"/>
                  </a:lnTo>
                  <a:lnTo>
                    <a:pt x="447" y="180"/>
                  </a:lnTo>
                  <a:lnTo>
                    <a:pt x="451" y="177"/>
                  </a:lnTo>
                  <a:lnTo>
                    <a:pt x="454" y="174"/>
                  </a:lnTo>
                  <a:lnTo>
                    <a:pt x="458" y="171"/>
                  </a:lnTo>
                  <a:lnTo>
                    <a:pt x="463" y="168"/>
                  </a:lnTo>
                  <a:lnTo>
                    <a:pt x="466" y="166"/>
                  </a:lnTo>
                  <a:lnTo>
                    <a:pt x="470" y="163"/>
                  </a:lnTo>
                  <a:lnTo>
                    <a:pt x="474" y="162"/>
                  </a:lnTo>
                  <a:lnTo>
                    <a:pt x="479" y="160"/>
                  </a:lnTo>
                  <a:lnTo>
                    <a:pt x="482" y="159"/>
                  </a:lnTo>
                  <a:lnTo>
                    <a:pt x="485" y="159"/>
                  </a:lnTo>
                  <a:lnTo>
                    <a:pt x="490" y="157"/>
                  </a:lnTo>
                  <a:lnTo>
                    <a:pt x="493" y="156"/>
                  </a:lnTo>
                  <a:lnTo>
                    <a:pt x="497" y="154"/>
                  </a:lnTo>
                  <a:lnTo>
                    <a:pt x="502" y="153"/>
                  </a:lnTo>
                  <a:lnTo>
                    <a:pt x="506" y="151"/>
                  </a:lnTo>
                  <a:lnTo>
                    <a:pt x="510" y="148"/>
                  </a:lnTo>
                  <a:lnTo>
                    <a:pt x="514" y="145"/>
                  </a:lnTo>
                  <a:lnTo>
                    <a:pt x="518" y="142"/>
                  </a:lnTo>
                  <a:lnTo>
                    <a:pt x="523" y="139"/>
                  </a:lnTo>
                  <a:lnTo>
                    <a:pt x="527" y="138"/>
                  </a:lnTo>
                  <a:lnTo>
                    <a:pt x="532" y="135"/>
                  </a:lnTo>
                  <a:lnTo>
                    <a:pt x="535" y="132"/>
                  </a:lnTo>
                  <a:lnTo>
                    <a:pt x="538" y="130"/>
                  </a:lnTo>
                  <a:lnTo>
                    <a:pt x="540" y="130"/>
                  </a:lnTo>
                  <a:lnTo>
                    <a:pt x="542" y="128"/>
                  </a:lnTo>
                  <a:lnTo>
                    <a:pt x="543" y="127"/>
                  </a:lnTo>
                  <a:lnTo>
                    <a:pt x="543" y="127"/>
                  </a:lnTo>
                  <a:lnTo>
                    <a:pt x="543" y="127"/>
                  </a:lnTo>
                  <a:lnTo>
                    <a:pt x="543" y="126"/>
                  </a:lnTo>
                  <a:lnTo>
                    <a:pt x="543" y="126"/>
                  </a:lnTo>
                  <a:lnTo>
                    <a:pt x="543" y="126"/>
                  </a:lnTo>
                  <a:lnTo>
                    <a:pt x="542" y="126"/>
                  </a:lnTo>
                  <a:lnTo>
                    <a:pt x="540" y="126"/>
                  </a:lnTo>
                  <a:lnTo>
                    <a:pt x="536" y="126"/>
                  </a:lnTo>
                  <a:lnTo>
                    <a:pt x="529" y="128"/>
                  </a:lnTo>
                  <a:lnTo>
                    <a:pt x="523" y="128"/>
                  </a:lnTo>
                  <a:lnTo>
                    <a:pt x="517" y="128"/>
                  </a:lnTo>
                  <a:lnTo>
                    <a:pt x="512" y="128"/>
                  </a:lnTo>
                  <a:lnTo>
                    <a:pt x="510" y="126"/>
                  </a:lnTo>
                  <a:lnTo>
                    <a:pt x="507" y="124"/>
                  </a:lnTo>
                  <a:lnTo>
                    <a:pt x="506" y="123"/>
                  </a:lnTo>
                  <a:lnTo>
                    <a:pt x="505" y="121"/>
                  </a:lnTo>
                  <a:lnTo>
                    <a:pt x="505" y="121"/>
                  </a:lnTo>
                  <a:lnTo>
                    <a:pt x="448" y="121"/>
                  </a:lnTo>
                  <a:lnTo>
                    <a:pt x="448" y="109"/>
                  </a:lnTo>
                  <a:lnTo>
                    <a:pt x="448" y="109"/>
                  </a:lnTo>
                  <a:lnTo>
                    <a:pt x="447" y="109"/>
                  </a:lnTo>
                  <a:lnTo>
                    <a:pt x="446" y="109"/>
                  </a:lnTo>
                  <a:lnTo>
                    <a:pt x="444" y="109"/>
                  </a:lnTo>
                  <a:lnTo>
                    <a:pt x="443" y="109"/>
                  </a:lnTo>
                  <a:lnTo>
                    <a:pt x="441" y="109"/>
                  </a:lnTo>
                  <a:lnTo>
                    <a:pt x="440" y="109"/>
                  </a:lnTo>
                  <a:lnTo>
                    <a:pt x="438" y="109"/>
                  </a:lnTo>
                  <a:lnTo>
                    <a:pt x="431" y="117"/>
                  </a:lnTo>
                  <a:lnTo>
                    <a:pt x="424" y="123"/>
                  </a:lnTo>
                  <a:lnTo>
                    <a:pt x="418" y="126"/>
                  </a:lnTo>
                  <a:lnTo>
                    <a:pt x="413" y="128"/>
                  </a:lnTo>
                  <a:lnTo>
                    <a:pt x="407" y="130"/>
                  </a:lnTo>
                  <a:lnTo>
                    <a:pt x="402" y="130"/>
                  </a:lnTo>
                  <a:lnTo>
                    <a:pt x="398" y="128"/>
                  </a:lnTo>
                  <a:lnTo>
                    <a:pt x="394" y="128"/>
                  </a:lnTo>
                  <a:lnTo>
                    <a:pt x="391" y="126"/>
                  </a:lnTo>
                  <a:lnTo>
                    <a:pt x="388" y="124"/>
                  </a:lnTo>
                  <a:lnTo>
                    <a:pt x="385" y="121"/>
                  </a:lnTo>
                  <a:lnTo>
                    <a:pt x="383" y="120"/>
                  </a:lnTo>
                  <a:lnTo>
                    <a:pt x="383" y="118"/>
                  </a:lnTo>
                  <a:lnTo>
                    <a:pt x="381" y="117"/>
                  </a:lnTo>
                  <a:lnTo>
                    <a:pt x="381" y="115"/>
                  </a:lnTo>
                  <a:lnTo>
                    <a:pt x="381" y="114"/>
                  </a:lnTo>
                  <a:lnTo>
                    <a:pt x="380" y="114"/>
                  </a:lnTo>
                  <a:lnTo>
                    <a:pt x="378" y="114"/>
                  </a:lnTo>
                  <a:lnTo>
                    <a:pt x="375" y="114"/>
                  </a:lnTo>
                  <a:lnTo>
                    <a:pt x="372" y="114"/>
                  </a:lnTo>
                  <a:lnTo>
                    <a:pt x="369" y="112"/>
                  </a:lnTo>
                  <a:lnTo>
                    <a:pt x="368" y="111"/>
                  </a:lnTo>
                  <a:lnTo>
                    <a:pt x="367" y="109"/>
                  </a:lnTo>
                  <a:lnTo>
                    <a:pt x="365" y="106"/>
                  </a:lnTo>
                  <a:lnTo>
                    <a:pt x="365" y="105"/>
                  </a:lnTo>
                  <a:lnTo>
                    <a:pt x="364" y="103"/>
                  </a:lnTo>
                  <a:lnTo>
                    <a:pt x="362" y="100"/>
                  </a:lnTo>
                  <a:lnTo>
                    <a:pt x="361" y="97"/>
                  </a:lnTo>
                  <a:lnTo>
                    <a:pt x="358" y="97"/>
                  </a:lnTo>
                  <a:lnTo>
                    <a:pt x="355" y="97"/>
                  </a:lnTo>
                  <a:lnTo>
                    <a:pt x="351" y="99"/>
                  </a:lnTo>
                  <a:lnTo>
                    <a:pt x="348" y="102"/>
                  </a:lnTo>
                  <a:lnTo>
                    <a:pt x="342" y="111"/>
                  </a:lnTo>
                  <a:lnTo>
                    <a:pt x="338" y="114"/>
                  </a:lnTo>
                  <a:lnTo>
                    <a:pt x="335" y="112"/>
                  </a:lnTo>
                  <a:lnTo>
                    <a:pt x="335" y="109"/>
                  </a:lnTo>
                  <a:lnTo>
                    <a:pt x="333" y="105"/>
                  </a:lnTo>
                  <a:lnTo>
                    <a:pt x="332" y="100"/>
                  </a:lnTo>
                  <a:lnTo>
                    <a:pt x="332" y="97"/>
                  </a:lnTo>
                  <a:lnTo>
                    <a:pt x="329" y="94"/>
                  </a:lnTo>
                  <a:lnTo>
                    <a:pt x="322" y="91"/>
                  </a:lnTo>
                  <a:lnTo>
                    <a:pt x="319" y="88"/>
                  </a:lnTo>
                  <a:lnTo>
                    <a:pt x="318" y="87"/>
                  </a:lnTo>
                  <a:lnTo>
                    <a:pt x="318" y="85"/>
                  </a:lnTo>
                  <a:lnTo>
                    <a:pt x="318" y="84"/>
                  </a:lnTo>
                  <a:lnTo>
                    <a:pt x="319" y="84"/>
                  </a:lnTo>
                  <a:lnTo>
                    <a:pt x="320" y="82"/>
                  </a:lnTo>
                  <a:lnTo>
                    <a:pt x="320" y="82"/>
                  </a:lnTo>
                  <a:lnTo>
                    <a:pt x="320" y="82"/>
                  </a:lnTo>
                  <a:lnTo>
                    <a:pt x="320" y="82"/>
                  </a:lnTo>
                  <a:lnTo>
                    <a:pt x="320" y="82"/>
                  </a:lnTo>
                  <a:lnTo>
                    <a:pt x="319" y="82"/>
                  </a:lnTo>
                  <a:lnTo>
                    <a:pt x="317" y="81"/>
                  </a:lnTo>
                  <a:lnTo>
                    <a:pt x="314" y="81"/>
                  </a:lnTo>
                  <a:lnTo>
                    <a:pt x="308" y="81"/>
                  </a:lnTo>
                  <a:lnTo>
                    <a:pt x="300" y="79"/>
                  </a:lnTo>
                  <a:lnTo>
                    <a:pt x="293" y="78"/>
                  </a:lnTo>
                  <a:lnTo>
                    <a:pt x="287" y="76"/>
                  </a:lnTo>
                  <a:lnTo>
                    <a:pt x="281" y="75"/>
                  </a:lnTo>
                  <a:lnTo>
                    <a:pt x="276" y="73"/>
                  </a:lnTo>
                  <a:lnTo>
                    <a:pt x="272" y="73"/>
                  </a:lnTo>
                  <a:lnTo>
                    <a:pt x="269" y="73"/>
                  </a:lnTo>
                  <a:lnTo>
                    <a:pt x="266" y="75"/>
                  </a:lnTo>
                  <a:lnTo>
                    <a:pt x="263" y="76"/>
                  </a:lnTo>
                  <a:lnTo>
                    <a:pt x="259" y="82"/>
                  </a:lnTo>
                  <a:lnTo>
                    <a:pt x="255" y="85"/>
                  </a:lnTo>
                  <a:lnTo>
                    <a:pt x="251" y="88"/>
                  </a:lnTo>
                  <a:lnTo>
                    <a:pt x="245" y="88"/>
                  </a:lnTo>
                  <a:lnTo>
                    <a:pt x="242" y="88"/>
                  </a:lnTo>
                  <a:lnTo>
                    <a:pt x="239" y="88"/>
                  </a:lnTo>
                  <a:lnTo>
                    <a:pt x="236" y="88"/>
                  </a:lnTo>
                  <a:lnTo>
                    <a:pt x="234" y="88"/>
                  </a:lnTo>
                  <a:lnTo>
                    <a:pt x="233" y="76"/>
                  </a:lnTo>
                  <a:lnTo>
                    <a:pt x="204" y="76"/>
                  </a:lnTo>
                  <a:lnTo>
                    <a:pt x="203" y="69"/>
                  </a:lnTo>
                  <a:lnTo>
                    <a:pt x="193" y="70"/>
                  </a:lnTo>
                  <a:lnTo>
                    <a:pt x="188" y="70"/>
                  </a:lnTo>
                  <a:lnTo>
                    <a:pt x="182" y="69"/>
                  </a:lnTo>
                  <a:lnTo>
                    <a:pt x="179" y="66"/>
                  </a:lnTo>
                  <a:lnTo>
                    <a:pt x="176" y="64"/>
                  </a:lnTo>
                  <a:lnTo>
                    <a:pt x="174" y="61"/>
                  </a:lnTo>
                  <a:lnTo>
                    <a:pt x="173" y="60"/>
                  </a:lnTo>
                  <a:lnTo>
                    <a:pt x="173" y="58"/>
                  </a:lnTo>
                  <a:lnTo>
                    <a:pt x="173" y="21"/>
                  </a:lnTo>
                  <a:lnTo>
                    <a:pt x="153" y="0"/>
                  </a:lnTo>
                  <a:lnTo>
                    <a:pt x="141" y="0"/>
                  </a:lnTo>
                  <a:lnTo>
                    <a:pt x="143" y="31"/>
                  </a:lnTo>
                  <a:lnTo>
                    <a:pt x="134" y="37"/>
                  </a:lnTo>
                  <a:lnTo>
                    <a:pt x="0" y="39"/>
                  </a:lnTo>
                  <a:lnTo>
                    <a:pt x="0" y="39"/>
                  </a:lnTo>
                  <a:lnTo>
                    <a:pt x="5" y="70"/>
                  </a:lnTo>
                  <a:lnTo>
                    <a:pt x="5" y="72"/>
                  </a:lnTo>
                  <a:lnTo>
                    <a:pt x="5" y="73"/>
                  </a:lnTo>
                  <a:lnTo>
                    <a:pt x="5" y="78"/>
                  </a:lnTo>
                  <a:lnTo>
                    <a:pt x="3" y="84"/>
                  </a:lnTo>
                  <a:lnTo>
                    <a:pt x="3" y="90"/>
                  </a:lnTo>
                  <a:lnTo>
                    <a:pt x="3" y="96"/>
                  </a:lnTo>
                  <a:lnTo>
                    <a:pt x="3" y="103"/>
                  </a:lnTo>
                  <a:lnTo>
                    <a:pt x="3" y="111"/>
                  </a:lnTo>
                  <a:lnTo>
                    <a:pt x="3" y="120"/>
                  </a:lnTo>
                  <a:lnTo>
                    <a:pt x="5" y="128"/>
                  </a:lnTo>
                  <a:lnTo>
                    <a:pt x="5" y="135"/>
                  </a:lnTo>
                  <a:lnTo>
                    <a:pt x="6" y="142"/>
                  </a:lnTo>
                  <a:lnTo>
                    <a:pt x="8" y="150"/>
                  </a:lnTo>
                  <a:lnTo>
                    <a:pt x="11" y="157"/>
                  </a:lnTo>
                  <a:lnTo>
                    <a:pt x="14" y="162"/>
                  </a:lnTo>
                  <a:lnTo>
                    <a:pt x="18" y="166"/>
                  </a:lnTo>
                  <a:lnTo>
                    <a:pt x="18" y="168"/>
                  </a:lnTo>
                  <a:lnTo>
                    <a:pt x="18" y="171"/>
                  </a:lnTo>
                  <a:lnTo>
                    <a:pt x="20" y="175"/>
                  </a:lnTo>
                  <a:lnTo>
                    <a:pt x="21" y="183"/>
                  </a:lnTo>
                  <a:lnTo>
                    <a:pt x="23" y="190"/>
                  </a:lnTo>
                  <a:lnTo>
                    <a:pt x="24" y="198"/>
                  </a:lnTo>
                  <a:lnTo>
                    <a:pt x="24" y="207"/>
                  </a:lnTo>
                  <a:lnTo>
                    <a:pt x="25" y="216"/>
                  </a:lnTo>
                  <a:lnTo>
                    <a:pt x="25" y="219"/>
                  </a:lnTo>
                  <a:lnTo>
                    <a:pt x="25" y="223"/>
                  </a:lnTo>
                  <a:lnTo>
                    <a:pt x="25" y="228"/>
                  </a:lnTo>
                  <a:lnTo>
                    <a:pt x="25" y="234"/>
                  </a:lnTo>
                  <a:lnTo>
                    <a:pt x="25" y="240"/>
                  </a:lnTo>
                  <a:lnTo>
                    <a:pt x="25" y="244"/>
                  </a:lnTo>
                  <a:lnTo>
                    <a:pt x="25" y="249"/>
                  </a:lnTo>
                  <a:lnTo>
                    <a:pt x="25" y="250"/>
                  </a:lnTo>
                  <a:lnTo>
                    <a:pt x="32" y="261"/>
                  </a:lnTo>
                  <a:lnTo>
                    <a:pt x="30" y="280"/>
                  </a:lnTo>
                  <a:lnTo>
                    <a:pt x="32" y="306"/>
                  </a:lnTo>
                  <a:lnTo>
                    <a:pt x="41" y="317"/>
                  </a:lnTo>
                  <a:lnTo>
                    <a:pt x="45" y="328"/>
                  </a:lnTo>
                  <a:lnTo>
                    <a:pt x="44" y="360"/>
                  </a:lnTo>
                  <a:lnTo>
                    <a:pt x="44" y="369"/>
                  </a:lnTo>
                  <a:lnTo>
                    <a:pt x="31" y="385"/>
                  </a:lnTo>
                  <a:lnTo>
                    <a:pt x="30" y="386"/>
                  </a:lnTo>
                  <a:lnTo>
                    <a:pt x="28" y="388"/>
                  </a:lnTo>
                  <a:lnTo>
                    <a:pt x="27" y="390"/>
                  </a:lnTo>
                  <a:lnTo>
                    <a:pt x="25" y="393"/>
                  </a:lnTo>
                  <a:lnTo>
                    <a:pt x="24" y="396"/>
                  </a:lnTo>
                  <a:lnTo>
                    <a:pt x="24" y="400"/>
                  </a:lnTo>
                  <a:lnTo>
                    <a:pt x="25" y="403"/>
                  </a:lnTo>
                  <a:lnTo>
                    <a:pt x="28" y="406"/>
                  </a:lnTo>
                  <a:lnTo>
                    <a:pt x="30" y="406"/>
                  </a:lnTo>
                  <a:lnTo>
                    <a:pt x="32" y="409"/>
                  </a:lnTo>
                  <a:lnTo>
                    <a:pt x="36" y="412"/>
                  </a:lnTo>
                  <a:lnTo>
                    <a:pt x="41" y="415"/>
                  </a:lnTo>
                  <a:lnTo>
                    <a:pt x="45" y="419"/>
                  </a:lnTo>
                  <a:lnTo>
                    <a:pt x="50" y="422"/>
                  </a:lnTo>
                  <a:lnTo>
                    <a:pt x="51" y="423"/>
                  </a:lnTo>
                  <a:lnTo>
                    <a:pt x="53" y="424"/>
                  </a:lnTo>
                  <a:lnTo>
                    <a:pt x="53" y="426"/>
                  </a:lnTo>
                  <a:lnTo>
                    <a:pt x="53" y="432"/>
                  </a:lnTo>
                  <a:lnTo>
                    <a:pt x="53" y="442"/>
                  </a:lnTo>
                  <a:lnTo>
                    <a:pt x="53" y="455"/>
                  </a:lnTo>
                  <a:lnTo>
                    <a:pt x="53" y="469"/>
                  </a:lnTo>
                  <a:lnTo>
                    <a:pt x="53" y="487"/>
                  </a:lnTo>
                  <a:lnTo>
                    <a:pt x="53" y="504"/>
                  </a:lnTo>
                  <a:lnTo>
                    <a:pt x="53" y="522"/>
                  </a:lnTo>
                  <a:lnTo>
                    <a:pt x="53" y="539"/>
                  </a:lnTo>
                  <a:lnTo>
                    <a:pt x="51" y="558"/>
                  </a:lnTo>
                  <a:lnTo>
                    <a:pt x="51" y="574"/>
                  </a:lnTo>
                  <a:lnTo>
                    <a:pt x="51" y="588"/>
                  </a:lnTo>
                  <a:lnTo>
                    <a:pt x="51" y="601"/>
                  </a:lnTo>
                  <a:lnTo>
                    <a:pt x="51" y="610"/>
                  </a:lnTo>
                  <a:lnTo>
                    <a:pt x="53" y="616"/>
                  </a:lnTo>
                  <a:lnTo>
                    <a:pt x="53" y="619"/>
                  </a:lnTo>
                  <a:lnTo>
                    <a:pt x="53" y="617"/>
                  </a:lnTo>
                  <a:lnTo>
                    <a:pt x="56" y="617"/>
                  </a:lnTo>
                  <a:lnTo>
                    <a:pt x="61" y="617"/>
                  </a:lnTo>
                  <a:lnTo>
                    <a:pt x="66" y="617"/>
                  </a:lnTo>
                  <a:lnTo>
                    <a:pt x="75" y="617"/>
                  </a:lnTo>
                  <a:lnTo>
                    <a:pt x="84" y="617"/>
                  </a:lnTo>
                  <a:lnTo>
                    <a:pt x="95" y="617"/>
                  </a:lnTo>
                  <a:lnTo>
                    <a:pt x="107" y="617"/>
                  </a:lnTo>
                  <a:lnTo>
                    <a:pt x="122" y="617"/>
                  </a:lnTo>
                  <a:lnTo>
                    <a:pt x="134" y="617"/>
                  </a:lnTo>
                  <a:lnTo>
                    <a:pt x="150" y="617"/>
                  </a:lnTo>
                  <a:lnTo>
                    <a:pt x="165" y="617"/>
                  </a:lnTo>
                  <a:lnTo>
                    <a:pt x="182" y="617"/>
                  </a:lnTo>
                  <a:lnTo>
                    <a:pt x="198" y="616"/>
                  </a:lnTo>
                  <a:lnTo>
                    <a:pt x="215" y="616"/>
                  </a:lnTo>
                  <a:lnTo>
                    <a:pt x="231" y="616"/>
                  </a:lnTo>
                  <a:lnTo>
                    <a:pt x="251" y="616"/>
                  </a:lnTo>
                  <a:lnTo>
                    <a:pt x="267" y="616"/>
                  </a:lnTo>
                  <a:lnTo>
                    <a:pt x="285" y="616"/>
                  </a:lnTo>
                  <a:lnTo>
                    <a:pt x="302" y="614"/>
                  </a:lnTo>
                  <a:lnTo>
                    <a:pt x="318" y="614"/>
                  </a:lnTo>
                  <a:lnTo>
                    <a:pt x="335" y="614"/>
                  </a:lnTo>
                  <a:lnTo>
                    <a:pt x="351" y="614"/>
                  </a:lnTo>
                  <a:lnTo>
                    <a:pt x="365" y="613"/>
                  </a:lnTo>
                  <a:lnTo>
                    <a:pt x="380" y="613"/>
                  </a:lnTo>
                  <a:lnTo>
                    <a:pt x="394" y="613"/>
                  </a:lnTo>
                  <a:lnTo>
                    <a:pt x="405" y="611"/>
                  </a:lnTo>
                  <a:lnTo>
                    <a:pt x="416" y="611"/>
                  </a:lnTo>
                  <a:lnTo>
                    <a:pt x="425" y="610"/>
                  </a:lnTo>
                  <a:lnTo>
                    <a:pt x="434" y="610"/>
                  </a:lnTo>
                  <a:lnTo>
                    <a:pt x="441" y="608"/>
                  </a:lnTo>
                  <a:lnTo>
                    <a:pt x="446" y="607"/>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04" name="Freeform 38"/>
            <p:cNvSpPr>
              <a:spLocks/>
            </p:cNvSpPr>
            <p:nvPr/>
          </p:nvSpPr>
          <p:spPr bwMode="auto">
            <a:xfrm>
              <a:off x="2178776" y="4051798"/>
              <a:ext cx="365305" cy="416043"/>
            </a:xfrm>
            <a:custGeom>
              <a:avLst/>
              <a:gdLst>
                <a:gd name="T0" fmla="*/ 443 w 544"/>
                <a:gd name="T1" fmla="*/ 584 h 620"/>
                <a:gd name="T2" fmla="*/ 422 w 544"/>
                <a:gd name="T3" fmla="*/ 558 h 620"/>
                <a:gd name="T4" fmla="*/ 386 w 544"/>
                <a:gd name="T5" fmla="*/ 521 h 620"/>
                <a:gd name="T6" fmla="*/ 359 w 544"/>
                <a:gd name="T7" fmla="*/ 501 h 620"/>
                <a:gd name="T8" fmla="*/ 350 w 544"/>
                <a:gd name="T9" fmla="*/ 501 h 620"/>
                <a:gd name="T10" fmla="*/ 328 w 544"/>
                <a:gd name="T11" fmla="*/ 488 h 620"/>
                <a:gd name="T12" fmla="*/ 328 w 544"/>
                <a:gd name="T13" fmla="*/ 465 h 620"/>
                <a:gd name="T14" fmla="*/ 320 w 544"/>
                <a:gd name="T15" fmla="*/ 446 h 620"/>
                <a:gd name="T16" fmla="*/ 325 w 544"/>
                <a:gd name="T17" fmla="*/ 416 h 620"/>
                <a:gd name="T18" fmla="*/ 311 w 544"/>
                <a:gd name="T19" fmla="*/ 378 h 620"/>
                <a:gd name="T20" fmla="*/ 315 w 544"/>
                <a:gd name="T21" fmla="*/ 376 h 620"/>
                <a:gd name="T22" fmla="*/ 325 w 544"/>
                <a:gd name="T23" fmla="*/ 360 h 620"/>
                <a:gd name="T24" fmla="*/ 353 w 544"/>
                <a:gd name="T25" fmla="*/ 340 h 620"/>
                <a:gd name="T26" fmla="*/ 351 w 544"/>
                <a:gd name="T27" fmla="*/ 279 h 620"/>
                <a:gd name="T28" fmla="*/ 368 w 544"/>
                <a:gd name="T29" fmla="*/ 264 h 620"/>
                <a:gd name="T30" fmla="*/ 398 w 544"/>
                <a:gd name="T31" fmla="*/ 235 h 620"/>
                <a:gd name="T32" fmla="*/ 428 w 544"/>
                <a:gd name="T33" fmla="*/ 205 h 620"/>
                <a:gd name="T34" fmla="*/ 440 w 544"/>
                <a:gd name="T35" fmla="*/ 189 h 620"/>
                <a:gd name="T36" fmla="*/ 458 w 544"/>
                <a:gd name="T37" fmla="*/ 171 h 620"/>
                <a:gd name="T38" fmla="*/ 482 w 544"/>
                <a:gd name="T39" fmla="*/ 159 h 620"/>
                <a:gd name="T40" fmla="*/ 502 w 544"/>
                <a:gd name="T41" fmla="*/ 153 h 620"/>
                <a:gd name="T42" fmla="*/ 527 w 544"/>
                <a:gd name="T43" fmla="*/ 138 h 620"/>
                <a:gd name="T44" fmla="*/ 543 w 544"/>
                <a:gd name="T45" fmla="*/ 127 h 620"/>
                <a:gd name="T46" fmla="*/ 543 w 544"/>
                <a:gd name="T47" fmla="*/ 126 h 620"/>
                <a:gd name="T48" fmla="*/ 523 w 544"/>
                <a:gd name="T49" fmla="*/ 128 h 620"/>
                <a:gd name="T50" fmla="*/ 505 w 544"/>
                <a:gd name="T51" fmla="*/ 121 h 620"/>
                <a:gd name="T52" fmla="*/ 447 w 544"/>
                <a:gd name="T53" fmla="*/ 109 h 620"/>
                <a:gd name="T54" fmla="*/ 438 w 544"/>
                <a:gd name="T55" fmla="*/ 109 h 620"/>
                <a:gd name="T56" fmla="*/ 407 w 544"/>
                <a:gd name="T57" fmla="*/ 130 h 620"/>
                <a:gd name="T58" fmla="*/ 385 w 544"/>
                <a:gd name="T59" fmla="*/ 121 h 620"/>
                <a:gd name="T60" fmla="*/ 381 w 544"/>
                <a:gd name="T61" fmla="*/ 114 h 620"/>
                <a:gd name="T62" fmla="*/ 368 w 544"/>
                <a:gd name="T63" fmla="*/ 111 h 620"/>
                <a:gd name="T64" fmla="*/ 362 w 544"/>
                <a:gd name="T65" fmla="*/ 100 h 620"/>
                <a:gd name="T66" fmla="*/ 348 w 544"/>
                <a:gd name="T67" fmla="*/ 102 h 620"/>
                <a:gd name="T68" fmla="*/ 332 w 544"/>
                <a:gd name="T69" fmla="*/ 100 h 620"/>
                <a:gd name="T70" fmla="*/ 318 w 544"/>
                <a:gd name="T71" fmla="*/ 87 h 620"/>
                <a:gd name="T72" fmla="*/ 320 w 544"/>
                <a:gd name="T73" fmla="*/ 82 h 620"/>
                <a:gd name="T74" fmla="*/ 314 w 544"/>
                <a:gd name="T75" fmla="*/ 81 h 620"/>
                <a:gd name="T76" fmla="*/ 281 w 544"/>
                <a:gd name="T77" fmla="*/ 75 h 620"/>
                <a:gd name="T78" fmla="*/ 263 w 544"/>
                <a:gd name="T79" fmla="*/ 76 h 620"/>
                <a:gd name="T80" fmla="*/ 239 w 544"/>
                <a:gd name="T81" fmla="*/ 88 h 620"/>
                <a:gd name="T82" fmla="*/ 203 w 544"/>
                <a:gd name="T83" fmla="*/ 69 h 620"/>
                <a:gd name="T84" fmla="*/ 174 w 544"/>
                <a:gd name="T85" fmla="*/ 61 h 620"/>
                <a:gd name="T86" fmla="*/ 143 w 544"/>
                <a:gd name="T87" fmla="*/ 31 h 620"/>
                <a:gd name="T88" fmla="*/ 5 w 544"/>
                <a:gd name="T89" fmla="*/ 72 h 620"/>
                <a:gd name="T90" fmla="*/ 3 w 544"/>
                <a:gd name="T91" fmla="*/ 103 h 620"/>
                <a:gd name="T92" fmla="*/ 8 w 544"/>
                <a:gd name="T93" fmla="*/ 150 h 620"/>
                <a:gd name="T94" fmla="*/ 18 w 544"/>
                <a:gd name="T95" fmla="*/ 171 h 620"/>
                <a:gd name="T96" fmla="*/ 25 w 544"/>
                <a:gd name="T97" fmla="*/ 216 h 620"/>
                <a:gd name="T98" fmla="*/ 25 w 544"/>
                <a:gd name="T99" fmla="*/ 240 h 620"/>
                <a:gd name="T100" fmla="*/ 32 w 544"/>
                <a:gd name="T101" fmla="*/ 306 h 620"/>
                <a:gd name="T102" fmla="*/ 31 w 544"/>
                <a:gd name="T103" fmla="*/ 385 h 620"/>
                <a:gd name="T104" fmla="*/ 24 w 544"/>
                <a:gd name="T105" fmla="*/ 400 h 620"/>
                <a:gd name="T106" fmla="*/ 36 w 544"/>
                <a:gd name="T107" fmla="*/ 412 h 620"/>
                <a:gd name="T108" fmla="*/ 53 w 544"/>
                <a:gd name="T109" fmla="*/ 424 h 620"/>
                <a:gd name="T110" fmla="*/ 53 w 544"/>
                <a:gd name="T111" fmla="*/ 487 h 620"/>
                <a:gd name="T112" fmla="*/ 51 w 544"/>
                <a:gd name="T113" fmla="*/ 588 h 620"/>
                <a:gd name="T114" fmla="*/ 53 w 544"/>
                <a:gd name="T115" fmla="*/ 617 h 620"/>
                <a:gd name="T116" fmla="*/ 95 w 544"/>
                <a:gd name="T117" fmla="*/ 617 h 620"/>
                <a:gd name="T118" fmla="*/ 182 w 544"/>
                <a:gd name="T119" fmla="*/ 617 h 620"/>
                <a:gd name="T120" fmla="*/ 285 w 544"/>
                <a:gd name="T121" fmla="*/ 616 h 620"/>
                <a:gd name="T122" fmla="*/ 380 w 544"/>
                <a:gd name="T123" fmla="*/ 613 h 620"/>
                <a:gd name="T124" fmla="*/ 441 w 544"/>
                <a:gd name="T125" fmla="*/ 608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4" h="620">
                  <a:moveTo>
                    <a:pt x="446" y="607"/>
                  </a:moveTo>
                  <a:lnTo>
                    <a:pt x="446" y="607"/>
                  </a:lnTo>
                  <a:lnTo>
                    <a:pt x="447" y="605"/>
                  </a:lnTo>
                  <a:lnTo>
                    <a:pt x="447" y="599"/>
                  </a:lnTo>
                  <a:lnTo>
                    <a:pt x="444" y="592"/>
                  </a:lnTo>
                  <a:lnTo>
                    <a:pt x="443" y="584"/>
                  </a:lnTo>
                  <a:lnTo>
                    <a:pt x="440" y="577"/>
                  </a:lnTo>
                  <a:lnTo>
                    <a:pt x="438" y="569"/>
                  </a:lnTo>
                  <a:lnTo>
                    <a:pt x="436" y="564"/>
                  </a:lnTo>
                  <a:lnTo>
                    <a:pt x="434" y="562"/>
                  </a:lnTo>
                  <a:lnTo>
                    <a:pt x="434" y="562"/>
                  </a:lnTo>
                  <a:lnTo>
                    <a:pt x="422" y="558"/>
                  </a:lnTo>
                  <a:lnTo>
                    <a:pt x="413" y="553"/>
                  </a:lnTo>
                  <a:lnTo>
                    <a:pt x="405" y="545"/>
                  </a:lnTo>
                  <a:lnTo>
                    <a:pt x="398" y="538"/>
                  </a:lnTo>
                  <a:lnTo>
                    <a:pt x="394" y="531"/>
                  </a:lnTo>
                  <a:lnTo>
                    <a:pt x="389" y="523"/>
                  </a:lnTo>
                  <a:lnTo>
                    <a:pt x="386" y="521"/>
                  </a:lnTo>
                  <a:lnTo>
                    <a:pt x="386" y="518"/>
                  </a:lnTo>
                  <a:lnTo>
                    <a:pt x="361" y="508"/>
                  </a:lnTo>
                  <a:lnTo>
                    <a:pt x="359" y="501"/>
                  </a:lnTo>
                  <a:lnTo>
                    <a:pt x="359" y="501"/>
                  </a:lnTo>
                  <a:lnTo>
                    <a:pt x="359" y="501"/>
                  </a:lnTo>
                  <a:lnTo>
                    <a:pt x="359" y="501"/>
                  </a:lnTo>
                  <a:lnTo>
                    <a:pt x="358" y="501"/>
                  </a:lnTo>
                  <a:lnTo>
                    <a:pt x="358" y="499"/>
                  </a:lnTo>
                  <a:lnTo>
                    <a:pt x="356" y="499"/>
                  </a:lnTo>
                  <a:lnTo>
                    <a:pt x="353" y="499"/>
                  </a:lnTo>
                  <a:lnTo>
                    <a:pt x="352" y="499"/>
                  </a:lnTo>
                  <a:lnTo>
                    <a:pt x="350" y="501"/>
                  </a:lnTo>
                  <a:lnTo>
                    <a:pt x="350" y="501"/>
                  </a:lnTo>
                  <a:lnTo>
                    <a:pt x="347" y="499"/>
                  </a:lnTo>
                  <a:lnTo>
                    <a:pt x="342" y="498"/>
                  </a:lnTo>
                  <a:lnTo>
                    <a:pt x="336" y="496"/>
                  </a:lnTo>
                  <a:lnTo>
                    <a:pt x="332" y="492"/>
                  </a:lnTo>
                  <a:lnTo>
                    <a:pt x="328" y="488"/>
                  </a:lnTo>
                  <a:lnTo>
                    <a:pt x="325" y="485"/>
                  </a:lnTo>
                  <a:lnTo>
                    <a:pt x="323" y="481"/>
                  </a:lnTo>
                  <a:lnTo>
                    <a:pt x="323" y="476"/>
                  </a:lnTo>
                  <a:lnTo>
                    <a:pt x="323" y="476"/>
                  </a:lnTo>
                  <a:lnTo>
                    <a:pt x="326" y="469"/>
                  </a:lnTo>
                  <a:lnTo>
                    <a:pt x="328" y="465"/>
                  </a:lnTo>
                  <a:lnTo>
                    <a:pt x="328" y="460"/>
                  </a:lnTo>
                  <a:lnTo>
                    <a:pt x="328" y="457"/>
                  </a:lnTo>
                  <a:lnTo>
                    <a:pt x="326" y="455"/>
                  </a:lnTo>
                  <a:lnTo>
                    <a:pt x="325" y="452"/>
                  </a:lnTo>
                  <a:lnTo>
                    <a:pt x="323" y="449"/>
                  </a:lnTo>
                  <a:lnTo>
                    <a:pt x="320" y="446"/>
                  </a:lnTo>
                  <a:lnTo>
                    <a:pt x="320" y="446"/>
                  </a:lnTo>
                  <a:lnTo>
                    <a:pt x="320" y="442"/>
                  </a:lnTo>
                  <a:lnTo>
                    <a:pt x="320" y="435"/>
                  </a:lnTo>
                  <a:lnTo>
                    <a:pt x="320" y="429"/>
                  </a:lnTo>
                  <a:lnTo>
                    <a:pt x="323" y="422"/>
                  </a:lnTo>
                  <a:lnTo>
                    <a:pt x="325" y="416"/>
                  </a:lnTo>
                  <a:lnTo>
                    <a:pt x="328" y="410"/>
                  </a:lnTo>
                  <a:lnTo>
                    <a:pt x="328" y="406"/>
                  </a:lnTo>
                  <a:lnTo>
                    <a:pt x="329" y="406"/>
                  </a:lnTo>
                  <a:lnTo>
                    <a:pt x="322" y="394"/>
                  </a:lnTo>
                  <a:lnTo>
                    <a:pt x="311" y="394"/>
                  </a:lnTo>
                  <a:lnTo>
                    <a:pt x="311" y="378"/>
                  </a:lnTo>
                  <a:lnTo>
                    <a:pt x="311" y="378"/>
                  </a:lnTo>
                  <a:lnTo>
                    <a:pt x="312" y="378"/>
                  </a:lnTo>
                  <a:lnTo>
                    <a:pt x="312" y="378"/>
                  </a:lnTo>
                  <a:lnTo>
                    <a:pt x="312" y="378"/>
                  </a:lnTo>
                  <a:lnTo>
                    <a:pt x="314" y="376"/>
                  </a:lnTo>
                  <a:lnTo>
                    <a:pt x="315" y="376"/>
                  </a:lnTo>
                  <a:lnTo>
                    <a:pt x="317" y="373"/>
                  </a:lnTo>
                  <a:lnTo>
                    <a:pt x="317" y="372"/>
                  </a:lnTo>
                  <a:lnTo>
                    <a:pt x="318" y="369"/>
                  </a:lnTo>
                  <a:lnTo>
                    <a:pt x="318" y="369"/>
                  </a:lnTo>
                  <a:lnTo>
                    <a:pt x="319" y="364"/>
                  </a:lnTo>
                  <a:lnTo>
                    <a:pt x="325" y="360"/>
                  </a:lnTo>
                  <a:lnTo>
                    <a:pt x="329" y="356"/>
                  </a:lnTo>
                  <a:lnTo>
                    <a:pt x="336" y="350"/>
                  </a:lnTo>
                  <a:lnTo>
                    <a:pt x="342" y="346"/>
                  </a:lnTo>
                  <a:lnTo>
                    <a:pt x="348" y="343"/>
                  </a:lnTo>
                  <a:lnTo>
                    <a:pt x="351" y="340"/>
                  </a:lnTo>
                  <a:lnTo>
                    <a:pt x="353" y="340"/>
                  </a:lnTo>
                  <a:lnTo>
                    <a:pt x="352" y="280"/>
                  </a:lnTo>
                  <a:lnTo>
                    <a:pt x="352" y="280"/>
                  </a:lnTo>
                  <a:lnTo>
                    <a:pt x="352" y="280"/>
                  </a:lnTo>
                  <a:lnTo>
                    <a:pt x="351" y="280"/>
                  </a:lnTo>
                  <a:lnTo>
                    <a:pt x="351" y="280"/>
                  </a:lnTo>
                  <a:lnTo>
                    <a:pt x="351" y="279"/>
                  </a:lnTo>
                  <a:lnTo>
                    <a:pt x="352" y="277"/>
                  </a:lnTo>
                  <a:lnTo>
                    <a:pt x="353" y="274"/>
                  </a:lnTo>
                  <a:lnTo>
                    <a:pt x="358" y="271"/>
                  </a:lnTo>
                  <a:lnTo>
                    <a:pt x="364" y="267"/>
                  </a:lnTo>
                  <a:lnTo>
                    <a:pt x="364" y="267"/>
                  </a:lnTo>
                  <a:lnTo>
                    <a:pt x="368" y="264"/>
                  </a:lnTo>
                  <a:lnTo>
                    <a:pt x="372" y="260"/>
                  </a:lnTo>
                  <a:lnTo>
                    <a:pt x="377" y="256"/>
                  </a:lnTo>
                  <a:lnTo>
                    <a:pt x="381" y="252"/>
                  </a:lnTo>
                  <a:lnTo>
                    <a:pt x="386" y="247"/>
                  </a:lnTo>
                  <a:lnTo>
                    <a:pt x="392" y="241"/>
                  </a:lnTo>
                  <a:lnTo>
                    <a:pt x="398" y="235"/>
                  </a:lnTo>
                  <a:lnTo>
                    <a:pt x="404" y="231"/>
                  </a:lnTo>
                  <a:lnTo>
                    <a:pt x="410" y="226"/>
                  </a:lnTo>
                  <a:lnTo>
                    <a:pt x="415" y="220"/>
                  </a:lnTo>
                  <a:lnTo>
                    <a:pt x="419" y="216"/>
                  </a:lnTo>
                  <a:lnTo>
                    <a:pt x="425" y="210"/>
                  </a:lnTo>
                  <a:lnTo>
                    <a:pt x="428" y="205"/>
                  </a:lnTo>
                  <a:lnTo>
                    <a:pt x="433" y="201"/>
                  </a:lnTo>
                  <a:lnTo>
                    <a:pt x="436" y="198"/>
                  </a:lnTo>
                  <a:lnTo>
                    <a:pt x="437" y="195"/>
                  </a:lnTo>
                  <a:lnTo>
                    <a:pt x="437" y="195"/>
                  </a:lnTo>
                  <a:lnTo>
                    <a:pt x="438" y="193"/>
                  </a:lnTo>
                  <a:lnTo>
                    <a:pt x="440" y="189"/>
                  </a:lnTo>
                  <a:lnTo>
                    <a:pt x="443" y="186"/>
                  </a:lnTo>
                  <a:lnTo>
                    <a:pt x="444" y="183"/>
                  </a:lnTo>
                  <a:lnTo>
                    <a:pt x="447" y="180"/>
                  </a:lnTo>
                  <a:lnTo>
                    <a:pt x="451" y="177"/>
                  </a:lnTo>
                  <a:lnTo>
                    <a:pt x="454" y="174"/>
                  </a:lnTo>
                  <a:lnTo>
                    <a:pt x="458" y="171"/>
                  </a:lnTo>
                  <a:lnTo>
                    <a:pt x="463" y="168"/>
                  </a:lnTo>
                  <a:lnTo>
                    <a:pt x="466" y="166"/>
                  </a:lnTo>
                  <a:lnTo>
                    <a:pt x="470" y="163"/>
                  </a:lnTo>
                  <a:lnTo>
                    <a:pt x="474" y="162"/>
                  </a:lnTo>
                  <a:lnTo>
                    <a:pt x="479" y="160"/>
                  </a:lnTo>
                  <a:lnTo>
                    <a:pt x="482" y="159"/>
                  </a:lnTo>
                  <a:lnTo>
                    <a:pt x="485" y="159"/>
                  </a:lnTo>
                  <a:lnTo>
                    <a:pt x="490" y="157"/>
                  </a:lnTo>
                  <a:lnTo>
                    <a:pt x="490" y="157"/>
                  </a:lnTo>
                  <a:lnTo>
                    <a:pt x="493" y="156"/>
                  </a:lnTo>
                  <a:lnTo>
                    <a:pt x="497" y="154"/>
                  </a:lnTo>
                  <a:lnTo>
                    <a:pt x="502" y="153"/>
                  </a:lnTo>
                  <a:lnTo>
                    <a:pt x="506" y="151"/>
                  </a:lnTo>
                  <a:lnTo>
                    <a:pt x="510" y="148"/>
                  </a:lnTo>
                  <a:lnTo>
                    <a:pt x="514" y="145"/>
                  </a:lnTo>
                  <a:lnTo>
                    <a:pt x="518" y="142"/>
                  </a:lnTo>
                  <a:lnTo>
                    <a:pt x="523" y="139"/>
                  </a:lnTo>
                  <a:lnTo>
                    <a:pt x="527" y="138"/>
                  </a:lnTo>
                  <a:lnTo>
                    <a:pt x="532" y="135"/>
                  </a:lnTo>
                  <a:lnTo>
                    <a:pt x="535" y="132"/>
                  </a:lnTo>
                  <a:lnTo>
                    <a:pt x="538" y="130"/>
                  </a:lnTo>
                  <a:lnTo>
                    <a:pt x="540" y="130"/>
                  </a:lnTo>
                  <a:lnTo>
                    <a:pt x="542" y="128"/>
                  </a:lnTo>
                  <a:lnTo>
                    <a:pt x="543" y="127"/>
                  </a:lnTo>
                  <a:lnTo>
                    <a:pt x="543" y="127"/>
                  </a:lnTo>
                  <a:lnTo>
                    <a:pt x="543" y="127"/>
                  </a:lnTo>
                  <a:lnTo>
                    <a:pt x="543" y="127"/>
                  </a:lnTo>
                  <a:lnTo>
                    <a:pt x="543" y="126"/>
                  </a:lnTo>
                  <a:lnTo>
                    <a:pt x="543" y="126"/>
                  </a:lnTo>
                  <a:lnTo>
                    <a:pt x="543" y="126"/>
                  </a:lnTo>
                  <a:lnTo>
                    <a:pt x="542" y="126"/>
                  </a:lnTo>
                  <a:lnTo>
                    <a:pt x="540" y="126"/>
                  </a:lnTo>
                  <a:lnTo>
                    <a:pt x="536" y="126"/>
                  </a:lnTo>
                  <a:lnTo>
                    <a:pt x="529" y="128"/>
                  </a:lnTo>
                  <a:lnTo>
                    <a:pt x="529" y="128"/>
                  </a:lnTo>
                  <a:lnTo>
                    <a:pt x="523" y="128"/>
                  </a:lnTo>
                  <a:lnTo>
                    <a:pt x="517" y="128"/>
                  </a:lnTo>
                  <a:lnTo>
                    <a:pt x="512" y="128"/>
                  </a:lnTo>
                  <a:lnTo>
                    <a:pt x="510" y="126"/>
                  </a:lnTo>
                  <a:lnTo>
                    <a:pt x="507" y="124"/>
                  </a:lnTo>
                  <a:lnTo>
                    <a:pt x="506" y="123"/>
                  </a:lnTo>
                  <a:lnTo>
                    <a:pt x="505" y="121"/>
                  </a:lnTo>
                  <a:lnTo>
                    <a:pt x="505" y="121"/>
                  </a:lnTo>
                  <a:lnTo>
                    <a:pt x="448" y="121"/>
                  </a:lnTo>
                  <a:lnTo>
                    <a:pt x="448" y="109"/>
                  </a:lnTo>
                  <a:lnTo>
                    <a:pt x="448" y="109"/>
                  </a:lnTo>
                  <a:lnTo>
                    <a:pt x="448" y="109"/>
                  </a:lnTo>
                  <a:lnTo>
                    <a:pt x="447" y="109"/>
                  </a:lnTo>
                  <a:lnTo>
                    <a:pt x="446" y="109"/>
                  </a:lnTo>
                  <a:lnTo>
                    <a:pt x="444" y="109"/>
                  </a:lnTo>
                  <a:lnTo>
                    <a:pt x="443" y="109"/>
                  </a:lnTo>
                  <a:lnTo>
                    <a:pt x="441" y="109"/>
                  </a:lnTo>
                  <a:lnTo>
                    <a:pt x="440" y="109"/>
                  </a:lnTo>
                  <a:lnTo>
                    <a:pt x="438" y="109"/>
                  </a:lnTo>
                  <a:lnTo>
                    <a:pt x="438" y="109"/>
                  </a:lnTo>
                  <a:lnTo>
                    <a:pt x="431" y="117"/>
                  </a:lnTo>
                  <a:lnTo>
                    <a:pt x="424" y="123"/>
                  </a:lnTo>
                  <a:lnTo>
                    <a:pt x="418" y="126"/>
                  </a:lnTo>
                  <a:lnTo>
                    <a:pt x="413" y="128"/>
                  </a:lnTo>
                  <a:lnTo>
                    <a:pt x="407" y="130"/>
                  </a:lnTo>
                  <a:lnTo>
                    <a:pt x="402" y="130"/>
                  </a:lnTo>
                  <a:lnTo>
                    <a:pt x="398" y="128"/>
                  </a:lnTo>
                  <a:lnTo>
                    <a:pt x="394" y="128"/>
                  </a:lnTo>
                  <a:lnTo>
                    <a:pt x="391" y="126"/>
                  </a:lnTo>
                  <a:lnTo>
                    <a:pt x="388" y="124"/>
                  </a:lnTo>
                  <a:lnTo>
                    <a:pt x="385" y="121"/>
                  </a:lnTo>
                  <a:lnTo>
                    <a:pt x="383" y="120"/>
                  </a:lnTo>
                  <a:lnTo>
                    <a:pt x="383" y="118"/>
                  </a:lnTo>
                  <a:lnTo>
                    <a:pt x="381" y="117"/>
                  </a:lnTo>
                  <a:lnTo>
                    <a:pt x="381" y="115"/>
                  </a:lnTo>
                  <a:lnTo>
                    <a:pt x="381" y="114"/>
                  </a:lnTo>
                  <a:lnTo>
                    <a:pt x="381" y="114"/>
                  </a:lnTo>
                  <a:lnTo>
                    <a:pt x="380" y="114"/>
                  </a:lnTo>
                  <a:lnTo>
                    <a:pt x="378" y="114"/>
                  </a:lnTo>
                  <a:lnTo>
                    <a:pt x="375" y="114"/>
                  </a:lnTo>
                  <a:lnTo>
                    <a:pt x="372" y="114"/>
                  </a:lnTo>
                  <a:lnTo>
                    <a:pt x="369" y="112"/>
                  </a:lnTo>
                  <a:lnTo>
                    <a:pt x="368" y="111"/>
                  </a:lnTo>
                  <a:lnTo>
                    <a:pt x="367" y="109"/>
                  </a:lnTo>
                  <a:lnTo>
                    <a:pt x="365" y="106"/>
                  </a:lnTo>
                  <a:lnTo>
                    <a:pt x="365" y="106"/>
                  </a:lnTo>
                  <a:lnTo>
                    <a:pt x="365" y="105"/>
                  </a:lnTo>
                  <a:lnTo>
                    <a:pt x="364" y="103"/>
                  </a:lnTo>
                  <a:lnTo>
                    <a:pt x="362" y="100"/>
                  </a:lnTo>
                  <a:lnTo>
                    <a:pt x="361" y="97"/>
                  </a:lnTo>
                  <a:lnTo>
                    <a:pt x="358" y="97"/>
                  </a:lnTo>
                  <a:lnTo>
                    <a:pt x="355" y="97"/>
                  </a:lnTo>
                  <a:lnTo>
                    <a:pt x="351" y="99"/>
                  </a:lnTo>
                  <a:lnTo>
                    <a:pt x="348" y="102"/>
                  </a:lnTo>
                  <a:lnTo>
                    <a:pt x="348" y="102"/>
                  </a:lnTo>
                  <a:lnTo>
                    <a:pt x="342" y="111"/>
                  </a:lnTo>
                  <a:lnTo>
                    <a:pt x="338" y="114"/>
                  </a:lnTo>
                  <a:lnTo>
                    <a:pt x="335" y="112"/>
                  </a:lnTo>
                  <a:lnTo>
                    <a:pt x="335" y="109"/>
                  </a:lnTo>
                  <a:lnTo>
                    <a:pt x="333" y="105"/>
                  </a:lnTo>
                  <a:lnTo>
                    <a:pt x="332" y="100"/>
                  </a:lnTo>
                  <a:lnTo>
                    <a:pt x="332" y="97"/>
                  </a:lnTo>
                  <a:lnTo>
                    <a:pt x="329" y="94"/>
                  </a:lnTo>
                  <a:lnTo>
                    <a:pt x="329" y="94"/>
                  </a:lnTo>
                  <a:lnTo>
                    <a:pt x="322" y="91"/>
                  </a:lnTo>
                  <a:lnTo>
                    <a:pt x="319" y="88"/>
                  </a:lnTo>
                  <a:lnTo>
                    <a:pt x="318" y="87"/>
                  </a:lnTo>
                  <a:lnTo>
                    <a:pt x="318" y="85"/>
                  </a:lnTo>
                  <a:lnTo>
                    <a:pt x="318" y="84"/>
                  </a:lnTo>
                  <a:lnTo>
                    <a:pt x="319" y="84"/>
                  </a:lnTo>
                  <a:lnTo>
                    <a:pt x="320" y="82"/>
                  </a:lnTo>
                  <a:lnTo>
                    <a:pt x="320" y="82"/>
                  </a:lnTo>
                  <a:lnTo>
                    <a:pt x="320" y="82"/>
                  </a:lnTo>
                  <a:lnTo>
                    <a:pt x="320" y="82"/>
                  </a:lnTo>
                  <a:lnTo>
                    <a:pt x="320" y="82"/>
                  </a:lnTo>
                  <a:lnTo>
                    <a:pt x="320" y="82"/>
                  </a:lnTo>
                  <a:lnTo>
                    <a:pt x="319" y="82"/>
                  </a:lnTo>
                  <a:lnTo>
                    <a:pt x="317" y="81"/>
                  </a:lnTo>
                  <a:lnTo>
                    <a:pt x="314" y="81"/>
                  </a:lnTo>
                  <a:lnTo>
                    <a:pt x="308" y="81"/>
                  </a:lnTo>
                  <a:lnTo>
                    <a:pt x="300" y="79"/>
                  </a:lnTo>
                  <a:lnTo>
                    <a:pt x="300" y="79"/>
                  </a:lnTo>
                  <a:lnTo>
                    <a:pt x="293" y="78"/>
                  </a:lnTo>
                  <a:lnTo>
                    <a:pt x="287" y="76"/>
                  </a:lnTo>
                  <a:lnTo>
                    <a:pt x="281" y="75"/>
                  </a:lnTo>
                  <a:lnTo>
                    <a:pt x="276" y="73"/>
                  </a:lnTo>
                  <a:lnTo>
                    <a:pt x="272" y="73"/>
                  </a:lnTo>
                  <a:lnTo>
                    <a:pt x="269" y="73"/>
                  </a:lnTo>
                  <a:lnTo>
                    <a:pt x="266" y="75"/>
                  </a:lnTo>
                  <a:lnTo>
                    <a:pt x="263" y="76"/>
                  </a:lnTo>
                  <a:lnTo>
                    <a:pt x="263" y="76"/>
                  </a:lnTo>
                  <a:lnTo>
                    <a:pt x="259" y="82"/>
                  </a:lnTo>
                  <a:lnTo>
                    <a:pt x="255" y="85"/>
                  </a:lnTo>
                  <a:lnTo>
                    <a:pt x="251" y="88"/>
                  </a:lnTo>
                  <a:lnTo>
                    <a:pt x="245" y="88"/>
                  </a:lnTo>
                  <a:lnTo>
                    <a:pt x="242" y="88"/>
                  </a:lnTo>
                  <a:lnTo>
                    <a:pt x="239" y="88"/>
                  </a:lnTo>
                  <a:lnTo>
                    <a:pt x="236" y="88"/>
                  </a:lnTo>
                  <a:lnTo>
                    <a:pt x="234" y="88"/>
                  </a:lnTo>
                  <a:lnTo>
                    <a:pt x="233" y="76"/>
                  </a:lnTo>
                  <a:lnTo>
                    <a:pt x="204" y="76"/>
                  </a:lnTo>
                  <a:lnTo>
                    <a:pt x="203" y="69"/>
                  </a:lnTo>
                  <a:lnTo>
                    <a:pt x="203" y="69"/>
                  </a:lnTo>
                  <a:lnTo>
                    <a:pt x="193" y="70"/>
                  </a:lnTo>
                  <a:lnTo>
                    <a:pt x="188" y="70"/>
                  </a:lnTo>
                  <a:lnTo>
                    <a:pt x="182" y="69"/>
                  </a:lnTo>
                  <a:lnTo>
                    <a:pt x="179" y="66"/>
                  </a:lnTo>
                  <a:lnTo>
                    <a:pt x="176" y="64"/>
                  </a:lnTo>
                  <a:lnTo>
                    <a:pt x="174" y="61"/>
                  </a:lnTo>
                  <a:lnTo>
                    <a:pt x="173" y="60"/>
                  </a:lnTo>
                  <a:lnTo>
                    <a:pt x="173" y="58"/>
                  </a:lnTo>
                  <a:lnTo>
                    <a:pt x="173" y="21"/>
                  </a:lnTo>
                  <a:lnTo>
                    <a:pt x="153" y="0"/>
                  </a:lnTo>
                  <a:lnTo>
                    <a:pt x="141" y="0"/>
                  </a:lnTo>
                  <a:lnTo>
                    <a:pt x="143" y="31"/>
                  </a:lnTo>
                  <a:lnTo>
                    <a:pt x="134" y="37"/>
                  </a:lnTo>
                  <a:lnTo>
                    <a:pt x="0" y="39"/>
                  </a:lnTo>
                  <a:lnTo>
                    <a:pt x="0" y="39"/>
                  </a:lnTo>
                  <a:lnTo>
                    <a:pt x="5" y="70"/>
                  </a:lnTo>
                  <a:lnTo>
                    <a:pt x="5" y="70"/>
                  </a:lnTo>
                  <a:lnTo>
                    <a:pt x="5" y="72"/>
                  </a:lnTo>
                  <a:lnTo>
                    <a:pt x="5" y="73"/>
                  </a:lnTo>
                  <a:lnTo>
                    <a:pt x="5" y="78"/>
                  </a:lnTo>
                  <a:lnTo>
                    <a:pt x="3" y="84"/>
                  </a:lnTo>
                  <a:lnTo>
                    <a:pt x="3" y="90"/>
                  </a:lnTo>
                  <a:lnTo>
                    <a:pt x="3" y="96"/>
                  </a:lnTo>
                  <a:lnTo>
                    <a:pt x="3" y="103"/>
                  </a:lnTo>
                  <a:lnTo>
                    <a:pt x="3" y="111"/>
                  </a:lnTo>
                  <a:lnTo>
                    <a:pt x="3" y="120"/>
                  </a:lnTo>
                  <a:lnTo>
                    <a:pt x="5" y="128"/>
                  </a:lnTo>
                  <a:lnTo>
                    <a:pt x="5" y="135"/>
                  </a:lnTo>
                  <a:lnTo>
                    <a:pt x="6" y="142"/>
                  </a:lnTo>
                  <a:lnTo>
                    <a:pt x="8" y="150"/>
                  </a:lnTo>
                  <a:lnTo>
                    <a:pt x="11" y="157"/>
                  </a:lnTo>
                  <a:lnTo>
                    <a:pt x="14" y="162"/>
                  </a:lnTo>
                  <a:lnTo>
                    <a:pt x="18" y="166"/>
                  </a:lnTo>
                  <a:lnTo>
                    <a:pt x="18" y="166"/>
                  </a:lnTo>
                  <a:lnTo>
                    <a:pt x="18" y="168"/>
                  </a:lnTo>
                  <a:lnTo>
                    <a:pt x="18" y="171"/>
                  </a:lnTo>
                  <a:lnTo>
                    <a:pt x="20" y="175"/>
                  </a:lnTo>
                  <a:lnTo>
                    <a:pt x="21" y="183"/>
                  </a:lnTo>
                  <a:lnTo>
                    <a:pt x="23" y="190"/>
                  </a:lnTo>
                  <a:lnTo>
                    <a:pt x="24" y="198"/>
                  </a:lnTo>
                  <a:lnTo>
                    <a:pt x="24" y="207"/>
                  </a:lnTo>
                  <a:lnTo>
                    <a:pt x="25" y="216"/>
                  </a:lnTo>
                  <a:lnTo>
                    <a:pt x="25" y="216"/>
                  </a:lnTo>
                  <a:lnTo>
                    <a:pt x="25" y="219"/>
                  </a:lnTo>
                  <a:lnTo>
                    <a:pt x="25" y="223"/>
                  </a:lnTo>
                  <a:lnTo>
                    <a:pt x="25" y="228"/>
                  </a:lnTo>
                  <a:lnTo>
                    <a:pt x="25" y="234"/>
                  </a:lnTo>
                  <a:lnTo>
                    <a:pt x="25" y="240"/>
                  </a:lnTo>
                  <a:lnTo>
                    <a:pt x="25" y="244"/>
                  </a:lnTo>
                  <a:lnTo>
                    <a:pt x="25" y="249"/>
                  </a:lnTo>
                  <a:lnTo>
                    <a:pt x="25" y="250"/>
                  </a:lnTo>
                  <a:lnTo>
                    <a:pt x="32" y="261"/>
                  </a:lnTo>
                  <a:lnTo>
                    <a:pt x="30" y="280"/>
                  </a:lnTo>
                  <a:lnTo>
                    <a:pt x="32" y="306"/>
                  </a:lnTo>
                  <a:lnTo>
                    <a:pt x="41" y="317"/>
                  </a:lnTo>
                  <a:lnTo>
                    <a:pt x="45" y="328"/>
                  </a:lnTo>
                  <a:lnTo>
                    <a:pt x="44" y="360"/>
                  </a:lnTo>
                  <a:lnTo>
                    <a:pt x="44" y="369"/>
                  </a:lnTo>
                  <a:lnTo>
                    <a:pt x="31" y="385"/>
                  </a:lnTo>
                  <a:lnTo>
                    <a:pt x="31" y="385"/>
                  </a:lnTo>
                  <a:lnTo>
                    <a:pt x="30" y="386"/>
                  </a:lnTo>
                  <a:lnTo>
                    <a:pt x="28" y="388"/>
                  </a:lnTo>
                  <a:lnTo>
                    <a:pt x="27" y="390"/>
                  </a:lnTo>
                  <a:lnTo>
                    <a:pt x="25" y="393"/>
                  </a:lnTo>
                  <a:lnTo>
                    <a:pt x="24" y="396"/>
                  </a:lnTo>
                  <a:lnTo>
                    <a:pt x="24" y="400"/>
                  </a:lnTo>
                  <a:lnTo>
                    <a:pt x="25" y="403"/>
                  </a:lnTo>
                  <a:lnTo>
                    <a:pt x="28" y="406"/>
                  </a:lnTo>
                  <a:lnTo>
                    <a:pt x="28" y="406"/>
                  </a:lnTo>
                  <a:lnTo>
                    <a:pt x="30" y="406"/>
                  </a:lnTo>
                  <a:lnTo>
                    <a:pt x="32" y="409"/>
                  </a:lnTo>
                  <a:lnTo>
                    <a:pt x="36" y="412"/>
                  </a:lnTo>
                  <a:lnTo>
                    <a:pt x="41" y="415"/>
                  </a:lnTo>
                  <a:lnTo>
                    <a:pt x="45" y="419"/>
                  </a:lnTo>
                  <a:lnTo>
                    <a:pt x="50" y="422"/>
                  </a:lnTo>
                  <a:lnTo>
                    <a:pt x="51" y="423"/>
                  </a:lnTo>
                  <a:lnTo>
                    <a:pt x="53" y="424"/>
                  </a:lnTo>
                  <a:lnTo>
                    <a:pt x="53" y="424"/>
                  </a:lnTo>
                  <a:lnTo>
                    <a:pt x="53" y="426"/>
                  </a:lnTo>
                  <a:lnTo>
                    <a:pt x="53" y="432"/>
                  </a:lnTo>
                  <a:lnTo>
                    <a:pt x="53" y="442"/>
                  </a:lnTo>
                  <a:lnTo>
                    <a:pt x="53" y="455"/>
                  </a:lnTo>
                  <a:lnTo>
                    <a:pt x="53" y="469"/>
                  </a:lnTo>
                  <a:lnTo>
                    <a:pt x="53" y="487"/>
                  </a:lnTo>
                  <a:lnTo>
                    <a:pt x="53" y="504"/>
                  </a:lnTo>
                  <a:lnTo>
                    <a:pt x="53" y="522"/>
                  </a:lnTo>
                  <a:lnTo>
                    <a:pt x="53" y="539"/>
                  </a:lnTo>
                  <a:lnTo>
                    <a:pt x="51" y="558"/>
                  </a:lnTo>
                  <a:lnTo>
                    <a:pt x="51" y="574"/>
                  </a:lnTo>
                  <a:lnTo>
                    <a:pt x="51" y="588"/>
                  </a:lnTo>
                  <a:lnTo>
                    <a:pt x="51" y="601"/>
                  </a:lnTo>
                  <a:lnTo>
                    <a:pt x="51" y="610"/>
                  </a:lnTo>
                  <a:lnTo>
                    <a:pt x="53" y="616"/>
                  </a:lnTo>
                  <a:lnTo>
                    <a:pt x="53" y="619"/>
                  </a:lnTo>
                  <a:lnTo>
                    <a:pt x="53" y="619"/>
                  </a:lnTo>
                  <a:lnTo>
                    <a:pt x="53" y="617"/>
                  </a:lnTo>
                  <a:lnTo>
                    <a:pt x="56" y="617"/>
                  </a:lnTo>
                  <a:lnTo>
                    <a:pt x="61" y="617"/>
                  </a:lnTo>
                  <a:lnTo>
                    <a:pt x="66" y="617"/>
                  </a:lnTo>
                  <a:lnTo>
                    <a:pt x="75" y="617"/>
                  </a:lnTo>
                  <a:lnTo>
                    <a:pt x="84" y="617"/>
                  </a:lnTo>
                  <a:lnTo>
                    <a:pt x="95" y="617"/>
                  </a:lnTo>
                  <a:lnTo>
                    <a:pt x="107" y="617"/>
                  </a:lnTo>
                  <a:lnTo>
                    <a:pt x="122" y="617"/>
                  </a:lnTo>
                  <a:lnTo>
                    <a:pt x="134" y="617"/>
                  </a:lnTo>
                  <a:lnTo>
                    <a:pt x="150" y="617"/>
                  </a:lnTo>
                  <a:lnTo>
                    <a:pt x="165" y="617"/>
                  </a:lnTo>
                  <a:lnTo>
                    <a:pt x="182" y="617"/>
                  </a:lnTo>
                  <a:lnTo>
                    <a:pt x="198" y="616"/>
                  </a:lnTo>
                  <a:lnTo>
                    <a:pt x="215" y="616"/>
                  </a:lnTo>
                  <a:lnTo>
                    <a:pt x="231" y="616"/>
                  </a:lnTo>
                  <a:lnTo>
                    <a:pt x="251" y="616"/>
                  </a:lnTo>
                  <a:lnTo>
                    <a:pt x="267" y="616"/>
                  </a:lnTo>
                  <a:lnTo>
                    <a:pt x="285" y="616"/>
                  </a:lnTo>
                  <a:lnTo>
                    <a:pt x="302" y="614"/>
                  </a:lnTo>
                  <a:lnTo>
                    <a:pt x="318" y="614"/>
                  </a:lnTo>
                  <a:lnTo>
                    <a:pt x="335" y="614"/>
                  </a:lnTo>
                  <a:lnTo>
                    <a:pt x="351" y="614"/>
                  </a:lnTo>
                  <a:lnTo>
                    <a:pt x="365" y="613"/>
                  </a:lnTo>
                  <a:lnTo>
                    <a:pt x="380" y="613"/>
                  </a:lnTo>
                  <a:lnTo>
                    <a:pt x="394" y="613"/>
                  </a:lnTo>
                  <a:lnTo>
                    <a:pt x="405" y="611"/>
                  </a:lnTo>
                  <a:lnTo>
                    <a:pt x="416" y="611"/>
                  </a:lnTo>
                  <a:lnTo>
                    <a:pt x="425" y="610"/>
                  </a:lnTo>
                  <a:lnTo>
                    <a:pt x="434" y="610"/>
                  </a:lnTo>
                  <a:lnTo>
                    <a:pt x="441" y="608"/>
                  </a:lnTo>
                  <a:lnTo>
                    <a:pt x="446" y="607"/>
                  </a:lnTo>
                </a:path>
              </a:pathLst>
            </a:custGeom>
            <a:solidFill>
              <a:schemeClr val="tx2">
                <a:lumMod val="60000"/>
                <a:lumOff val="40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05" name="Freeform 39"/>
            <p:cNvSpPr>
              <a:spLocks/>
            </p:cNvSpPr>
            <p:nvPr/>
          </p:nvSpPr>
          <p:spPr bwMode="auto">
            <a:xfrm>
              <a:off x="2205300" y="4459148"/>
              <a:ext cx="335768" cy="226651"/>
            </a:xfrm>
            <a:custGeom>
              <a:avLst/>
              <a:gdLst>
                <a:gd name="T0" fmla="*/ 57 w 500"/>
                <a:gd name="T1" fmla="*/ 310 h 338"/>
                <a:gd name="T2" fmla="*/ 56 w 500"/>
                <a:gd name="T3" fmla="*/ 294 h 338"/>
                <a:gd name="T4" fmla="*/ 57 w 500"/>
                <a:gd name="T5" fmla="*/ 275 h 338"/>
                <a:gd name="T6" fmla="*/ 59 w 500"/>
                <a:gd name="T7" fmla="*/ 265 h 338"/>
                <a:gd name="T8" fmla="*/ 49 w 500"/>
                <a:gd name="T9" fmla="*/ 226 h 338"/>
                <a:gd name="T10" fmla="*/ 38 w 500"/>
                <a:gd name="T11" fmla="*/ 210 h 338"/>
                <a:gd name="T12" fmla="*/ 40 w 500"/>
                <a:gd name="T13" fmla="*/ 199 h 338"/>
                <a:gd name="T14" fmla="*/ 34 w 500"/>
                <a:gd name="T15" fmla="*/ 176 h 338"/>
                <a:gd name="T16" fmla="*/ 29 w 500"/>
                <a:gd name="T17" fmla="*/ 168 h 338"/>
                <a:gd name="T18" fmla="*/ 20 w 500"/>
                <a:gd name="T19" fmla="*/ 154 h 338"/>
                <a:gd name="T20" fmla="*/ 19 w 500"/>
                <a:gd name="T21" fmla="*/ 146 h 338"/>
                <a:gd name="T22" fmla="*/ 0 w 500"/>
                <a:gd name="T23" fmla="*/ 94 h 338"/>
                <a:gd name="T24" fmla="*/ 2 w 500"/>
                <a:gd name="T25" fmla="*/ 33 h 338"/>
                <a:gd name="T26" fmla="*/ 2 w 500"/>
                <a:gd name="T27" fmla="*/ 11 h 338"/>
                <a:gd name="T28" fmla="*/ 21 w 500"/>
                <a:gd name="T29" fmla="*/ 9 h 338"/>
                <a:gd name="T30" fmla="*/ 56 w 500"/>
                <a:gd name="T31" fmla="*/ 9 h 338"/>
                <a:gd name="T32" fmla="*/ 110 w 500"/>
                <a:gd name="T33" fmla="*/ 9 h 338"/>
                <a:gd name="T34" fmla="*/ 175 w 500"/>
                <a:gd name="T35" fmla="*/ 8 h 338"/>
                <a:gd name="T36" fmla="*/ 245 w 500"/>
                <a:gd name="T37" fmla="*/ 8 h 338"/>
                <a:gd name="T38" fmla="*/ 311 w 500"/>
                <a:gd name="T39" fmla="*/ 6 h 338"/>
                <a:gd name="T40" fmla="*/ 365 w 500"/>
                <a:gd name="T41" fmla="*/ 3 h 338"/>
                <a:gd name="T42" fmla="*/ 401 w 500"/>
                <a:gd name="T43" fmla="*/ 0 h 338"/>
                <a:gd name="T44" fmla="*/ 415 w 500"/>
                <a:gd name="T45" fmla="*/ 18 h 338"/>
                <a:gd name="T46" fmla="*/ 419 w 500"/>
                <a:gd name="T47" fmla="*/ 24 h 338"/>
                <a:gd name="T48" fmla="*/ 413 w 500"/>
                <a:gd name="T49" fmla="*/ 44 h 338"/>
                <a:gd name="T50" fmla="*/ 415 w 500"/>
                <a:gd name="T51" fmla="*/ 58 h 338"/>
                <a:gd name="T52" fmla="*/ 424 w 500"/>
                <a:gd name="T53" fmla="*/ 71 h 338"/>
                <a:gd name="T54" fmla="*/ 425 w 500"/>
                <a:gd name="T55" fmla="*/ 81 h 338"/>
                <a:gd name="T56" fmla="*/ 445 w 500"/>
                <a:gd name="T57" fmla="*/ 88 h 338"/>
                <a:gd name="T58" fmla="*/ 451 w 500"/>
                <a:gd name="T59" fmla="*/ 91 h 338"/>
                <a:gd name="T60" fmla="*/ 458 w 500"/>
                <a:gd name="T61" fmla="*/ 105 h 338"/>
                <a:gd name="T62" fmla="*/ 460 w 500"/>
                <a:gd name="T63" fmla="*/ 110 h 338"/>
                <a:gd name="T64" fmla="*/ 470 w 500"/>
                <a:gd name="T65" fmla="*/ 117 h 338"/>
                <a:gd name="T66" fmla="*/ 478 w 500"/>
                <a:gd name="T67" fmla="*/ 127 h 338"/>
                <a:gd name="T68" fmla="*/ 476 w 500"/>
                <a:gd name="T69" fmla="*/ 132 h 338"/>
                <a:gd name="T70" fmla="*/ 491 w 500"/>
                <a:gd name="T71" fmla="*/ 140 h 338"/>
                <a:gd name="T72" fmla="*/ 499 w 500"/>
                <a:gd name="T73" fmla="*/ 160 h 338"/>
                <a:gd name="T74" fmla="*/ 488 w 500"/>
                <a:gd name="T75" fmla="*/ 181 h 338"/>
                <a:gd name="T76" fmla="*/ 484 w 500"/>
                <a:gd name="T77" fmla="*/ 190 h 338"/>
                <a:gd name="T78" fmla="*/ 484 w 500"/>
                <a:gd name="T79" fmla="*/ 203 h 338"/>
                <a:gd name="T80" fmla="*/ 475 w 500"/>
                <a:gd name="T81" fmla="*/ 209 h 338"/>
                <a:gd name="T82" fmla="*/ 467 w 500"/>
                <a:gd name="T83" fmla="*/ 210 h 338"/>
                <a:gd name="T84" fmla="*/ 461 w 500"/>
                <a:gd name="T85" fmla="*/ 216 h 338"/>
                <a:gd name="T86" fmla="*/ 437 w 500"/>
                <a:gd name="T87" fmla="*/ 222 h 338"/>
                <a:gd name="T88" fmla="*/ 431 w 500"/>
                <a:gd name="T89" fmla="*/ 239 h 338"/>
                <a:gd name="T90" fmla="*/ 442 w 500"/>
                <a:gd name="T91" fmla="*/ 262 h 338"/>
                <a:gd name="T92" fmla="*/ 440 w 500"/>
                <a:gd name="T93" fmla="*/ 275 h 338"/>
                <a:gd name="T94" fmla="*/ 434 w 500"/>
                <a:gd name="T95" fmla="*/ 285 h 338"/>
                <a:gd name="T96" fmla="*/ 432 w 500"/>
                <a:gd name="T97" fmla="*/ 292 h 338"/>
                <a:gd name="T98" fmla="*/ 431 w 500"/>
                <a:gd name="T99" fmla="*/ 298 h 338"/>
                <a:gd name="T100" fmla="*/ 422 w 500"/>
                <a:gd name="T101" fmla="*/ 305 h 338"/>
                <a:gd name="T102" fmla="*/ 409 w 500"/>
                <a:gd name="T103" fmla="*/ 312 h 338"/>
                <a:gd name="T104" fmla="*/ 412 w 500"/>
                <a:gd name="T105" fmla="*/ 322 h 338"/>
                <a:gd name="T106" fmla="*/ 413 w 500"/>
                <a:gd name="T107" fmla="*/ 328 h 338"/>
                <a:gd name="T108" fmla="*/ 407 w 500"/>
                <a:gd name="T109" fmla="*/ 336 h 338"/>
                <a:gd name="T110" fmla="*/ 399 w 500"/>
                <a:gd name="T111" fmla="*/ 330 h 338"/>
                <a:gd name="T112" fmla="*/ 386 w 500"/>
                <a:gd name="T113" fmla="*/ 313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0" h="338">
                  <a:moveTo>
                    <a:pt x="63" y="321"/>
                  </a:moveTo>
                  <a:lnTo>
                    <a:pt x="60" y="318"/>
                  </a:lnTo>
                  <a:lnTo>
                    <a:pt x="59" y="315"/>
                  </a:lnTo>
                  <a:lnTo>
                    <a:pt x="57" y="310"/>
                  </a:lnTo>
                  <a:lnTo>
                    <a:pt x="57" y="306"/>
                  </a:lnTo>
                  <a:lnTo>
                    <a:pt x="56" y="303"/>
                  </a:lnTo>
                  <a:lnTo>
                    <a:pt x="56" y="298"/>
                  </a:lnTo>
                  <a:lnTo>
                    <a:pt x="56" y="294"/>
                  </a:lnTo>
                  <a:lnTo>
                    <a:pt x="56" y="288"/>
                  </a:lnTo>
                  <a:lnTo>
                    <a:pt x="57" y="283"/>
                  </a:lnTo>
                  <a:lnTo>
                    <a:pt x="57" y="279"/>
                  </a:lnTo>
                  <a:lnTo>
                    <a:pt x="57" y="275"/>
                  </a:lnTo>
                  <a:lnTo>
                    <a:pt x="57" y="272"/>
                  </a:lnTo>
                  <a:lnTo>
                    <a:pt x="59" y="269"/>
                  </a:lnTo>
                  <a:lnTo>
                    <a:pt x="59" y="267"/>
                  </a:lnTo>
                  <a:lnTo>
                    <a:pt x="59" y="265"/>
                  </a:lnTo>
                  <a:lnTo>
                    <a:pt x="59" y="265"/>
                  </a:lnTo>
                  <a:lnTo>
                    <a:pt x="53" y="258"/>
                  </a:lnTo>
                  <a:lnTo>
                    <a:pt x="52" y="231"/>
                  </a:lnTo>
                  <a:lnTo>
                    <a:pt x="49" y="226"/>
                  </a:lnTo>
                  <a:lnTo>
                    <a:pt x="44" y="223"/>
                  </a:lnTo>
                  <a:lnTo>
                    <a:pt x="41" y="219"/>
                  </a:lnTo>
                  <a:lnTo>
                    <a:pt x="38" y="214"/>
                  </a:lnTo>
                  <a:lnTo>
                    <a:pt x="38" y="210"/>
                  </a:lnTo>
                  <a:lnTo>
                    <a:pt x="38" y="206"/>
                  </a:lnTo>
                  <a:lnTo>
                    <a:pt x="38" y="203"/>
                  </a:lnTo>
                  <a:lnTo>
                    <a:pt x="38" y="201"/>
                  </a:lnTo>
                  <a:lnTo>
                    <a:pt x="40" y="199"/>
                  </a:lnTo>
                  <a:lnTo>
                    <a:pt x="38" y="192"/>
                  </a:lnTo>
                  <a:lnTo>
                    <a:pt x="38" y="184"/>
                  </a:lnTo>
                  <a:lnTo>
                    <a:pt x="37" y="180"/>
                  </a:lnTo>
                  <a:lnTo>
                    <a:pt x="34" y="176"/>
                  </a:lnTo>
                  <a:lnTo>
                    <a:pt x="33" y="173"/>
                  </a:lnTo>
                  <a:lnTo>
                    <a:pt x="32" y="171"/>
                  </a:lnTo>
                  <a:lnTo>
                    <a:pt x="30" y="170"/>
                  </a:lnTo>
                  <a:lnTo>
                    <a:pt x="29" y="168"/>
                  </a:lnTo>
                  <a:lnTo>
                    <a:pt x="24" y="166"/>
                  </a:lnTo>
                  <a:lnTo>
                    <a:pt x="23" y="163"/>
                  </a:lnTo>
                  <a:lnTo>
                    <a:pt x="20" y="159"/>
                  </a:lnTo>
                  <a:lnTo>
                    <a:pt x="20" y="154"/>
                  </a:lnTo>
                  <a:lnTo>
                    <a:pt x="19" y="151"/>
                  </a:lnTo>
                  <a:lnTo>
                    <a:pt x="19" y="147"/>
                  </a:lnTo>
                  <a:lnTo>
                    <a:pt x="19" y="146"/>
                  </a:lnTo>
                  <a:lnTo>
                    <a:pt x="19" y="146"/>
                  </a:lnTo>
                  <a:lnTo>
                    <a:pt x="14" y="134"/>
                  </a:lnTo>
                  <a:lnTo>
                    <a:pt x="14" y="121"/>
                  </a:lnTo>
                  <a:lnTo>
                    <a:pt x="7" y="104"/>
                  </a:lnTo>
                  <a:lnTo>
                    <a:pt x="0" y="94"/>
                  </a:lnTo>
                  <a:lnTo>
                    <a:pt x="1" y="87"/>
                  </a:lnTo>
                  <a:lnTo>
                    <a:pt x="13" y="41"/>
                  </a:lnTo>
                  <a:lnTo>
                    <a:pt x="1" y="41"/>
                  </a:lnTo>
                  <a:lnTo>
                    <a:pt x="2" y="33"/>
                  </a:lnTo>
                  <a:lnTo>
                    <a:pt x="5" y="30"/>
                  </a:lnTo>
                  <a:lnTo>
                    <a:pt x="4" y="23"/>
                  </a:lnTo>
                  <a:lnTo>
                    <a:pt x="1" y="15"/>
                  </a:lnTo>
                  <a:lnTo>
                    <a:pt x="2" y="11"/>
                  </a:lnTo>
                  <a:lnTo>
                    <a:pt x="13" y="11"/>
                  </a:lnTo>
                  <a:lnTo>
                    <a:pt x="13" y="9"/>
                  </a:lnTo>
                  <a:lnTo>
                    <a:pt x="16" y="9"/>
                  </a:lnTo>
                  <a:lnTo>
                    <a:pt x="21" y="9"/>
                  </a:lnTo>
                  <a:lnTo>
                    <a:pt x="27" y="9"/>
                  </a:lnTo>
                  <a:lnTo>
                    <a:pt x="35" y="9"/>
                  </a:lnTo>
                  <a:lnTo>
                    <a:pt x="44" y="9"/>
                  </a:lnTo>
                  <a:lnTo>
                    <a:pt x="56" y="9"/>
                  </a:lnTo>
                  <a:lnTo>
                    <a:pt x="67" y="9"/>
                  </a:lnTo>
                  <a:lnTo>
                    <a:pt x="82" y="9"/>
                  </a:lnTo>
                  <a:lnTo>
                    <a:pt x="95" y="9"/>
                  </a:lnTo>
                  <a:lnTo>
                    <a:pt x="110" y="9"/>
                  </a:lnTo>
                  <a:lnTo>
                    <a:pt x="126" y="9"/>
                  </a:lnTo>
                  <a:lnTo>
                    <a:pt x="142" y="9"/>
                  </a:lnTo>
                  <a:lnTo>
                    <a:pt x="159" y="8"/>
                  </a:lnTo>
                  <a:lnTo>
                    <a:pt x="175" y="8"/>
                  </a:lnTo>
                  <a:lnTo>
                    <a:pt x="192" y="8"/>
                  </a:lnTo>
                  <a:lnTo>
                    <a:pt x="211" y="8"/>
                  </a:lnTo>
                  <a:lnTo>
                    <a:pt x="228" y="8"/>
                  </a:lnTo>
                  <a:lnTo>
                    <a:pt x="245" y="8"/>
                  </a:lnTo>
                  <a:lnTo>
                    <a:pt x="263" y="6"/>
                  </a:lnTo>
                  <a:lnTo>
                    <a:pt x="278" y="6"/>
                  </a:lnTo>
                  <a:lnTo>
                    <a:pt x="296" y="6"/>
                  </a:lnTo>
                  <a:lnTo>
                    <a:pt x="311" y="6"/>
                  </a:lnTo>
                  <a:lnTo>
                    <a:pt x="326" y="5"/>
                  </a:lnTo>
                  <a:lnTo>
                    <a:pt x="340" y="5"/>
                  </a:lnTo>
                  <a:lnTo>
                    <a:pt x="355" y="5"/>
                  </a:lnTo>
                  <a:lnTo>
                    <a:pt x="365" y="3"/>
                  </a:lnTo>
                  <a:lnTo>
                    <a:pt x="377" y="3"/>
                  </a:lnTo>
                  <a:lnTo>
                    <a:pt x="386" y="2"/>
                  </a:lnTo>
                  <a:lnTo>
                    <a:pt x="395" y="2"/>
                  </a:lnTo>
                  <a:lnTo>
                    <a:pt x="401" y="0"/>
                  </a:lnTo>
                  <a:lnTo>
                    <a:pt x="406" y="0"/>
                  </a:lnTo>
                  <a:lnTo>
                    <a:pt x="406" y="0"/>
                  </a:lnTo>
                  <a:lnTo>
                    <a:pt x="413" y="18"/>
                  </a:lnTo>
                  <a:lnTo>
                    <a:pt x="415" y="18"/>
                  </a:lnTo>
                  <a:lnTo>
                    <a:pt x="415" y="20"/>
                  </a:lnTo>
                  <a:lnTo>
                    <a:pt x="416" y="20"/>
                  </a:lnTo>
                  <a:lnTo>
                    <a:pt x="418" y="21"/>
                  </a:lnTo>
                  <a:lnTo>
                    <a:pt x="419" y="24"/>
                  </a:lnTo>
                  <a:lnTo>
                    <a:pt x="419" y="28"/>
                  </a:lnTo>
                  <a:lnTo>
                    <a:pt x="418" y="33"/>
                  </a:lnTo>
                  <a:lnTo>
                    <a:pt x="415" y="39"/>
                  </a:lnTo>
                  <a:lnTo>
                    <a:pt x="413" y="44"/>
                  </a:lnTo>
                  <a:lnTo>
                    <a:pt x="412" y="47"/>
                  </a:lnTo>
                  <a:lnTo>
                    <a:pt x="413" y="51"/>
                  </a:lnTo>
                  <a:lnTo>
                    <a:pt x="413" y="54"/>
                  </a:lnTo>
                  <a:lnTo>
                    <a:pt x="415" y="58"/>
                  </a:lnTo>
                  <a:lnTo>
                    <a:pt x="416" y="61"/>
                  </a:lnTo>
                  <a:lnTo>
                    <a:pt x="419" y="64"/>
                  </a:lnTo>
                  <a:lnTo>
                    <a:pt x="421" y="68"/>
                  </a:lnTo>
                  <a:lnTo>
                    <a:pt x="424" y="71"/>
                  </a:lnTo>
                  <a:lnTo>
                    <a:pt x="425" y="75"/>
                  </a:lnTo>
                  <a:lnTo>
                    <a:pt x="425" y="77"/>
                  </a:lnTo>
                  <a:lnTo>
                    <a:pt x="425" y="80"/>
                  </a:lnTo>
                  <a:lnTo>
                    <a:pt x="425" y="81"/>
                  </a:lnTo>
                  <a:lnTo>
                    <a:pt x="425" y="83"/>
                  </a:lnTo>
                  <a:lnTo>
                    <a:pt x="425" y="83"/>
                  </a:lnTo>
                  <a:lnTo>
                    <a:pt x="425" y="83"/>
                  </a:lnTo>
                  <a:lnTo>
                    <a:pt x="445" y="88"/>
                  </a:lnTo>
                  <a:lnTo>
                    <a:pt x="445" y="88"/>
                  </a:lnTo>
                  <a:lnTo>
                    <a:pt x="446" y="90"/>
                  </a:lnTo>
                  <a:lnTo>
                    <a:pt x="449" y="90"/>
                  </a:lnTo>
                  <a:lnTo>
                    <a:pt x="451" y="91"/>
                  </a:lnTo>
                  <a:lnTo>
                    <a:pt x="454" y="94"/>
                  </a:lnTo>
                  <a:lnTo>
                    <a:pt x="455" y="97"/>
                  </a:lnTo>
                  <a:lnTo>
                    <a:pt x="457" y="101"/>
                  </a:lnTo>
                  <a:lnTo>
                    <a:pt x="458" y="105"/>
                  </a:lnTo>
                  <a:lnTo>
                    <a:pt x="458" y="107"/>
                  </a:lnTo>
                  <a:lnTo>
                    <a:pt x="458" y="108"/>
                  </a:lnTo>
                  <a:lnTo>
                    <a:pt x="460" y="110"/>
                  </a:lnTo>
                  <a:lnTo>
                    <a:pt x="460" y="110"/>
                  </a:lnTo>
                  <a:lnTo>
                    <a:pt x="463" y="111"/>
                  </a:lnTo>
                  <a:lnTo>
                    <a:pt x="464" y="113"/>
                  </a:lnTo>
                  <a:lnTo>
                    <a:pt x="467" y="114"/>
                  </a:lnTo>
                  <a:lnTo>
                    <a:pt x="470" y="117"/>
                  </a:lnTo>
                  <a:lnTo>
                    <a:pt x="475" y="120"/>
                  </a:lnTo>
                  <a:lnTo>
                    <a:pt x="478" y="123"/>
                  </a:lnTo>
                  <a:lnTo>
                    <a:pt x="478" y="126"/>
                  </a:lnTo>
                  <a:lnTo>
                    <a:pt x="478" y="127"/>
                  </a:lnTo>
                  <a:lnTo>
                    <a:pt x="478" y="129"/>
                  </a:lnTo>
                  <a:lnTo>
                    <a:pt x="476" y="130"/>
                  </a:lnTo>
                  <a:lnTo>
                    <a:pt x="476" y="132"/>
                  </a:lnTo>
                  <a:lnTo>
                    <a:pt x="476" y="132"/>
                  </a:lnTo>
                  <a:lnTo>
                    <a:pt x="485" y="137"/>
                  </a:lnTo>
                  <a:lnTo>
                    <a:pt x="487" y="137"/>
                  </a:lnTo>
                  <a:lnTo>
                    <a:pt x="488" y="138"/>
                  </a:lnTo>
                  <a:lnTo>
                    <a:pt x="491" y="140"/>
                  </a:lnTo>
                  <a:lnTo>
                    <a:pt x="496" y="143"/>
                  </a:lnTo>
                  <a:lnTo>
                    <a:pt x="497" y="147"/>
                  </a:lnTo>
                  <a:lnTo>
                    <a:pt x="499" y="153"/>
                  </a:lnTo>
                  <a:lnTo>
                    <a:pt x="499" y="160"/>
                  </a:lnTo>
                  <a:lnTo>
                    <a:pt x="497" y="170"/>
                  </a:lnTo>
                  <a:lnTo>
                    <a:pt x="494" y="177"/>
                  </a:lnTo>
                  <a:lnTo>
                    <a:pt x="491" y="180"/>
                  </a:lnTo>
                  <a:lnTo>
                    <a:pt x="488" y="181"/>
                  </a:lnTo>
                  <a:lnTo>
                    <a:pt x="487" y="180"/>
                  </a:lnTo>
                  <a:lnTo>
                    <a:pt x="485" y="181"/>
                  </a:lnTo>
                  <a:lnTo>
                    <a:pt x="485" y="183"/>
                  </a:lnTo>
                  <a:lnTo>
                    <a:pt x="484" y="190"/>
                  </a:lnTo>
                  <a:lnTo>
                    <a:pt x="484" y="202"/>
                  </a:lnTo>
                  <a:lnTo>
                    <a:pt x="484" y="202"/>
                  </a:lnTo>
                  <a:lnTo>
                    <a:pt x="484" y="202"/>
                  </a:lnTo>
                  <a:lnTo>
                    <a:pt x="484" y="203"/>
                  </a:lnTo>
                  <a:lnTo>
                    <a:pt x="482" y="204"/>
                  </a:lnTo>
                  <a:lnTo>
                    <a:pt x="481" y="206"/>
                  </a:lnTo>
                  <a:lnTo>
                    <a:pt x="478" y="207"/>
                  </a:lnTo>
                  <a:lnTo>
                    <a:pt x="475" y="209"/>
                  </a:lnTo>
                  <a:lnTo>
                    <a:pt x="469" y="209"/>
                  </a:lnTo>
                  <a:lnTo>
                    <a:pt x="467" y="209"/>
                  </a:lnTo>
                  <a:lnTo>
                    <a:pt x="467" y="210"/>
                  </a:lnTo>
                  <a:lnTo>
                    <a:pt x="467" y="210"/>
                  </a:lnTo>
                  <a:lnTo>
                    <a:pt x="467" y="212"/>
                  </a:lnTo>
                  <a:lnTo>
                    <a:pt x="466" y="213"/>
                  </a:lnTo>
                  <a:lnTo>
                    <a:pt x="465" y="214"/>
                  </a:lnTo>
                  <a:lnTo>
                    <a:pt x="461" y="216"/>
                  </a:lnTo>
                  <a:lnTo>
                    <a:pt x="455" y="217"/>
                  </a:lnTo>
                  <a:lnTo>
                    <a:pt x="449" y="217"/>
                  </a:lnTo>
                  <a:lnTo>
                    <a:pt x="443" y="219"/>
                  </a:lnTo>
                  <a:lnTo>
                    <a:pt x="437" y="222"/>
                  </a:lnTo>
                  <a:lnTo>
                    <a:pt x="433" y="225"/>
                  </a:lnTo>
                  <a:lnTo>
                    <a:pt x="431" y="228"/>
                  </a:lnTo>
                  <a:lnTo>
                    <a:pt x="431" y="234"/>
                  </a:lnTo>
                  <a:lnTo>
                    <a:pt x="431" y="239"/>
                  </a:lnTo>
                  <a:lnTo>
                    <a:pt x="433" y="246"/>
                  </a:lnTo>
                  <a:lnTo>
                    <a:pt x="436" y="253"/>
                  </a:lnTo>
                  <a:lnTo>
                    <a:pt x="440" y="258"/>
                  </a:lnTo>
                  <a:lnTo>
                    <a:pt x="442" y="262"/>
                  </a:lnTo>
                  <a:lnTo>
                    <a:pt x="443" y="265"/>
                  </a:lnTo>
                  <a:lnTo>
                    <a:pt x="445" y="269"/>
                  </a:lnTo>
                  <a:lnTo>
                    <a:pt x="443" y="272"/>
                  </a:lnTo>
                  <a:lnTo>
                    <a:pt x="440" y="275"/>
                  </a:lnTo>
                  <a:lnTo>
                    <a:pt x="436" y="280"/>
                  </a:lnTo>
                  <a:lnTo>
                    <a:pt x="436" y="280"/>
                  </a:lnTo>
                  <a:lnTo>
                    <a:pt x="436" y="283"/>
                  </a:lnTo>
                  <a:lnTo>
                    <a:pt x="434" y="285"/>
                  </a:lnTo>
                  <a:lnTo>
                    <a:pt x="433" y="288"/>
                  </a:lnTo>
                  <a:lnTo>
                    <a:pt x="433" y="289"/>
                  </a:lnTo>
                  <a:lnTo>
                    <a:pt x="432" y="291"/>
                  </a:lnTo>
                  <a:lnTo>
                    <a:pt x="432" y="292"/>
                  </a:lnTo>
                  <a:lnTo>
                    <a:pt x="432" y="294"/>
                  </a:lnTo>
                  <a:lnTo>
                    <a:pt x="432" y="294"/>
                  </a:lnTo>
                  <a:lnTo>
                    <a:pt x="431" y="295"/>
                  </a:lnTo>
                  <a:lnTo>
                    <a:pt x="431" y="298"/>
                  </a:lnTo>
                  <a:lnTo>
                    <a:pt x="431" y="300"/>
                  </a:lnTo>
                  <a:lnTo>
                    <a:pt x="430" y="303"/>
                  </a:lnTo>
                  <a:lnTo>
                    <a:pt x="427" y="303"/>
                  </a:lnTo>
                  <a:lnTo>
                    <a:pt x="422" y="305"/>
                  </a:lnTo>
                  <a:lnTo>
                    <a:pt x="418" y="306"/>
                  </a:lnTo>
                  <a:lnTo>
                    <a:pt x="413" y="307"/>
                  </a:lnTo>
                  <a:lnTo>
                    <a:pt x="410" y="309"/>
                  </a:lnTo>
                  <a:lnTo>
                    <a:pt x="409" y="312"/>
                  </a:lnTo>
                  <a:lnTo>
                    <a:pt x="409" y="315"/>
                  </a:lnTo>
                  <a:lnTo>
                    <a:pt x="409" y="318"/>
                  </a:lnTo>
                  <a:lnTo>
                    <a:pt x="410" y="319"/>
                  </a:lnTo>
                  <a:lnTo>
                    <a:pt x="412" y="322"/>
                  </a:lnTo>
                  <a:lnTo>
                    <a:pt x="413" y="324"/>
                  </a:lnTo>
                  <a:lnTo>
                    <a:pt x="413" y="324"/>
                  </a:lnTo>
                  <a:lnTo>
                    <a:pt x="413" y="325"/>
                  </a:lnTo>
                  <a:lnTo>
                    <a:pt x="413" y="328"/>
                  </a:lnTo>
                  <a:lnTo>
                    <a:pt x="412" y="330"/>
                  </a:lnTo>
                  <a:lnTo>
                    <a:pt x="410" y="333"/>
                  </a:lnTo>
                  <a:lnTo>
                    <a:pt x="409" y="334"/>
                  </a:lnTo>
                  <a:lnTo>
                    <a:pt x="407" y="336"/>
                  </a:lnTo>
                  <a:lnTo>
                    <a:pt x="406" y="337"/>
                  </a:lnTo>
                  <a:lnTo>
                    <a:pt x="404" y="337"/>
                  </a:lnTo>
                  <a:lnTo>
                    <a:pt x="403" y="334"/>
                  </a:lnTo>
                  <a:lnTo>
                    <a:pt x="399" y="330"/>
                  </a:lnTo>
                  <a:lnTo>
                    <a:pt x="395" y="325"/>
                  </a:lnTo>
                  <a:lnTo>
                    <a:pt x="392" y="321"/>
                  </a:lnTo>
                  <a:lnTo>
                    <a:pt x="388" y="316"/>
                  </a:lnTo>
                  <a:lnTo>
                    <a:pt x="386" y="313"/>
                  </a:lnTo>
                  <a:lnTo>
                    <a:pt x="385" y="312"/>
                  </a:lnTo>
                  <a:lnTo>
                    <a:pt x="63" y="321"/>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06" name="Freeform 40"/>
            <p:cNvSpPr>
              <a:spLocks/>
            </p:cNvSpPr>
            <p:nvPr/>
          </p:nvSpPr>
          <p:spPr bwMode="auto">
            <a:xfrm>
              <a:off x="2205300" y="4459148"/>
              <a:ext cx="335768" cy="226651"/>
            </a:xfrm>
            <a:custGeom>
              <a:avLst/>
              <a:gdLst>
                <a:gd name="T0" fmla="*/ 59 w 500"/>
                <a:gd name="T1" fmla="*/ 315 h 338"/>
                <a:gd name="T2" fmla="*/ 56 w 500"/>
                <a:gd name="T3" fmla="*/ 298 h 338"/>
                <a:gd name="T4" fmla="*/ 57 w 500"/>
                <a:gd name="T5" fmla="*/ 279 h 338"/>
                <a:gd name="T6" fmla="*/ 59 w 500"/>
                <a:gd name="T7" fmla="*/ 267 h 338"/>
                <a:gd name="T8" fmla="*/ 52 w 500"/>
                <a:gd name="T9" fmla="*/ 231 h 338"/>
                <a:gd name="T10" fmla="*/ 41 w 500"/>
                <a:gd name="T11" fmla="*/ 219 h 338"/>
                <a:gd name="T12" fmla="*/ 38 w 500"/>
                <a:gd name="T13" fmla="*/ 203 h 338"/>
                <a:gd name="T14" fmla="*/ 38 w 500"/>
                <a:gd name="T15" fmla="*/ 192 h 338"/>
                <a:gd name="T16" fmla="*/ 33 w 500"/>
                <a:gd name="T17" fmla="*/ 173 h 338"/>
                <a:gd name="T18" fmla="*/ 29 w 500"/>
                <a:gd name="T19" fmla="*/ 168 h 338"/>
                <a:gd name="T20" fmla="*/ 20 w 500"/>
                <a:gd name="T21" fmla="*/ 154 h 338"/>
                <a:gd name="T22" fmla="*/ 19 w 500"/>
                <a:gd name="T23" fmla="*/ 146 h 338"/>
                <a:gd name="T24" fmla="*/ 0 w 500"/>
                <a:gd name="T25" fmla="*/ 94 h 338"/>
                <a:gd name="T26" fmla="*/ 2 w 500"/>
                <a:gd name="T27" fmla="*/ 33 h 338"/>
                <a:gd name="T28" fmla="*/ 2 w 500"/>
                <a:gd name="T29" fmla="*/ 11 h 338"/>
                <a:gd name="T30" fmla="*/ 16 w 500"/>
                <a:gd name="T31" fmla="*/ 9 h 338"/>
                <a:gd name="T32" fmla="*/ 44 w 500"/>
                <a:gd name="T33" fmla="*/ 9 h 338"/>
                <a:gd name="T34" fmla="*/ 95 w 500"/>
                <a:gd name="T35" fmla="*/ 9 h 338"/>
                <a:gd name="T36" fmla="*/ 159 w 500"/>
                <a:gd name="T37" fmla="*/ 8 h 338"/>
                <a:gd name="T38" fmla="*/ 228 w 500"/>
                <a:gd name="T39" fmla="*/ 8 h 338"/>
                <a:gd name="T40" fmla="*/ 296 w 500"/>
                <a:gd name="T41" fmla="*/ 6 h 338"/>
                <a:gd name="T42" fmla="*/ 355 w 500"/>
                <a:gd name="T43" fmla="*/ 5 h 338"/>
                <a:gd name="T44" fmla="*/ 395 w 500"/>
                <a:gd name="T45" fmla="*/ 2 h 338"/>
                <a:gd name="T46" fmla="*/ 413 w 500"/>
                <a:gd name="T47" fmla="*/ 18 h 338"/>
                <a:gd name="T48" fmla="*/ 416 w 500"/>
                <a:gd name="T49" fmla="*/ 20 h 338"/>
                <a:gd name="T50" fmla="*/ 418 w 500"/>
                <a:gd name="T51" fmla="*/ 33 h 338"/>
                <a:gd name="T52" fmla="*/ 412 w 500"/>
                <a:gd name="T53" fmla="*/ 47 h 338"/>
                <a:gd name="T54" fmla="*/ 416 w 500"/>
                <a:gd name="T55" fmla="*/ 61 h 338"/>
                <a:gd name="T56" fmla="*/ 424 w 500"/>
                <a:gd name="T57" fmla="*/ 71 h 338"/>
                <a:gd name="T58" fmla="*/ 425 w 500"/>
                <a:gd name="T59" fmla="*/ 81 h 338"/>
                <a:gd name="T60" fmla="*/ 445 w 500"/>
                <a:gd name="T61" fmla="*/ 88 h 338"/>
                <a:gd name="T62" fmla="*/ 449 w 500"/>
                <a:gd name="T63" fmla="*/ 90 h 338"/>
                <a:gd name="T64" fmla="*/ 457 w 500"/>
                <a:gd name="T65" fmla="*/ 101 h 338"/>
                <a:gd name="T66" fmla="*/ 458 w 500"/>
                <a:gd name="T67" fmla="*/ 108 h 338"/>
                <a:gd name="T68" fmla="*/ 464 w 500"/>
                <a:gd name="T69" fmla="*/ 113 h 338"/>
                <a:gd name="T70" fmla="*/ 475 w 500"/>
                <a:gd name="T71" fmla="*/ 120 h 338"/>
                <a:gd name="T72" fmla="*/ 478 w 500"/>
                <a:gd name="T73" fmla="*/ 129 h 338"/>
                <a:gd name="T74" fmla="*/ 485 w 500"/>
                <a:gd name="T75" fmla="*/ 137 h 338"/>
                <a:gd name="T76" fmla="*/ 491 w 500"/>
                <a:gd name="T77" fmla="*/ 140 h 338"/>
                <a:gd name="T78" fmla="*/ 499 w 500"/>
                <a:gd name="T79" fmla="*/ 160 h 338"/>
                <a:gd name="T80" fmla="*/ 491 w 500"/>
                <a:gd name="T81" fmla="*/ 180 h 338"/>
                <a:gd name="T82" fmla="*/ 485 w 500"/>
                <a:gd name="T83" fmla="*/ 183 h 338"/>
                <a:gd name="T84" fmla="*/ 484 w 500"/>
                <a:gd name="T85" fmla="*/ 202 h 338"/>
                <a:gd name="T86" fmla="*/ 481 w 500"/>
                <a:gd name="T87" fmla="*/ 206 h 338"/>
                <a:gd name="T88" fmla="*/ 469 w 500"/>
                <a:gd name="T89" fmla="*/ 209 h 338"/>
                <a:gd name="T90" fmla="*/ 467 w 500"/>
                <a:gd name="T91" fmla="*/ 212 h 338"/>
                <a:gd name="T92" fmla="*/ 455 w 500"/>
                <a:gd name="T93" fmla="*/ 217 h 338"/>
                <a:gd name="T94" fmla="*/ 437 w 500"/>
                <a:gd name="T95" fmla="*/ 222 h 338"/>
                <a:gd name="T96" fmla="*/ 431 w 500"/>
                <a:gd name="T97" fmla="*/ 239 h 338"/>
                <a:gd name="T98" fmla="*/ 440 w 500"/>
                <a:gd name="T99" fmla="*/ 258 h 338"/>
                <a:gd name="T100" fmla="*/ 443 w 500"/>
                <a:gd name="T101" fmla="*/ 272 h 338"/>
                <a:gd name="T102" fmla="*/ 436 w 500"/>
                <a:gd name="T103" fmla="*/ 280 h 338"/>
                <a:gd name="T104" fmla="*/ 433 w 500"/>
                <a:gd name="T105" fmla="*/ 289 h 338"/>
                <a:gd name="T106" fmla="*/ 432 w 500"/>
                <a:gd name="T107" fmla="*/ 294 h 338"/>
                <a:gd name="T108" fmla="*/ 431 w 500"/>
                <a:gd name="T109" fmla="*/ 300 h 338"/>
                <a:gd name="T110" fmla="*/ 418 w 500"/>
                <a:gd name="T111" fmla="*/ 306 h 338"/>
                <a:gd name="T112" fmla="*/ 409 w 500"/>
                <a:gd name="T113" fmla="*/ 312 h 338"/>
                <a:gd name="T114" fmla="*/ 412 w 500"/>
                <a:gd name="T115" fmla="*/ 322 h 338"/>
                <a:gd name="T116" fmla="*/ 413 w 500"/>
                <a:gd name="T117" fmla="*/ 325 h 338"/>
                <a:gd name="T118" fmla="*/ 409 w 500"/>
                <a:gd name="T119" fmla="*/ 334 h 338"/>
                <a:gd name="T120" fmla="*/ 404 w 500"/>
                <a:gd name="T121" fmla="*/ 337 h 338"/>
                <a:gd name="T122" fmla="*/ 392 w 500"/>
                <a:gd name="T123" fmla="*/ 321 h 338"/>
                <a:gd name="T124" fmla="*/ 63 w 500"/>
                <a:gd name="T125" fmla="*/ 32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0" h="338">
                  <a:moveTo>
                    <a:pt x="63" y="321"/>
                  </a:moveTo>
                  <a:lnTo>
                    <a:pt x="63" y="321"/>
                  </a:lnTo>
                  <a:lnTo>
                    <a:pt x="60" y="318"/>
                  </a:lnTo>
                  <a:lnTo>
                    <a:pt x="59" y="315"/>
                  </a:lnTo>
                  <a:lnTo>
                    <a:pt x="57" y="310"/>
                  </a:lnTo>
                  <a:lnTo>
                    <a:pt x="57" y="306"/>
                  </a:lnTo>
                  <a:lnTo>
                    <a:pt x="56" y="303"/>
                  </a:lnTo>
                  <a:lnTo>
                    <a:pt x="56" y="298"/>
                  </a:lnTo>
                  <a:lnTo>
                    <a:pt x="56" y="294"/>
                  </a:lnTo>
                  <a:lnTo>
                    <a:pt x="56" y="288"/>
                  </a:lnTo>
                  <a:lnTo>
                    <a:pt x="57" y="283"/>
                  </a:lnTo>
                  <a:lnTo>
                    <a:pt x="57" y="279"/>
                  </a:lnTo>
                  <a:lnTo>
                    <a:pt x="57" y="275"/>
                  </a:lnTo>
                  <a:lnTo>
                    <a:pt x="57" y="272"/>
                  </a:lnTo>
                  <a:lnTo>
                    <a:pt x="59" y="269"/>
                  </a:lnTo>
                  <a:lnTo>
                    <a:pt x="59" y="267"/>
                  </a:lnTo>
                  <a:lnTo>
                    <a:pt x="59" y="265"/>
                  </a:lnTo>
                  <a:lnTo>
                    <a:pt x="59" y="265"/>
                  </a:lnTo>
                  <a:lnTo>
                    <a:pt x="53" y="258"/>
                  </a:lnTo>
                  <a:lnTo>
                    <a:pt x="52" y="231"/>
                  </a:lnTo>
                  <a:lnTo>
                    <a:pt x="49" y="226"/>
                  </a:lnTo>
                  <a:lnTo>
                    <a:pt x="49" y="226"/>
                  </a:lnTo>
                  <a:lnTo>
                    <a:pt x="44" y="223"/>
                  </a:lnTo>
                  <a:lnTo>
                    <a:pt x="41" y="219"/>
                  </a:lnTo>
                  <a:lnTo>
                    <a:pt x="38" y="214"/>
                  </a:lnTo>
                  <a:lnTo>
                    <a:pt x="38" y="210"/>
                  </a:lnTo>
                  <a:lnTo>
                    <a:pt x="38" y="206"/>
                  </a:lnTo>
                  <a:lnTo>
                    <a:pt x="38" y="203"/>
                  </a:lnTo>
                  <a:lnTo>
                    <a:pt x="38" y="201"/>
                  </a:lnTo>
                  <a:lnTo>
                    <a:pt x="40" y="199"/>
                  </a:lnTo>
                  <a:lnTo>
                    <a:pt x="40" y="199"/>
                  </a:lnTo>
                  <a:lnTo>
                    <a:pt x="38" y="192"/>
                  </a:lnTo>
                  <a:lnTo>
                    <a:pt x="38" y="184"/>
                  </a:lnTo>
                  <a:lnTo>
                    <a:pt x="37" y="180"/>
                  </a:lnTo>
                  <a:lnTo>
                    <a:pt x="34" y="176"/>
                  </a:lnTo>
                  <a:lnTo>
                    <a:pt x="33" y="173"/>
                  </a:lnTo>
                  <a:lnTo>
                    <a:pt x="32" y="171"/>
                  </a:lnTo>
                  <a:lnTo>
                    <a:pt x="30" y="170"/>
                  </a:lnTo>
                  <a:lnTo>
                    <a:pt x="29" y="168"/>
                  </a:lnTo>
                  <a:lnTo>
                    <a:pt x="29" y="168"/>
                  </a:lnTo>
                  <a:lnTo>
                    <a:pt x="24" y="166"/>
                  </a:lnTo>
                  <a:lnTo>
                    <a:pt x="23" y="163"/>
                  </a:lnTo>
                  <a:lnTo>
                    <a:pt x="20" y="159"/>
                  </a:lnTo>
                  <a:lnTo>
                    <a:pt x="20" y="154"/>
                  </a:lnTo>
                  <a:lnTo>
                    <a:pt x="19" y="151"/>
                  </a:lnTo>
                  <a:lnTo>
                    <a:pt x="19" y="147"/>
                  </a:lnTo>
                  <a:lnTo>
                    <a:pt x="19" y="146"/>
                  </a:lnTo>
                  <a:lnTo>
                    <a:pt x="19" y="146"/>
                  </a:lnTo>
                  <a:lnTo>
                    <a:pt x="14" y="134"/>
                  </a:lnTo>
                  <a:lnTo>
                    <a:pt x="14" y="121"/>
                  </a:lnTo>
                  <a:lnTo>
                    <a:pt x="7" y="104"/>
                  </a:lnTo>
                  <a:lnTo>
                    <a:pt x="0" y="94"/>
                  </a:lnTo>
                  <a:lnTo>
                    <a:pt x="1" y="87"/>
                  </a:lnTo>
                  <a:lnTo>
                    <a:pt x="13" y="41"/>
                  </a:lnTo>
                  <a:lnTo>
                    <a:pt x="1" y="41"/>
                  </a:lnTo>
                  <a:lnTo>
                    <a:pt x="2" y="33"/>
                  </a:lnTo>
                  <a:lnTo>
                    <a:pt x="5" y="30"/>
                  </a:lnTo>
                  <a:lnTo>
                    <a:pt x="4" y="23"/>
                  </a:lnTo>
                  <a:lnTo>
                    <a:pt x="1" y="15"/>
                  </a:lnTo>
                  <a:lnTo>
                    <a:pt x="2" y="11"/>
                  </a:lnTo>
                  <a:lnTo>
                    <a:pt x="13" y="11"/>
                  </a:lnTo>
                  <a:lnTo>
                    <a:pt x="13" y="11"/>
                  </a:lnTo>
                  <a:lnTo>
                    <a:pt x="13" y="9"/>
                  </a:lnTo>
                  <a:lnTo>
                    <a:pt x="16" y="9"/>
                  </a:lnTo>
                  <a:lnTo>
                    <a:pt x="21" y="9"/>
                  </a:lnTo>
                  <a:lnTo>
                    <a:pt x="27" y="9"/>
                  </a:lnTo>
                  <a:lnTo>
                    <a:pt x="35" y="9"/>
                  </a:lnTo>
                  <a:lnTo>
                    <a:pt x="44" y="9"/>
                  </a:lnTo>
                  <a:lnTo>
                    <a:pt x="56" y="9"/>
                  </a:lnTo>
                  <a:lnTo>
                    <a:pt x="67" y="9"/>
                  </a:lnTo>
                  <a:lnTo>
                    <a:pt x="82" y="9"/>
                  </a:lnTo>
                  <a:lnTo>
                    <a:pt x="95" y="9"/>
                  </a:lnTo>
                  <a:lnTo>
                    <a:pt x="110" y="9"/>
                  </a:lnTo>
                  <a:lnTo>
                    <a:pt x="126" y="9"/>
                  </a:lnTo>
                  <a:lnTo>
                    <a:pt x="142" y="9"/>
                  </a:lnTo>
                  <a:lnTo>
                    <a:pt x="159" y="8"/>
                  </a:lnTo>
                  <a:lnTo>
                    <a:pt x="175" y="8"/>
                  </a:lnTo>
                  <a:lnTo>
                    <a:pt x="192" y="8"/>
                  </a:lnTo>
                  <a:lnTo>
                    <a:pt x="211" y="8"/>
                  </a:lnTo>
                  <a:lnTo>
                    <a:pt x="228" y="8"/>
                  </a:lnTo>
                  <a:lnTo>
                    <a:pt x="245" y="8"/>
                  </a:lnTo>
                  <a:lnTo>
                    <a:pt x="263" y="6"/>
                  </a:lnTo>
                  <a:lnTo>
                    <a:pt x="278" y="6"/>
                  </a:lnTo>
                  <a:lnTo>
                    <a:pt x="296" y="6"/>
                  </a:lnTo>
                  <a:lnTo>
                    <a:pt x="311" y="6"/>
                  </a:lnTo>
                  <a:lnTo>
                    <a:pt x="326" y="5"/>
                  </a:lnTo>
                  <a:lnTo>
                    <a:pt x="340" y="5"/>
                  </a:lnTo>
                  <a:lnTo>
                    <a:pt x="355" y="5"/>
                  </a:lnTo>
                  <a:lnTo>
                    <a:pt x="365" y="3"/>
                  </a:lnTo>
                  <a:lnTo>
                    <a:pt x="377" y="3"/>
                  </a:lnTo>
                  <a:lnTo>
                    <a:pt x="386" y="2"/>
                  </a:lnTo>
                  <a:lnTo>
                    <a:pt x="395" y="2"/>
                  </a:lnTo>
                  <a:lnTo>
                    <a:pt x="401" y="0"/>
                  </a:lnTo>
                  <a:lnTo>
                    <a:pt x="406" y="0"/>
                  </a:lnTo>
                  <a:lnTo>
                    <a:pt x="406" y="0"/>
                  </a:lnTo>
                  <a:lnTo>
                    <a:pt x="413" y="18"/>
                  </a:lnTo>
                  <a:lnTo>
                    <a:pt x="413" y="18"/>
                  </a:lnTo>
                  <a:lnTo>
                    <a:pt x="415" y="18"/>
                  </a:lnTo>
                  <a:lnTo>
                    <a:pt x="415" y="20"/>
                  </a:lnTo>
                  <a:lnTo>
                    <a:pt x="416" y="20"/>
                  </a:lnTo>
                  <a:lnTo>
                    <a:pt x="418" y="21"/>
                  </a:lnTo>
                  <a:lnTo>
                    <a:pt x="419" y="24"/>
                  </a:lnTo>
                  <a:lnTo>
                    <a:pt x="419" y="28"/>
                  </a:lnTo>
                  <a:lnTo>
                    <a:pt x="418" y="33"/>
                  </a:lnTo>
                  <a:lnTo>
                    <a:pt x="415" y="39"/>
                  </a:lnTo>
                  <a:lnTo>
                    <a:pt x="415" y="39"/>
                  </a:lnTo>
                  <a:lnTo>
                    <a:pt x="413" y="44"/>
                  </a:lnTo>
                  <a:lnTo>
                    <a:pt x="412" y="47"/>
                  </a:lnTo>
                  <a:lnTo>
                    <a:pt x="413" y="51"/>
                  </a:lnTo>
                  <a:lnTo>
                    <a:pt x="413" y="54"/>
                  </a:lnTo>
                  <a:lnTo>
                    <a:pt x="415" y="58"/>
                  </a:lnTo>
                  <a:lnTo>
                    <a:pt x="416" y="61"/>
                  </a:lnTo>
                  <a:lnTo>
                    <a:pt x="419" y="64"/>
                  </a:lnTo>
                  <a:lnTo>
                    <a:pt x="421" y="68"/>
                  </a:lnTo>
                  <a:lnTo>
                    <a:pt x="421" y="68"/>
                  </a:lnTo>
                  <a:lnTo>
                    <a:pt x="424" y="71"/>
                  </a:lnTo>
                  <a:lnTo>
                    <a:pt x="425" y="75"/>
                  </a:lnTo>
                  <a:lnTo>
                    <a:pt x="425" y="77"/>
                  </a:lnTo>
                  <a:lnTo>
                    <a:pt x="425" y="80"/>
                  </a:lnTo>
                  <a:lnTo>
                    <a:pt x="425" y="81"/>
                  </a:lnTo>
                  <a:lnTo>
                    <a:pt x="425" y="83"/>
                  </a:lnTo>
                  <a:lnTo>
                    <a:pt x="425" y="83"/>
                  </a:lnTo>
                  <a:lnTo>
                    <a:pt x="425" y="83"/>
                  </a:lnTo>
                  <a:lnTo>
                    <a:pt x="445" y="88"/>
                  </a:lnTo>
                  <a:lnTo>
                    <a:pt x="445" y="88"/>
                  </a:lnTo>
                  <a:lnTo>
                    <a:pt x="445" y="88"/>
                  </a:lnTo>
                  <a:lnTo>
                    <a:pt x="446" y="90"/>
                  </a:lnTo>
                  <a:lnTo>
                    <a:pt x="449" y="90"/>
                  </a:lnTo>
                  <a:lnTo>
                    <a:pt x="451" y="91"/>
                  </a:lnTo>
                  <a:lnTo>
                    <a:pt x="454" y="94"/>
                  </a:lnTo>
                  <a:lnTo>
                    <a:pt x="455" y="97"/>
                  </a:lnTo>
                  <a:lnTo>
                    <a:pt x="457" y="101"/>
                  </a:lnTo>
                  <a:lnTo>
                    <a:pt x="458" y="105"/>
                  </a:lnTo>
                  <a:lnTo>
                    <a:pt x="458" y="105"/>
                  </a:lnTo>
                  <a:lnTo>
                    <a:pt x="458" y="107"/>
                  </a:lnTo>
                  <a:lnTo>
                    <a:pt x="458" y="108"/>
                  </a:lnTo>
                  <a:lnTo>
                    <a:pt x="460" y="110"/>
                  </a:lnTo>
                  <a:lnTo>
                    <a:pt x="460" y="110"/>
                  </a:lnTo>
                  <a:lnTo>
                    <a:pt x="463" y="111"/>
                  </a:lnTo>
                  <a:lnTo>
                    <a:pt x="464" y="113"/>
                  </a:lnTo>
                  <a:lnTo>
                    <a:pt x="467" y="114"/>
                  </a:lnTo>
                  <a:lnTo>
                    <a:pt x="470" y="117"/>
                  </a:lnTo>
                  <a:lnTo>
                    <a:pt x="470" y="117"/>
                  </a:lnTo>
                  <a:lnTo>
                    <a:pt x="475" y="120"/>
                  </a:lnTo>
                  <a:lnTo>
                    <a:pt x="478" y="123"/>
                  </a:lnTo>
                  <a:lnTo>
                    <a:pt x="478" y="126"/>
                  </a:lnTo>
                  <a:lnTo>
                    <a:pt x="478" y="127"/>
                  </a:lnTo>
                  <a:lnTo>
                    <a:pt x="478" y="129"/>
                  </a:lnTo>
                  <a:lnTo>
                    <a:pt x="476" y="130"/>
                  </a:lnTo>
                  <a:lnTo>
                    <a:pt x="476" y="132"/>
                  </a:lnTo>
                  <a:lnTo>
                    <a:pt x="476" y="132"/>
                  </a:lnTo>
                  <a:lnTo>
                    <a:pt x="485" y="137"/>
                  </a:lnTo>
                  <a:lnTo>
                    <a:pt x="485" y="137"/>
                  </a:lnTo>
                  <a:lnTo>
                    <a:pt x="487" y="137"/>
                  </a:lnTo>
                  <a:lnTo>
                    <a:pt x="488" y="138"/>
                  </a:lnTo>
                  <a:lnTo>
                    <a:pt x="491" y="140"/>
                  </a:lnTo>
                  <a:lnTo>
                    <a:pt x="496" y="143"/>
                  </a:lnTo>
                  <a:lnTo>
                    <a:pt x="497" y="147"/>
                  </a:lnTo>
                  <a:lnTo>
                    <a:pt x="499" y="153"/>
                  </a:lnTo>
                  <a:lnTo>
                    <a:pt x="499" y="160"/>
                  </a:lnTo>
                  <a:lnTo>
                    <a:pt x="497" y="170"/>
                  </a:lnTo>
                  <a:lnTo>
                    <a:pt x="497" y="170"/>
                  </a:lnTo>
                  <a:lnTo>
                    <a:pt x="494" y="177"/>
                  </a:lnTo>
                  <a:lnTo>
                    <a:pt x="491" y="180"/>
                  </a:lnTo>
                  <a:lnTo>
                    <a:pt x="488" y="181"/>
                  </a:lnTo>
                  <a:lnTo>
                    <a:pt x="487" y="180"/>
                  </a:lnTo>
                  <a:lnTo>
                    <a:pt x="485" y="181"/>
                  </a:lnTo>
                  <a:lnTo>
                    <a:pt x="485" y="183"/>
                  </a:lnTo>
                  <a:lnTo>
                    <a:pt x="484" y="190"/>
                  </a:lnTo>
                  <a:lnTo>
                    <a:pt x="484" y="202"/>
                  </a:lnTo>
                  <a:lnTo>
                    <a:pt x="484" y="202"/>
                  </a:lnTo>
                  <a:lnTo>
                    <a:pt x="484" y="202"/>
                  </a:lnTo>
                  <a:lnTo>
                    <a:pt x="484" y="202"/>
                  </a:lnTo>
                  <a:lnTo>
                    <a:pt x="484" y="203"/>
                  </a:lnTo>
                  <a:lnTo>
                    <a:pt x="482" y="204"/>
                  </a:lnTo>
                  <a:lnTo>
                    <a:pt x="481" y="206"/>
                  </a:lnTo>
                  <a:lnTo>
                    <a:pt x="478" y="207"/>
                  </a:lnTo>
                  <a:lnTo>
                    <a:pt x="475" y="209"/>
                  </a:lnTo>
                  <a:lnTo>
                    <a:pt x="469" y="209"/>
                  </a:lnTo>
                  <a:lnTo>
                    <a:pt x="469" y="209"/>
                  </a:lnTo>
                  <a:lnTo>
                    <a:pt x="467" y="209"/>
                  </a:lnTo>
                  <a:lnTo>
                    <a:pt x="467" y="210"/>
                  </a:lnTo>
                  <a:lnTo>
                    <a:pt x="467" y="210"/>
                  </a:lnTo>
                  <a:lnTo>
                    <a:pt x="467" y="212"/>
                  </a:lnTo>
                  <a:lnTo>
                    <a:pt x="466" y="213"/>
                  </a:lnTo>
                  <a:lnTo>
                    <a:pt x="465" y="214"/>
                  </a:lnTo>
                  <a:lnTo>
                    <a:pt x="461" y="216"/>
                  </a:lnTo>
                  <a:lnTo>
                    <a:pt x="455" y="217"/>
                  </a:lnTo>
                  <a:lnTo>
                    <a:pt x="455" y="217"/>
                  </a:lnTo>
                  <a:lnTo>
                    <a:pt x="449" y="217"/>
                  </a:lnTo>
                  <a:lnTo>
                    <a:pt x="443" y="219"/>
                  </a:lnTo>
                  <a:lnTo>
                    <a:pt x="437" y="222"/>
                  </a:lnTo>
                  <a:lnTo>
                    <a:pt x="433" y="225"/>
                  </a:lnTo>
                  <a:lnTo>
                    <a:pt x="431" y="228"/>
                  </a:lnTo>
                  <a:lnTo>
                    <a:pt x="431" y="234"/>
                  </a:lnTo>
                  <a:lnTo>
                    <a:pt x="431" y="239"/>
                  </a:lnTo>
                  <a:lnTo>
                    <a:pt x="433" y="246"/>
                  </a:lnTo>
                  <a:lnTo>
                    <a:pt x="433" y="246"/>
                  </a:lnTo>
                  <a:lnTo>
                    <a:pt x="436" y="253"/>
                  </a:lnTo>
                  <a:lnTo>
                    <a:pt x="440" y="258"/>
                  </a:lnTo>
                  <a:lnTo>
                    <a:pt x="442" y="262"/>
                  </a:lnTo>
                  <a:lnTo>
                    <a:pt x="443" y="265"/>
                  </a:lnTo>
                  <a:lnTo>
                    <a:pt x="445" y="269"/>
                  </a:lnTo>
                  <a:lnTo>
                    <a:pt x="443" y="272"/>
                  </a:lnTo>
                  <a:lnTo>
                    <a:pt x="440" y="275"/>
                  </a:lnTo>
                  <a:lnTo>
                    <a:pt x="436" y="280"/>
                  </a:lnTo>
                  <a:lnTo>
                    <a:pt x="436" y="280"/>
                  </a:lnTo>
                  <a:lnTo>
                    <a:pt x="436" y="280"/>
                  </a:lnTo>
                  <a:lnTo>
                    <a:pt x="436" y="283"/>
                  </a:lnTo>
                  <a:lnTo>
                    <a:pt x="434" y="285"/>
                  </a:lnTo>
                  <a:lnTo>
                    <a:pt x="433" y="288"/>
                  </a:lnTo>
                  <a:lnTo>
                    <a:pt x="433" y="289"/>
                  </a:lnTo>
                  <a:lnTo>
                    <a:pt x="432" y="291"/>
                  </a:lnTo>
                  <a:lnTo>
                    <a:pt x="432" y="292"/>
                  </a:lnTo>
                  <a:lnTo>
                    <a:pt x="432" y="294"/>
                  </a:lnTo>
                  <a:lnTo>
                    <a:pt x="432" y="294"/>
                  </a:lnTo>
                  <a:lnTo>
                    <a:pt x="432" y="294"/>
                  </a:lnTo>
                  <a:lnTo>
                    <a:pt x="431" y="295"/>
                  </a:lnTo>
                  <a:lnTo>
                    <a:pt x="431" y="298"/>
                  </a:lnTo>
                  <a:lnTo>
                    <a:pt x="431" y="300"/>
                  </a:lnTo>
                  <a:lnTo>
                    <a:pt x="430" y="303"/>
                  </a:lnTo>
                  <a:lnTo>
                    <a:pt x="427" y="303"/>
                  </a:lnTo>
                  <a:lnTo>
                    <a:pt x="422" y="305"/>
                  </a:lnTo>
                  <a:lnTo>
                    <a:pt x="418" y="306"/>
                  </a:lnTo>
                  <a:lnTo>
                    <a:pt x="418" y="306"/>
                  </a:lnTo>
                  <a:lnTo>
                    <a:pt x="413" y="307"/>
                  </a:lnTo>
                  <a:lnTo>
                    <a:pt x="410" y="309"/>
                  </a:lnTo>
                  <a:lnTo>
                    <a:pt x="409" y="312"/>
                  </a:lnTo>
                  <a:lnTo>
                    <a:pt x="409" y="315"/>
                  </a:lnTo>
                  <a:lnTo>
                    <a:pt x="409" y="318"/>
                  </a:lnTo>
                  <a:lnTo>
                    <a:pt x="410" y="319"/>
                  </a:lnTo>
                  <a:lnTo>
                    <a:pt x="412" y="322"/>
                  </a:lnTo>
                  <a:lnTo>
                    <a:pt x="413" y="324"/>
                  </a:lnTo>
                  <a:lnTo>
                    <a:pt x="413" y="324"/>
                  </a:lnTo>
                  <a:lnTo>
                    <a:pt x="413" y="324"/>
                  </a:lnTo>
                  <a:lnTo>
                    <a:pt x="413" y="325"/>
                  </a:lnTo>
                  <a:lnTo>
                    <a:pt x="413" y="328"/>
                  </a:lnTo>
                  <a:lnTo>
                    <a:pt x="412" y="330"/>
                  </a:lnTo>
                  <a:lnTo>
                    <a:pt x="410" y="333"/>
                  </a:lnTo>
                  <a:lnTo>
                    <a:pt x="409" y="334"/>
                  </a:lnTo>
                  <a:lnTo>
                    <a:pt x="407" y="336"/>
                  </a:lnTo>
                  <a:lnTo>
                    <a:pt x="406" y="337"/>
                  </a:lnTo>
                  <a:lnTo>
                    <a:pt x="406" y="337"/>
                  </a:lnTo>
                  <a:lnTo>
                    <a:pt x="404" y="337"/>
                  </a:lnTo>
                  <a:lnTo>
                    <a:pt x="403" y="334"/>
                  </a:lnTo>
                  <a:lnTo>
                    <a:pt x="399" y="330"/>
                  </a:lnTo>
                  <a:lnTo>
                    <a:pt x="395" y="325"/>
                  </a:lnTo>
                  <a:lnTo>
                    <a:pt x="392" y="321"/>
                  </a:lnTo>
                  <a:lnTo>
                    <a:pt x="388" y="316"/>
                  </a:lnTo>
                  <a:lnTo>
                    <a:pt x="386" y="313"/>
                  </a:lnTo>
                  <a:lnTo>
                    <a:pt x="385" y="312"/>
                  </a:lnTo>
                  <a:lnTo>
                    <a:pt x="63" y="321"/>
                  </a:lnTo>
                </a:path>
              </a:pathLst>
            </a:custGeom>
            <a:solidFill>
              <a:schemeClr val="accent3">
                <a:lumMod val="60000"/>
                <a:lumOff val="40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07" name="Freeform 41"/>
            <p:cNvSpPr>
              <a:spLocks/>
            </p:cNvSpPr>
            <p:nvPr/>
          </p:nvSpPr>
          <p:spPr bwMode="auto">
            <a:xfrm>
              <a:off x="2247497" y="4669032"/>
              <a:ext cx="377964" cy="324763"/>
            </a:xfrm>
            <a:custGeom>
              <a:avLst/>
              <a:gdLst>
                <a:gd name="T0" fmla="*/ 98 w 563"/>
                <a:gd name="T1" fmla="*/ 438 h 484"/>
                <a:gd name="T2" fmla="*/ 98 w 563"/>
                <a:gd name="T3" fmla="*/ 420 h 484"/>
                <a:gd name="T4" fmla="*/ 98 w 563"/>
                <a:gd name="T5" fmla="*/ 402 h 484"/>
                <a:gd name="T6" fmla="*/ 98 w 563"/>
                <a:gd name="T7" fmla="*/ 390 h 484"/>
                <a:gd name="T8" fmla="*/ 71 w 563"/>
                <a:gd name="T9" fmla="*/ 147 h 484"/>
                <a:gd name="T10" fmla="*/ 56 w 563"/>
                <a:gd name="T11" fmla="*/ 116 h 484"/>
                <a:gd name="T12" fmla="*/ 70 w 563"/>
                <a:gd name="T13" fmla="*/ 88 h 484"/>
                <a:gd name="T14" fmla="*/ 62 w 563"/>
                <a:gd name="T15" fmla="*/ 84 h 484"/>
                <a:gd name="T16" fmla="*/ 32 w 563"/>
                <a:gd name="T17" fmla="*/ 69 h 484"/>
                <a:gd name="T18" fmla="*/ 8 w 563"/>
                <a:gd name="T19" fmla="*/ 27 h 484"/>
                <a:gd name="T20" fmla="*/ 4 w 563"/>
                <a:gd name="T21" fmla="*/ 18 h 484"/>
                <a:gd name="T22" fmla="*/ 0 w 563"/>
                <a:gd name="T23" fmla="*/ 8 h 484"/>
                <a:gd name="T24" fmla="*/ 329 w 563"/>
                <a:gd name="T25" fmla="*/ 8 h 484"/>
                <a:gd name="T26" fmla="*/ 341 w 563"/>
                <a:gd name="T27" fmla="*/ 24 h 484"/>
                <a:gd name="T28" fmla="*/ 341 w 563"/>
                <a:gd name="T29" fmla="*/ 27 h 484"/>
                <a:gd name="T30" fmla="*/ 338 w 563"/>
                <a:gd name="T31" fmla="*/ 44 h 484"/>
                <a:gd name="T32" fmla="*/ 344 w 563"/>
                <a:gd name="T33" fmla="*/ 74 h 484"/>
                <a:gd name="T34" fmla="*/ 367 w 563"/>
                <a:gd name="T35" fmla="*/ 107 h 484"/>
                <a:gd name="T36" fmla="*/ 396 w 563"/>
                <a:gd name="T37" fmla="*/ 127 h 484"/>
                <a:gd name="T38" fmla="*/ 407 w 563"/>
                <a:gd name="T39" fmla="*/ 140 h 484"/>
                <a:gd name="T40" fmla="*/ 413 w 563"/>
                <a:gd name="T41" fmla="*/ 173 h 484"/>
                <a:gd name="T42" fmla="*/ 425 w 563"/>
                <a:gd name="T43" fmla="*/ 174 h 484"/>
                <a:gd name="T44" fmla="*/ 437 w 563"/>
                <a:gd name="T45" fmla="*/ 167 h 484"/>
                <a:gd name="T46" fmla="*/ 455 w 563"/>
                <a:gd name="T47" fmla="*/ 179 h 484"/>
                <a:gd name="T48" fmla="*/ 455 w 563"/>
                <a:gd name="T49" fmla="*/ 193 h 484"/>
                <a:gd name="T50" fmla="*/ 449 w 563"/>
                <a:gd name="T51" fmla="*/ 219 h 484"/>
                <a:gd name="T52" fmla="*/ 445 w 563"/>
                <a:gd name="T53" fmla="*/ 227 h 484"/>
                <a:gd name="T54" fmla="*/ 448 w 563"/>
                <a:gd name="T55" fmla="*/ 252 h 484"/>
                <a:gd name="T56" fmla="*/ 473 w 563"/>
                <a:gd name="T57" fmla="*/ 267 h 484"/>
                <a:gd name="T58" fmla="*/ 479 w 563"/>
                <a:gd name="T59" fmla="*/ 272 h 484"/>
                <a:gd name="T60" fmla="*/ 494 w 563"/>
                <a:gd name="T61" fmla="*/ 279 h 484"/>
                <a:gd name="T62" fmla="*/ 527 w 563"/>
                <a:gd name="T63" fmla="*/ 324 h 484"/>
                <a:gd name="T64" fmla="*/ 534 w 563"/>
                <a:gd name="T65" fmla="*/ 362 h 484"/>
                <a:gd name="T66" fmla="*/ 539 w 563"/>
                <a:gd name="T67" fmla="*/ 360 h 484"/>
                <a:gd name="T68" fmla="*/ 544 w 563"/>
                <a:gd name="T69" fmla="*/ 357 h 484"/>
                <a:gd name="T70" fmla="*/ 553 w 563"/>
                <a:gd name="T71" fmla="*/ 368 h 484"/>
                <a:gd name="T72" fmla="*/ 557 w 563"/>
                <a:gd name="T73" fmla="*/ 412 h 484"/>
                <a:gd name="T74" fmla="*/ 523 w 563"/>
                <a:gd name="T75" fmla="*/ 450 h 484"/>
                <a:gd name="T76" fmla="*/ 515 w 563"/>
                <a:gd name="T77" fmla="*/ 450 h 484"/>
                <a:gd name="T78" fmla="*/ 524 w 563"/>
                <a:gd name="T79" fmla="*/ 461 h 484"/>
                <a:gd name="T80" fmla="*/ 526 w 563"/>
                <a:gd name="T81" fmla="*/ 465 h 484"/>
                <a:gd name="T82" fmla="*/ 514 w 563"/>
                <a:gd name="T83" fmla="*/ 480 h 484"/>
                <a:gd name="T84" fmla="*/ 462 w 563"/>
                <a:gd name="T85" fmla="*/ 475 h 484"/>
                <a:gd name="T86" fmla="*/ 472 w 563"/>
                <a:gd name="T87" fmla="*/ 455 h 484"/>
                <a:gd name="T88" fmla="*/ 481 w 563"/>
                <a:gd name="T89" fmla="*/ 438 h 484"/>
                <a:gd name="T90" fmla="*/ 468 w 563"/>
                <a:gd name="T91" fmla="*/ 426 h 484"/>
                <a:gd name="T92" fmla="*/ 455 w 563"/>
                <a:gd name="T93" fmla="*/ 428 h 484"/>
                <a:gd name="T94" fmla="*/ 419 w 563"/>
                <a:gd name="T95" fmla="*/ 429 h 484"/>
                <a:gd name="T96" fmla="*/ 366 w 563"/>
                <a:gd name="T97" fmla="*/ 432 h 484"/>
                <a:gd name="T98" fmla="*/ 301 w 563"/>
                <a:gd name="T99" fmla="*/ 435 h 484"/>
                <a:gd name="T100" fmla="*/ 235 w 563"/>
                <a:gd name="T101" fmla="*/ 438 h 484"/>
                <a:gd name="T102" fmla="*/ 173 w 563"/>
                <a:gd name="T103" fmla="*/ 441 h 484"/>
                <a:gd name="T104" fmla="*/ 127 w 563"/>
                <a:gd name="T105" fmla="*/ 442 h 484"/>
                <a:gd name="T106" fmla="*/ 100 w 563"/>
                <a:gd name="T107" fmla="*/ 44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484">
                  <a:moveTo>
                    <a:pt x="99" y="444"/>
                  </a:moveTo>
                  <a:lnTo>
                    <a:pt x="99" y="442"/>
                  </a:lnTo>
                  <a:lnTo>
                    <a:pt x="98" y="441"/>
                  </a:lnTo>
                  <a:lnTo>
                    <a:pt x="98" y="438"/>
                  </a:lnTo>
                  <a:lnTo>
                    <a:pt x="98" y="435"/>
                  </a:lnTo>
                  <a:lnTo>
                    <a:pt x="98" y="431"/>
                  </a:lnTo>
                  <a:lnTo>
                    <a:pt x="98" y="426"/>
                  </a:lnTo>
                  <a:lnTo>
                    <a:pt x="98" y="420"/>
                  </a:lnTo>
                  <a:lnTo>
                    <a:pt x="98" y="417"/>
                  </a:lnTo>
                  <a:lnTo>
                    <a:pt x="98" y="412"/>
                  </a:lnTo>
                  <a:lnTo>
                    <a:pt x="98" y="406"/>
                  </a:lnTo>
                  <a:lnTo>
                    <a:pt x="98" y="402"/>
                  </a:lnTo>
                  <a:lnTo>
                    <a:pt x="98" y="398"/>
                  </a:lnTo>
                  <a:lnTo>
                    <a:pt x="98" y="395"/>
                  </a:lnTo>
                  <a:lnTo>
                    <a:pt x="98" y="392"/>
                  </a:lnTo>
                  <a:lnTo>
                    <a:pt x="98" y="390"/>
                  </a:lnTo>
                  <a:lnTo>
                    <a:pt x="98" y="389"/>
                  </a:lnTo>
                  <a:lnTo>
                    <a:pt x="96" y="159"/>
                  </a:lnTo>
                  <a:lnTo>
                    <a:pt x="82" y="159"/>
                  </a:lnTo>
                  <a:lnTo>
                    <a:pt x="71" y="147"/>
                  </a:lnTo>
                  <a:lnTo>
                    <a:pt x="70" y="137"/>
                  </a:lnTo>
                  <a:lnTo>
                    <a:pt x="67" y="131"/>
                  </a:lnTo>
                  <a:lnTo>
                    <a:pt x="56" y="123"/>
                  </a:lnTo>
                  <a:lnTo>
                    <a:pt x="56" y="116"/>
                  </a:lnTo>
                  <a:lnTo>
                    <a:pt x="67" y="99"/>
                  </a:lnTo>
                  <a:lnTo>
                    <a:pt x="70" y="96"/>
                  </a:lnTo>
                  <a:lnTo>
                    <a:pt x="71" y="91"/>
                  </a:lnTo>
                  <a:lnTo>
                    <a:pt x="70" y="88"/>
                  </a:lnTo>
                  <a:lnTo>
                    <a:pt x="68" y="87"/>
                  </a:lnTo>
                  <a:lnTo>
                    <a:pt x="66" y="86"/>
                  </a:lnTo>
                  <a:lnTo>
                    <a:pt x="63" y="84"/>
                  </a:lnTo>
                  <a:lnTo>
                    <a:pt x="62" y="84"/>
                  </a:lnTo>
                  <a:lnTo>
                    <a:pt x="60" y="83"/>
                  </a:lnTo>
                  <a:lnTo>
                    <a:pt x="52" y="84"/>
                  </a:lnTo>
                  <a:lnTo>
                    <a:pt x="41" y="75"/>
                  </a:lnTo>
                  <a:lnTo>
                    <a:pt x="32" y="69"/>
                  </a:lnTo>
                  <a:lnTo>
                    <a:pt x="33" y="71"/>
                  </a:lnTo>
                  <a:lnTo>
                    <a:pt x="23" y="47"/>
                  </a:lnTo>
                  <a:lnTo>
                    <a:pt x="11" y="36"/>
                  </a:lnTo>
                  <a:lnTo>
                    <a:pt x="8" y="27"/>
                  </a:lnTo>
                  <a:lnTo>
                    <a:pt x="8" y="26"/>
                  </a:lnTo>
                  <a:lnTo>
                    <a:pt x="7" y="24"/>
                  </a:lnTo>
                  <a:lnTo>
                    <a:pt x="5" y="21"/>
                  </a:lnTo>
                  <a:lnTo>
                    <a:pt x="4" y="18"/>
                  </a:lnTo>
                  <a:lnTo>
                    <a:pt x="2" y="14"/>
                  </a:lnTo>
                  <a:lnTo>
                    <a:pt x="1" y="11"/>
                  </a:lnTo>
                  <a:lnTo>
                    <a:pt x="0" y="8"/>
                  </a:lnTo>
                  <a:lnTo>
                    <a:pt x="0" y="8"/>
                  </a:lnTo>
                  <a:lnTo>
                    <a:pt x="322" y="0"/>
                  </a:lnTo>
                  <a:lnTo>
                    <a:pt x="323" y="0"/>
                  </a:lnTo>
                  <a:lnTo>
                    <a:pt x="325" y="3"/>
                  </a:lnTo>
                  <a:lnTo>
                    <a:pt x="329" y="8"/>
                  </a:lnTo>
                  <a:lnTo>
                    <a:pt x="331" y="12"/>
                  </a:lnTo>
                  <a:lnTo>
                    <a:pt x="335" y="17"/>
                  </a:lnTo>
                  <a:lnTo>
                    <a:pt x="340" y="21"/>
                  </a:lnTo>
                  <a:lnTo>
                    <a:pt x="341" y="24"/>
                  </a:lnTo>
                  <a:lnTo>
                    <a:pt x="343" y="24"/>
                  </a:lnTo>
                  <a:lnTo>
                    <a:pt x="343" y="24"/>
                  </a:lnTo>
                  <a:lnTo>
                    <a:pt x="341" y="26"/>
                  </a:lnTo>
                  <a:lnTo>
                    <a:pt x="341" y="27"/>
                  </a:lnTo>
                  <a:lnTo>
                    <a:pt x="341" y="30"/>
                  </a:lnTo>
                  <a:lnTo>
                    <a:pt x="340" y="33"/>
                  </a:lnTo>
                  <a:lnTo>
                    <a:pt x="340" y="38"/>
                  </a:lnTo>
                  <a:lnTo>
                    <a:pt x="338" y="44"/>
                  </a:lnTo>
                  <a:lnTo>
                    <a:pt x="340" y="51"/>
                  </a:lnTo>
                  <a:lnTo>
                    <a:pt x="340" y="58"/>
                  </a:lnTo>
                  <a:lnTo>
                    <a:pt x="341" y="65"/>
                  </a:lnTo>
                  <a:lnTo>
                    <a:pt x="344" y="74"/>
                  </a:lnTo>
                  <a:lnTo>
                    <a:pt x="349" y="81"/>
                  </a:lnTo>
                  <a:lnTo>
                    <a:pt x="353" y="90"/>
                  </a:lnTo>
                  <a:lnTo>
                    <a:pt x="361" y="98"/>
                  </a:lnTo>
                  <a:lnTo>
                    <a:pt x="367" y="107"/>
                  </a:lnTo>
                  <a:lnTo>
                    <a:pt x="377" y="116"/>
                  </a:lnTo>
                  <a:lnTo>
                    <a:pt x="389" y="124"/>
                  </a:lnTo>
                  <a:lnTo>
                    <a:pt x="392" y="126"/>
                  </a:lnTo>
                  <a:lnTo>
                    <a:pt x="396" y="127"/>
                  </a:lnTo>
                  <a:lnTo>
                    <a:pt x="399" y="128"/>
                  </a:lnTo>
                  <a:lnTo>
                    <a:pt x="402" y="131"/>
                  </a:lnTo>
                  <a:lnTo>
                    <a:pt x="404" y="134"/>
                  </a:lnTo>
                  <a:lnTo>
                    <a:pt x="407" y="140"/>
                  </a:lnTo>
                  <a:lnTo>
                    <a:pt x="409" y="149"/>
                  </a:lnTo>
                  <a:lnTo>
                    <a:pt x="410" y="160"/>
                  </a:lnTo>
                  <a:lnTo>
                    <a:pt x="410" y="167"/>
                  </a:lnTo>
                  <a:lnTo>
                    <a:pt x="413" y="173"/>
                  </a:lnTo>
                  <a:lnTo>
                    <a:pt x="415" y="176"/>
                  </a:lnTo>
                  <a:lnTo>
                    <a:pt x="418" y="177"/>
                  </a:lnTo>
                  <a:lnTo>
                    <a:pt x="421" y="177"/>
                  </a:lnTo>
                  <a:lnTo>
                    <a:pt x="425" y="174"/>
                  </a:lnTo>
                  <a:lnTo>
                    <a:pt x="428" y="171"/>
                  </a:lnTo>
                  <a:lnTo>
                    <a:pt x="430" y="168"/>
                  </a:lnTo>
                  <a:lnTo>
                    <a:pt x="433" y="167"/>
                  </a:lnTo>
                  <a:lnTo>
                    <a:pt x="437" y="167"/>
                  </a:lnTo>
                  <a:lnTo>
                    <a:pt x="442" y="168"/>
                  </a:lnTo>
                  <a:lnTo>
                    <a:pt x="448" y="171"/>
                  </a:lnTo>
                  <a:lnTo>
                    <a:pt x="452" y="174"/>
                  </a:lnTo>
                  <a:lnTo>
                    <a:pt x="455" y="179"/>
                  </a:lnTo>
                  <a:lnTo>
                    <a:pt x="458" y="182"/>
                  </a:lnTo>
                  <a:lnTo>
                    <a:pt x="458" y="184"/>
                  </a:lnTo>
                  <a:lnTo>
                    <a:pt x="458" y="187"/>
                  </a:lnTo>
                  <a:lnTo>
                    <a:pt x="455" y="193"/>
                  </a:lnTo>
                  <a:lnTo>
                    <a:pt x="454" y="198"/>
                  </a:lnTo>
                  <a:lnTo>
                    <a:pt x="452" y="206"/>
                  </a:lnTo>
                  <a:lnTo>
                    <a:pt x="451" y="213"/>
                  </a:lnTo>
                  <a:lnTo>
                    <a:pt x="449" y="219"/>
                  </a:lnTo>
                  <a:lnTo>
                    <a:pt x="448" y="222"/>
                  </a:lnTo>
                  <a:lnTo>
                    <a:pt x="448" y="223"/>
                  </a:lnTo>
                  <a:lnTo>
                    <a:pt x="446" y="225"/>
                  </a:lnTo>
                  <a:lnTo>
                    <a:pt x="445" y="227"/>
                  </a:lnTo>
                  <a:lnTo>
                    <a:pt x="443" y="233"/>
                  </a:lnTo>
                  <a:lnTo>
                    <a:pt x="443" y="239"/>
                  </a:lnTo>
                  <a:lnTo>
                    <a:pt x="445" y="245"/>
                  </a:lnTo>
                  <a:lnTo>
                    <a:pt x="448" y="252"/>
                  </a:lnTo>
                  <a:lnTo>
                    <a:pt x="457" y="258"/>
                  </a:lnTo>
                  <a:lnTo>
                    <a:pt x="468" y="264"/>
                  </a:lnTo>
                  <a:lnTo>
                    <a:pt x="470" y="266"/>
                  </a:lnTo>
                  <a:lnTo>
                    <a:pt x="473" y="267"/>
                  </a:lnTo>
                  <a:lnTo>
                    <a:pt x="476" y="269"/>
                  </a:lnTo>
                  <a:lnTo>
                    <a:pt x="478" y="270"/>
                  </a:lnTo>
                  <a:lnTo>
                    <a:pt x="478" y="270"/>
                  </a:lnTo>
                  <a:lnTo>
                    <a:pt x="479" y="272"/>
                  </a:lnTo>
                  <a:lnTo>
                    <a:pt x="479" y="272"/>
                  </a:lnTo>
                  <a:lnTo>
                    <a:pt x="479" y="272"/>
                  </a:lnTo>
                  <a:lnTo>
                    <a:pt x="479" y="279"/>
                  </a:lnTo>
                  <a:lnTo>
                    <a:pt x="494" y="279"/>
                  </a:lnTo>
                  <a:lnTo>
                    <a:pt x="506" y="291"/>
                  </a:lnTo>
                  <a:lnTo>
                    <a:pt x="520" y="296"/>
                  </a:lnTo>
                  <a:lnTo>
                    <a:pt x="521" y="315"/>
                  </a:lnTo>
                  <a:lnTo>
                    <a:pt x="527" y="324"/>
                  </a:lnTo>
                  <a:lnTo>
                    <a:pt x="523" y="339"/>
                  </a:lnTo>
                  <a:lnTo>
                    <a:pt x="523" y="346"/>
                  </a:lnTo>
                  <a:lnTo>
                    <a:pt x="531" y="354"/>
                  </a:lnTo>
                  <a:lnTo>
                    <a:pt x="534" y="362"/>
                  </a:lnTo>
                  <a:lnTo>
                    <a:pt x="539" y="366"/>
                  </a:lnTo>
                  <a:lnTo>
                    <a:pt x="539" y="366"/>
                  </a:lnTo>
                  <a:lnTo>
                    <a:pt x="539" y="363"/>
                  </a:lnTo>
                  <a:lnTo>
                    <a:pt x="539" y="360"/>
                  </a:lnTo>
                  <a:lnTo>
                    <a:pt x="539" y="357"/>
                  </a:lnTo>
                  <a:lnTo>
                    <a:pt x="539" y="356"/>
                  </a:lnTo>
                  <a:lnTo>
                    <a:pt x="541" y="356"/>
                  </a:lnTo>
                  <a:lnTo>
                    <a:pt x="544" y="357"/>
                  </a:lnTo>
                  <a:lnTo>
                    <a:pt x="545" y="362"/>
                  </a:lnTo>
                  <a:lnTo>
                    <a:pt x="547" y="363"/>
                  </a:lnTo>
                  <a:lnTo>
                    <a:pt x="550" y="366"/>
                  </a:lnTo>
                  <a:lnTo>
                    <a:pt x="553" y="368"/>
                  </a:lnTo>
                  <a:lnTo>
                    <a:pt x="554" y="369"/>
                  </a:lnTo>
                  <a:lnTo>
                    <a:pt x="562" y="375"/>
                  </a:lnTo>
                  <a:lnTo>
                    <a:pt x="557" y="382"/>
                  </a:lnTo>
                  <a:lnTo>
                    <a:pt x="557" y="412"/>
                  </a:lnTo>
                  <a:lnTo>
                    <a:pt x="541" y="414"/>
                  </a:lnTo>
                  <a:lnTo>
                    <a:pt x="526" y="425"/>
                  </a:lnTo>
                  <a:lnTo>
                    <a:pt x="524" y="450"/>
                  </a:lnTo>
                  <a:lnTo>
                    <a:pt x="523" y="450"/>
                  </a:lnTo>
                  <a:lnTo>
                    <a:pt x="521" y="450"/>
                  </a:lnTo>
                  <a:lnTo>
                    <a:pt x="520" y="450"/>
                  </a:lnTo>
                  <a:lnTo>
                    <a:pt x="517" y="450"/>
                  </a:lnTo>
                  <a:lnTo>
                    <a:pt x="515" y="450"/>
                  </a:lnTo>
                  <a:lnTo>
                    <a:pt x="515" y="452"/>
                  </a:lnTo>
                  <a:lnTo>
                    <a:pt x="517" y="455"/>
                  </a:lnTo>
                  <a:lnTo>
                    <a:pt x="520" y="458"/>
                  </a:lnTo>
                  <a:lnTo>
                    <a:pt x="524" y="461"/>
                  </a:lnTo>
                  <a:lnTo>
                    <a:pt x="526" y="464"/>
                  </a:lnTo>
                  <a:lnTo>
                    <a:pt x="526" y="465"/>
                  </a:lnTo>
                  <a:lnTo>
                    <a:pt x="526" y="465"/>
                  </a:lnTo>
                  <a:lnTo>
                    <a:pt x="526" y="465"/>
                  </a:lnTo>
                  <a:lnTo>
                    <a:pt x="524" y="465"/>
                  </a:lnTo>
                  <a:lnTo>
                    <a:pt x="523" y="465"/>
                  </a:lnTo>
                  <a:lnTo>
                    <a:pt x="523" y="465"/>
                  </a:lnTo>
                  <a:lnTo>
                    <a:pt x="514" y="480"/>
                  </a:lnTo>
                  <a:lnTo>
                    <a:pt x="460" y="483"/>
                  </a:lnTo>
                  <a:lnTo>
                    <a:pt x="460" y="481"/>
                  </a:lnTo>
                  <a:lnTo>
                    <a:pt x="461" y="478"/>
                  </a:lnTo>
                  <a:lnTo>
                    <a:pt x="462" y="475"/>
                  </a:lnTo>
                  <a:lnTo>
                    <a:pt x="463" y="469"/>
                  </a:lnTo>
                  <a:lnTo>
                    <a:pt x="466" y="465"/>
                  </a:lnTo>
                  <a:lnTo>
                    <a:pt x="469" y="459"/>
                  </a:lnTo>
                  <a:lnTo>
                    <a:pt x="472" y="455"/>
                  </a:lnTo>
                  <a:lnTo>
                    <a:pt x="478" y="450"/>
                  </a:lnTo>
                  <a:lnTo>
                    <a:pt x="481" y="447"/>
                  </a:lnTo>
                  <a:lnTo>
                    <a:pt x="482" y="442"/>
                  </a:lnTo>
                  <a:lnTo>
                    <a:pt x="481" y="438"/>
                  </a:lnTo>
                  <a:lnTo>
                    <a:pt x="478" y="434"/>
                  </a:lnTo>
                  <a:lnTo>
                    <a:pt x="475" y="431"/>
                  </a:lnTo>
                  <a:lnTo>
                    <a:pt x="470" y="428"/>
                  </a:lnTo>
                  <a:lnTo>
                    <a:pt x="468" y="426"/>
                  </a:lnTo>
                  <a:lnTo>
                    <a:pt x="465" y="426"/>
                  </a:lnTo>
                  <a:lnTo>
                    <a:pt x="463" y="428"/>
                  </a:lnTo>
                  <a:lnTo>
                    <a:pt x="461" y="428"/>
                  </a:lnTo>
                  <a:lnTo>
                    <a:pt x="455" y="428"/>
                  </a:lnTo>
                  <a:lnTo>
                    <a:pt x="448" y="428"/>
                  </a:lnTo>
                  <a:lnTo>
                    <a:pt x="440" y="429"/>
                  </a:lnTo>
                  <a:lnTo>
                    <a:pt x="430" y="429"/>
                  </a:lnTo>
                  <a:lnTo>
                    <a:pt x="419" y="429"/>
                  </a:lnTo>
                  <a:lnTo>
                    <a:pt x="407" y="431"/>
                  </a:lnTo>
                  <a:lnTo>
                    <a:pt x="395" y="431"/>
                  </a:lnTo>
                  <a:lnTo>
                    <a:pt x="380" y="432"/>
                  </a:lnTo>
                  <a:lnTo>
                    <a:pt x="366" y="432"/>
                  </a:lnTo>
                  <a:lnTo>
                    <a:pt x="350" y="432"/>
                  </a:lnTo>
                  <a:lnTo>
                    <a:pt x="334" y="434"/>
                  </a:lnTo>
                  <a:lnTo>
                    <a:pt x="319" y="434"/>
                  </a:lnTo>
                  <a:lnTo>
                    <a:pt x="301" y="435"/>
                  </a:lnTo>
                  <a:lnTo>
                    <a:pt x="286" y="435"/>
                  </a:lnTo>
                  <a:lnTo>
                    <a:pt x="268" y="436"/>
                  </a:lnTo>
                  <a:lnTo>
                    <a:pt x="251" y="436"/>
                  </a:lnTo>
                  <a:lnTo>
                    <a:pt x="235" y="438"/>
                  </a:lnTo>
                  <a:lnTo>
                    <a:pt x="220" y="438"/>
                  </a:lnTo>
                  <a:lnTo>
                    <a:pt x="203" y="439"/>
                  </a:lnTo>
                  <a:lnTo>
                    <a:pt x="188" y="439"/>
                  </a:lnTo>
                  <a:lnTo>
                    <a:pt x="173" y="441"/>
                  </a:lnTo>
                  <a:lnTo>
                    <a:pt x="161" y="441"/>
                  </a:lnTo>
                  <a:lnTo>
                    <a:pt x="148" y="441"/>
                  </a:lnTo>
                  <a:lnTo>
                    <a:pt x="137" y="442"/>
                  </a:lnTo>
                  <a:lnTo>
                    <a:pt x="127" y="442"/>
                  </a:lnTo>
                  <a:lnTo>
                    <a:pt x="118" y="442"/>
                  </a:lnTo>
                  <a:lnTo>
                    <a:pt x="110" y="442"/>
                  </a:lnTo>
                  <a:lnTo>
                    <a:pt x="104" y="442"/>
                  </a:lnTo>
                  <a:lnTo>
                    <a:pt x="100" y="444"/>
                  </a:lnTo>
                  <a:lnTo>
                    <a:pt x="99" y="444"/>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08" name="Freeform 42"/>
            <p:cNvSpPr>
              <a:spLocks/>
            </p:cNvSpPr>
            <p:nvPr/>
          </p:nvSpPr>
          <p:spPr bwMode="auto">
            <a:xfrm>
              <a:off x="2247497" y="4669032"/>
              <a:ext cx="377964" cy="324763"/>
            </a:xfrm>
            <a:custGeom>
              <a:avLst/>
              <a:gdLst>
                <a:gd name="T0" fmla="*/ 98 w 563"/>
                <a:gd name="T1" fmla="*/ 441 h 484"/>
                <a:gd name="T2" fmla="*/ 98 w 563"/>
                <a:gd name="T3" fmla="*/ 426 h 484"/>
                <a:gd name="T4" fmla="*/ 98 w 563"/>
                <a:gd name="T5" fmla="*/ 406 h 484"/>
                <a:gd name="T6" fmla="*/ 98 w 563"/>
                <a:gd name="T7" fmla="*/ 392 h 484"/>
                <a:gd name="T8" fmla="*/ 82 w 563"/>
                <a:gd name="T9" fmla="*/ 159 h 484"/>
                <a:gd name="T10" fmla="*/ 56 w 563"/>
                <a:gd name="T11" fmla="*/ 123 h 484"/>
                <a:gd name="T12" fmla="*/ 70 w 563"/>
                <a:gd name="T13" fmla="*/ 96 h 484"/>
                <a:gd name="T14" fmla="*/ 66 w 563"/>
                <a:gd name="T15" fmla="*/ 86 h 484"/>
                <a:gd name="T16" fmla="*/ 52 w 563"/>
                <a:gd name="T17" fmla="*/ 84 h 484"/>
                <a:gd name="T18" fmla="*/ 23 w 563"/>
                <a:gd name="T19" fmla="*/ 47 h 484"/>
                <a:gd name="T20" fmla="*/ 8 w 563"/>
                <a:gd name="T21" fmla="*/ 26 h 484"/>
                <a:gd name="T22" fmla="*/ 2 w 563"/>
                <a:gd name="T23" fmla="*/ 14 h 484"/>
                <a:gd name="T24" fmla="*/ 322 w 563"/>
                <a:gd name="T25" fmla="*/ 0 h 484"/>
                <a:gd name="T26" fmla="*/ 329 w 563"/>
                <a:gd name="T27" fmla="*/ 8 h 484"/>
                <a:gd name="T28" fmla="*/ 341 w 563"/>
                <a:gd name="T29" fmla="*/ 24 h 484"/>
                <a:gd name="T30" fmla="*/ 341 w 563"/>
                <a:gd name="T31" fmla="*/ 26 h 484"/>
                <a:gd name="T32" fmla="*/ 340 w 563"/>
                <a:gd name="T33" fmla="*/ 38 h 484"/>
                <a:gd name="T34" fmla="*/ 341 w 563"/>
                <a:gd name="T35" fmla="*/ 65 h 484"/>
                <a:gd name="T36" fmla="*/ 361 w 563"/>
                <a:gd name="T37" fmla="*/ 98 h 484"/>
                <a:gd name="T38" fmla="*/ 389 w 563"/>
                <a:gd name="T39" fmla="*/ 124 h 484"/>
                <a:gd name="T40" fmla="*/ 402 w 563"/>
                <a:gd name="T41" fmla="*/ 131 h 484"/>
                <a:gd name="T42" fmla="*/ 410 w 563"/>
                <a:gd name="T43" fmla="*/ 160 h 484"/>
                <a:gd name="T44" fmla="*/ 415 w 563"/>
                <a:gd name="T45" fmla="*/ 176 h 484"/>
                <a:gd name="T46" fmla="*/ 428 w 563"/>
                <a:gd name="T47" fmla="*/ 171 h 484"/>
                <a:gd name="T48" fmla="*/ 437 w 563"/>
                <a:gd name="T49" fmla="*/ 167 h 484"/>
                <a:gd name="T50" fmla="*/ 455 w 563"/>
                <a:gd name="T51" fmla="*/ 179 h 484"/>
                <a:gd name="T52" fmla="*/ 458 w 563"/>
                <a:gd name="T53" fmla="*/ 187 h 484"/>
                <a:gd name="T54" fmla="*/ 451 w 563"/>
                <a:gd name="T55" fmla="*/ 213 h 484"/>
                <a:gd name="T56" fmla="*/ 448 w 563"/>
                <a:gd name="T57" fmla="*/ 223 h 484"/>
                <a:gd name="T58" fmla="*/ 443 w 563"/>
                <a:gd name="T59" fmla="*/ 239 h 484"/>
                <a:gd name="T60" fmla="*/ 468 w 563"/>
                <a:gd name="T61" fmla="*/ 264 h 484"/>
                <a:gd name="T62" fmla="*/ 476 w 563"/>
                <a:gd name="T63" fmla="*/ 269 h 484"/>
                <a:gd name="T64" fmla="*/ 479 w 563"/>
                <a:gd name="T65" fmla="*/ 272 h 484"/>
                <a:gd name="T66" fmla="*/ 506 w 563"/>
                <a:gd name="T67" fmla="*/ 291 h 484"/>
                <a:gd name="T68" fmla="*/ 523 w 563"/>
                <a:gd name="T69" fmla="*/ 339 h 484"/>
                <a:gd name="T70" fmla="*/ 539 w 563"/>
                <a:gd name="T71" fmla="*/ 366 h 484"/>
                <a:gd name="T72" fmla="*/ 539 w 563"/>
                <a:gd name="T73" fmla="*/ 360 h 484"/>
                <a:gd name="T74" fmla="*/ 544 w 563"/>
                <a:gd name="T75" fmla="*/ 357 h 484"/>
                <a:gd name="T76" fmla="*/ 550 w 563"/>
                <a:gd name="T77" fmla="*/ 366 h 484"/>
                <a:gd name="T78" fmla="*/ 557 w 563"/>
                <a:gd name="T79" fmla="*/ 382 h 484"/>
                <a:gd name="T80" fmla="*/ 524 w 563"/>
                <a:gd name="T81" fmla="*/ 450 h 484"/>
                <a:gd name="T82" fmla="*/ 520 w 563"/>
                <a:gd name="T83" fmla="*/ 450 h 484"/>
                <a:gd name="T84" fmla="*/ 517 w 563"/>
                <a:gd name="T85" fmla="*/ 455 h 484"/>
                <a:gd name="T86" fmla="*/ 526 w 563"/>
                <a:gd name="T87" fmla="*/ 464 h 484"/>
                <a:gd name="T88" fmla="*/ 524 w 563"/>
                <a:gd name="T89" fmla="*/ 465 h 484"/>
                <a:gd name="T90" fmla="*/ 460 w 563"/>
                <a:gd name="T91" fmla="*/ 483 h 484"/>
                <a:gd name="T92" fmla="*/ 462 w 563"/>
                <a:gd name="T93" fmla="*/ 475 h 484"/>
                <a:gd name="T94" fmla="*/ 472 w 563"/>
                <a:gd name="T95" fmla="*/ 455 h 484"/>
                <a:gd name="T96" fmla="*/ 482 w 563"/>
                <a:gd name="T97" fmla="*/ 442 h 484"/>
                <a:gd name="T98" fmla="*/ 470 w 563"/>
                <a:gd name="T99" fmla="*/ 428 h 484"/>
                <a:gd name="T100" fmla="*/ 463 w 563"/>
                <a:gd name="T101" fmla="*/ 428 h 484"/>
                <a:gd name="T102" fmla="*/ 440 w 563"/>
                <a:gd name="T103" fmla="*/ 429 h 484"/>
                <a:gd name="T104" fmla="*/ 395 w 563"/>
                <a:gd name="T105" fmla="*/ 431 h 484"/>
                <a:gd name="T106" fmla="*/ 334 w 563"/>
                <a:gd name="T107" fmla="*/ 434 h 484"/>
                <a:gd name="T108" fmla="*/ 268 w 563"/>
                <a:gd name="T109" fmla="*/ 436 h 484"/>
                <a:gd name="T110" fmla="*/ 203 w 563"/>
                <a:gd name="T111" fmla="*/ 439 h 484"/>
                <a:gd name="T112" fmla="*/ 148 w 563"/>
                <a:gd name="T113" fmla="*/ 441 h 484"/>
                <a:gd name="T114" fmla="*/ 110 w 563"/>
                <a:gd name="T115" fmla="*/ 44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3" h="484">
                  <a:moveTo>
                    <a:pt x="99" y="444"/>
                  </a:moveTo>
                  <a:lnTo>
                    <a:pt x="99" y="444"/>
                  </a:lnTo>
                  <a:lnTo>
                    <a:pt x="99" y="442"/>
                  </a:lnTo>
                  <a:lnTo>
                    <a:pt x="98" y="441"/>
                  </a:lnTo>
                  <a:lnTo>
                    <a:pt x="98" y="438"/>
                  </a:lnTo>
                  <a:lnTo>
                    <a:pt x="98" y="435"/>
                  </a:lnTo>
                  <a:lnTo>
                    <a:pt x="98" y="431"/>
                  </a:lnTo>
                  <a:lnTo>
                    <a:pt x="98" y="426"/>
                  </a:lnTo>
                  <a:lnTo>
                    <a:pt x="98" y="420"/>
                  </a:lnTo>
                  <a:lnTo>
                    <a:pt x="98" y="417"/>
                  </a:lnTo>
                  <a:lnTo>
                    <a:pt x="98" y="412"/>
                  </a:lnTo>
                  <a:lnTo>
                    <a:pt x="98" y="406"/>
                  </a:lnTo>
                  <a:lnTo>
                    <a:pt x="98" y="402"/>
                  </a:lnTo>
                  <a:lnTo>
                    <a:pt x="98" y="398"/>
                  </a:lnTo>
                  <a:lnTo>
                    <a:pt x="98" y="395"/>
                  </a:lnTo>
                  <a:lnTo>
                    <a:pt x="98" y="392"/>
                  </a:lnTo>
                  <a:lnTo>
                    <a:pt x="98" y="390"/>
                  </a:lnTo>
                  <a:lnTo>
                    <a:pt x="98" y="389"/>
                  </a:lnTo>
                  <a:lnTo>
                    <a:pt x="96" y="159"/>
                  </a:lnTo>
                  <a:lnTo>
                    <a:pt x="82" y="159"/>
                  </a:lnTo>
                  <a:lnTo>
                    <a:pt x="71" y="147"/>
                  </a:lnTo>
                  <a:lnTo>
                    <a:pt x="70" y="137"/>
                  </a:lnTo>
                  <a:lnTo>
                    <a:pt x="67" y="131"/>
                  </a:lnTo>
                  <a:lnTo>
                    <a:pt x="56" y="123"/>
                  </a:lnTo>
                  <a:lnTo>
                    <a:pt x="56" y="116"/>
                  </a:lnTo>
                  <a:lnTo>
                    <a:pt x="67" y="99"/>
                  </a:lnTo>
                  <a:lnTo>
                    <a:pt x="67" y="99"/>
                  </a:lnTo>
                  <a:lnTo>
                    <a:pt x="70" y="96"/>
                  </a:lnTo>
                  <a:lnTo>
                    <a:pt x="71" y="91"/>
                  </a:lnTo>
                  <a:lnTo>
                    <a:pt x="70" y="88"/>
                  </a:lnTo>
                  <a:lnTo>
                    <a:pt x="68" y="87"/>
                  </a:lnTo>
                  <a:lnTo>
                    <a:pt x="66" y="86"/>
                  </a:lnTo>
                  <a:lnTo>
                    <a:pt x="63" y="84"/>
                  </a:lnTo>
                  <a:lnTo>
                    <a:pt x="62" y="84"/>
                  </a:lnTo>
                  <a:lnTo>
                    <a:pt x="60" y="83"/>
                  </a:lnTo>
                  <a:lnTo>
                    <a:pt x="52" y="84"/>
                  </a:lnTo>
                  <a:lnTo>
                    <a:pt x="41" y="75"/>
                  </a:lnTo>
                  <a:lnTo>
                    <a:pt x="32" y="69"/>
                  </a:lnTo>
                  <a:lnTo>
                    <a:pt x="33" y="71"/>
                  </a:lnTo>
                  <a:lnTo>
                    <a:pt x="23" y="47"/>
                  </a:lnTo>
                  <a:lnTo>
                    <a:pt x="11" y="36"/>
                  </a:lnTo>
                  <a:lnTo>
                    <a:pt x="8" y="27"/>
                  </a:lnTo>
                  <a:lnTo>
                    <a:pt x="8" y="27"/>
                  </a:lnTo>
                  <a:lnTo>
                    <a:pt x="8" y="26"/>
                  </a:lnTo>
                  <a:lnTo>
                    <a:pt x="7" y="24"/>
                  </a:lnTo>
                  <a:lnTo>
                    <a:pt x="5" y="21"/>
                  </a:lnTo>
                  <a:lnTo>
                    <a:pt x="4" y="18"/>
                  </a:lnTo>
                  <a:lnTo>
                    <a:pt x="2" y="14"/>
                  </a:lnTo>
                  <a:lnTo>
                    <a:pt x="1" y="11"/>
                  </a:lnTo>
                  <a:lnTo>
                    <a:pt x="0" y="8"/>
                  </a:lnTo>
                  <a:lnTo>
                    <a:pt x="0" y="8"/>
                  </a:lnTo>
                  <a:lnTo>
                    <a:pt x="322" y="0"/>
                  </a:lnTo>
                  <a:lnTo>
                    <a:pt x="322" y="0"/>
                  </a:lnTo>
                  <a:lnTo>
                    <a:pt x="323" y="0"/>
                  </a:lnTo>
                  <a:lnTo>
                    <a:pt x="325" y="3"/>
                  </a:lnTo>
                  <a:lnTo>
                    <a:pt x="329" y="8"/>
                  </a:lnTo>
                  <a:lnTo>
                    <a:pt x="331" y="12"/>
                  </a:lnTo>
                  <a:lnTo>
                    <a:pt x="335" y="17"/>
                  </a:lnTo>
                  <a:lnTo>
                    <a:pt x="340" y="21"/>
                  </a:lnTo>
                  <a:lnTo>
                    <a:pt x="341" y="24"/>
                  </a:lnTo>
                  <a:lnTo>
                    <a:pt x="343" y="24"/>
                  </a:lnTo>
                  <a:lnTo>
                    <a:pt x="343" y="24"/>
                  </a:lnTo>
                  <a:lnTo>
                    <a:pt x="343" y="24"/>
                  </a:lnTo>
                  <a:lnTo>
                    <a:pt x="341" y="26"/>
                  </a:lnTo>
                  <a:lnTo>
                    <a:pt x="341" y="27"/>
                  </a:lnTo>
                  <a:lnTo>
                    <a:pt x="341" y="30"/>
                  </a:lnTo>
                  <a:lnTo>
                    <a:pt x="340" y="33"/>
                  </a:lnTo>
                  <a:lnTo>
                    <a:pt x="340" y="38"/>
                  </a:lnTo>
                  <a:lnTo>
                    <a:pt x="338" y="44"/>
                  </a:lnTo>
                  <a:lnTo>
                    <a:pt x="340" y="51"/>
                  </a:lnTo>
                  <a:lnTo>
                    <a:pt x="340" y="58"/>
                  </a:lnTo>
                  <a:lnTo>
                    <a:pt x="341" y="65"/>
                  </a:lnTo>
                  <a:lnTo>
                    <a:pt x="344" y="74"/>
                  </a:lnTo>
                  <a:lnTo>
                    <a:pt x="349" y="81"/>
                  </a:lnTo>
                  <a:lnTo>
                    <a:pt x="353" y="90"/>
                  </a:lnTo>
                  <a:lnTo>
                    <a:pt x="361" y="98"/>
                  </a:lnTo>
                  <a:lnTo>
                    <a:pt x="367" y="107"/>
                  </a:lnTo>
                  <a:lnTo>
                    <a:pt x="377" y="116"/>
                  </a:lnTo>
                  <a:lnTo>
                    <a:pt x="389" y="124"/>
                  </a:lnTo>
                  <a:lnTo>
                    <a:pt x="389" y="124"/>
                  </a:lnTo>
                  <a:lnTo>
                    <a:pt x="392" y="126"/>
                  </a:lnTo>
                  <a:lnTo>
                    <a:pt x="396" y="127"/>
                  </a:lnTo>
                  <a:lnTo>
                    <a:pt x="399" y="128"/>
                  </a:lnTo>
                  <a:lnTo>
                    <a:pt x="402" y="131"/>
                  </a:lnTo>
                  <a:lnTo>
                    <a:pt x="404" y="134"/>
                  </a:lnTo>
                  <a:lnTo>
                    <a:pt x="407" y="140"/>
                  </a:lnTo>
                  <a:lnTo>
                    <a:pt x="409" y="149"/>
                  </a:lnTo>
                  <a:lnTo>
                    <a:pt x="410" y="160"/>
                  </a:lnTo>
                  <a:lnTo>
                    <a:pt x="410" y="160"/>
                  </a:lnTo>
                  <a:lnTo>
                    <a:pt x="410" y="167"/>
                  </a:lnTo>
                  <a:lnTo>
                    <a:pt x="413" y="173"/>
                  </a:lnTo>
                  <a:lnTo>
                    <a:pt x="415" y="176"/>
                  </a:lnTo>
                  <a:lnTo>
                    <a:pt x="418" y="177"/>
                  </a:lnTo>
                  <a:lnTo>
                    <a:pt x="421" y="177"/>
                  </a:lnTo>
                  <a:lnTo>
                    <a:pt x="425" y="174"/>
                  </a:lnTo>
                  <a:lnTo>
                    <a:pt x="428" y="171"/>
                  </a:lnTo>
                  <a:lnTo>
                    <a:pt x="430" y="168"/>
                  </a:lnTo>
                  <a:lnTo>
                    <a:pt x="430" y="168"/>
                  </a:lnTo>
                  <a:lnTo>
                    <a:pt x="433" y="167"/>
                  </a:lnTo>
                  <a:lnTo>
                    <a:pt x="437" y="167"/>
                  </a:lnTo>
                  <a:lnTo>
                    <a:pt x="442" y="168"/>
                  </a:lnTo>
                  <a:lnTo>
                    <a:pt x="448" y="171"/>
                  </a:lnTo>
                  <a:lnTo>
                    <a:pt x="452" y="174"/>
                  </a:lnTo>
                  <a:lnTo>
                    <a:pt x="455" y="179"/>
                  </a:lnTo>
                  <a:lnTo>
                    <a:pt x="458" y="182"/>
                  </a:lnTo>
                  <a:lnTo>
                    <a:pt x="458" y="184"/>
                  </a:lnTo>
                  <a:lnTo>
                    <a:pt x="458" y="184"/>
                  </a:lnTo>
                  <a:lnTo>
                    <a:pt x="458" y="187"/>
                  </a:lnTo>
                  <a:lnTo>
                    <a:pt x="455" y="193"/>
                  </a:lnTo>
                  <a:lnTo>
                    <a:pt x="454" y="198"/>
                  </a:lnTo>
                  <a:lnTo>
                    <a:pt x="452" y="206"/>
                  </a:lnTo>
                  <a:lnTo>
                    <a:pt x="451" y="213"/>
                  </a:lnTo>
                  <a:lnTo>
                    <a:pt x="449" y="219"/>
                  </a:lnTo>
                  <a:lnTo>
                    <a:pt x="448" y="222"/>
                  </a:lnTo>
                  <a:lnTo>
                    <a:pt x="448" y="223"/>
                  </a:lnTo>
                  <a:lnTo>
                    <a:pt x="448" y="223"/>
                  </a:lnTo>
                  <a:lnTo>
                    <a:pt x="446" y="225"/>
                  </a:lnTo>
                  <a:lnTo>
                    <a:pt x="445" y="227"/>
                  </a:lnTo>
                  <a:lnTo>
                    <a:pt x="443" y="233"/>
                  </a:lnTo>
                  <a:lnTo>
                    <a:pt x="443" y="239"/>
                  </a:lnTo>
                  <a:lnTo>
                    <a:pt x="445" y="245"/>
                  </a:lnTo>
                  <a:lnTo>
                    <a:pt x="448" y="252"/>
                  </a:lnTo>
                  <a:lnTo>
                    <a:pt x="457" y="258"/>
                  </a:lnTo>
                  <a:lnTo>
                    <a:pt x="468" y="264"/>
                  </a:lnTo>
                  <a:lnTo>
                    <a:pt x="468" y="264"/>
                  </a:lnTo>
                  <a:lnTo>
                    <a:pt x="470" y="266"/>
                  </a:lnTo>
                  <a:lnTo>
                    <a:pt x="473" y="267"/>
                  </a:lnTo>
                  <a:lnTo>
                    <a:pt x="476" y="269"/>
                  </a:lnTo>
                  <a:lnTo>
                    <a:pt x="478" y="270"/>
                  </a:lnTo>
                  <a:lnTo>
                    <a:pt x="478" y="270"/>
                  </a:lnTo>
                  <a:lnTo>
                    <a:pt x="479" y="272"/>
                  </a:lnTo>
                  <a:lnTo>
                    <a:pt x="479" y="272"/>
                  </a:lnTo>
                  <a:lnTo>
                    <a:pt x="479" y="272"/>
                  </a:lnTo>
                  <a:lnTo>
                    <a:pt x="479" y="279"/>
                  </a:lnTo>
                  <a:lnTo>
                    <a:pt x="494" y="279"/>
                  </a:lnTo>
                  <a:lnTo>
                    <a:pt x="506" y="291"/>
                  </a:lnTo>
                  <a:lnTo>
                    <a:pt x="520" y="296"/>
                  </a:lnTo>
                  <a:lnTo>
                    <a:pt x="521" y="315"/>
                  </a:lnTo>
                  <a:lnTo>
                    <a:pt x="527" y="324"/>
                  </a:lnTo>
                  <a:lnTo>
                    <a:pt x="523" y="339"/>
                  </a:lnTo>
                  <a:lnTo>
                    <a:pt x="523" y="346"/>
                  </a:lnTo>
                  <a:lnTo>
                    <a:pt x="531" y="354"/>
                  </a:lnTo>
                  <a:lnTo>
                    <a:pt x="534" y="362"/>
                  </a:lnTo>
                  <a:lnTo>
                    <a:pt x="539" y="366"/>
                  </a:lnTo>
                  <a:lnTo>
                    <a:pt x="539" y="366"/>
                  </a:lnTo>
                  <a:lnTo>
                    <a:pt x="539" y="366"/>
                  </a:lnTo>
                  <a:lnTo>
                    <a:pt x="539" y="363"/>
                  </a:lnTo>
                  <a:lnTo>
                    <a:pt x="539" y="360"/>
                  </a:lnTo>
                  <a:lnTo>
                    <a:pt x="539" y="357"/>
                  </a:lnTo>
                  <a:lnTo>
                    <a:pt x="539" y="356"/>
                  </a:lnTo>
                  <a:lnTo>
                    <a:pt x="541" y="356"/>
                  </a:lnTo>
                  <a:lnTo>
                    <a:pt x="544" y="357"/>
                  </a:lnTo>
                  <a:lnTo>
                    <a:pt x="545" y="362"/>
                  </a:lnTo>
                  <a:lnTo>
                    <a:pt x="545" y="362"/>
                  </a:lnTo>
                  <a:lnTo>
                    <a:pt x="547" y="363"/>
                  </a:lnTo>
                  <a:lnTo>
                    <a:pt x="550" y="366"/>
                  </a:lnTo>
                  <a:lnTo>
                    <a:pt x="553" y="368"/>
                  </a:lnTo>
                  <a:lnTo>
                    <a:pt x="554" y="369"/>
                  </a:lnTo>
                  <a:lnTo>
                    <a:pt x="562" y="375"/>
                  </a:lnTo>
                  <a:lnTo>
                    <a:pt x="557" y="382"/>
                  </a:lnTo>
                  <a:lnTo>
                    <a:pt x="557" y="412"/>
                  </a:lnTo>
                  <a:lnTo>
                    <a:pt x="541" y="414"/>
                  </a:lnTo>
                  <a:lnTo>
                    <a:pt x="526" y="425"/>
                  </a:lnTo>
                  <a:lnTo>
                    <a:pt x="524" y="450"/>
                  </a:lnTo>
                  <a:lnTo>
                    <a:pt x="524" y="450"/>
                  </a:lnTo>
                  <a:lnTo>
                    <a:pt x="523" y="450"/>
                  </a:lnTo>
                  <a:lnTo>
                    <a:pt x="521" y="450"/>
                  </a:lnTo>
                  <a:lnTo>
                    <a:pt x="520" y="450"/>
                  </a:lnTo>
                  <a:lnTo>
                    <a:pt x="517" y="450"/>
                  </a:lnTo>
                  <a:lnTo>
                    <a:pt x="515" y="450"/>
                  </a:lnTo>
                  <a:lnTo>
                    <a:pt x="515" y="452"/>
                  </a:lnTo>
                  <a:lnTo>
                    <a:pt x="517" y="455"/>
                  </a:lnTo>
                  <a:lnTo>
                    <a:pt x="520" y="458"/>
                  </a:lnTo>
                  <a:lnTo>
                    <a:pt x="520" y="458"/>
                  </a:lnTo>
                  <a:lnTo>
                    <a:pt x="524" y="461"/>
                  </a:lnTo>
                  <a:lnTo>
                    <a:pt x="526" y="464"/>
                  </a:lnTo>
                  <a:lnTo>
                    <a:pt x="526" y="465"/>
                  </a:lnTo>
                  <a:lnTo>
                    <a:pt x="526" y="465"/>
                  </a:lnTo>
                  <a:lnTo>
                    <a:pt x="526" y="465"/>
                  </a:lnTo>
                  <a:lnTo>
                    <a:pt x="524" y="465"/>
                  </a:lnTo>
                  <a:lnTo>
                    <a:pt x="523" y="465"/>
                  </a:lnTo>
                  <a:lnTo>
                    <a:pt x="523" y="465"/>
                  </a:lnTo>
                  <a:lnTo>
                    <a:pt x="514" y="480"/>
                  </a:lnTo>
                  <a:lnTo>
                    <a:pt x="460" y="483"/>
                  </a:lnTo>
                  <a:lnTo>
                    <a:pt x="460" y="483"/>
                  </a:lnTo>
                  <a:lnTo>
                    <a:pt x="460" y="481"/>
                  </a:lnTo>
                  <a:lnTo>
                    <a:pt x="461" y="478"/>
                  </a:lnTo>
                  <a:lnTo>
                    <a:pt x="462" y="475"/>
                  </a:lnTo>
                  <a:lnTo>
                    <a:pt x="463" y="469"/>
                  </a:lnTo>
                  <a:lnTo>
                    <a:pt x="466" y="465"/>
                  </a:lnTo>
                  <a:lnTo>
                    <a:pt x="469" y="459"/>
                  </a:lnTo>
                  <a:lnTo>
                    <a:pt x="472" y="455"/>
                  </a:lnTo>
                  <a:lnTo>
                    <a:pt x="478" y="450"/>
                  </a:lnTo>
                  <a:lnTo>
                    <a:pt x="478" y="450"/>
                  </a:lnTo>
                  <a:lnTo>
                    <a:pt x="481" y="447"/>
                  </a:lnTo>
                  <a:lnTo>
                    <a:pt x="482" y="442"/>
                  </a:lnTo>
                  <a:lnTo>
                    <a:pt x="481" y="438"/>
                  </a:lnTo>
                  <a:lnTo>
                    <a:pt x="478" y="434"/>
                  </a:lnTo>
                  <a:lnTo>
                    <a:pt x="475" y="431"/>
                  </a:lnTo>
                  <a:lnTo>
                    <a:pt x="470" y="428"/>
                  </a:lnTo>
                  <a:lnTo>
                    <a:pt x="468" y="426"/>
                  </a:lnTo>
                  <a:lnTo>
                    <a:pt x="465" y="426"/>
                  </a:lnTo>
                  <a:lnTo>
                    <a:pt x="465" y="426"/>
                  </a:lnTo>
                  <a:lnTo>
                    <a:pt x="463" y="428"/>
                  </a:lnTo>
                  <a:lnTo>
                    <a:pt x="461" y="428"/>
                  </a:lnTo>
                  <a:lnTo>
                    <a:pt x="455" y="428"/>
                  </a:lnTo>
                  <a:lnTo>
                    <a:pt x="448" y="428"/>
                  </a:lnTo>
                  <a:lnTo>
                    <a:pt x="440" y="429"/>
                  </a:lnTo>
                  <a:lnTo>
                    <a:pt x="430" y="429"/>
                  </a:lnTo>
                  <a:lnTo>
                    <a:pt x="419" y="429"/>
                  </a:lnTo>
                  <a:lnTo>
                    <a:pt x="407" y="431"/>
                  </a:lnTo>
                  <a:lnTo>
                    <a:pt x="395" y="431"/>
                  </a:lnTo>
                  <a:lnTo>
                    <a:pt x="380" y="432"/>
                  </a:lnTo>
                  <a:lnTo>
                    <a:pt x="366" y="432"/>
                  </a:lnTo>
                  <a:lnTo>
                    <a:pt x="350" y="432"/>
                  </a:lnTo>
                  <a:lnTo>
                    <a:pt x="334" y="434"/>
                  </a:lnTo>
                  <a:lnTo>
                    <a:pt x="319" y="434"/>
                  </a:lnTo>
                  <a:lnTo>
                    <a:pt x="301" y="435"/>
                  </a:lnTo>
                  <a:lnTo>
                    <a:pt x="286" y="435"/>
                  </a:lnTo>
                  <a:lnTo>
                    <a:pt x="268" y="436"/>
                  </a:lnTo>
                  <a:lnTo>
                    <a:pt x="251" y="436"/>
                  </a:lnTo>
                  <a:lnTo>
                    <a:pt x="235" y="438"/>
                  </a:lnTo>
                  <a:lnTo>
                    <a:pt x="220" y="438"/>
                  </a:lnTo>
                  <a:lnTo>
                    <a:pt x="203" y="439"/>
                  </a:lnTo>
                  <a:lnTo>
                    <a:pt x="188" y="439"/>
                  </a:lnTo>
                  <a:lnTo>
                    <a:pt x="173" y="441"/>
                  </a:lnTo>
                  <a:lnTo>
                    <a:pt x="161" y="441"/>
                  </a:lnTo>
                  <a:lnTo>
                    <a:pt x="148" y="441"/>
                  </a:lnTo>
                  <a:lnTo>
                    <a:pt x="137" y="442"/>
                  </a:lnTo>
                  <a:lnTo>
                    <a:pt x="127" y="442"/>
                  </a:lnTo>
                  <a:lnTo>
                    <a:pt x="118" y="442"/>
                  </a:lnTo>
                  <a:lnTo>
                    <a:pt x="110" y="442"/>
                  </a:lnTo>
                  <a:lnTo>
                    <a:pt x="104" y="442"/>
                  </a:lnTo>
                  <a:lnTo>
                    <a:pt x="100" y="444"/>
                  </a:lnTo>
                  <a:lnTo>
                    <a:pt x="99" y="444"/>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09" name="Freeform 43"/>
            <p:cNvSpPr>
              <a:spLocks/>
            </p:cNvSpPr>
            <p:nvPr/>
          </p:nvSpPr>
          <p:spPr bwMode="auto">
            <a:xfrm>
              <a:off x="2313807" y="4954674"/>
              <a:ext cx="281514" cy="257699"/>
            </a:xfrm>
            <a:custGeom>
              <a:avLst/>
              <a:gdLst>
                <a:gd name="T0" fmla="*/ 307 w 419"/>
                <a:gd name="T1" fmla="*/ 374 h 384"/>
                <a:gd name="T2" fmla="*/ 308 w 419"/>
                <a:gd name="T3" fmla="*/ 365 h 384"/>
                <a:gd name="T4" fmla="*/ 310 w 419"/>
                <a:gd name="T5" fmla="*/ 360 h 384"/>
                <a:gd name="T6" fmla="*/ 314 w 419"/>
                <a:gd name="T7" fmla="*/ 356 h 384"/>
                <a:gd name="T8" fmla="*/ 313 w 419"/>
                <a:gd name="T9" fmla="*/ 351 h 384"/>
                <a:gd name="T10" fmla="*/ 307 w 419"/>
                <a:gd name="T11" fmla="*/ 332 h 384"/>
                <a:gd name="T12" fmla="*/ 301 w 419"/>
                <a:gd name="T13" fmla="*/ 312 h 384"/>
                <a:gd name="T14" fmla="*/ 304 w 419"/>
                <a:gd name="T15" fmla="*/ 306 h 384"/>
                <a:gd name="T16" fmla="*/ 313 w 419"/>
                <a:gd name="T17" fmla="*/ 302 h 384"/>
                <a:gd name="T18" fmla="*/ 313 w 419"/>
                <a:gd name="T19" fmla="*/ 297 h 384"/>
                <a:gd name="T20" fmla="*/ 308 w 419"/>
                <a:gd name="T21" fmla="*/ 296 h 384"/>
                <a:gd name="T22" fmla="*/ 308 w 419"/>
                <a:gd name="T23" fmla="*/ 293 h 384"/>
                <a:gd name="T24" fmla="*/ 313 w 419"/>
                <a:gd name="T25" fmla="*/ 287 h 384"/>
                <a:gd name="T26" fmla="*/ 314 w 419"/>
                <a:gd name="T27" fmla="*/ 284 h 384"/>
                <a:gd name="T28" fmla="*/ 311 w 419"/>
                <a:gd name="T29" fmla="*/ 276 h 384"/>
                <a:gd name="T30" fmla="*/ 313 w 419"/>
                <a:gd name="T31" fmla="*/ 270 h 384"/>
                <a:gd name="T32" fmla="*/ 320 w 419"/>
                <a:gd name="T33" fmla="*/ 267 h 384"/>
                <a:gd name="T34" fmla="*/ 322 w 419"/>
                <a:gd name="T35" fmla="*/ 261 h 384"/>
                <a:gd name="T36" fmla="*/ 321 w 419"/>
                <a:gd name="T37" fmla="*/ 257 h 384"/>
                <a:gd name="T38" fmla="*/ 328 w 419"/>
                <a:gd name="T39" fmla="*/ 242 h 384"/>
                <a:gd name="T40" fmla="*/ 353 w 419"/>
                <a:gd name="T41" fmla="*/ 222 h 384"/>
                <a:gd name="T42" fmla="*/ 374 w 419"/>
                <a:gd name="T43" fmla="*/ 173 h 384"/>
                <a:gd name="T44" fmla="*/ 376 w 419"/>
                <a:gd name="T45" fmla="*/ 170 h 384"/>
                <a:gd name="T46" fmla="*/ 377 w 419"/>
                <a:gd name="T47" fmla="*/ 164 h 384"/>
                <a:gd name="T48" fmla="*/ 373 w 419"/>
                <a:gd name="T49" fmla="*/ 163 h 384"/>
                <a:gd name="T50" fmla="*/ 374 w 419"/>
                <a:gd name="T51" fmla="*/ 159 h 384"/>
                <a:gd name="T52" fmla="*/ 382 w 419"/>
                <a:gd name="T53" fmla="*/ 153 h 384"/>
                <a:gd name="T54" fmla="*/ 388 w 419"/>
                <a:gd name="T55" fmla="*/ 141 h 384"/>
                <a:gd name="T56" fmla="*/ 387 w 419"/>
                <a:gd name="T57" fmla="*/ 130 h 384"/>
                <a:gd name="T58" fmla="*/ 385 w 419"/>
                <a:gd name="T59" fmla="*/ 126 h 384"/>
                <a:gd name="T60" fmla="*/ 390 w 419"/>
                <a:gd name="T61" fmla="*/ 113 h 384"/>
                <a:gd name="T62" fmla="*/ 396 w 419"/>
                <a:gd name="T63" fmla="*/ 105 h 384"/>
                <a:gd name="T64" fmla="*/ 400 w 419"/>
                <a:gd name="T65" fmla="*/ 101 h 384"/>
                <a:gd name="T66" fmla="*/ 406 w 419"/>
                <a:gd name="T67" fmla="*/ 90 h 384"/>
                <a:gd name="T68" fmla="*/ 399 w 419"/>
                <a:gd name="T69" fmla="*/ 86 h 384"/>
                <a:gd name="T70" fmla="*/ 397 w 419"/>
                <a:gd name="T71" fmla="*/ 86 h 384"/>
                <a:gd name="T72" fmla="*/ 402 w 419"/>
                <a:gd name="T73" fmla="*/ 81 h 384"/>
                <a:gd name="T74" fmla="*/ 407 w 419"/>
                <a:gd name="T75" fmla="*/ 75 h 384"/>
                <a:gd name="T76" fmla="*/ 416 w 419"/>
                <a:gd name="T77" fmla="*/ 64 h 384"/>
                <a:gd name="T78" fmla="*/ 418 w 419"/>
                <a:gd name="T79" fmla="*/ 56 h 384"/>
                <a:gd name="T80" fmla="*/ 415 w 419"/>
                <a:gd name="T81" fmla="*/ 53 h 384"/>
                <a:gd name="T82" fmla="*/ 360 w 419"/>
                <a:gd name="T83" fmla="*/ 54 h 384"/>
                <a:gd name="T84" fmla="*/ 364 w 419"/>
                <a:gd name="T85" fmla="*/ 42 h 384"/>
                <a:gd name="T86" fmla="*/ 373 w 419"/>
                <a:gd name="T87" fmla="*/ 29 h 384"/>
                <a:gd name="T88" fmla="*/ 383 w 419"/>
                <a:gd name="T89" fmla="*/ 15 h 384"/>
                <a:gd name="T90" fmla="*/ 376 w 419"/>
                <a:gd name="T91" fmla="*/ 4 h 384"/>
                <a:gd name="T92" fmla="*/ 366 w 419"/>
                <a:gd name="T93" fmla="*/ 0 h 384"/>
                <a:gd name="T94" fmla="*/ 355 w 419"/>
                <a:gd name="T95" fmla="*/ 1 h 384"/>
                <a:gd name="T96" fmla="*/ 331 w 419"/>
                <a:gd name="T97" fmla="*/ 2 h 384"/>
                <a:gd name="T98" fmla="*/ 295 w 419"/>
                <a:gd name="T99" fmla="*/ 4 h 384"/>
                <a:gd name="T100" fmla="*/ 251 w 419"/>
                <a:gd name="T101" fmla="*/ 5 h 384"/>
                <a:gd name="T102" fmla="*/ 202 w 419"/>
                <a:gd name="T103" fmla="*/ 8 h 384"/>
                <a:gd name="T104" fmla="*/ 152 w 419"/>
                <a:gd name="T105" fmla="*/ 9 h 384"/>
                <a:gd name="T106" fmla="*/ 104 w 419"/>
                <a:gd name="T107" fmla="*/ 12 h 384"/>
                <a:gd name="T108" fmla="*/ 62 w 419"/>
                <a:gd name="T109" fmla="*/ 14 h 384"/>
                <a:gd name="T110" fmla="*/ 28 w 419"/>
                <a:gd name="T111" fmla="*/ 15 h 384"/>
                <a:gd name="T112" fmla="*/ 5 w 419"/>
                <a:gd name="T113" fmla="*/ 15 h 384"/>
                <a:gd name="T114" fmla="*/ 17 w 419"/>
                <a:gd name="T115" fmla="*/ 134 h 384"/>
                <a:gd name="T116" fmla="*/ 25 w 419"/>
                <a:gd name="T117" fmla="*/ 329 h 384"/>
                <a:gd name="T118" fmla="*/ 55 w 419"/>
                <a:gd name="T119" fmla="*/ 383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9" h="384">
                  <a:moveTo>
                    <a:pt x="307" y="375"/>
                  </a:moveTo>
                  <a:lnTo>
                    <a:pt x="307" y="375"/>
                  </a:lnTo>
                  <a:lnTo>
                    <a:pt x="307" y="374"/>
                  </a:lnTo>
                  <a:lnTo>
                    <a:pt x="307" y="371"/>
                  </a:lnTo>
                  <a:lnTo>
                    <a:pt x="307" y="368"/>
                  </a:lnTo>
                  <a:lnTo>
                    <a:pt x="308" y="365"/>
                  </a:lnTo>
                  <a:lnTo>
                    <a:pt x="308" y="362"/>
                  </a:lnTo>
                  <a:lnTo>
                    <a:pt x="310" y="360"/>
                  </a:lnTo>
                  <a:lnTo>
                    <a:pt x="310" y="360"/>
                  </a:lnTo>
                  <a:lnTo>
                    <a:pt x="313" y="359"/>
                  </a:lnTo>
                  <a:lnTo>
                    <a:pt x="314" y="357"/>
                  </a:lnTo>
                  <a:lnTo>
                    <a:pt x="314" y="356"/>
                  </a:lnTo>
                  <a:lnTo>
                    <a:pt x="314" y="354"/>
                  </a:lnTo>
                  <a:lnTo>
                    <a:pt x="313" y="352"/>
                  </a:lnTo>
                  <a:lnTo>
                    <a:pt x="313" y="351"/>
                  </a:lnTo>
                  <a:lnTo>
                    <a:pt x="311" y="350"/>
                  </a:lnTo>
                  <a:lnTo>
                    <a:pt x="311" y="350"/>
                  </a:lnTo>
                  <a:lnTo>
                    <a:pt x="307" y="332"/>
                  </a:lnTo>
                  <a:lnTo>
                    <a:pt x="305" y="326"/>
                  </a:lnTo>
                  <a:lnTo>
                    <a:pt x="298" y="319"/>
                  </a:lnTo>
                  <a:lnTo>
                    <a:pt x="301" y="312"/>
                  </a:lnTo>
                  <a:lnTo>
                    <a:pt x="301" y="308"/>
                  </a:lnTo>
                  <a:lnTo>
                    <a:pt x="303" y="306"/>
                  </a:lnTo>
                  <a:lnTo>
                    <a:pt x="304" y="306"/>
                  </a:lnTo>
                  <a:lnTo>
                    <a:pt x="307" y="305"/>
                  </a:lnTo>
                  <a:lnTo>
                    <a:pt x="308" y="305"/>
                  </a:lnTo>
                  <a:lnTo>
                    <a:pt x="313" y="302"/>
                  </a:lnTo>
                  <a:lnTo>
                    <a:pt x="314" y="300"/>
                  </a:lnTo>
                  <a:lnTo>
                    <a:pt x="314" y="299"/>
                  </a:lnTo>
                  <a:lnTo>
                    <a:pt x="313" y="297"/>
                  </a:lnTo>
                  <a:lnTo>
                    <a:pt x="311" y="296"/>
                  </a:lnTo>
                  <a:lnTo>
                    <a:pt x="310" y="296"/>
                  </a:lnTo>
                  <a:lnTo>
                    <a:pt x="308" y="296"/>
                  </a:lnTo>
                  <a:lnTo>
                    <a:pt x="307" y="296"/>
                  </a:lnTo>
                  <a:lnTo>
                    <a:pt x="307" y="294"/>
                  </a:lnTo>
                  <a:lnTo>
                    <a:pt x="308" y="293"/>
                  </a:lnTo>
                  <a:lnTo>
                    <a:pt x="310" y="291"/>
                  </a:lnTo>
                  <a:lnTo>
                    <a:pt x="311" y="290"/>
                  </a:lnTo>
                  <a:lnTo>
                    <a:pt x="313" y="287"/>
                  </a:lnTo>
                  <a:lnTo>
                    <a:pt x="314" y="287"/>
                  </a:lnTo>
                  <a:lnTo>
                    <a:pt x="314" y="285"/>
                  </a:lnTo>
                  <a:lnTo>
                    <a:pt x="314" y="284"/>
                  </a:lnTo>
                  <a:lnTo>
                    <a:pt x="313" y="281"/>
                  </a:lnTo>
                  <a:lnTo>
                    <a:pt x="311" y="279"/>
                  </a:lnTo>
                  <a:lnTo>
                    <a:pt x="311" y="276"/>
                  </a:lnTo>
                  <a:lnTo>
                    <a:pt x="311" y="273"/>
                  </a:lnTo>
                  <a:lnTo>
                    <a:pt x="311" y="272"/>
                  </a:lnTo>
                  <a:lnTo>
                    <a:pt x="313" y="270"/>
                  </a:lnTo>
                  <a:lnTo>
                    <a:pt x="314" y="269"/>
                  </a:lnTo>
                  <a:lnTo>
                    <a:pt x="316" y="269"/>
                  </a:lnTo>
                  <a:lnTo>
                    <a:pt x="320" y="267"/>
                  </a:lnTo>
                  <a:lnTo>
                    <a:pt x="322" y="266"/>
                  </a:lnTo>
                  <a:lnTo>
                    <a:pt x="322" y="263"/>
                  </a:lnTo>
                  <a:lnTo>
                    <a:pt x="322" y="261"/>
                  </a:lnTo>
                  <a:lnTo>
                    <a:pt x="322" y="260"/>
                  </a:lnTo>
                  <a:lnTo>
                    <a:pt x="321" y="258"/>
                  </a:lnTo>
                  <a:lnTo>
                    <a:pt x="321" y="257"/>
                  </a:lnTo>
                  <a:lnTo>
                    <a:pt x="320" y="257"/>
                  </a:lnTo>
                  <a:lnTo>
                    <a:pt x="333" y="251"/>
                  </a:lnTo>
                  <a:lnTo>
                    <a:pt x="328" y="242"/>
                  </a:lnTo>
                  <a:lnTo>
                    <a:pt x="341" y="228"/>
                  </a:lnTo>
                  <a:lnTo>
                    <a:pt x="346" y="228"/>
                  </a:lnTo>
                  <a:lnTo>
                    <a:pt x="353" y="222"/>
                  </a:lnTo>
                  <a:lnTo>
                    <a:pt x="353" y="195"/>
                  </a:lnTo>
                  <a:lnTo>
                    <a:pt x="361" y="183"/>
                  </a:lnTo>
                  <a:lnTo>
                    <a:pt x="374" y="173"/>
                  </a:lnTo>
                  <a:lnTo>
                    <a:pt x="374" y="173"/>
                  </a:lnTo>
                  <a:lnTo>
                    <a:pt x="374" y="171"/>
                  </a:lnTo>
                  <a:lnTo>
                    <a:pt x="376" y="170"/>
                  </a:lnTo>
                  <a:lnTo>
                    <a:pt x="376" y="167"/>
                  </a:lnTo>
                  <a:lnTo>
                    <a:pt x="376" y="165"/>
                  </a:lnTo>
                  <a:lnTo>
                    <a:pt x="377" y="164"/>
                  </a:lnTo>
                  <a:lnTo>
                    <a:pt x="377" y="163"/>
                  </a:lnTo>
                  <a:lnTo>
                    <a:pt x="377" y="163"/>
                  </a:lnTo>
                  <a:lnTo>
                    <a:pt x="373" y="163"/>
                  </a:lnTo>
                  <a:lnTo>
                    <a:pt x="371" y="161"/>
                  </a:lnTo>
                  <a:lnTo>
                    <a:pt x="371" y="160"/>
                  </a:lnTo>
                  <a:lnTo>
                    <a:pt x="374" y="159"/>
                  </a:lnTo>
                  <a:lnTo>
                    <a:pt x="377" y="156"/>
                  </a:lnTo>
                  <a:lnTo>
                    <a:pt x="379" y="155"/>
                  </a:lnTo>
                  <a:lnTo>
                    <a:pt x="382" y="153"/>
                  </a:lnTo>
                  <a:lnTo>
                    <a:pt x="383" y="153"/>
                  </a:lnTo>
                  <a:lnTo>
                    <a:pt x="387" y="147"/>
                  </a:lnTo>
                  <a:lnTo>
                    <a:pt x="388" y="141"/>
                  </a:lnTo>
                  <a:lnTo>
                    <a:pt x="390" y="137"/>
                  </a:lnTo>
                  <a:lnTo>
                    <a:pt x="388" y="133"/>
                  </a:lnTo>
                  <a:lnTo>
                    <a:pt x="387" y="130"/>
                  </a:lnTo>
                  <a:lnTo>
                    <a:pt x="385" y="128"/>
                  </a:lnTo>
                  <a:lnTo>
                    <a:pt x="385" y="126"/>
                  </a:lnTo>
                  <a:lnTo>
                    <a:pt x="385" y="126"/>
                  </a:lnTo>
                  <a:lnTo>
                    <a:pt x="388" y="116"/>
                  </a:lnTo>
                  <a:lnTo>
                    <a:pt x="388" y="114"/>
                  </a:lnTo>
                  <a:lnTo>
                    <a:pt x="390" y="113"/>
                  </a:lnTo>
                  <a:lnTo>
                    <a:pt x="391" y="111"/>
                  </a:lnTo>
                  <a:lnTo>
                    <a:pt x="393" y="108"/>
                  </a:lnTo>
                  <a:lnTo>
                    <a:pt x="396" y="105"/>
                  </a:lnTo>
                  <a:lnTo>
                    <a:pt x="397" y="102"/>
                  </a:lnTo>
                  <a:lnTo>
                    <a:pt x="399" y="101"/>
                  </a:lnTo>
                  <a:lnTo>
                    <a:pt x="400" y="101"/>
                  </a:lnTo>
                  <a:lnTo>
                    <a:pt x="405" y="95"/>
                  </a:lnTo>
                  <a:lnTo>
                    <a:pt x="406" y="92"/>
                  </a:lnTo>
                  <a:lnTo>
                    <a:pt x="406" y="90"/>
                  </a:lnTo>
                  <a:lnTo>
                    <a:pt x="405" y="87"/>
                  </a:lnTo>
                  <a:lnTo>
                    <a:pt x="402" y="87"/>
                  </a:lnTo>
                  <a:lnTo>
                    <a:pt x="399" y="86"/>
                  </a:lnTo>
                  <a:lnTo>
                    <a:pt x="397" y="86"/>
                  </a:lnTo>
                  <a:lnTo>
                    <a:pt x="397" y="86"/>
                  </a:lnTo>
                  <a:lnTo>
                    <a:pt x="397" y="86"/>
                  </a:lnTo>
                  <a:lnTo>
                    <a:pt x="399" y="84"/>
                  </a:lnTo>
                  <a:lnTo>
                    <a:pt x="400" y="83"/>
                  </a:lnTo>
                  <a:lnTo>
                    <a:pt x="402" y="81"/>
                  </a:lnTo>
                  <a:lnTo>
                    <a:pt x="405" y="78"/>
                  </a:lnTo>
                  <a:lnTo>
                    <a:pt x="406" y="77"/>
                  </a:lnTo>
                  <a:lnTo>
                    <a:pt x="407" y="75"/>
                  </a:lnTo>
                  <a:lnTo>
                    <a:pt x="409" y="74"/>
                  </a:lnTo>
                  <a:lnTo>
                    <a:pt x="413" y="68"/>
                  </a:lnTo>
                  <a:lnTo>
                    <a:pt x="416" y="64"/>
                  </a:lnTo>
                  <a:lnTo>
                    <a:pt x="418" y="62"/>
                  </a:lnTo>
                  <a:lnTo>
                    <a:pt x="418" y="59"/>
                  </a:lnTo>
                  <a:lnTo>
                    <a:pt x="418" y="56"/>
                  </a:lnTo>
                  <a:lnTo>
                    <a:pt x="416" y="54"/>
                  </a:lnTo>
                  <a:lnTo>
                    <a:pt x="415" y="53"/>
                  </a:lnTo>
                  <a:lnTo>
                    <a:pt x="415" y="53"/>
                  </a:lnTo>
                  <a:lnTo>
                    <a:pt x="415" y="53"/>
                  </a:lnTo>
                  <a:lnTo>
                    <a:pt x="360" y="56"/>
                  </a:lnTo>
                  <a:lnTo>
                    <a:pt x="360" y="54"/>
                  </a:lnTo>
                  <a:lnTo>
                    <a:pt x="361" y="51"/>
                  </a:lnTo>
                  <a:lnTo>
                    <a:pt x="363" y="48"/>
                  </a:lnTo>
                  <a:lnTo>
                    <a:pt x="364" y="42"/>
                  </a:lnTo>
                  <a:lnTo>
                    <a:pt x="367" y="38"/>
                  </a:lnTo>
                  <a:lnTo>
                    <a:pt x="370" y="32"/>
                  </a:lnTo>
                  <a:lnTo>
                    <a:pt x="373" y="29"/>
                  </a:lnTo>
                  <a:lnTo>
                    <a:pt x="379" y="24"/>
                  </a:lnTo>
                  <a:lnTo>
                    <a:pt x="382" y="20"/>
                  </a:lnTo>
                  <a:lnTo>
                    <a:pt x="383" y="15"/>
                  </a:lnTo>
                  <a:lnTo>
                    <a:pt x="382" y="11"/>
                  </a:lnTo>
                  <a:lnTo>
                    <a:pt x="379" y="7"/>
                  </a:lnTo>
                  <a:lnTo>
                    <a:pt x="376" y="4"/>
                  </a:lnTo>
                  <a:lnTo>
                    <a:pt x="371" y="1"/>
                  </a:lnTo>
                  <a:lnTo>
                    <a:pt x="369" y="0"/>
                  </a:lnTo>
                  <a:lnTo>
                    <a:pt x="366" y="0"/>
                  </a:lnTo>
                  <a:lnTo>
                    <a:pt x="364" y="1"/>
                  </a:lnTo>
                  <a:lnTo>
                    <a:pt x="361" y="1"/>
                  </a:lnTo>
                  <a:lnTo>
                    <a:pt x="355" y="1"/>
                  </a:lnTo>
                  <a:lnTo>
                    <a:pt x="349" y="1"/>
                  </a:lnTo>
                  <a:lnTo>
                    <a:pt x="341" y="2"/>
                  </a:lnTo>
                  <a:lnTo>
                    <a:pt x="331" y="2"/>
                  </a:lnTo>
                  <a:lnTo>
                    <a:pt x="320" y="2"/>
                  </a:lnTo>
                  <a:lnTo>
                    <a:pt x="308" y="4"/>
                  </a:lnTo>
                  <a:lnTo>
                    <a:pt x="295" y="4"/>
                  </a:lnTo>
                  <a:lnTo>
                    <a:pt x="281" y="5"/>
                  </a:lnTo>
                  <a:lnTo>
                    <a:pt x="267" y="5"/>
                  </a:lnTo>
                  <a:lnTo>
                    <a:pt x="251" y="5"/>
                  </a:lnTo>
                  <a:lnTo>
                    <a:pt x="235" y="7"/>
                  </a:lnTo>
                  <a:lnTo>
                    <a:pt x="220" y="7"/>
                  </a:lnTo>
                  <a:lnTo>
                    <a:pt x="202" y="8"/>
                  </a:lnTo>
                  <a:lnTo>
                    <a:pt x="187" y="8"/>
                  </a:lnTo>
                  <a:lnTo>
                    <a:pt x="169" y="9"/>
                  </a:lnTo>
                  <a:lnTo>
                    <a:pt x="152" y="9"/>
                  </a:lnTo>
                  <a:lnTo>
                    <a:pt x="136" y="11"/>
                  </a:lnTo>
                  <a:lnTo>
                    <a:pt x="121" y="11"/>
                  </a:lnTo>
                  <a:lnTo>
                    <a:pt x="104" y="12"/>
                  </a:lnTo>
                  <a:lnTo>
                    <a:pt x="89" y="12"/>
                  </a:lnTo>
                  <a:lnTo>
                    <a:pt x="74" y="14"/>
                  </a:lnTo>
                  <a:lnTo>
                    <a:pt x="62" y="14"/>
                  </a:lnTo>
                  <a:lnTo>
                    <a:pt x="49" y="14"/>
                  </a:lnTo>
                  <a:lnTo>
                    <a:pt x="38" y="15"/>
                  </a:lnTo>
                  <a:lnTo>
                    <a:pt x="28" y="15"/>
                  </a:lnTo>
                  <a:lnTo>
                    <a:pt x="19" y="15"/>
                  </a:lnTo>
                  <a:lnTo>
                    <a:pt x="11" y="15"/>
                  </a:lnTo>
                  <a:lnTo>
                    <a:pt x="5" y="15"/>
                  </a:lnTo>
                  <a:lnTo>
                    <a:pt x="1" y="17"/>
                  </a:lnTo>
                  <a:lnTo>
                    <a:pt x="0" y="17"/>
                  </a:lnTo>
                  <a:lnTo>
                    <a:pt x="17" y="134"/>
                  </a:lnTo>
                  <a:lnTo>
                    <a:pt x="16" y="319"/>
                  </a:lnTo>
                  <a:lnTo>
                    <a:pt x="14" y="317"/>
                  </a:lnTo>
                  <a:lnTo>
                    <a:pt x="25" y="329"/>
                  </a:lnTo>
                  <a:lnTo>
                    <a:pt x="46" y="326"/>
                  </a:lnTo>
                  <a:lnTo>
                    <a:pt x="55" y="327"/>
                  </a:lnTo>
                  <a:lnTo>
                    <a:pt x="55" y="383"/>
                  </a:lnTo>
                  <a:lnTo>
                    <a:pt x="307" y="375"/>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10" name="Freeform 44"/>
            <p:cNvSpPr>
              <a:spLocks/>
            </p:cNvSpPr>
            <p:nvPr/>
          </p:nvSpPr>
          <p:spPr bwMode="auto">
            <a:xfrm>
              <a:off x="2313807" y="4954674"/>
              <a:ext cx="281514" cy="257699"/>
            </a:xfrm>
            <a:custGeom>
              <a:avLst/>
              <a:gdLst>
                <a:gd name="T0" fmla="*/ 307 w 419"/>
                <a:gd name="T1" fmla="*/ 374 h 384"/>
                <a:gd name="T2" fmla="*/ 308 w 419"/>
                <a:gd name="T3" fmla="*/ 362 h 384"/>
                <a:gd name="T4" fmla="*/ 313 w 419"/>
                <a:gd name="T5" fmla="*/ 359 h 384"/>
                <a:gd name="T6" fmla="*/ 313 w 419"/>
                <a:gd name="T7" fmla="*/ 352 h 384"/>
                <a:gd name="T8" fmla="*/ 307 w 419"/>
                <a:gd name="T9" fmla="*/ 332 h 384"/>
                <a:gd name="T10" fmla="*/ 301 w 419"/>
                <a:gd name="T11" fmla="*/ 308 h 384"/>
                <a:gd name="T12" fmla="*/ 307 w 419"/>
                <a:gd name="T13" fmla="*/ 305 h 384"/>
                <a:gd name="T14" fmla="*/ 314 w 419"/>
                <a:gd name="T15" fmla="*/ 300 h 384"/>
                <a:gd name="T16" fmla="*/ 310 w 419"/>
                <a:gd name="T17" fmla="*/ 296 h 384"/>
                <a:gd name="T18" fmla="*/ 307 w 419"/>
                <a:gd name="T19" fmla="*/ 294 h 384"/>
                <a:gd name="T20" fmla="*/ 313 w 419"/>
                <a:gd name="T21" fmla="*/ 287 h 384"/>
                <a:gd name="T22" fmla="*/ 314 w 419"/>
                <a:gd name="T23" fmla="*/ 284 h 384"/>
                <a:gd name="T24" fmla="*/ 311 w 419"/>
                <a:gd name="T25" fmla="*/ 273 h 384"/>
                <a:gd name="T26" fmla="*/ 316 w 419"/>
                <a:gd name="T27" fmla="*/ 269 h 384"/>
                <a:gd name="T28" fmla="*/ 322 w 419"/>
                <a:gd name="T29" fmla="*/ 263 h 384"/>
                <a:gd name="T30" fmla="*/ 321 w 419"/>
                <a:gd name="T31" fmla="*/ 257 h 384"/>
                <a:gd name="T32" fmla="*/ 341 w 419"/>
                <a:gd name="T33" fmla="*/ 228 h 384"/>
                <a:gd name="T34" fmla="*/ 361 w 419"/>
                <a:gd name="T35" fmla="*/ 183 h 384"/>
                <a:gd name="T36" fmla="*/ 374 w 419"/>
                <a:gd name="T37" fmla="*/ 171 h 384"/>
                <a:gd name="T38" fmla="*/ 377 w 419"/>
                <a:gd name="T39" fmla="*/ 164 h 384"/>
                <a:gd name="T40" fmla="*/ 373 w 419"/>
                <a:gd name="T41" fmla="*/ 163 h 384"/>
                <a:gd name="T42" fmla="*/ 377 w 419"/>
                <a:gd name="T43" fmla="*/ 156 h 384"/>
                <a:gd name="T44" fmla="*/ 383 w 419"/>
                <a:gd name="T45" fmla="*/ 153 h 384"/>
                <a:gd name="T46" fmla="*/ 388 w 419"/>
                <a:gd name="T47" fmla="*/ 133 h 384"/>
                <a:gd name="T48" fmla="*/ 385 w 419"/>
                <a:gd name="T49" fmla="*/ 126 h 384"/>
                <a:gd name="T50" fmla="*/ 390 w 419"/>
                <a:gd name="T51" fmla="*/ 113 h 384"/>
                <a:gd name="T52" fmla="*/ 397 w 419"/>
                <a:gd name="T53" fmla="*/ 102 h 384"/>
                <a:gd name="T54" fmla="*/ 405 w 419"/>
                <a:gd name="T55" fmla="*/ 95 h 384"/>
                <a:gd name="T56" fmla="*/ 402 w 419"/>
                <a:gd name="T57" fmla="*/ 87 h 384"/>
                <a:gd name="T58" fmla="*/ 397 w 419"/>
                <a:gd name="T59" fmla="*/ 86 h 384"/>
                <a:gd name="T60" fmla="*/ 402 w 419"/>
                <a:gd name="T61" fmla="*/ 81 h 384"/>
                <a:gd name="T62" fmla="*/ 409 w 419"/>
                <a:gd name="T63" fmla="*/ 74 h 384"/>
                <a:gd name="T64" fmla="*/ 418 w 419"/>
                <a:gd name="T65" fmla="*/ 62 h 384"/>
                <a:gd name="T66" fmla="*/ 415 w 419"/>
                <a:gd name="T67" fmla="*/ 53 h 384"/>
                <a:gd name="T68" fmla="*/ 360 w 419"/>
                <a:gd name="T69" fmla="*/ 56 h 384"/>
                <a:gd name="T70" fmla="*/ 364 w 419"/>
                <a:gd name="T71" fmla="*/ 42 h 384"/>
                <a:gd name="T72" fmla="*/ 379 w 419"/>
                <a:gd name="T73" fmla="*/ 24 h 384"/>
                <a:gd name="T74" fmla="*/ 382 w 419"/>
                <a:gd name="T75" fmla="*/ 11 h 384"/>
                <a:gd name="T76" fmla="*/ 369 w 419"/>
                <a:gd name="T77" fmla="*/ 0 h 384"/>
                <a:gd name="T78" fmla="*/ 361 w 419"/>
                <a:gd name="T79" fmla="*/ 1 h 384"/>
                <a:gd name="T80" fmla="*/ 331 w 419"/>
                <a:gd name="T81" fmla="*/ 2 h 384"/>
                <a:gd name="T82" fmla="*/ 281 w 419"/>
                <a:gd name="T83" fmla="*/ 5 h 384"/>
                <a:gd name="T84" fmla="*/ 220 w 419"/>
                <a:gd name="T85" fmla="*/ 7 h 384"/>
                <a:gd name="T86" fmla="*/ 152 w 419"/>
                <a:gd name="T87" fmla="*/ 9 h 384"/>
                <a:gd name="T88" fmla="*/ 89 w 419"/>
                <a:gd name="T89" fmla="*/ 12 h 384"/>
                <a:gd name="T90" fmla="*/ 38 w 419"/>
                <a:gd name="T91" fmla="*/ 15 h 384"/>
                <a:gd name="T92" fmla="*/ 5 w 419"/>
                <a:gd name="T93" fmla="*/ 15 h 384"/>
                <a:gd name="T94" fmla="*/ 16 w 419"/>
                <a:gd name="T95" fmla="*/ 319 h 384"/>
                <a:gd name="T96" fmla="*/ 55 w 419"/>
                <a:gd name="T97" fmla="*/ 32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9" h="384">
                  <a:moveTo>
                    <a:pt x="307" y="375"/>
                  </a:moveTo>
                  <a:lnTo>
                    <a:pt x="307" y="375"/>
                  </a:lnTo>
                  <a:lnTo>
                    <a:pt x="307" y="375"/>
                  </a:lnTo>
                  <a:lnTo>
                    <a:pt x="307" y="374"/>
                  </a:lnTo>
                  <a:lnTo>
                    <a:pt x="307" y="371"/>
                  </a:lnTo>
                  <a:lnTo>
                    <a:pt x="307" y="368"/>
                  </a:lnTo>
                  <a:lnTo>
                    <a:pt x="308" y="365"/>
                  </a:lnTo>
                  <a:lnTo>
                    <a:pt x="308" y="362"/>
                  </a:lnTo>
                  <a:lnTo>
                    <a:pt x="310" y="360"/>
                  </a:lnTo>
                  <a:lnTo>
                    <a:pt x="310" y="360"/>
                  </a:lnTo>
                  <a:lnTo>
                    <a:pt x="310" y="360"/>
                  </a:lnTo>
                  <a:lnTo>
                    <a:pt x="313" y="359"/>
                  </a:lnTo>
                  <a:lnTo>
                    <a:pt x="314" y="357"/>
                  </a:lnTo>
                  <a:lnTo>
                    <a:pt x="314" y="356"/>
                  </a:lnTo>
                  <a:lnTo>
                    <a:pt x="314" y="354"/>
                  </a:lnTo>
                  <a:lnTo>
                    <a:pt x="313" y="352"/>
                  </a:lnTo>
                  <a:lnTo>
                    <a:pt x="313" y="351"/>
                  </a:lnTo>
                  <a:lnTo>
                    <a:pt x="311" y="350"/>
                  </a:lnTo>
                  <a:lnTo>
                    <a:pt x="311" y="350"/>
                  </a:lnTo>
                  <a:lnTo>
                    <a:pt x="307" y="332"/>
                  </a:lnTo>
                  <a:lnTo>
                    <a:pt x="305" y="326"/>
                  </a:lnTo>
                  <a:lnTo>
                    <a:pt x="298" y="319"/>
                  </a:lnTo>
                  <a:lnTo>
                    <a:pt x="301" y="312"/>
                  </a:lnTo>
                  <a:lnTo>
                    <a:pt x="301" y="308"/>
                  </a:lnTo>
                  <a:lnTo>
                    <a:pt x="301" y="308"/>
                  </a:lnTo>
                  <a:lnTo>
                    <a:pt x="303" y="306"/>
                  </a:lnTo>
                  <a:lnTo>
                    <a:pt x="304" y="306"/>
                  </a:lnTo>
                  <a:lnTo>
                    <a:pt x="307" y="305"/>
                  </a:lnTo>
                  <a:lnTo>
                    <a:pt x="308" y="305"/>
                  </a:lnTo>
                  <a:lnTo>
                    <a:pt x="308" y="305"/>
                  </a:lnTo>
                  <a:lnTo>
                    <a:pt x="313" y="302"/>
                  </a:lnTo>
                  <a:lnTo>
                    <a:pt x="314" y="300"/>
                  </a:lnTo>
                  <a:lnTo>
                    <a:pt x="314" y="299"/>
                  </a:lnTo>
                  <a:lnTo>
                    <a:pt x="313" y="297"/>
                  </a:lnTo>
                  <a:lnTo>
                    <a:pt x="311" y="296"/>
                  </a:lnTo>
                  <a:lnTo>
                    <a:pt x="310" y="296"/>
                  </a:lnTo>
                  <a:lnTo>
                    <a:pt x="308" y="296"/>
                  </a:lnTo>
                  <a:lnTo>
                    <a:pt x="307" y="296"/>
                  </a:lnTo>
                  <a:lnTo>
                    <a:pt x="307" y="296"/>
                  </a:lnTo>
                  <a:lnTo>
                    <a:pt x="307" y="294"/>
                  </a:lnTo>
                  <a:lnTo>
                    <a:pt x="308" y="293"/>
                  </a:lnTo>
                  <a:lnTo>
                    <a:pt x="310" y="291"/>
                  </a:lnTo>
                  <a:lnTo>
                    <a:pt x="311" y="290"/>
                  </a:lnTo>
                  <a:lnTo>
                    <a:pt x="313" y="287"/>
                  </a:lnTo>
                  <a:lnTo>
                    <a:pt x="314" y="287"/>
                  </a:lnTo>
                  <a:lnTo>
                    <a:pt x="314" y="285"/>
                  </a:lnTo>
                  <a:lnTo>
                    <a:pt x="314" y="284"/>
                  </a:lnTo>
                  <a:lnTo>
                    <a:pt x="314" y="284"/>
                  </a:lnTo>
                  <a:lnTo>
                    <a:pt x="313" y="281"/>
                  </a:lnTo>
                  <a:lnTo>
                    <a:pt x="311" y="279"/>
                  </a:lnTo>
                  <a:lnTo>
                    <a:pt x="311" y="276"/>
                  </a:lnTo>
                  <a:lnTo>
                    <a:pt x="311" y="273"/>
                  </a:lnTo>
                  <a:lnTo>
                    <a:pt x="311" y="272"/>
                  </a:lnTo>
                  <a:lnTo>
                    <a:pt x="313" y="270"/>
                  </a:lnTo>
                  <a:lnTo>
                    <a:pt x="314" y="269"/>
                  </a:lnTo>
                  <a:lnTo>
                    <a:pt x="316" y="269"/>
                  </a:lnTo>
                  <a:lnTo>
                    <a:pt x="316" y="269"/>
                  </a:lnTo>
                  <a:lnTo>
                    <a:pt x="320" y="267"/>
                  </a:lnTo>
                  <a:lnTo>
                    <a:pt x="322" y="266"/>
                  </a:lnTo>
                  <a:lnTo>
                    <a:pt x="322" y="263"/>
                  </a:lnTo>
                  <a:lnTo>
                    <a:pt x="322" y="261"/>
                  </a:lnTo>
                  <a:lnTo>
                    <a:pt x="322" y="260"/>
                  </a:lnTo>
                  <a:lnTo>
                    <a:pt x="321" y="258"/>
                  </a:lnTo>
                  <a:lnTo>
                    <a:pt x="321" y="257"/>
                  </a:lnTo>
                  <a:lnTo>
                    <a:pt x="320" y="257"/>
                  </a:lnTo>
                  <a:lnTo>
                    <a:pt x="333" y="251"/>
                  </a:lnTo>
                  <a:lnTo>
                    <a:pt x="328" y="242"/>
                  </a:lnTo>
                  <a:lnTo>
                    <a:pt x="341" y="228"/>
                  </a:lnTo>
                  <a:lnTo>
                    <a:pt x="346" y="228"/>
                  </a:lnTo>
                  <a:lnTo>
                    <a:pt x="353" y="222"/>
                  </a:lnTo>
                  <a:lnTo>
                    <a:pt x="353" y="195"/>
                  </a:lnTo>
                  <a:lnTo>
                    <a:pt x="361" y="183"/>
                  </a:lnTo>
                  <a:lnTo>
                    <a:pt x="374" y="173"/>
                  </a:lnTo>
                  <a:lnTo>
                    <a:pt x="374" y="173"/>
                  </a:lnTo>
                  <a:lnTo>
                    <a:pt x="374" y="173"/>
                  </a:lnTo>
                  <a:lnTo>
                    <a:pt x="374" y="171"/>
                  </a:lnTo>
                  <a:lnTo>
                    <a:pt x="376" y="170"/>
                  </a:lnTo>
                  <a:lnTo>
                    <a:pt x="376" y="167"/>
                  </a:lnTo>
                  <a:lnTo>
                    <a:pt x="376" y="165"/>
                  </a:lnTo>
                  <a:lnTo>
                    <a:pt x="377" y="164"/>
                  </a:lnTo>
                  <a:lnTo>
                    <a:pt x="377" y="163"/>
                  </a:lnTo>
                  <a:lnTo>
                    <a:pt x="377" y="163"/>
                  </a:lnTo>
                  <a:lnTo>
                    <a:pt x="377" y="163"/>
                  </a:lnTo>
                  <a:lnTo>
                    <a:pt x="373" y="163"/>
                  </a:lnTo>
                  <a:lnTo>
                    <a:pt x="371" y="161"/>
                  </a:lnTo>
                  <a:lnTo>
                    <a:pt x="371" y="160"/>
                  </a:lnTo>
                  <a:lnTo>
                    <a:pt x="374" y="159"/>
                  </a:lnTo>
                  <a:lnTo>
                    <a:pt x="377" y="156"/>
                  </a:lnTo>
                  <a:lnTo>
                    <a:pt x="379" y="155"/>
                  </a:lnTo>
                  <a:lnTo>
                    <a:pt x="382" y="153"/>
                  </a:lnTo>
                  <a:lnTo>
                    <a:pt x="383" y="153"/>
                  </a:lnTo>
                  <a:lnTo>
                    <a:pt x="383" y="153"/>
                  </a:lnTo>
                  <a:lnTo>
                    <a:pt x="387" y="147"/>
                  </a:lnTo>
                  <a:lnTo>
                    <a:pt x="388" y="141"/>
                  </a:lnTo>
                  <a:lnTo>
                    <a:pt x="390" y="137"/>
                  </a:lnTo>
                  <a:lnTo>
                    <a:pt x="388" y="133"/>
                  </a:lnTo>
                  <a:lnTo>
                    <a:pt x="387" y="130"/>
                  </a:lnTo>
                  <a:lnTo>
                    <a:pt x="385" y="128"/>
                  </a:lnTo>
                  <a:lnTo>
                    <a:pt x="385" y="126"/>
                  </a:lnTo>
                  <a:lnTo>
                    <a:pt x="385" y="126"/>
                  </a:lnTo>
                  <a:lnTo>
                    <a:pt x="388" y="116"/>
                  </a:lnTo>
                  <a:lnTo>
                    <a:pt x="388" y="116"/>
                  </a:lnTo>
                  <a:lnTo>
                    <a:pt x="388" y="114"/>
                  </a:lnTo>
                  <a:lnTo>
                    <a:pt x="390" y="113"/>
                  </a:lnTo>
                  <a:lnTo>
                    <a:pt x="391" y="111"/>
                  </a:lnTo>
                  <a:lnTo>
                    <a:pt x="393" y="108"/>
                  </a:lnTo>
                  <a:lnTo>
                    <a:pt x="396" y="105"/>
                  </a:lnTo>
                  <a:lnTo>
                    <a:pt x="397" y="102"/>
                  </a:lnTo>
                  <a:lnTo>
                    <a:pt x="399" y="101"/>
                  </a:lnTo>
                  <a:lnTo>
                    <a:pt x="400" y="101"/>
                  </a:lnTo>
                  <a:lnTo>
                    <a:pt x="400" y="101"/>
                  </a:lnTo>
                  <a:lnTo>
                    <a:pt x="405" y="95"/>
                  </a:lnTo>
                  <a:lnTo>
                    <a:pt x="406" y="92"/>
                  </a:lnTo>
                  <a:lnTo>
                    <a:pt x="406" y="90"/>
                  </a:lnTo>
                  <a:lnTo>
                    <a:pt x="405" y="87"/>
                  </a:lnTo>
                  <a:lnTo>
                    <a:pt x="402" y="87"/>
                  </a:lnTo>
                  <a:lnTo>
                    <a:pt x="399" y="86"/>
                  </a:lnTo>
                  <a:lnTo>
                    <a:pt x="397" y="86"/>
                  </a:lnTo>
                  <a:lnTo>
                    <a:pt x="397" y="86"/>
                  </a:lnTo>
                  <a:lnTo>
                    <a:pt x="397" y="86"/>
                  </a:lnTo>
                  <a:lnTo>
                    <a:pt x="397" y="86"/>
                  </a:lnTo>
                  <a:lnTo>
                    <a:pt x="399" y="84"/>
                  </a:lnTo>
                  <a:lnTo>
                    <a:pt x="400" y="83"/>
                  </a:lnTo>
                  <a:lnTo>
                    <a:pt x="402" y="81"/>
                  </a:lnTo>
                  <a:lnTo>
                    <a:pt x="405" y="78"/>
                  </a:lnTo>
                  <a:lnTo>
                    <a:pt x="406" y="77"/>
                  </a:lnTo>
                  <a:lnTo>
                    <a:pt x="407" y="75"/>
                  </a:lnTo>
                  <a:lnTo>
                    <a:pt x="409" y="74"/>
                  </a:lnTo>
                  <a:lnTo>
                    <a:pt x="409" y="74"/>
                  </a:lnTo>
                  <a:lnTo>
                    <a:pt x="413" y="68"/>
                  </a:lnTo>
                  <a:lnTo>
                    <a:pt x="416" y="64"/>
                  </a:lnTo>
                  <a:lnTo>
                    <a:pt x="418" y="62"/>
                  </a:lnTo>
                  <a:lnTo>
                    <a:pt x="418" y="59"/>
                  </a:lnTo>
                  <a:lnTo>
                    <a:pt x="418" y="56"/>
                  </a:lnTo>
                  <a:lnTo>
                    <a:pt x="416" y="54"/>
                  </a:lnTo>
                  <a:lnTo>
                    <a:pt x="415" y="53"/>
                  </a:lnTo>
                  <a:lnTo>
                    <a:pt x="415" y="53"/>
                  </a:lnTo>
                  <a:lnTo>
                    <a:pt x="415" y="53"/>
                  </a:lnTo>
                  <a:lnTo>
                    <a:pt x="360" y="56"/>
                  </a:lnTo>
                  <a:lnTo>
                    <a:pt x="360" y="56"/>
                  </a:lnTo>
                  <a:lnTo>
                    <a:pt x="360" y="54"/>
                  </a:lnTo>
                  <a:lnTo>
                    <a:pt x="361" y="51"/>
                  </a:lnTo>
                  <a:lnTo>
                    <a:pt x="363" y="48"/>
                  </a:lnTo>
                  <a:lnTo>
                    <a:pt x="364" y="42"/>
                  </a:lnTo>
                  <a:lnTo>
                    <a:pt x="367" y="38"/>
                  </a:lnTo>
                  <a:lnTo>
                    <a:pt x="370" y="32"/>
                  </a:lnTo>
                  <a:lnTo>
                    <a:pt x="373" y="29"/>
                  </a:lnTo>
                  <a:lnTo>
                    <a:pt x="379" y="24"/>
                  </a:lnTo>
                  <a:lnTo>
                    <a:pt x="379" y="24"/>
                  </a:lnTo>
                  <a:lnTo>
                    <a:pt x="382" y="20"/>
                  </a:lnTo>
                  <a:lnTo>
                    <a:pt x="383" y="15"/>
                  </a:lnTo>
                  <a:lnTo>
                    <a:pt x="382" y="11"/>
                  </a:lnTo>
                  <a:lnTo>
                    <a:pt x="379" y="7"/>
                  </a:lnTo>
                  <a:lnTo>
                    <a:pt x="376" y="4"/>
                  </a:lnTo>
                  <a:lnTo>
                    <a:pt x="371" y="1"/>
                  </a:lnTo>
                  <a:lnTo>
                    <a:pt x="369" y="0"/>
                  </a:lnTo>
                  <a:lnTo>
                    <a:pt x="366" y="0"/>
                  </a:lnTo>
                  <a:lnTo>
                    <a:pt x="366" y="0"/>
                  </a:lnTo>
                  <a:lnTo>
                    <a:pt x="364" y="1"/>
                  </a:lnTo>
                  <a:lnTo>
                    <a:pt x="361" y="1"/>
                  </a:lnTo>
                  <a:lnTo>
                    <a:pt x="355" y="1"/>
                  </a:lnTo>
                  <a:lnTo>
                    <a:pt x="349" y="1"/>
                  </a:lnTo>
                  <a:lnTo>
                    <a:pt x="341" y="2"/>
                  </a:lnTo>
                  <a:lnTo>
                    <a:pt x="331" y="2"/>
                  </a:lnTo>
                  <a:lnTo>
                    <a:pt x="320" y="2"/>
                  </a:lnTo>
                  <a:lnTo>
                    <a:pt x="308" y="4"/>
                  </a:lnTo>
                  <a:lnTo>
                    <a:pt x="295" y="4"/>
                  </a:lnTo>
                  <a:lnTo>
                    <a:pt x="281" y="5"/>
                  </a:lnTo>
                  <a:lnTo>
                    <a:pt x="267" y="5"/>
                  </a:lnTo>
                  <a:lnTo>
                    <a:pt x="251" y="5"/>
                  </a:lnTo>
                  <a:lnTo>
                    <a:pt x="235" y="7"/>
                  </a:lnTo>
                  <a:lnTo>
                    <a:pt x="220" y="7"/>
                  </a:lnTo>
                  <a:lnTo>
                    <a:pt x="202" y="8"/>
                  </a:lnTo>
                  <a:lnTo>
                    <a:pt x="187" y="8"/>
                  </a:lnTo>
                  <a:lnTo>
                    <a:pt x="169" y="9"/>
                  </a:lnTo>
                  <a:lnTo>
                    <a:pt x="152" y="9"/>
                  </a:lnTo>
                  <a:lnTo>
                    <a:pt x="136" y="11"/>
                  </a:lnTo>
                  <a:lnTo>
                    <a:pt x="121" y="11"/>
                  </a:lnTo>
                  <a:lnTo>
                    <a:pt x="104" y="12"/>
                  </a:lnTo>
                  <a:lnTo>
                    <a:pt x="89" y="12"/>
                  </a:lnTo>
                  <a:lnTo>
                    <a:pt x="74" y="14"/>
                  </a:lnTo>
                  <a:lnTo>
                    <a:pt x="62" y="14"/>
                  </a:lnTo>
                  <a:lnTo>
                    <a:pt x="49" y="14"/>
                  </a:lnTo>
                  <a:lnTo>
                    <a:pt x="38" y="15"/>
                  </a:lnTo>
                  <a:lnTo>
                    <a:pt x="28" y="15"/>
                  </a:lnTo>
                  <a:lnTo>
                    <a:pt x="19" y="15"/>
                  </a:lnTo>
                  <a:lnTo>
                    <a:pt x="11" y="15"/>
                  </a:lnTo>
                  <a:lnTo>
                    <a:pt x="5" y="15"/>
                  </a:lnTo>
                  <a:lnTo>
                    <a:pt x="1" y="17"/>
                  </a:lnTo>
                  <a:lnTo>
                    <a:pt x="0" y="17"/>
                  </a:lnTo>
                  <a:lnTo>
                    <a:pt x="17" y="134"/>
                  </a:lnTo>
                  <a:lnTo>
                    <a:pt x="16" y="319"/>
                  </a:lnTo>
                  <a:lnTo>
                    <a:pt x="14" y="317"/>
                  </a:lnTo>
                  <a:lnTo>
                    <a:pt x="25" y="329"/>
                  </a:lnTo>
                  <a:lnTo>
                    <a:pt x="46" y="326"/>
                  </a:lnTo>
                  <a:lnTo>
                    <a:pt x="55" y="327"/>
                  </a:lnTo>
                  <a:lnTo>
                    <a:pt x="55" y="383"/>
                  </a:lnTo>
                  <a:lnTo>
                    <a:pt x="307" y="375"/>
                  </a:lnTo>
                </a:path>
              </a:pathLst>
            </a:custGeom>
            <a:solidFill>
              <a:schemeClr val="tx2">
                <a:lumMod val="60000"/>
                <a:lumOff val="40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11" name="Freeform 45"/>
            <p:cNvSpPr>
              <a:spLocks/>
            </p:cNvSpPr>
            <p:nvPr/>
          </p:nvSpPr>
          <p:spPr bwMode="auto">
            <a:xfrm>
              <a:off x="2351784" y="5207405"/>
              <a:ext cx="315874" cy="278190"/>
            </a:xfrm>
            <a:custGeom>
              <a:avLst/>
              <a:gdLst>
                <a:gd name="T0" fmla="*/ 33 w 471"/>
                <a:gd name="T1" fmla="*/ 296 h 415"/>
                <a:gd name="T2" fmla="*/ 33 w 471"/>
                <a:gd name="T3" fmla="*/ 264 h 415"/>
                <a:gd name="T4" fmla="*/ 49 w 471"/>
                <a:gd name="T5" fmla="*/ 223 h 415"/>
                <a:gd name="T6" fmla="*/ 41 w 471"/>
                <a:gd name="T7" fmla="*/ 194 h 415"/>
                <a:gd name="T8" fmla="*/ 251 w 471"/>
                <a:gd name="T9" fmla="*/ 0 h 415"/>
                <a:gd name="T10" fmla="*/ 252 w 471"/>
                <a:gd name="T11" fmla="*/ 9 h 415"/>
                <a:gd name="T12" fmla="*/ 255 w 471"/>
                <a:gd name="T13" fmla="*/ 37 h 415"/>
                <a:gd name="T14" fmla="*/ 261 w 471"/>
                <a:gd name="T15" fmla="*/ 56 h 415"/>
                <a:gd name="T16" fmla="*/ 269 w 471"/>
                <a:gd name="T17" fmla="*/ 65 h 415"/>
                <a:gd name="T18" fmla="*/ 273 w 471"/>
                <a:gd name="T19" fmla="*/ 78 h 415"/>
                <a:gd name="T20" fmla="*/ 255 w 471"/>
                <a:gd name="T21" fmla="*/ 87 h 415"/>
                <a:gd name="T22" fmla="*/ 258 w 471"/>
                <a:gd name="T23" fmla="*/ 105 h 415"/>
                <a:gd name="T24" fmla="*/ 240 w 471"/>
                <a:gd name="T25" fmla="*/ 150 h 415"/>
                <a:gd name="T26" fmla="*/ 233 w 471"/>
                <a:gd name="T27" fmla="*/ 164 h 415"/>
                <a:gd name="T28" fmla="*/ 230 w 471"/>
                <a:gd name="T29" fmla="*/ 177 h 415"/>
                <a:gd name="T30" fmla="*/ 219 w 471"/>
                <a:gd name="T31" fmla="*/ 194 h 415"/>
                <a:gd name="T32" fmla="*/ 222 w 471"/>
                <a:gd name="T33" fmla="*/ 206 h 415"/>
                <a:gd name="T34" fmla="*/ 387 w 471"/>
                <a:gd name="T35" fmla="*/ 226 h 415"/>
                <a:gd name="T36" fmla="*/ 395 w 471"/>
                <a:gd name="T37" fmla="*/ 254 h 415"/>
                <a:gd name="T38" fmla="*/ 405 w 471"/>
                <a:gd name="T39" fmla="*/ 289 h 415"/>
                <a:gd name="T40" fmla="*/ 376 w 471"/>
                <a:gd name="T41" fmla="*/ 284 h 415"/>
                <a:gd name="T42" fmla="*/ 350 w 471"/>
                <a:gd name="T43" fmla="*/ 278 h 415"/>
                <a:gd name="T44" fmla="*/ 339 w 471"/>
                <a:gd name="T45" fmla="*/ 292 h 415"/>
                <a:gd name="T46" fmla="*/ 357 w 471"/>
                <a:gd name="T47" fmla="*/ 308 h 415"/>
                <a:gd name="T48" fmla="*/ 386 w 471"/>
                <a:gd name="T49" fmla="*/ 297 h 415"/>
                <a:gd name="T50" fmla="*/ 399 w 471"/>
                <a:gd name="T51" fmla="*/ 306 h 415"/>
                <a:gd name="T52" fmla="*/ 399 w 471"/>
                <a:gd name="T53" fmla="*/ 317 h 415"/>
                <a:gd name="T54" fmla="*/ 413 w 471"/>
                <a:gd name="T55" fmla="*/ 314 h 415"/>
                <a:gd name="T56" fmla="*/ 422 w 471"/>
                <a:gd name="T57" fmla="*/ 302 h 415"/>
                <a:gd name="T58" fmla="*/ 425 w 471"/>
                <a:gd name="T59" fmla="*/ 308 h 415"/>
                <a:gd name="T60" fmla="*/ 428 w 471"/>
                <a:gd name="T61" fmla="*/ 333 h 415"/>
                <a:gd name="T62" fmla="*/ 410 w 471"/>
                <a:gd name="T63" fmla="*/ 360 h 415"/>
                <a:gd name="T64" fmla="*/ 459 w 471"/>
                <a:gd name="T65" fmla="*/ 385 h 415"/>
                <a:gd name="T66" fmla="*/ 446 w 471"/>
                <a:gd name="T67" fmla="*/ 407 h 415"/>
                <a:gd name="T68" fmla="*/ 438 w 471"/>
                <a:gd name="T69" fmla="*/ 398 h 415"/>
                <a:gd name="T70" fmla="*/ 425 w 471"/>
                <a:gd name="T71" fmla="*/ 386 h 415"/>
                <a:gd name="T72" fmla="*/ 398 w 471"/>
                <a:gd name="T73" fmla="*/ 382 h 415"/>
                <a:gd name="T74" fmla="*/ 390 w 471"/>
                <a:gd name="T75" fmla="*/ 365 h 415"/>
                <a:gd name="T76" fmla="*/ 362 w 471"/>
                <a:gd name="T77" fmla="*/ 359 h 415"/>
                <a:gd name="T78" fmla="*/ 374 w 471"/>
                <a:gd name="T79" fmla="*/ 381 h 415"/>
                <a:gd name="T80" fmla="*/ 374 w 471"/>
                <a:gd name="T81" fmla="*/ 393 h 415"/>
                <a:gd name="T82" fmla="*/ 359 w 471"/>
                <a:gd name="T83" fmla="*/ 408 h 415"/>
                <a:gd name="T84" fmla="*/ 327 w 471"/>
                <a:gd name="T85" fmla="*/ 396 h 415"/>
                <a:gd name="T86" fmla="*/ 297 w 471"/>
                <a:gd name="T87" fmla="*/ 404 h 415"/>
                <a:gd name="T88" fmla="*/ 276 w 471"/>
                <a:gd name="T89" fmla="*/ 398 h 415"/>
                <a:gd name="T90" fmla="*/ 240 w 471"/>
                <a:gd name="T91" fmla="*/ 371 h 415"/>
                <a:gd name="T92" fmla="*/ 228 w 471"/>
                <a:gd name="T93" fmla="*/ 352 h 415"/>
                <a:gd name="T94" fmla="*/ 214 w 471"/>
                <a:gd name="T95" fmla="*/ 350 h 415"/>
                <a:gd name="T96" fmla="*/ 207 w 471"/>
                <a:gd name="T97" fmla="*/ 341 h 415"/>
                <a:gd name="T98" fmla="*/ 171 w 471"/>
                <a:gd name="T99" fmla="*/ 372 h 415"/>
                <a:gd name="T100" fmla="*/ 140 w 471"/>
                <a:gd name="T101" fmla="*/ 369 h 415"/>
                <a:gd name="T102" fmla="*/ 94 w 471"/>
                <a:gd name="T103" fmla="*/ 352 h 415"/>
                <a:gd name="T104" fmla="*/ 74 w 471"/>
                <a:gd name="T105" fmla="*/ 350 h 415"/>
                <a:gd name="T106" fmla="*/ 71 w 471"/>
                <a:gd name="T107" fmla="*/ 345 h 415"/>
                <a:gd name="T108" fmla="*/ 35 w 471"/>
                <a:gd name="T109" fmla="*/ 355 h 415"/>
                <a:gd name="T110" fmla="*/ 24 w 471"/>
                <a:gd name="T111" fmla="*/ 35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1" h="415">
                  <a:moveTo>
                    <a:pt x="33" y="329"/>
                  </a:moveTo>
                  <a:lnTo>
                    <a:pt x="39" y="322"/>
                  </a:lnTo>
                  <a:lnTo>
                    <a:pt x="42" y="315"/>
                  </a:lnTo>
                  <a:lnTo>
                    <a:pt x="42" y="309"/>
                  </a:lnTo>
                  <a:lnTo>
                    <a:pt x="41" y="305"/>
                  </a:lnTo>
                  <a:lnTo>
                    <a:pt x="38" y="300"/>
                  </a:lnTo>
                  <a:lnTo>
                    <a:pt x="36" y="297"/>
                  </a:lnTo>
                  <a:lnTo>
                    <a:pt x="33" y="296"/>
                  </a:lnTo>
                  <a:lnTo>
                    <a:pt x="33" y="296"/>
                  </a:lnTo>
                  <a:lnTo>
                    <a:pt x="36" y="278"/>
                  </a:lnTo>
                  <a:lnTo>
                    <a:pt x="36" y="278"/>
                  </a:lnTo>
                  <a:lnTo>
                    <a:pt x="35" y="276"/>
                  </a:lnTo>
                  <a:lnTo>
                    <a:pt x="33" y="275"/>
                  </a:lnTo>
                  <a:lnTo>
                    <a:pt x="32" y="272"/>
                  </a:lnTo>
                  <a:lnTo>
                    <a:pt x="32" y="269"/>
                  </a:lnTo>
                  <a:lnTo>
                    <a:pt x="33" y="264"/>
                  </a:lnTo>
                  <a:lnTo>
                    <a:pt x="36" y="259"/>
                  </a:lnTo>
                  <a:lnTo>
                    <a:pt x="42" y="252"/>
                  </a:lnTo>
                  <a:lnTo>
                    <a:pt x="45" y="248"/>
                  </a:lnTo>
                  <a:lnTo>
                    <a:pt x="46" y="243"/>
                  </a:lnTo>
                  <a:lnTo>
                    <a:pt x="48" y="237"/>
                  </a:lnTo>
                  <a:lnTo>
                    <a:pt x="49" y="233"/>
                  </a:lnTo>
                  <a:lnTo>
                    <a:pt x="49" y="229"/>
                  </a:lnTo>
                  <a:lnTo>
                    <a:pt x="49" y="223"/>
                  </a:lnTo>
                  <a:lnTo>
                    <a:pt x="49" y="219"/>
                  </a:lnTo>
                  <a:lnTo>
                    <a:pt x="48" y="215"/>
                  </a:lnTo>
                  <a:lnTo>
                    <a:pt x="46" y="210"/>
                  </a:lnTo>
                  <a:lnTo>
                    <a:pt x="45" y="206"/>
                  </a:lnTo>
                  <a:lnTo>
                    <a:pt x="45" y="203"/>
                  </a:lnTo>
                  <a:lnTo>
                    <a:pt x="43" y="198"/>
                  </a:lnTo>
                  <a:lnTo>
                    <a:pt x="42" y="196"/>
                  </a:lnTo>
                  <a:lnTo>
                    <a:pt x="41" y="194"/>
                  </a:lnTo>
                  <a:lnTo>
                    <a:pt x="41" y="193"/>
                  </a:lnTo>
                  <a:lnTo>
                    <a:pt x="41" y="193"/>
                  </a:lnTo>
                  <a:lnTo>
                    <a:pt x="35" y="176"/>
                  </a:lnTo>
                  <a:lnTo>
                    <a:pt x="24" y="164"/>
                  </a:lnTo>
                  <a:lnTo>
                    <a:pt x="24" y="138"/>
                  </a:lnTo>
                  <a:lnTo>
                    <a:pt x="3" y="113"/>
                  </a:lnTo>
                  <a:lnTo>
                    <a:pt x="0" y="7"/>
                  </a:lnTo>
                  <a:lnTo>
                    <a:pt x="251" y="0"/>
                  </a:lnTo>
                  <a:lnTo>
                    <a:pt x="250" y="0"/>
                  </a:lnTo>
                  <a:lnTo>
                    <a:pt x="250" y="1"/>
                  </a:lnTo>
                  <a:lnTo>
                    <a:pt x="250" y="2"/>
                  </a:lnTo>
                  <a:lnTo>
                    <a:pt x="250" y="4"/>
                  </a:lnTo>
                  <a:lnTo>
                    <a:pt x="250" y="7"/>
                  </a:lnTo>
                  <a:lnTo>
                    <a:pt x="250" y="8"/>
                  </a:lnTo>
                  <a:lnTo>
                    <a:pt x="251" y="9"/>
                  </a:lnTo>
                  <a:lnTo>
                    <a:pt x="252" y="9"/>
                  </a:lnTo>
                  <a:lnTo>
                    <a:pt x="254" y="8"/>
                  </a:lnTo>
                  <a:lnTo>
                    <a:pt x="255" y="8"/>
                  </a:lnTo>
                  <a:lnTo>
                    <a:pt x="257" y="11"/>
                  </a:lnTo>
                  <a:lnTo>
                    <a:pt x="257" y="12"/>
                  </a:lnTo>
                  <a:lnTo>
                    <a:pt x="258" y="14"/>
                  </a:lnTo>
                  <a:lnTo>
                    <a:pt x="257" y="24"/>
                  </a:lnTo>
                  <a:lnTo>
                    <a:pt x="263" y="29"/>
                  </a:lnTo>
                  <a:lnTo>
                    <a:pt x="255" y="37"/>
                  </a:lnTo>
                  <a:lnTo>
                    <a:pt x="257" y="41"/>
                  </a:lnTo>
                  <a:lnTo>
                    <a:pt x="267" y="40"/>
                  </a:lnTo>
                  <a:lnTo>
                    <a:pt x="267" y="50"/>
                  </a:lnTo>
                  <a:lnTo>
                    <a:pt x="266" y="50"/>
                  </a:lnTo>
                  <a:lnTo>
                    <a:pt x="266" y="51"/>
                  </a:lnTo>
                  <a:lnTo>
                    <a:pt x="264" y="53"/>
                  </a:lnTo>
                  <a:lnTo>
                    <a:pt x="263" y="54"/>
                  </a:lnTo>
                  <a:lnTo>
                    <a:pt x="261" y="56"/>
                  </a:lnTo>
                  <a:lnTo>
                    <a:pt x="263" y="57"/>
                  </a:lnTo>
                  <a:lnTo>
                    <a:pt x="264" y="59"/>
                  </a:lnTo>
                  <a:lnTo>
                    <a:pt x="270" y="59"/>
                  </a:lnTo>
                  <a:lnTo>
                    <a:pt x="270" y="59"/>
                  </a:lnTo>
                  <a:lnTo>
                    <a:pt x="270" y="60"/>
                  </a:lnTo>
                  <a:lnTo>
                    <a:pt x="270" y="62"/>
                  </a:lnTo>
                  <a:lnTo>
                    <a:pt x="269" y="63"/>
                  </a:lnTo>
                  <a:lnTo>
                    <a:pt x="269" y="65"/>
                  </a:lnTo>
                  <a:lnTo>
                    <a:pt x="270" y="67"/>
                  </a:lnTo>
                  <a:lnTo>
                    <a:pt x="273" y="68"/>
                  </a:lnTo>
                  <a:lnTo>
                    <a:pt x="278" y="68"/>
                  </a:lnTo>
                  <a:lnTo>
                    <a:pt x="278" y="68"/>
                  </a:lnTo>
                  <a:lnTo>
                    <a:pt x="276" y="71"/>
                  </a:lnTo>
                  <a:lnTo>
                    <a:pt x="275" y="72"/>
                  </a:lnTo>
                  <a:lnTo>
                    <a:pt x="275" y="75"/>
                  </a:lnTo>
                  <a:lnTo>
                    <a:pt x="273" y="78"/>
                  </a:lnTo>
                  <a:lnTo>
                    <a:pt x="272" y="81"/>
                  </a:lnTo>
                  <a:lnTo>
                    <a:pt x="270" y="83"/>
                  </a:lnTo>
                  <a:lnTo>
                    <a:pt x="270" y="84"/>
                  </a:lnTo>
                  <a:lnTo>
                    <a:pt x="269" y="84"/>
                  </a:lnTo>
                  <a:lnTo>
                    <a:pt x="266" y="84"/>
                  </a:lnTo>
                  <a:lnTo>
                    <a:pt x="261" y="86"/>
                  </a:lnTo>
                  <a:lnTo>
                    <a:pt x="258" y="86"/>
                  </a:lnTo>
                  <a:lnTo>
                    <a:pt x="255" y="87"/>
                  </a:lnTo>
                  <a:lnTo>
                    <a:pt x="255" y="89"/>
                  </a:lnTo>
                  <a:lnTo>
                    <a:pt x="258" y="90"/>
                  </a:lnTo>
                  <a:lnTo>
                    <a:pt x="264" y="93"/>
                  </a:lnTo>
                  <a:lnTo>
                    <a:pt x="264" y="95"/>
                  </a:lnTo>
                  <a:lnTo>
                    <a:pt x="264" y="95"/>
                  </a:lnTo>
                  <a:lnTo>
                    <a:pt x="263" y="100"/>
                  </a:lnTo>
                  <a:lnTo>
                    <a:pt x="260" y="103"/>
                  </a:lnTo>
                  <a:lnTo>
                    <a:pt x="258" y="105"/>
                  </a:lnTo>
                  <a:lnTo>
                    <a:pt x="255" y="108"/>
                  </a:lnTo>
                  <a:lnTo>
                    <a:pt x="255" y="111"/>
                  </a:lnTo>
                  <a:lnTo>
                    <a:pt x="254" y="113"/>
                  </a:lnTo>
                  <a:lnTo>
                    <a:pt x="252" y="123"/>
                  </a:lnTo>
                  <a:lnTo>
                    <a:pt x="246" y="123"/>
                  </a:lnTo>
                  <a:lnTo>
                    <a:pt x="240" y="146"/>
                  </a:lnTo>
                  <a:lnTo>
                    <a:pt x="233" y="150"/>
                  </a:lnTo>
                  <a:lnTo>
                    <a:pt x="240" y="150"/>
                  </a:lnTo>
                  <a:lnTo>
                    <a:pt x="240" y="152"/>
                  </a:lnTo>
                  <a:lnTo>
                    <a:pt x="239" y="152"/>
                  </a:lnTo>
                  <a:lnTo>
                    <a:pt x="236" y="155"/>
                  </a:lnTo>
                  <a:lnTo>
                    <a:pt x="234" y="156"/>
                  </a:lnTo>
                  <a:lnTo>
                    <a:pt x="231" y="159"/>
                  </a:lnTo>
                  <a:lnTo>
                    <a:pt x="231" y="160"/>
                  </a:lnTo>
                  <a:lnTo>
                    <a:pt x="231" y="163"/>
                  </a:lnTo>
                  <a:lnTo>
                    <a:pt x="233" y="164"/>
                  </a:lnTo>
                  <a:lnTo>
                    <a:pt x="233" y="166"/>
                  </a:lnTo>
                  <a:lnTo>
                    <a:pt x="231" y="167"/>
                  </a:lnTo>
                  <a:lnTo>
                    <a:pt x="230" y="168"/>
                  </a:lnTo>
                  <a:lnTo>
                    <a:pt x="227" y="171"/>
                  </a:lnTo>
                  <a:lnTo>
                    <a:pt x="227" y="174"/>
                  </a:lnTo>
                  <a:lnTo>
                    <a:pt x="225" y="176"/>
                  </a:lnTo>
                  <a:lnTo>
                    <a:pt x="227" y="177"/>
                  </a:lnTo>
                  <a:lnTo>
                    <a:pt x="230" y="177"/>
                  </a:lnTo>
                  <a:lnTo>
                    <a:pt x="231" y="179"/>
                  </a:lnTo>
                  <a:lnTo>
                    <a:pt x="231" y="182"/>
                  </a:lnTo>
                  <a:lnTo>
                    <a:pt x="230" y="183"/>
                  </a:lnTo>
                  <a:lnTo>
                    <a:pt x="225" y="188"/>
                  </a:lnTo>
                  <a:lnTo>
                    <a:pt x="222" y="189"/>
                  </a:lnTo>
                  <a:lnTo>
                    <a:pt x="219" y="191"/>
                  </a:lnTo>
                  <a:lnTo>
                    <a:pt x="219" y="191"/>
                  </a:lnTo>
                  <a:lnTo>
                    <a:pt x="219" y="194"/>
                  </a:lnTo>
                  <a:lnTo>
                    <a:pt x="219" y="196"/>
                  </a:lnTo>
                  <a:lnTo>
                    <a:pt x="219" y="197"/>
                  </a:lnTo>
                  <a:lnTo>
                    <a:pt x="221" y="198"/>
                  </a:lnTo>
                  <a:lnTo>
                    <a:pt x="222" y="198"/>
                  </a:lnTo>
                  <a:lnTo>
                    <a:pt x="224" y="200"/>
                  </a:lnTo>
                  <a:lnTo>
                    <a:pt x="222" y="201"/>
                  </a:lnTo>
                  <a:lnTo>
                    <a:pt x="222" y="204"/>
                  </a:lnTo>
                  <a:lnTo>
                    <a:pt x="222" y="206"/>
                  </a:lnTo>
                  <a:lnTo>
                    <a:pt x="221" y="209"/>
                  </a:lnTo>
                  <a:lnTo>
                    <a:pt x="221" y="212"/>
                  </a:lnTo>
                  <a:lnTo>
                    <a:pt x="221" y="213"/>
                  </a:lnTo>
                  <a:lnTo>
                    <a:pt x="221" y="215"/>
                  </a:lnTo>
                  <a:lnTo>
                    <a:pt x="390" y="203"/>
                  </a:lnTo>
                  <a:lnTo>
                    <a:pt x="390" y="223"/>
                  </a:lnTo>
                  <a:lnTo>
                    <a:pt x="389" y="223"/>
                  </a:lnTo>
                  <a:lnTo>
                    <a:pt x="387" y="226"/>
                  </a:lnTo>
                  <a:lnTo>
                    <a:pt x="386" y="230"/>
                  </a:lnTo>
                  <a:lnTo>
                    <a:pt x="384" y="233"/>
                  </a:lnTo>
                  <a:lnTo>
                    <a:pt x="383" y="239"/>
                  </a:lnTo>
                  <a:lnTo>
                    <a:pt x="383" y="243"/>
                  </a:lnTo>
                  <a:lnTo>
                    <a:pt x="386" y="248"/>
                  </a:lnTo>
                  <a:lnTo>
                    <a:pt x="390" y="251"/>
                  </a:lnTo>
                  <a:lnTo>
                    <a:pt x="392" y="252"/>
                  </a:lnTo>
                  <a:lnTo>
                    <a:pt x="395" y="254"/>
                  </a:lnTo>
                  <a:lnTo>
                    <a:pt x="398" y="259"/>
                  </a:lnTo>
                  <a:lnTo>
                    <a:pt x="402" y="264"/>
                  </a:lnTo>
                  <a:lnTo>
                    <a:pt x="405" y="270"/>
                  </a:lnTo>
                  <a:lnTo>
                    <a:pt x="407" y="276"/>
                  </a:lnTo>
                  <a:lnTo>
                    <a:pt x="407" y="284"/>
                  </a:lnTo>
                  <a:lnTo>
                    <a:pt x="407" y="289"/>
                  </a:lnTo>
                  <a:lnTo>
                    <a:pt x="407" y="289"/>
                  </a:lnTo>
                  <a:lnTo>
                    <a:pt x="405" y="289"/>
                  </a:lnTo>
                  <a:lnTo>
                    <a:pt x="404" y="289"/>
                  </a:lnTo>
                  <a:lnTo>
                    <a:pt x="401" y="289"/>
                  </a:lnTo>
                  <a:lnTo>
                    <a:pt x="399" y="289"/>
                  </a:lnTo>
                  <a:lnTo>
                    <a:pt x="398" y="289"/>
                  </a:lnTo>
                  <a:lnTo>
                    <a:pt x="396" y="289"/>
                  </a:lnTo>
                  <a:lnTo>
                    <a:pt x="395" y="289"/>
                  </a:lnTo>
                  <a:lnTo>
                    <a:pt x="380" y="282"/>
                  </a:lnTo>
                  <a:lnTo>
                    <a:pt x="376" y="284"/>
                  </a:lnTo>
                  <a:lnTo>
                    <a:pt x="375" y="282"/>
                  </a:lnTo>
                  <a:lnTo>
                    <a:pt x="374" y="281"/>
                  </a:lnTo>
                  <a:lnTo>
                    <a:pt x="372" y="278"/>
                  </a:lnTo>
                  <a:lnTo>
                    <a:pt x="369" y="275"/>
                  </a:lnTo>
                  <a:lnTo>
                    <a:pt x="365" y="272"/>
                  </a:lnTo>
                  <a:lnTo>
                    <a:pt x="360" y="272"/>
                  </a:lnTo>
                  <a:lnTo>
                    <a:pt x="356" y="273"/>
                  </a:lnTo>
                  <a:lnTo>
                    <a:pt x="350" y="278"/>
                  </a:lnTo>
                  <a:lnTo>
                    <a:pt x="349" y="279"/>
                  </a:lnTo>
                  <a:lnTo>
                    <a:pt x="347" y="281"/>
                  </a:lnTo>
                  <a:lnTo>
                    <a:pt x="346" y="284"/>
                  </a:lnTo>
                  <a:lnTo>
                    <a:pt x="344" y="286"/>
                  </a:lnTo>
                  <a:lnTo>
                    <a:pt x="342" y="287"/>
                  </a:lnTo>
                  <a:lnTo>
                    <a:pt x="341" y="290"/>
                  </a:lnTo>
                  <a:lnTo>
                    <a:pt x="341" y="292"/>
                  </a:lnTo>
                  <a:lnTo>
                    <a:pt x="339" y="292"/>
                  </a:lnTo>
                  <a:lnTo>
                    <a:pt x="339" y="293"/>
                  </a:lnTo>
                  <a:lnTo>
                    <a:pt x="338" y="294"/>
                  </a:lnTo>
                  <a:lnTo>
                    <a:pt x="336" y="297"/>
                  </a:lnTo>
                  <a:lnTo>
                    <a:pt x="336" y="300"/>
                  </a:lnTo>
                  <a:lnTo>
                    <a:pt x="338" y="303"/>
                  </a:lnTo>
                  <a:lnTo>
                    <a:pt x="341" y="305"/>
                  </a:lnTo>
                  <a:lnTo>
                    <a:pt x="347" y="308"/>
                  </a:lnTo>
                  <a:lnTo>
                    <a:pt x="357" y="308"/>
                  </a:lnTo>
                  <a:lnTo>
                    <a:pt x="357" y="308"/>
                  </a:lnTo>
                  <a:lnTo>
                    <a:pt x="360" y="309"/>
                  </a:lnTo>
                  <a:lnTo>
                    <a:pt x="362" y="309"/>
                  </a:lnTo>
                  <a:lnTo>
                    <a:pt x="366" y="309"/>
                  </a:lnTo>
                  <a:lnTo>
                    <a:pt x="369" y="308"/>
                  </a:lnTo>
                  <a:lnTo>
                    <a:pt x="375" y="306"/>
                  </a:lnTo>
                  <a:lnTo>
                    <a:pt x="380" y="303"/>
                  </a:lnTo>
                  <a:lnTo>
                    <a:pt x="386" y="297"/>
                  </a:lnTo>
                  <a:lnTo>
                    <a:pt x="387" y="297"/>
                  </a:lnTo>
                  <a:lnTo>
                    <a:pt x="390" y="297"/>
                  </a:lnTo>
                  <a:lnTo>
                    <a:pt x="392" y="300"/>
                  </a:lnTo>
                  <a:lnTo>
                    <a:pt x="393" y="300"/>
                  </a:lnTo>
                  <a:lnTo>
                    <a:pt x="401" y="293"/>
                  </a:lnTo>
                  <a:lnTo>
                    <a:pt x="407" y="297"/>
                  </a:lnTo>
                  <a:lnTo>
                    <a:pt x="401" y="306"/>
                  </a:lnTo>
                  <a:lnTo>
                    <a:pt x="399" y="306"/>
                  </a:lnTo>
                  <a:lnTo>
                    <a:pt x="396" y="308"/>
                  </a:lnTo>
                  <a:lnTo>
                    <a:pt x="393" y="309"/>
                  </a:lnTo>
                  <a:lnTo>
                    <a:pt x="390" y="311"/>
                  </a:lnTo>
                  <a:lnTo>
                    <a:pt x="389" y="312"/>
                  </a:lnTo>
                  <a:lnTo>
                    <a:pt x="387" y="315"/>
                  </a:lnTo>
                  <a:lnTo>
                    <a:pt x="390" y="315"/>
                  </a:lnTo>
                  <a:lnTo>
                    <a:pt x="398" y="317"/>
                  </a:lnTo>
                  <a:lnTo>
                    <a:pt x="399" y="317"/>
                  </a:lnTo>
                  <a:lnTo>
                    <a:pt x="401" y="318"/>
                  </a:lnTo>
                  <a:lnTo>
                    <a:pt x="405" y="319"/>
                  </a:lnTo>
                  <a:lnTo>
                    <a:pt x="409" y="320"/>
                  </a:lnTo>
                  <a:lnTo>
                    <a:pt x="412" y="322"/>
                  </a:lnTo>
                  <a:lnTo>
                    <a:pt x="415" y="320"/>
                  </a:lnTo>
                  <a:lnTo>
                    <a:pt x="415" y="319"/>
                  </a:lnTo>
                  <a:lnTo>
                    <a:pt x="413" y="315"/>
                  </a:lnTo>
                  <a:lnTo>
                    <a:pt x="413" y="314"/>
                  </a:lnTo>
                  <a:lnTo>
                    <a:pt x="415" y="312"/>
                  </a:lnTo>
                  <a:lnTo>
                    <a:pt x="416" y="311"/>
                  </a:lnTo>
                  <a:lnTo>
                    <a:pt x="418" y="308"/>
                  </a:lnTo>
                  <a:lnTo>
                    <a:pt x="419" y="306"/>
                  </a:lnTo>
                  <a:lnTo>
                    <a:pt x="419" y="305"/>
                  </a:lnTo>
                  <a:lnTo>
                    <a:pt x="420" y="303"/>
                  </a:lnTo>
                  <a:lnTo>
                    <a:pt x="420" y="303"/>
                  </a:lnTo>
                  <a:lnTo>
                    <a:pt x="422" y="302"/>
                  </a:lnTo>
                  <a:lnTo>
                    <a:pt x="422" y="302"/>
                  </a:lnTo>
                  <a:lnTo>
                    <a:pt x="425" y="302"/>
                  </a:lnTo>
                  <a:lnTo>
                    <a:pt x="426" y="302"/>
                  </a:lnTo>
                  <a:lnTo>
                    <a:pt x="426" y="302"/>
                  </a:lnTo>
                  <a:lnTo>
                    <a:pt x="428" y="302"/>
                  </a:lnTo>
                  <a:lnTo>
                    <a:pt x="426" y="303"/>
                  </a:lnTo>
                  <a:lnTo>
                    <a:pt x="425" y="305"/>
                  </a:lnTo>
                  <a:lnTo>
                    <a:pt x="425" y="308"/>
                  </a:lnTo>
                  <a:lnTo>
                    <a:pt x="426" y="309"/>
                  </a:lnTo>
                  <a:lnTo>
                    <a:pt x="428" y="312"/>
                  </a:lnTo>
                  <a:lnTo>
                    <a:pt x="429" y="312"/>
                  </a:lnTo>
                  <a:lnTo>
                    <a:pt x="428" y="323"/>
                  </a:lnTo>
                  <a:lnTo>
                    <a:pt x="431" y="327"/>
                  </a:lnTo>
                  <a:lnTo>
                    <a:pt x="442" y="327"/>
                  </a:lnTo>
                  <a:lnTo>
                    <a:pt x="440" y="333"/>
                  </a:lnTo>
                  <a:lnTo>
                    <a:pt x="428" y="333"/>
                  </a:lnTo>
                  <a:lnTo>
                    <a:pt x="422" y="338"/>
                  </a:lnTo>
                  <a:lnTo>
                    <a:pt x="410" y="338"/>
                  </a:lnTo>
                  <a:lnTo>
                    <a:pt x="410" y="352"/>
                  </a:lnTo>
                  <a:lnTo>
                    <a:pt x="410" y="352"/>
                  </a:lnTo>
                  <a:lnTo>
                    <a:pt x="410" y="353"/>
                  </a:lnTo>
                  <a:lnTo>
                    <a:pt x="410" y="356"/>
                  </a:lnTo>
                  <a:lnTo>
                    <a:pt x="410" y="357"/>
                  </a:lnTo>
                  <a:lnTo>
                    <a:pt x="410" y="360"/>
                  </a:lnTo>
                  <a:lnTo>
                    <a:pt x="412" y="362"/>
                  </a:lnTo>
                  <a:lnTo>
                    <a:pt x="413" y="363"/>
                  </a:lnTo>
                  <a:lnTo>
                    <a:pt x="418" y="365"/>
                  </a:lnTo>
                  <a:lnTo>
                    <a:pt x="422" y="369"/>
                  </a:lnTo>
                  <a:lnTo>
                    <a:pt x="426" y="374"/>
                  </a:lnTo>
                  <a:lnTo>
                    <a:pt x="437" y="374"/>
                  </a:lnTo>
                  <a:lnTo>
                    <a:pt x="442" y="380"/>
                  </a:lnTo>
                  <a:lnTo>
                    <a:pt x="459" y="385"/>
                  </a:lnTo>
                  <a:lnTo>
                    <a:pt x="458" y="390"/>
                  </a:lnTo>
                  <a:lnTo>
                    <a:pt x="470" y="390"/>
                  </a:lnTo>
                  <a:lnTo>
                    <a:pt x="468" y="401"/>
                  </a:lnTo>
                  <a:lnTo>
                    <a:pt x="458" y="405"/>
                  </a:lnTo>
                  <a:lnTo>
                    <a:pt x="456" y="411"/>
                  </a:lnTo>
                  <a:lnTo>
                    <a:pt x="449" y="404"/>
                  </a:lnTo>
                  <a:lnTo>
                    <a:pt x="448" y="404"/>
                  </a:lnTo>
                  <a:lnTo>
                    <a:pt x="446" y="407"/>
                  </a:lnTo>
                  <a:lnTo>
                    <a:pt x="443" y="410"/>
                  </a:lnTo>
                  <a:lnTo>
                    <a:pt x="440" y="413"/>
                  </a:lnTo>
                  <a:lnTo>
                    <a:pt x="439" y="414"/>
                  </a:lnTo>
                  <a:lnTo>
                    <a:pt x="438" y="414"/>
                  </a:lnTo>
                  <a:lnTo>
                    <a:pt x="438" y="411"/>
                  </a:lnTo>
                  <a:lnTo>
                    <a:pt x="440" y="404"/>
                  </a:lnTo>
                  <a:lnTo>
                    <a:pt x="440" y="401"/>
                  </a:lnTo>
                  <a:lnTo>
                    <a:pt x="438" y="398"/>
                  </a:lnTo>
                  <a:lnTo>
                    <a:pt x="435" y="396"/>
                  </a:lnTo>
                  <a:lnTo>
                    <a:pt x="434" y="395"/>
                  </a:lnTo>
                  <a:lnTo>
                    <a:pt x="434" y="393"/>
                  </a:lnTo>
                  <a:lnTo>
                    <a:pt x="434" y="393"/>
                  </a:lnTo>
                  <a:lnTo>
                    <a:pt x="434" y="392"/>
                  </a:lnTo>
                  <a:lnTo>
                    <a:pt x="432" y="390"/>
                  </a:lnTo>
                  <a:lnTo>
                    <a:pt x="429" y="389"/>
                  </a:lnTo>
                  <a:lnTo>
                    <a:pt x="425" y="386"/>
                  </a:lnTo>
                  <a:lnTo>
                    <a:pt x="418" y="385"/>
                  </a:lnTo>
                  <a:lnTo>
                    <a:pt x="409" y="383"/>
                  </a:lnTo>
                  <a:lnTo>
                    <a:pt x="407" y="383"/>
                  </a:lnTo>
                  <a:lnTo>
                    <a:pt x="404" y="383"/>
                  </a:lnTo>
                  <a:lnTo>
                    <a:pt x="402" y="382"/>
                  </a:lnTo>
                  <a:lnTo>
                    <a:pt x="399" y="382"/>
                  </a:lnTo>
                  <a:lnTo>
                    <a:pt x="399" y="382"/>
                  </a:lnTo>
                  <a:lnTo>
                    <a:pt x="398" y="382"/>
                  </a:lnTo>
                  <a:lnTo>
                    <a:pt x="396" y="381"/>
                  </a:lnTo>
                  <a:lnTo>
                    <a:pt x="396" y="381"/>
                  </a:lnTo>
                  <a:lnTo>
                    <a:pt x="396" y="381"/>
                  </a:lnTo>
                  <a:lnTo>
                    <a:pt x="396" y="378"/>
                  </a:lnTo>
                  <a:lnTo>
                    <a:pt x="395" y="374"/>
                  </a:lnTo>
                  <a:lnTo>
                    <a:pt x="393" y="371"/>
                  </a:lnTo>
                  <a:lnTo>
                    <a:pt x="392" y="368"/>
                  </a:lnTo>
                  <a:lnTo>
                    <a:pt x="390" y="365"/>
                  </a:lnTo>
                  <a:lnTo>
                    <a:pt x="387" y="365"/>
                  </a:lnTo>
                  <a:lnTo>
                    <a:pt x="383" y="368"/>
                  </a:lnTo>
                  <a:lnTo>
                    <a:pt x="382" y="368"/>
                  </a:lnTo>
                  <a:lnTo>
                    <a:pt x="377" y="365"/>
                  </a:lnTo>
                  <a:lnTo>
                    <a:pt x="372" y="362"/>
                  </a:lnTo>
                  <a:lnTo>
                    <a:pt x="368" y="359"/>
                  </a:lnTo>
                  <a:lnTo>
                    <a:pt x="363" y="357"/>
                  </a:lnTo>
                  <a:lnTo>
                    <a:pt x="362" y="359"/>
                  </a:lnTo>
                  <a:lnTo>
                    <a:pt x="366" y="363"/>
                  </a:lnTo>
                  <a:lnTo>
                    <a:pt x="375" y="372"/>
                  </a:lnTo>
                  <a:lnTo>
                    <a:pt x="375" y="375"/>
                  </a:lnTo>
                  <a:lnTo>
                    <a:pt x="375" y="377"/>
                  </a:lnTo>
                  <a:lnTo>
                    <a:pt x="376" y="380"/>
                  </a:lnTo>
                  <a:lnTo>
                    <a:pt x="376" y="381"/>
                  </a:lnTo>
                  <a:lnTo>
                    <a:pt x="375" y="381"/>
                  </a:lnTo>
                  <a:lnTo>
                    <a:pt x="374" y="381"/>
                  </a:lnTo>
                  <a:lnTo>
                    <a:pt x="371" y="380"/>
                  </a:lnTo>
                  <a:lnTo>
                    <a:pt x="368" y="381"/>
                  </a:lnTo>
                  <a:lnTo>
                    <a:pt x="366" y="381"/>
                  </a:lnTo>
                  <a:lnTo>
                    <a:pt x="365" y="382"/>
                  </a:lnTo>
                  <a:lnTo>
                    <a:pt x="366" y="385"/>
                  </a:lnTo>
                  <a:lnTo>
                    <a:pt x="369" y="389"/>
                  </a:lnTo>
                  <a:lnTo>
                    <a:pt x="371" y="390"/>
                  </a:lnTo>
                  <a:lnTo>
                    <a:pt x="374" y="393"/>
                  </a:lnTo>
                  <a:lnTo>
                    <a:pt x="376" y="396"/>
                  </a:lnTo>
                  <a:lnTo>
                    <a:pt x="376" y="398"/>
                  </a:lnTo>
                  <a:lnTo>
                    <a:pt x="365" y="410"/>
                  </a:lnTo>
                  <a:lnTo>
                    <a:pt x="365" y="410"/>
                  </a:lnTo>
                  <a:lnTo>
                    <a:pt x="363" y="410"/>
                  </a:lnTo>
                  <a:lnTo>
                    <a:pt x="363" y="410"/>
                  </a:lnTo>
                  <a:lnTo>
                    <a:pt x="362" y="410"/>
                  </a:lnTo>
                  <a:lnTo>
                    <a:pt x="359" y="408"/>
                  </a:lnTo>
                  <a:lnTo>
                    <a:pt x="359" y="407"/>
                  </a:lnTo>
                  <a:lnTo>
                    <a:pt x="357" y="404"/>
                  </a:lnTo>
                  <a:lnTo>
                    <a:pt x="357" y="399"/>
                  </a:lnTo>
                  <a:lnTo>
                    <a:pt x="347" y="387"/>
                  </a:lnTo>
                  <a:lnTo>
                    <a:pt x="339" y="383"/>
                  </a:lnTo>
                  <a:lnTo>
                    <a:pt x="332" y="390"/>
                  </a:lnTo>
                  <a:lnTo>
                    <a:pt x="326" y="387"/>
                  </a:lnTo>
                  <a:lnTo>
                    <a:pt x="327" y="396"/>
                  </a:lnTo>
                  <a:lnTo>
                    <a:pt x="312" y="410"/>
                  </a:lnTo>
                  <a:lnTo>
                    <a:pt x="312" y="410"/>
                  </a:lnTo>
                  <a:lnTo>
                    <a:pt x="309" y="411"/>
                  </a:lnTo>
                  <a:lnTo>
                    <a:pt x="306" y="411"/>
                  </a:lnTo>
                  <a:lnTo>
                    <a:pt x="303" y="411"/>
                  </a:lnTo>
                  <a:lnTo>
                    <a:pt x="300" y="410"/>
                  </a:lnTo>
                  <a:lnTo>
                    <a:pt x="297" y="407"/>
                  </a:lnTo>
                  <a:lnTo>
                    <a:pt x="297" y="404"/>
                  </a:lnTo>
                  <a:lnTo>
                    <a:pt x="300" y="398"/>
                  </a:lnTo>
                  <a:lnTo>
                    <a:pt x="300" y="396"/>
                  </a:lnTo>
                  <a:lnTo>
                    <a:pt x="303" y="395"/>
                  </a:lnTo>
                  <a:lnTo>
                    <a:pt x="305" y="393"/>
                  </a:lnTo>
                  <a:lnTo>
                    <a:pt x="306" y="393"/>
                  </a:lnTo>
                  <a:lnTo>
                    <a:pt x="291" y="395"/>
                  </a:lnTo>
                  <a:lnTo>
                    <a:pt x="288" y="404"/>
                  </a:lnTo>
                  <a:lnTo>
                    <a:pt x="276" y="398"/>
                  </a:lnTo>
                  <a:lnTo>
                    <a:pt x="279" y="390"/>
                  </a:lnTo>
                  <a:lnTo>
                    <a:pt x="260" y="372"/>
                  </a:lnTo>
                  <a:lnTo>
                    <a:pt x="254" y="372"/>
                  </a:lnTo>
                  <a:lnTo>
                    <a:pt x="245" y="368"/>
                  </a:lnTo>
                  <a:lnTo>
                    <a:pt x="245" y="368"/>
                  </a:lnTo>
                  <a:lnTo>
                    <a:pt x="243" y="369"/>
                  </a:lnTo>
                  <a:lnTo>
                    <a:pt x="242" y="369"/>
                  </a:lnTo>
                  <a:lnTo>
                    <a:pt x="240" y="371"/>
                  </a:lnTo>
                  <a:lnTo>
                    <a:pt x="237" y="371"/>
                  </a:lnTo>
                  <a:lnTo>
                    <a:pt x="237" y="369"/>
                  </a:lnTo>
                  <a:lnTo>
                    <a:pt x="236" y="368"/>
                  </a:lnTo>
                  <a:lnTo>
                    <a:pt x="234" y="365"/>
                  </a:lnTo>
                  <a:lnTo>
                    <a:pt x="234" y="357"/>
                  </a:lnTo>
                  <a:lnTo>
                    <a:pt x="228" y="355"/>
                  </a:lnTo>
                  <a:lnTo>
                    <a:pt x="228" y="353"/>
                  </a:lnTo>
                  <a:lnTo>
                    <a:pt x="228" y="352"/>
                  </a:lnTo>
                  <a:lnTo>
                    <a:pt x="227" y="350"/>
                  </a:lnTo>
                  <a:lnTo>
                    <a:pt x="227" y="348"/>
                  </a:lnTo>
                  <a:lnTo>
                    <a:pt x="225" y="345"/>
                  </a:lnTo>
                  <a:lnTo>
                    <a:pt x="222" y="344"/>
                  </a:lnTo>
                  <a:lnTo>
                    <a:pt x="219" y="345"/>
                  </a:lnTo>
                  <a:lnTo>
                    <a:pt x="216" y="348"/>
                  </a:lnTo>
                  <a:lnTo>
                    <a:pt x="216" y="348"/>
                  </a:lnTo>
                  <a:lnTo>
                    <a:pt x="214" y="350"/>
                  </a:lnTo>
                  <a:lnTo>
                    <a:pt x="213" y="350"/>
                  </a:lnTo>
                  <a:lnTo>
                    <a:pt x="212" y="352"/>
                  </a:lnTo>
                  <a:lnTo>
                    <a:pt x="209" y="352"/>
                  </a:lnTo>
                  <a:lnTo>
                    <a:pt x="207" y="350"/>
                  </a:lnTo>
                  <a:lnTo>
                    <a:pt x="206" y="348"/>
                  </a:lnTo>
                  <a:lnTo>
                    <a:pt x="206" y="342"/>
                  </a:lnTo>
                  <a:lnTo>
                    <a:pt x="206" y="342"/>
                  </a:lnTo>
                  <a:lnTo>
                    <a:pt x="207" y="341"/>
                  </a:lnTo>
                  <a:lnTo>
                    <a:pt x="207" y="339"/>
                  </a:lnTo>
                  <a:lnTo>
                    <a:pt x="207" y="338"/>
                  </a:lnTo>
                  <a:lnTo>
                    <a:pt x="195" y="339"/>
                  </a:lnTo>
                  <a:lnTo>
                    <a:pt x="181" y="348"/>
                  </a:lnTo>
                  <a:lnTo>
                    <a:pt x="177" y="350"/>
                  </a:lnTo>
                  <a:lnTo>
                    <a:pt x="189" y="362"/>
                  </a:lnTo>
                  <a:lnTo>
                    <a:pt x="188" y="368"/>
                  </a:lnTo>
                  <a:lnTo>
                    <a:pt x="171" y="372"/>
                  </a:lnTo>
                  <a:lnTo>
                    <a:pt x="171" y="372"/>
                  </a:lnTo>
                  <a:lnTo>
                    <a:pt x="168" y="372"/>
                  </a:lnTo>
                  <a:lnTo>
                    <a:pt x="165" y="372"/>
                  </a:lnTo>
                  <a:lnTo>
                    <a:pt x="162" y="372"/>
                  </a:lnTo>
                  <a:lnTo>
                    <a:pt x="156" y="372"/>
                  </a:lnTo>
                  <a:lnTo>
                    <a:pt x="151" y="371"/>
                  </a:lnTo>
                  <a:lnTo>
                    <a:pt x="145" y="371"/>
                  </a:lnTo>
                  <a:lnTo>
                    <a:pt x="140" y="369"/>
                  </a:lnTo>
                  <a:lnTo>
                    <a:pt x="134" y="368"/>
                  </a:lnTo>
                  <a:lnTo>
                    <a:pt x="126" y="366"/>
                  </a:lnTo>
                  <a:lnTo>
                    <a:pt x="120" y="365"/>
                  </a:lnTo>
                  <a:lnTo>
                    <a:pt x="114" y="363"/>
                  </a:lnTo>
                  <a:lnTo>
                    <a:pt x="108" y="360"/>
                  </a:lnTo>
                  <a:lnTo>
                    <a:pt x="102" y="357"/>
                  </a:lnTo>
                  <a:lnTo>
                    <a:pt x="98" y="355"/>
                  </a:lnTo>
                  <a:lnTo>
                    <a:pt x="94" y="352"/>
                  </a:lnTo>
                  <a:lnTo>
                    <a:pt x="94" y="352"/>
                  </a:lnTo>
                  <a:lnTo>
                    <a:pt x="91" y="352"/>
                  </a:lnTo>
                  <a:lnTo>
                    <a:pt x="88" y="352"/>
                  </a:lnTo>
                  <a:lnTo>
                    <a:pt x="84" y="350"/>
                  </a:lnTo>
                  <a:lnTo>
                    <a:pt x="79" y="350"/>
                  </a:lnTo>
                  <a:lnTo>
                    <a:pt x="76" y="350"/>
                  </a:lnTo>
                  <a:lnTo>
                    <a:pt x="75" y="350"/>
                  </a:lnTo>
                  <a:lnTo>
                    <a:pt x="74" y="350"/>
                  </a:lnTo>
                  <a:lnTo>
                    <a:pt x="75" y="344"/>
                  </a:lnTo>
                  <a:lnTo>
                    <a:pt x="82" y="338"/>
                  </a:lnTo>
                  <a:lnTo>
                    <a:pt x="74" y="322"/>
                  </a:lnTo>
                  <a:lnTo>
                    <a:pt x="68" y="330"/>
                  </a:lnTo>
                  <a:lnTo>
                    <a:pt x="71" y="335"/>
                  </a:lnTo>
                  <a:lnTo>
                    <a:pt x="68" y="338"/>
                  </a:lnTo>
                  <a:lnTo>
                    <a:pt x="63" y="342"/>
                  </a:lnTo>
                  <a:lnTo>
                    <a:pt x="71" y="345"/>
                  </a:lnTo>
                  <a:lnTo>
                    <a:pt x="68" y="352"/>
                  </a:lnTo>
                  <a:lnTo>
                    <a:pt x="68" y="352"/>
                  </a:lnTo>
                  <a:lnTo>
                    <a:pt x="63" y="352"/>
                  </a:lnTo>
                  <a:lnTo>
                    <a:pt x="60" y="352"/>
                  </a:lnTo>
                  <a:lnTo>
                    <a:pt x="54" y="352"/>
                  </a:lnTo>
                  <a:lnTo>
                    <a:pt x="46" y="352"/>
                  </a:lnTo>
                  <a:lnTo>
                    <a:pt x="41" y="353"/>
                  </a:lnTo>
                  <a:lnTo>
                    <a:pt x="35" y="355"/>
                  </a:lnTo>
                  <a:lnTo>
                    <a:pt x="30" y="357"/>
                  </a:lnTo>
                  <a:lnTo>
                    <a:pt x="30" y="357"/>
                  </a:lnTo>
                  <a:lnTo>
                    <a:pt x="28" y="357"/>
                  </a:lnTo>
                  <a:lnTo>
                    <a:pt x="27" y="356"/>
                  </a:lnTo>
                  <a:lnTo>
                    <a:pt x="27" y="355"/>
                  </a:lnTo>
                  <a:lnTo>
                    <a:pt x="25" y="352"/>
                  </a:lnTo>
                  <a:lnTo>
                    <a:pt x="24" y="350"/>
                  </a:lnTo>
                  <a:lnTo>
                    <a:pt x="24" y="350"/>
                  </a:lnTo>
                  <a:lnTo>
                    <a:pt x="22" y="350"/>
                  </a:lnTo>
                  <a:lnTo>
                    <a:pt x="32" y="338"/>
                  </a:lnTo>
                  <a:lnTo>
                    <a:pt x="33" y="329"/>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12" name="Freeform 46"/>
            <p:cNvSpPr>
              <a:spLocks/>
            </p:cNvSpPr>
            <p:nvPr/>
          </p:nvSpPr>
          <p:spPr bwMode="auto">
            <a:xfrm>
              <a:off x="2351784" y="5207405"/>
              <a:ext cx="315874" cy="278190"/>
            </a:xfrm>
            <a:custGeom>
              <a:avLst/>
              <a:gdLst>
                <a:gd name="T0" fmla="*/ 36 w 471"/>
                <a:gd name="T1" fmla="*/ 297 h 415"/>
                <a:gd name="T2" fmla="*/ 32 w 471"/>
                <a:gd name="T3" fmla="*/ 272 h 415"/>
                <a:gd name="T4" fmla="*/ 48 w 471"/>
                <a:gd name="T5" fmla="*/ 237 h 415"/>
                <a:gd name="T6" fmla="*/ 45 w 471"/>
                <a:gd name="T7" fmla="*/ 203 h 415"/>
                <a:gd name="T8" fmla="*/ 24 w 471"/>
                <a:gd name="T9" fmla="*/ 138 h 415"/>
                <a:gd name="T10" fmla="*/ 250 w 471"/>
                <a:gd name="T11" fmla="*/ 4 h 415"/>
                <a:gd name="T12" fmla="*/ 257 w 471"/>
                <a:gd name="T13" fmla="*/ 11 h 415"/>
                <a:gd name="T14" fmla="*/ 267 w 471"/>
                <a:gd name="T15" fmla="*/ 50 h 415"/>
                <a:gd name="T16" fmla="*/ 264 w 471"/>
                <a:gd name="T17" fmla="*/ 59 h 415"/>
                <a:gd name="T18" fmla="*/ 270 w 471"/>
                <a:gd name="T19" fmla="*/ 67 h 415"/>
                <a:gd name="T20" fmla="*/ 273 w 471"/>
                <a:gd name="T21" fmla="*/ 78 h 415"/>
                <a:gd name="T22" fmla="*/ 258 w 471"/>
                <a:gd name="T23" fmla="*/ 86 h 415"/>
                <a:gd name="T24" fmla="*/ 263 w 471"/>
                <a:gd name="T25" fmla="*/ 100 h 415"/>
                <a:gd name="T26" fmla="*/ 240 w 471"/>
                <a:gd name="T27" fmla="*/ 146 h 415"/>
                <a:gd name="T28" fmla="*/ 231 w 471"/>
                <a:gd name="T29" fmla="*/ 159 h 415"/>
                <a:gd name="T30" fmla="*/ 227 w 471"/>
                <a:gd name="T31" fmla="*/ 171 h 415"/>
                <a:gd name="T32" fmla="*/ 230 w 471"/>
                <a:gd name="T33" fmla="*/ 183 h 415"/>
                <a:gd name="T34" fmla="*/ 219 w 471"/>
                <a:gd name="T35" fmla="*/ 197 h 415"/>
                <a:gd name="T36" fmla="*/ 221 w 471"/>
                <a:gd name="T37" fmla="*/ 209 h 415"/>
                <a:gd name="T38" fmla="*/ 387 w 471"/>
                <a:gd name="T39" fmla="*/ 226 h 415"/>
                <a:gd name="T40" fmla="*/ 392 w 471"/>
                <a:gd name="T41" fmla="*/ 252 h 415"/>
                <a:gd name="T42" fmla="*/ 407 w 471"/>
                <a:gd name="T43" fmla="*/ 289 h 415"/>
                <a:gd name="T44" fmla="*/ 395 w 471"/>
                <a:gd name="T45" fmla="*/ 289 h 415"/>
                <a:gd name="T46" fmla="*/ 365 w 471"/>
                <a:gd name="T47" fmla="*/ 272 h 415"/>
                <a:gd name="T48" fmla="*/ 344 w 471"/>
                <a:gd name="T49" fmla="*/ 286 h 415"/>
                <a:gd name="T50" fmla="*/ 336 w 471"/>
                <a:gd name="T51" fmla="*/ 297 h 415"/>
                <a:gd name="T52" fmla="*/ 360 w 471"/>
                <a:gd name="T53" fmla="*/ 309 h 415"/>
                <a:gd name="T54" fmla="*/ 387 w 471"/>
                <a:gd name="T55" fmla="*/ 297 h 415"/>
                <a:gd name="T56" fmla="*/ 399 w 471"/>
                <a:gd name="T57" fmla="*/ 306 h 415"/>
                <a:gd name="T58" fmla="*/ 398 w 471"/>
                <a:gd name="T59" fmla="*/ 317 h 415"/>
                <a:gd name="T60" fmla="*/ 413 w 471"/>
                <a:gd name="T61" fmla="*/ 315 h 415"/>
                <a:gd name="T62" fmla="*/ 420 w 471"/>
                <a:gd name="T63" fmla="*/ 303 h 415"/>
                <a:gd name="T64" fmla="*/ 428 w 471"/>
                <a:gd name="T65" fmla="*/ 302 h 415"/>
                <a:gd name="T66" fmla="*/ 428 w 471"/>
                <a:gd name="T67" fmla="*/ 323 h 415"/>
                <a:gd name="T68" fmla="*/ 410 w 471"/>
                <a:gd name="T69" fmla="*/ 352 h 415"/>
                <a:gd name="T70" fmla="*/ 418 w 471"/>
                <a:gd name="T71" fmla="*/ 365 h 415"/>
                <a:gd name="T72" fmla="*/ 468 w 471"/>
                <a:gd name="T73" fmla="*/ 401 h 415"/>
                <a:gd name="T74" fmla="*/ 440 w 471"/>
                <a:gd name="T75" fmla="*/ 413 h 415"/>
                <a:gd name="T76" fmla="*/ 435 w 471"/>
                <a:gd name="T77" fmla="*/ 396 h 415"/>
                <a:gd name="T78" fmla="*/ 425 w 471"/>
                <a:gd name="T79" fmla="*/ 386 h 415"/>
                <a:gd name="T80" fmla="*/ 399 w 471"/>
                <a:gd name="T81" fmla="*/ 382 h 415"/>
                <a:gd name="T82" fmla="*/ 393 w 471"/>
                <a:gd name="T83" fmla="*/ 371 h 415"/>
                <a:gd name="T84" fmla="*/ 372 w 471"/>
                <a:gd name="T85" fmla="*/ 362 h 415"/>
                <a:gd name="T86" fmla="*/ 375 w 471"/>
                <a:gd name="T87" fmla="*/ 377 h 415"/>
                <a:gd name="T88" fmla="*/ 366 w 471"/>
                <a:gd name="T89" fmla="*/ 381 h 415"/>
                <a:gd name="T90" fmla="*/ 376 w 471"/>
                <a:gd name="T91" fmla="*/ 398 h 415"/>
                <a:gd name="T92" fmla="*/ 359 w 471"/>
                <a:gd name="T93" fmla="*/ 407 h 415"/>
                <a:gd name="T94" fmla="*/ 312 w 471"/>
                <a:gd name="T95" fmla="*/ 410 h 415"/>
                <a:gd name="T96" fmla="*/ 297 w 471"/>
                <a:gd name="T97" fmla="*/ 404 h 415"/>
                <a:gd name="T98" fmla="*/ 288 w 471"/>
                <a:gd name="T99" fmla="*/ 404 h 415"/>
                <a:gd name="T100" fmla="*/ 243 w 471"/>
                <a:gd name="T101" fmla="*/ 369 h 415"/>
                <a:gd name="T102" fmla="*/ 228 w 471"/>
                <a:gd name="T103" fmla="*/ 355 h 415"/>
                <a:gd name="T104" fmla="*/ 219 w 471"/>
                <a:gd name="T105" fmla="*/ 345 h 415"/>
                <a:gd name="T106" fmla="*/ 207 w 471"/>
                <a:gd name="T107" fmla="*/ 350 h 415"/>
                <a:gd name="T108" fmla="*/ 195 w 471"/>
                <a:gd name="T109" fmla="*/ 339 h 415"/>
                <a:gd name="T110" fmla="*/ 168 w 471"/>
                <a:gd name="T111" fmla="*/ 372 h 415"/>
                <a:gd name="T112" fmla="*/ 126 w 471"/>
                <a:gd name="T113" fmla="*/ 366 h 415"/>
                <a:gd name="T114" fmla="*/ 94 w 471"/>
                <a:gd name="T115" fmla="*/ 352 h 415"/>
                <a:gd name="T116" fmla="*/ 75 w 471"/>
                <a:gd name="T117" fmla="*/ 344 h 415"/>
                <a:gd name="T118" fmla="*/ 68 w 471"/>
                <a:gd name="T119" fmla="*/ 352 h 415"/>
                <a:gd name="T120" fmla="*/ 35 w 471"/>
                <a:gd name="T121" fmla="*/ 355 h 415"/>
                <a:gd name="T122" fmla="*/ 24 w 471"/>
                <a:gd name="T123" fmla="*/ 35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 h="415">
                  <a:moveTo>
                    <a:pt x="33" y="329"/>
                  </a:moveTo>
                  <a:lnTo>
                    <a:pt x="33" y="329"/>
                  </a:lnTo>
                  <a:lnTo>
                    <a:pt x="39" y="322"/>
                  </a:lnTo>
                  <a:lnTo>
                    <a:pt x="42" y="315"/>
                  </a:lnTo>
                  <a:lnTo>
                    <a:pt x="42" y="309"/>
                  </a:lnTo>
                  <a:lnTo>
                    <a:pt x="41" y="305"/>
                  </a:lnTo>
                  <a:lnTo>
                    <a:pt x="38" y="300"/>
                  </a:lnTo>
                  <a:lnTo>
                    <a:pt x="36" y="297"/>
                  </a:lnTo>
                  <a:lnTo>
                    <a:pt x="33" y="296"/>
                  </a:lnTo>
                  <a:lnTo>
                    <a:pt x="33" y="296"/>
                  </a:lnTo>
                  <a:lnTo>
                    <a:pt x="36" y="278"/>
                  </a:lnTo>
                  <a:lnTo>
                    <a:pt x="36" y="278"/>
                  </a:lnTo>
                  <a:lnTo>
                    <a:pt x="36" y="278"/>
                  </a:lnTo>
                  <a:lnTo>
                    <a:pt x="35" y="276"/>
                  </a:lnTo>
                  <a:lnTo>
                    <a:pt x="33" y="275"/>
                  </a:lnTo>
                  <a:lnTo>
                    <a:pt x="32" y="272"/>
                  </a:lnTo>
                  <a:lnTo>
                    <a:pt x="32" y="269"/>
                  </a:lnTo>
                  <a:lnTo>
                    <a:pt x="33" y="264"/>
                  </a:lnTo>
                  <a:lnTo>
                    <a:pt x="36" y="259"/>
                  </a:lnTo>
                  <a:lnTo>
                    <a:pt x="42" y="252"/>
                  </a:lnTo>
                  <a:lnTo>
                    <a:pt x="42" y="252"/>
                  </a:lnTo>
                  <a:lnTo>
                    <a:pt x="45" y="248"/>
                  </a:lnTo>
                  <a:lnTo>
                    <a:pt x="46" y="243"/>
                  </a:lnTo>
                  <a:lnTo>
                    <a:pt x="48" y="237"/>
                  </a:lnTo>
                  <a:lnTo>
                    <a:pt x="49" y="233"/>
                  </a:lnTo>
                  <a:lnTo>
                    <a:pt x="49" y="229"/>
                  </a:lnTo>
                  <a:lnTo>
                    <a:pt x="49" y="223"/>
                  </a:lnTo>
                  <a:lnTo>
                    <a:pt x="49" y="219"/>
                  </a:lnTo>
                  <a:lnTo>
                    <a:pt x="48" y="215"/>
                  </a:lnTo>
                  <a:lnTo>
                    <a:pt x="46" y="210"/>
                  </a:lnTo>
                  <a:lnTo>
                    <a:pt x="45" y="206"/>
                  </a:lnTo>
                  <a:lnTo>
                    <a:pt x="45" y="203"/>
                  </a:lnTo>
                  <a:lnTo>
                    <a:pt x="43" y="198"/>
                  </a:lnTo>
                  <a:lnTo>
                    <a:pt x="42" y="196"/>
                  </a:lnTo>
                  <a:lnTo>
                    <a:pt x="41" y="194"/>
                  </a:lnTo>
                  <a:lnTo>
                    <a:pt x="41" y="193"/>
                  </a:lnTo>
                  <a:lnTo>
                    <a:pt x="41" y="193"/>
                  </a:lnTo>
                  <a:lnTo>
                    <a:pt x="35" y="176"/>
                  </a:lnTo>
                  <a:lnTo>
                    <a:pt x="24" y="164"/>
                  </a:lnTo>
                  <a:lnTo>
                    <a:pt x="24" y="138"/>
                  </a:lnTo>
                  <a:lnTo>
                    <a:pt x="3" y="113"/>
                  </a:lnTo>
                  <a:lnTo>
                    <a:pt x="0" y="7"/>
                  </a:lnTo>
                  <a:lnTo>
                    <a:pt x="251" y="0"/>
                  </a:lnTo>
                  <a:lnTo>
                    <a:pt x="250" y="0"/>
                  </a:lnTo>
                  <a:lnTo>
                    <a:pt x="250" y="0"/>
                  </a:lnTo>
                  <a:lnTo>
                    <a:pt x="250" y="1"/>
                  </a:lnTo>
                  <a:lnTo>
                    <a:pt x="250" y="2"/>
                  </a:lnTo>
                  <a:lnTo>
                    <a:pt x="250" y="4"/>
                  </a:lnTo>
                  <a:lnTo>
                    <a:pt x="250" y="7"/>
                  </a:lnTo>
                  <a:lnTo>
                    <a:pt x="250" y="8"/>
                  </a:lnTo>
                  <a:lnTo>
                    <a:pt x="251" y="9"/>
                  </a:lnTo>
                  <a:lnTo>
                    <a:pt x="252" y="9"/>
                  </a:lnTo>
                  <a:lnTo>
                    <a:pt x="254" y="8"/>
                  </a:lnTo>
                  <a:lnTo>
                    <a:pt x="254" y="8"/>
                  </a:lnTo>
                  <a:lnTo>
                    <a:pt x="255" y="8"/>
                  </a:lnTo>
                  <a:lnTo>
                    <a:pt x="257" y="11"/>
                  </a:lnTo>
                  <a:lnTo>
                    <a:pt x="257" y="12"/>
                  </a:lnTo>
                  <a:lnTo>
                    <a:pt x="258" y="14"/>
                  </a:lnTo>
                  <a:lnTo>
                    <a:pt x="257" y="24"/>
                  </a:lnTo>
                  <a:lnTo>
                    <a:pt x="263" y="29"/>
                  </a:lnTo>
                  <a:lnTo>
                    <a:pt x="255" y="37"/>
                  </a:lnTo>
                  <a:lnTo>
                    <a:pt x="257" y="41"/>
                  </a:lnTo>
                  <a:lnTo>
                    <a:pt x="267" y="40"/>
                  </a:lnTo>
                  <a:lnTo>
                    <a:pt x="267" y="50"/>
                  </a:lnTo>
                  <a:lnTo>
                    <a:pt x="267" y="50"/>
                  </a:lnTo>
                  <a:lnTo>
                    <a:pt x="266" y="50"/>
                  </a:lnTo>
                  <a:lnTo>
                    <a:pt x="266" y="51"/>
                  </a:lnTo>
                  <a:lnTo>
                    <a:pt x="264" y="53"/>
                  </a:lnTo>
                  <a:lnTo>
                    <a:pt x="263" y="54"/>
                  </a:lnTo>
                  <a:lnTo>
                    <a:pt x="261" y="56"/>
                  </a:lnTo>
                  <a:lnTo>
                    <a:pt x="263" y="57"/>
                  </a:lnTo>
                  <a:lnTo>
                    <a:pt x="264" y="59"/>
                  </a:lnTo>
                  <a:lnTo>
                    <a:pt x="270" y="59"/>
                  </a:lnTo>
                  <a:lnTo>
                    <a:pt x="270" y="59"/>
                  </a:lnTo>
                  <a:lnTo>
                    <a:pt x="270" y="59"/>
                  </a:lnTo>
                  <a:lnTo>
                    <a:pt x="270" y="60"/>
                  </a:lnTo>
                  <a:lnTo>
                    <a:pt x="270" y="62"/>
                  </a:lnTo>
                  <a:lnTo>
                    <a:pt x="269" y="63"/>
                  </a:lnTo>
                  <a:lnTo>
                    <a:pt x="269" y="65"/>
                  </a:lnTo>
                  <a:lnTo>
                    <a:pt x="270" y="67"/>
                  </a:lnTo>
                  <a:lnTo>
                    <a:pt x="273" y="68"/>
                  </a:lnTo>
                  <a:lnTo>
                    <a:pt x="278" y="68"/>
                  </a:lnTo>
                  <a:lnTo>
                    <a:pt x="278" y="68"/>
                  </a:lnTo>
                  <a:lnTo>
                    <a:pt x="278" y="68"/>
                  </a:lnTo>
                  <a:lnTo>
                    <a:pt x="276" y="71"/>
                  </a:lnTo>
                  <a:lnTo>
                    <a:pt x="275" y="72"/>
                  </a:lnTo>
                  <a:lnTo>
                    <a:pt x="275" y="75"/>
                  </a:lnTo>
                  <a:lnTo>
                    <a:pt x="273" y="78"/>
                  </a:lnTo>
                  <a:lnTo>
                    <a:pt x="272" y="81"/>
                  </a:lnTo>
                  <a:lnTo>
                    <a:pt x="270" y="83"/>
                  </a:lnTo>
                  <a:lnTo>
                    <a:pt x="270" y="84"/>
                  </a:lnTo>
                  <a:lnTo>
                    <a:pt x="270" y="84"/>
                  </a:lnTo>
                  <a:lnTo>
                    <a:pt x="269" y="84"/>
                  </a:lnTo>
                  <a:lnTo>
                    <a:pt x="266" y="84"/>
                  </a:lnTo>
                  <a:lnTo>
                    <a:pt x="261" y="86"/>
                  </a:lnTo>
                  <a:lnTo>
                    <a:pt x="258" y="86"/>
                  </a:lnTo>
                  <a:lnTo>
                    <a:pt x="255" y="87"/>
                  </a:lnTo>
                  <a:lnTo>
                    <a:pt x="255" y="89"/>
                  </a:lnTo>
                  <a:lnTo>
                    <a:pt x="258" y="90"/>
                  </a:lnTo>
                  <a:lnTo>
                    <a:pt x="264" y="93"/>
                  </a:lnTo>
                  <a:lnTo>
                    <a:pt x="264" y="93"/>
                  </a:lnTo>
                  <a:lnTo>
                    <a:pt x="264" y="95"/>
                  </a:lnTo>
                  <a:lnTo>
                    <a:pt x="264" y="95"/>
                  </a:lnTo>
                  <a:lnTo>
                    <a:pt x="263" y="100"/>
                  </a:lnTo>
                  <a:lnTo>
                    <a:pt x="260" y="103"/>
                  </a:lnTo>
                  <a:lnTo>
                    <a:pt x="258" y="105"/>
                  </a:lnTo>
                  <a:lnTo>
                    <a:pt x="255" y="108"/>
                  </a:lnTo>
                  <a:lnTo>
                    <a:pt x="255" y="111"/>
                  </a:lnTo>
                  <a:lnTo>
                    <a:pt x="254" y="113"/>
                  </a:lnTo>
                  <a:lnTo>
                    <a:pt x="252" y="123"/>
                  </a:lnTo>
                  <a:lnTo>
                    <a:pt x="246" y="123"/>
                  </a:lnTo>
                  <a:lnTo>
                    <a:pt x="240" y="146"/>
                  </a:lnTo>
                  <a:lnTo>
                    <a:pt x="233" y="150"/>
                  </a:lnTo>
                  <a:lnTo>
                    <a:pt x="240" y="150"/>
                  </a:lnTo>
                  <a:lnTo>
                    <a:pt x="240" y="150"/>
                  </a:lnTo>
                  <a:lnTo>
                    <a:pt x="240" y="152"/>
                  </a:lnTo>
                  <a:lnTo>
                    <a:pt x="239" y="152"/>
                  </a:lnTo>
                  <a:lnTo>
                    <a:pt x="236" y="155"/>
                  </a:lnTo>
                  <a:lnTo>
                    <a:pt x="234" y="156"/>
                  </a:lnTo>
                  <a:lnTo>
                    <a:pt x="231" y="159"/>
                  </a:lnTo>
                  <a:lnTo>
                    <a:pt x="231" y="160"/>
                  </a:lnTo>
                  <a:lnTo>
                    <a:pt x="231" y="163"/>
                  </a:lnTo>
                  <a:lnTo>
                    <a:pt x="233" y="164"/>
                  </a:lnTo>
                  <a:lnTo>
                    <a:pt x="233" y="164"/>
                  </a:lnTo>
                  <a:lnTo>
                    <a:pt x="233" y="166"/>
                  </a:lnTo>
                  <a:lnTo>
                    <a:pt x="231" y="167"/>
                  </a:lnTo>
                  <a:lnTo>
                    <a:pt x="230" y="168"/>
                  </a:lnTo>
                  <a:lnTo>
                    <a:pt x="227" y="171"/>
                  </a:lnTo>
                  <a:lnTo>
                    <a:pt x="227" y="174"/>
                  </a:lnTo>
                  <a:lnTo>
                    <a:pt x="225" y="176"/>
                  </a:lnTo>
                  <a:lnTo>
                    <a:pt x="227" y="177"/>
                  </a:lnTo>
                  <a:lnTo>
                    <a:pt x="230" y="177"/>
                  </a:lnTo>
                  <a:lnTo>
                    <a:pt x="230" y="177"/>
                  </a:lnTo>
                  <a:lnTo>
                    <a:pt x="231" y="179"/>
                  </a:lnTo>
                  <a:lnTo>
                    <a:pt x="231" y="182"/>
                  </a:lnTo>
                  <a:lnTo>
                    <a:pt x="230" y="183"/>
                  </a:lnTo>
                  <a:lnTo>
                    <a:pt x="225" y="188"/>
                  </a:lnTo>
                  <a:lnTo>
                    <a:pt x="225" y="188"/>
                  </a:lnTo>
                  <a:lnTo>
                    <a:pt x="222" y="189"/>
                  </a:lnTo>
                  <a:lnTo>
                    <a:pt x="219" y="191"/>
                  </a:lnTo>
                  <a:lnTo>
                    <a:pt x="219" y="191"/>
                  </a:lnTo>
                  <a:lnTo>
                    <a:pt x="219" y="194"/>
                  </a:lnTo>
                  <a:lnTo>
                    <a:pt x="219" y="196"/>
                  </a:lnTo>
                  <a:lnTo>
                    <a:pt x="219" y="197"/>
                  </a:lnTo>
                  <a:lnTo>
                    <a:pt x="221" y="198"/>
                  </a:lnTo>
                  <a:lnTo>
                    <a:pt x="222" y="198"/>
                  </a:lnTo>
                  <a:lnTo>
                    <a:pt x="222" y="198"/>
                  </a:lnTo>
                  <a:lnTo>
                    <a:pt x="224" y="200"/>
                  </a:lnTo>
                  <a:lnTo>
                    <a:pt x="222" y="201"/>
                  </a:lnTo>
                  <a:lnTo>
                    <a:pt x="222" y="204"/>
                  </a:lnTo>
                  <a:lnTo>
                    <a:pt x="222" y="206"/>
                  </a:lnTo>
                  <a:lnTo>
                    <a:pt x="221" y="209"/>
                  </a:lnTo>
                  <a:lnTo>
                    <a:pt x="221" y="212"/>
                  </a:lnTo>
                  <a:lnTo>
                    <a:pt x="221" y="213"/>
                  </a:lnTo>
                  <a:lnTo>
                    <a:pt x="221" y="215"/>
                  </a:lnTo>
                  <a:lnTo>
                    <a:pt x="390" y="203"/>
                  </a:lnTo>
                  <a:lnTo>
                    <a:pt x="390" y="223"/>
                  </a:lnTo>
                  <a:lnTo>
                    <a:pt x="390" y="223"/>
                  </a:lnTo>
                  <a:lnTo>
                    <a:pt x="389" y="223"/>
                  </a:lnTo>
                  <a:lnTo>
                    <a:pt x="387" y="226"/>
                  </a:lnTo>
                  <a:lnTo>
                    <a:pt x="386" y="230"/>
                  </a:lnTo>
                  <a:lnTo>
                    <a:pt x="384" y="233"/>
                  </a:lnTo>
                  <a:lnTo>
                    <a:pt x="383" y="239"/>
                  </a:lnTo>
                  <a:lnTo>
                    <a:pt x="383" y="243"/>
                  </a:lnTo>
                  <a:lnTo>
                    <a:pt x="386" y="248"/>
                  </a:lnTo>
                  <a:lnTo>
                    <a:pt x="390" y="251"/>
                  </a:lnTo>
                  <a:lnTo>
                    <a:pt x="390" y="251"/>
                  </a:lnTo>
                  <a:lnTo>
                    <a:pt x="392" y="252"/>
                  </a:lnTo>
                  <a:lnTo>
                    <a:pt x="395" y="254"/>
                  </a:lnTo>
                  <a:lnTo>
                    <a:pt x="398" y="259"/>
                  </a:lnTo>
                  <a:lnTo>
                    <a:pt x="402" y="264"/>
                  </a:lnTo>
                  <a:lnTo>
                    <a:pt x="405" y="270"/>
                  </a:lnTo>
                  <a:lnTo>
                    <a:pt x="407" y="276"/>
                  </a:lnTo>
                  <a:lnTo>
                    <a:pt x="407" y="284"/>
                  </a:lnTo>
                  <a:lnTo>
                    <a:pt x="407" y="289"/>
                  </a:lnTo>
                  <a:lnTo>
                    <a:pt x="407" y="289"/>
                  </a:lnTo>
                  <a:lnTo>
                    <a:pt x="407" y="289"/>
                  </a:lnTo>
                  <a:lnTo>
                    <a:pt x="405" y="289"/>
                  </a:lnTo>
                  <a:lnTo>
                    <a:pt x="404" y="289"/>
                  </a:lnTo>
                  <a:lnTo>
                    <a:pt x="401" y="289"/>
                  </a:lnTo>
                  <a:lnTo>
                    <a:pt x="399" y="289"/>
                  </a:lnTo>
                  <a:lnTo>
                    <a:pt x="398" y="289"/>
                  </a:lnTo>
                  <a:lnTo>
                    <a:pt x="396" y="289"/>
                  </a:lnTo>
                  <a:lnTo>
                    <a:pt x="395" y="289"/>
                  </a:lnTo>
                  <a:lnTo>
                    <a:pt x="380" y="282"/>
                  </a:lnTo>
                  <a:lnTo>
                    <a:pt x="376" y="284"/>
                  </a:lnTo>
                  <a:lnTo>
                    <a:pt x="376" y="284"/>
                  </a:lnTo>
                  <a:lnTo>
                    <a:pt x="375" y="282"/>
                  </a:lnTo>
                  <a:lnTo>
                    <a:pt x="374" y="281"/>
                  </a:lnTo>
                  <a:lnTo>
                    <a:pt x="372" y="278"/>
                  </a:lnTo>
                  <a:lnTo>
                    <a:pt x="369" y="275"/>
                  </a:lnTo>
                  <a:lnTo>
                    <a:pt x="365" y="272"/>
                  </a:lnTo>
                  <a:lnTo>
                    <a:pt x="360" y="272"/>
                  </a:lnTo>
                  <a:lnTo>
                    <a:pt x="356" y="273"/>
                  </a:lnTo>
                  <a:lnTo>
                    <a:pt x="350" y="278"/>
                  </a:lnTo>
                  <a:lnTo>
                    <a:pt x="350" y="278"/>
                  </a:lnTo>
                  <a:lnTo>
                    <a:pt x="349" y="279"/>
                  </a:lnTo>
                  <a:lnTo>
                    <a:pt x="347" y="281"/>
                  </a:lnTo>
                  <a:lnTo>
                    <a:pt x="346" y="284"/>
                  </a:lnTo>
                  <a:lnTo>
                    <a:pt x="344" y="286"/>
                  </a:lnTo>
                  <a:lnTo>
                    <a:pt x="342" y="287"/>
                  </a:lnTo>
                  <a:lnTo>
                    <a:pt x="341" y="290"/>
                  </a:lnTo>
                  <a:lnTo>
                    <a:pt x="341" y="292"/>
                  </a:lnTo>
                  <a:lnTo>
                    <a:pt x="339" y="292"/>
                  </a:lnTo>
                  <a:lnTo>
                    <a:pt x="339" y="292"/>
                  </a:lnTo>
                  <a:lnTo>
                    <a:pt x="339" y="293"/>
                  </a:lnTo>
                  <a:lnTo>
                    <a:pt x="338" y="294"/>
                  </a:lnTo>
                  <a:lnTo>
                    <a:pt x="336" y="297"/>
                  </a:lnTo>
                  <a:lnTo>
                    <a:pt x="336" y="300"/>
                  </a:lnTo>
                  <a:lnTo>
                    <a:pt x="338" y="303"/>
                  </a:lnTo>
                  <a:lnTo>
                    <a:pt x="341" y="305"/>
                  </a:lnTo>
                  <a:lnTo>
                    <a:pt x="347" y="308"/>
                  </a:lnTo>
                  <a:lnTo>
                    <a:pt x="357" y="308"/>
                  </a:lnTo>
                  <a:lnTo>
                    <a:pt x="357" y="308"/>
                  </a:lnTo>
                  <a:lnTo>
                    <a:pt x="357" y="308"/>
                  </a:lnTo>
                  <a:lnTo>
                    <a:pt x="360" y="309"/>
                  </a:lnTo>
                  <a:lnTo>
                    <a:pt x="362" y="309"/>
                  </a:lnTo>
                  <a:lnTo>
                    <a:pt x="366" y="309"/>
                  </a:lnTo>
                  <a:lnTo>
                    <a:pt x="369" y="308"/>
                  </a:lnTo>
                  <a:lnTo>
                    <a:pt x="375" y="306"/>
                  </a:lnTo>
                  <a:lnTo>
                    <a:pt x="380" y="303"/>
                  </a:lnTo>
                  <a:lnTo>
                    <a:pt x="386" y="297"/>
                  </a:lnTo>
                  <a:lnTo>
                    <a:pt x="386" y="297"/>
                  </a:lnTo>
                  <a:lnTo>
                    <a:pt x="387" y="297"/>
                  </a:lnTo>
                  <a:lnTo>
                    <a:pt x="390" y="297"/>
                  </a:lnTo>
                  <a:lnTo>
                    <a:pt x="392" y="300"/>
                  </a:lnTo>
                  <a:lnTo>
                    <a:pt x="393" y="300"/>
                  </a:lnTo>
                  <a:lnTo>
                    <a:pt x="401" y="293"/>
                  </a:lnTo>
                  <a:lnTo>
                    <a:pt x="407" y="297"/>
                  </a:lnTo>
                  <a:lnTo>
                    <a:pt x="401" y="306"/>
                  </a:lnTo>
                  <a:lnTo>
                    <a:pt x="401" y="306"/>
                  </a:lnTo>
                  <a:lnTo>
                    <a:pt x="399" y="306"/>
                  </a:lnTo>
                  <a:lnTo>
                    <a:pt x="396" y="308"/>
                  </a:lnTo>
                  <a:lnTo>
                    <a:pt x="393" y="309"/>
                  </a:lnTo>
                  <a:lnTo>
                    <a:pt x="390" y="311"/>
                  </a:lnTo>
                  <a:lnTo>
                    <a:pt x="389" y="312"/>
                  </a:lnTo>
                  <a:lnTo>
                    <a:pt x="387" y="315"/>
                  </a:lnTo>
                  <a:lnTo>
                    <a:pt x="390" y="315"/>
                  </a:lnTo>
                  <a:lnTo>
                    <a:pt x="398" y="317"/>
                  </a:lnTo>
                  <a:lnTo>
                    <a:pt x="398" y="317"/>
                  </a:lnTo>
                  <a:lnTo>
                    <a:pt x="399" y="317"/>
                  </a:lnTo>
                  <a:lnTo>
                    <a:pt x="401" y="318"/>
                  </a:lnTo>
                  <a:lnTo>
                    <a:pt x="405" y="319"/>
                  </a:lnTo>
                  <a:lnTo>
                    <a:pt x="409" y="320"/>
                  </a:lnTo>
                  <a:lnTo>
                    <a:pt x="412" y="322"/>
                  </a:lnTo>
                  <a:lnTo>
                    <a:pt x="415" y="320"/>
                  </a:lnTo>
                  <a:lnTo>
                    <a:pt x="415" y="319"/>
                  </a:lnTo>
                  <a:lnTo>
                    <a:pt x="413" y="315"/>
                  </a:lnTo>
                  <a:lnTo>
                    <a:pt x="413" y="315"/>
                  </a:lnTo>
                  <a:lnTo>
                    <a:pt x="413" y="314"/>
                  </a:lnTo>
                  <a:lnTo>
                    <a:pt x="415" y="312"/>
                  </a:lnTo>
                  <a:lnTo>
                    <a:pt x="416" y="311"/>
                  </a:lnTo>
                  <a:lnTo>
                    <a:pt x="418" y="308"/>
                  </a:lnTo>
                  <a:lnTo>
                    <a:pt x="419" y="306"/>
                  </a:lnTo>
                  <a:lnTo>
                    <a:pt x="419" y="305"/>
                  </a:lnTo>
                  <a:lnTo>
                    <a:pt x="420" y="303"/>
                  </a:lnTo>
                  <a:lnTo>
                    <a:pt x="420" y="303"/>
                  </a:lnTo>
                  <a:lnTo>
                    <a:pt x="420" y="303"/>
                  </a:lnTo>
                  <a:lnTo>
                    <a:pt x="422" y="302"/>
                  </a:lnTo>
                  <a:lnTo>
                    <a:pt x="422" y="302"/>
                  </a:lnTo>
                  <a:lnTo>
                    <a:pt x="425" y="302"/>
                  </a:lnTo>
                  <a:lnTo>
                    <a:pt x="426" y="302"/>
                  </a:lnTo>
                  <a:lnTo>
                    <a:pt x="426" y="302"/>
                  </a:lnTo>
                  <a:lnTo>
                    <a:pt x="428" y="302"/>
                  </a:lnTo>
                  <a:lnTo>
                    <a:pt x="426" y="303"/>
                  </a:lnTo>
                  <a:lnTo>
                    <a:pt x="425" y="305"/>
                  </a:lnTo>
                  <a:lnTo>
                    <a:pt x="425" y="305"/>
                  </a:lnTo>
                  <a:lnTo>
                    <a:pt x="425" y="308"/>
                  </a:lnTo>
                  <a:lnTo>
                    <a:pt x="426" y="309"/>
                  </a:lnTo>
                  <a:lnTo>
                    <a:pt x="428" y="312"/>
                  </a:lnTo>
                  <a:lnTo>
                    <a:pt x="429" y="312"/>
                  </a:lnTo>
                  <a:lnTo>
                    <a:pt x="428" y="323"/>
                  </a:lnTo>
                  <a:lnTo>
                    <a:pt x="431" y="327"/>
                  </a:lnTo>
                  <a:lnTo>
                    <a:pt x="442" y="327"/>
                  </a:lnTo>
                  <a:lnTo>
                    <a:pt x="440" y="333"/>
                  </a:lnTo>
                  <a:lnTo>
                    <a:pt x="428" y="333"/>
                  </a:lnTo>
                  <a:lnTo>
                    <a:pt x="422" y="338"/>
                  </a:lnTo>
                  <a:lnTo>
                    <a:pt x="410" y="338"/>
                  </a:lnTo>
                  <a:lnTo>
                    <a:pt x="410" y="352"/>
                  </a:lnTo>
                  <a:lnTo>
                    <a:pt x="410" y="352"/>
                  </a:lnTo>
                  <a:lnTo>
                    <a:pt x="410" y="352"/>
                  </a:lnTo>
                  <a:lnTo>
                    <a:pt x="410" y="353"/>
                  </a:lnTo>
                  <a:lnTo>
                    <a:pt x="410" y="356"/>
                  </a:lnTo>
                  <a:lnTo>
                    <a:pt x="410" y="357"/>
                  </a:lnTo>
                  <a:lnTo>
                    <a:pt x="410" y="360"/>
                  </a:lnTo>
                  <a:lnTo>
                    <a:pt x="412" y="362"/>
                  </a:lnTo>
                  <a:lnTo>
                    <a:pt x="413" y="363"/>
                  </a:lnTo>
                  <a:lnTo>
                    <a:pt x="418" y="365"/>
                  </a:lnTo>
                  <a:lnTo>
                    <a:pt x="422" y="369"/>
                  </a:lnTo>
                  <a:lnTo>
                    <a:pt x="426" y="374"/>
                  </a:lnTo>
                  <a:lnTo>
                    <a:pt x="437" y="374"/>
                  </a:lnTo>
                  <a:lnTo>
                    <a:pt x="442" y="380"/>
                  </a:lnTo>
                  <a:lnTo>
                    <a:pt x="459" y="385"/>
                  </a:lnTo>
                  <a:lnTo>
                    <a:pt x="458" y="390"/>
                  </a:lnTo>
                  <a:lnTo>
                    <a:pt x="470" y="390"/>
                  </a:lnTo>
                  <a:lnTo>
                    <a:pt x="468" y="401"/>
                  </a:lnTo>
                  <a:lnTo>
                    <a:pt x="458" y="405"/>
                  </a:lnTo>
                  <a:lnTo>
                    <a:pt x="456" y="411"/>
                  </a:lnTo>
                  <a:lnTo>
                    <a:pt x="449" y="404"/>
                  </a:lnTo>
                  <a:lnTo>
                    <a:pt x="449" y="404"/>
                  </a:lnTo>
                  <a:lnTo>
                    <a:pt x="448" y="404"/>
                  </a:lnTo>
                  <a:lnTo>
                    <a:pt x="446" y="407"/>
                  </a:lnTo>
                  <a:lnTo>
                    <a:pt x="443" y="410"/>
                  </a:lnTo>
                  <a:lnTo>
                    <a:pt x="440" y="413"/>
                  </a:lnTo>
                  <a:lnTo>
                    <a:pt x="439" y="414"/>
                  </a:lnTo>
                  <a:lnTo>
                    <a:pt x="438" y="414"/>
                  </a:lnTo>
                  <a:lnTo>
                    <a:pt x="438" y="411"/>
                  </a:lnTo>
                  <a:lnTo>
                    <a:pt x="440" y="404"/>
                  </a:lnTo>
                  <a:lnTo>
                    <a:pt x="440" y="404"/>
                  </a:lnTo>
                  <a:lnTo>
                    <a:pt x="440" y="401"/>
                  </a:lnTo>
                  <a:lnTo>
                    <a:pt x="438" y="398"/>
                  </a:lnTo>
                  <a:lnTo>
                    <a:pt x="435" y="396"/>
                  </a:lnTo>
                  <a:lnTo>
                    <a:pt x="434" y="395"/>
                  </a:lnTo>
                  <a:lnTo>
                    <a:pt x="434" y="395"/>
                  </a:lnTo>
                  <a:lnTo>
                    <a:pt x="434" y="393"/>
                  </a:lnTo>
                  <a:lnTo>
                    <a:pt x="434" y="393"/>
                  </a:lnTo>
                  <a:lnTo>
                    <a:pt x="434" y="392"/>
                  </a:lnTo>
                  <a:lnTo>
                    <a:pt x="432" y="390"/>
                  </a:lnTo>
                  <a:lnTo>
                    <a:pt x="429" y="389"/>
                  </a:lnTo>
                  <a:lnTo>
                    <a:pt x="425" y="386"/>
                  </a:lnTo>
                  <a:lnTo>
                    <a:pt x="418" y="385"/>
                  </a:lnTo>
                  <a:lnTo>
                    <a:pt x="409" y="383"/>
                  </a:lnTo>
                  <a:lnTo>
                    <a:pt x="409" y="383"/>
                  </a:lnTo>
                  <a:lnTo>
                    <a:pt x="407" y="383"/>
                  </a:lnTo>
                  <a:lnTo>
                    <a:pt x="404" y="383"/>
                  </a:lnTo>
                  <a:lnTo>
                    <a:pt x="402" y="382"/>
                  </a:lnTo>
                  <a:lnTo>
                    <a:pt x="399" y="382"/>
                  </a:lnTo>
                  <a:lnTo>
                    <a:pt x="399" y="382"/>
                  </a:lnTo>
                  <a:lnTo>
                    <a:pt x="398" y="382"/>
                  </a:lnTo>
                  <a:lnTo>
                    <a:pt x="396" y="381"/>
                  </a:lnTo>
                  <a:lnTo>
                    <a:pt x="396" y="381"/>
                  </a:lnTo>
                  <a:lnTo>
                    <a:pt x="396" y="381"/>
                  </a:lnTo>
                  <a:lnTo>
                    <a:pt x="396" y="381"/>
                  </a:lnTo>
                  <a:lnTo>
                    <a:pt x="396" y="378"/>
                  </a:lnTo>
                  <a:lnTo>
                    <a:pt x="395" y="374"/>
                  </a:lnTo>
                  <a:lnTo>
                    <a:pt x="393" y="371"/>
                  </a:lnTo>
                  <a:lnTo>
                    <a:pt x="392" y="368"/>
                  </a:lnTo>
                  <a:lnTo>
                    <a:pt x="390" y="365"/>
                  </a:lnTo>
                  <a:lnTo>
                    <a:pt x="387" y="365"/>
                  </a:lnTo>
                  <a:lnTo>
                    <a:pt x="383" y="368"/>
                  </a:lnTo>
                  <a:lnTo>
                    <a:pt x="383" y="368"/>
                  </a:lnTo>
                  <a:lnTo>
                    <a:pt x="382" y="368"/>
                  </a:lnTo>
                  <a:lnTo>
                    <a:pt x="377" y="365"/>
                  </a:lnTo>
                  <a:lnTo>
                    <a:pt x="372" y="362"/>
                  </a:lnTo>
                  <a:lnTo>
                    <a:pt x="368" y="359"/>
                  </a:lnTo>
                  <a:lnTo>
                    <a:pt x="363" y="357"/>
                  </a:lnTo>
                  <a:lnTo>
                    <a:pt x="362" y="359"/>
                  </a:lnTo>
                  <a:lnTo>
                    <a:pt x="366" y="363"/>
                  </a:lnTo>
                  <a:lnTo>
                    <a:pt x="375" y="372"/>
                  </a:lnTo>
                  <a:lnTo>
                    <a:pt x="375" y="372"/>
                  </a:lnTo>
                  <a:lnTo>
                    <a:pt x="375" y="375"/>
                  </a:lnTo>
                  <a:lnTo>
                    <a:pt x="375" y="377"/>
                  </a:lnTo>
                  <a:lnTo>
                    <a:pt x="376" y="380"/>
                  </a:lnTo>
                  <a:lnTo>
                    <a:pt x="376" y="381"/>
                  </a:lnTo>
                  <a:lnTo>
                    <a:pt x="376" y="381"/>
                  </a:lnTo>
                  <a:lnTo>
                    <a:pt x="375" y="381"/>
                  </a:lnTo>
                  <a:lnTo>
                    <a:pt x="374" y="381"/>
                  </a:lnTo>
                  <a:lnTo>
                    <a:pt x="371" y="380"/>
                  </a:lnTo>
                  <a:lnTo>
                    <a:pt x="368" y="381"/>
                  </a:lnTo>
                  <a:lnTo>
                    <a:pt x="366" y="381"/>
                  </a:lnTo>
                  <a:lnTo>
                    <a:pt x="365" y="382"/>
                  </a:lnTo>
                  <a:lnTo>
                    <a:pt x="366" y="385"/>
                  </a:lnTo>
                  <a:lnTo>
                    <a:pt x="369" y="389"/>
                  </a:lnTo>
                  <a:lnTo>
                    <a:pt x="369" y="389"/>
                  </a:lnTo>
                  <a:lnTo>
                    <a:pt x="371" y="390"/>
                  </a:lnTo>
                  <a:lnTo>
                    <a:pt x="374" y="393"/>
                  </a:lnTo>
                  <a:lnTo>
                    <a:pt x="376" y="396"/>
                  </a:lnTo>
                  <a:lnTo>
                    <a:pt x="376" y="398"/>
                  </a:lnTo>
                  <a:lnTo>
                    <a:pt x="365" y="410"/>
                  </a:lnTo>
                  <a:lnTo>
                    <a:pt x="365" y="410"/>
                  </a:lnTo>
                  <a:lnTo>
                    <a:pt x="365" y="410"/>
                  </a:lnTo>
                  <a:lnTo>
                    <a:pt x="363" y="410"/>
                  </a:lnTo>
                  <a:lnTo>
                    <a:pt x="363" y="410"/>
                  </a:lnTo>
                  <a:lnTo>
                    <a:pt x="362" y="410"/>
                  </a:lnTo>
                  <a:lnTo>
                    <a:pt x="359" y="408"/>
                  </a:lnTo>
                  <a:lnTo>
                    <a:pt x="359" y="407"/>
                  </a:lnTo>
                  <a:lnTo>
                    <a:pt x="357" y="404"/>
                  </a:lnTo>
                  <a:lnTo>
                    <a:pt x="357" y="399"/>
                  </a:lnTo>
                  <a:lnTo>
                    <a:pt x="347" y="387"/>
                  </a:lnTo>
                  <a:lnTo>
                    <a:pt x="339" y="383"/>
                  </a:lnTo>
                  <a:lnTo>
                    <a:pt x="332" y="390"/>
                  </a:lnTo>
                  <a:lnTo>
                    <a:pt x="326" y="387"/>
                  </a:lnTo>
                  <a:lnTo>
                    <a:pt x="327" y="396"/>
                  </a:lnTo>
                  <a:lnTo>
                    <a:pt x="312" y="410"/>
                  </a:lnTo>
                  <a:lnTo>
                    <a:pt x="312" y="410"/>
                  </a:lnTo>
                  <a:lnTo>
                    <a:pt x="312" y="410"/>
                  </a:lnTo>
                  <a:lnTo>
                    <a:pt x="309" y="411"/>
                  </a:lnTo>
                  <a:lnTo>
                    <a:pt x="306" y="411"/>
                  </a:lnTo>
                  <a:lnTo>
                    <a:pt x="303" y="411"/>
                  </a:lnTo>
                  <a:lnTo>
                    <a:pt x="300" y="410"/>
                  </a:lnTo>
                  <a:lnTo>
                    <a:pt x="297" y="407"/>
                  </a:lnTo>
                  <a:lnTo>
                    <a:pt x="297" y="404"/>
                  </a:lnTo>
                  <a:lnTo>
                    <a:pt x="300" y="398"/>
                  </a:lnTo>
                  <a:lnTo>
                    <a:pt x="300" y="398"/>
                  </a:lnTo>
                  <a:lnTo>
                    <a:pt x="300" y="396"/>
                  </a:lnTo>
                  <a:lnTo>
                    <a:pt x="303" y="395"/>
                  </a:lnTo>
                  <a:lnTo>
                    <a:pt x="305" y="393"/>
                  </a:lnTo>
                  <a:lnTo>
                    <a:pt x="306" y="393"/>
                  </a:lnTo>
                  <a:lnTo>
                    <a:pt x="291" y="395"/>
                  </a:lnTo>
                  <a:lnTo>
                    <a:pt x="288" y="404"/>
                  </a:lnTo>
                  <a:lnTo>
                    <a:pt x="276" y="398"/>
                  </a:lnTo>
                  <a:lnTo>
                    <a:pt x="279" y="390"/>
                  </a:lnTo>
                  <a:lnTo>
                    <a:pt x="260" y="372"/>
                  </a:lnTo>
                  <a:lnTo>
                    <a:pt x="254" y="372"/>
                  </a:lnTo>
                  <a:lnTo>
                    <a:pt x="245" y="368"/>
                  </a:lnTo>
                  <a:lnTo>
                    <a:pt x="245" y="368"/>
                  </a:lnTo>
                  <a:lnTo>
                    <a:pt x="245" y="368"/>
                  </a:lnTo>
                  <a:lnTo>
                    <a:pt x="243" y="369"/>
                  </a:lnTo>
                  <a:lnTo>
                    <a:pt x="242" y="369"/>
                  </a:lnTo>
                  <a:lnTo>
                    <a:pt x="240" y="371"/>
                  </a:lnTo>
                  <a:lnTo>
                    <a:pt x="237" y="371"/>
                  </a:lnTo>
                  <a:lnTo>
                    <a:pt x="237" y="369"/>
                  </a:lnTo>
                  <a:lnTo>
                    <a:pt x="236" y="368"/>
                  </a:lnTo>
                  <a:lnTo>
                    <a:pt x="234" y="365"/>
                  </a:lnTo>
                  <a:lnTo>
                    <a:pt x="234" y="357"/>
                  </a:lnTo>
                  <a:lnTo>
                    <a:pt x="228" y="355"/>
                  </a:lnTo>
                  <a:lnTo>
                    <a:pt x="228" y="355"/>
                  </a:lnTo>
                  <a:lnTo>
                    <a:pt x="228" y="353"/>
                  </a:lnTo>
                  <a:lnTo>
                    <a:pt x="228" y="352"/>
                  </a:lnTo>
                  <a:lnTo>
                    <a:pt x="227" y="350"/>
                  </a:lnTo>
                  <a:lnTo>
                    <a:pt x="227" y="348"/>
                  </a:lnTo>
                  <a:lnTo>
                    <a:pt x="225" y="345"/>
                  </a:lnTo>
                  <a:lnTo>
                    <a:pt x="222" y="344"/>
                  </a:lnTo>
                  <a:lnTo>
                    <a:pt x="219" y="345"/>
                  </a:lnTo>
                  <a:lnTo>
                    <a:pt x="216" y="348"/>
                  </a:lnTo>
                  <a:lnTo>
                    <a:pt x="216" y="348"/>
                  </a:lnTo>
                  <a:lnTo>
                    <a:pt x="216" y="348"/>
                  </a:lnTo>
                  <a:lnTo>
                    <a:pt x="214" y="350"/>
                  </a:lnTo>
                  <a:lnTo>
                    <a:pt x="213" y="350"/>
                  </a:lnTo>
                  <a:lnTo>
                    <a:pt x="212" y="352"/>
                  </a:lnTo>
                  <a:lnTo>
                    <a:pt x="209" y="352"/>
                  </a:lnTo>
                  <a:lnTo>
                    <a:pt x="207" y="350"/>
                  </a:lnTo>
                  <a:lnTo>
                    <a:pt x="206" y="348"/>
                  </a:lnTo>
                  <a:lnTo>
                    <a:pt x="206" y="342"/>
                  </a:lnTo>
                  <a:lnTo>
                    <a:pt x="206" y="342"/>
                  </a:lnTo>
                  <a:lnTo>
                    <a:pt x="206" y="342"/>
                  </a:lnTo>
                  <a:lnTo>
                    <a:pt x="207" y="341"/>
                  </a:lnTo>
                  <a:lnTo>
                    <a:pt x="207" y="339"/>
                  </a:lnTo>
                  <a:lnTo>
                    <a:pt x="207" y="338"/>
                  </a:lnTo>
                  <a:lnTo>
                    <a:pt x="195" y="339"/>
                  </a:lnTo>
                  <a:lnTo>
                    <a:pt x="181" y="348"/>
                  </a:lnTo>
                  <a:lnTo>
                    <a:pt x="177" y="350"/>
                  </a:lnTo>
                  <a:lnTo>
                    <a:pt x="189" y="362"/>
                  </a:lnTo>
                  <a:lnTo>
                    <a:pt x="188" y="368"/>
                  </a:lnTo>
                  <a:lnTo>
                    <a:pt x="171" y="372"/>
                  </a:lnTo>
                  <a:lnTo>
                    <a:pt x="171" y="372"/>
                  </a:lnTo>
                  <a:lnTo>
                    <a:pt x="171" y="372"/>
                  </a:lnTo>
                  <a:lnTo>
                    <a:pt x="168" y="372"/>
                  </a:lnTo>
                  <a:lnTo>
                    <a:pt x="165" y="372"/>
                  </a:lnTo>
                  <a:lnTo>
                    <a:pt x="162" y="372"/>
                  </a:lnTo>
                  <a:lnTo>
                    <a:pt x="156" y="372"/>
                  </a:lnTo>
                  <a:lnTo>
                    <a:pt x="151" y="371"/>
                  </a:lnTo>
                  <a:lnTo>
                    <a:pt x="145" y="371"/>
                  </a:lnTo>
                  <a:lnTo>
                    <a:pt x="140" y="369"/>
                  </a:lnTo>
                  <a:lnTo>
                    <a:pt x="134" y="368"/>
                  </a:lnTo>
                  <a:lnTo>
                    <a:pt x="126" y="366"/>
                  </a:lnTo>
                  <a:lnTo>
                    <a:pt x="120" y="365"/>
                  </a:lnTo>
                  <a:lnTo>
                    <a:pt x="114" y="363"/>
                  </a:lnTo>
                  <a:lnTo>
                    <a:pt x="108" y="360"/>
                  </a:lnTo>
                  <a:lnTo>
                    <a:pt x="102" y="357"/>
                  </a:lnTo>
                  <a:lnTo>
                    <a:pt x="98" y="355"/>
                  </a:lnTo>
                  <a:lnTo>
                    <a:pt x="94" y="352"/>
                  </a:lnTo>
                  <a:lnTo>
                    <a:pt x="94" y="352"/>
                  </a:lnTo>
                  <a:lnTo>
                    <a:pt x="94" y="352"/>
                  </a:lnTo>
                  <a:lnTo>
                    <a:pt x="91" y="352"/>
                  </a:lnTo>
                  <a:lnTo>
                    <a:pt x="88" y="352"/>
                  </a:lnTo>
                  <a:lnTo>
                    <a:pt x="84" y="350"/>
                  </a:lnTo>
                  <a:lnTo>
                    <a:pt x="79" y="350"/>
                  </a:lnTo>
                  <a:lnTo>
                    <a:pt x="76" y="350"/>
                  </a:lnTo>
                  <a:lnTo>
                    <a:pt x="75" y="350"/>
                  </a:lnTo>
                  <a:lnTo>
                    <a:pt x="74" y="350"/>
                  </a:lnTo>
                  <a:lnTo>
                    <a:pt x="75" y="344"/>
                  </a:lnTo>
                  <a:lnTo>
                    <a:pt x="82" y="338"/>
                  </a:lnTo>
                  <a:lnTo>
                    <a:pt x="74" y="322"/>
                  </a:lnTo>
                  <a:lnTo>
                    <a:pt x="68" y="330"/>
                  </a:lnTo>
                  <a:lnTo>
                    <a:pt x="71" y="335"/>
                  </a:lnTo>
                  <a:lnTo>
                    <a:pt x="68" y="338"/>
                  </a:lnTo>
                  <a:lnTo>
                    <a:pt x="63" y="342"/>
                  </a:lnTo>
                  <a:lnTo>
                    <a:pt x="71" y="345"/>
                  </a:lnTo>
                  <a:lnTo>
                    <a:pt x="68" y="352"/>
                  </a:lnTo>
                  <a:lnTo>
                    <a:pt x="68" y="352"/>
                  </a:lnTo>
                  <a:lnTo>
                    <a:pt x="68" y="352"/>
                  </a:lnTo>
                  <a:lnTo>
                    <a:pt x="63" y="352"/>
                  </a:lnTo>
                  <a:lnTo>
                    <a:pt x="60" y="352"/>
                  </a:lnTo>
                  <a:lnTo>
                    <a:pt x="54" y="352"/>
                  </a:lnTo>
                  <a:lnTo>
                    <a:pt x="46" y="352"/>
                  </a:lnTo>
                  <a:lnTo>
                    <a:pt x="41" y="353"/>
                  </a:lnTo>
                  <a:lnTo>
                    <a:pt x="35" y="355"/>
                  </a:lnTo>
                  <a:lnTo>
                    <a:pt x="30" y="357"/>
                  </a:lnTo>
                  <a:lnTo>
                    <a:pt x="30" y="357"/>
                  </a:lnTo>
                  <a:lnTo>
                    <a:pt x="30" y="357"/>
                  </a:lnTo>
                  <a:lnTo>
                    <a:pt x="28" y="357"/>
                  </a:lnTo>
                  <a:lnTo>
                    <a:pt x="27" y="356"/>
                  </a:lnTo>
                  <a:lnTo>
                    <a:pt x="27" y="355"/>
                  </a:lnTo>
                  <a:lnTo>
                    <a:pt x="25" y="352"/>
                  </a:lnTo>
                  <a:lnTo>
                    <a:pt x="24" y="350"/>
                  </a:lnTo>
                  <a:lnTo>
                    <a:pt x="24" y="350"/>
                  </a:lnTo>
                  <a:lnTo>
                    <a:pt x="22" y="350"/>
                  </a:lnTo>
                  <a:lnTo>
                    <a:pt x="32" y="338"/>
                  </a:lnTo>
                  <a:lnTo>
                    <a:pt x="33" y="329"/>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13" name="Freeform 47"/>
            <p:cNvSpPr>
              <a:spLocks/>
            </p:cNvSpPr>
            <p:nvPr/>
          </p:nvSpPr>
          <p:spPr bwMode="auto">
            <a:xfrm>
              <a:off x="2387953" y="4215110"/>
              <a:ext cx="296584" cy="315448"/>
            </a:xfrm>
            <a:custGeom>
              <a:avLst/>
              <a:gdLst>
                <a:gd name="T0" fmla="*/ 177 w 442"/>
                <a:gd name="T1" fmla="*/ 453 h 470"/>
                <a:gd name="T2" fmla="*/ 153 w 442"/>
                <a:gd name="T3" fmla="*/ 446 h 470"/>
                <a:gd name="T4" fmla="*/ 149 w 442"/>
                <a:gd name="T5" fmla="*/ 432 h 470"/>
                <a:gd name="T6" fmla="*/ 140 w 442"/>
                <a:gd name="T7" fmla="*/ 410 h 470"/>
                <a:gd name="T8" fmla="*/ 146 w 442"/>
                <a:gd name="T9" fmla="*/ 384 h 470"/>
                <a:gd name="T10" fmla="*/ 134 w 442"/>
                <a:gd name="T11" fmla="*/ 363 h 470"/>
                <a:gd name="T12" fmla="*/ 126 w 442"/>
                <a:gd name="T13" fmla="*/ 325 h 470"/>
                <a:gd name="T14" fmla="*/ 87 w 442"/>
                <a:gd name="T15" fmla="*/ 294 h 470"/>
                <a:gd name="T16" fmla="*/ 48 w 442"/>
                <a:gd name="T17" fmla="*/ 257 h 470"/>
                <a:gd name="T18" fmla="*/ 42 w 442"/>
                <a:gd name="T19" fmla="*/ 255 h 470"/>
                <a:gd name="T20" fmla="*/ 21 w 442"/>
                <a:gd name="T21" fmla="*/ 249 h 470"/>
                <a:gd name="T22" fmla="*/ 17 w 442"/>
                <a:gd name="T23" fmla="*/ 221 h 470"/>
                <a:gd name="T24" fmla="*/ 9 w 442"/>
                <a:gd name="T25" fmla="*/ 202 h 470"/>
                <a:gd name="T26" fmla="*/ 17 w 442"/>
                <a:gd name="T27" fmla="*/ 166 h 470"/>
                <a:gd name="T28" fmla="*/ 0 w 442"/>
                <a:gd name="T29" fmla="*/ 134 h 470"/>
                <a:gd name="T30" fmla="*/ 5 w 442"/>
                <a:gd name="T31" fmla="*/ 128 h 470"/>
                <a:gd name="T32" fmla="*/ 31 w 442"/>
                <a:gd name="T33" fmla="*/ 102 h 470"/>
                <a:gd name="T34" fmla="*/ 39 w 442"/>
                <a:gd name="T35" fmla="*/ 36 h 470"/>
                <a:gd name="T36" fmla="*/ 53 w 442"/>
                <a:gd name="T37" fmla="*/ 24 h 470"/>
                <a:gd name="T38" fmla="*/ 69 w 442"/>
                <a:gd name="T39" fmla="*/ 31 h 470"/>
                <a:gd name="T40" fmla="*/ 89 w 442"/>
                <a:gd name="T41" fmla="*/ 25 h 470"/>
                <a:gd name="T42" fmla="*/ 105 w 442"/>
                <a:gd name="T43" fmla="*/ 21 h 470"/>
                <a:gd name="T44" fmla="*/ 119 w 442"/>
                <a:gd name="T45" fmla="*/ 10 h 470"/>
                <a:gd name="T46" fmla="*/ 137 w 442"/>
                <a:gd name="T47" fmla="*/ 5 h 470"/>
                <a:gd name="T48" fmla="*/ 153 w 442"/>
                <a:gd name="T49" fmla="*/ 5 h 470"/>
                <a:gd name="T50" fmla="*/ 146 w 442"/>
                <a:gd name="T51" fmla="*/ 32 h 470"/>
                <a:gd name="T52" fmla="*/ 150 w 442"/>
                <a:gd name="T53" fmla="*/ 35 h 470"/>
                <a:gd name="T54" fmla="*/ 159 w 442"/>
                <a:gd name="T55" fmla="*/ 28 h 470"/>
                <a:gd name="T56" fmla="*/ 183 w 442"/>
                <a:gd name="T57" fmla="*/ 38 h 470"/>
                <a:gd name="T58" fmla="*/ 201 w 442"/>
                <a:gd name="T59" fmla="*/ 57 h 470"/>
                <a:gd name="T60" fmla="*/ 210 w 442"/>
                <a:gd name="T61" fmla="*/ 63 h 470"/>
                <a:gd name="T62" fmla="*/ 226 w 442"/>
                <a:gd name="T63" fmla="*/ 66 h 470"/>
                <a:gd name="T64" fmla="*/ 267 w 442"/>
                <a:gd name="T65" fmla="*/ 73 h 470"/>
                <a:gd name="T66" fmla="*/ 300 w 442"/>
                <a:gd name="T67" fmla="*/ 87 h 470"/>
                <a:gd name="T68" fmla="*/ 345 w 442"/>
                <a:gd name="T69" fmla="*/ 93 h 470"/>
                <a:gd name="T70" fmla="*/ 361 w 442"/>
                <a:gd name="T71" fmla="*/ 106 h 470"/>
                <a:gd name="T72" fmla="*/ 375 w 442"/>
                <a:gd name="T73" fmla="*/ 135 h 470"/>
                <a:gd name="T74" fmla="*/ 371 w 442"/>
                <a:gd name="T75" fmla="*/ 154 h 470"/>
                <a:gd name="T76" fmla="*/ 386 w 442"/>
                <a:gd name="T77" fmla="*/ 165 h 470"/>
                <a:gd name="T78" fmla="*/ 397 w 442"/>
                <a:gd name="T79" fmla="*/ 180 h 470"/>
                <a:gd name="T80" fmla="*/ 379 w 442"/>
                <a:gd name="T81" fmla="*/ 207 h 470"/>
                <a:gd name="T82" fmla="*/ 369 w 442"/>
                <a:gd name="T83" fmla="*/ 231 h 470"/>
                <a:gd name="T84" fmla="*/ 380 w 442"/>
                <a:gd name="T85" fmla="*/ 232 h 470"/>
                <a:gd name="T86" fmla="*/ 392 w 442"/>
                <a:gd name="T87" fmla="*/ 213 h 470"/>
                <a:gd name="T88" fmla="*/ 415 w 442"/>
                <a:gd name="T89" fmla="*/ 198 h 470"/>
                <a:gd name="T90" fmla="*/ 418 w 442"/>
                <a:gd name="T91" fmla="*/ 175 h 470"/>
                <a:gd name="T92" fmla="*/ 433 w 442"/>
                <a:gd name="T93" fmla="*/ 156 h 470"/>
                <a:gd name="T94" fmla="*/ 438 w 442"/>
                <a:gd name="T95" fmla="*/ 162 h 470"/>
                <a:gd name="T96" fmla="*/ 430 w 442"/>
                <a:gd name="T97" fmla="*/ 187 h 470"/>
                <a:gd name="T98" fmla="*/ 427 w 442"/>
                <a:gd name="T99" fmla="*/ 201 h 470"/>
                <a:gd name="T100" fmla="*/ 416 w 442"/>
                <a:gd name="T101" fmla="*/ 221 h 470"/>
                <a:gd name="T102" fmla="*/ 410 w 442"/>
                <a:gd name="T103" fmla="*/ 262 h 470"/>
                <a:gd name="T104" fmla="*/ 407 w 442"/>
                <a:gd name="T105" fmla="*/ 279 h 470"/>
                <a:gd name="T106" fmla="*/ 399 w 442"/>
                <a:gd name="T107" fmla="*/ 300 h 470"/>
                <a:gd name="T108" fmla="*/ 402 w 442"/>
                <a:gd name="T109" fmla="*/ 330 h 470"/>
                <a:gd name="T110" fmla="*/ 395 w 442"/>
                <a:gd name="T111" fmla="*/ 350 h 470"/>
                <a:gd name="T112" fmla="*/ 392 w 442"/>
                <a:gd name="T113" fmla="*/ 388 h 470"/>
                <a:gd name="T114" fmla="*/ 401 w 442"/>
                <a:gd name="T115" fmla="*/ 414 h 470"/>
                <a:gd name="T116" fmla="*/ 405 w 442"/>
                <a:gd name="T117" fmla="*/ 427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2" h="470">
                  <a:moveTo>
                    <a:pt x="186" y="469"/>
                  </a:moveTo>
                  <a:lnTo>
                    <a:pt x="185" y="465"/>
                  </a:lnTo>
                  <a:lnTo>
                    <a:pt x="183" y="460"/>
                  </a:lnTo>
                  <a:lnTo>
                    <a:pt x="182" y="457"/>
                  </a:lnTo>
                  <a:lnTo>
                    <a:pt x="179" y="454"/>
                  </a:lnTo>
                  <a:lnTo>
                    <a:pt x="177" y="453"/>
                  </a:lnTo>
                  <a:lnTo>
                    <a:pt x="174" y="453"/>
                  </a:lnTo>
                  <a:lnTo>
                    <a:pt x="173" y="451"/>
                  </a:lnTo>
                  <a:lnTo>
                    <a:pt x="173" y="451"/>
                  </a:lnTo>
                  <a:lnTo>
                    <a:pt x="153" y="446"/>
                  </a:lnTo>
                  <a:lnTo>
                    <a:pt x="153" y="446"/>
                  </a:lnTo>
                  <a:lnTo>
                    <a:pt x="153" y="446"/>
                  </a:lnTo>
                  <a:lnTo>
                    <a:pt x="153" y="444"/>
                  </a:lnTo>
                  <a:lnTo>
                    <a:pt x="153" y="443"/>
                  </a:lnTo>
                  <a:lnTo>
                    <a:pt x="153" y="440"/>
                  </a:lnTo>
                  <a:lnTo>
                    <a:pt x="153" y="438"/>
                  </a:lnTo>
                  <a:lnTo>
                    <a:pt x="152" y="435"/>
                  </a:lnTo>
                  <a:lnTo>
                    <a:pt x="149" y="432"/>
                  </a:lnTo>
                  <a:lnTo>
                    <a:pt x="147" y="427"/>
                  </a:lnTo>
                  <a:lnTo>
                    <a:pt x="144" y="424"/>
                  </a:lnTo>
                  <a:lnTo>
                    <a:pt x="143" y="421"/>
                  </a:lnTo>
                  <a:lnTo>
                    <a:pt x="141" y="417"/>
                  </a:lnTo>
                  <a:lnTo>
                    <a:pt x="141" y="414"/>
                  </a:lnTo>
                  <a:lnTo>
                    <a:pt x="140" y="410"/>
                  </a:lnTo>
                  <a:lnTo>
                    <a:pt x="141" y="407"/>
                  </a:lnTo>
                  <a:lnTo>
                    <a:pt x="143" y="403"/>
                  </a:lnTo>
                  <a:lnTo>
                    <a:pt x="146" y="396"/>
                  </a:lnTo>
                  <a:lnTo>
                    <a:pt x="147" y="391"/>
                  </a:lnTo>
                  <a:lnTo>
                    <a:pt x="147" y="387"/>
                  </a:lnTo>
                  <a:lnTo>
                    <a:pt x="146" y="384"/>
                  </a:lnTo>
                  <a:lnTo>
                    <a:pt x="144" y="383"/>
                  </a:lnTo>
                  <a:lnTo>
                    <a:pt x="143" y="383"/>
                  </a:lnTo>
                  <a:lnTo>
                    <a:pt x="143" y="381"/>
                  </a:lnTo>
                  <a:lnTo>
                    <a:pt x="141" y="381"/>
                  </a:lnTo>
                  <a:lnTo>
                    <a:pt x="134" y="364"/>
                  </a:lnTo>
                  <a:lnTo>
                    <a:pt x="134" y="363"/>
                  </a:lnTo>
                  <a:lnTo>
                    <a:pt x="135" y="361"/>
                  </a:lnTo>
                  <a:lnTo>
                    <a:pt x="135" y="355"/>
                  </a:lnTo>
                  <a:lnTo>
                    <a:pt x="132" y="348"/>
                  </a:lnTo>
                  <a:lnTo>
                    <a:pt x="131" y="340"/>
                  </a:lnTo>
                  <a:lnTo>
                    <a:pt x="128" y="333"/>
                  </a:lnTo>
                  <a:lnTo>
                    <a:pt x="126" y="325"/>
                  </a:lnTo>
                  <a:lnTo>
                    <a:pt x="125" y="320"/>
                  </a:lnTo>
                  <a:lnTo>
                    <a:pt x="123" y="318"/>
                  </a:lnTo>
                  <a:lnTo>
                    <a:pt x="111" y="314"/>
                  </a:lnTo>
                  <a:lnTo>
                    <a:pt x="101" y="309"/>
                  </a:lnTo>
                  <a:lnTo>
                    <a:pt x="94" y="301"/>
                  </a:lnTo>
                  <a:lnTo>
                    <a:pt x="87" y="294"/>
                  </a:lnTo>
                  <a:lnTo>
                    <a:pt x="83" y="287"/>
                  </a:lnTo>
                  <a:lnTo>
                    <a:pt x="78" y="280"/>
                  </a:lnTo>
                  <a:lnTo>
                    <a:pt x="75" y="277"/>
                  </a:lnTo>
                  <a:lnTo>
                    <a:pt x="75" y="274"/>
                  </a:lnTo>
                  <a:lnTo>
                    <a:pt x="50" y="264"/>
                  </a:lnTo>
                  <a:lnTo>
                    <a:pt x="48" y="257"/>
                  </a:lnTo>
                  <a:lnTo>
                    <a:pt x="48" y="257"/>
                  </a:lnTo>
                  <a:lnTo>
                    <a:pt x="48" y="257"/>
                  </a:lnTo>
                  <a:lnTo>
                    <a:pt x="47" y="257"/>
                  </a:lnTo>
                  <a:lnTo>
                    <a:pt x="47" y="255"/>
                  </a:lnTo>
                  <a:lnTo>
                    <a:pt x="45" y="255"/>
                  </a:lnTo>
                  <a:lnTo>
                    <a:pt x="42" y="255"/>
                  </a:lnTo>
                  <a:lnTo>
                    <a:pt x="41" y="255"/>
                  </a:lnTo>
                  <a:lnTo>
                    <a:pt x="38" y="257"/>
                  </a:lnTo>
                  <a:lnTo>
                    <a:pt x="35" y="255"/>
                  </a:lnTo>
                  <a:lnTo>
                    <a:pt x="31" y="254"/>
                  </a:lnTo>
                  <a:lnTo>
                    <a:pt x="25" y="252"/>
                  </a:lnTo>
                  <a:lnTo>
                    <a:pt x="21" y="249"/>
                  </a:lnTo>
                  <a:lnTo>
                    <a:pt x="17" y="244"/>
                  </a:lnTo>
                  <a:lnTo>
                    <a:pt x="14" y="241"/>
                  </a:lnTo>
                  <a:lnTo>
                    <a:pt x="12" y="237"/>
                  </a:lnTo>
                  <a:lnTo>
                    <a:pt x="12" y="232"/>
                  </a:lnTo>
                  <a:lnTo>
                    <a:pt x="15" y="225"/>
                  </a:lnTo>
                  <a:lnTo>
                    <a:pt x="17" y="221"/>
                  </a:lnTo>
                  <a:lnTo>
                    <a:pt x="17" y="217"/>
                  </a:lnTo>
                  <a:lnTo>
                    <a:pt x="17" y="214"/>
                  </a:lnTo>
                  <a:lnTo>
                    <a:pt x="15" y="211"/>
                  </a:lnTo>
                  <a:lnTo>
                    <a:pt x="14" y="208"/>
                  </a:lnTo>
                  <a:lnTo>
                    <a:pt x="12" y="205"/>
                  </a:lnTo>
                  <a:lnTo>
                    <a:pt x="9" y="202"/>
                  </a:lnTo>
                  <a:lnTo>
                    <a:pt x="9" y="198"/>
                  </a:lnTo>
                  <a:lnTo>
                    <a:pt x="9" y="191"/>
                  </a:lnTo>
                  <a:lnTo>
                    <a:pt x="9" y="186"/>
                  </a:lnTo>
                  <a:lnTo>
                    <a:pt x="12" y="178"/>
                  </a:lnTo>
                  <a:lnTo>
                    <a:pt x="14" y="172"/>
                  </a:lnTo>
                  <a:lnTo>
                    <a:pt x="17" y="166"/>
                  </a:lnTo>
                  <a:lnTo>
                    <a:pt x="17" y="162"/>
                  </a:lnTo>
                  <a:lnTo>
                    <a:pt x="18" y="162"/>
                  </a:lnTo>
                  <a:lnTo>
                    <a:pt x="11" y="151"/>
                  </a:lnTo>
                  <a:lnTo>
                    <a:pt x="0" y="151"/>
                  </a:lnTo>
                  <a:lnTo>
                    <a:pt x="0" y="134"/>
                  </a:lnTo>
                  <a:lnTo>
                    <a:pt x="0" y="134"/>
                  </a:lnTo>
                  <a:lnTo>
                    <a:pt x="0" y="134"/>
                  </a:lnTo>
                  <a:lnTo>
                    <a:pt x="0" y="134"/>
                  </a:lnTo>
                  <a:lnTo>
                    <a:pt x="2" y="132"/>
                  </a:lnTo>
                  <a:lnTo>
                    <a:pt x="3" y="132"/>
                  </a:lnTo>
                  <a:lnTo>
                    <a:pt x="5" y="129"/>
                  </a:lnTo>
                  <a:lnTo>
                    <a:pt x="5" y="128"/>
                  </a:lnTo>
                  <a:lnTo>
                    <a:pt x="6" y="125"/>
                  </a:lnTo>
                  <a:lnTo>
                    <a:pt x="8" y="121"/>
                  </a:lnTo>
                  <a:lnTo>
                    <a:pt x="14" y="117"/>
                  </a:lnTo>
                  <a:lnTo>
                    <a:pt x="18" y="112"/>
                  </a:lnTo>
                  <a:lnTo>
                    <a:pt x="25" y="106"/>
                  </a:lnTo>
                  <a:lnTo>
                    <a:pt x="31" y="102"/>
                  </a:lnTo>
                  <a:lnTo>
                    <a:pt x="36" y="99"/>
                  </a:lnTo>
                  <a:lnTo>
                    <a:pt x="39" y="96"/>
                  </a:lnTo>
                  <a:lnTo>
                    <a:pt x="42" y="96"/>
                  </a:lnTo>
                  <a:lnTo>
                    <a:pt x="41" y="36"/>
                  </a:lnTo>
                  <a:lnTo>
                    <a:pt x="41" y="36"/>
                  </a:lnTo>
                  <a:lnTo>
                    <a:pt x="39" y="36"/>
                  </a:lnTo>
                  <a:lnTo>
                    <a:pt x="39" y="36"/>
                  </a:lnTo>
                  <a:lnTo>
                    <a:pt x="39" y="35"/>
                  </a:lnTo>
                  <a:lnTo>
                    <a:pt x="41" y="33"/>
                  </a:lnTo>
                  <a:lnTo>
                    <a:pt x="42" y="31"/>
                  </a:lnTo>
                  <a:lnTo>
                    <a:pt x="47" y="28"/>
                  </a:lnTo>
                  <a:lnTo>
                    <a:pt x="53" y="24"/>
                  </a:lnTo>
                  <a:lnTo>
                    <a:pt x="54" y="22"/>
                  </a:lnTo>
                  <a:lnTo>
                    <a:pt x="54" y="22"/>
                  </a:lnTo>
                  <a:lnTo>
                    <a:pt x="57" y="25"/>
                  </a:lnTo>
                  <a:lnTo>
                    <a:pt x="61" y="27"/>
                  </a:lnTo>
                  <a:lnTo>
                    <a:pt x="65" y="30"/>
                  </a:lnTo>
                  <a:lnTo>
                    <a:pt x="69" y="31"/>
                  </a:lnTo>
                  <a:lnTo>
                    <a:pt x="75" y="32"/>
                  </a:lnTo>
                  <a:lnTo>
                    <a:pt x="81" y="31"/>
                  </a:lnTo>
                  <a:lnTo>
                    <a:pt x="86" y="28"/>
                  </a:lnTo>
                  <a:lnTo>
                    <a:pt x="86" y="27"/>
                  </a:lnTo>
                  <a:lnTo>
                    <a:pt x="87" y="25"/>
                  </a:lnTo>
                  <a:lnTo>
                    <a:pt x="89" y="25"/>
                  </a:lnTo>
                  <a:lnTo>
                    <a:pt x="91" y="22"/>
                  </a:lnTo>
                  <a:lnTo>
                    <a:pt x="94" y="22"/>
                  </a:lnTo>
                  <a:lnTo>
                    <a:pt x="96" y="21"/>
                  </a:lnTo>
                  <a:lnTo>
                    <a:pt x="99" y="21"/>
                  </a:lnTo>
                  <a:lnTo>
                    <a:pt x="104" y="21"/>
                  </a:lnTo>
                  <a:lnTo>
                    <a:pt x="105" y="21"/>
                  </a:lnTo>
                  <a:lnTo>
                    <a:pt x="107" y="19"/>
                  </a:lnTo>
                  <a:lnTo>
                    <a:pt x="108" y="18"/>
                  </a:lnTo>
                  <a:lnTo>
                    <a:pt x="110" y="16"/>
                  </a:lnTo>
                  <a:lnTo>
                    <a:pt x="111" y="15"/>
                  </a:lnTo>
                  <a:lnTo>
                    <a:pt x="114" y="13"/>
                  </a:lnTo>
                  <a:lnTo>
                    <a:pt x="119" y="10"/>
                  </a:lnTo>
                  <a:lnTo>
                    <a:pt x="125" y="9"/>
                  </a:lnTo>
                  <a:lnTo>
                    <a:pt x="129" y="8"/>
                  </a:lnTo>
                  <a:lnTo>
                    <a:pt x="132" y="6"/>
                  </a:lnTo>
                  <a:lnTo>
                    <a:pt x="135" y="6"/>
                  </a:lnTo>
                  <a:lnTo>
                    <a:pt x="135" y="6"/>
                  </a:lnTo>
                  <a:lnTo>
                    <a:pt x="137" y="5"/>
                  </a:lnTo>
                  <a:lnTo>
                    <a:pt x="138" y="3"/>
                  </a:lnTo>
                  <a:lnTo>
                    <a:pt x="141" y="2"/>
                  </a:lnTo>
                  <a:lnTo>
                    <a:pt x="146" y="0"/>
                  </a:lnTo>
                  <a:lnTo>
                    <a:pt x="149" y="0"/>
                  </a:lnTo>
                  <a:lnTo>
                    <a:pt x="152" y="2"/>
                  </a:lnTo>
                  <a:lnTo>
                    <a:pt x="153" y="5"/>
                  </a:lnTo>
                  <a:lnTo>
                    <a:pt x="155" y="6"/>
                  </a:lnTo>
                  <a:lnTo>
                    <a:pt x="149" y="16"/>
                  </a:lnTo>
                  <a:lnTo>
                    <a:pt x="147" y="24"/>
                  </a:lnTo>
                  <a:lnTo>
                    <a:pt x="146" y="31"/>
                  </a:lnTo>
                  <a:lnTo>
                    <a:pt x="146" y="32"/>
                  </a:lnTo>
                  <a:lnTo>
                    <a:pt x="146" y="32"/>
                  </a:lnTo>
                  <a:lnTo>
                    <a:pt x="144" y="33"/>
                  </a:lnTo>
                  <a:lnTo>
                    <a:pt x="144" y="36"/>
                  </a:lnTo>
                  <a:lnTo>
                    <a:pt x="144" y="36"/>
                  </a:lnTo>
                  <a:lnTo>
                    <a:pt x="144" y="38"/>
                  </a:lnTo>
                  <a:lnTo>
                    <a:pt x="147" y="36"/>
                  </a:lnTo>
                  <a:lnTo>
                    <a:pt x="150" y="35"/>
                  </a:lnTo>
                  <a:lnTo>
                    <a:pt x="152" y="33"/>
                  </a:lnTo>
                  <a:lnTo>
                    <a:pt x="153" y="32"/>
                  </a:lnTo>
                  <a:lnTo>
                    <a:pt x="156" y="32"/>
                  </a:lnTo>
                  <a:lnTo>
                    <a:pt x="157" y="31"/>
                  </a:lnTo>
                  <a:lnTo>
                    <a:pt x="158" y="30"/>
                  </a:lnTo>
                  <a:lnTo>
                    <a:pt x="159" y="28"/>
                  </a:lnTo>
                  <a:lnTo>
                    <a:pt x="161" y="28"/>
                  </a:lnTo>
                  <a:lnTo>
                    <a:pt x="161" y="28"/>
                  </a:lnTo>
                  <a:lnTo>
                    <a:pt x="177" y="38"/>
                  </a:lnTo>
                  <a:lnTo>
                    <a:pt x="179" y="38"/>
                  </a:lnTo>
                  <a:lnTo>
                    <a:pt x="180" y="38"/>
                  </a:lnTo>
                  <a:lnTo>
                    <a:pt x="183" y="38"/>
                  </a:lnTo>
                  <a:lnTo>
                    <a:pt x="186" y="38"/>
                  </a:lnTo>
                  <a:lnTo>
                    <a:pt x="190" y="39"/>
                  </a:lnTo>
                  <a:lnTo>
                    <a:pt x="193" y="43"/>
                  </a:lnTo>
                  <a:lnTo>
                    <a:pt x="197" y="48"/>
                  </a:lnTo>
                  <a:lnTo>
                    <a:pt x="200" y="55"/>
                  </a:lnTo>
                  <a:lnTo>
                    <a:pt x="201" y="57"/>
                  </a:lnTo>
                  <a:lnTo>
                    <a:pt x="201" y="58"/>
                  </a:lnTo>
                  <a:lnTo>
                    <a:pt x="204" y="60"/>
                  </a:lnTo>
                  <a:lnTo>
                    <a:pt x="206" y="61"/>
                  </a:lnTo>
                  <a:lnTo>
                    <a:pt x="207" y="62"/>
                  </a:lnTo>
                  <a:lnTo>
                    <a:pt x="209" y="63"/>
                  </a:lnTo>
                  <a:lnTo>
                    <a:pt x="210" y="63"/>
                  </a:lnTo>
                  <a:lnTo>
                    <a:pt x="210" y="65"/>
                  </a:lnTo>
                  <a:lnTo>
                    <a:pt x="210" y="65"/>
                  </a:lnTo>
                  <a:lnTo>
                    <a:pt x="213" y="65"/>
                  </a:lnTo>
                  <a:lnTo>
                    <a:pt x="216" y="65"/>
                  </a:lnTo>
                  <a:lnTo>
                    <a:pt x="220" y="65"/>
                  </a:lnTo>
                  <a:lnTo>
                    <a:pt x="226" y="66"/>
                  </a:lnTo>
                  <a:lnTo>
                    <a:pt x="231" y="66"/>
                  </a:lnTo>
                  <a:lnTo>
                    <a:pt x="239" y="68"/>
                  </a:lnTo>
                  <a:lnTo>
                    <a:pt x="246" y="69"/>
                  </a:lnTo>
                  <a:lnTo>
                    <a:pt x="253" y="71"/>
                  </a:lnTo>
                  <a:lnTo>
                    <a:pt x="260" y="72"/>
                  </a:lnTo>
                  <a:lnTo>
                    <a:pt x="267" y="73"/>
                  </a:lnTo>
                  <a:lnTo>
                    <a:pt x="275" y="76"/>
                  </a:lnTo>
                  <a:lnTo>
                    <a:pt x="282" y="78"/>
                  </a:lnTo>
                  <a:lnTo>
                    <a:pt x="287" y="81"/>
                  </a:lnTo>
                  <a:lnTo>
                    <a:pt x="293" y="84"/>
                  </a:lnTo>
                  <a:lnTo>
                    <a:pt x="299" y="87"/>
                  </a:lnTo>
                  <a:lnTo>
                    <a:pt x="300" y="87"/>
                  </a:lnTo>
                  <a:lnTo>
                    <a:pt x="306" y="88"/>
                  </a:lnTo>
                  <a:lnTo>
                    <a:pt x="315" y="90"/>
                  </a:lnTo>
                  <a:lnTo>
                    <a:pt x="323" y="90"/>
                  </a:lnTo>
                  <a:lnTo>
                    <a:pt x="332" y="91"/>
                  </a:lnTo>
                  <a:lnTo>
                    <a:pt x="339" y="93"/>
                  </a:lnTo>
                  <a:lnTo>
                    <a:pt x="345" y="93"/>
                  </a:lnTo>
                  <a:lnTo>
                    <a:pt x="347" y="93"/>
                  </a:lnTo>
                  <a:lnTo>
                    <a:pt x="350" y="96"/>
                  </a:lnTo>
                  <a:lnTo>
                    <a:pt x="353" y="106"/>
                  </a:lnTo>
                  <a:lnTo>
                    <a:pt x="355" y="106"/>
                  </a:lnTo>
                  <a:lnTo>
                    <a:pt x="356" y="106"/>
                  </a:lnTo>
                  <a:lnTo>
                    <a:pt x="361" y="106"/>
                  </a:lnTo>
                  <a:lnTo>
                    <a:pt x="364" y="108"/>
                  </a:lnTo>
                  <a:lnTo>
                    <a:pt x="368" y="111"/>
                  </a:lnTo>
                  <a:lnTo>
                    <a:pt x="371" y="117"/>
                  </a:lnTo>
                  <a:lnTo>
                    <a:pt x="374" y="124"/>
                  </a:lnTo>
                  <a:lnTo>
                    <a:pt x="375" y="134"/>
                  </a:lnTo>
                  <a:lnTo>
                    <a:pt x="375" y="135"/>
                  </a:lnTo>
                  <a:lnTo>
                    <a:pt x="374" y="138"/>
                  </a:lnTo>
                  <a:lnTo>
                    <a:pt x="374" y="141"/>
                  </a:lnTo>
                  <a:lnTo>
                    <a:pt x="374" y="145"/>
                  </a:lnTo>
                  <a:lnTo>
                    <a:pt x="372" y="148"/>
                  </a:lnTo>
                  <a:lnTo>
                    <a:pt x="372" y="151"/>
                  </a:lnTo>
                  <a:lnTo>
                    <a:pt x="371" y="154"/>
                  </a:lnTo>
                  <a:lnTo>
                    <a:pt x="371" y="154"/>
                  </a:lnTo>
                  <a:lnTo>
                    <a:pt x="389" y="154"/>
                  </a:lnTo>
                  <a:lnTo>
                    <a:pt x="389" y="156"/>
                  </a:lnTo>
                  <a:lnTo>
                    <a:pt x="388" y="158"/>
                  </a:lnTo>
                  <a:lnTo>
                    <a:pt x="388" y="161"/>
                  </a:lnTo>
                  <a:lnTo>
                    <a:pt x="386" y="165"/>
                  </a:lnTo>
                  <a:lnTo>
                    <a:pt x="388" y="169"/>
                  </a:lnTo>
                  <a:lnTo>
                    <a:pt x="389" y="172"/>
                  </a:lnTo>
                  <a:lnTo>
                    <a:pt x="392" y="175"/>
                  </a:lnTo>
                  <a:lnTo>
                    <a:pt x="397" y="177"/>
                  </a:lnTo>
                  <a:lnTo>
                    <a:pt x="397" y="178"/>
                  </a:lnTo>
                  <a:lnTo>
                    <a:pt x="397" y="180"/>
                  </a:lnTo>
                  <a:lnTo>
                    <a:pt x="398" y="183"/>
                  </a:lnTo>
                  <a:lnTo>
                    <a:pt x="398" y="184"/>
                  </a:lnTo>
                  <a:lnTo>
                    <a:pt x="386" y="192"/>
                  </a:lnTo>
                  <a:lnTo>
                    <a:pt x="380" y="201"/>
                  </a:lnTo>
                  <a:lnTo>
                    <a:pt x="379" y="205"/>
                  </a:lnTo>
                  <a:lnTo>
                    <a:pt x="379" y="207"/>
                  </a:lnTo>
                  <a:lnTo>
                    <a:pt x="378" y="208"/>
                  </a:lnTo>
                  <a:lnTo>
                    <a:pt x="375" y="211"/>
                  </a:lnTo>
                  <a:lnTo>
                    <a:pt x="374" y="216"/>
                  </a:lnTo>
                  <a:lnTo>
                    <a:pt x="371" y="219"/>
                  </a:lnTo>
                  <a:lnTo>
                    <a:pt x="369" y="225"/>
                  </a:lnTo>
                  <a:lnTo>
                    <a:pt x="369" y="231"/>
                  </a:lnTo>
                  <a:lnTo>
                    <a:pt x="371" y="238"/>
                  </a:lnTo>
                  <a:lnTo>
                    <a:pt x="372" y="240"/>
                  </a:lnTo>
                  <a:lnTo>
                    <a:pt x="374" y="240"/>
                  </a:lnTo>
                  <a:lnTo>
                    <a:pt x="375" y="238"/>
                  </a:lnTo>
                  <a:lnTo>
                    <a:pt x="378" y="235"/>
                  </a:lnTo>
                  <a:lnTo>
                    <a:pt x="380" y="232"/>
                  </a:lnTo>
                  <a:lnTo>
                    <a:pt x="383" y="228"/>
                  </a:lnTo>
                  <a:lnTo>
                    <a:pt x="388" y="224"/>
                  </a:lnTo>
                  <a:lnTo>
                    <a:pt x="391" y="219"/>
                  </a:lnTo>
                  <a:lnTo>
                    <a:pt x="392" y="218"/>
                  </a:lnTo>
                  <a:lnTo>
                    <a:pt x="392" y="216"/>
                  </a:lnTo>
                  <a:lnTo>
                    <a:pt x="392" y="213"/>
                  </a:lnTo>
                  <a:lnTo>
                    <a:pt x="394" y="208"/>
                  </a:lnTo>
                  <a:lnTo>
                    <a:pt x="397" y="205"/>
                  </a:lnTo>
                  <a:lnTo>
                    <a:pt x="401" y="202"/>
                  </a:lnTo>
                  <a:lnTo>
                    <a:pt x="407" y="199"/>
                  </a:lnTo>
                  <a:lnTo>
                    <a:pt x="415" y="198"/>
                  </a:lnTo>
                  <a:lnTo>
                    <a:pt x="415" y="198"/>
                  </a:lnTo>
                  <a:lnTo>
                    <a:pt x="415" y="198"/>
                  </a:lnTo>
                  <a:lnTo>
                    <a:pt x="415" y="195"/>
                  </a:lnTo>
                  <a:lnTo>
                    <a:pt x="415" y="192"/>
                  </a:lnTo>
                  <a:lnTo>
                    <a:pt x="415" y="188"/>
                  </a:lnTo>
                  <a:lnTo>
                    <a:pt x="415" y="183"/>
                  </a:lnTo>
                  <a:lnTo>
                    <a:pt x="418" y="175"/>
                  </a:lnTo>
                  <a:lnTo>
                    <a:pt x="422" y="166"/>
                  </a:lnTo>
                  <a:lnTo>
                    <a:pt x="424" y="166"/>
                  </a:lnTo>
                  <a:lnTo>
                    <a:pt x="425" y="165"/>
                  </a:lnTo>
                  <a:lnTo>
                    <a:pt x="428" y="162"/>
                  </a:lnTo>
                  <a:lnTo>
                    <a:pt x="430" y="159"/>
                  </a:lnTo>
                  <a:lnTo>
                    <a:pt x="433" y="156"/>
                  </a:lnTo>
                  <a:lnTo>
                    <a:pt x="434" y="154"/>
                  </a:lnTo>
                  <a:lnTo>
                    <a:pt x="435" y="153"/>
                  </a:lnTo>
                  <a:lnTo>
                    <a:pt x="437" y="153"/>
                  </a:lnTo>
                  <a:lnTo>
                    <a:pt x="441" y="153"/>
                  </a:lnTo>
                  <a:lnTo>
                    <a:pt x="441" y="161"/>
                  </a:lnTo>
                  <a:lnTo>
                    <a:pt x="438" y="162"/>
                  </a:lnTo>
                  <a:lnTo>
                    <a:pt x="438" y="174"/>
                  </a:lnTo>
                  <a:lnTo>
                    <a:pt x="437" y="174"/>
                  </a:lnTo>
                  <a:lnTo>
                    <a:pt x="435" y="177"/>
                  </a:lnTo>
                  <a:lnTo>
                    <a:pt x="434" y="180"/>
                  </a:lnTo>
                  <a:lnTo>
                    <a:pt x="431" y="183"/>
                  </a:lnTo>
                  <a:lnTo>
                    <a:pt x="430" y="187"/>
                  </a:lnTo>
                  <a:lnTo>
                    <a:pt x="428" y="191"/>
                  </a:lnTo>
                  <a:lnTo>
                    <a:pt x="428" y="195"/>
                  </a:lnTo>
                  <a:lnTo>
                    <a:pt x="430" y="198"/>
                  </a:lnTo>
                  <a:lnTo>
                    <a:pt x="428" y="198"/>
                  </a:lnTo>
                  <a:lnTo>
                    <a:pt x="428" y="199"/>
                  </a:lnTo>
                  <a:lnTo>
                    <a:pt x="427" y="201"/>
                  </a:lnTo>
                  <a:lnTo>
                    <a:pt x="425" y="202"/>
                  </a:lnTo>
                  <a:lnTo>
                    <a:pt x="424" y="205"/>
                  </a:lnTo>
                  <a:lnTo>
                    <a:pt x="422" y="208"/>
                  </a:lnTo>
                  <a:lnTo>
                    <a:pt x="421" y="213"/>
                  </a:lnTo>
                  <a:lnTo>
                    <a:pt x="418" y="217"/>
                  </a:lnTo>
                  <a:lnTo>
                    <a:pt x="416" y="221"/>
                  </a:lnTo>
                  <a:lnTo>
                    <a:pt x="415" y="227"/>
                  </a:lnTo>
                  <a:lnTo>
                    <a:pt x="413" y="232"/>
                  </a:lnTo>
                  <a:lnTo>
                    <a:pt x="412" y="240"/>
                  </a:lnTo>
                  <a:lnTo>
                    <a:pt x="410" y="247"/>
                  </a:lnTo>
                  <a:lnTo>
                    <a:pt x="410" y="255"/>
                  </a:lnTo>
                  <a:lnTo>
                    <a:pt x="410" y="262"/>
                  </a:lnTo>
                  <a:lnTo>
                    <a:pt x="410" y="273"/>
                  </a:lnTo>
                  <a:lnTo>
                    <a:pt x="410" y="273"/>
                  </a:lnTo>
                  <a:lnTo>
                    <a:pt x="410" y="274"/>
                  </a:lnTo>
                  <a:lnTo>
                    <a:pt x="409" y="274"/>
                  </a:lnTo>
                  <a:lnTo>
                    <a:pt x="408" y="277"/>
                  </a:lnTo>
                  <a:lnTo>
                    <a:pt x="407" y="279"/>
                  </a:lnTo>
                  <a:lnTo>
                    <a:pt x="405" y="281"/>
                  </a:lnTo>
                  <a:lnTo>
                    <a:pt x="404" y="284"/>
                  </a:lnTo>
                  <a:lnTo>
                    <a:pt x="402" y="287"/>
                  </a:lnTo>
                  <a:lnTo>
                    <a:pt x="401" y="291"/>
                  </a:lnTo>
                  <a:lnTo>
                    <a:pt x="399" y="294"/>
                  </a:lnTo>
                  <a:lnTo>
                    <a:pt x="399" y="300"/>
                  </a:lnTo>
                  <a:lnTo>
                    <a:pt x="398" y="304"/>
                  </a:lnTo>
                  <a:lnTo>
                    <a:pt x="398" y="310"/>
                  </a:lnTo>
                  <a:lnTo>
                    <a:pt x="399" y="315"/>
                  </a:lnTo>
                  <a:lnTo>
                    <a:pt x="401" y="321"/>
                  </a:lnTo>
                  <a:lnTo>
                    <a:pt x="402" y="328"/>
                  </a:lnTo>
                  <a:lnTo>
                    <a:pt x="402" y="330"/>
                  </a:lnTo>
                  <a:lnTo>
                    <a:pt x="401" y="331"/>
                  </a:lnTo>
                  <a:lnTo>
                    <a:pt x="401" y="334"/>
                  </a:lnTo>
                  <a:lnTo>
                    <a:pt x="399" y="337"/>
                  </a:lnTo>
                  <a:lnTo>
                    <a:pt x="398" y="342"/>
                  </a:lnTo>
                  <a:lnTo>
                    <a:pt x="397" y="345"/>
                  </a:lnTo>
                  <a:lnTo>
                    <a:pt x="395" y="350"/>
                  </a:lnTo>
                  <a:lnTo>
                    <a:pt x="394" y="355"/>
                  </a:lnTo>
                  <a:lnTo>
                    <a:pt x="392" y="361"/>
                  </a:lnTo>
                  <a:lnTo>
                    <a:pt x="392" y="369"/>
                  </a:lnTo>
                  <a:lnTo>
                    <a:pt x="391" y="375"/>
                  </a:lnTo>
                  <a:lnTo>
                    <a:pt x="391" y="381"/>
                  </a:lnTo>
                  <a:lnTo>
                    <a:pt x="392" y="388"/>
                  </a:lnTo>
                  <a:lnTo>
                    <a:pt x="394" y="396"/>
                  </a:lnTo>
                  <a:lnTo>
                    <a:pt x="395" y="403"/>
                  </a:lnTo>
                  <a:lnTo>
                    <a:pt x="398" y="408"/>
                  </a:lnTo>
                  <a:lnTo>
                    <a:pt x="399" y="410"/>
                  </a:lnTo>
                  <a:lnTo>
                    <a:pt x="399" y="411"/>
                  </a:lnTo>
                  <a:lnTo>
                    <a:pt x="401" y="414"/>
                  </a:lnTo>
                  <a:lnTo>
                    <a:pt x="402" y="416"/>
                  </a:lnTo>
                  <a:lnTo>
                    <a:pt x="404" y="418"/>
                  </a:lnTo>
                  <a:lnTo>
                    <a:pt x="404" y="420"/>
                  </a:lnTo>
                  <a:lnTo>
                    <a:pt x="405" y="421"/>
                  </a:lnTo>
                  <a:lnTo>
                    <a:pt x="405" y="421"/>
                  </a:lnTo>
                  <a:lnTo>
                    <a:pt x="405" y="427"/>
                  </a:lnTo>
                  <a:lnTo>
                    <a:pt x="404" y="443"/>
                  </a:lnTo>
                  <a:lnTo>
                    <a:pt x="405" y="453"/>
                  </a:lnTo>
                  <a:lnTo>
                    <a:pt x="186" y="469"/>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14" name="Freeform 48"/>
            <p:cNvSpPr>
              <a:spLocks/>
            </p:cNvSpPr>
            <p:nvPr/>
          </p:nvSpPr>
          <p:spPr bwMode="auto">
            <a:xfrm>
              <a:off x="2387953" y="4215110"/>
              <a:ext cx="296584" cy="315448"/>
            </a:xfrm>
            <a:custGeom>
              <a:avLst/>
              <a:gdLst>
                <a:gd name="T0" fmla="*/ 177 w 442"/>
                <a:gd name="T1" fmla="*/ 453 h 470"/>
                <a:gd name="T2" fmla="*/ 153 w 442"/>
                <a:gd name="T3" fmla="*/ 446 h 470"/>
                <a:gd name="T4" fmla="*/ 149 w 442"/>
                <a:gd name="T5" fmla="*/ 432 h 470"/>
                <a:gd name="T6" fmla="*/ 141 w 442"/>
                <a:gd name="T7" fmla="*/ 407 h 470"/>
                <a:gd name="T8" fmla="*/ 144 w 442"/>
                <a:gd name="T9" fmla="*/ 383 h 470"/>
                <a:gd name="T10" fmla="*/ 135 w 442"/>
                <a:gd name="T11" fmla="*/ 361 h 470"/>
                <a:gd name="T12" fmla="*/ 123 w 442"/>
                <a:gd name="T13" fmla="*/ 318 h 470"/>
                <a:gd name="T14" fmla="*/ 78 w 442"/>
                <a:gd name="T15" fmla="*/ 280 h 470"/>
                <a:gd name="T16" fmla="*/ 48 w 442"/>
                <a:gd name="T17" fmla="*/ 257 h 470"/>
                <a:gd name="T18" fmla="*/ 38 w 442"/>
                <a:gd name="T19" fmla="*/ 257 h 470"/>
                <a:gd name="T20" fmla="*/ 12 w 442"/>
                <a:gd name="T21" fmla="*/ 237 h 470"/>
                <a:gd name="T22" fmla="*/ 15 w 442"/>
                <a:gd name="T23" fmla="*/ 211 h 470"/>
                <a:gd name="T24" fmla="*/ 9 w 442"/>
                <a:gd name="T25" fmla="*/ 186 h 470"/>
                <a:gd name="T26" fmla="*/ 0 w 442"/>
                <a:gd name="T27" fmla="*/ 151 h 470"/>
                <a:gd name="T28" fmla="*/ 3 w 442"/>
                <a:gd name="T29" fmla="*/ 132 h 470"/>
                <a:gd name="T30" fmla="*/ 18 w 442"/>
                <a:gd name="T31" fmla="*/ 112 h 470"/>
                <a:gd name="T32" fmla="*/ 41 w 442"/>
                <a:gd name="T33" fmla="*/ 36 h 470"/>
                <a:gd name="T34" fmla="*/ 47 w 442"/>
                <a:gd name="T35" fmla="*/ 28 h 470"/>
                <a:gd name="T36" fmla="*/ 65 w 442"/>
                <a:gd name="T37" fmla="*/ 30 h 470"/>
                <a:gd name="T38" fmla="*/ 87 w 442"/>
                <a:gd name="T39" fmla="*/ 25 h 470"/>
                <a:gd name="T40" fmla="*/ 104 w 442"/>
                <a:gd name="T41" fmla="*/ 21 h 470"/>
                <a:gd name="T42" fmla="*/ 119 w 442"/>
                <a:gd name="T43" fmla="*/ 10 h 470"/>
                <a:gd name="T44" fmla="*/ 137 w 442"/>
                <a:gd name="T45" fmla="*/ 5 h 470"/>
                <a:gd name="T46" fmla="*/ 153 w 442"/>
                <a:gd name="T47" fmla="*/ 5 h 470"/>
                <a:gd name="T48" fmla="*/ 146 w 442"/>
                <a:gd name="T49" fmla="*/ 32 h 470"/>
                <a:gd name="T50" fmla="*/ 150 w 442"/>
                <a:gd name="T51" fmla="*/ 35 h 470"/>
                <a:gd name="T52" fmla="*/ 161 w 442"/>
                <a:gd name="T53" fmla="*/ 28 h 470"/>
                <a:gd name="T54" fmla="*/ 186 w 442"/>
                <a:gd name="T55" fmla="*/ 38 h 470"/>
                <a:gd name="T56" fmla="*/ 201 w 442"/>
                <a:gd name="T57" fmla="*/ 58 h 470"/>
                <a:gd name="T58" fmla="*/ 210 w 442"/>
                <a:gd name="T59" fmla="*/ 65 h 470"/>
                <a:gd name="T60" fmla="*/ 239 w 442"/>
                <a:gd name="T61" fmla="*/ 68 h 470"/>
                <a:gd name="T62" fmla="*/ 287 w 442"/>
                <a:gd name="T63" fmla="*/ 81 h 470"/>
                <a:gd name="T64" fmla="*/ 323 w 442"/>
                <a:gd name="T65" fmla="*/ 90 h 470"/>
                <a:gd name="T66" fmla="*/ 353 w 442"/>
                <a:gd name="T67" fmla="*/ 106 h 470"/>
                <a:gd name="T68" fmla="*/ 374 w 442"/>
                <a:gd name="T69" fmla="*/ 124 h 470"/>
                <a:gd name="T70" fmla="*/ 372 w 442"/>
                <a:gd name="T71" fmla="*/ 148 h 470"/>
                <a:gd name="T72" fmla="*/ 388 w 442"/>
                <a:gd name="T73" fmla="*/ 158 h 470"/>
                <a:gd name="T74" fmla="*/ 397 w 442"/>
                <a:gd name="T75" fmla="*/ 177 h 470"/>
                <a:gd name="T76" fmla="*/ 379 w 442"/>
                <a:gd name="T77" fmla="*/ 205 h 470"/>
                <a:gd name="T78" fmla="*/ 369 w 442"/>
                <a:gd name="T79" fmla="*/ 225 h 470"/>
                <a:gd name="T80" fmla="*/ 378 w 442"/>
                <a:gd name="T81" fmla="*/ 235 h 470"/>
                <a:gd name="T82" fmla="*/ 392 w 442"/>
                <a:gd name="T83" fmla="*/ 216 h 470"/>
                <a:gd name="T84" fmla="*/ 415 w 442"/>
                <a:gd name="T85" fmla="*/ 198 h 470"/>
                <a:gd name="T86" fmla="*/ 418 w 442"/>
                <a:gd name="T87" fmla="*/ 175 h 470"/>
                <a:gd name="T88" fmla="*/ 433 w 442"/>
                <a:gd name="T89" fmla="*/ 156 h 470"/>
                <a:gd name="T90" fmla="*/ 438 w 442"/>
                <a:gd name="T91" fmla="*/ 174 h 470"/>
                <a:gd name="T92" fmla="*/ 428 w 442"/>
                <a:gd name="T93" fmla="*/ 191 h 470"/>
                <a:gd name="T94" fmla="*/ 425 w 442"/>
                <a:gd name="T95" fmla="*/ 202 h 470"/>
                <a:gd name="T96" fmla="*/ 413 w 442"/>
                <a:gd name="T97" fmla="*/ 232 h 470"/>
                <a:gd name="T98" fmla="*/ 410 w 442"/>
                <a:gd name="T99" fmla="*/ 273 h 470"/>
                <a:gd name="T100" fmla="*/ 402 w 442"/>
                <a:gd name="T101" fmla="*/ 287 h 470"/>
                <a:gd name="T102" fmla="*/ 401 w 442"/>
                <a:gd name="T103" fmla="*/ 321 h 470"/>
                <a:gd name="T104" fmla="*/ 398 w 442"/>
                <a:gd name="T105" fmla="*/ 342 h 470"/>
                <a:gd name="T106" fmla="*/ 391 w 442"/>
                <a:gd name="T107" fmla="*/ 381 h 470"/>
                <a:gd name="T108" fmla="*/ 399 w 442"/>
                <a:gd name="T109" fmla="*/ 411 h 470"/>
                <a:gd name="T110" fmla="*/ 405 w 442"/>
                <a:gd name="T111" fmla="*/ 427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2" h="470">
                  <a:moveTo>
                    <a:pt x="186" y="469"/>
                  </a:moveTo>
                  <a:lnTo>
                    <a:pt x="186" y="469"/>
                  </a:lnTo>
                  <a:lnTo>
                    <a:pt x="185" y="465"/>
                  </a:lnTo>
                  <a:lnTo>
                    <a:pt x="183" y="460"/>
                  </a:lnTo>
                  <a:lnTo>
                    <a:pt x="182" y="457"/>
                  </a:lnTo>
                  <a:lnTo>
                    <a:pt x="179" y="454"/>
                  </a:lnTo>
                  <a:lnTo>
                    <a:pt x="177" y="453"/>
                  </a:lnTo>
                  <a:lnTo>
                    <a:pt x="174" y="453"/>
                  </a:lnTo>
                  <a:lnTo>
                    <a:pt x="173" y="451"/>
                  </a:lnTo>
                  <a:lnTo>
                    <a:pt x="173" y="451"/>
                  </a:lnTo>
                  <a:lnTo>
                    <a:pt x="153" y="446"/>
                  </a:lnTo>
                  <a:lnTo>
                    <a:pt x="153" y="446"/>
                  </a:lnTo>
                  <a:lnTo>
                    <a:pt x="153" y="446"/>
                  </a:lnTo>
                  <a:lnTo>
                    <a:pt x="153" y="446"/>
                  </a:lnTo>
                  <a:lnTo>
                    <a:pt x="153" y="444"/>
                  </a:lnTo>
                  <a:lnTo>
                    <a:pt x="153" y="443"/>
                  </a:lnTo>
                  <a:lnTo>
                    <a:pt x="153" y="440"/>
                  </a:lnTo>
                  <a:lnTo>
                    <a:pt x="153" y="438"/>
                  </a:lnTo>
                  <a:lnTo>
                    <a:pt x="152" y="435"/>
                  </a:lnTo>
                  <a:lnTo>
                    <a:pt x="149" y="432"/>
                  </a:lnTo>
                  <a:lnTo>
                    <a:pt x="149" y="432"/>
                  </a:lnTo>
                  <a:lnTo>
                    <a:pt x="147" y="427"/>
                  </a:lnTo>
                  <a:lnTo>
                    <a:pt x="144" y="424"/>
                  </a:lnTo>
                  <a:lnTo>
                    <a:pt x="143" y="421"/>
                  </a:lnTo>
                  <a:lnTo>
                    <a:pt x="141" y="417"/>
                  </a:lnTo>
                  <a:lnTo>
                    <a:pt x="141" y="414"/>
                  </a:lnTo>
                  <a:lnTo>
                    <a:pt x="140" y="410"/>
                  </a:lnTo>
                  <a:lnTo>
                    <a:pt x="141" y="407"/>
                  </a:lnTo>
                  <a:lnTo>
                    <a:pt x="143" y="403"/>
                  </a:lnTo>
                  <a:lnTo>
                    <a:pt x="143" y="403"/>
                  </a:lnTo>
                  <a:lnTo>
                    <a:pt x="146" y="396"/>
                  </a:lnTo>
                  <a:lnTo>
                    <a:pt x="147" y="391"/>
                  </a:lnTo>
                  <a:lnTo>
                    <a:pt x="147" y="387"/>
                  </a:lnTo>
                  <a:lnTo>
                    <a:pt x="146" y="384"/>
                  </a:lnTo>
                  <a:lnTo>
                    <a:pt x="144" y="383"/>
                  </a:lnTo>
                  <a:lnTo>
                    <a:pt x="143" y="383"/>
                  </a:lnTo>
                  <a:lnTo>
                    <a:pt x="143" y="381"/>
                  </a:lnTo>
                  <a:lnTo>
                    <a:pt x="141" y="381"/>
                  </a:lnTo>
                  <a:lnTo>
                    <a:pt x="134" y="364"/>
                  </a:lnTo>
                  <a:lnTo>
                    <a:pt x="134" y="363"/>
                  </a:lnTo>
                  <a:lnTo>
                    <a:pt x="134" y="363"/>
                  </a:lnTo>
                  <a:lnTo>
                    <a:pt x="135" y="361"/>
                  </a:lnTo>
                  <a:lnTo>
                    <a:pt x="135" y="355"/>
                  </a:lnTo>
                  <a:lnTo>
                    <a:pt x="132" y="348"/>
                  </a:lnTo>
                  <a:lnTo>
                    <a:pt x="131" y="340"/>
                  </a:lnTo>
                  <a:lnTo>
                    <a:pt x="128" y="333"/>
                  </a:lnTo>
                  <a:lnTo>
                    <a:pt x="126" y="325"/>
                  </a:lnTo>
                  <a:lnTo>
                    <a:pt x="125" y="320"/>
                  </a:lnTo>
                  <a:lnTo>
                    <a:pt x="123" y="318"/>
                  </a:lnTo>
                  <a:lnTo>
                    <a:pt x="123" y="318"/>
                  </a:lnTo>
                  <a:lnTo>
                    <a:pt x="111" y="314"/>
                  </a:lnTo>
                  <a:lnTo>
                    <a:pt x="101" y="309"/>
                  </a:lnTo>
                  <a:lnTo>
                    <a:pt x="94" y="301"/>
                  </a:lnTo>
                  <a:lnTo>
                    <a:pt x="87" y="294"/>
                  </a:lnTo>
                  <a:lnTo>
                    <a:pt x="83" y="287"/>
                  </a:lnTo>
                  <a:lnTo>
                    <a:pt x="78" y="280"/>
                  </a:lnTo>
                  <a:lnTo>
                    <a:pt x="75" y="277"/>
                  </a:lnTo>
                  <a:lnTo>
                    <a:pt x="75" y="274"/>
                  </a:lnTo>
                  <a:lnTo>
                    <a:pt x="50" y="264"/>
                  </a:lnTo>
                  <a:lnTo>
                    <a:pt x="48" y="257"/>
                  </a:lnTo>
                  <a:lnTo>
                    <a:pt x="48" y="257"/>
                  </a:lnTo>
                  <a:lnTo>
                    <a:pt x="48" y="257"/>
                  </a:lnTo>
                  <a:lnTo>
                    <a:pt x="48" y="257"/>
                  </a:lnTo>
                  <a:lnTo>
                    <a:pt x="47" y="257"/>
                  </a:lnTo>
                  <a:lnTo>
                    <a:pt x="47" y="255"/>
                  </a:lnTo>
                  <a:lnTo>
                    <a:pt x="45" y="255"/>
                  </a:lnTo>
                  <a:lnTo>
                    <a:pt x="42" y="255"/>
                  </a:lnTo>
                  <a:lnTo>
                    <a:pt x="41" y="255"/>
                  </a:lnTo>
                  <a:lnTo>
                    <a:pt x="38" y="257"/>
                  </a:lnTo>
                  <a:lnTo>
                    <a:pt x="38" y="257"/>
                  </a:lnTo>
                  <a:lnTo>
                    <a:pt x="35" y="255"/>
                  </a:lnTo>
                  <a:lnTo>
                    <a:pt x="31" y="254"/>
                  </a:lnTo>
                  <a:lnTo>
                    <a:pt x="25" y="252"/>
                  </a:lnTo>
                  <a:lnTo>
                    <a:pt x="21" y="249"/>
                  </a:lnTo>
                  <a:lnTo>
                    <a:pt x="17" y="244"/>
                  </a:lnTo>
                  <a:lnTo>
                    <a:pt x="14" y="241"/>
                  </a:lnTo>
                  <a:lnTo>
                    <a:pt x="12" y="237"/>
                  </a:lnTo>
                  <a:lnTo>
                    <a:pt x="12" y="232"/>
                  </a:lnTo>
                  <a:lnTo>
                    <a:pt x="12" y="232"/>
                  </a:lnTo>
                  <a:lnTo>
                    <a:pt x="15" y="225"/>
                  </a:lnTo>
                  <a:lnTo>
                    <a:pt x="17" y="221"/>
                  </a:lnTo>
                  <a:lnTo>
                    <a:pt x="17" y="217"/>
                  </a:lnTo>
                  <a:lnTo>
                    <a:pt x="17" y="214"/>
                  </a:lnTo>
                  <a:lnTo>
                    <a:pt x="15" y="211"/>
                  </a:lnTo>
                  <a:lnTo>
                    <a:pt x="14" y="208"/>
                  </a:lnTo>
                  <a:lnTo>
                    <a:pt x="12" y="205"/>
                  </a:lnTo>
                  <a:lnTo>
                    <a:pt x="9" y="202"/>
                  </a:lnTo>
                  <a:lnTo>
                    <a:pt x="9" y="202"/>
                  </a:lnTo>
                  <a:lnTo>
                    <a:pt x="9" y="198"/>
                  </a:lnTo>
                  <a:lnTo>
                    <a:pt x="9" y="191"/>
                  </a:lnTo>
                  <a:lnTo>
                    <a:pt x="9" y="186"/>
                  </a:lnTo>
                  <a:lnTo>
                    <a:pt x="12" y="178"/>
                  </a:lnTo>
                  <a:lnTo>
                    <a:pt x="14" y="172"/>
                  </a:lnTo>
                  <a:lnTo>
                    <a:pt x="17" y="166"/>
                  </a:lnTo>
                  <a:lnTo>
                    <a:pt x="17" y="162"/>
                  </a:lnTo>
                  <a:lnTo>
                    <a:pt x="18" y="162"/>
                  </a:lnTo>
                  <a:lnTo>
                    <a:pt x="11" y="151"/>
                  </a:lnTo>
                  <a:lnTo>
                    <a:pt x="0" y="151"/>
                  </a:lnTo>
                  <a:lnTo>
                    <a:pt x="0" y="134"/>
                  </a:lnTo>
                  <a:lnTo>
                    <a:pt x="0" y="134"/>
                  </a:lnTo>
                  <a:lnTo>
                    <a:pt x="0" y="134"/>
                  </a:lnTo>
                  <a:lnTo>
                    <a:pt x="0" y="134"/>
                  </a:lnTo>
                  <a:lnTo>
                    <a:pt x="0" y="134"/>
                  </a:lnTo>
                  <a:lnTo>
                    <a:pt x="2" y="132"/>
                  </a:lnTo>
                  <a:lnTo>
                    <a:pt x="3" y="132"/>
                  </a:lnTo>
                  <a:lnTo>
                    <a:pt x="5" y="129"/>
                  </a:lnTo>
                  <a:lnTo>
                    <a:pt x="5" y="128"/>
                  </a:lnTo>
                  <a:lnTo>
                    <a:pt x="6" y="125"/>
                  </a:lnTo>
                  <a:lnTo>
                    <a:pt x="6" y="125"/>
                  </a:lnTo>
                  <a:lnTo>
                    <a:pt x="8" y="121"/>
                  </a:lnTo>
                  <a:lnTo>
                    <a:pt x="14" y="117"/>
                  </a:lnTo>
                  <a:lnTo>
                    <a:pt x="18" y="112"/>
                  </a:lnTo>
                  <a:lnTo>
                    <a:pt x="25" y="106"/>
                  </a:lnTo>
                  <a:lnTo>
                    <a:pt x="31" y="102"/>
                  </a:lnTo>
                  <a:lnTo>
                    <a:pt x="36" y="99"/>
                  </a:lnTo>
                  <a:lnTo>
                    <a:pt x="39" y="96"/>
                  </a:lnTo>
                  <a:lnTo>
                    <a:pt x="42" y="96"/>
                  </a:lnTo>
                  <a:lnTo>
                    <a:pt x="41" y="36"/>
                  </a:lnTo>
                  <a:lnTo>
                    <a:pt x="41" y="36"/>
                  </a:lnTo>
                  <a:lnTo>
                    <a:pt x="41" y="36"/>
                  </a:lnTo>
                  <a:lnTo>
                    <a:pt x="39" y="36"/>
                  </a:lnTo>
                  <a:lnTo>
                    <a:pt x="39" y="36"/>
                  </a:lnTo>
                  <a:lnTo>
                    <a:pt x="39" y="35"/>
                  </a:lnTo>
                  <a:lnTo>
                    <a:pt x="41" y="33"/>
                  </a:lnTo>
                  <a:lnTo>
                    <a:pt x="42" y="31"/>
                  </a:lnTo>
                  <a:lnTo>
                    <a:pt x="47" y="28"/>
                  </a:lnTo>
                  <a:lnTo>
                    <a:pt x="53" y="24"/>
                  </a:lnTo>
                  <a:lnTo>
                    <a:pt x="54" y="22"/>
                  </a:lnTo>
                  <a:lnTo>
                    <a:pt x="54" y="22"/>
                  </a:lnTo>
                  <a:lnTo>
                    <a:pt x="54" y="22"/>
                  </a:lnTo>
                  <a:lnTo>
                    <a:pt x="57" y="25"/>
                  </a:lnTo>
                  <a:lnTo>
                    <a:pt x="61" y="27"/>
                  </a:lnTo>
                  <a:lnTo>
                    <a:pt x="65" y="30"/>
                  </a:lnTo>
                  <a:lnTo>
                    <a:pt x="69" y="31"/>
                  </a:lnTo>
                  <a:lnTo>
                    <a:pt x="75" y="32"/>
                  </a:lnTo>
                  <a:lnTo>
                    <a:pt x="81" y="31"/>
                  </a:lnTo>
                  <a:lnTo>
                    <a:pt x="86" y="28"/>
                  </a:lnTo>
                  <a:lnTo>
                    <a:pt x="86" y="28"/>
                  </a:lnTo>
                  <a:lnTo>
                    <a:pt x="86" y="27"/>
                  </a:lnTo>
                  <a:lnTo>
                    <a:pt x="87" y="25"/>
                  </a:lnTo>
                  <a:lnTo>
                    <a:pt x="89" y="25"/>
                  </a:lnTo>
                  <a:lnTo>
                    <a:pt x="91" y="22"/>
                  </a:lnTo>
                  <a:lnTo>
                    <a:pt x="94" y="22"/>
                  </a:lnTo>
                  <a:lnTo>
                    <a:pt x="96" y="21"/>
                  </a:lnTo>
                  <a:lnTo>
                    <a:pt x="99" y="21"/>
                  </a:lnTo>
                  <a:lnTo>
                    <a:pt x="104" y="21"/>
                  </a:lnTo>
                  <a:lnTo>
                    <a:pt x="104" y="21"/>
                  </a:lnTo>
                  <a:lnTo>
                    <a:pt x="105" y="21"/>
                  </a:lnTo>
                  <a:lnTo>
                    <a:pt x="107" y="19"/>
                  </a:lnTo>
                  <a:lnTo>
                    <a:pt x="108" y="18"/>
                  </a:lnTo>
                  <a:lnTo>
                    <a:pt x="110" y="16"/>
                  </a:lnTo>
                  <a:lnTo>
                    <a:pt x="111" y="15"/>
                  </a:lnTo>
                  <a:lnTo>
                    <a:pt x="114" y="13"/>
                  </a:lnTo>
                  <a:lnTo>
                    <a:pt x="119" y="10"/>
                  </a:lnTo>
                  <a:lnTo>
                    <a:pt x="125" y="9"/>
                  </a:lnTo>
                  <a:lnTo>
                    <a:pt x="125" y="9"/>
                  </a:lnTo>
                  <a:lnTo>
                    <a:pt x="129" y="8"/>
                  </a:lnTo>
                  <a:lnTo>
                    <a:pt x="132" y="6"/>
                  </a:lnTo>
                  <a:lnTo>
                    <a:pt x="135" y="6"/>
                  </a:lnTo>
                  <a:lnTo>
                    <a:pt x="135" y="6"/>
                  </a:lnTo>
                  <a:lnTo>
                    <a:pt x="137" y="5"/>
                  </a:lnTo>
                  <a:lnTo>
                    <a:pt x="138" y="3"/>
                  </a:lnTo>
                  <a:lnTo>
                    <a:pt x="141" y="2"/>
                  </a:lnTo>
                  <a:lnTo>
                    <a:pt x="146" y="0"/>
                  </a:lnTo>
                  <a:lnTo>
                    <a:pt x="146" y="0"/>
                  </a:lnTo>
                  <a:lnTo>
                    <a:pt x="149" y="0"/>
                  </a:lnTo>
                  <a:lnTo>
                    <a:pt x="152" y="2"/>
                  </a:lnTo>
                  <a:lnTo>
                    <a:pt x="153" y="5"/>
                  </a:lnTo>
                  <a:lnTo>
                    <a:pt x="155" y="6"/>
                  </a:lnTo>
                  <a:lnTo>
                    <a:pt x="149" y="16"/>
                  </a:lnTo>
                  <a:lnTo>
                    <a:pt x="147" y="24"/>
                  </a:lnTo>
                  <a:lnTo>
                    <a:pt x="146" y="31"/>
                  </a:lnTo>
                  <a:lnTo>
                    <a:pt x="146" y="31"/>
                  </a:lnTo>
                  <a:lnTo>
                    <a:pt x="146" y="32"/>
                  </a:lnTo>
                  <a:lnTo>
                    <a:pt x="146" y="32"/>
                  </a:lnTo>
                  <a:lnTo>
                    <a:pt x="144" y="33"/>
                  </a:lnTo>
                  <a:lnTo>
                    <a:pt x="144" y="36"/>
                  </a:lnTo>
                  <a:lnTo>
                    <a:pt x="144" y="36"/>
                  </a:lnTo>
                  <a:lnTo>
                    <a:pt x="144" y="38"/>
                  </a:lnTo>
                  <a:lnTo>
                    <a:pt x="147" y="36"/>
                  </a:lnTo>
                  <a:lnTo>
                    <a:pt x="150" y="35"/>
                  </a:lnTo>
                  <a:lnTo>
                    <a:pt x="150" y="35"/>
                  </a:lnTo>
                  <a:lnTo>
                    <a:pt x="152" y="33"/>
                  </a:lnTo>
                  <a:lnTo>
                    <a:pt x="153" y="32"/>
                  </a:lnTo>
                  <a:lnTo>
                    <a:pt x="156" y="32"/>
                  </a:lnTo>
                  <a:lnTo>
                    <a:pt x="157" y="31"/>
                  </a:lnTo>
                  <a:lnTo>
                    <a:pt x="158" y="30"/>
                  </a:lnTo>
                  <a:lnTo>
                    <a:pt x="159" y="28"/>
                  </a:lnTo>
                  <a:lnTo>
                    <a:pt x="161" y="28"/>
                  </a:lnTo>
                  <a:lnTo>
                    <a:pt x="161" y="28"/>
                  </a:lnTo>
                  <a:lnTo>
                    <a:pt x="177" y="38"/>
                  </a:lnTo>
                  <a:lnTo>
                    <a:pt x="177" y="38"/>
                  </a:lnTo>
                  <a:lnTo>
                    <a:pt x="179" y="38"/>
                  </a:lnTo>
                  <a:lnTo>
                    <a:pt x="180" y="38"/>
                  </a:lnTo>
                  <a:lnTo>
                    <a:pt x="183" y="38"/>
                  </a:lnTo>
                  <a:lnTo>
                    <a:pt x="186" y="38"/>
                  </a:lnTo>
                  <a:lnTo>
                    <a:pt x="190" y="39"/>
                  </a:lnTo>
                  <a:lnTo>
                    <a:pt x="193" y="43"/>
                  </a:lnTo>
                  <a:lnTo>
                    <a:pt x="197" y="48"/>
                  </a:lnTo>
                  <a:lnTo>
                    <a:pt x="200" y="55"/>
                  </a:lnTo>
                  <a:lnTo>
                    <a:pt x="200" y="55"/>
                  </a:lnTo>
                  <a:lnTo>
                    <a:pt x="201" y="57"/>
                  </a:lnTo>
                  <a:lnTo>
                    <a:pt x="201" y="58"/>
                  </a:lnTo>
                  <a:lnTo>
                    <a:pt x="204" y="60"/>
                  </a:lnTo>
                  <a:lnTo>
                    <a:pt x="206" y="61"/>
                  </a:lnTo>
                  <a:lnTo>
                    <a:pt x="207" y="62"/>
                  </a:lnTo>
                  <a:lnTo>
                    <a:pt x="209" y="63"/>
                  </a:lnTo>
                  <a:lnTo>
                    <a:pt x="210" y="63"/>
                  </a:lnTo>
                  <a:lnTo>
                    <a:pt x="210" y="65"/>
                  </a:lnTo>
                  <a:lnTo>
                    <a:pt x="210" y="65"/>
                  </a:lnTo>
                  <a:lnTo>
                    <a:pt x="210" y="65"/>
                  </a:lnTo>
                  <a:lnTo>
                    <a:pt x="213" y="65"/>
                  </a:lnTo>
                  <a:lnTo>
                    <a:pt x="216" y="65"/>
                  </a:lnTo>
                  <a:lnTo>
                    <a:pt x="220" y="65"/>
                  </a:lnTo>
                  <a:lnTo>
                    <a:pt x="226" y="66"/>
                  </a:lnTo>
                  <a:lnTo>
                    <a:pt x="231" y="66"/>
                  </a:lnTo>
                  <a:lnTo>
                    <a:pt x="239" y="68"/>
                  </a:lnTo>
                  <a:lnTo>
                    <a:pt x="246" y="69"/>
                  </a:lnTo>
                  <a:lnTo>
                    <a:pt x="253" y="71"/>
                  </a:lnTo>
                  <a:lnTo>
                    <a:pt x="260" y="72"/>
                  </a:lnTo>
                  <a:lnTo>
                    <a:pt x="267" y="73"/>
                  </a:lnTo>
                  <a:lnTo>
                    <a:pt x="275" y="76"/>
                  </a:lnTo>
                  <a:lnTo>
                    <a:pt x="282" y="78"/>
                  </a:lnTo>
                  <a:lnTo>
                    <a:pt x="287" y="81"/>
                  </a:lnTo>
                  <a:lnTo>
                    <a:pt x="293" y="84"/>
                  </a:lnTo>
                  <a:lnTo>
                    <a:pt x="299" y="87"/>
                  </a:lnTo>
                  <a:lnTo>
                    <a:pt x="299" y="87"/>
                  </a:lnTo>
                  <a:lnTo>
                    <a:pt x="300" y="87"/>
                  </a:lnTo>
                  <a:lnTo>
                    <a:pt x="306" y="88"/>
                  </a:lnTo>
                  <a:lnTo>
                    <a:pt x="315" y="90"/>
                  </a:lnTo>
                  <a:lnTo>
                    <a:pt x="323" y="90"/>
                  </a:lnTo>
                  <a:lnTo>
                    <a:pt x="332" y="91"/>
                  </a:lnTo>
                  <a:lnTo>
                    <a:pt x="339" y="93"/>
                  </a:lnTo>
                  <a:lnTo>
                    <a:pt x="345" y="93"/>
                  </a:lnTo>
                  <a:lnTo>
                    <a:pt x="347" y="93"/>
                  </a:lnTo>
                  <a:lnTo>
                    <a:pt x="350" y="96"/>
                  </a:lnTo>
                  <a:lnTo>
                    <a:pt x="353" y="106"/>
                  </a:lnTo>
                  <a:lnTo>
                    <a:pt x="353" y="106"/>
                  </a:lnTo>
                  <a:lnTo>
                    <a:pt x="355" y="106"/>
                  </a:lnTo>
                  <a:lnTo>
                    <a:pt x="356" y="106"/>
                  </a:lnTo>
                  <a:lnTo>
                    <a:pt x="361" y="106"/>
                  </a:lnTo>
                  <a:lnTo>
                    <a:pt x="364" y="108"/>
                  </a:lnTo>
                  <a:lnTo>
                    <a:pt x="368" y="111"/>
                  </a:lnTo>
                  <a:lnTo>
                    <a:pt x="371" y="117"/>
                  </a:lnTo>
                  <a:lnTo>
                    <a:pt x="374" y="124"/>
                  </a:lnTo>
                  <a:lnTo>
                    <a:pt x="375" y="134"/>
                  </a:lnTo>
                  <a:lnTo>
                    <a:pt x="375" y="134"/>
                  </a:lnTo>
                  <a:lnTo>
                    <a:pt x="375" y="135"/>
                  </a:lnTo>
                  <a:lnTo>
                    <a:pt x="374" y="138"/>
                  </a:lnTo>
                  <a:lnTo>
                    <a:pt x="374" y="141"/>
                  </a:lnTo>
                  <a:lnTo>
                    <a:pt x="374" y="145"/>
                  </a:lnTo>
                  <a:lnTo>
                    <a:pt x="372" y="148"/>
                  </a:lnTo>
                  <a:lnTo>
                    <a:pt x="372" y="151"/>
                  </a:lnTo>
                  <a:lnTo>
                    <a:pt x="371" y="154"/>
                  </a:lnTo>
                  <a:lnTo>
                    <a:pt x="371" y="154"/>
                  </a:lnTo>
                  <a:lnTo>
                    <a:pt x="389" y="154"/>
                  </a:lnTo>
                  <a:lnTo>
                    <a:pt x="389" y="154"/>
                  </a:lnTo>
                  <a:lnTo>
                    <a:pt x="389" y="156"/>
                  </a:lnTo>
                  <a:lnTo>
                    <a:pt x="388" y="158"/>
                  </a:lnTo>
                  <a:lnTo>
                    <a:pt x="388" y="161"/>
                  </a:lnTo>
                  <a:lnTo>
                    <a:pt x="386" y="165"/>
                  </a:lnTo>
                  <a:lnTo>
                    <a:pt x="388" y="169"/>
                  </a:lnTo>
                  <a:lnTo>
                    <a:pt x="389" y="172"/>
                  </a:lnTo>
                  <a:lnTo>
                    <a:pt x="392" y="175"/>
                  </a:lnTo>
                  <a:lnTo>
                    <a:pt x="397" y="177"/>
                  </a:lnTo>
                  <a:lnTo>
                    <a:pt x="397" y="177"/>
                  </a:lnTo>
                  <a:lnTo>
                    <a:pt x="397" y="178"/>
                  </a:lnTo>
                  <a:lnTo>
                    <a:pt x="397" y="180"/>
                  </a:lnTo>
                  <a:lnTo>
                    <a:pt x="398" y="183"/>
                  </a:lnTo>
                  <a:lnTo>
                    <a:pt x="398" y="184"/>
                  </a:lnTo>
                  <a:lnTo>
                    <a:pt x="386" y="192"/>
                  </a:lnTo>
                  <a:lnTo>
                    <a:pt x="380" y="201"/>
                  </a:lnTo>
                  <a:lnTo>
                    <a:pt x="379" y="205"/>
                  </a:lnTo>
                  <a:lnTo>
                    <a:pt x="379" y="205"/>
                  </a:lnTo>
                  <a:lnTo>
                    <a:pt x="379" y="207"/>
                  </a:lnTo>
                  <a:lnTo>
                    <a:pt x="378" y="208"/>
                  </a:lnTo>
                  <a:lnTo>
                    <a:pt x="375" y="211"/>
                  </a:lnTo>
                  <a:lnTo>
                    <a:pt x="374" y="216"/>
                  </a:lnTo>
                  <a:lnTo>
                    <a:pt x="371" y="219"/>
                  </a:lnTo>
                  <a:lnTo>
                    <a:pt x="369" y="225"/>
                  </a:lnTo>
                  <a:lnTo>
                    <a:pt x="369" y="231"/>
                  </a:lnTo>
                  <a:lnTo>
                    <a:pt x="371" y="238"/>
                  </a:lnTo>
                  <a:lnTo>
                    <a:pt x="371" y="238"/>
                  </a:lnTo>
                  <a:lnTo>
                    <a:pt x="372" y="240"/>
                  </a:lnTo>
                  <a:lnTo>
                    <a:pt x="374" y="240"/>
                  </a:lnTo>
                  <a:lnTo>
                    <a:pt x="375" y="238"/>
                  </a:lnTo>
                  <a:lnTo>
                    <a:pt x="378" y="235"/>
                  </a:lnTo>
                  <a:lnTo>
                    <a:pt x="380" y="232"/>
                  </a:lnTo>
                  <a:lnTo>
                    <a:pt x="383" y="228"/>
                  </a:lnTo>
                  <a:lnTo>
                    <a:pt x="388" y="224"/>
                  </a:lnTo>
                  <a:lnTo>
                    <a:pt x="391" y="219"/>
                  </a:lnTo>
                  <a:lnTo>
                    <a:pt x="391" y="219"/>
                  </a:lnTo>
                  <a:lnTo>
                    <a:pt x="392" y="218"/>
                  </a:lnTo>
                  <a:lnTo>
                    <a:pt x="392" y="216"/>
                  </a:lnTo>
                  <a:lnTo>
                    <a:pt x="392" y="213"/>
                  </a:lnTo>
                  <a:lnTo>
                    <a:pt x="394" y="208"/>
                  </a:lnTo>
                  <a:lnTo>
                    <a:pt x="397" y="205"/>
                  </a:lnTo>
                  <a:lnTo>
                    <a:pt x="401" y="202"/>
                  </a:lnTo>
                  <a:lnTo>
                    <a:pt x="407" y="199"/>
                  </a:lnTo>
                  <a:lnTo>
                    <a:pt x="415" y="198"/>
                  </a:lnTo>
                  <a:lnTo>
                    <a:pt x="415" y="198"/>
                  </a:lnTo>
                  <a:lnTo>
                    <a:pt x="415" y="198"/>
                  </a:lnTo>
                  <a:lnTo>
                    <a:pt x="415" y="198"/>
                  </a:lnTo>
                  <a:lnTo>
                    <a:pt x="415" y="195"/>
                  </a:lnTo>
                  <a:lnTo>
                    <a:pt x="415" y="192"/>
                  </a:lnTo>
                  <a:lnTo>
                    <a:pt x="415" y="188"/>
                  </a:lnTo>
                  <a:lnTo>
                    <a:pt x="415" y="183"/>
                  </a:lnTo>
                  <a:lnTo>
                    <a:pt x="418" y="175"/>
                  </a:lnTo>
                  <a:lnTo>
                    <a:pt x="422" y="166"/>
                  </a:lnTo>
                  <a:lnTo>
                    <a:pt x="422" y="166"/>
                  </a:lnTo>
                  <a:lnTo>
                    <a:pt x="424" y="166"/>
                  </a:lnTo>
                  <a:lnTo>
                    <a:pt x="425" y="165"/>
                  </a:lnTo>
                  <a:lnTo>
                    <a:pt x="428" y="162"/>
                  </a:lnTo>
                  <a:lnTo>
                    <a:pt x="430" y="159"/>
                  </a:lnTo>
                  <a:lnTo>
                    <a:pt x="433" y="156"/>
                  </a:lnTo>
                  <a:lnTo>
                    <a:pt x="434" y="154"/>
                  </a:lnTo>
                  <a:lnTo>
                    <a:pt x="435" y="153"/>
                  </a:lnTo>
                  <a:lnTo>
                    <a:pt x="437" y="153"/>
                  </a:lnTo>
                  <a:lnTo>
                    <a:pt x="441" y="153"/>
                  </a:lnTo>
                  <a:lnTo>
                    <a:pt x="441" y="161"/>
                  </a:lnTo>
                  <a:lnTo>
                    <a:pt x="438" y="162"/>
                  </a:lnTo>
                  <a:lnTo>
                    <a:pt x="438" y="174"/>
                  </a:lnTo>
                  <a:lnTo>
                    <a:pt x="438" y="174"/>
                  </a:lnTo>
                  <a:lnTo>
                    <a:pt x="437" y="174"/>
                  </a:lnTo>
                  <a:lnTo>
                    <a:pt x="435" y="177"/>
                  </a:lnTo>
                  <a:lnTo>
                    <a:pt x="434" y="180"/>
                  </a:lnTo>
                  <a:lnTo>
                    <a:pt x="431" y="183"/>
                  </a:lnTo>
                  <a:lnTo>
                    <a:pt x="430" y="187"/>
                  </a:lnTo>
                  <a:lnTo>
                    <a:pt x="428" y="191"/>
                  </a:lnTo>
                  <a:lnTo>
                    <a:pt x="428" y="195"/>
                  </a:lnTo>
                  <a:lnTo>
                    <a:pt x="430" y="198"/>
                  </a:lnTo>
                  <a:lnTo>
                    <a:pt x="430" y="198"/>
                  </a:lnTo>
                  <a:lnTo>
                    <a:pt x="428" y="198"/>
                  </a:lnTo>
                  <a:lnTo>
                    <a:pt x="428" y="199"/>
                  </a:lnTo>
                  <a:lnTo>
                    <a:pt x="427" y="201"/>
                  </a:lnTo>
                  <a:lnTo>
                    <a:pt x="425" y="202"/>
                  </a:lnTo>
                  <a:lnTo>
                    <a:pt x="424" y="205"/>
                  </a:lnTo>
                  <a:lnTo>
                    <a:pt x="422" y="208"/>
                  </a:lnTo>
                  <a:lnTo>
                    <a:pt x="421" y="213"/>
                  </a:lnTo>
                  <a:lnTo>
                    <a:pt x="418" y="217"/>
                  </a:lnTo>
                  <a:lnTo>
                    <a:pt x="416" y="221"/>
                  </a:lnTo>
                  <a:lnTo>
                    <a:pt x="415" y="227"/>
                  </a:lnTo>
                  <a:lnTo>
                    <a:pt x="413" y="232"/>
                  </a:lnTo>
                  <a:lnTo>
                    <a:pt x="412" y="240"/>
                  </a:lnTo>
                  <a:lnTo>
                    <a:pt x="410" y="247"/>
                  </a:lnTo>
                  <a:lnTo>
                    <a:pt x="410" y="255"/>
                  </a:lnTo>
                  <a:lnTo>
                    <a:pt x="410" y="262"/>
                  </a:lnTo>
                  <a:lnTo>
                    <a:pt x="410" y="273"/>
                  </a:lnTo>
                  <a:lnTo>
                    <a:pt x="410" y="273"/>
                  </a:lnTo>
                  <a:lnTo>
                    <a:pt x="410" y="273"/>
                  </a:lnTo>
                  <a:lnTo>
                    <a:pt x="410" y="274"/>
                  </a:lnTo>
                  <a:lnTo>
                    <a:pt x="409" y="274"/>
                  </a:lnTo>
                  <a:lnTo>
                    <a:pt x="408" y="277"/>
                  </a:lnTo>
                  <a:lnTo>
                    <a:pt x="407" y="279"/>
                  </a:lnTo>
                  <a:lnTo>
                    <a:pt x="405" y="281"/>
                  </a:lnTo>
                  <a:lnTo>
                    <a:pt x="404" y="284"/>
                  </a:lnTo>
                  <a:lnTo>
                    <a:pt x="402" y="287"/>
                  </a:lnTo>
                  <a:lnTo>
                    <a:pt x="401" y="291"/>
                  </a:lnTo>
                  <a:lnTo>
                    <a:pt x="399" y="294"/>
                  </a:lnTo>
                  <a:lnTo>
                    <a:pt x="399" y="300"/>
                  </a:lnTo>
                  <a:lnTo>
                    <a:pt x="398" y="304"/>
                  </a:lnTo>
                  <a:lnTo>
                    <a:pt x="398" y="310"/>
                  </a:lnTo>
                  <a:lnTo>
                    <a:pt x="399" y="315"/>
                  </a:lnTo>
                  <a:lnTo>
                    <a:pt x="401" y="321"/>
                  </a:lnTo>
                  <a:lnTo>
                    <a:pt x="402" y="328"/>
                  </a:lnTo>
                  <a:lnTo>
                    <a:pt x="402" y="328"/>
                  </a:lnTo>
                  <a:lnTo>
                    <a:pt x="402" y="330"/>
                  </a:lnTo>
                  <a:lnTo>
                    <a:pt x="401" y="331"/>
                  </a:lnTo>
                  <a:lnTo>
                    <a:pt x="401" y="334"/>
                  </a:lnTo>
                  <a:lnTo>
                    <a:pt x="399" y="337"/>
                  </a:lnTo>
                  <a:lnTo>
                    <a:pt x="398" y="342"/>
                  </a:lnTo>
                  <a:lnTo>
                    <a:pt x="397" y="345"/>
                  </a:lnTo>
                  <a:lnTo>
                    <a:pt x="395" y="350"/>
                  </a:lnTo>
                  <a:lnTo>
                    <a:pt x="394" y="355"/>
                  </a:lnTo>
                  <a:lnTo>
                    <a:pt x="392" y="361"/>
                  </a:lnTo>
                  <a:lnTo>
                    <a:pt x="392" y="369"/>
                  </a:lnTo>
                  <a:lnTo>
                    <a:pt x="391" y="375"/>
                  </a:lnTo>
                  <a:lnTo>
                    <a:pt x="391" y="381"/>
                  </a:lnTo>
                  <a:lnTo>
                    <a:pt x="392" y="388"/>
                  </a:lnTo>
                  <a:lnTo>
                    <a:pt x="394" y="396"/>
                  </a:lnTo>
                  <a:lnTo>
                    <a:pt x="395" y="403"/>
                  </a:lnTo>
                  <a:lnTo>
                    <a:pt x="398" y="408"/>
                  </a:lnTo>
                  <a:lnTo>
                    <a:pt x="398" y="408"/>
                  </a:lnTo>
                  <a:lnTo>
                    <a:pt x="399" y="410"/>
                  </a:lnTo>
                  <a:lnTo>
                    <a:pt x="399" y="411"/>
                  </a:lnTo>
                  <a:lnTo>
                    <a:pt x="401" y="414"/>
                  </a:lnTo>
                  <a:lnTo>
                    <a:pt x="402" y="416"/>
                  </a:lnTo>
                  <a:lnTo>
                    <a:pt x="404" y="418"/>
                  </a:lnTo>
                  <a:lnTo>
                    <a:pt x="404" y="420"/>
                  </a:lnTo>
                  <a:lnTo>
                    <a:pt x="405" y="421"/>
                  </a:lnTo>
                  <a:lnTo>
                    <a:pt x="405" y="421"/>
                  </a:lnTo>
                  <a:lnTo>
                    <a:pt x="405" y="427"/>
                  </a:lnTo>
                  <a:lnTo>
                    <a:pt x="404" y="443"/>
                  </a:lnTo>
                  <a:lnTo>
                    <a:pt x="405" y="453"/>
                  </a:lnTo>
                  <a:lnTo>
                    <a:pt x="186" y="469"/>
                  </a:lnTo>
                </a:path>
              </a:pathLst>
            </a:custGeom>
            <a:solidFill>
              <a:schemeClr val="accent2">
                <a:lumMod val="7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15" name="Freeform 49"/>
            <p:cNvSpPr>
              <a:spLocks/>
            </p:cNvSpPr>
            <p:nvPr/>
          </p:nvSpPr>
          <p:spPr bwMode="auto">
            <a:xfrm>
              <a:off x="2475361" y="4518760"/>
              <a:ext cx="224850" cy="396173"/>
            </a:xfrm>
            <a:custGeom>
              <a:avLst/>
              <a:gdLst>
                <a:gd name="T0" fmla="*/ 241 w 335"/>
                <a:gd name="T1" fmla="*/ 568 h 591"/>
                <a:gd name="T2" fmla="*/ 273 w 335"/>
                <a:gd name="T3" fmla="*/ 578 h 591"/>
                <a:gd name="T4" fmla="*/ 267 w 335"/>
                <a:gd name="T5" fmla="*/ 558 h 591"/>
                <a:gd name="T6" fmla="*/ 285 w 335"/>
                <a:gd name="T7" fmla="*/ 538 h 591"/>
                <a:gd name="T8" fmla="*/ 300 w 335"/>
                <a:gd name="T9" fmla="*/ 528 h 591"/>
                <a:gd name="T10" fmla="*/ 295 w 335"/>
                <a:gd name="T11" fmla="*/ 511 h 591"/>
                <a:gd name="T12" fmla="*/ 301 w 335"/>
                <a:gd name="T13" fmla="*/ 500 h 591"/>
                <a:gd name="T14" fmla="*/ 300 w 335"/>
                <a:gd name="T15" fmla="*/ 481 h 591"/>
                <a:gd name="T16" fmla="*/ 303 w 335"/>
                <a:gd name="T17" fmla="*/ 466 h 591"/>
                <a:gd name="T18" fmla="*/ 306 w 335"/>
                <a:gd name="T19" fmla="*/ 449 h 591"/>
                <a:gd name="T20" fmla="*/ 327 w 335"/>
                <a:gd name="T21" fmla="*/ 413 h 591"/>
                <a:gd name="T22" fmla="*/ 333 w 335"/>
                <a:gd name="T23" fmla="*/ 401 h 591"/>
                <a:gd name="T24" fmla="*/ 325 w 335"/>
                <a:gd name="T25" fmla="*/ 362 h 591"/>
                <a:gd name="T26" fmla="*/ 325 w 335"/>
                <a:gd name="T27" fmla="*/ 329 h 591"/>
                <a:gd name="T28" fmla="*/ 322 w 335"/>
                <a:gd name="T29" fmla="*/ 299 h 591"/>
                <a:gd name="T30" fmla="*/ 318 w 335"/>
                <a:gd name="T31" fmla="*/ 241 h 591"/>
                <a:gd name="T32" fmla="*/ 312 w 335"/>
                <a:gd name="T33" fmla="*/ 170 h 591"/>
                <a:gd name="T34" fmla="*/ 306 w 335"/>
                <a:gd name="T35" fmla="*/ 112 h 591"/>
                <a:gd name="T36" fmla="*/ 303 w 335"/>
                <a:gd name="T37" fmla="*/ 82 h 591"/>
                <a:gd name="T38" fmla="*/ 292 w 335"/>
                <a:gd name="T39" fmla="*/ 59 h 591"/>
                <a:gd name="T40" fmla="*/ 289 w 335"/>
                <a:gd name="T41" fmla="*/ 46 h 591"/>
                <a:gd name="T42" fmla="*/ 274 w 335"/>
                <a:gd name="T43" fmla="*/ 22 h 591"/>
                <a:gd name="T44" fmla="*/ 56 w 335"/>
                <a:gd name="T45" fmla="*/ 17 h 591"/>
                <a:gd name="T46" fmla="*/ 61 w 335"/>
                <a:gd name="T47" fmla="*/ 25 h 591"/>
                <a:gd name="T48" fmla="*/ 76 w 335"/>
                <a:gd name="T49" fmla="*/ 38 h 591"/>
                <a:gd name="T50" fmla="*/ 85 w 335"/>
                <a:gd name="T51" fmla="*/ 49 h 591"/>
                <a:gd name="T52" fmla="*/ 96 w 335"/>
                <a:gd name="T53" fmla="*/ 71 h 591"/>
                <a:gd name="T54" fmla="*/ 83 w 335"/>
                <a:gd name="T55" fmla="*/ 93 h 591"/>
                <a:gd name="T56" fmla="*/ 82 w 335"/>
                <a:gd name="T57" fmla="*/ 115 h 591"/>
                <a:gd name="T58" fmla="*/ 65 w 335"/>
                <a:gd name="T59" fmla="*/ 121 h 591"/>
                <a:gd name="T60" fmla="*/ 59 w 335"/>
                <a:gd name="T61" fmla="*/ 127 h 591"/>
                <a:gd name="T62" fmla="*/ 29 w 335"/>
                <a:gd name="T63" fmla="*/ 139 h 591"/>
                <a:gd name="T64" fmla="*/ 40 w 335"/>
                <a:gd name="T65" fmla="*/ 173 h 591"/>
                <a:gd name="T66" fmla="*/ 34 w 335"/>
                <a:gd name="T67" fmla="*/ 191 h 591"/>
                <a:gd name="T68" fmla="*/ 30 w 335"/>
                <a:gd name="T69" fmla="*/ 203 h 591"/>
                <a:gd name="T70" fmla="*/ 28 w 335"/>
                <a:gd name="T71" fmla="*/ 214 h 591"/>
                <a:gd name="T72" fmla="*/ 7 w 335"/>
                <a:gd name="T73" fmla="*/ 223 h 591"/>
                <a:gd name="T74" fmla="*/ 11 w 335"/>
                <a:gd name="T75" fmla="*/ 235 h 591"/>
                <a:gd name="T76" fmla="*/ 5 w 335"/>
                <a:gd name="T77" fmla="*/ 247 h 591"/>
                <a:gd name="T78" fmla="*/ 1 w 335"/>
                <a:gd name="T79" fmla="*/ 257 h 591"/>
                <a:gd name="T80" fmla="*/ 5 w 335"/>
                <a:gd name="T81" fmla="*/ 298 h 591"/>
                <a:gd name="T82" fmla="*/ 50 w 335"/>
                <a:gd name="T83" fmla="*/ 347 h 591"/>
                <a:gd name="T84" fmla="*/ 68 w 335"/>
                <a:gd name="T85" fmla="*/ 364 h 591"/>
                <a:gd name="T86" fmla="*/ 79 w 335"/>
                <a:gd name="T87" fmla="*/ 401 h 591"/>
                <a:gd name="T88" fmla="*/ 98 w 335"/>
                <a:gd name="T89" fmla="*/ 391 h 591"/>
                <a:gd name="T90" fmla="*/ 119 w 335"/>
                <a:gd name="T91" fmla="*/ 407 h 591"/>
                <a:gd name="T92" fmla="*/ 110 w 335"/>
                <a:gd name="T93" fmla="*/ 442 h 591"/>
                <a:gd name="T94" fmla="*/ 104 w 335"/>
                <a:gd name="T95" fmla="*/ 463 h 591"/>
                <a:gd name="T96" fmla="*/ 134 w 335"/>
                <a:gd name="T97" fmla="*/ 491 h 591"/>
                <a:gd name="T98" fmla="*/ 140 w 335"/>
                <a:gd name="T99" fmla="*/ 496 h 591"/>
                <a:gd name="T100" fmla="*/ 187 w 335"/>
                <a:gd name="T101" fmla="*/ 548 h 591"/>
                <a:gd name="T102" fmla="*/ 200 w 335"/>
                <a:gd name="T103" fmla="*/ 590 h 591"/>
                <a:gd name="T104" fmla="*/ 205 w 335"/>
                <a:gd name="T105" fmla="*/ 581 h 591"/>
                <a:gd name="T106" fmla="*/ 213 w 335"/>
                <a:gd name="T107" fmla="*/ 578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5" h="591">
                  <a:moveTo>
                    <a:pt x="217" y="574"/>
                  </a:moveTo>
                  <a:lnTo>
                    <a:pt x="223" y="568"/>
                  </a:lnTo>
                  <a:lnTo>
                    <a:pt x="228" y="565"/>
                  </a:lnTo>
                  <a:lnTo>
                    <a:pt x="232" y="565"/>
                  </a:lnTo>
                  <a:lnTo>
                    <a:pt x="236" y="565"/>
                  </a:lnTo>
                  <a:lnTo>
                    <a:pt x="241" y="568"/>
                  </a:lnTo>
                  <a:lnTo>
                    <a:pt x="243" y="569"/>
                  </a:lnTo>
                  <a:lnTo>
                    <a:pt x="246" y="572"/>
                  </a:lnTo>
                  <a:lnTo>
                    <a:pt x="249" y="574"/>
                  </a:lnTo>
                  <a:lnTo>
                    <a:pt x="261" y="578"/>
                  </a:lnTo>
                  <a:lnTo>
                    <a:pt x="269" y="580"/>
                  </a:lnTo>
                  <a:lnTo>
                    <a:pt x="273" y="578"/>
                  </a:lnTo>
                  <a:lnTo>
                    <a:pt x="274" y="575"/>
                  </a:lnTo>
                  <a:lnTo>
                    <a:pt x="273" y="572"/>
                  </a:lnTo>
                  <a:lnTo>
                    <a:pt x="273" y="569"/>
                  </a:lnTo>
                  <a:lnTo>
                    <a:pt x="271" y="566"/>
                  </a:lnTo>
                  <a:lnTo>
                    <a:pt x="271" y="565"/>
                  </a:lnTo>
                  <a:lnTo>
                    <a:pt x="267" y="558"/>
                  </a:lnTo>
                  <a:lnTo>
                    <a:pt x="267" y="551"/>
                  </a:lnTo>
                  <a:lnTo>
                    <a:pt x="268" y="547"/>
                  </a:lnTo>
                  <a:lnTo>
                    <a:pt x="272" y="542"/>
                  </a:lnTo>
                  <a:lnTo>
                    <a:pt x="276" y="541"/>
                  </a:lnTo>
                  <a:lnTo>
                    <a:pt x="280" y="538"/>
                  </a:lnTo>
                  <a:lnTo>
                    <a:pt x="285" y="538"/>
                  </a:lnTo>
                  <a:lnTo>
                    <a:pt x="286" y="538"/>
                  </a:lnTo>
                  <a:lnTo>
                    <a:pt x="294" y="536"/>
                  </a:lnTo>
                  <a:lnTo>
                    <a:pt x="300" y="535"/>
                  </a:lnTo>
                  <a:lnTo>
                    <a:pt x="301" y="533"/>
                  </a:lnTo>
                  <a:lnTo>
                    <a:pt x="301" y="531"/>
                  </a:lnTo>
                  <a:lnTo>
                    <a:pt x="300" y="528"/>
                  </a:lnTo>
                  <a:lnTo>
                    <a:pt x="300" y="527"/>
                  </a:lnTo>
                  <a:lnTo>
                    <a:pt x="298" y="526"/>
                  </a:lnTo>
                  <a:lnTo>
                    <a:pt x="297" y="524"/>
                  </a:lnTo>
                  <a:lnTo>
                    <a:pt x="294" y="520"/>
                  </a:lnTo>
                  <a:lnTo>
                    <a:pt x="295" y="512"/>
                  </a:lnTo>
                  <a:lnTo>
                    <a:pt x="295" y="511"/>
                  </a:lnTo>
                  <a:lnTo>
                    <a:pt x="297" y="509"/>
                  </a:lnTo>
                  <a:lnTo>
                    <a:pt x="298" y="508"/>
                  </a:lnTo>
                  <a:lnTo>
                    <a:pt x="300" y="505"/>
                  </a:lnTo>
                  <a:lnTo>
                    <a:pt x="300" y="503"/>
                  </a:lnTo>
                  <a:lnTo>
                    <a:pt x="301" y="502"/>
                  </a:lnTo>
                  <a:lnTo>
                    <a:pt x="301" y="500"/>
                  </a:lnTo>
                  <a:lnTo>
                    <a:pt x="301" y="499"/>
                  </a:lnTo>
                  <a:lnTo>
                    <a:pt x="298" y="496"/>
                  </a:lnTo>
                  <a:lnTo>
                    <a:pt x="297" y="491"/>
                  </a:lnTo>
                  <a:lnTo>
                    <a:pt x="297" y="487"/>
                  </a:lnTo>
                  <a:lnTo>
                    <a:pt x="297" y="484"/>
                  </a:lnTo>
                  <a:lnTo>
                    <a:pt x="300" y="481"/>
                  </a:lnTo>
                  <a:lnTo>
                    <a:pt x="301" y="479"/>
                  </a:lnTo>
                  <a:lnTo>
                    <a:pt x="301" y="478"/>
                  </a:lnTo>
                  <a:lnTo>
                    <a:pt x="303" y="478"/>
                  </a:lnTo>
                  <a:lnTo>
                    <a:pt x="303" y="469"/>
                  </a:lnTo>
                  <a:lnTo>
                    <a:pt x="303" y="468"/>
                  </a:lnTo>
                  <a:lnTo>
                    <a:pt x="303" y="466"/>
                  </a:lnTo>
                  <a:lnTo>
                    <a:pt x="303" y="464"/>
                  </a:lnTo>
                  <a:lnTo>
                    <a:pt x="304" y="460"/>
                  </a:lnTo>
                  <a:lnTo>
                    <a:pt x="304" y="457"/>
                  </a:lnTo>
                  <a:lnTo>
                    <a:pt x="306" y="454"/>
                  </a:lnTo>
                  <a:lnTo>
                    <a:pt x="306" y="451"/>
                  </a:lnTo>
                  <a:lnTo>
                    <a:pt x="306" y="449"/>
                  </a:lnTo>
                  <a:lnTo>
                    <a:pt x="312" y="445"/>
                  </a:lnTo>
                  <a:lnTo>
                    <a:pt x="316" y="437"/>
                  </a:lnTo>
                  <a:lnTo>
                    <a:pt x="319" y="431"/>
                  </a:lnTo>
                  <a:lnTo>
                    <a:pt x="322" y="425"/>
                  </a:lnTo>
                  <a:lnTo>
                    <a:pt x="325" y="418"/>
                  </a:lnTo>
                  <a:lnTo>
                    <a:pt x="327" y="413"/>
                  </a:lnTo>
                  <a:lnTo>
                    <a:pt x="328" y="409"/>
                  </a:lnTo>
                  <a:lnTo>
                    <a:pt x="328" y="407"/>
                  </a:lnTo>
                  <a:lnTo>
                    <a:pt x="328" y="407"/>
                  </a:lnTo>
                  <a:lnTo>
                    <a:pt x="330" y="405"/>
                  </a:lnTo>
                  <a:lnTo>
                    <a:pt x="331" y="403"/>
                  </a:lnTo>
                  <a:lnTo>
                    <a:pt x="333" y="401"/>
                  </a:lnTo>
                  <a:lnTo>
                    <a:pt x="334" y="392"/>
                  </a:lnTo>
                  <a:lnTo>
                    <a:pt x="334" y="385"/>
                  </a:lnTo>
                  <a:lnTo>
                    <a:pt x="333" y="377"/>
                  </a:lnTo>
                  <a:lnTo>
                    <a:pt x="330" y="372"/>
                  </a:lnTo>
                  <a:lnTo>
                    <a:pt x="328" y="367"/>
                  </a:lnTo>
                  <a:lnTo>
                    <a:pt x="325" y="362"/>
                  </a:lnTo>
                  <a:lnTo>
                    <a:pt x="324" y="359"/>
                  </a:lnTo>
                  <a:lnTo>
                    <a:pt x="322" y="358"/>
                  </a:lnTo>
                  <a:lnTo>
                    <a:pt x="322" y="355"/>
                  </a:lnTo>
                  <a:lnTo>
                    <a:pt x="322" y="335"/>
                  </a:lnTo>
                  <a:lnTo>
                    <a:pt x="325" y="331"/>
                  </a:lnTo>
                  <a:lnTo>
                    <a:pt x="325" y="329"/>
                  </a:lnTo>
                  <a:lnTo>
                    <a:pt x="325" y="328"/>
                  </a:lnTo>
                  <a:lnTo>
                    <a:pt x="325" y="323"/>
                  </a:lnTo>
                  <a:lnTo>
                    <a:pt x="324" y="319"/>
                  </a:lnTo>
                  <a:lnTo>
                    <a:pt x="324" y="313"/>
                  </a:lnTo>
                  <a:lnTo>
                    <a:pt x="324" y="307"/>
                  </a:lnTo>
                  <a:lnTo>
                    <a:pt x="322" y="299"/>
                  </a:lnTo>
                  <a:lnTo>
                    <a:pt x="322" y="290"/>
                  </a:lnTo>
                  <a:lnTo>
                    <a:pt x="321" y="281"/>
                  </a:lnTo>
                  <a:lnTo>
                    <a:pt x="321" y="272"/>
                  </a:lnTo>
                  <a:lnTo>
                    <a:pt x="319" y="262"/>
                  </a:lnTo>
                  <a:lnTo>
                    <a:pt x="318" y="250"/>
                  </a:lnTo>
                  <a:lnTo>
                    <a:pt x="318" y="241"/>
                  </a:lnTo>
                  <a:lnTo>
                    <a:pt x="316" y="229"/>
                  </a:lnTo>
                  <a:lnTo>
                    <a:pt x="315" y="217"/>
                  </a:lnTo>
                  <a:lnTo>
                    <a:pt x="315" y="206"/>
                  </a:lnTo>
                  <a:lnTo>
                    <a:pt x="313" y="193"/>
                  </a:lnTo>
                  <a:lnTo>
                    <a:pt x="312" y="182"/>
                  </a:lnTo>
                  <a:lnTo>
                    <a:pt x="312" y="170"/>
                  </a:lnTo>
                  <a:lnTo>
                    <a:pt x="310" y="160"/>
                  </a:lnTo>
                  <a:lnTo>
                    <a:pt x="309" y="149"/>
                  </a:lnTo>
                  <a:lnTo>
                    <a:pt x="309" y="139"/>
                  </a:lnTo>
                  <a:lnTo>
                    <a:pt x="307" y="128"/>
                  </a:lnTo>
                  <a:lnTo>
                    <a:pt x="307" y="121"/>
                  </a:lnTo>
                  <a:lnTo>
                    <a:pt x="306" y="112"/>
                  </a:lnTo>
                  <a:lnTo>
                    <a:pt x="306" y="103"/>
                  </a:lnTo>
                  <a:lnTo>
                    <a:pt x="304" y="97"/>
                  </a:lnTo>
                  <a:lnTo>
                    <a:pt x="304" y="92"/>
                  </a:lnTo>
                  <a:lnTo>
                    <a:pt x="304" y="88"/>
                  </a:lnTo>
                  <a:lnTo>
                    <a:pt x="303" y="83"/>
                  </a:lnTo>
                  <a:lnTo>
                    <a:pt x="303" y="82"/>
                  </a:lnTo>
                  <a:lnTo>
                    <a:pt x="303" y="80"/>
                  </a:lnTo>
                  <a:lnTo>
                    <a:pt x="300" y="76"/>
                  </a:lnTo>
                  <a:lnTo>
                    <a:pt x="297" y="71"/>
                  </a:lnTo>
                  <a:lnTo>
                    <a:pt x="295" y="67"/>
                  </a:lnTo>
                  <a:lnTo>
                    <a:pt x="294" y="62"/>
                  </a:lnTo>
                  <a:lnTo>
                    <a:pt x="292" y="59"/>
                  </a:lnTo>
                  <a:lnTo>
                    <a:pt x="292" y="56"/>
                  </a:lnTo>
                  <a:lnTo>
                    <a:pt x="292" y="55"/>
                  </a:lnTo>
                  <a:lnTo>
                    <a:pt x="292" y="53"/>
                  </a:lnTo>
                  <a:lnTo>
                    <a:pt x="291" y="52"/>
                  </a:lnTo>
                  <a:lnTo>
                    <a:pt x="291" y="49"/>
                  </a:lnTo>
                  <a:lnTo>
                    <a:pt x="289" y="46"/>
                  </a:lnTo>
                  <a:lnTo>
                    <a:pt x="289" y="44"/>
                  </a:lnTo>
                  <a:lnTo>
                    <a:pt x="282" y="40"/>
                  </a:lnTo>
                  <a:lnTo>
                    <a:pt x="277" y="35"/>
                  </a:lnTo>
                  <a:lnTo>
                    <a:pt x="274" y="31"/>
                  </a:lnTo>
                  <a:lnTo>
                    <a:pt x="274" y="26"/>
                  </a:lnTo>
                  <a:lnTo>
                    <a:pt x="274" y="22"/>
                  </a:lnTo>
                  <a:lnTo>
                    <a:pt x="274" y="19"/>
                  </a:lnTo>
                  <a:lnTo>
                    <a:pt x="274" y="16"/>
                  </a:lnTo>
                  <a:lnTo>
                    <a:pt x="274" y="16"/>
                  </a:lnTo>
                  <a:lnTo>
                    <a:pt x="274" y="0"/>
                  </a:lnTo>
                  <a:lnTo>
                    <a:pt x="274" y="1"/>
                  </a:lnTo>
                  <a:lnTo>
                    <a:pt x="56" y="17"/>
                  </a:lnTo>
                  <a:lnTo>
                    <a:pt x="56" y="19"/>
                  </a:lnTo>
                  <a:lnTo>
                    <a:pt x="56" y="20"/>
                  </a:lnTo>
                  <a:lnTo>
                    <a:pt x="58" y="22"/>
                  </a:lnTo>
                  <a:lnTo>
                    <a:pt x="58" y="22"/>
                  </a:lnTo>
                  <a:lnTo>
                    <a:pt x="60" y="23"/>
                  </a:lnTo>
                  <a:lnTo>
                    <a:pt x="61" y="25"/>
                  </a:lnTo>
                  <a:lnTo>
                    <a:pt x="65" y="26"/>
                  </a:lnTo>
                  <a:lnTo>
                    <a:pt x="68" y="29"/>
                  </a:lnTo>
                  <a:lnTo>
                    <a:pt x="73" y="31"/>
                  </a:lnTo>
                  <a:lnTo>
                    <a:pt x="76" y="34"/>
                  </a:lnTo>
                  <a:lnTo>
                    <a:pt x="76" y="37"/>
                  </a:lnTo>
                  <a:lnTo>
                    <a:pt x="76" y="38"/>
                  </a:lnTo>
                  <a:lnTo>
                    <a:pt x="76" y="40"/>
                  </a:lnTo>
                  <a:lnTo>
                    <a:pt x="74" y="41"/>
                  </a:lnTo>
                  <a:lnTo>
                    <a:pt x="74" y="43"/>
                  </a:lnTo>
                  <a:lnTo>
                    <a:pt x="74" y="43"/>
                  </a:lnTo>
                  <a:lnTo>
                    <a:pt x="83" y="49"/>
                  </a:lnTo>
                  <a:lnTo>
                    <a:pt x="85" y="49"/>
                  </a:lnTo>
                  <a:lnTo>
                    <a:pt x="86" y="50"/>
                  </a:lnTo>
                  <a:lnTo>
                    <a:pt x="89" y="52"/>
                  </a:lnTo>
                  <a:lnTo>
                    <a:pt x="93" y="55"/>
                  </a:lnTo>
                  <a:lnTo>
                    <a:pt x="94" y="59"/>
                  </a:lnTo>
                  <a:lnTo>
                    <a:pt x="96" y="64"/>
                  </a:lnTo>
                  <a:lnTo>
                    <a:pt x="96" y="71"/>
                  </a:lnTo>
                  <a:lnTo>
                    <a:pt x="94" y="82"/>
                  </a:lnTo>
                  <a:lnTo>
                    <a:pt x="91" y="89"/>
                  </a:lnTo>
                  <a:lnTo>
                    <a:pt x="89" y="92"/>
                  </a:lnTo>
                  <a:lnTo>
                    <a:pt x="86" y="93"/>
                  </a:lnTo>
                  <a:lnTo>
                    <a:pt x="85" y="92"/>
                  </a:lnTo>
                  <a:lnTo>
                    <a:pt x="83" y="93"/>
                  </a:lnTo>
                  <a:lnTo>
                    <a:pt x="83" y="94"/>
                  </a:lnTo>
                  <a:lnTo>
                    <a:pt x="82" y="101"/>
                  </a:lnTo>
                  <a:lnTo>
                    <a:pt x="82" y="113"/>
                  </a:lnTo>
                  <a:lnTo>
                    <a:pt x="82" y="113"/>
                  </a:lnTo>
                  <a:lnTo>
                    <a:pt x="82" y="113"/>
                  </a:lnTo>
                  <a:lnTo>
                    <a:pt x="82" y="115"/>
                  </a:lnTo>
                  <a:lnTo>
                    <a:pt x="80" y="116"/>
                  </a:lnTo>
                  <a:lnTo>
                    <a:pt x="79" y="118"/>
                  </a:lnTo>
                  <a:lnTo>
                    <a:pt x="76" y="119"/>
                  </a:lnTo>
                  <a:lnTo>
                    <a:pt x="73" y="121"/>
                  </a:lnTo>
                  <a:lnTo>
                    <a:pt x="67" y="121"/>
                  </a:lnTo>
                  <a:lnTo>
                    <a:pt x="65" y="121"/>
                  </a:lnTo>
                  <a:lnTo>
                    <a:pt x="65" y="122"/>
                  </a:lnTo>
                  <a:lnTo>
                    <a:pt x="65" y="122"/>
                  </a:lnTo>
                  <a:lnTo>
                    <a:pt x="65" y="124"/>
                  </a:lnTo>
                  <a:lnTo>
                    <a:pt x="64" y="124"/>
                  </a:lnTo>
                  <a:lnTo>
                    <a:pt x="63" y="125"/>
                  </a:lnTo>
                  <a:lnTo>
                    <a:pt x="59" y="127"/>
                  </a:lnTo>
                  <a:lnTo>
                    <a:pt x="53" y="128"/>
                  </a:lnTo>
                  <a:lnTo>
                    <a:pt x="47" y="128"/>
                  </a:lnTo>
                  <a:lnTo>
                    <a:pt x="41" y="130"/>
                  </a:lnTo>
                  <a:lnTo>
                    <a:pt x="35" y="133"/>
                  </a:lnTo>
                  <a:lnTo>
                    <a:pt x="31" y="136"/>
                  </a:lnTo>
                  <a:lnTo>
                    <a:pt x="29" y="139"/>
                  </a:lnTo>
                  <a:lnTo>
                    <a:pt x="29" y="145"/>
                  </a:lnTo>
                  <a:lnTo>
                    <a:pt x="29" y="151"/>
                  </a:lnTo>
                  <a:lnTo>
                    <a:pt x="31" y="157"/>
                  </a:lnTo>
                  <a:lnTo>
                    <a:pt x="34" y="164"/>
                  </a:lnTo>
                  <a:lnTo>
                    <a:pt x="38" y="169"/>
                  </a:lnTo>
                  <a:lnTo>
                    <a:pt x="40" y="173"/>
                  </a:lnTo>
                  <a:lnTo>
                    <a:pt x="41" y="176"/>
                  </a:lnTo>
                  <a:lnTo>
                    <a:pt x="43" y="181"/>
                  </a:lnTo>
                  <a:lnTo>
                    <a:pt x="41" y="184"/>
                  </a:lnTo>
                  <a:lnTo>
                    <a:pt x="38" y="186"/>
                  </a:lnTo>
                  <a:lnTo>
                    <a:pt x="34" y="191"/>
                  </a:lnTo>
                  <a:lnTo>
                    <a:pt x="34" y="191"/>
                  </a:lnTo>
                  <a:lnTo>
                    <a:pt x="34" y="194"/>
                  </a:lnTo>
                  <a:lnTo>
                    <a:pt x="32" y="196"/>
                  </a:lnTo>
                  <a:lnTo>
                    <a:pt x="31" y="199"/>
                  </a:lnTo>
                  <a:lnTo>
                    <a:pt x="31" y="200"/>
                  </a:lnTo>
                  <a:lnTo>
                    <a:pt x="30" y="202"/>
                  </a:lnTo>
                  <a:lnTo>
                    <a:pt x="30" y="203"/>
                  </a:lnTo>
                  <a:lnTo>
                    <a:pt x="30" y="205"/>
                  </a:lnTo>
                  <a:lnTo>
                    <a:pt x="30" y="205"/>
                  </a:lnTo>
                  <a:lnTo>
                    <a:pt x="29" y="206"/>
                  </a:lnTo>
                  <a:lnTo>
                    <a:pt x="29" y="209"/>
                  </a:lnTo>
                  <a:lnTo>
                    <a:pt x="29" y="211"/>
                  </a:lnTo>
                  <a:lnTo>
                    <a:pt x="28" y="214"/>
                  </a:lnTo>
                  <a:lnTo>
                    <a:pt x="25" y="215"/>
                  </a:lnTo>
                  <a:lnTo>
                    <a:pt x="20" y="217"/>
                  </a:lnTo>
                  <a:lnTo>
                    <a:pt x="16" y="217"/>
                  </a:lnTo>
                  <a:lnTo>
                    <a:pt x="11" y="218"/>
                  </a:lnTo>
                  <a:lnTo>
                    <a:pt x="8" y="220"/>
                  </a:lnTo>
                  <a:lnTo>
                    <a:pt x="7" y="223"/>
                  </a:lnTo>
                  <a:lnTo>
                    <a:pt x="7" y="226"/>
                  </a:lnTo>
                  <a:lnTo>
                    <a:pt x="7" y="229"/>
                  </a:lnTo>
                  <a:lnTo>
                    <a:pt x="8" y="230"/>
                  </a:lnTo>
                  <a:lnTo>
                    <a:pt x="10" y="233"/>
                  </a:lnTo>
                  <a:lnTo>
                    <a:pt x="11" y="235"/>
                  </a:lnTo>
                  <a:lnTo>
                    <a:pt x="11" y="235"/>
                  </a:lnTo>
                  <a:lnTo>
                    <a:pt x="11" y="236"/>
                  </a:lnTo>
                  <a:lnTo>
                    <a:pt x="11" y="239"/>
                  </a:lnTo>
                  <a:lnTo>
                    <a:pt x="10" y="241"/>
                  </a:lnTo>
                  <a:lnTo>
                    <a:pt x="8" y="244"/>
                  </a:lnTo>
                  <a:lnTo>
                    <a:pt x="7" y="245"/>
                  </a:lnTo>
                  <a:lnTo>
                    <a:pt x="5" y="247"/>
                  </a:lnTo>
                  <a:lnTo>
                    <a:pt x="4" y="248"/>
                  </a:lnTo>
                  <a:lnTo>
                    <a:pt x="4" y="248"/>
                  </a:lnTo>
                  <a:lnTo>
                    <a:pt x="2" y="249"/>
                  </a:lnTo>
                  <a:lnTo>
                    <a:pt x="2" y="250"/>
                  </a:lnTo>
                  <a:lnTo>
                    <a:pt x="2" y="253"/>
                  </a:lnTo>
                  <a:lnTo>
                    <a:pt x="1" y="257"/>
                  </a:lnTo>
                  <a:lnTo>
                    <a:pt x="1" y="262"/>
                  </a:lnTo>
                  <a:lnTo>
                    <a:pt x="0" y="268"/>
                  </a:lnTo>
                  <a:lnTo>
                    <a:pt x="1" y="275"/>
                  </a:lnTo>
                  <a:lnTo>
                    <a:pt x="1" y="281"/>
                  </a:lnTo>
                  <a:lnTo>
                    <a:pt x="2" y="289"/>
                  </a:lnTo>
                  <a:lnTo>
                    <a:pt x="5" y="298"/>
                  </a:lnTo>
                  <a:lnTo>
                    <a:pt x="10" y="305"/>
                  </a:lnTo>
                  <a:lnTo>
                    <a:pt x="14" y="313"/>
                  </a:lnTo>
                  <a:lnTo>
                    <a:pt x="22" y="322"/>
                  </a:lnTo>
                  <a:lnTo>
                    <a:pt x="29" y="331"/>
                  </a:lnTo>
                  <a:lnTo>
                    <a:pt x="38" y="340"/>
                  </a:lnTo>
                  <a:lnTo>
                    <a:pt x="50" y="347"/>
                  </a:lnTo>
                  <a:lnTo>
                    <a:pt x="53" y="349"/>
                  </a:lnTo>
                  <a:lnTo>
                    <a:pt x="58" y="350"/>
                  </a:lnTo>
                  <a:lnTo>
                    <a:pt x="60" y="352"/>
                  </a:lnTo>
                  <a:lnTo>
                    <a:pt x="63" y="355"/>
                  </a:lnTo>
                  <a:lnTo>
                    <a:pt x="65" y="358"/>
                  </a:lnTo>
                  <a:lnTo>
                    <a:pt x="68" y="364"/>
                  </a:lnTo>
                  <a:lnTo>
                    <a:pt x="70" y="372"/>
                  </a:lnTo>
                  <a:lnTo>
                    <a:pt x="71" y="383"/>
                  </a:lnTo>
                  <a:lnTo>
                    <a:pt x="71" y="391"/>
                  </a:lnTo>
                  <a:lnTo>
                    <a:pt x="74" y="397"/>
                  </a:lnTo>
                  <a:lnTo>
                    <a:pt x="76" y="400"/>
                  </a:lnTo>
                  <a:lnTo>
                    <a:pt x="79" y="401"/>
                  </a:lnTo>
                  <a:lnTo>
                    <a:pt x="82" y="401"/>
                  </a:lnTo>
                  <a:lnTo>
                    <a:pt x="86" y="398"/>
                  </a:lnTo>
                  <a:lnTo>
                    <a:pt x="89" y="395"/>
                  </a:lnTo>
                  <a:lnTo>
                    <a:pt x="91" y="392"/>
                  </a:lnTo>
                  <a:lnTo>
                    <a:pt x="94" y="391"/>
                  </a:lnTo>
                  <a:lnTo>
                    <a:pt x="98" y="391"/>
                  </a:lnTo>
                  <a:lnTo>
                    <a:pt x="103" y="392"/>
                  </a:lnTo>
                  <a:lnTo>
                    <a:pt x="109" y="395"/>
                  </a:lnTo>
                  <a:lnTo>
                    <a:pt x="113" y="398"/>
                  </a:lnTo>
                  <a:lnTo>
                    <a:pt x="116" y="403"/>
                  </a:lnTo>
                  <a:lnTo>
                    <a:pt x="119" y="405"/>
                  </a:lnTo>
                  <a:lnTo>
                    <a:pt x="119" y="407"/>
                  </a:lnTo>
                  <a:lnTo>
                    <a:pt x="119" y="410"/>
                  </a:lnTo>
                  <a:lnTo>
                    <a:pt x="116" y="416"/>
                  </a:lnTo>
                  <a:lnTo>
                    <a:pt x="115" y="422"/>
                  </a:lnTo>
                  <a:lnTo>
                    <a:pt x="113" y="430"/>
                  </a:lnTo>
                  <a:lnTo>
                    <a:pt x="112" y="436"/>
                  </a:lnTo>
                  <a:lnTo>
                    <a:pt x="110" y="442"/>
                  </a:lnTo>
                  <a:lnTo>
                    <a:pt x="109" y="445"/>
                  </a:lnTo>
                  <a:lnTo>
                    <a:pt x="109" y="446"/>
                  </a:lnTo>
                  <a:lnTo>
                    <a:pt x="107" y="448"/>
                  </a:lnTo>
                  <a:lnTo>
                    <a:pt x="106" y="451"/>
                  </a:lnTo>
                  <a:lnTo>
                    <a:pt x="104" y="457"/>
                  </a:lnTo>
                  <a:lnTo>
                    <a:pt x="104" y="463"/>
                  </a:lnTo>
                  <a:lnTo>
                    <a:pt x="106" y="468"/>
                  </a:lnTo>
                  <a:lnTo>
                    <a:pt x="109" y="475"/>
                  </a:lnTo>
                  <a:lnTo>
                    <a:pt x="118" y="482"/>
                  </a:lnTo>
                  <a:lnTo>
                    <a:pt x="129" y="488"/>
                  </a:lnTo>
                  <a:lnTo>
                    <a:pt x="131" y="490"/>
                  </a:lnTo>
                  <a:lnTo>
                    <a:pt x="134" y="491"/>
                  </a:lnTo>
                  <a:lnTo>
                    <a:pt x="137" y="493"/>
                  </a:lnTo>
                  <a:lnTo>
                    <a:pt x="139" y="494"/>
                  </a:lnTo>
                  <a:lnTo>
                    <a:pt x="139" y="494"/>
                  </a:lnTo>
                  <a:lnTo>
                    <a:pt x="140" y="496"/>
                  </a:lnTo>
                  <a:lnTo>
                    <a:pt x="140" y="496"/>
                  </a:lnTo>
                  <a:lnTo>
                    <a:pt x="140" y="496"/>
                  </a:lnTo>
                  <a:lnTo>
                    <a:pt x="140" y="502"/>
                  </a:lnTo>
                  <a:lnTo>
                    <a:pt x="154" y="502"/>
                  </a:lnTo>
                  <a:lnTo>
                    <a:pt x="167" y="515"/>
                  </a:lnTo>
                  <a:lnTo>
                    <a:pt x="181" y="520"/>
                  </a:lnTo>
                  <a:lnTo>
                    <a:pt x="182" y="538"/>
                  </a:lnTo>
                  <a:lnTo>
                    <a:pt x="187" y="548"/>
                  </a:lnTo>
                  <a:lnTo>
                    <a:pt x="183" y="562"/>
                  </a:lnTo>
                  <a:lnTo>
                    <a:pt x="183" y="569"/>
                  </a:lnTo>
                  <a:lnTo>
                    <a:pt x="192" y="578"/>
                  </a:lnTo>
                  <a:lnTo>
                    <a:pt x="195" y="586"/>
                  </a:lnTo>
                  <a:lnTo>
                    <a:pt x="200" y="590"/>
                  </a:lnTo>
                  <a:lnTo>
                    <a:pt x="200" y="590"/>
                  </a:lnTo>
                  <a:lnTo>
                    <a:pt x="200" y="587"/>
                  </a:lnTo>
                  <a:lnTo>
                    <a:pt x="200" y="584"/>
                  </a:lnTo>
                  <a:lnTo>
                    <a:pt x="200" y="581"/>
                  </a:lnTo>
                  <a:lnTo>
                    <a:pt x="200" y="580"/>
                  </a:lnTo>
                  <a:lnTo>
                    <a:pt x="202" y="580"/>
                  </a:lnTo>
                  <a:lnTo>
                    <a:pt x="205" y="581"/>
                  </a:lnTo>
                  <a:lnTo>
                    <a:pt x="206" y="586"/>
                  </a:lnTo>
                  <a:lnTo>
                    <a:pt x="208" y="586"/>
                  </a:lnTo>
                  <a:lnTo>
                    <a:pt x="208" y="584"/>
                  </a:lnTo>
                  <a:lnTo>
                    <a:pt x="209" y="583"/>
                  </a:lnTo>
                  <a:lnTo>
                    <a:pt x="212" y="580"/>
                  </a:lnTo>
                  <a:lnTo>
                    <a:pt x="213" y="578"/>
                  </a:lnTo>
                  <a:lnTo>
                    <a:pt x="216" y="577"/>
                  </a:lnTo>
                  <a:lnTo>
                    <a:pt x="217" y="575"/>
                  </a:lnTo>
                  <a:lnTo>
                    <a:pt x="217" y="574"/>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16" name="Freeform 50"/>
            <p:cNvSpPr>
              <a:spLocks/>
            </p:cNvSpPr>
            <p:nvPr/>
          </p:nvSpPr>
          <p:spPr bwMode="auto">
            <a:xfrm>
              <a:off x="2475361" y="4518760"/>
              <a:ext cx="224850" cy="396173"/>
            </a:xfrm>
            <a:custGeom>
              <a:avLst/>
              <a:gdLst>
                <a:gd name="T0" fmla="*/ 236 w 335"/>
                <a:gd name="T1" fmla="*/ 565 h 591"/>
                <a:gd name="T2" fmla="*/ 261 w 335"/>
                <a:gd name="T3" fmla="*/ 578 h 591"/>
                <a:gd name="T4" fmla="*/ 271 w 335"/>
                <a:gd name="T5" fmla="*/ 566 h 591"/>
                <a:gd name="T6" fmla="*/ 272 w 335"/>
                <a:gd name="T7" fmla="*/ 542 h 591"/>
                <a:gd name="T8" fmla="*/ 294 w 335"/>
                <a:gd name="T9" fmla="*/ 536 h 591"/>
                <a:gd name="T10" fmla="*/ 298 w 335"/>
                <a:gd name="T11" fmla="*/ 526 h 591"/>
                <a:gd name="T12" fmla="*/ 297 w 335"/>
                <a:gd name="T13" fmla="*/ 509 h 591"/>
                <a:gd name="T14" fmla="*/ 301 w 335"/>
                <a:gd name="T15" fmla="*/ 499 h 591"/>
                <a:gd name="T16" fmla="*/ 300 w 335"/>
                <a:gd name="T17" fmla="*/ 481 h 591"/>
                <a:gd name="T18" fmla="*/ 303 w 335"/>
                <a:gd name="T19" fmla="*/ 468 h 591"/>
                <a:gd name="T20" fmla="*/ 306 w 335"/>
                <a:gd name="T21" fmla="*/ 451 h 591"/>
                <a:gd name="T22" fmla="*/ 322 w 335"/>
                <a:gd name="T23" fmla="*/ 425 h 591"/>
                <a:gd name="T24" fmla="*/ 328 w 335"/>
                <a:gd name="T25" fmla="*/ 407 h 591"/>
                <a:gd name="T26" fmla="*/ 334 w 335"/>
                <a:gd name="T27" fmla="*/ 385 h 591"/>
                <a:gd name="T28" fmla="*/ 322 w 335"/>
                <a:gd name="T29" fmla="*/ 358 h 591"/>
                <a:gd name="T30" fmla="*/ 325 w 335"/>
                <a:gd name="T31" fmla="*/ 328 h 591"/>
                <a:gd name="T32" fmla="*/ 322 w 335"/>
                <a:gd name="T33" fmla="*/ 290 h 591"/>
                <a:gd name="T34" fmla="*/ 316 w 335"/>
                <a:gd name="T35" fmla="*/ 229 h 591"/>
                <a:gd name="T36" fmla="*/ 310 w 335"/>
                <a:gd name="T37" fmla="*/ 160 h 591"/>
                <a:gd name="T38" fmla="*/ 306 w 335"/>
                <a:gd name="T39" fmla="*/ 103 h 591"/>
                <a:gd name="T40" fmla="*/ 303 w 335"/>
                <a:gd name="T41" fmla="*/ 80 h 591"/>
                <a:gd name="T42" fmla="*/ 292 w 335"/>
                <a:gd name="T43" fmla="*/ 59 h 591"/>
                <a:gd name="T44" fmla="*/ 291 w 335"/>
                <a:gd name="T45" fmla="*/ 49 h 591"/>
                <a:gd name="T46" fmla="*/ 274 w 335"/>
                <a:gd name="T47" fmla="*/ 31 h 591"/>
                <a:gd name="T48" fmla="*/ 274 w 335"/>
                <a:gd name="T49" fmla="*/ 0 h 591"/>
                <a:gd name="T50" fmla="*/ 58 w 335"/>
                <a:gd name="T51" fmla="*/ 22 h 591"/>
                <a:gd name="T52" fmla="*/ 68 w 335"/>
                <a:gd name="T53" fmla="*/ 29 h 591"/>
                <a:gd name="T54" fmla="*/ 74 w 335"/>
                <a:gd name="T55" fmla="*/ 41 h 591"/>
                <a:gd name="T56" fmla="*/ 86 w 335"/>
                <a:gd name="T57" fmla="*/ 50 h 591"/>
                <a:gd name="T58" fmla="*/ 94 w 335"/>
                <a:gd name="T59" fmla="*/ 82 h 591"/>
                <a:gd name="T60" fmla="*/ 83 w 335"/>
                <a:gd name="T61" fmla="*/ 93 h 591"/>
                <a:gd name="T62" fmla="*/ 82 w 335"/>
                <a:gd name="T63" fmla="*/ 113 h 591"/>
                <a:gd name="T64" fmla="*/ 67 w 335"/>
                <a:gd name="T65" fmla="*/ 121 h 591"/>
                <a:gd name="T66" fmla="*/ 64 w 335"/>
                <a:gd name="T67" fmla="*/ 124 h 591"/>
                <a:gd name="T68" fmla="*/ 41 w 335"/>
                <a:gd name="T69" fmla="*/ 130 h 591"/>
                <a:gd name="T70" fmla="*/ 31 w 335"/>
                <a:gd name="T71" fmla="*/ 157 h 591"/>
                <a:gd name="T72" fmla="*/ 43 w 335"/>
                <a:gd name="T73" fmla="*/ 181 h 591"/>
                <a:gd name="T74" fmla="*/ 34 w 335"/>
                <a:gd name="T75" fmla="*/ 194 h 591"/>
                <a:gd name="T76" fmla="*/ 30 w 335"/>
                <a:gd name="T77" fmla="*/ 205 h 591"/>
                <a:gd name="T78" fmla="*/ 28 w 335"/>
                <a:gd name="T79" fmla="*/ 214 h 591"/>
                <a:gd name="T80" fmla="*/ 8 w 335"/>
                <a:gd name="T81" fmla="*/ 220 h 591"/>
                <a:gd name="T82" fmla="*/ 11 w 335"/>
                <a:gd name="T83" fmla="*/ 235 h 591"/>
                <a:gd name="T84" fmla="*/ 8 w 335"/>
                <a:gd name="T85" fmla="*/ 244 h 591"/>
                <a:gd name="T86" fmla="*/ 2 w 335"/>
                <a:gd name="T87" fmla="*/ 249 h 591"/>
                <a:gd name="T88" fmla="*/ 1 w 335"/>
                <a:gd name="T89" fmla="*/ 275 h 591"/>
                <a:gd name="T90" fmla="*/ 22 w 335"/>
                <a:gd name="T91" fmla="*/ 322 h 591"/>
                <a:gd name="T92" fmla="*/ 58 w 335"/>
                <a:gd name="T93" fmla="*/ 350 h 591"/>
                <a:gd name="T94" fmla="*/ 71 w 335"/>
                <a:gd name="T95" fmla="*/ 383 h 591"/>
                <a:gd name="T96" fmla="*/ 82 w 335"/>
                <a:gd name="T97" fmla="*/ 401 h 591"/>
                <a:gd name="T98" fmla="*/ 98 w 335"/>
                <a:gd name="T99" fmla="*/ 391 h 591"/>
                <a:gd name="T100" fmla="*/ 119 w 335"/>
                <a:gd name="T101" fmla="*/ 407 h 591"/>
                <a:gd name="T102" fmla="*/ 112 w 335"/>
                <a:gd name="T103" fmla="*/ 436 h 591"/>
                <a:gd name="T104" fmla="*/ 106 w 335"/>
                <a:gd name="T105" fmla="*/ 451 h 591"/>
                <a:gd name="T106" fmla="*/ 129 w 335"/>
                <a:gd name="T107" fmla="*/ 488 h 591"/>
                <a:gd name="T108" fmla="*/ 139 w 335"/>
                <a:gd name="T109" fmla="*/ 494 h 591"/>
                <a:gd name="T110" fmla="*/ 167 w 335"/>
                <a:gd name="T111" fmla="*/ 515 h 591"/>
                <a:gd name="T112" fmla="*/ 192 w 335"/>
                <a:gd name="T113" fmla="*/ 578 h 591"/>
                <a:gd name="T114" fmla="*/ 200 w 335"/>
                <a:gd name="T115" fmla="*/ 584 h 591"/>
                <a:gd name="T116" fmla="*/ 206 w 335"/>
                <a:gd name="T117" fmla="*/ 586 h 591"/>
                <a:gd name="T118" fmla="*/ 216 w 335"/>
                <a:gd name="T119" fmla="*/ 577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5" h="591">
                  <a:moveTo>
                    <a:pt x="217" y="574"/>
                  </a:moveTo>
                  <a:lnTo>
                    <a:pt x="217" y="574"/>
                  </a:lnTo>
                  <a:lnTo>
                    <a:pt x="223" y="568"/>
                  </a:lnTo>
                  <a:lnTo>
                    <a:pt x="228" y="565"/>
                  </a:lnTo>
                  <a:lnTo>
                    <a:pt x="232" y="565"/>
                  </a:lnTo>
                  <a:lnTo>
                    <a:pt x="236" y="565"/>
                  </a:lnTo>
                  <a:lnTo>
                    <a:pt x="241" y="568"/>
                  </a:lnTo>
                  <a:lnTo>
                    <a:pt x="243" y="569"/>
                  </a:lnTo>
                  <a:lnTo>
                    <a:pt x="246" y="572"/>
                  </a:lnTo>
                  <a:lnTo>
                    <a:pt x="249" y="574"/>
                  </a:lnTo>
                  <a:lnTo>
                    <a:pt x="249" y="574"/>
                  </a:lnTo>
                  <a:lnTo>
                    <a:pt x="261" y="578"/>
                  </a:lnTo>
                  <a:lnTo>
                    <a:pt x="269" y="580"/>
                  </a:lnTo>
                  <a:lnTo>
                    <a:pt x="273" y="578"/>
                  </a:lnTo>
                  <a:lnTo>
                    <a:pt x="274" y="575"/>
                  </a:lnTo>
                  <a:lnTo>
                    <a:pt x="273" y="572"/>
                  </a:lnTo>
                  <a:lnTo>
                    <a:pt x="273" y="569"/>
                  </a:lnTo>
                  <a:lnTo>
                    <a:pt x="271" y="566"/>
                  </a:lnTo>
                  <a:lnTo>
                    <a:pt x="271" y="565"/>
                  </a:lnTo>
                  <a:lnTo>
                    <a:pt x="271" y="565"/>
                  </a:lnTo>
                  <a:lnTo>
                    <a:pt x="267" y="558"/>
                  </a:lnTo>
                  <a:lnTo>
                    <a:pt x="267" y="551"/>
                  </a:lnTo>
                  <a:lnTo>
                    <a:pt x="268" y="547"/>
                  </a:lnTo>
                  <a:lnTo>
                    <a:pt x="272" y="542"/>
                  </a:lnTo>
                  <a:lnTo>
                    <a:pt x="276" y="541"/>
                  </a:lnTo>
                  <a:lnTo>
                    <a:pt x="280" y="538"/>
                  </a:lnTo>
                  <a:lnTo>
                    <a:pt x="285" y="538"/>
                  </a:lnTo>
                  <a:lnTo>
                    <a:pt x="286" y="538"/>
                  </a:lnTo>
                  <a:lnTo>
                    <a:pt x="286" y="538"/>
                  </a:lnTo>
                  <a:lnTo>
                    <a:pt x="294" y="536"/>
                  </a:lnTo>
                  <a:lnTo>
                    <a:pt x="300" y="535"/>
                  </a:lnTo>
                  <a:lnTo>
                    <a:pt x="301" y="533"/>
                  </a:lnTo>
                  <a:lnTo>
                    <a:pt x="301" y="531"/>
                  </a:lnTo>
                  <a:lnTo>
                    <a:pt x="300" y="528"/>
                  </a:lnTo>
                  <a:lnTo>
                    <a:pt x="300" y="527"/>
                  </a:lnTo>
                  <a:lnTo>
                    <a:pt x="298" y="526"/>
                  </a:lnTo>
                  <a:lnTo>
                    <a:pt x="297" y="524"/>
                  </a:lnTo>
                  <a:lnTo>
                    <a:pt x="294" y="520"/>
                  </a:lnTo>
                  <a:lnTo>
                    <a:pt x="295" y="512"/>
                  </a:lnTo>
                  <a:lnTo>
                    <a:pt x="295" y="512"/>
                  </a:lnTo>
                  <a:lnTo>
                    <a:pt x="295" y="511"/>
                  </a:lnTo>
                  <a:lnTo>
                    <a:pt x="297" y="509"/>
                  </a:lnTo>
                  <a:lnTo>
                    <a:pt x="298" y="508"/>
                  </a:lnTo>
                  <a:lnTo>
                    <a:pt x="300" y="505"/>
                  </a:lnTo>
                  <a:lnTo>
                    <a:pt x="300" y="503"/>
                  </a:lnTo>
                  <a:lnTo>
                    <a:pt x="301" y="502"/>
                  </a:lnTo>
                  <a:lnTo>
                    <a:pt x="301" y="500"/>
                  </a:lnTo>
                  <a:lnTo>
                    <a:pt x="301" y="499"/>
                  </a:lnTo>
                  <a:lnTo>
                    <a:pt x="301" y="499"/>
                  </a:lnTo>
                  <a:lnTo>
                    <a:pt x="298" y="496"/>
                  </a:lnTo>
                  <a:lnTo>
                    <a:pt x="297" y="491"/>
                  </a:lnTo>
                  <a:lnTo>
                    <a:pt x="297" y="487"/>
                  </a:lnTo>
                  <a:lnTo>
                    <a:pt x="297" y="484"/>
                  </a:lnTo>
                  <a:lnTo>
                    <a:pt x="300" y="481"/>
                  </a:lnTo>
                  <a:lnTo>
                    <a:pt x="301" y="479"/>
                  </a:lnTo>
                  <a:lnTo>
                    <a:pt x="301" y="478"/>
                  </a:lnTo>
                  <a:lnTo>
                    <a:pt x="303" y="478"/>
                  </a:lnTo>
                  <a:lnTo>
                    <a:pt x="303" y="469"/>
                  </a:lnTo>
                  <a:lnTo>
                    <a:pt x="303" y="469"/>
                  </a:lnTo>
                  <a:lnTo>
                    <a:pt x="303" y="468"/>
                  </a:lnTo>
                  <a:lnTo>
                    <a:pt x="303" y="466"/>
                  </a:lnTo>
                  <a:lnTo>
                    <a:pt x="303" y="464"/>
                  </a:lnTo>
                  <a:lnTo>
                    <a:pt x="304" y="460"/>
                  </a:lnTo>
                  <a:lnTo>
                    <a:pt x="304" y="457"/>
                  </a:lnTo>
                  <a:lnTo>
                    <a:pt x="306" y="454"/>
                  </a:lnTo>
                  <a:lnTo>
                    <a:pt x="306" y="451"/>
                  </a:lnTo>
                  <a:lnTo>
                    <a:pt x="306" y="449"/>
                  </a:lnTo>
                  <a:lnTo>
                    <a:pt x="306" y="449"/>
                  </a:lnTo>
                  <a:lnTo>
                    <a:pt x="312" y="445"/>
                  </a:lnTo>
                  <a:lnTo>
                    <a:pt x="316" y="437"/>
                  </a:lnTo>
                  <a:lnTo>
                    <a:pt x="319" y="431"/>
                  </a:lnTo>
                  <a:lnTo>
                    <a:pt x="322" y="425"/>
                  </a:lnTo>
                  <a:lnTo>
                    <a:pt x="325" y="418"/>
                  </a:lnTo>
                  <a:lnTo>
                    <a:pt x="327" y="413"/>
                  </a:lnTo>
                  <a:lnTo>
                    <a:pt x="328" y="409"/>
                  </a:lnTo>
                  <a:lnTo>
                    <a:pt x="328" y="407"/>
                  </a:lnTo>
                  <a:lnTo>
                    <a:pt x="328" y="407"/>
                  </a:lnTo>
                  <a:lnTo>
                    <a:pt x="328" y="407"/>
                  </a:lnTo>
                  <a:lnTo>
                    <a:pt x="330" y="405"/>
                  </a:lnTo>
                  <a:lnTo>
                    <a:pt x="331" y="403"/>
                  </a:lnTo>
                  <a:lnTo>
                    <a:pt x="333" y="401"/>
                  </a:lnTo>
                  <a:lnTo>
                    <a:pt x="333" y="401"/>
                  </a:lnTo>
                  <a:lnTo>
                    <a:pt x="334" y="392"/>
                  </a:lnTo>
                  <a:lnTo>
                    <a:pt x="334" y="385"/>
                  </a:lnTo>
                  <a:lnTo>
                    <a:pt x="333" y="377"/>
                  </a:lnTo>
                  <a:lnTo>
                    <a:pt x="330" y="372"/>
                  </a:lnTo>
                  <a:lnTo>
                    <a:pt x="328" y="367"/>
                  </a:lnTo>
                  <a:lnTo>
                    <a:pt x="325" y="362"/>
                  </a:lnTo>
                  <a:lnTo>
                    <a:pt x="324" y="359"/>
                  </a:lnTo>
                  <a:lnTo>
                    <a:pt x="322" y="358"/>
                  </a:lnTo>
                  <a:lnTo>
                    <a:pt x="322" y="355"/>
                  </a:lnTo>
                  <a:lnTo>
                    <a:pt x="322" y="335"/>
                  </a:lnTo>
                  <a:lnTo>
                    <a:pt x="325" y="331"/>
                  </a:lnTo>
                  <a:lnTo>
                    <a:pt x="325" y="331"/>
                  </a:lnTo>
                  <a:lnTo>
                    <a:pt x="325" y="329"/>
                  </a:lnTo>
                  <a:lnTo>
                    <a:pt x="325" y="328"/>
                  </a:lnTo>
                  <a:lnTo>
                    <a:pt x="325" y="323"/>
                  </a:lnTo>
                  <a:lnTo>
                    <a:pt x="324" y="319"/>
                  </a:lnTo>
                  <a:lnTo>
                    <a:pt x="324" y="313"/>
                  </a:lnTo>
                  <a:lnTo>
                    <a:pt x="324" y="307"/>
                  </a:lnTo>
                  <a:lnTo>
                    <a:pt x="322" y="299"/>
                  </a:lnTo>
                  <a:lnTo>
                    <a:pt x="322" y="290"/>
                  </a:lnTo>
                  <a:lnTo>
                    <a:pt x="321" y="281"/>
                  </a:lnTo>
                  <a:lnTo>
                    <a:pt x="321" y="272"/>
                  </a:lnTo>
                  <a:lnTo>
                    <a:pt x="319" y="262"/>
                  </a:lnTo>
                  <a:lnTo>
                    <a:pt x="318" y="250"/>
                  </a:lnTo>
                  <a:lnTo>
                    <a:pt x="318" y="241"/>
                  </a:lnTo>
                  <a:lnTo>
                    <a:pt x="316" y="229"/>
                  </a:lnTo>
                  <a:lnTo>
                    <a:pt x="315" y="217"/>
                  </a:lnTo>
                  <a:lnTo>
                    <a:pt x="315" y="206"/>
                  </a:lnTo>
                  <a:lnTo>
                    <a:pt x="313" y="193"/>
                  </a:lnTo>
                  <a:lnTo>
                    <a:pt x="312" y="182"/>
                  </a:lnTo>
                  <a:lnTo>
                    <a:pt x="312" y="170"/>
                  </a:lnTo>
                  <a:lnTo>
                    <a:pt x="310" y="160"/>
                  </a:lnTo>
                  <a:lnTo>
                    <a:pt x="309" y="149"/>
                  </a:lnTo>
                  <a:lnTo>
                    <a:pt x="309" y="139"/>
                  </a:lnTo>
                  <a:lnTo>
                    <a:pt x="307" y="128"/>
                  </a:lnTo>
                  <a:lnTo>
                    <a:pt x="307" y="121"/>
                  </a:lnTo>
                  <a:lnTo>
                    <a:pt x="306" y="112"/>
                  </a:lnTo>
                  <a:lnTo>
                    <a:pt x="306" y="103"/>
                  </a:lnTo>
                  <a:lnTo>
                    <a:pt x="304" y="97"/>
                  </a:lnTo>
                  <a:lnTo>
                    <a:pt x="304" y="92"/>
                  </a:lnTo>
                  <a:lnTo>
                    <a:pt x="304" y="88"/>
                  </a:lnTo>
                  <a:lnTo>
                    <a:pt x="303" y="83"/>
                  </a:lnTo>
                  <a:lnTo>
                    <a:pt x="303" y="82"/>
                  </a:lnTo>
                  <a:lnTo>
                    <a:pt x="303" y="80"/>
                  </a:lnTo>
                  <a:lnTo>
                    <a:pt x="303" y="80"/>
                  </a:lnTo>
                  <a:lnTo>
                    <a:pt x="300" y="76"/>
                  </a:lnTo>
                  <a:lnTo>
                    <a:pt x="297" y="71"/>
                  </a:lnTo>
                  <a:lnTo>
                    <a:pt x="295" y="67"/>
                  </a:lnTo>
                  <a:lnTo>
                    <a:pt x="294" y="62"/>
                  </a:lnTo>
                  <a:lnTo>
                    <a:pt x="292" y="59"/>
                  </a:lnTo>
                  <a:lnTo>
                    <a:pt x="292" y="56"/>
                  </a:lnTo>
                  <a:lnTo>
                    <a:pt x="292" y="55"/>
                  </a:lnTo>
                  <a:lnTo>
                    <a:pt x="292" y="53"/>
                  </a:lnTo>
                  <a:lnTo>
                    <a:pt x="292" y="53"/>
                  </a:lnTo>
                  <a:lnTo>
                    <a:pt x="291" y="52"/>
                  </a:lnTo>
                  <a:lnTo>
                    <a:pt x="291" y="49"/>
                  </a:lnTo>
                  <a:lnTo>
                    <a:pt x="289" y="46"/>
                  </a:lnTo>
                  <a:lnTo>
                    <a:pt x="289" y="44"/>
                  </a:lnTo>
                  <a:lnTo>
                    <a:pt x="289" y="44"/>
                  </a:lnTo>
                  <a:lnTo>
                    <a:pt x="282" y="40"/>
                  </a:lnTo>
                  <a:lnTo>
                    <a:pt x="277" y="35"/>
                  </a:lnTo>
                  <a:lnTo>
                    <a:pt x="274" y="31"/>
                  </a:lnTo>
                  <a:lnTo>
                    <a:pt x="274" y="26"/>
                  </a:lnTo>
                  <a:lnTo>
                    <a:pt x="274" y="22"/>
                  </a:lnTo>
                  <a:lnTo>
                    <a:pt x="274" y="19"/>
                  </a:lnTo>
                  <a:lnTo>
                    <a:pt x="274" y="16"/>
                  </a:lnTo>
                  <a:lnTo>
                    <a:pt x="274" y="16"/>
                  </a:lnTo>
                  <a:lnTo>
                    <a:pt x="274" y="0"/>
                  </a:lnTo>
                  <a:lnTo>
                    <a:pt x="274" y="1"/>
                  </a:lnTo>
                  <a:lnTo>
                    <a:pt x="56" y="17"/>
                  </a:lnTo>
                  <a:lnTo>
                    <a:pt x="56" y="17"/>
                  </a:lnTo>
                  <a:lnTo>
                    <a:pt x="56" y="19"/>
                  </a:lnTo>
                  <a:lnTo>
                    <a:pt x="56" y="20"/>
                  </a:lnTo>
                  <a:lnTo>
                    <a:pt x="58" y="22"/>
                  </a:lnTo>
                  <a:lnTo>
                    <a:pt x="58" y="22"/>
                  </a:lnTo>
                  <a:lnTo>
                    <a:pt x="60" y="23"/>
                  </a:lnTo>
                  <a:lnTo>
                    <a:pt x="61" y="25"/>
                  </a:lnTo>
                  <a:lnTo>
                    <a:pt x="65" y="26"/>
                  </a:lnTo>
                  <a:lnTo>
                    <a:pt x="68" y="29"/>
                  </a:lnTo>
                  <a:lnTo>
                    <a:pt x="68" y="29"/>
                  </a:lnTo>
                  <a:lnTo>
                    <a:pt x="73" y="31"/>
                  </a:lnTo>
                  <a:lnTo>
                    <a:pt x="76" y="34"/>
                  </a:lnTo>
                  <a:lnTo>
                    <a:pt x="76" y="37"/>
                  </a:lnTo>
                  <a:lnTo>
                    <a:pt x="76" y="38"/>
                  </a:lnTo>
                  <a:lnTo>
                    <a:pt x="76" y="40"/>
                  </a:lnTo>
                  <a:lnTo>
                    <a:pt x="74" y="41"/>
                  </a:lnTo>
                  <a:lnTo>
                    <a:pt x="74" y="43"/>
                  </a:lnTo>
                  <a:lnTo>
                    <a:pt x="74" y="43"/>
                  </a:lnTo>
                  <a:lnTo>
                    <a:pt x="83" y="49"/>
                  </a:lnTo>
                  <a:lnTo>
                    <a:pt x="83" y="49"/>
                  </a:lnTo>
                  <a:lnTo>
                    <a:pt x="85" y="49"/>
                  </a:lnTo>
                  <a:lnTo>
                    <a:pt x="86" y="50"/>
                  </a:lnTo>
                  <a:lnTo>
                    <a:pt x="89" y="52"/>
                  </a:lnTo>
                  <a:lnTo>
                    <a:pt x="93" y="55"/>
                  </a:lnTo>
                  <a:lnTo>
                    <a:pt x="94" y="59"/>
                  </a:lnTo>
                  <a:lnTo>
                    <a:pt x="96" y="64"/>
                  </a:lnTo>
                  <a:lnTo>
                    <a:pt x="96" y="71"/>
                  </a:lnTo>
                  <a:lnTo>
                    <a:pt x="94" y="82"/>
                  </a:lnTo>
                  <a:lnTo>
                    <a:pt x="94" y="82"/>
                  </a:lnTo>
                  <a:lnTo>
                    <a:pt x="91" y="89"/>
                  </a:lnTo>
                  <a:lnTo>
                    <a:pt x="89" y="92"/>
                  </a:lnTo>
                  <a:lnTo>
                    <a:pt x="86" y="93"/>
                  </a:lnTo>
                  <a:lnTo>
                    <a:pt x="85" y="92"/>
                  </a:lnTo>
                  <a:lnTo>
                    <a:pt x="83" y="93"/>
                  </a:lnTo>
                  <a:lnTo>
                    <a:pt x="83" y="94"/>
                  </a:lnTo>
                  <a:lnTo>
                    <a:pt x="82" y="101"/>
                  </a:lnTo>
                  <a:lnTo>
                    <a:pt x="82" y="113"/>
                  </a:lnTo>
                  <a:lnTo>
                    <a:pt x="82" y="113"/>
                  </a:lnTo>
                  <a:lnTo>
                    <a:pt x="82" y="113"/>
                  </a:lnTo>
                  <a:lnTo>
                    <a:pt x="82" y="113"/>
                  </a:lnTo>
                  <a:lnTo>
                    <a:pt x="82" y="115"/>
                  </a:lnTo>
                  <a:lnTo>
                    <a:pt x="80" y="116"/>
                  </a:lnTo>
                  <a:lnTo>
                    <a:pt x="79" y="118"/>
                  </a:lnTo>
                  <a:lnTo>
                    <a:pt x="76" y="119"/>
                  </a:lnTo>
                  <a:lnTo>
                    <a:pt x="73" y="121"/>
                  </a:lnTo>
                  <a:lnTo>
                    <a:pt x="67" y="121"/>
                  </a:lnTo>
                  <a:lnTo>
                    <a:pt x="67" y="121"/>
                  </a:lnTo>
                  <a:lnTo>
                    <a:pt x="65" y="121"/>
                  </a:lnTo>
                  <a:lnTo>
                    <a:pt x="65" y="122"/>
                  </a:lnTo>
                  <a:lnTo>
                    <a:pt x="65" y="122"/>
                  </a:lnTo>
                  <a:lnTo>
                    <a:pt x="65" y="124"/>
                  </a:lnTo>
                  <a:lnTo>
                    <a:pt x="64" y="124"/>
                  </a:lnTo>
                  <a:lnTo>
                    <a:pt x="63" y="125"/>
                  </a:lnTo>
                  <a:lnTo>
                    <a:pt x="59" y="127"/>
                  </a:lnTo>
                  <a:lnTo>
                    <a:pt x="53" y="128"/>
                  </a:lnTo>
                  <a:lnTo>
                    <a:pt x="53" y="128"/>
                  </a:lnTo>
                  <a:lnTo>
                    <a:pt x="47" y="128"/>
                  </a:lnTo>
                  <a:lnTo>
                    <a:pt x="41" y="130"/>
                  </a:lnTo>
                  <a:lnTo>
                    <a:pt x="35" y="133"/>
                  </a:lnTo>
                  <a:lnTo>
                    <a:pt x="31" y="136"/>
                  </a:lnTo>
                  <a:lnTo>
                    <a:pt x="29" y="139"/>
                  </a:lnTo>
                  <a:lnTo>
                    <a:pt x="29" y="145"/>
                  </a:lnTo>
                  <a:lnTo>
                    <a:pt x="29" y="151"/>
                  </a:lnTo>
                  <a:lnTo>
                    <a:pt x="31" y="157"/>
                  </a:lnTo>
                  <a:lnTo>
                    <a:pt x="31" y="157"/>
                  </a:lnTo>
                  <a:lnTo>
                    <a:pt x="34" y="164"/>
                  </a:lnTo>
                  <a:lnTo>
                    <a:pt x="38" y="169"/>
                  </a:lnTo>
                  <a:lnTo>
                    <a:pt x="40" y="173"/>
                  </a:lnTo>
                  <a:lnTo>
                    <a:pt x="41" y="176"/>
                  </a:lnTo>
                  <a:lnTo>
                    <a:pt x="43" y="181"/>
                  </a:lnTo>
                  <a:lnTo>
                    <a:pt x="41" y="184"/>
                  </a:lnTo>
                  <a:lnTo>
                    <a:pt x="38" y="186"/>
                  </a:lnTo>
                  <a:lnTo>
                    <a:pt x="34" y="191"/>
                  </a:lnTo>
                  <a:lnTo>
                    <a:pt x="34" y="191"/>
                  </a:lnTo>
                  <a:lnTo>
                    <a:pt x="34" y="191"/>
                  </a:lnTo>
                  <a:lnTo>
                    <a:pt x="34" y="194"/>
                  </a:lnTo>
                  <a:lnTo>
                    <a:pt x="32" y="196"/>
                  </a:lnTo>
                  <a:lnTo>
                    <a:pt x="31" y="199"/>
                  </a:lnTo>
                  <a:lnTo>
                    <a:pt x="31" y="200"/>
                  </a:lnTo>
                  <a:lnTo>
                    <a:pt x="30" y="202"/>
                  </a:lnTo>
                  <a:lnTo>
                    <a:pt x="30" y="203"/>
                  </a:lnTo>
                  <a:lnTo>
                    <a:pt x="30" y="205"/>
                  </a:lnTo>
                  <a:lnTo>
                    <a:pt x="30" y="205"/>
                  </a:lnTo>
                  <a:lnTo>
                    <a:pt x="30" y="205"/>
                  </a:lnTo>
                  <a:lnTo>
                    <a:pt x="29" y="206"/>
                  </a:lnTo>
                  <a:lnTo>
                    <a:pt x="29" y="209"/>
                  </a:lnTo>
                  <a:lnTo>
                    <a:pt x="29" y="211"/>
                  </a:lnTo>
                  <a:lnTo>
                    <a:pt x="28" y="214"/>
                  </a:lnTo>
                  <a:lnTo>
                    <a:pt x="25" y="215"/>
                  </a:lnTo>
                  <a:lnTo>
                    <a:pt x="20" y="217"/>
                  </a:lnTo>
                  <a:lnTo>
                    <a:pt x="16" y="217"/>
                  </a:lnTo>
                  <a:lnTo>
                    <a:pt x="16" y="217"/>
                  </a:lnTo>
                  <a:lnTo>
                    <a:pt x="11" y="218"/>
                  </a:lnTo>
                  <a:lnTo>
                    <a:pt x="8" y="220"/>
                  </a:lnTo>
                  <a:lnTo>
                    <a:pt x="7" y="223"/>
                  </a:lnTo>
                  <a:lnTo>
                    <a:pt x="7" y="226"/>
                  </a:lnTo>
                  <a:lnTo>
                    <a:pt x="7" y="229"/>
                  </a:lnTo>
                  <a:lnTo>
                    <a:pt x="8" y="230"/>
                  </a:lnTo>
                  <a:lnTo>
                    <a:pt x="10" y="233"/>
                  </a:lnTo>
                  <a:lnTo>
                    <a:pt x="11" y="235"/>
                  </a:lnTo>
                  <a:lnTo>
                    <a:pt x="11" y="235"/>
                  </a:lnTo>
                  <a:lnTo>
                    <a:pt x="11" y="235"/>
                  </a:lnTo>
                  <a:lnTo>
                    <a:pt x="11" y="236"/>
                  </a:lnTo>
                  <a:lnTo>
                    <a:pt x="11" y="239"/>
                  </a:lnTo>
                  <a:lnTo>
                    <a:pt x="10" y="241"/>
                  </a:lnTo>
                  <a:lnTo>
                    <a:pt x="8" y="244"/>
                  </a:lnTo>
                  <a:lnTo>
                    <a:pt x="7" y="245"/>
                  </a:lnTo>
                  <a:lnTo>
                    <a:pt x="5" y="247"/>
                  </a:lnTo>
                  <a:lnTo>
                    <a:pt x="4" y="248"/>
                  </a:lnTo>
                  <a:lnTo>
                    <a:pt x="4" y="248"/>
                  </a:lnTo>
                  <a:lnTo>
                    <a:pt x="4" y="248"/>
                  </a:lnTo>
                  <a:lnTo>
                    <a:pt x="2" y="249"/>
                  </a:lnTo>
                  <a:lnTo>
                    <a:pt x="2" y="250"/>
                  </a:lnTo>
                  <a:lnTo>
                    <a:pt x="2" y="253"/>
                  </a:lnTo>
                  <a:lnTo>
                    <a:pt x="1" y="257"/>
                  </a:lnTo>
                  <a:lnTo>
                    <a:pt x="1" y="262"/>
                  </a:lnTo>
                  <a:lnTo>
                    <a:pt x="0" y="268"/>
                  </a:lnTo>
                  <a:lnTo>
                    <a:pt x="1" y="275"/>
                  </a:lnTo>
                  <a:lnTo>
                    <a:pt x="1" y="281"/>
                  </a:lnTo>
                  <a:lnTo>
                    <a:pt x="2" y="289"/>
                  </a:lnTo>
                  <a:lnTo>
                    <a:pt x="5" y="298"/>
                  </a:lnTo>
                  <a:lnTo>
                    <a:pt x="10" y="305"/>
                  </a:lnTo>
                  <a:lnTo>
                    <a:pt x="14" y="313"/>
                  </a:lnTo>
                  <a:lnTo>
                    <a:pt x="22" y="322"/>
                  </a:lnTo>
                  <a:lnTo>
                    <a:pt x="29" y="331"/>
                  </a:lnTo>
                  <a:lnTo>
                    <a:pt x="38" y="340"/>
                  </a:lnTo>
                  <a:lnTo>
                    <a:pt x="50" y="347"/>
                  </a:lnTo>
                  <a:lnTo>
                    <a:pt x="50" y="347"/>
                  </a:lnTo>
                  <a:lnTo>
                    <a:pt x="53" y="349"/>
                  </a:lnTo>
                  <a:lnTo>
                    <a:pt x="58" y="350"/>
                  </a:lnTo>
                  <a:lnTo>
                    <a:pt x="60" y="352"/>
                  </a:lnTo>
                  <a:lnTo>
                    <a:pt x="63" y="355"/>
                  </a:lnTo>
                  <a:lnTo>
                    <a:pt x="65" y="358"/>
                  </a:lnTo>
                  <a:lnTo>
                    <a:pt x="68" y="364"/>
                  </a:lnTo>
                  <a:lnTo>
                    <a:pt x="70" y="372"/>
                  </a:lnTo>
                  <a:lnTo>
                    <a:pt x="71" y="383"/>
                  </a:lnTo>
                  <a:lnTo>
                    <a:pt x="71" y="383"/>
                  </a:lnTo>
                  <a:lnTo>
                    <a:pt x="71" y="391"/>
                  </a:lnTo>
                  <a:lnTo>
                    <a:pt x="74" y="397"/>
                  </a:lnTo>
                  <a:lnTo>
                    <a:pt x="76" y="400"/>
                  </a:lnTo>
                  <a:lnTo>
                    <a:pt x="79" y="401"/>
                  </a:lnTo>
                  <a:lnTo>
                    <a:pt x="82" y="401"/>
                  </a:lnTo>
                  <a:lnTo>
                    <a:pt x="86" y="398"/>
                  </a:lnTo>
                  <a:lnTo>
                    <a:pt x="89" y="395"/>
                  </a:lnTo>
                  <a:lnTo>
                    <a:pt x="91" y="392"/>
                  </a:lnTo>
                  <a:lnTo>
                    <a:pt x="91" y="392"/>
                  </a:lnTo>
                  <a:lnTo>
                    <a:pt x="94" y="391"/>
                  </a:lnTo>
                  <a:lnTo>
                    <a:pt x="98" y="391"/>
                  </a:lnTo>
                  <a:lnTo>
                    <a:pt x="103" y="392"/>
                  </a:lnTo>
                  <a:lnTo>
                    <a:pt x="109" y="395"/>
                  </a:lnTo>
                  <a:lnTo>
                    <a:pt x="113" y="398"/>
                  </a:lnTo>
                  <a:lnTo>
                    <a:pt x="116" y="403"/>
                  </a:lnTo>
                  <a:lnTo>
                    <a:pt x="119" y="405"/>
                  </a:lnTo>
                  <a:lnTo>
                    <a:pt x="119" y="407"/>
                  </a:lnTo>
                  <a:lnTo>
                    <a:pt x="119" y="407"/>
                  </a:lnTo>
                  <a:lnTo>
                    <a:pt x="119" y="410"/>
                  </a:lnTo>
                  <a:lnTo>
                    <a:pt x="116" y="416"/>
                  </a:lnTo>
                  <a:lnTo>
                    <a:pt x="115" y="422"/>
                  </a:lnTo>
                  <a:lnTo>
                    <a:pt x="113" y="430"/>
                  </a:lnTo>
                  <a:lnTo>
                    <a:pt x="112" y="436"/>
                  </a:lnTo>
                  <a:lnTo>
                    <a:pt x="110" y="442"/>
                  </a:lnTo>
                  <a:lnTo>
                    <a:pt x="109" y="445"/>
                  </a:lnTo>
                  <a:lnTo>
                    <a:pt x="109" y="446"/>
                  </a:lnTo>
                  <a:lnTo>
                    <a:pt x="109" y="446"/>
                  </a:lnTo>
                  <a:lnTo>
                    <a:pt x="107" y="448"/>
                  </a:lnTo>
                  <a:lnTo>
                    <a:pt x="106" y="451"/>
                  </a:lnTo>
                  <a:lnTo>
                    <a:pt x="104" y="457"/>
                  </a:lnTo>
                  <a:lnTo>
                    <a:pt x="104" y="463"/>
                  </a:lnTo>
                  <a:lnTo>
                    <a:pt x="106" y="468"/>
                  </a:lnTo>
                  <a:lnTo>
                    <a:pt x="109" y="475"/>
                  </a:lnTo>
                  <a:lnTo>
                    <a:pt x="118" y="482"/>
                  </a:lnTo>
                  <a:lnTo>
                    <a:pt x="129" y="488"/>
                  </a:lnTo>
                  <a:lnTo>
                    <a:pt x="129" y="488"/>
                  </a:lnTo>
                  <a:lnTo>
                    <a:pt x="131" y="490"/>
                  </a:lnTo>
                  <a:lnTo>
                    <a:pt x="134" y="491"/>
                  </a:lnTo>
                  <a:lnTo>
                    <a:pt x="137" y="493"/>
                  </a:lnTo>
                  <a:lnTo>
                    <a:pt x="139" y="494"/>
                  </a:lnTo>
                  <a:lnTo>
                    <a:pt x="139" y="494"/>
                  </a:lnTo>
                  <a:lnTo>
                    <a:pt x="140" y="496"/>
                  </a:lnTo>
                  <a:lnTo>
                    <a:pt x="140" y="496"/>
                  </a:lnTo>
                  <a:lnTo>
                    <a:pt x="140" y="496"/>
                  </a:lnTo>
                  <a:lnTo>
                    <a:pt x="140" y="502"/>
                  </a:lnTo>
                  <a:lnTo>
                    <a:pt x="154" y="502"/>
                  </a:lnTo>
                  <a:lnTo>
                    <a:pt x="167" y="515"/>
                  </a:lnTo>
                  <a:lnTo>
                    <a:pt x="181" y="520"/>
                  </a:lnTo>
                  <a:lnTo>
                    <a:pt x="182" y="538"/>
                  </a:lnTo>
                  <a:lnTo>
                    <a:pt x="187" y="548"/>
                  </a:lnTo>
                  <a:lnTo>
                    <a:pt x="183" y="562"/>
                  </a:lnTo>
                  <a:lnTo>
                    <a:pt x="183" y="569"/>
                  </a:lnTo>
                  <a:lnTo>
                    <a:pt x="192" y="578"/>
                  </a:lnTo>
                  <a:lnTo>
                    <a:pt x="195" y="586"/>
                  </a:lnTo>
                  <a:lnTo>
                    <a:pt x="200" y="590"/>
                  </a:lnTo>
                  <a:lnTo>
                    <a:pt x="200" y="590"/>
                  </a:lnTo>
                  <a:lnTo>
                    <a:pt x="200" y="590"/>
                  </a:lnTo>
                  <a:lnTo>
                    <a:pt x="200" y="587"/>
                  </a:lnTo>
                  <a:lnTo>
                    <a:pt x="200" y="584"/>
                  </a:lnTo>
                  <a:lnTo>
                    <a:pt x="200" y="581"/>
                  </a:lnTo>
                  <a:lnTo>
                    <a:pt x="200" y="580"/>
                  </a:lnTo>
                  <a:lnTo>
                    <a:pt x="202" y="580"/>
                  </a:lnTo>
                  <a:lnTo>
                    <a:pt x="205" y="581"/>
                  </a:lnTo>
                  <a:lnTo>
                    <a:pt x="206" y="586"/>
                  </a:lnTo>
                  <a:lnTo>
                    <a:pt x="206" y="586"/>
                  </a:lnTo>
                  <a:lnTo>
                    <a:pt x="208" y="586"/>
                  </a:lnTo>
                  <a:lnTo>
                    <a:pt x="208" y="584"/>
                  </a:lnTo>
                  <a:lnTo>
                    <a:pt x="209" y="583"/>
                  </a:lnTo>
                  <a:lnTo>
                    <a:pt x="212" y="580"/>
                  </a:lnTo>
                  <a:lnTo>
                    <a:pt x="213" y="578"/>
                  </a:lnTo>
                  <a:lnTo>
                    <a:pt x="216" y="577"/>
                  </a:lnTo>
                  <a:lnTo>
                    <a:pt x="217" y="575"/>
                  </a:lnTo>
                  <a:lnTo>
                    <a:pt x="217" y="574"/>
                  </a:lnTo>
                </a:path>
              </a:pathLst>
            </a:custGeom>
            <a:solidFill>
              <a:schemeClr val="accent2">
                <a:lumMod val="7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17" name="Freeform 51"/>
            <p:cNvSpPr>
              <a:spLocks/>
            </p:cNvSpPr>
            <p:nvPr/>
          </p:nvSpPr>
          <p:spPr bwMode="auto">
            <a:xfrm>
              <a:off x="2715281" y="4271618"/>
              <a:ext cx="215807" cy="295577"/>
            </a:xfrm>
            <a:custGeom>
              <a:avLst/>
              <a:gdLst>
                <a:gd name="T0" fmla="*/ 270 w 321"/>
                <a:gd name="T1" fmla="*/ 387 h 440"/>
                <a:gd name="T2" fmla="*/ 278 w 321"/>
                <a:gd name="T3" fmla="*/ 356 h 440"/>
                <a:gd name="T4" fmla="*/ 294 w 321"/>
                <a:gd name="T5" fmla="*/ 334 h 440"/>
                <a:gd name="T6" fmla="*/ 300 w 321"/>
                <a:gd name="T7" fmla="*/ 317 h 440"/>
                <a:gd name="T8" fmla="*/ 303 w 321"/>
                <a:gd name="T9" fmla="*/ 304 h 440"/>
                <a:gd name="T10" fmla="*/ 312 w 321"/>
                <a:gd name="T11" fmla="*/ 309 h 440"/>
                <a:gd name="T12" fmla="*/ 318 w 321"/>
                <a:gd name="T13" fmla="*/ 304 h 440"/>
                <a:gd name="T14" fmla="*/ 320 w 321"/>
                <a:gd name="T15" fmla="*/ 267 h 440"/>
                <a:gd name="T16" fmla="*/ 291 w 321"/>
                <a:gd name="T17" fmla="*/ 181 h 440"/>
                <a:gd name="T18" fmla="*/ 273 w 321"/>
                <a:gd name="T19" fmla="*/ 159 h 440"/>
                <a:gd name="T20" fmla="*/ 260 w 321"/>
                <a:gd name="T21" fmla="*/ 167 h 440"/>
                <a:gd name="T22" fmla="*/ 248 w 321"/>
                <a:gd name="T23" fmla="*/ 174 h 440"/>
                <a:gd name="T24" fmla="*/ 237 w 321"/>
                <a:gd name="T25" fmla="*/ 194 h 440"/>
                <a:gd name="T26" fmla="*/ 225 w 321"/>
                <a:gd name="T27" fmla="*/ 211 h 440"/>
                <a:gd name="T28" fmla="*/ 220 w 321"/>
                <a:gd name="T29" fmla="*/ 219 h 440"/>
                <a:gd name="T30" fmla="*/ 212 w 321"/>
                <a:gd name="T31" fmla="*/ 217 h 440"/>
                <a:gd name="T32" fmla="*/ 195 w 321"/>
                <a:gd name="T33" fmla="*/ 203 h 440"/>
                <a:gd name="T34" fmla="*/ 200 w 321"/>
                <a:gd name="T35" fmla="*/ 181 h 440"/>
                <a:gd name="T36" fmla="*/ 210 w 321"/>
                <a:gd name="T37" fmla="*/ 176 h 440"/>
                <a:gd name="T38" fmla="*/ 233 w 321"/>
                <a:gd name="T39" fmla="*/ 128 h 440"/>
                <a:gd name="T40" fmla="*/ 233 w 321"/>
                <a:gd name="T41" fmla="*/ 99 h 440"/>
                <a:gd name="T42" fmla="*/ 222 w 321"/>
                <a:gd name="T43" fmla="*/ 77 h 440"/>
                <a:gd name="T44" fmla="*/ 216 w 321"/>
                <a:gd name="T45" fmla="*/ 62 h 440"/>
                <a:gd name="T46" fmla="*/ 228 w 321"/>
                <a:gd name="T47" fmla="*/ 63 h 440"/>
                <a:gd name="T48" fmla="*/ 210 w 321"/>
                <a:gd name="T49" fmla="*/ 33 h 440"/>
                <a:gd name="T50" fmla="*/ 179 w 321"/>
                <a:gd name="T51" fmla="*/ 24 h 440"/>
                <a:gd name="T52" fmla="*/ 117 w 321"/>
                <a:gd name="T53" fmla="*/ 0 h 440"/>
                <a:gd name="T54" fmla="*/ 96 w 321"/>
                <a:gd name="T55" fmla="*/ 8 h 440"/>
                <a:gd name="T56" fmla="*/ 90 w 321"/>
                <a:gd name="T57" fmla="*/ 31 h 440"/>
                <a:gd name="T58" fmla="*/ 101 w 321"/>
                <a:gd name="T59" fmla="*/ 39 h 440"/>
                <a:gd name="T60" fmla="*/ 91 w 321"/>
                <a:gd name="T61" fmla="*/ 45 h 440"/>
                <a:gd name="T62" fmla="*/ 72 w 321"/>
                <a:gd name="T63" fmla="*/ 61 h 440"/>
                <a:gd name="T64" fmla="*/ 75 w 321"/>
                <a:gd name="T65" fmla="*/ 85 h 440"/>
                <a:gd name="T66" fmla="*/ 69 w 321"/>
                <a:gd name="T67" fmla="*/ 107 h 440"/>
                <a:gd name="T68" fmla="*/ 61 w 321"/>
                <a:gd name="T69" fmla="*/ 111 h 440"/>
                <a:gd name="T70" fmla="*/ 60 w 321"/>
                <a:gd name="T71" fmla="*/ 90 h 440"/>
                <a:gd name="T72" fmla="*/ 55 w 321"/>
                <a:gd name="T73" fmla="*/ 68 h 440"/>
                <a:gd name="T74" fmla="*/ 51 w 321"/>
                <a:gd name="T75" fmla="*/ 77 h 440"/>
                <a:gd name="T76" fmla="*/ 42 w 321"/>
                <a:gd name="T77" fmla="*/ 95 h 440"/>
                <a:gd name="T78" fmla="*/ 32 w 321"/>
                <a:gd name="T79" fmla="*/ 96 h 440"/>
                <a:gd name="T80" fmla="*/ 27 w 321"/>
                <a:gd name="T81" fmla="*/ 102 h 440"/>
                <a:gd name="T82" fmla="*/ 25 w 321"/>
                <a:gd name="T83" fmla="*/ 118 h 440"/>
                <a:gd name="T84" fmla="*/ 14 w 321"/>
                <a:gd name="T85" fmla="*/ 134 h 440"/>
                <a:gd name="T86" fmla="*/ 16 w 321"/>
                <a:gd name="T87" fmla="*/ 153 h 440"/>
                <a:gd name="T88" fmla="*/ 8 w 321"/>
                <a:gd name="T89" fmla="*/ 181 h 440"/>
                <a:gd name="T90" fmla="*/ 2 w 321"/>
                <a:gd name="T91" fmla="*/ 197 h 440"/>
                <a:gd name="T92" fmla="*/ 8 w 321"/>
                <a:gd name="T93" fmla="*/ 222 h 440"/>
                <a:gd name="T94" fmla="*/ 2 w 321"/>
                <a:gd name="T95" fmla="*/ 234 h 440"/>
                <a:gd name="T96" fmla="*/ 14 w 321"/>
                <a:gd name="T97" fmla="*/ 263 h 440"/>
                <a:gd name="T98" fmla="*/ 25 w 321"/>
                <a:gd name="T99" fmla="*/ 282 h 440"/>
                <a:gd name="T100" fmla="*/ 36 w 321"/>
                <a:gd name="T101" fmla="*/ 321 h 440"/>
                <a:gd name="T102" fmla="*/ 35 w 321"/>
                <a:gd name="T103" fmla="*/ 369 h 440"/>
                <a:gd name="T104" fmla="*/ 22 w 321"/>
                <a:gd name="T105" fmla="*/ 400 h 440"/>
                <a:gd name="T106" fmla="*/ 19 w 321"/>
                <a:gd name="T107" fmla="*/ 419 h 440"/>
                <a:gd name="T108" fmla="*/ 2 w 321"/>
                <a:gd name="T109" fmla="*/ 438 h 440"/>
                <a:gd name="T110" fmla="*/ 257 w 321"/>
                <a:gd name="T111" fmla="*/ 41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1" h="440">
                  <a:moveTo>
                    <a:pt x="257" y="419"/>
                  </a:moveTo>
                  <a:lnTo>
                    <a:pt x="257" y="413"/>
                  </a:lnTo>
                  <a:lnTo>
                    <a:pt x="260" y="406"/>
                  </a:lnTo>
                  <a:lnTo>
                    <a:pt x="263" y="399"/>
                  </a:lnTo>
                  <a:lnTo>
                    <a:pt x="266" y="393"/>
                  </a:lnTo>
                  <a:lnTo>
                    <a:pt x="270" y="387"/>
                  </a:lnTo>
                  <a:lnTo>
                    <a:pt x="275" y="383"/>
                  </a:lnTo>
                  <a:lnTo>
                    <a:pt x="276" y="380"/>
                  </a:lnTo>
                  <a:lnTo>
                    <a:pt x="278" y="378"/>
                  </a:lnTo>
                  <a:lnTo>
                    <a:pt x="276" y="370"/>
                  </a:lnTo>
                  <a:lnTo>
                    <a:pt x="276" y="363"/>
                  </a:lnTo>
                  <a:lnTo>
                    <a:pt x="278" y="356"/>
                  </a:lnTo>
                  <a:lnTo>
                    <a:pt x="279" y="351"/>
                  </a:lnTo>
                  <a:lnTo>
                    <a:pt x="282" y="347"/>
                  </a:lnTo>
                  <a:lnTo>
                    <a:pt x="285" y="344"/>
                  </a:lnTo>
                  <a:lnTo>
                    <a:pt x="287" y="343"/>
                  </a:lnTo>
                  <a:lnTo>
                    <a:pt x="288" y="343"/>
                  </a:lnTo>
                  <a:lnTo>
                    <a:pt x="294" y="334"/>
                  </a:lnTo>
                  <a:lnTo>
                    <a:pt x="296" y="326"/>
                  </a:lnTo>
                  <a:lnTo>
                    <a:pt x="296" y="324"/>
                  </a:lnTo>
                  <a:lnTo>
                    <a:pt x="296" y="323"/>
                  </a:lnTo>
                  <a:lnTo>
                    <a:pt x="297" y="321"/>
                  </a:lnTo>
                  <a:lnTo>
                    <a:pt x="297" y="320"/>
                  </a:lnTo>
                  <a:lnTo>
                    <a:pt x="300" y="317"/>
                  </a:lnTo>
                  <a:lnTo>
                    <a:pt x="300" y="314"/>
                  </a:lnTo>
                  <a:lnTo>
                    <a:pt x="300" y="314"/>
                  </a:lnTo>
                  <a:lnTo>
                    <a:pt x="299" y="313"/>
                  </a:lnTo>
                  <a:lnTo>
                    <a:pt x="300" y="309"/>
                  </a:lnTo>
                  <a:lnTo>
                    <a:pt x="300" y="306"/>
                  </a:lnTo>
                  <a:lnTo>
                    <a:pt x="303" y="304"/>
                  </a:lnTo>
                  <a:lnTo>
                    <a:pt x="305" y="304"/>
                  </a:lnTo>
                  <a:lnTo>
                    <a:pt x="308" y="303"/>
                  </a:lnTo>
                  <a:lnTo>
                    <a:pt x="309" y="304"/>
                  </a:lnTo>
                  <a:lnTo>
                    <a:pt x="311" y="304"/>
                  </a:lnTo>
                  <a:lnTo>
                    <a:pt x="312" y="304"/>
                  </a:lnTo>
                  <a:lnTo>
                    <a:pt x="312" y="309"/>
                  </a:lnTo>
                  <a:lnTo>
                    <a:pt x="314" y="310"/>
                  </a:lnTo>
                  <a:lnTo>
                    <a:pt x="315" y="310"/>
                  </a:lnTo>
                  <a:lnTo>
                    <a:pt x="315" y="309"/>
                  </a:lnTo>
                  <a:lnTo>
                    <a:pt x="317" y="307"/>
                  </a:lnTo>
                  <a:lnTo>
                    <a:pt x="317" y="306"/>
                  </a:lnTo>
                  <a:lnTo>
                    <a:pt x="318" y="304"/>
                  </a:lnTo>
                  <a:lnTo>
                    <a:pt x="318" y="304"/>
                  </a:lnTo>
                  <a:lnTo>
                    <a:pt x="320" y="267"/>
                  </a:lnTo>
                  <a:lnTo>
                    <a:pt x="320" y="267"/>
                  </a:lnTo>
                  <a:lnTo>
                    <a:pt x="320" y="269"/>
                  </a:lnTo>
                  <a:lnTo>
                    <a:pt x="320" y="269"/>
                  </a:lnTo>
                  <a:lnTo>
                    <a:pt x="320" y="267"/>
                  </a:lnTo>
                  <a:lnTo>
                    <a:pt x="315" y="247"/>
                  </a:lnTo>
                  <a:lnTo>
                    <a:pt x="309" y="228"/>
                  </a:lnTo>
                  <a:lnTo>
                    <a:pt x="305" y="214"/>
                  </a:lnTo>
                  <a:lnTo>
                    <a:pt x="300" y="200"/>
                  </a:lnTo>
                  <a:lnTo>
                    <a:pt x="296" y="189"/>
                  </a:lnTo>
                  <a:lnTo>
                    <a:pt x="291" y="181"/>
                  </a:lnTo>
                  <a:lnTo>
                    <a:pt x="288" y="174"/>
                  </a:lnTo>
                  <a:lnTo>
                    <a:pt x="285" y="168"/>
                  </a:lnTo>
                  <a:lnTo>
                    <a:pt x="282" y="165"/>
                  </a:lnTo>
                  <a:lnTo>
                    <a:pt x="279" y="162"/>
                  </a:lnTo>
                  <a:lnTo>
                    <a:pt x="276" y="161"/>
                  </a:lnTo>
                  <a:lnTo>
                    <a:pt x="273" y="159"/>
                  </a:lnTo>
                  <a:lnTo>
                    <a:pt x="272" y="159"/>
                  </a:lnTo>
                  <a:lnTo>
                    <a:pt x="269" y="161"/>
                  </a:lnTo>
                  <a:lnTo>
                    <a:pt x="267" y="161"/>
                  </a:lnTo>
                  <a:lnTo>
                    <a:pt x="266" y="162"/>
                  </a:lnTo>
                  <a:lnTo>
                    <a:pt x="263" y="164"/>
                  </a:lnTo>
                  <a:lnTo>
                    <a:pt x="260" y="167"/>
                  </a:lnTo>
                  <a:lnTo>
                    <a:pt x="256" y="168"/>
                  </a:lnTo>
                  <a:lnTo>
                    <a:pt x="254" y="170"/>
                  </a:lnTo>
                  <a:lnTo>
                    <a:pt x="251" y="171"/>
                  </a:lnTo>
                  <a:lnTo>
                    <a:pt x="249" y="173"/>
                  </a:lnTo>
                  <a:lnTo>
                    <a:pt x="248" y="173"/>
                  </a:lnTo>
                  <a:lnTo>
                    <a:pt x="248" y="174"/>
                  </a:lnTo>
                  <a:lnTo>
                    <a:pt x="243" y="177"/>
                  </a:lnTo>
                  <a:lnTo>
                    <a:pt x="240" y="184"/>
                  </a:lnTo>
                  <a:lnTo>
                    <a:pt x="240" y="184"/>
                  </a:lnTo>
                  <a:lnTo>
                    <a:pt x="240" y="187"/>
                  </a:lnTo>
                  <a:lnTo>
                    <a:pt x="239" y="189"/>
                  </a:lnTo>
                  <a:lnTo>
                    <a:pt x="237" y="194"/>
                  </a:lnTo>
                  <a:lnTo>
                    <a:pt x="234" y="197"/>
                  </a:lnTo>
                  <a:lnTo>
                    <a:pt x="233" y="201"/>
                  </a:lnTo>
                  <a:lnTo>
                    <a:pt x="230" y="204"/>
                  </a:lnTo>
                  <a:lnTo>
                    <a:pt x="227" y="204"/>
                  </a:lnTo>
                  <a:lnTo>
                    <a:pt x="227" y="208"/>
                  </a:lnTo>
                  <a:lnTo>
                    <a:pt x="225" y="211"/>
                  </a:lnTo>
                  <a:lnTo>
                    <a:pt x="224" y="214"/>
                  </a:lnTo>
                  <a:lnTo>
                    <a:pt x="223" y="216"/>
                  </a:lnTo>
                  <a:lnTo>
                    <a:pt x="222" y="217"/>
                  </a:lnTo>
                  <a:lnTo>
                    <a:pt x="220" y="219"/>
                  </a:lnTo>
                  <a:lnTo>
                    <a:pt x="220" y="219"/>
                  </a:lnTo>
                  <a:lnTo>
                    <a:pt x="220" y="219"/>
                  </a:lnTo>
                  <a:lnTo>
                    <a:pt x="220" y="219"/>
                  </a:lnTo>
                  <a:lnTo>
                    <a:pt x="219" y="219"/>
                  </a:lnTo>
                  <a:lnTo>
                    <a:pt x="216" y="219"/>
                  </a:lnTo>
                  <a:lnTo>
                    <a:pt x="215" y="217"/>
                  </a:lnTo>
                  <a:lnTo>
                    <a:pt x="213" y="217"/>
                  </a:lnTo>
                  <a:lnTo>
                    <a:pt x="212" y="217"/>
                  </a:lnTo>
                  <a:lnTo>
                    <a:pt x="209" y="216"/>
                  </a:lnTo>
                  <a:lnTo>
                    <a:pt x="209" y="216"/>
                  </a:lnTo>
                  <a:lnTo>
                    <a:pt x="201" y="216"/>
                  </a:lnTo>
                  <a:lnTo>
                    <a:pt x="198" y="211"/>
                  </a:lnTo>
                  <a:lnTo>
                    <a:pt x="195" y="207"/>
                  </a:lnTo>
                  <a:lnTo>
                    <a:pt x="195" y="203"/>
                  </a:lnTo>
                  <a:lnTo>
                    <a:pt x="195" y="197"/>
                  </a:lnTo>
                  <a:lnTo>
                    <a:pt x="197" y="192"/>
                  </a:lnTo>
                  <a:lnTo>
                    <a:pt x="197" y="189"/>
                  </a:lnTo>
                  <a:lnTo>
                    <a:pt x="198" y="188"/>
                  </a:lnTo>
                  <a:lnTo>
                    <a:pt x="198" y="184"/>
                  </a:lnTo>
                  <a:lnTo>
                    <a:pt x="200" y="181"/>
                  </a:lnTo>
                  <a:lnTo>
                    <a:pt x="201" y="180"/>
                  </a:lnTo>
                  <a:lnTo>
                    <a:pt x="204" y="178"/>
                  </a:lnTo>
                  <a:lnTo>
                    <a:pt x="206" y="177"/>
                  </a:lnTo>
                  <a:lnTo>
                    <a:pt x="209" y="177"/>
                  </a:lnTo>
                  <a:lnTo>
                    <a:pt x="210" y="176"/>
                  </a:lnTo>
                  <a:lnTo>
                    <a:pt x="210" y="176"/>
                  </a:lnTo>
                  <a:lnTo>
                    <a:pt x="219" y="167"/>
                  </a:lnTo>
                  <a:lnTo>
                    <a:pt x="222" y="148"/>
                  </a:lnTo>
                  <a:lnTo>
                    <a:pt x="233" y="138"/>
                  </a:lnTo>
                  <a:lnTo>
                    <a:pt x="233" y="137"/>
                  </a:lnTo>
                  <a:lnTo>
                    <a:pt x="233" y="134"/>
                  </a:lnTo>
                  <a:lnTo>
                    <a:pt x="233" y="128"/>
                  </a:lnTo>
                  <a:lnTo>
                    <a:pt x="233" y="124"/>
                  </a:lnTo>
                  <a:lnTo>
                    <a:pt x="233" y="118"/>
                  </a:lnTo>
                  <a:lnTo>
                    <a:pt x="233" y="113"/>
                  </a:lnTo>
                  <a:lnTo>
                    <a:pt x="233" y="108"/>
                  </a:lnTo>
                  <a:lnTo>
                    <a:pt x="233" y="107"/>
                  </a:lnTo>
                  <a:lnTo>
                    <a:pt x="233" y="99"/>
                  </a:lnTo>
                  <a:lnTo>
                    <a:pt x="231" y="93"/>
                  </a:lnTo>
                  <a:lnTo>
                    <a:pt x="230" y="88"/>
                  </a:lnTo>
                  <a:lnTo>
                    <a:pt x="227" y="84"/>
                  </a:lnTo>
                  <a:lnTo>
                    <a:pt x="225" y="81"/>
                  </a:lnTo>
                  <a:lnTo>
                    <a:pt x="223" y="78"/>
                  </a:lnTo>
                  <a:lnTo>
                    <a:pt x="222" y="77"/>
                  </a:lnTo>
                  <a:lnTo>
                    <a:pt x="220" y="75"/>
                  </a:lnTo>
                  <a:lnTo>
                    <a:pt x="216" y="72"/>
                  </a:lnTo>
                  <a:lnTo>
                    <a:pt x="215" y="69"/>
                  </a:lnTo>
                  <a:lnTo>
                    <a:pt x="215" y="66"/>
                  </a:lnTo>
                  <a:lnTo>
                    <a:pt x="215" y="63"/>
                  </a:lnTo>
                  <a:lnTo>
                    <a:pt x="216" y="62"/>
                  </a:lnTo>
                  <a:lnTo>
                    <a:pt x="218" y="61"/>
                  </a:lnTo>
                  <a:lnTo>
                    <a:pt x="219" y="60"/>
                  </a:lnTo>
                  <a:lnTo>
                    <a:pt x="220" y="60"/>
                  </a:lnTo>
                  <a:lnTo>
                    <a:pt x="224" y="63"/>
                  </a:lnTo>
                  <a:lnTo>
                    <a:pt x="227" y="63"/>
                  </a:lnTo>
                  <a:lnTo>
                    <a:pt x="228" y="63"/>
                  </a:lnTo>
                  <a:lnTo>
                    <a:pt x="228" y="62"/>
                  </a:lnTo>
                  <a:lnTo>
                    <a:pt x="228" y="61"/>
                  </a:lnTo>
                  <a:lnTo>
                    <a:pt x="227" y="60"/>
                  </a:lnTo>
                  <a:lnTo>
                    <a:pt x="227" y="58"/>
                  </a:lnTo>
                  <a:lnTo>
                    <a:pt x="225" y="57"/>
                  </a:lnTo>
                  <a:lnTo>
                    <a:pt x="210" y="33"/>
                  </a:lnTo>
                  <a:lnTo>
                    <a:pt x="203" y="32"/>
                  </a:lnTo>
                  <a:lnTo>
                    <a:pt x="195" y="31"/>
                  </a:lnTo>
                  <a:lnTo>
                    <a:pt x="190" y="30"/>
                  </a:lnTo>
                  <a:lnTo>
                    <a:pt x="186" y="28"/>
                  </a:lnTo>
                  <a:lnTo>
                    <a:pt x="182" y="27"/>
                  </a:lnTo>
                  <a:lnTo>
                    <a:pt x="179" y="24"/>
                  </a:lnTo>
                  <a:lnTo>
                    <a:pt x="177" y="22"/>
                  </a:lnTo>
                  <a:lnTo>
                    <a:pt x="176" y="22"/>
                  </a:lnTo>
                  <a:lnTo>
                    <a:pt x="162" y="22"/>
                  </a:lnTo>
                  <a:lnTo>
                    <a:pt x="151" y="9"/>
                  </a:lnTo>
                  <a:lnTo>
                    <a:pt x="128" y="8"/>
                  </a:lnTo>
                  <a:lnTo>
                    <a:pt x="117" y="0"/>
                  </a:lnTo>
                  <a:lnTo>
                    <a:pt x="110" y="0"/>
                  </a:lnTo>
                  <a:lnTo>
                    <a:pt x="105" y="2"/>
                  </a:lnTo>
                  <a:lnTo>
                    <a:pt x="96" y="0"/>
                  </a:lnTo>
                  <a:lnTo>
                    <a:pt x="96" y="2"/>
                  </a:lnTo>
                  <a:lnTo>
                    <a:pt x="96" y="5"/>
                  </a:lnTo>
                  <a:lnTo>
                    <a:pt x="96" y="8"/>
                  </a:lnTo>
                  <a:lnTo>
                    <a:pt x="96" y="9"/>
                  </a:lnTo>
                  <a:lnTo>
                    <a:pt x="91" y="14"/>
                  </a:lnTo>
                  <a:lnTo>
                    <a:pt x="88" y="18"/>
                  </a:lnTo>
                  <a:lnTo>
                    <a:pt x="87" y="22"/>
                  </a:lnTo>
                  <a:lnTo>
                    <a:pt x="88" y="27"/>
                  </a:lnTo>
                  <a:lnTo>
                    <a:pt x="90" y="31"/>
                  </a:lnTo>
                  <a:lnTo>
                    <a:pt x="93" y="33"/>
                  </a:lnTo>
                  <a:lnTo>
                    <a:pt x="94" y="35"/>
                  </a:lnTo>
                  <a:lnTo>
                    <a:pt x="96" y="36"/>
                  </a:lnTo>
                  <a:lnTo>
                    <a:pt x="98" y="36"/>
                  </a:lnTo>
                  <a:lnTo>
                    <a:pt x="101" y="38"/>
                  </a:lnTo>
                  <a:lnTo>
                    <a:pt x="101" y="39"/>
                  </a:lnTo>
                  <a:lnTo>
                    <a:pt x="101" y="41"/>
                  </a:lnTo>
                  <a:lnTo>
                    <a:pt x="101" y="42"/>
                  </a:lnTo>
                  <a:lnTo>
                    <a:pt x="99" y="44"/>
                  </a:lnTo>
                  <a:lnTo>
                    <a:pt x="98" y="44"/>
                  </a:lnTo>
                  <a:lnTo>
                    <a:pt x="98" y="45"/>
                  </a:lnTo>
                  <a:lnTo>
                    <a:pt x="91" y="45"/>
                  </a:lnTo>
                  <a:lnTo>
                    <a:pt x="85" y="47"/>
                  </a:lnTo>
                  <a:lnTo>
                    <a:pt x="81" y="50"/>
                  </a:lnTo>
                  <a:lnTo>
                    <a:pt x="77" y="52"/>
                  </a:lnTo>
                  <a:lnTo>
                    <a:pt x="75" y="57"/>
                  </a:lnTo>
                  <a:lnTo>
                    <a:pt x="72" y="60"/>
                  </a:lnTo>
                  <a:lnTo>
                    <a:pt x="72" y="61"/>
                  </a:lnTo>
                  <a:lnTo>
                    <a:pt x="72" y="62"/>
                  </a:lnTo>
                  <a:lnTo>
                    <a:pt x="74" y="66"/>
                  </a:lnTo>
                  <a:lnTo>
                    <a:pt x="74" y="72"/>
                  </a:lnTo>
                  <a:lnTo>
                    <a:pt x="75" y="77"/>
                  </a:lnTo>
                  <a:lnTo>
                    <a:pt x="75" y="81"/>
                  </a:lnTo>
                  <a:lnTo>
                    <a:pt x="75" y="85"/>
                  </a:lnTo>
                  <a:lnTo>
                    <a:pt x="75" y="90"/>
                  </a:lnTo>
                  <a:lnTo>
                    <a:pt x="74" y="93"/>
                  </a:lnTo>
                  <a:lnTo>
                    <a:pt x="72" y="96"/>
                  </a:lnTo>
                  <a:lnTo>
                    <a:pt x="72" y="99"/>
                  </a:lnTo>
                  <a:lnTo>
                    <a:pt x="71" y="104"/>
                  </a:lnTo>
                  <a:lnTo>
                    <a:pt x="69" y="107"/>
                  </a:lnTo>
                  <a:lnTo>
                    <a:pt x="69" y="108"/>
                  </a:lnTo>
                  <a:lnTo>
                    <a:pt x="68" y="111"/>
                  </a:lnTo>
                  <a:lnTo>
                    <a:pt x="68" y="111"/>
                  </a:lnTo>
                  <a:lnTo>
                    <a:pt x="66" y="113"/>
                  </a:lnTo>
                  <a:lnTo>
                    <a:pt x="66" y="113"/>
                  </a:lnTo>
                  <a:lnTo>
                    <a:pt x="61" y="111"/>
                  </a:lnTo>
                  <a:lnTo>
                    <a:pt x="55" y="110"/>
                  </a:lnTo>
                  <a:lnTo>
                    <a:pt x="55" y="108"/>
                  </a:lnTo>
                  <a:lnTo>
                    <a:pt x="57" y="105"/>
                  </a:lnTo>
                  <a:lnTo>
                    <a:pt x="57" y="99"/>
                  </a:lnTo>
                  <a:lnTo>
                    <a:pt x="58" y="95"/>
                  </a:lnTo>
                  <a:lnTo>
                    <a:pt x="60" y="90"/>
                  </a:lnTo>
                  <a:lnTo>
                    <a:pt x="60" y="84"/>
                  </a:lnTo>
                  <a:lnTo>
                    <a:pt x="60" y="80"/>
                  </a:lnTo>
                  <a:lnTo>
                    <a:pt x="60" y="78"/>
                  </a:lnTo>
                  <a:lnTo>
                    <a:pt x="58" y="72"/>
                  </a:lnTo>
                  <a:lnTo>
                    <a:pt x="57" y="69"/>
                  </a:lnTo>
                  <a:lnTo>
                    <a:pt x="55" y="68"/>
                  </a:lnTo>
                  <a:lnTo>
                    <a:pt x="54" y="69"/>
                  </a:lnTo>
                  <a:lnTo>
                    <a:pt x="54" y="71"/>
                  </a:lnTo>
                  <a:lnTo>
                    <a:pt x="52" y="74"/>
                  </a:lnTo>
                  <a:lnTo>
                    <a:pt x="52" y="75"/>
                  </a:lnTo>
                  <a:lnTo>
                    <a:pt x="52" y="75"/>
                  </a:lnTo>
                  <a:lnTo>
                    <a:pt x="51" y="77"/>
                  </a:lnTo>
                  <a:lnTo>
                    <a:pt x="51" y="78"/>
                  </a:lnTo>
                  <a:lnTo>
                    <a:pt x="49" y="82"/>
                  </a:lnTo>
                  <a:lnTo>
                    <a:pt x="47" y="85"/>
                  </a:lnTo>
                  <a:lnTo>
                    <a:pt x="45" y="90"/>
                  </a:lnTo>
                  <a:lnTo>
                    <a:pt x="44" y="93"/>
                  </a:lnTo>
                  <a:lnTo>
                    <a:pt x="42" y="95"/>
                  </a:lnTo>
                  <a:lnTo>
                    <a:pt x="41" y="95"/>
                  </a:lnTo>
                  <a:lnTo>
                    <a:pt x="36" y="94"/>
                  </a:lnTo>
                  <a:lnTo>
                    <a:pt x="33" y="94"/>
                  </a:lnTo>
                  <a:lnTo>
                    <a:pt x="32" y="95"/>
                  </a:lnTo>
                  <a:lnTo>
                    <a:pt x="32" y="95"/>
                  </a:lnTo>
                  <a:lnTo>
                    <a:pt x="32" y="96"/>
                  </a:lnTo>
                  <a:lnTo>
                    <a:pt x="32" y="96"/>
                  </a:lnTo>
                  <a:lnTo>
                    <a:pt x="32" y="98"/>
                  </a:lnTo>
                  <a:lnTo>
                    <a:pt x="32" y="98"/>
                  </a:lnTo>
                  <a:lnTo>
                    <a:pt x="27" y="101"/>
                  </a:lnTo>
                  <a:lnTo>
                    <a:pt x="27" y="101"/>
                  </a:lnTo>
                  <a:lnTo>
                    <a:pt x="27" y="102"/>
                  </a:lnTo>
                  <a:lnTo>
                    <a:pt x="27" y="105"/>
                  </a:lnTo>
                  <a:lnTo>
                    <a:pt x="25" y="108"/>
                  </a:lnTo>
                  <a:lnTo>
                    <a:pt x="25" y="113"/>
                  </a:lnTo>
                  <a:lnTo>
                    <a:pt x="25" y="115"/>
                  </a:lnTo>
                  <a:lnTo>
                    <a:pt x="25" y="117"/>
                  </a:lnTo>
                  <a:lnTo>
                    <a:pt x="25" y="118"/>
                  </a:lnTo>
                  <a:lnTo>
                    <a:pt x="19" y="121"/>
                  </a:lnTo>
                  <a:lnTo>
                    <a:pt x="16" y="124"/>
                  </a:lnTo>
                  <a:lnTo>
                    <a:pt x="15" y="126"/>
                  </a:lnTo>
                  <a:lnTo>
                    <a:pt x="14" y="128"/>
                  </a:lnTo>
                  <a:lnTo>
                    <a:pt x="12" y="131"/>
                  </a:lnTo>
                  <a:lnTo>
                    <a:pt x="14" y="134"/>
                  </a:lnTo>
                  <a:lnTo>
                    <a:pt x="14" y="135"/>
                  </a:lnTo>
                  <a:lnTo>
                    <a:pt x="15" y="137"/>
                  </a:lnTo>
                  <a:lnTo>
                    <a:pt x="16" y="140"/>
                  </a:lnTo>
                  <a:lnTo>
                    <a:pt x="16" y="144"/>
                  </a:lnTo>
                  <a:lnTo>
                    <a:pt x="16" y="148"/>
                  </a:lnTo>
                  <a:lnTo>
                    <a:pt x="16" y="153"/>
                  </a:lnTo>
                  <a:lnTo>
                    <a:pt x="15" y="156"/>
                  </a:lnTo>
                  <a:lnTo>
                    <a:pt x="14" y="162"/>
                  </a:lnTo>
                  <a:lnTo>
                    <a:pt x="12" y="167"/>
                  </a:lnTo>
                  <a:lnTo>
                    <a:pt x="11" y="171"/>
                  </a:lnTo>
                  <a:lnTo>
                    <a:pt x="9" y="177"/>
                  </a:lnTo>
                  <a:lnTo>
                    <a:pt x="8" y="181"/>
                  </a:lnTo>
                  <a:lnTo>
                    <a:pt x="6" y="186"/>
                  </a:lnTo>
                  <a:lnTo>
                    <a:pt x="5" y="189"/>
                  </a:lnTo>
                  <a:lnTo>
                    <a:pt x="3" y="192"/>
                  </a:lnTo>
                  <a:lnTo>
                    <a:pt x="2" y="195"/>
                  </a:lnTo>
                  <a:lnTo>
                    <a:pt x="2" y="197"/>
                  </a:lnTo>
                  <a:lnTo>
                    <a:pt x="2" y="197"/>
                  </a:lnTo>
                  <a:lnTo>
                    <a:pt x="3" y="201"/>
                  </a:lnTo>
                  <a:lnTo>
                    <a:pt x="5" y="207"/>
                  </a:lnTo>
                  <a:lnTo>
                    <a:pt x="6" y="211"/>
                  </a:lnTo>
                  <a:lnTo>
                    <a:pt x="6" y="216"/>
                  </a:lnTo>
                  <a:lnTo>
                    <a:pt x="8" y="219"/>
                  </a:lnTo>
                  <a:lnTo>
                    <a:pt x="8" y="222"/>
                  </a:lnTo>
                  <a:lnTo>
                    <a:pt x="8" y="225"/>
                  </a:lnTo>
                  <a:lnTo>
                    <a:pt x="8" y="225"/>
                  </a:lnTo>
                  <a:lnTo>
                    <a:pt x="5" y="227"/>
                  </a:lnTo>
                  <a:lnTo>
                    <a:pt x="3" y="228"/>
                  </a:lnTo>
                  <a:lnTo>
                    <a:pt x="2" y="231"/>
                  </a:lnTo>
                  <a:lnTo>
                    <a:pt x="2" y="234"/>
                  </a:lnTo>
                  <a:lnTo>
                    <a:pt x="3" y="239"/>
                  </a:lnTo>
                  <a:lnTo>
                    <a:pt x="5" y="243"/>
                  </a:lnTo>
                  <a:lnTo>
                    <a:pt x="6" y="249"/>
                  </a:lnTo>
                  <a:lnTo>
                    <a:pt x="9" y="252"/>
                  </a:lnTo>
                  <a:lnTo>
                    <a:pt x="12" y="258"/>
                  </a:lnTo>
                  <a:lnTo>
                    <a:pt x="14" y="263"/>
                  </a:lnTo>
                  <a:lnTo>
                    <a:pt x="16" y="269"/>
                  </a:lnTo>
                  <a:lnTo>
                    <a:pt x="19" y="273"/>
                  </a:lnTo>
                  <a:lnTo>
                    <a:pt x="21" y="276"/>
                  </a:lnTo>
                  <a:lnTo>
                    <a:pt x="22" y="279"/>
                  </a:lnTo>
                  <a:lnTo>
                    <a:pt x="24" y="282"/>
                  </a:lnTo>
                  <a:lnTo>
                    <a:pt x="25" y="282"/>
                  </a:lnTo>
                  <a:lnTo>
                    <a:pt x="28" y="285"/>
                  </a:lnTo>
                  <a:lnTo>
                    <a:pt x="31" y="291"/>
                  </a:lnTo>
                  <a:lnTo>
                    <a:pt x="32" y="299"/>
                  </a:lnTo>
                  <a:lnTo>
                    <a:pt x="35" y="306"/>
                  </a:lnTo>
                  <a:lnTo>
                    <a:pt x="35" y="313"/>
                  </a:lnTo>
                  <a:lnTo>
                    <a:pt x="36" y="321"/>
                  </a:lnTo>
                  <a:lnTo>
                    <a:pt x="36" y="330"/>
                  </a:lnTo>
                  <a:lnTo>
                    <a:pt x="36" y="339"/>
                  </a:lnTo>
                  <a:lnTo>
                    <a:pt x="36" y="347"/>
                  </a:lnTo>
                  <a:lnTo>
                    <a:pt x="36" y="354"/>
                  </a:lnTo>
                  <a:lnTo>
                    <a:pt x="36" y="362"/>
                  </a:lnTo>
                  <a:lnTo>
                    <a:pt x="35" y="369"/>
                  </a:lnTo>
                  <a:lnTo>
                    <a:pt x="35" y="373"/>
                  </a:lnTo>
                  <a:lnTo>
                    <a:pt x="33" y="377"/>
                  </a:lnTo>
                  <a:lnTo>
                    <a:pt x="33" y="380"/>
                  </a:lnTo>
                  <a:lnTo>
                    <a:pt x="33" y="381"/>
                  </a:lnTo>
                  <a:lnTo>
                    <a:pt x="27" y="392"/>
                  </a:lnTo>
                  <a:lnTo>
                    <a:pt x="22" y="400"/>
                  </a:lnTo>
                  <a:lnTo>
                    <a:pt x="19" y="406"/>
                  </a:lnTo>
                  <a:lnTo>
                    <a:pt x="19" y="411"/>
                  </a:lnTo>
                  <a:lnTo>
                    <a:pt x="19" y="414"/>
                  </a:lnTo>
                  <a:lnTo>
                    <a:pt x="19" y="417"/>
                  </a:lnTo>
                  <a:lnTo>
                    <a:pt x="19" y="419"/>
                  </a:lnTo>
                  <a:lnTo>
                    <a:pt x="19" y="419"/>
                  </a:lnTo>
                  <a:lnTo>
                    <a:pt x="15" y="425"/>
                  </a:lnTo>
                  <a:lnTo>
                    <a:pt x="12" y="428"/>
                  </a:lnTo>
                  <a:lnTo>
                    <a:pt x="9" y="432"/>
                  </a:lnTo>
                  <a:lnTo>
                    <a:pt x="6" y="433"/>
                  </a:lnTo>
                  <a:lnTo>
                    <a:pt x="5" y="436"/>
                  </a:lnTo>
                  <a:lnTo>
                    <a:pt x="2" y="438"/>
                  </a:lnTo>
                  <a:lnTo>
                    <a:pt x="2" y="439"/>
                  </a:lnTo>
                  <a:lnTo>
                    <a:pt x="0" y="439"/>
                  </a:lnTo>
                  <a:lnTo>
                    <a:pt x="0" y="439"/>
                  </a:lnTo>
                  <a:lnTo>
                    <a:pt x="156" y="420"/>
                  </a:lnTo>
                  <a:lnTo>
                    <a:pt x="159" y="435"/>
                  </a:lnTo>
                  <a:lnTo>
                    <a:pt x="257" y="419"/>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18" name="Freeform 52"/>
            <p:cNvSpPr>
              <a:spLocks/>
            </p:cNvSpPr>
            <p:nvPr/>
          </p:nvSpPr>
          <p:spPr bwMode="auto">
            <a:xfrm>
              <a:off x="2715281" y="4271618"/>
              <a:ext cx="215807" cy="295577"/>
            </a:xfrm>
            <a:custGeom>
              <a:avLst/>
              <a:gdLst>
                <a:gd name="T0" fmla="*/ 266 w 321"/>
                <a:gd name="T1" fmla="*/ 393 h 440"/>
                <a:gd name="T2" fmla="*/ 276 w 321"/>
                <a:gd name="T3" fmla="*/ 370 h 440"/>
                <a:gd name="T4" fmla="*/ 287 w 321"/>
                <a:gd name="T5" fmla="*/ 343 h 440"/>
                <a:gd name="T6" fmla="*/ 296 w 321"/>
                <a:gd name="T7" fmla="*/ 323 h 440"/>
                <a:gd name="T8" fmla="*/ 300 w 321"/>
                <a:gd name="T9" fmla="*/ 314 h 440"/>
                <a:gd name="T10" fmla="*/ 305 w 321"/>
                <a:gd name="T11" fmla="*/ 304 h 440"/>
                <a:gd name="T12" fmla="*/ 312 w 321"/>
                <a:gd name="T13" fmla="*/ 309 h 440"/>
                <a:gd name="T14" fmla="*/ 318 w 321"/>
                <a:gd name="T15" fmla="*/ 304 h 440"/>
                <a:gd name="T16" fmla="*/ 320 w 321"/>
                <a:gd name="T17" fmla="*/ 269 h 440"/>
                <a:gd name="T18" fmla="*/ 300 w 321"/>
                <a:gd name="T19" fmla="*/ 200 h 440"/>
                <a:gd name="T20" fmla="*/ 279 w 321"/>
                <a:gd name="T21" fmla="*/ 162 h 440"/>
                <a:gd name="T22" fmla="*/ 266 w 321"/>
                <a:gd name="T23" fmla="*/ 162 h 440"/>
                <a:gd name="T24" fmla="*/ 251 w 321"/>
                <a:gd name="T25" fmla="*/ 171 h 440"/>
                <a:gd name="T26" fmla="*/ 240 w 321"/>
                <a:gd name="T27" fmla="*/ 184 h 440"/>
                <a:gd name="T28" fmla="*/ 233 w 321"/>
                <a:gd name="T29" fmla="*/ 201 h 440"/>
                <a:gd name="T30" fmla="*/ 224 w 321"/>
                <a:gd name="T31" fmla="*/ 214 h 440"/>
                <a:gd name="T32" fmla="*/ 220 w 321"/>
                <a:gd name="T33" fmla="*/ 219 h 440"/>
                <a:gd name="T34" fmla="*/ 212 w 321"/>
                <a:gd name="T35" fmla="*/ 217 h 440"/>
                <a:gd name="T36" fmla="*/ 195 w 321"/>
                <a:gd name="T37" fmla="*/ 207 h 440"/>
                <a:gd name="T38" fmla="*/ 198 w 321"/>
                <a:gd name="T39" fmla="*/ 188 h 440"/>
                <a:gd name="T40" fmla="*/ 209 w 321"/>
                <a:gd name="T41" fmla="*/ 177 h 440"/>
                <a:gd name="T42" fmla="*/ 233 w 321"/>
                <a:gd name="T43" fmla="*/ 138 h 440"/>
                <a:gd name="T44" fmla="*/ 233 w 321"/>
                <a:gd name="T45" fmla="*/ 113 h 440"/>
                <a:gd name="T46" fmla="*/ 230 w 321"/>
                <a:gd name="T47" fmla="*/ 88 h 440"/>
                <a:gd name="T48" fmla="*/ 220 w 321"/>
                <a:gd name="T49" fmla="*/ 75 h 440"/>
                <a:gd name="T50" fmla="*/ 218 w 321"/>
                <a:gd name="T51" fmla="*/ 61 h 440"/>
                <a:gd name="T52" fmla="*/ 228 w 321"/>
                <a:gd name="T53" fmla="*/ 63 h 440"/>
                <a:gd name="T54" fmla="*/ 210 w 321"/>
                <a:gd name="T55" fmla="*/ 33 h 440"/>
                <a:gd name="T56" fmla="*/ 182 w 321"/>
                <a:gd name="T57" fmla="*/ 27 h 440"/>
                <a:gd name="T58" fmla="*/ 128 w 321"/>
                <a:gd name="T59" fmla="*/ 8 h 440"/>
                <a:gd name="T60" fmla="*/ 96 w 321"/>
                <a:gd name="T61" fmla="*/ 2 h 440"/>
                <a:gd name="T62" fmla="*/ 88 w 321"/>
                <a:gd name="T63" fmla="*/ 18 h 440"/>
                <a:gd name="T64" fmla="*/ 96 w 321"/>
                <a:gd name="T65" fmla="*/ 36 h 440"/>
                <a:gd name="T66" fmla="*/ 101 w 321"/>
                <a:gd name="T67" fmla="*/ 42 h 440"/>
                <a:gd name="T68" fmla="*/ 85 w 321"/>
                <a:gd name="T69" fmla="*/ 47 h 440"/>
                <a:gd name="T70" fmla="*/ 72 w 321"/>
                <a:gd name="T71" fmla="*/ 62 h 440"/>
                <a:gd name="T72" fmla="*/ 75 w 321"/>
                <a:gd name="T73" fmla="*/ 85 h 440"/>
                <a:gd name="T74" fmla="*/ 69 w 321"/>
                <a:gd name="T75" fmla="*/ 107 h 440"/>
                <a:gd name="T76" fmla="*/ 61 w 321"/>
                <a:gd name="T77" fmla="*/ 111 h 440"/>
                <a:gd name="T78" fmla="*/ 58 w 321"/>
                <a:gd name="T79" fmla="*/ 95 h 440"/>
                <a:gd name="T80" fmla="*/ 58 w 321"/>
                <a:gd name="T81" fmla="*/ 72 h 440"/>
                <a:gd name="T82" fmla="*/ 52 w 321"/>
                <a:gd name="T83" fmla="*/ 75 h 440"/>
                <a:gd name="T84" fmla="*/ 47 w 321"/>
                <a:gd name="T85" fmla="*/ 85 h 440"/>
                <a:gd name="T86" fmla="*/ 36 w 321"/>
                <a:gd name="T87" fmla="*/ 94 h 440"/>
                <a:gd name="T88" fmla="*/ 32 w 321"/>
                <a:gd name="T89" fmla="*/ 98 h 440"/>
                <a:gd name="T90" fmla="*/ 27 w 321"/>
                <a:gd name="T91" fmla="*/ 105 h 440"/>
                <a:gd name="T92" fmla="*/ 25 w 321"/>
                <a:gd name="T93" fmla="*/ 118 h 440"/>
                <a:gd name="T94" fmla="*/ 14 w 321"/>
                <a:gd name="T95" fmla="*/ 134 h 440"/>
                <a:gd name="T96" fmla="*/ 16 w 321"/>
                <a:gd name="T97" fmla="*/ 148 h 440"/>
                <a:gd name="T98" fmla="*/ 9 w 321"/>
                <a:gd name="T99" fmla="*/ 177 h 440"/>
                <a:gd name="T100" fmla="*/ 2 w 321"/>
                <a:gd name="T101" fmla="*/ 197 h 440"/>
                <a:gd name="T102" fmla="*/ 6 w 321"/>
                <a:gd name="T103" fmla="*/ 216 h 440"/>
                <a:gd name="T104" fmla="*/ 5 w 321"/>
                <a:gd name="T105" fmla="*/ 227 h 440"/>
                <a:gd name="T106" fmla="*/ 6 w 321"/>
                <a:gd name="T107" fmla="*/ 249 h 440"/>
                <a:gd name="T108" fmla="*/ 21 w 321"/>
                <a:gd name="T109" fmla="*/ 276 h 440"/>
                <a:gd name="T110" fmla="*/ 31 w 321"/>
                <a:gd name="T111" fmla="*/ 291 h 440"/>
                <a:gd name="T112" fmla="*/ 36 w 321"/>
                <a:gd name="T113" fmla="*/ 339 h 440"/>
                <a:gd name="T114" fmla="*/ 33 w 321"/>
                <a:gd name="T115" fmla="*/ 377 h 440"/>
                <a:gd name="T116" fmla="*/ 19 w 321"/>
                <a:gd name="T117" fmla="*/ 406 h 440"/>
                <a:gd name="T118" fmla="*/ 19 w 321"/>
                <a:gd name="T119" fmla="*/ 419 h 440"/>
                <a:gd name="T120" fmla="*/ 2 w 321"/>
                <a:gd name="T121" fmla="*/ 438 h 440"/>
                <a:gd name="T122" fmla="*/ 257 w 321"/>
                <a:gd name="T123" fmla="*/ 41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1" h="440">
                  <a:moveTo>
                    <a:pt x="257" y="419"/>
                  </a:moveTo>
                  <a:lnTo>
                    <a:pt x="257" y="419"/>
                  </a:lnTo>
                  <a:lnTo>
                    <a:pt x="257" y="413"/>
                  </a:lnTo>
                  <a:lnTo>
                    <a:pt x="260" y="406"/>
                  </a:lnTo>
                  <a:lnTo>
                    <a:pt x="263" y="399"/>
                  </a:lnTo>
                  <a:lnTo>
                    <a:pt x="266" y="393"/>
                  </a:lnTo>
                  <a:lnTo>
                    <a:pt x="270" y="387"/>
                  </a:lnTo>
                  <a:lnTo>
                    <a:pt x="275" y="383"/>
                  </a:lnTo>
                  <a:lnTo>
                    <a:pt x="276" y="380"/>
                  </a:lnTo>
                  <a:lnTo>
                    <a:pt x="278" y="378"/>
                  </a:lnTo>
                  <a:lnTo>
                    <a:pt x="278" y="378"/>
                  </a:lnTo>
                  <a:lnTo>
                    <a:pt x="276" y="370"/>
                  </a:lnTo>
                  <a:lnTo>
                    <a:pt x="276" y="363"/>
                  </a:lnTo>
                  <a:lnTo>
                    <a:pt x="278" y="356"/>
                  </a:lnTo>
                  <a:lnTo>
                    <a:pt x="279" y="351"/>
                  </a:lnTo>
                  <a:lnTo>
                    <a:pt x="282" y="347"/>
                  </a:lnTo>
                  <a:lnTo>
                    <a:pt x="285" y="344"/>
                  </a:lnTo>
                  <a:lnTo>
                    <a:pt x="287" y="343"/>
                  </a:lnTo>
                  <a:lnTo>
                    <a:pt x="288" y="343"/>
                  </a:lnTo>
                  <a:lnTo>
                    <a:pt x="294" y="334"/>
                  </a:lnTo>
                  <a:lnTo>
                    <a:pt x="296" y="326"/>
                  </a:lnTo>
                  <a:lnTo>
                    <a:pt x="296" y="326"/>
                  </a:lnTo>
                  <a:lnTo>
                    <a:pt x="296" y="324"/>
                  </a:lnTo>
                  <a:lnTo>
                    <a:pt x="296" y="323"/>
                  </a:lnTo>
                  <a:lnTo>
                    <a:pt x="297" y="321"/>
                  </a:lnTo>
                  <a:lnTo>
                    <a:pt x="297" y="320"/>
                  </a:lnTo>
                  <a:lnTo>
                    <a:pt x="297" y="320"/>
                  </a:lnTo>
                  <a:lnTo>
                    <a:pt x="300" y="317"/>
                  </a:lnTo>
                  <a:lnTo>
                    <a:pt x="300" y="314"/>
                  </a:lnTo>
                  <a:lnTo>
                    <a:pt x="300" y="314"/>
                  </a:lnTo>
                  <a:lnTo>
                    <a:pt x="299" y="313"/>
                  </a:lnTo>
                  <a:lnTo>
                    <a:pt x="299" y="313"/>
                  </a:lnTo>
                  <a:lnTo>
                    <a:pt x="300" y="309"/>
                  </a:lnTo>
                  <a:lnTo>
                    <a:pt x="300" y="306"/>
                  </a:lnTo>
                  <a:lnTo>
                    <a:pt x="303" y="304"/>
                  </a:lnTo>
                  <a:lnTo>
                    <a:pt x="305" y="304"/>
                  </a:lnTo>
                  <a:lnTo>
                    <a:pt x="308" y="303"/>
                  </a:lnTo>
                  <a:lnTo>
                    <a:pt x="309" y="304"/>
                  </a:lnTo>
                  <a:lnTo>
                    <a:pt x="311" y="304"/>
                  </a:lnTo>
                  <a:lnTo>
                    <a:pt x="312" y="304"/>
                  </a:lnTo>
                  <a:lnTo>
                    <a:pt x="312" y="304"/>
                  </a:lnTo>
                  <a:lnTo>
                    <a:pt x="312" y="309"/>
                  </a:lnTo>
                  <a:lnTo>
                    <a:pt x="314" y="310"/>
                  </a:lnTo>
                  <a:lnTo>
                    <a:pt x="315" y="310"/>
                  </a:lnTo>
                  <a:lnTo>
                    <a:pt x="315" y="309"/>
                  </a:lnTo>
                  <a:lnTo>
                    <a:pt x="317" y="307"/>
                  </a:lnTo>
                  <a:lnTo>
                    <a:pt x="317" y="306"/>
                  </a:lnTo>
                  <a:lnTo>
                    <a:pt x="318" y="304"/>
                  </a:lnTo>
                  <a:lnTo>
                    <a:pt x="318" y="304"/>
                  </a:lnTo>
                  <a:lnTo>
                    <a:pt x="320" y="267"/>
                  </a:lnTo>
                  <a:lnTo>
                    <a:pt x="320" y="267"/>
                  </a:lnTo>
                  <a:lnTo>
                    <a:pt x="320" y="267"/>
                  </a:lnTo>
                  <a:lnTo>
                    <a:pt x="320" y="269"/>
                  </a:lnTo>
                  <a:lnTo>
                    <a:pt x="320" y="269"/>
                  </a:lnTo>
                  <a:lnTo>
                    <a:pt x="320" y="267"/>
                  </a:lnTo>
                  <a:lnTo>
                    <a:pt x="320" y="267"/>
                  </a:lnTo>
                  <a:lnTo>
                    <a:pt x="315" y="247"/>
                  </a:lnTo>
                  <a:lnTo>
                    <a:pt x="309" y="228"/>
                  </a:lnTo>
                  <a:lnTo>
                    <a:pt x="305" y="214"/>
                  </a:lnTo>
                  <a:lnTo>
                    <a:pt x="300" y="200"/>
                  </a:lnTo>
                  <a:lnTo>
                    <a:pt x="296" y="189"/>
                  </a:lnTo>
                  <a:lnTo>
                    <a:pt x="291" y="181"/>
                  </a:lnTo>
                  <a:lnTo>
                    <a:pt x="288" y="174"/>
                  </a:lnTo>
                  <a:lnTo>
                    <a:pt x="285" y="168"/>
                  </a:lnTo>
                  <a:lnTo>
                    <a:pt x="282" y="165"/>
                  </a:lnTo>
                  <a:lnTo>
                    <a:pt x="279" y="162"/>
                  </a:lnTo>
                  <a:lnTo>
                    <a:pt x="276" y="161"/>
                  </a:lnTo>
                  <a:lnTo>
                    <a:pt x="273" y="159"/>
                  </a:lnTo>
                  <a:lnTo>
                    <a:pt x="272" y="159"/>
                  </a:lnTo>
                  <a:lnTo>
                    <a:pt x="269" y="161"/>
                  </a:lnTo>
                  <a:lnTo>
                    <a:pt x="267" y="161"/>
                  </a:lnTo>
                  <a:lnTo>
                    <a:pt x="266" y="162"/>
                  </a:lnTo>
                  <a:lnTo>
                    <a:pt x="266" y="162"/>
                  </a:lnTo>
                  <a:lnTo>
                    <a:pt x="263" y="164"/>
                  </a:lnTo>
                  <a:lnTo>
                    <a:pt x="260" y="167"/>
                  </a:lnTo>
                  <a:lnTo>
                    <a:pt x="256" y="168"/>
                  </a:lnTo>
                  <a:lnTo>
                    <a:pt x="254" y="170"/>
                  </a:lnTo>
                  <a:lnTo>
                    <a:pt x="251" y="171"/>
                  </a:lnTo>
                  <a:lnTo>
                    <a:pt x="249" y="173"/>
                  </a:lnTo>
                  <a:lnTo>
                    <a:pt x="248" y="173"/>
                  </a:lnTo>
                  <a:lnTo>
                    <a:pt x="248" y="174"/>
                  </a:lnTo>
                  <a:lnTo>
                    <a:pt x="243" y="177"/>
                  </a:lnTo>
                  <a:lnTo>
                    <a:pt x="240" y="184"/>
                  </a:lnTo>
                  <a:lnTo>
                    <a:pt x="240" y="184"/>
                  </a:lnTo>
                  <a:lnTo>
                    <a:pt x="240" y="184"/>
                  </a:lnTo>
                  <a:lnTo>
                    <a:pt x="240" y="187"/>
                  </a:lnTo>
                  <a:lnTo>
                    <a:pt x="239" y="189"/>
                  </a:lnTo>
                  <a:lnTo>
                    <a:pt x="237" y="194"/>
                  </a:lnTo>
                  <a:lnTo>
                    <a:pt x="234" y="197"/>
                  </a:lnTo>
                  <a:lnTo>
                    <a:pt x="233" y="201"/>
                  </a:lnTo>
                  <a:lnTo>
                    <a:pt x="230" y="204"/>
                  </a:lnTo>
                  <a:lnTo>
                    <a:pt x="227" y="204"/>
                  </a:lnTo>
                  <a:lnTo>
                    <a:pt x="227" y="204"/>
                  </a:lnTo>
                  <a:lnTo>
                    <a:pt x="227" y="208"/>
                  </a:lnTo>
                  <a:lnTo>
                    <a:pt x="225" y="211"/>
                  </a:lnTo>
                  <a:lnTo>
                    <a:pt x="224" y="214"/>
                  </a:lnTo>
                  <a:lnTo>
                    <a:pt x="223" y="216"/>
                  </a:lnTo>
                  <a:lnTo>
                    <a:pt x="222" y="217"/>
                  </a:lnTo>
                  <a:lnTo>
                    <a:pt x="220" y="219"/>
                  </a:lnTo>
                  <a:lnTo>
                    <a:pt x="220" y="219"/>
                  </a:lnTo>
                  <a:lnTo>
                    <a:pt x="220" y="219"/>
                  </a:lnTo>
                  <a:lnTo>
                    <a:pt x="220" y="219"/>
                  </a:lnTo>
                  <a:lnTo>
                    <a:pt x="220" y="219"/>
                  </a:lnTo>
                  <a:lnTo>
                    <a:pt x="219" y="219"/>
                  </a:lnTo>
                  <a:lnTo>
                    <a:pt x="216" y="219"/>
                  </a:lnTo>
                  <a:lnTo>
                    <a:pt x="215" y="217"/>
                  </a:lnTo>
                  <a:lnTo>
                    <a:pt x="213" y="217"/>
                  </a:lnTo>
                  <a:lnTo>
                    <a:pt x="212" y="217"/>
                  </a:lnTo>
                  <a:lnTo>
                    <a:pt x="209" y="216"/>
                  </a:lnTo>
                  <a:lnTo>
                    <a:pt x="209" y="216"/>
                  </a:lnTo>
                  <a:lnTo>
                    <a:pt x="209" y="216"/>
                  </a:lnTo>
                  <a:lnTo>
                    <a:pt x="201" y="216"/>
                  </a:lnTo>
                  <a:lnTo>
                    <a:pt x="198" y="211"/>
                  </a:lnTo>
                  <a:lnTo>
                    <a:pt x="195" y="207"/>
                  </a:lnTo>
                  <a:lnTo>
                    <a:pt x="195" y="203"/>
                  </a:lnTo>
                  <a:lnTo>
                    <a:pt x="195" y="197"/>
                  </a:lnTo>
                  <a:lnTo>
                    <a:pt x="197" y="192"/>
                  </a:lnTo>
                  <a:lnTo>
                    <a:pt x="197" y="189"/>
                  </a:lnTo>
                  <a:lnTo>
                    <a:pt x="198" y="188"/>
                  </a:lnTo>
                  <a:lnTo>
                    <a:pt x="198" y="188"/>
                  </a:lnTo>
                  <a:lnTo>
                    <a:pt x="198" y="184"/>
                  </a:lnTo>
                  <a:lnTo>
                    <a:pt x="200" y="181"/>
                  </a:lnTo>
                  <a:lnTo>
                    <a:pt x="201" y="180"/>
                  </a:lnTo>
                  <a:lnTo>
                    <a:pt x="204" y="178"/>
                  </a:lnTo>
                  <a:lnTo>
                    <a:pt x="206" y="177"/>
                  </a:lnTo>
                  <a:lnTo>
                    <a:pt x="209" y="177"/>
                  </a:lnTo>
                  <a:lnTo>
                    <a:pt x="210" y="176"/>
                  </a:lnTo>
                  <a:lnTo>
                    <a:pt x="210" y="176"/>
                  </a:lnTo>
                  <a:lnTo>
                    <a:pt x="219" y="167"/>
                  </a:lnTo>
                  <a:lnTo>
                    <a:pt x="222" y="148"/>
                  </a:lnTo>
                  <a:lnTo>
                    <a:pt x="233" y="138"/>
                  </a:lnTo>
                  <a:lnTo>
                    <a:pt x="233" y="138"/>
                  </a:lnTo>
                  <a:lnTo>
                    <a:pt x="233" y="137"/>
                  </a:lnTo>
                  <a:lnTo>
                    <a:pt x="233" y="134"/>
                  </a:lnTo>
                  <a:lnTo>
                    <a:pt x="233" y="128"/>
                  </a:lnTo>
                  <a:lnTo>
                    <a:pt x="233" y="124"/>
                  </a:lnTo>
                  <a:lnTo>
                    <a:pt x="233" y="118"/>
                  </a:lnTo>
                  <a:lnTo>
                    <a:pt x="233" y="113"/>
                  </a:lnTo>
                  <a:lnTo>
                    <a:pt x="233" y="108"/>
                  </a:lnTo>
                  <a:lnTo>
                    <a:pt x="233" y="107"/>
                  </a:lnTo>
                  <a:lnTo>
                    <a:pt x="233" y="107"/>
                  </a:lnTo>
                  <a:lnTo>
                    <a:pt x="233" y="99"/>
                  </a:lnTo>
                  <a:lnTo>
                    <a:pt x="231" y="93"/>
                  </a:lnTo>
                  <a:lnTo>
                    <a:pt x="230" y="88"/>
                  </a:lnTo>
                  <a:lnTo>
                    <a:pt x="227" y="84"/>
                  </a:lnTo>
                  <a:lnTo>
                    <a:pt x="225" y="81"/>
                  </a:lnTo>
                  <a:lnTo>
                    <a:pt x="223" y="78"/>
                  </a:lnTo>
                  <a:lnTo>
                    <a:pt x="222" y="77"/>
                  </a:lnTo>
                  <a:lnTo>
                    <a:pt x="220" y="75"/>
                  </a:lnTo>
                  <a:lnTo>
                    <a:pt x="220" y="75"/>
                  </a:lnTo>
                  <a:lnTo>
                    <a:pt x="216" y="72"/>
                  </a:lnTo>
                  <a:lnTo>
                    <a:pt x="215" y="69"/>
                  </a:lnTo>
                  <a:lnTo>
                    <a:pt x="215" y="66"/>
                  </a:lnTo>
                  <a:lnTo>
                    <a:pt x="215" y="63"/>
                  </a:lnTo>
                  <a:lnTo>
                    <a:pt x="216" y="62"/>
                  </a:lnTo>
                  <a:lnTo>
                    <a:pt x="218" y="61"/>
                  </a:lnTo>
                  <a:lnTo>
                    <a:pt x="219" y="60"/>
                  </a:lnTo>
                  <a:lnTo>
                    <a:pt x="220" y="60"/>
                  </a:lnTo>
                  <a:lnTo>
                    <a:pt x="220" y="60"/>
                  </a:lnTo>
                  <a:lnTo>
                    <a:pt x="224" y="63"/>
                  </a:lnTo>
                  <a:lnTo>
                    <a:pt x="227" y="63"/>
                  </a:lnTo>
                  <a:lnTo>
                    <a:pt x="228" y="63"/>
                  </a:lnTo>
                  <a:lnTo>
                    <a:pt x="228" y="62"/>
                  </a:lnTo>
                  <a:lnTo>
                    <a:pt x="228" y="61"/>
                  </a:lnTo>
                  <a:lnTo>
                    <a:pt x="227" y="60"/>
                  </a:lnTo>
                  <a:lnTo>
                    <a:pt x="227" y="58"/>
                  </a:lnTo>
                  <a:lnTo>
                    <a:pt x="225" y="57"/>
                  </a:lnTo>
                  <a:lnTo>
                    <a:pt x="210" y="33"/>
                  </a:lnTo>
                  <a:lnTo>
                    <a:pt x="210" y="33"/>
                  </a:lnTo>
                  <a:lnTo>
                    <a:pt x="203" y="32"/>
                  </a:lnTo>
                  <a:lnTo>
                    <a:pt x="195" y="31"/>
                  </a:lnTo>
                  <a:lnTo>
                    <a:pt x="190" y="30"/>
                  </a:lnTo>
                  <a:lnTo>
                    <a:pt x="186" y="28"/>
                  </a:lnTo>
                  <a:lnTo>
                    <a:pt x="182" y="27"/>
                  </a:lnTo>
                  <a:lnTo>
                    <a:pt x="179" y="24"/>
                  </a:lnTo>
                  <a:lnTo>
                    <a:pt x="177" y="22"/>
                  </a:lnTo>
                  <a:lnTo>
                    <a:pt x="176" y="22"/>
                  </a:lnTo>
                  <a:lnTo>
                    <a:pt x="162" y="22"/>
                  </a:lnTo>
                  <a:lnTo>
                    <a:pt x="151" y="9"/>
                  </a:lnTo>
                  <a:lnTo>
                    <a:pt x="128" y="8"/>
                  </a:lnTo>
                  <a:lnTo>
                    <a:pt x="117" y="0"/>
                  </a:lnTo>
                  <a:lnTo>
                    <a:pt x="110" y="0"/>
                  </a:lnTo>
                  <a:lnTo>
                    <a:pt x="105" y="2"/>
                  </a:lnTo>
                  <a:lnTo>
                    <a:pt x="96" y="0"/>
                  </a:lnTo>
                  <a:lnTo>
                    <a:pt x="96" y="0"/>
                  </a:lnTo>
                  <a:lnTo>
                    <a:pt x="96" y="2"/>
                  </a:lnTo>
                  <a:lnTo>
                    <a:pt x="96" y="5"/>
                  </a:lnTo>
                  <a:lnTo>
                    <a:pt x="96" y="8"/>
                  </a:lnTo>
                  <a:lnTo>
                    <a:pt x="96" y="9"/>
                  </a:lnTo>
                  <a:lnTo>
                    <a:pt x="96" y="9"/>
                  </a:lnTo>
                  <a:lnTo>
                    <a:pt x="91" y="14"/>
                  </a:lnTo>
                  <a:lnTo>
                    <a:pt x="88" y="18"/>
                  </a:lnTo>
                  <a:lnTo>
                    <a:pt x="87" y="22"/>
                  </a:lnTo>
                  <a:lnTo>
                    <a:pt x="88" y="27"/>
                  </a:lnTo>
                  <a:lnTo>
                    <a:pt x="90" y="31"/>
                  </a:lnTo>
                  <a:lnTo>
                    <a:pt x="93" y="33"/>
                  </a:lnTo>
                  <a:lnTo>
                    <a:pt x="94" y="35"/>
                  </a:lnTo>
                  <a:lnTo>
                    <a:pt x="96" y="36"/>
                  </a:lnTo>
                  <a:lnTo>
                    <a:pt x="96" y="36"/>
                  </a:lnTo>
                  <a:lnTo>
                    <a:pt x="98" y="36"/>
                  </a:lnTo>
                  <a:lnTo>
                    <a:pt x="101" y="38"/>
                  </a:lnTo>
                  <a:lnTo>
                    <a:pt x="101" y="39"/>
                  </a:lnTo>
                  <a:lnTo>
                    <a:pt x="101" y="41"/>
                  </a:lnTo>
                  <a:lnTo>
                    <a:pt x="101" y="42"/>
                  </a:lnTo>
                  <a:lnTo>
                    <a:pt x="99" y="44"/>
                  </a:lnTo>
                  <a:lnTo>
                    <a:pt x="98" y="44"/>
                  </a:lnTo>
                  <a:lnTo>
                    <a:pt x="98" y="45"/>
                  </a:lnTo>
                  <a:lnTo>
                    <a:pt x="98" y="45"/>
                  </a:lnTo>
                  <a:lnTo>
                    <a:pt x="91" y="45"/>
                  </a:lnTo>
                  <a:lnTo>
                    <a:pt x="85" y="47"/>
                  </a:lnTo>
                  <a:lnTo>
                    <a:pt x="81" y="50"/>
                  </a:lnTo>
                  <a:lnTo>
                    <a:pt x="77" y="52"/>
                  </a:lnTo>
                  <a:lnTo>
                    <a:pt x="75" y="57"/>
                  </a:lnTo>
                  <a:lnTo>
                    <a:pt x="72" y="60"/>
                  </a:lnTo>
                  <a:lnTo>
                    <a:pt x="72" y="61"/>
                  </a:lnTo>
                  <a:lnTo>
                    <a:pt x="72" y="62"/>
                  </a:lnTo>
                  <a:lnTo>
                    <a:pt x="72" y="62"/>
                  </a:lnTo>
                  <a:lnTo>
                    <a:pt x="74" y="66"/>
                  </a:lnTo>
                  <a:lnTo>
                    <a:pt x="74" y="72"/>
                  </a:lnTo>
                  <a:lnTo>
                    <a:pt x="75" y="77"/>
                  </a:lnTo>
                  <a:lnTo>
                    <a:pt x="75" y="81"/>
                  </a:lnTo>
                  <a:lnTo>
                    <a:pt x="75" y="85"/>
                  </a:lnTo>
                  <a:lnTo>
                    <a:pt x="75" y="90"/>
                  </a:lnTo>
                  <a:lnTo>
                    <a:pt x="74" y="93"/>
                  </a:lnTo>
                  <a:lnTo>
                    <a:pt x="72" y="96"/>
                  </a:lnTo>
                  <a:lnTo>
                    <a:pt x="72" y="99"/>
                  </a:lnTo>
                  <a:lnTo>
                    <a:pt x="71" y="104"/>
                  </a:lnTo>
                  <a:lnTo>
                    <a:pt x="69" y="107"/>
                  </a:lnTo>
                  <a:lnTo>
                    <a:pt x="69" y="108"/>
                  </a:lnTo>
                  <a:lnTo>
                    <a:pt x="68" y="111"/>
                  </a:lnTo>
                  <a:lnTo>
                    <a:pt x="68" y="111"/>
                  </a:lnTo>
                  <a:lnTo>
                    <a:pt x="66" y="113"/>
                  </a:lnTo>
                  <a:lnTo>
                    <a:pt x="66" y="113"/>
                  </a:lnTo>
                  <a:lnTo>
                    <a:pt x="61" y="111"/>
                  </a:lnTo>
                  <a:lnTo>
                    <a:pt x="55" y="110"/>
                  </a:lnTo>
                  <a:lnTo>
                    <a:pt x="55" y="110"/>
                  </a:lnTo>
                  <a:lnTo>
                    <a:pt x="55" y="108"/>
                  </a:lnTo>
                  <a:lnTo>
                    <a:pt x="57" y="105"/>
                  </a:lnTo>
                  <a:lnTo>
                    <a:pt x="57" y="99"/>
                  </a:lnTo>
                  <a:lnTo>
                    <a:pt x="58" y="95"/>
                  </a:lnTo>
                  <a:lnTo>
                    <a:pt x="60" y="90"/>
                  </a:lnTo>
                  <a:lnTo>
                    <a:pt x="60" y="84"/>
                  </a:lnTo>
                  <a:lnTo>
                    <a:pt x="60" y="80"/>
                  </a:lnTo>
                  <a:lnTo>
                    <a:pt x="60" y="78"/>
                  </a:lnTo>
                  <a:lnTo>
                    <a:pt x="60" y="78"/>
                  </a:lnTo>
                  <a:lnTo>
                    <a:pt x="58" y="72"/>
                  </a:lnTo>
                  <a:lnTo>
                    <a:pt x="57" y="69"/>
                  </a:lnTo>
                  <a:lnTo>
                    <a:pt x="55" y="68"/>
                  </a:lnTo>
                  <a:lnTo>
                    <a:pt x="54" y="69"/>
                  </a:lnTo>
                  <a:lnTo>
                    <a:pt x="54" y="71"/>
                  </a:lnTo>
                  <a:lnTo>
                    <a:pt x="52" y="74"/>
                  </a:lnTo>
                  <a:lnTo>
                    <a:pt x="52" y="75"/>
                  </a:lnTo>
                  <a:lnTo>
                    <a:pt x="52" y="75"/>
                  </a:lnTo>
                  <a:lnTo>
                    <a:pt x="52" y="75"/>
                  </a:lnTo>
                  <a:lnTo>
                    <a:pt x="51" y="77"/>
                  </a:lnTo>
                  <a:lnTo>
                    <a:pt x="51" y="78"/>
                  </a:lnTo>
                  <a:lnTo>
                    <a:pt x="49" y="82"/>
                  </a:lnTo>
                  <a:lnTo>
                    <a:pt x="47" y="85"/>
                  </a:lnTo>
                  <a:lnTo>
                    <a:pt x="45" y="90"/>
                  </a:lnTo>
                  <a:lnTo>
                    <a:pt x="44" y="93"/>
                  </a:lnTo>
                  <a:lnTo>
                    <a:pt x="42" y="95"/>
                  </a:lnTo>
                  <a:lnTo>
                    <a:pt x="41" y="95"/>
                  </a:lnTo>
                  <a:lnTo>
                    <a:pt x="41" y="95"/>
                  </a:lnTo>
                  <a:lnTo>
                    <a:pt x="36" y="94"/>
                  </a:lnTo>
                  <a:lnTo>
                    <a:pt x="33" y="94"/>
                  </a:lnTo>
                  <a:lnTo>
                    <a:pt x="32" y="95"/>
                  </a:lnTo>
                  <a:lnTo>
                    <a:pt x="32" y="95"/>
                  </a:lnTo>
                  <a:lnTo>
                    <a:pt x="32" y="96"/>
                  </a:lnTo>
                  <a:lnTo>
                    <a:pt x="32" y="96"/>
                  </a:lnTo>
                  <a:lnTo>
                    <a:pt x="32" y="98"/>
                  </a:lnTo>
                  <a:lnTo>
                    <a:pt x="32" y="98"/>
                  </a:lnTo>
                  <a:lnTo>
                    <a:pt x="27" y="101"/>
                  </a:lnTo>
                  <a:lnTo>
                    <a:pt x="27" y="101"/>
                  </a:lnTo>
                  <a:lnTo>
                    <a:pt x="27" y="101"/>
                  </a:lnTo>
                  <a:lnTo>
                    <a:pt x="27" y="102"/>
                  </a:lnTo>
                  <a:lnTo>
                    <a:pt x="27" y="105"/>
                  </a:lnTo>
                  <a:lnTo>
                    <a:pt x="25" y="108"/>
                  </a:lnTo>
                  <a:lnTo>
                    <a:pt x="25" y="113"/>
                  </a:lnTo>
                  <a:lnTo>
                    <a:pt x="25" y="115"/>
                  </a:lnTo>
                  <a:lnTo>
                    <a:pt x="25" y="117"/>
                  </a:lnTo>
                  <a:lnTo>
                    <a:pt x="25" y="118"/>
                  </a:lnTo>
                  <a:lnTo>
                    <a:pt x="25" y="118"/>
                  </a:lnTo>
                  <a:lnTo>
                    <a:pt x="19" y="121"/>
                  </a:lnTo>
                  <a:lnTo>
                    <a:pt x="16" y="124"/>
                  </a:lnTo>
                  <a:lnTo>
                    <a:pt x="15" y="126"/>
                  </a:lnTo>
                  <a:lnTo>
                    <a:pt x="14" y="128"/>
                  </a:lnTo>
                  <a:lnTo>
                    <a:pt x="12" y="131"/>
                  </a:lnTo>
                  <a:lnTo>
                    <a:pt x="14" y="134"/>
                  </a:lnTo>
                  <a:lnTo>
                    <a:pt x="14" y="135"/>
                  </a:lnTo>
                  <a:lnTo>
                    <a:pt x="15" y="137"/>
                  </a:lnTo>
                  <a:lnTo>
                    <a:pt x="15" y="137"/>
                  </a:lnTo>
                  <a:lnTo>
                    <a:pt x="16" y="140"/>
                  </a:lnTo>
                  <a:lnTo>
                    <a:pt x="16" y="144"/>
                  </a:lnTo>
                  <a:lnTo>
                    <a:pt x="16" y="148"/>
                  </a:lnTo>
                  <a:lnTo>
                    <a:pt x="16" y="153"/>
                  </a:lnTo>
                  <a:lnTo>
                    <a:pt x="15" y="156"/>
                  </a:lnTo>
                  <a:lnTo>
                    <a:pt x="14" y="162"/>
                  </a:lnTo>
                  <a:lnTo>
                    <a:pt x="12" y="167"/>
                  </a:lnTo>
                  <a:lnTo>
                    <a:pt x="11" y="171"/>
                  </a:lnTo>
                  <a:lnTo>
                    <a:pt x="9" y="177"/>
                  </a:lnTo>
                  <a:lnTo>
                    <a:pt x="8" y="181"/>
                  </a:lnTo>
                  <a:lnTo>
                    <a:pt x="6" y="186"/>
                  </a:lnTo>
                  <a:lnTo>
                    <a:pt x="5" y="189"/>
                  </a:lnTo>
                  <a:lnTo>
                    <a:pt x="3" y="192"/>
                  </a:lnTo>
                  <a:lnTo>
                    <a:pt x="2" y="195"/>
                  </a:lnTo>
                  <a:lnTo>
                    <a:pt x="2" y="197"/>
                  </a:lnTo>
                  <a:lnTo>
                    <a:pt x="2" y="197"/>
                  </a:lnTo>
                  <a:lnTo>
                    <a:pt x="2" y="197"/>
                  </a:lnTo>
                  <a:lnTo>
                    <a:pt x="3" y="201"/>
                  </a:lnTo>
                  <a:lnTo>
                    <a:pt x="5" y="207"/>
                  </a:lnTo>
                  <a:lnTo>
                    <a:pt x="6" y="211"/>
                  </a:lnTo>
                  <a:lnTo>
                    <a:pt x="6" y="216"/>
                  </a:lnTo>
                  <a:lnTo>
                    <a:pt x="8" y="219"/>
                  </a:lnTo>
                  <a:lnTo>
                    <a:pt x="8" y="222"/>
                  </a:lnTo>
                  <a:lnTo>
                    <a:pt x="8" y="225"/>
                  </a:lnTo>
                  <a:lnTo>
                    <a:pt x="8" y="225"/>
                  </a:lnTo>
                  <a:lnTo>
                    <a:pt x="8" y="225"/>
                  </a:lnTo>
                  <a:lnTo>
                    <a:pt x="5" y="227"/>
                  </a:lnTo>
                  <a:lnTo>
                    <a:pt x="3" y="228"/>
                  </a:lnTo>
                  <a:lnTo>
                    <a:pt x="2" y="231"/>
                  </a:lnTo>
                  <a:lnTo>
                    <a:pt x="2" y="234"/>
                  </a:lnTo>
                  <a:lnTo>
                    <a:pt x="3" y="239"/>
                  </a:lnTo>
                  <a:lnTo>
                    <a:pt x="5" y="243"/>
                  </a:lnTo>
                  <a:lnTo>
                    <a:pt x="6" y="249"/>
                  </a:lnTo>
                  <a:lnTo>
                    <a:pt x="9" y="252"/>
                  </a:lnTo>
                  <a:lnTo>
                    <a:pt x="12" y="258"/>
                  </a:lnTo>
                  <a:lnTo>
                    <a:pt x="14" y="263"/>
                  </a:lnTo>
                  <a:lnTo>
                    <a:pt x="16" y="269"/>
                  </a:lnTo>
                  <a:lnTo>
                    <a:pt x="19" y="273"/>
                  </a:lnTo>
                  <a:lnTo>
                    <a:pt x="21" y="276"/>
                  </a:lnTo>
                  <a:lnTo>
                    <a:pt x="22" y="279"/>
                  </a:lnTo>
                  <a:lnTo>
                    <a:pt x="24" y="282"/>
                  </a:lnTo>
                  <a:lnTo>
                    <a:pt x="25" y="282"/>
                  </a:lnTo>
                  <a:lnTo>
                    <a:pt x="25" y="282"/>
                  </a:lnTo>
                  <a:lnTo>
                    <a:pt x="28" y="285"/>
                  </a:lnTo>
                  <a:lnTo>
                    <a:pt x="31" y="291"/>
                  </a:lnTo>
                  <a:lnTo>
                    <a:pt x="32" y="299"/>
                  </a:lnTo>
                  <a:lnTo>
                    <a:pt x="35" y="306"/>
                  </a:lnTo>
                  <a:lnTo>
                    <a:pt x="35" y="313"/>
                  </a:lnTo>
                  <a:lnTo>
                    <a:pt x="36" y="321"/>
                  </a:lnTo>
                  <a:lnTo>
                    <a:pt x="36" y="330"/>
                  </a:lnTo>
                  <a:lnTo>
                    <a:pt x="36" y="339"/>
                  </a:lnTo>
                  <a:lnTo>
                    <a:pt x="36" y="347"/>
                  </a:lnTo>
                  <a:lnTo>
                    <a:pt x="36" y="354"/>
                  </a:lnTo>
                  <a:lnTo>
                    <a:pt x="36" y="362"/>
                  </a:lnTo>
                  <a:lnTo>
                    <a:pt x="35" y="369"/>
                  </a:lnTo>
                  <a:lnTo>
                    <a:pt x="35" y="373"/>
                  </a:lnTo>
                  <a:lnTo>
                    <a:pt x="33" y="377"/>
                  </a:lnTo>
                  <a:lnTo>
                    <a:pt x="33" y="380"/>
                  </a:lnTo>
                  <a:lnTo>
                    <a:pt x="33" y="381"/>
                  </a:lnTo>
                  <a:lnTo>
                    <a:pt x="33" y="381"/>
                  </a:lnTo>
                  <a:lnTo>
                    <a:pt x="27" y="392"/>
                  </a:lnTo>
                  <a:lnTo>
                    <a:pt x="22" y="400"/>
                  </a:lnTo>
                  <a:lnTo>
                    <a:pt x="19" y="406"/>
                  </a:lnTo>
                  <a:lnTo>
                    <a:pt x="19" y="411"/>
                  </a:lnTo>
                  <a:lnTo>
                    <a:pt x="19" y="414"/>
                  </a:lnTo>
                  <a:lnTo>
                    <a:pt x="19" y="417"/>
                  </a:lnTo>
                  <a:lnTo>
                    <a:pt x="19" y="419"/>
                  </a:lnTo>
                  <a:lnTo>
                    <a:pt x="19" y="419"/>
                  </a:lnTo>
                  <a:lnTo>
                    <a:pt x="19" y="419"/>
                  </a:lnTo>
                  <a:lnTo>
                    <a:pt x="15" y="425"/>
                  </a:lnTo>
                  <a:lnTo>
                    <a:pt x="12" y="428"/>
                  </a:lnTo>
                  <a:lnTo>
                    <a:pt x="9" y="432"/>
                  </a:lnTo>
                  <a:lnTo>
                    <a:pt x="6" y="433"/>
                  </a:lnTo>
                  <a:lnTo>
                    <a:pt x="5" y="436"/>
                  </a:lnTo>
                  <a:lnTo>
                    <a:pt x="2" y="438"/>
                  </a:lnTo>
                  <a:lnTo>
                    <a:pt x="2" y="439"/>
                  </a:lnTo>
                  <a:lnTo>
                    <a:pt x="0" y="439"/>
                  </a:lnTo>
                  <a:lnTo>
                    <a:pt x="0" y="439"/>
                  </a:lnTo>
                  <a:lnTo>
                    <a:pt x="156" y="420"/>
                  </a:lnTo>
                  <a:lnTo>
                    <a:pt x="159" y="435"/>
                  </a:lnTo>
                  <a:lnTo>
                    <a:pt x="257" y="419"/>
                  </a:lnTo>
                </a:path>
              </a:pathLst>
            </a:custGeom>
            <a:solidFill>
              <a:schemeClr val="accent3">
                <a:lumMod val="60000"/>
                <a:lumOff val="40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19" name="Freeform 53"/>
            <p:cNvSpPr>
              <a:spLocks/>
            </p:cNvSpPr>
            <p:nvPr/>
          </p:nvSpPr>
          <p:spPr bwMode="auto">
            <a:xfrm>
              <a:off x="2506105" y="4167917"/>
              <a:ext cx="321300" cy="167038"/>
            </a:xfrm>
            <a:custGeom>
              <a:avLst/>
              <a:gdLst>
                <a:gd name="T0" fmla="*/ 9 w 479"/>
                <a:gd name="T1" fmla="*/ 109 h 249"/>
                <a:gd name="T2" fmla="*/ 25 w 479"/>
                <a:gd name="T3" fmla="*/ 128 h 249"/>
                <a:gd name="T4" fmla="*/ 34 w 479"/>
                <a:gd name="T5" fmla="*/ 136 h 249"/>
                <a:gd name="T6" fmla="*/ 55 w 479"/>
                <a:gd name="T7" fmla="*/ 137 h 249"/>
                <a:gd name="T8" fmla="*/ 99 w 479"/>
                <a:gd name="T9" fmla="*/ 147 h 249"/>
                <a:gd name="T10" fmla="*/ 130 w 479"/>
                <a:gd name="T11" fmla="*/ 158 h 249"/>
                <a:gd name="T12" fmla="*/ 171 w 479"/>
                <a:gd name="T13" fmla="*/ 163 h 249"/>
                <a:gd name="T14" fmla="*/ 188 w 479"/>
                <a:gd name="T15" fmla="*/ 179 h 249"/>
                <a:gd name="T16" fmla="*/ 198 w 479"/>
                <a:gd name="T17" fmla="*/ 209 h 249"/>
                <a:gd name="T18" fmla="*/ 195 w 479"/>
                <a:gd name="T19" fmla="*/ 224 h 249"/>
                <a:gd name="T20" fmla="*/ 212 w 479"/>
                <a:gd name="T21" fmla="*/ 240 h 249"/>
                <a:gd name="T22" fmla="*/ 225 w 479"/>
                <a:gd name="T23" fmla="*/ 237 h 249"/>
                <a:gd name="T24" fmla="*/ 229 w 479"/>
                <a:gd name="T25" fmla="*/ 224 h 249"/>
                <a:gd name="T26" fmla="*/ 243 w 479"/>
                <a:gd name="T27" fmla="*/ 197 h 249"/>
                <a:gd name="T28" fmla="*/ 254 w 479"/>
                <a:gd name="T29" fmla="*/ 182 h 249"/>
                <a:gd name="T30" fmla="*/ 261 w 479"/>
                <a:gd name="T31" fmla="*/ 158 h 249"/>
                <a:gd name="T32" fmla="*/ 261 w 479"/>
                <a:gd name="T33" fmla="*/ 172 h 249"/>
                <a:gd name="T34" fmla="*/ 276 w 479"/>
                <a:gd name="T35" fmla="*/ 163 h 249"/>
                <a:gd name="T36" fmla="*/ 290 w 479"/>
                <a:gd name="T37" fmla="*/ 166 h 249"/>
                <a:gd name="T38" fmla="*/ 284 w 479"/>
                <a:gd name="T39" fmla="*/ 182 h 249"/>
                <a:gd name="T40" fmla="*/ 290 w 479"/>
                <a:gd name="T41" fmla="*/ 179 h 249"/>
                <a:gd name="T42" fmla="*/ 308 w 479"/>
                <a:gd name="T43" fmla="*/ 163 h 249"/>
                <a:gd name="T44" fmla="*/ 315 w 479"/>
                <a:gd name="T45" fmla="*/ 146 h 249"/>
                <a:gd name="T46" fmla="*/ 363 w 479"/>
                <a:gd name="T47" fmla="*/ 127 h 249"/>
                <a:gd name="T48" fmla="*/ 399 w 479"/>
                <a:gd name="T49" fmla="*/ 133 h 249"/>
                <a:gd name="T50" fmla="*/ 425 w 479"/>
                <a:gd name="T51" fmla="*/ 149 h 249"/>
                <a:gd name="T52" fmla="*/ 423 w 479"/>
                <a:gd name="T53" fmla="*/ 133 h 249"/>
                <a:gd name="T54" fmla="*/ 432 w 479"/>
                <a:gd name="T55" fmla="*/ 125 h 249"/>
                <a:gd name="T56" fmla="*/ 444 w 479"/>
                <a:gd name="T57" fmla="*/ 128 h 249"/>
                <a:gd name="T58" fmla="*/ 474 w 479"/>
                <a:gd name="T59" fmla="*/ 122 h 249"/>
                <a:gd name="T60" fmla="*/ 455 w 479"/>
                <a:gd name="T61" fmla="*/ 104 h 249"/>
                <a:gd name="T62" fmla="*/ 452 w 479"/>
                <a:gd name="T63" fmla="*/ 84 h 249"/>
                <a:gd name="T64" fmla="*/ 439 w 479"/>
                <a:gd name="T65" fmla="*/ 81 h 249"/>
                <a:gd name="T66" fmla="*/ 420 w 479"/>
                <a:gd name="T67" fmla="*/ 83 h 249"/>
                <a:gd name="T68" fmla="*/ 392 w 479"/>
                <a:gd name="T69" fmla="*/ 62 h 249"/>
                <a:gd name="T70" fmla="*/ 386 w 479"/>
                <a:gd name="T71" fmla="*/ 54 h 249"/>
                <a:gd name="T72" fmla="*/ 367 w 479"/>
                <a:gd name="T73" fmla="*/ 62 h 249"/>
                <a:gd name="T74" fmla="*/ 334 w 479"/>
                <a:gd name="T75" fmla="*/ 68 h 249"/>
                <a:gd name="T76" fmla="*/ 312 w 479"/>
                <a:gd name="T77" fmla="*/ 70 h 249"/>
                <a:gd name="T78" fmla="*/ 268 w 479"/>
                <a:gd name="T79" fmla="*/ 98 h 249"/>
                <a:gd name="T80" fmla="*/ 257 w 479"/>
                <a:gd name="T81" fmla="*/ 93 h 249"/>
                <a:gd name="T82" fmla="*/ 240 w 479"/>
                <a:gd name="T83" fmla="*/ 97 h 249"/>
                <a:gd name="T84" fmla="*/ 215 w 479"/>
                <a:gd name="T85" fmla="*/ 84 h 249"/>
                <a:gd name="T86" fmla="*/ 190 w 479"/>
                <a:gd name="T87" fmla="*/ 60 h 249"/>
                <a:gd name="T88" fmla="*/ 160 w 479"/>
                <a:gd name="T89" fmla="*/ 67 h 249"/>
                <a:gd name="T90" fmla="*/ 163 w 479"/>
                <a:gd name="T91" fmla="*/ 57 h 249"/>
                <a:gd name="T92" fmla="*/ 149 w 479"/>
                <a:gd name="T93" fmla="*/ 67 h 249"/>
                <a:gd name="T94" fmla="*/ 141 w 479"/>
                <a:gd name="T95" fmla="*/ 54 h 249"/>
                <a:gd name="T96" fmla="*/ 136 w 479"/>
                <a:gd name="T97" fmla="*/ 51 h 249"/>
                <a:gd name="T98" fmla="*/ 140 w 479"/>
                <a:gd name="T99" fmla="*/ 43 h 249"/>
                <a:gd name="T100" fmla="*/ 141 w 479"/>
                <a:gd name="T101" fmla="*/ 43 h 249"/>
                <a:gd name="T102" fmla="*/ 143 w 479"/>
                <a:gd name="T103" fmla="*/ 50 h 249"/>
                <a:gd name="T104" fmla="*/ 149 w 479"/>
                <a:gd name="T105" fmla="*/ 46 h 249"/>
                <a:gd name="T106" fmla="*/ 179 w 479"/>
                <a:gd name="T107" fmla="*/ 7 h 249"/>
                <a:gd name="T108" fmla="*/ 192 w 479"/>
                <a:gd name="T109" fmla="*/ 2 h 249"/>
                <a:gd name="T110" fmla="*/ 166 w 479"/>
                <a:gd name="T111" fmla="*/ 1 h 249"/>
                <a:gd name="T112" fmla="*/ 130 w 479"/>
                <a:gd name="T113" fmla="*/ 29 h 249"/>
                <a:gd name="T114" fmla="*/ 110 w 479"/>
                <a:gd name="T115" fmla="*/ 47 h 249"/>
                <a:gd name="T116" fmla="*/ 91 w 479"/>
                <a:gd name="T117" fmla="*/ 62 h 249"/>
                <a:gd name="T118" fmla="*/ 69 w 479"/>
                <a:gd name="T119" fmla="*/ 76 h 249"/>
                <a:gd name="T120" fmla="*/ 50 w 479"/>
                <a:gd name="T121" fmla="*/ 79 h 249"/>
                <a:gd name="T122" fmla="*/ 24 w 479"/>
                <a:gd name="T123" fmla="*/ 9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9" h="249">
                  <a:moveTo>
                    <a:pt x="0" y="109"/>
                  </a:moveTo>
                  <a:lnTo>
                    <a:pt x="0" y="109"/>
                  </a:lnTo>
                  <a:lnTo>
                    <a:pt x="2" y="109"/>
                  </a:lnTo>
                  <a:lnTo>
                    <a:pt x="3" y="109"/>
                  </a:lnTo>
                  <a:lnTo>
                    <a:pt x="6" y="109"/>
                  </a:lnTo>
                  <a:lnTo>
                    <a:pt x="9" y="109"/>
                  </a:lnTo>
                  <a:lnTo>
                    <a:pt x="14" y="110"/>
                  </a:lnTo>
                  <a:lnTo>
                    <a:pt x="17" y="114"/>
                  </a:lnTo>
                  <a:lnTo>
                    <a:pt x="21" y="119"/>
                  </a:lnTo>
                  <a:lnTo>
                    <a:pt x="24" y="125"/>
                  </a:lnTo>
                  <a:lnTo>
                    <a:pt x="25" y="127"/>
                  </a:lnTo>
                  <a:lnTo>
                    <a:pt x="25" y="128"/>
                  </a:lnTo>
                  <a:lnTo>
                    <a:pt x="28" y="130"/>
                  </a:lnTo>
                  <a:lnTo>
                    <a:pt x="30" y="131"/>
                  </a:lnTo>
                  <a:lnTo>
                    <a:pt x="31" y="133"/>
                  </a:lnTo>
                  <a:lnTo>
                    <a:pt x="33" y="134"/>
                  </a:lnTo>
                  <a:lnTo>
                    <a:pt x="34" y="134"/>
                  </a:lnTo>
                  <a:lnTo>
                    <a:pt x="34" y="136"/>
                  </a:lnTo>
                  <a:lnTo>
                    <a:pt x="34" y="136"/>
                  </a:lnTo>
                  <a:lnTo>
                    <a:pt x="36" y="136"/>
                  </a:lnTo>
                  <a:lnTo>
                    <a:pt x="39" y="136"/>
                  </a:lnTo>
                  <a:lnTo>
                    <a:pt x="44" y="136"/>
                  </a:lnTo>
                  <a:lnTo>
                    <a:pt x="50" y="137"/>
                  </a:lnTo>
                  <a:lnTo>
                    <a:pt x="55" y="137"/>
                  </a:lnTo>
                  <a:lnTo>
                    <a:pt x="63" y="139"/>
                  </a:lnTo>
                  <a:lnTo>
                    <a:pt x="69" y="140"/>
                  </a:lnTo>
                  <a:lnTo>
                    <a:pt x="77" y="142"/>
                  </a:lnTo>
                  <a:lnTo>
                    <a:pt x="84" y="143"/>
                  </a:lnTo>
                  <a:lnTo>
                    <a:pt x="91" y="144"/>
                  </a:lnTo>
                  <a:lnTo>
                    <a:pt x="99" y="147"/>
                  </a:lnTo>
                  <a:lnTo>
                    <a:pt x="105" y="149"/>
                  </a:lnTo>
                  <a:lnTo>
                    <a:pt x="111" y="152"/>
                  </a:lnTo>
                  <a:lnTo>
                    <a:pt x="117" y="155"/>
                  </a:lnTo>
                  <a:lnTo>
                    <a:pt x="123" y="157"/>
                  </a:lnTo>
                  <a:lnTo>
                    <a:pt x="124" y="157"/>
                  </a:lnTo>
                  <a:lnTo>
                    <a:pt x="130" y="158"/>
                  </a:lnTo>
                  <a:lnTo>
                    <a:pt x="138" y="160"/>
                  </a:lnTo>
                  <a:lnTo>
                    <a:pt x="147" y="160"/>
                  </a:lnTo>
                  <a:lnTo>
                    <a:pt x="156" y="161"/>
                  </a:lnTo>
                  <a:lnTo>
                    <a:pt x="163" y="163"/>
                  </a:lnTo>
                  <a:lnTo>
                    <a:pt x="169" y="163"/>
                  </a:lnTo>
                  <a:lnTo>
                    <a:pt x="171" y="163"/>
                  </a:lnTo>
                  <a:lnTo>
                    <a:pt x="174" y="167"/>
                  </a:lnTo>
                  <a:lnTo>
                    <a:pt x="177" y="177"/>
                  </a:lnTo>
                  <a:lnTo>
                    <a:pt x="179" y="177"/>
                  </a:lnTo>
                  <a:lnTo>
                    <a:pt x="180" y="177"/>
                  </a:lnTo>
                  <a:lnTo>
                    <a:pt x="185" y="177"/>
                  </a:lnTo>
                  <a:lnTo>
                    <a:pt x="188" y="179"/>
                  </a:lnTo>
                  <a:lnTo>
                    <a:pt x="192" y="182"/>
                  </a:lnTo>
                  <a:lnTo>
                    <a:pt x="195" y="187"/>
                  </a:lnTo>
                  <a:lnTo>
                    <a:pt x="198" y="194"/>
                  </a:lnTo>
                  <a:lnTo>
                    <a:pt x="199" y="205"/>
                  </a:lnTo>
                  <a:lnTo>
                    <a:pt x="199" y="206"/>
                  </a:lnTo>
                  <a:lnTo>
                    <a:pt x="198" y="209"/>
                  </a:lnTo>
                  <a:lnTo>
                    <a:pt x="198" y="212"/>
                  </a:lnTo>
                  <a:lnTo>
                    <a:pt x="198" y="216"/>
                  </a:lnTo>
                  <a:lnTo>
                    <a:pt x="196" y="218"/>
                  </a:lnTo>
                  <a:lnTo>
                    <a:pt x="196" y="221"/>
                  </a:lnTo>
                  <a:lnTo>
                    <a:pt x="195" y="224"/>
                  </a:lnTo>
                  <a:lnTo>
                    <a:pt x="195" y="224"/>
                  </a:lnTo>
                  <a:lnTo>
                    <a:pt x="213" y="224"/>
                  </a:lnTo>
                  <a:lnTo>
                    <a:pt x="213" y="226"/>
                  </a:lnTo>
                  <a:lnTo>
                    <a:pt x="212" y="227"/>
                  </a:lnTo>
                  <a:lnTo>
                    <a:pt x="212" y="232"/>
                  </a:lnTo>
                  <a:lnTo>
                    <a:pt x="212" y="236"/>
                  </a:lnTo>
                  <a:lnTo>
                    <a:pt x="212" y="240"/>
                  </a:lnTo>
                  <a:lnTo>
                    <a:pt x="213" y="243"/>
                  </a:lnTo>
                  <a:lnTo>
                    <a:pt x="216" y="246"/>
                  </a:lnTo>
                  <a:lnTo>
                    <a:pt x="221" y="248"/>
                  </a:lnTo>
                  <a:lnTo>
                    <a:pt x="225" y="236"/>
                  </a:lnTo>
                  <a:lnTo>
                    <a:pt x="225" y="236"/>
                  </a:lnTo>
                  <a:lnTo>
                    <a:pt x="225" y="237"/>
                  </a:lnTo>
                  <a:lnTo>
                    <a:pt x="225" y="237"/>
                  </a:lnTo>
                  <a:lnTo>
                    <a:pt x="225" y="236"/>
                  </a:lnTo>
                  <a:lnTo>
                    <a:pt x="225" y="235"/>
                  </a:lnTo>
                  <a:lnTo>
                    <a:pt x="226" y="232"/>
                  </a:lnTo>
                  <a:lnTo>
                    <a:pt x="228" y="229"/>
                  </a:lnTo>
                  <a:lnTo>
                    <a:pt x="229" y="224"/>
                  </a:lnTo>
                  <a:lnTo>
                    <a:pt x="232" y="220"/>
                  </a:lnTo>
                  <a:lnTo>
                    <a:pt x="234" y="216"/>
                  </a:lnTo>
                  <a:lnTo>
                    <a:pt x="237" y="212"/>
                  </a:lnTo>
                  <a:lnTo>
                    <a:pt x="239" y="207"/>
                  </a:lnTo>
                  <a:lnTo>
                    <a:pt x="242" y="202"/>
                  </a:lnTo>
                  <a:lnTo>
                    <a:pt x="243" y="197"/>
                  </a:lnTo>
                  <a:lnTo>
                    <a:pt x="246" y="193"/>
                  </a:lnTo>
                  <a:lnTo>
                    <a:pt x="248" y="190"/>
                  </a:lnTo>
                  <a:lnTo>
                    <a:pt x="251" y="186"/>
                  </a:lnTo>
                  <a:lnTo>
                    <a:pt x="252" y="185"/>
                  </a:lnTo>
                  <a:lnTo>
                    <a:pt x="252" y="183"/>
                  </a:lnTo>
                  <a:lnTo>
                    <a:pt x="254" y="182"/>
                  </a:lnTo>
                  <a:lnTo>
                    <a:pt x="254" y="175"/>
                  </a:lnTo>
                  <a:lnTo>
                    <a:pt x="255" y="167"/>
                  </a:lnTo>
                  <a:lnTo>
                    <a:pt x="257" y="163"/>
                  </a:lnTo>
                  <a:lnTo>
                    <a:pt x="258" y="161"/>
                  </a:lnTo>
                  <a:lnTo>
                    <a:pt x="259" y="158"/>
                  </a:lnTo>
                  <a:lnTo>
                    <a:pt x="261" y="158"/>
                  </a:lnTo>
                  <a:lnTo>
                    <a:pt x="262" y="158"/>
                  </a:lnTo>
                  <a:lnTo>
                    <a:pt x="262" y="158"/>
                  </a:lnTo>
                  <a:lnTo>
                    <a:pt x="261" y="161"/>
                  </a:lnTo>
                  <a:lnTo>
                    <a:pt x="261" y="164"/>
                  </a:lnTo>
                  <a:lnTo>
                    <a:pt x="261" y="167"/>
                  </a:lnTo>
                  <a:lnTo>
                    <a:pt x="261" y="172"/>
                  </a:lnTo>
                  <a:lnTo>
                    <a:pt x="261" y="175"/>
                  </a:lnTo>
                  <a:lnTo>
                    <a:pt x="261" y="177"/>
                  </a:lnTo>
                  <a:lnTo>
                    <a:pt x="262" y="180"/>
                  </a:lnTo>
                  <a:lnTo>
                    <a:pt x="262" y="180"/>
                  </a:lnTo>
                  <a:lnTo>
                    <a:pt x="276" y="170"/>
                  </a:lnTo>
                  <a:lnTo>
                    <a:pt x="276" y="163"/>
                  </a:lnTo>
                  <a:lnTo>
                    <a:pt x="284" y="161"/>
                  </a:lnTo>
                  <a:lnTo>
                    <a:pt x="288" y="157"/>
                  </a:lnTo>
                  <a:lnTo>
                    <a:pt x="292" y="161"/>
                  </a:lnTo>
                  <a:lnTo>
                    <a:pt x="291" y="161"/>
                  </a:lnTo>
                  <a:lnTo>
                    <a:pt x="291" y="163"/>
                  </a:lnTo>
                  <a:lnTo>
                    <a:pt x="290" y="166"/>
                  </a:lnTo>
                  <a:lnTo>
                    <a:pt x="288" y="167"/>
                  </a:lnTo>
                  <a:lnTo>
                    <a:pt x="287" y="170"/>
                  </a:lnTo>
                  <a:lnTo>
                    <a:pt x="284" y="173"/>
                  </a:lnTo>
                  <a:lnTo>
                    <a:pt x="284" y="176"/>
                  </a:lnTo>
                  <a:lnTo>
                    <a:pt x="284" y="177"/>
                  </a:lnTo>
                  <a:lnTo>
                    <a:pt x="284" y="182"/>
                  </a:lnTo>
                  <a:lnTo>
                    <a:pt x="284" y="185"/>
                  </a:lnTo>
                  <a:lnTo>
                    <a:pt x="285" y="185"/>
                  </a:lnTo>
                  <a:lnTo>
                    <a:pt x="287" y="183"/>
                  </a:lnTo>
                  <a:lnTo>
                    <a:pt x="288" y="182"/>
                  </a:lnTo>
                  <a:lnTo>
                    <a:pt x="290" y="180"/>
                  </a:lnTo>
                  <a:lnTo>
                    <a:pt x="290" y="179"/>
                  </a:lnTo>
                  <a:lnTo>
                    <a:pt x="291" y="177"/>
                  </a:lnTo>
                  <a:lnTo>
                    <a:pt x="300" y="167"/>
                  </a:lnTo>
                  <a:lnTo>
                    <a:pt x="301" y="167"/>
                  </a:lnTo>
                  <a:lnTo>
                    <a:pt x="304" y="166"/>
                  </a:lnTo>
                  <a:lnTo>
                    <a:pt x="307" y="163"/>
                  </a:lnTo>
                  <a:lnTo>
                    <a:pt x="308" y="163"/>
                  </a:lnTo>
                  <a:lnTo>
                    <a:pt x="307" y="158"/>
                  </a:lnTo>
                  <a:lnTo>
                    <a:pt x="307" y="155"/>
                  </a:lnTo>
                  <a:lnTo>
                    <a:pt x="308" y="152"/>
                  </a:lnTo>
                  <a:lnTo>
                    <a:pt x="309" y="149"/>
                  </a:lnTo>
                  <a:lnTo>
                    <a:pt x="312" y="147"/>
                  </a:lnTo>
                  <a:lnTo>
                    <a:pt x="315" y="146"/>
                  </a:lnTo>
                  <a:lnTo>
                    <a:pt x="317" y="146"/>
                  </a:lnTo>
                  <a:lnTo>
                    <a:pt x="318" y="144"/>
                  </a:lnTo>
                  <a:lnTo>
                    <a:pt x="339" y="146"/>
                  </a:lnTo>
                  <a:lnTo>
                    <a:pt x="339" y="142"/>
                  </a:lnTo>
                  <a:lnTo>
                    <a:pt x="353" y="142"/>
                  </a:lnTo>
                  <a:lnTo>
                    <a:pt x="363" y="127"/>
                  </a:lnTo>
                  <a:lnTo>
                    <a:pt x="396" y="130"/>
                  </a:lnTo>
                  <a:lnTo>
                    <a:pt x="396" y="130"/>
                  </a:lnTo>
                  <a:lnTo>
                    <a:pt x="396" y="130"/>
                  </a:lnTo>
                  <a:lnTo>
                    <a:pt x="396" y="130"/>
                  </a:lnTo>
                  <a:lnTo>
                    <a:pt x="396" y="130"/>
                  </a:lnTo>
                  <a:lnTo>
                    <a:pt x="399" y="133"/>
                  </a:lnTo>
                  <a:lnTo>
                    <a:pt x="402" y="134"/>
                  </a:lnTo>
                  <a:lnTo>
                    <a:pt x="406" y="137"/>
                  </a:lnTo>
                  <a:lnTo>
                    <a:pt x="411" y="142"/>
                  </a:lnTo>
                  <a:lnTo>
                    <a:pt x="417" y="144"/>
                  </a:lnTo>
                  <a:lnTo>
                    <a:pt x="422" y="147"/>
                  </a:lnTo>
                  <a:lnTo>
                    <a:pt x="425" y="149"/>
                  </a:lnTo>
                  <a:lnTo>
                    <a:pt x="426" y="147"/>
                  </a:lnTo>
                  <a:lnTo>
                    <a:pt x="426" y="146"/>
                  </a:lnTo>
                  <a:lnTo>
                    <a:pt x="425" y="144"/>
                  </a:lnTo>
                  <a:lnTo>
                    <a:pt x="425" y="140"/>
                  </a:lnTo>
                  <a:lnTo>
                    <a:pt x="423" y="137"/>
                  </a:lnTo>
                  <a:lnTo>
                    <a:pt x="423" y="133"/>
                  </a:lnTo>
                  <a:lnTo>
                    <a:pt x="425" y="130"/>
                  </a:lnTo>
                  <a:lnTo>
                    <a:pt x="425" y="128"/>
                  </a:lnTo>
                  <a:lnTo>
                    <a:pt x="428" y="127"/>
                  </a:lnTo>
                  <a:lnTo>
                    <a:pt x="429" y="125"/>
                  </a:lnTo>
                  <a:lnTo>
                    <a:pt x="430" y="125"/>
                  </a:lnTo>
                  <a:lnTo>
                    <a:pt x="432" y="125"/>
                  </a:lnTo>
                  <a:lnTo>
                    <a:pt x="432" y="125"/>
                  </a:lnTo>
                  <a:lnTo>
                    <a:pt x="432" y="128"/>
                  </a:lnTo>
                  <a:lnTo>
                    <a:pt x="435" y="130"/>
                  </a:lnTo>
                  <a:lnTo>
                    <a:pt x="438" y="130"/>
                  </a:lnTo>
                  <a:lnTo>
                    <a:pt x="441" y="130"/>
                  </a:lnTo>
                  <a:lnTo>
                    <a:pt x="444" y="128"/>
                  </a:lnTo>
                  <a:lnTo>
                    <a:pt x="447" y="127"/>
                  </a:lnTo>
                  <a:lnTo>
                    <a:pt x="450" y="127"/>
                  </a:lnTo>
                  <a:lnTo>
                    <a:pt x="450" y="125"/>
                  </a:lnTo>
                  <a:lnTo>
                    <a:pt x="477" y="125"/>
                  </a:lnTo>
                  <a:lnTo>
                    <a:pt x="478" y="122"/>
                  </a:lnTo>
                  <a:lnTo>
                    <a:pt x="474" y="122"/>
                  </a:lnTo>
                  <a:lnTo>
                    <a:pt x="466" y="109"/>
                  </a:lnTo>
                  <a:lnTo>
                    <a:pt x="455" y="109"/>
                  </a:lnTo>
                  <a:lnTo>
                    <a:pt x="455" y="109"/>
                  </a:lnTo>
                  <a:lnTo>
                    <a:pt x="455" y="107"/>
                  </a:lnTo>
                  <a:lnTo>
                    <a:pt x="455" y="106"/>
                  </a:lnTo>
                  <a:lnTo>
                    <a:pt x="455" y="104"/>
                  </a:lnTo>
                  <a:lnTo>
                    <a:pt x="453" y="101"/>
                  </a:lnTo>
                  <a:lnTo>
                    <a:pt x="453" y="100"/>
                  </a:lnTo>
                  <a:lnTo>
                    <a:pt x="453" y="98"/>
                  </a:lnTo>
                  <a:lnTo>
                    <a:pt x="453" y="97"/>
                  </a:lnTo>
                  <a:lnTo>
                    <a:pt x="453" y="89"/>
                  </a:lnTo>
                  <a:lnTo>
                    <a:pt x="452" y="84"/>
                  </a:lnTo>
                  <a:lnTo>
                    <a:pt x="449" y="81"/>
                  </a:lnTo>
                  <a:lnTo>
                    <a:pt x="446" y="80"/>
                  </a:lnTo>
                  <a:lnTo>
                    <a:pt x="443" y="80"/>
                  </a:lnTo>
                  <a:lnTo>
                    <a:pt x="441" y="80"/>
                  </a:lnTo>
                  <a:lnTo>
                    <a:pt x="439" y="81"/>
                  </a:lnTo>
                  <a:lnTo>
                    <a:pt x="439" y="81"/>
                  </a:lnTo>
                  <a:lnTo>
                    <a:pt x="435" y="86"/>
                  </a:lnTo>
                  <a:lnTo>
                    <a:pt x="430" y="86"/>
                  </a:lnTo>
                  <a:lnTo>
                    <a:pt x="428" y="86"/>
                  </a:lnTo>
                  <a:lnTo>
                    <a:pt x="425" y="86"/>
                  </a:lnTo>
                  <a:lnTo>
                    <a:pt x="423" y="84"/>
                  </a:lnTo>
                  <a:lnTo>
                    <a:pt x="420" y="83"/>
                  </a:lnTo>
                  <a:lnTo>
                    <a:pt x="420" y="81"/>
                  </a:lnTo>
                  <a:lnTo>
                    <a:pt x="420" y="80"/>
                  </a:lnTo>
                  <a:lnTo>
                    <a:pt x="414" y="86"/>
                  </a:lnTo>
                  <a:lnTo>
                    <a:pt x="396" y="84"/>
                  </a:lnTo>
                  <a:lnTo>
                    <a:pt x="394" y="80"/>
                  </a:lnTo>
                  <a:lnTo>
                    <a:pt x="392" y="62"/>
                  </a:lnTo>
                  <a:lnTo>
                    <a:pt x="394" y="57"/>
                  </a:lnTo>
                  <a:lnTo>
                    <a:pt x="393" y="51"/>
                  </a:lnTo>
                  <a:lnTo>
                    <a:pt x="393" y="51"/>
                  </a:lnTo>
                  <a:lnTo>
                    <a:pt x="392" y="53"/>
                  </a:lnTo>
                  <a:lnTo>
                    <a:pt x="389" y="53"/>
                  </a:lnTo>
                  <a:lnTo>
                    <a:pt x="386" y="54"/>
                  </a:lnTo>
                  <a:lnTo>
                    <a:pt x="383" y="56"/>
                  </a:lnTo>
                  <a:lnTo>
                    <a:pt x="380" y="56"/>
                  </a:lnTo>
                  <a:lnTo>
                    <a:pt x="378" y="57"/>
                  </a:lnTo>
                  <a:lnTo>
                    <a:pt x="378" y="57"/>
                  </a:lnTo>
                  <a:lnTo>
                    <a:pt x="373" y="60"/>
                  </a:lnTo>
                  <a:lnTo>
                    <a:pt x="367" y="62"/>
                  </a:lnTo>
                  <a:lnTo>
                    <a:pt x="361" y="62"/>
                  </a:lnTo>
                  <a:lnTo>
                    <a:pt x="356" y="65"/>
                  </a:lnTo>
                  <a:lnTo>
                    <a:pt x="350" y="65"/>
                  </a:lnTo>
                  <a:lnTo>
                    <a:pt x="344" y="67"/>
                  </a:lnTo>
                  <a:lnTo>
                    <a:pt x="340" y="68"/>
                  </a:lnTo>
                  <a:lnTo>
                    <a:pt x="334" y="68"/>
                  </a:lnTo>
                  <a:lnTo>
                    <a:pt x="330" y="70"/>
                  </a:lnTo>
                  <a:lnTo>
                    <a:pt x="324" y="70"/>
                  </a:lnTo>
                  <a:lnTo>
                    <a:pt x="321" y="70"/>
                  </a:lnTo>
                  <a:lnTo>
                    <a:pt x="317" y="70"/>
                  </a:lnTo>
                  <a:lnTo>
                    <a:pt x="314" y="70"/>
                  </a:lnTo>
                  <a:lnTo>
                    <a:pt x="312" y="70"/>
                  </a:lnTo>
                  <a:lnTo>
                    <a:pt x="311" y="70"/>
                  </a:lnTo>
                  <a:lnTo>
                    <a:pt x="311" y="70"/>
                  </a:lnTo>
                  <a:lnTo>
                    <a:pt x="279" y="100"/>
                  </a:lnTo>
                  <a:lnTo>
                    <a:pt x="273" y="98"/>
                  </a:lnTo>
                  <a:lnTo>
                    <a:pt x="273" y="98"/>
                  </a:lnTo>
                  <a:lnTo>
                    <a:pt x="268" y="98"/>
                  </a:lnTo>
                  <a:lnTo>
                    <a:pt x="267" y="98"/>
                  </a:lnTo>
                  <a:lnTo>
                    <a:pt x="264" y="98"/>
                  </a:lnTo>
                  <a:lnTo>
                    <a:pt x="261" y="98"/>
                  </a:lnTo>
                  <a:lnTo>
                    <a:pt x="259" y="98"/>
                  </a:lnTo>
                  <a:lnTo>
                    <a:pt x="258" y="94"/>
                  </a:lnTo>
                  <a:lnTo>
                    <a:pt x="257" y="93"/>
                  </a:lnTo>
                  <a:lnTo>
                    <a:pt x="254" y="92"/>
                  </a:lnTo>
                  <a:lnTo>
                    <a:pt x="251" y="93"/>
                  </a:lnTo>
                  <a:lnTo>
                    <a:pt x="246" y="94"/>
                  </a:lnTo>
                  <a:lnTo>
                    <a:pt x="243" y="95"/>
                  </a:lnTo>
                  <a:lnTo>
                    <a:pt x="242" y="97"/>
                  </a:lnTo>
                  <a:lnTo>
                    <a:pt x="240" y="97"/>
                  </a:lnTo>
                  <a:lnTo>
                    <a:pt x="225" y="97"/>
                  </a:lnTo>
                  <a:lnTo>
                    <a:pt x="222" y="92"/>
                  </a:lnTo>
                  <a:lnTo>
                    <a:pt x="222" y="90"/>
                  </a:lnTo>
                  <a:lnTo>
                    <a:pt x="221" y="89"/>
                  </a:lnTo>
                  <a:lnTo>
                    <a:pt x="218" y="86"/>
                  </a:lnTo>
                  <a:lnTo>
                    <a:pt x="215" y="84"/>
                  </a:lnTo>
                  <a:lnTo>
                    <a:pt x="213" y="81"/>
                  </a:lnTo>
                  <a:lnTo>
                    <a:pt x="210" y="79"/>
                  </a:lnTo>
                  <a:lnTo>
                    <a:pt x="207" y="76"/>
                  </a:lnTo>
                  <a:lnTo>
                    <a:pt x="206" y="74"/>
                  </a:lnTo>
                  <a:lnTo>
                    <a:pt x="199" y="65"/>
                  </a:lnTo>
                  <a:lnTo>
                    <a:pt x="190" y="60"/>
                  </a:lnTo>
                  <a:lnTo>
                    <a:pt x="183" y="59"/>
                  </a:lnTo>
                  <a:lnTo>
                    <a:pt x="176" y="59"/>
                  </a:lnTo>
                  <a:lnTo>
                    <a:pt x="169" y="62"/>
                  </a:lnTo>
                  <a:lnTo>
                    <a:pt x="165" y="64"/>
                  </a:lnTo>
                  <a:lnTo>
                    <a:pt x="162" y="65"/>
                  </a:lnTo>
                  <a:lnTo>
                    <a:pt x="160" y="67"/>
                  </a:lnTo>
                  <a:lnTo>
                    <a:pt x="160" y="67"/>
                  </a:lnTo>
                  <a:lnTo>
                    <a:pt x="160" y="65"/>
                  </a:lnTo>
                  <a:lnTo>
                    <a:pt x="162" y="62"/>
                  </a:lnTo>
                  <a:lnTo>
                    <a:pt x="162" y="62"/>
                  </a:lnTo>
                  <a:lnTo>
                    <a:pt x="163" y="60"/>
                  </a:lnTo>
                  <a:lnTo>
                    <a:pt x="163" y="57"/>
                  </a:lnTo>
                  <a:lnTo>
                    <a:pt x="163" y="56"/>
                  </a:lnTo>
                  <a:lnTo>
                    <a:pt x="163" y="56"/>
                  </a:lnTo>
                  <a:lnTo>
                    <a:pt x="159" y="57"/>
                  </a:lnTo>
                  <a:lnTo>
                    <a:pt x="154" y="59"/>
                  </a:lnTo>
                  <a:lnTo>
                    <a:pt x="152" y="62"/>
                  </a:lnTo>
                  <a:lnTo>
                    <a:pt x="149" y="67"/>
                  </a:lnTo>
                  <a:lnTo>
                    <a:pt x="146" y="71"/>
                  </a:lnTo>
                  <a:lnTo>
                    <a:pt x="144" y="74"/>
                  </a:lnTo>
                  <a:lnTo>
                    <a:pt x="143" y="77"/>
                  </a:lnTo>
                  <a:lnTo>
                    <a:pt x="143" y="77"/>
                  </a:lnTo>
                  <a:lnTo>
                    <a:pt x="141" y="54"/>
                  </a:lnTo>
                  <a:lnTo>
                    <a:pt x="141" y="54"/>
                  </a:lnTo>
                  <a:lnTo>
                    <a:pt x="141" y="56"/>
                  </a:lnTo>
                  <a:lnTo>
                    <a:pt x="140" y="56"/>
                  </a:lnTo>
                  <a:lnTo>
                    <a:pt x="138" y="56"/>
                  </a:lnTo>
                  <a:lnTo>
                    <a:pt x="137" y="54"/>
                  </a:lnTo>
                  <a:lnTo>
                    <a:pt x="137" y="53"/>
                  </a:lnTo>
                  <a:lnTo>
                    <a:pt x="136" y="51"/>
                  </a:lnTo>
                  <a:lnTo>
                    <a:pt x="137" y="47"/>
                  </a:lnTo>
                  <a:lnTo>
                    <a:pt x="137" y="44"/>
                  </a:lnTo>
                  <a:lnTo>
                    <a:pt x="138" y="41"/>
                  </a:lnTo>
                  <a:lnTo>
                    <a:pt x="138" y="41"/>
                  </a:lnTo>
                  <a:lnTo>
                    <a:pt x="140" y="41"/>
                  </a:lnTo>
                  <a:lnTo>
                    <a:pt x="140" y="43"/>
                  </a:lnTo>
                  <a:lnTo>
                    <a:pt x="141" y="44"/>
                  </a:lnTo>
                  <a:lnTo>
                    <a:pt x="141" y="46"/>
                  </a:lnTo>
                  <a:lnTo>
                    <a:pt x="141" y="46"/>
                  </a:lnTo>
                  <a:lnTo>
                    <a:pt x="141" y="46"/>
                  </a:lnTo>
                  <a:lnTo>
                    <a:pt x="141" y="44"/>
                  </a:lnTo>
                  <a:lnTo>
                    <a:pt x="141" y="43"/>
                  </a:lnTo>
                  <a:lnTo>
                    <a:pt x="141" y="41"/>
                  </a:lnTo>
                  <a:lnTo>
                    <a:pt x="140" y="40"/>
                  </a:lnTo>
                  <a:lnTo>
                    <a:pt x="140" y="40"/>
                  </a:lnTo>
                  <a:lnTo>
                    <a:pt x="141" y="41"/>
                  </a:lnTo>
                  <a:lnTo>
                    <a:pt x="141" y="46"/>
                  </a:lnTo>
                  <a:lnTo>
                    <a:pt x="143" y="50"/>
                  </a:lnTo>
                  <a:lnTo>
                    <a:pt x="144" y="51"/>
                  </a:lnTo>
                  <a:lnTo>
                    <a:pt x="146" y="51"/>
                  </a:lnTo>
                  <a:lnTo>
                    <a:pt x="147" y="51"/>
                  </a:lnTo>
                  <a:lnTo>
                    <a:pt x="147" y="49"/>
                  </a:lnTo>
                  <a:lnTo>
                    <a:pt x="149" y="47"/>
                  </a:lnTo>
                  <a:lnTo>
                    <a:pt x="149" y="46"/>
                  </a:lnTo>
                  <a:lnTo>
                    <a:pt x="149" y="46"/>
                  </a:lnTo>
                  <a:lnTo>
                    <a:pt x="156" y="38"/>
                  </a:lnTo>
                  <a:lnTo>
                    <a:pt x="157" y="31"/>
                  </a:lnTo>
                  <a:lnTo>
                    <a:pt x="174" y="16"/>
                  </a:lnTo>
                  <a:lnTo>
                    <a:pt x="180" y="7"/>
                  </a:lnTo>
                  <a:lnTo>
                    <a:pt x="179" y="7"/>
                  </a:lnTo>
                  <a:lnTo>
                    <a:pt x="179" y="8"/>
                  </a:lnTo>
                  <a:lnTo>
                    <a:pt x="179" y="8"/>
                  </a:lnTo>
                  <a:lnTo>
                    <a:pt x="180" y="8"/>
                  </a:lnTo>
                  <a:lnTo>
                    <a:pt x="188" y="5"/>
                  </a:lnTo>
                  <a:lnTo>
                    <a:pt x="190" y="4"/>
                  </a:lnTo>
                  <a:lnTo>
                    <a:pt x="192" y="2"/>
                  </a:lnTo>
                  <a:lnTo>
                    <a:pt x="189" y="1"/>
                  </a:lnTo>
                  <a:lnTo>
                    <a:pt x="185" y="1"/>
                  </a:lnTo>
                  <a:lnTo>
                    <a:pt x="182" y="0"/>
                  </a:lnTo>
                  <a:lnTo>
                    <a:pt x="177" y="0"/>
                  </a:lnTo>
                  <a:lnTo>
                    <a:pt x="176" y="0"/>
                  </a:lnTo>
                  <a:lnTo>
                    <a:pt x="166" y="1"/>
                  </a:lnTo>
                  <a:lnTo>
                    <a:pt x="156" y="4"/>
                  </a:lnTo>
                  <a:lnTo>
                    <a:pt x="149" y="10"/>
                  </a:lnTo>
                  <a:lnTo>
                    <a:pt x="141" y="16"/>
                  </a:lnTo>
                  <a:lnTo>
                    <a:pt x="137" y="21"/>
                  </a:lnTo>
                  <a:lnTo>
                    <a:pt x="133" y="26"/>
                  </a:lnTo>
                  <a:lnTo>
                    <a:pt x="130" y="29"/>
                  </a:lnTo>
                  <a:lnTo>
                    <a:pt x="130" y="30"/>
                  </a:lnTo>
                  <a:lnTo>
                    <a:pt x="123" y="31"/>
                  </a:lnTo>
                  <a:lnTo>
                    <a:pt x="119" y="34"/>
                  </a:lnTo>
                  <a:lnTo>
                    <a:pt x="114" y="38"/>
                  </a:lnTo>
                  <a:lnTo>
                    <a:pt x="111" y="43"/>
                  </a:lnTo>
                  <a:lnTo>
                    <a:pt x="110" y="47"/>
                  </a:lnTo>
                  <a:lnTo>
                    <a:pt x="107" y="51"/>
                  </a:lnTo>
                  <a:lnTo>
                    <a:pt x="105" y="54"/>
                  </a:lnTo>
                  <a:lnTo>
                    <a:pt x="102" y="56"/>
                  </a:lnTo>
                  <a:lnTo>
                    <a:pt x="100" y="57"/>
                  </a:lnTo>
                  <a:lnTo>
                    <a:pt x="96" y="59"/>
                  </a:lnTo>
                  <a:lnTo>
                    <a:pt x="91" y="62"/>
                  </a:lnTo>
                  <a:lnTo>
                    <a:pt x="87" y="65"/>
                  </a:lnTo>
                  <a:lnTo>
                    <a:pt x="83" y="68"/>
                  </a:lnTo>
                  <a:lnTo>
                    <a:pt x="80" y="71"/>
                  </a:lnTo>
                  <a:lnTo>
                    <a:pt x="77" y="74"/>
                  </a:lnTo>
                  <a:lnTo>
                    <a:pt x="77" y="76"/>
                  </a:lnTo>
                  <a:lnTo>
                    <a:pt x="69" y="76"/>
                  </a:lnTo>
                  <a:lnTo>
                    <a:pt x="61" y="76"/>
                  </a:lnTo>
                  <a:lnTo>
                    <a:pt x="61" y="77"/>
                  </a:lnTo>
                  <a:lnTo>
                    <a:pt x="58" y="77"/>
                  </a:lnTo>
                  <a:lnTo>
                    <a:pt x="55" y="77"/>
                  </a:lnTo>
                  <a:lnTo>
                    <a:pt x="54" y="79"/>
                  </a:lnTo>
                  <a:lnTo>
                    <a:pt x="50" y="79"/>
                  </a:lnTo>
                  <a:lnTo>
                    <a:pt x="47" y="80"/>
                  </a:lnTo>
                  <a:lnTo>
                    <a:pt x="45" y="81"/>
                  </a:lnTo>
                  <a:lnTo>
                    <a:pt x="44" y="81"/>
                  </a:lnTo>
                  <a:lnTo>
                    <a:pt x="38" y="89"/>
                  </a:lnTo>
                  <a:lnTo>
                    <a:pt x="31" y="94"/>
                  </a:lnTo>
                  <a:lnTo>
                    <a:pt x="24" y="98"/>
                  </a:lnTo>
                  <a:lnTo>
                    <a:pt x="17" y="101"/>
                  </a:lnTo>
                  <a:lnTo>
                    <a:pt x="9" y="104"/>
                  </a:lnTo>
                  <a:lnTo>
                    <a:pt x="5" y="107"/>
                  </a:lnTo>
                  <a:lnTo>
                    <a:pt x="0" y="107"/>
                  </a:lnTo>
                  <a:lnTo>
                    <a:pt x="0" y="109"/>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20" name="Freeform 54"/>
            <p:cNvSpPr>
              <a:spLocks/>
            </p:cNvSpPr>
            <p:nvPr/>
          </p:nvSpPr>
          <p:spPr bwMode="auto">
            <a:xfrm>
              <a:off x="2506105" y="4167917"/>
              <a:ext cx="321300" cy="167038"/>
            </a:xfrm>
            <a:custGeom>
              <a:avLst/>
              <a:gdLst>
                <a:gd name="T0" fmla="*/ 9 w 479"/>
                <a:gd name="T1" fmla="*/ 109 h 249"/>
                <a:gd name="T2" fmla="*/ 25 w 479"/>
                <a:gd name="T3" fmla="*/ 128 h 249"/>
                <a:gd name="T4" fmla="*/ 34 w 479"/>
                <a:gd name="T5" fmla="*/ 136 h 249"/>
                <a:gd name="T6" fmla="*/ 63 w 479"/>
                <a:gd name="T7" fmla="*/ 139 h 249"/>
                <a:gd name="T8" fmla="*/ 111 w 479"/>
                <a:gd name="T9" fmla="*/ 152 h 249"/>
                <a:gd name="T10" fmla="*/ 147 w 479"/>
                <a:gd name="T11" fmla="*/ 160 h 249"/>
                <a:gd name="T12" fmla="*/ 177 w 479"/>
                <a:gd name="T13" fmla="*/ 177 h 249"/>
                <a:gd name="T14" fmla="*/ 198 w 479"/>
                <a:gd name="T15" fmla="*/ 194 h 249"/>
                <a:gd name="T16" fmla="*/ 196 w 479"/>
                <a:gd name="T17" fmla="*/ 218 h 249"/>
                <a:gd name="T18" fmla="*/ 212 w 479"/>
                <a:gd name="T19" fmla="*/ 227 h 249"/>
                <a:gd name="T20" fmla="*/ 225 w 479"/>
                <a:gd name="T21" fmla="*/ 236 h 249"/>
                <a:gd name="T22" fmla="*/ 225 w 479"/>
                <a:gd name="T23" fmla="*/ 235 h 249"/>
                <a:gd name="T24" fmla="*/ 239 w 479"/>
                <a:gd name="T25" fmla="*/ 207 h 249"/>
                <a:gd name="T26" fmla="*/ 252 w 479"/>
                <a:gd name="T27" fmla="*/ 183 h 249"/>
                <a:gd name="T28" fmla="*/ 259 w 479"/>
                <a:gd name="T29" fmla="*/ 158 h 249"/>
                <a:gd name="T30" fmla="*/ 261 w 479"/>
                <a:gd name="T31" fmla="*/ 167 h 249"/>
                <a:gd name="T32" fmla="*/ 276 w 479"/>
                <a:gd name="T33" fmla="*/ 163 h 249"/>
                <a:gd name="T34" fmla="*/ 290 w 479"/>
                <a:gd name="T35" fmla="*/ 166 h 249"/>
                <a:gd name="T36" fmla="*/ 284 w 479"/>
                <a:gd name="T37" fmla="*/ 182 h 249"/>
                <a:gd name="T38" fmla="*/ 291 w 479"/>
                <a:gd name="T39" fmla="*/ 177 h 249"/>
                <a:gd name="T40" fmla="*/ 308 w 479"/>
                <a:gd name="T41" fmla="*/ 163 h 249"/>
                <a:gd name="T42" fmla="*/ 317 w 479"/>
                <a:gd name="T43" fmla="*/ 146 h 249"/>
                <a:gd name="T44" fmla="*/ 396 w 479"/>
                <a:gd name="T45" fmla="*/ 130 h 249"/>
                <a:gd name="T46" fmla="*/ 406 w 479"/>
                <a:gd name="T47" fmla="*/ 137 h 249"/>
                <a:gd name="T48" fmla="*/ 426 w 479"/>
                <a:gd name="T49" fmla="*/ 146 h 249"/>
                <a:gd name="T50" fmla="*/ 425 w 479"/>
                <a:gd name="T51" fmla="*/ 128 h 249"/>
                <a:gd name="T52" fmla="*/ 432 w 479"/>
                <a:gd name="T53" fmla="*/ 128 h 249"/>
                <a:gd name="T54" fmla="*/ 450 w 479"/>
                <a:gd name="T55" fmla="*/ 125 h 249"/>
                <a:gd name="T56" fmla="*/ 455 w 479"/>
                <a:gd name="T57" fmla="*/ 109 h 249"/>
                <a:gd name="T58" fmla="*/ 453 w 479"/>
                <a:gd name="T59" fmla="*/ 97 h 249"/>
                <a:gd name="T60" fmla="*/ 441 w 479"/>
                <a:gd name="T61" fmla="*/ 80 h 249"/>
                <a:gd name="T62" fmla="*/ 425 w 479"/>
                <a:gd name="T63" fmla="*/ 86 h 249"/>
                <a:gd name="T64" fmla="*/ 394 w 479"/>
                <a:gd name="T65" fmla="*/ 80 h 249"/>
                <a:gd name="T66" fmla="*/ 389 w 479"/>
                <a:gd name="T67" fmla="*/ 53 h 249"/>
                <a:gd name="T68" fmla="*/ 373 w 479"/>
                <a:gd name="T69" fmla="*/ 60 h 249"/>
                <a:gd name="T70" fmla="*/ 334 w 479"/>
                <a:gd name="T71" fmla="*/ 68 h 249"/>
                <a:gd name="T72" fmla="*/ 311 w 479"/>
                <a:gd name="T73" fmla="*/ 70 h 249"/>
                <a:gd name="T74" fmla="*/ 267 w 479"/>
                <a:gd name="T75" fmla="*/ 98 h 249"/>
                <a:gd name="T76" fmla="*/ 254 w 479"/>
                <a:gd name="T77" fmla="*/ 92 h 249"/>
                <a:gd name="T78" fmla="*/ 222 w 479"/>
                <a:gd name="T79" fmla="*/ 92 h 249"/>
                <a:gd name="T80" fmla="*/ 210 w 479"/>
                <a:gd name="T81" fmla="*/ 79 h 249"/>
                <a:gd name="T82" fmla="*/ 176 w 479"/>
                <a:gd name="T83" fmla="*/ 59 h 249"/>
                <a:gd name="T84" fmla="*/ 160 w 479"/>
                <a:gd name="T85" fmla="*/ 65 h 249"/>
                <a:gd name="T86" fmla="*/ 163 w 479"/>
                <a:gd name="T87" fmla="*/ 56 h 249"/>
                <a:gd name="T88" fmla="*/ 143 w 479"/>
                <a:gd name="T89" fmla="*/ 77 h 249"/>
                <a:gd name="T90" fmla="*/ 138 w 479"/>
                <a:gd name="T91" fmla="*/ 56 h 249"/>
                <a:gd name="T92" fmla="*/ 138 w 479"/>
                <a:gd name="T93" fmla="*/ 41 h 249"/>
                <a:gd name="T94" fmla="*/ 141 w 479"/>
                <a:gd name="T95" fmla="*/ 46 h 249"/>
                <a:gd name="T96" fmla="*/ 141 w 479"/>
                <a:gd name="T97" fmla="*/ 41 h 249"/>
                <a:gd name="T98" fmla="*/ 147 w 479"/>
                <a:gd name="T99" fmla="*/ 49 h 249"/>
                <a:gd name="T100" fmla="*/ 180 w 479"/>
                <a:gd name="T101" fmla="*/ 7 h 249"/>
                <a:gd name="T102" fmla="*/ 188 w 479"/>
                <a:gd name="T103" fmla="*/ 5 h 249"/>
                <a:gd name="T104" fmla="*/ 176 w 479"/>
                <a:gd name="T105" fmla="*/ 0 h 249"/>
                <a:gd name="T106" fmla="*/ 133 w 479"/>
                <a:gd name="T107" fmla="*/ 26 h 249"/>
                <a:gd name="T108" fmla="*/ 111 w 479"/>
                <a:gd name="T109" fmla="*/ 43 h 249"/>
                <a:gd name="T110" fmla="*/ 96 w 479"/>
                <a:gd name="T111" fmla="*/ 59 h 249"/>
                <a:gd name="T112" fmla="*/ 69 w 479"/>
                <a:gd name="T113" fmla="*/ 76 h 249"/>
                <a:gd name="T114" fmla="*/ 50 w 479"/>
                <a:gd name="T115" fmla="*/ 79 h 249"/>
                <a:gd name="T116" fmla="*/ 24 w 479"/>
                <a:gd name="T117" fmla="*/ 9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79" h="249">
                  <a:moveTo>
                    <a:pt x="0" y="109"/>
                  </a:moveTo>
                  <a:lnTo>
                    <a:pt x="0" y="109"/>
                  </a:lnTo>
                  <a:lnTo>
                    <a:pt x="0" y="109"/>
                  </a:lnTo>
                  <a:lnTo>
                    <a:pt x="2" y="109"/>
                  </a:lnTo>
                  <a:lnTo>
                    <a:pt x="3" y="109"/>
                  </a:lnTo>
                  <a:lnTo>
                    <a:pt x="6" y="109"/>
                  </a:lnTo>
                  <a:lnTo>
                    <a:pt x="9" y="109"/>
                  </a:lnTo>
                  <a:lnTo>
                    <a:pt x="14" y="110"/>
                  </a:lnTo>
                  <a:lnTo>
                    <a:pt x="17" y="114"/>
                  </a:lnTo>
                  <a:lnTo>
                    <a:pt x="21" y="119"/>
                  </a:lnTo>
                  <a:lnTo>
                    <a:pt x="24" y="125"/>
                  </a:lnTo>
                  <a:lnTo>
                    <a:pt x="24" y="125"/>
                  </a:lnTo>
                  <a:lnTo>
                    <a:pt x="25" y="127"/>
                  </a:lnTo>
                  <a:lnTo>
                    <a:pt x="25" y="128"/>
                  </a:lnTo>
                  <a:lnTo>
                    <a:pt x="28" y="130"/>
                  </a:lnTo>
                  <a:lnTo>
                    <a:pt x="30" y="131"/>
                  </a:lnTo>
                  <a:lnTo>
                    <a:pt x="31" y="133"/>
                  </a:lnTo>
                  <a:lnTo>
                    <a:pt x="33" y="134"/>
                  </a:lnTo>
                  <a:lnTo>
                    <a:pt x="34" y="134"/>
                  </a:lnTo>
                  <a:lnTo>
                    <a:pt x="34" y="136"/>
                  </a:lnTo>
                  <a:lnTo>
                    <a:pt x="34" y="136"/>
                  </a:lnTo>
                  <a:lnTo>
                    <a:pt x="34" y="136"/>
                  </a:lnTo>
                  <a:lnTo>
                    <a:pt x="36" y="136"/>
                  </a:lnTo>
                  <a:lnTo>
                    <a:pt x="39" y="136"/>
                  </a:lnTo>
                  <a:lnTo>
                    <a:pt x="44" y="136"/>
                  </a:lnTo>
                  <a:lnTo>
                    <a:pt x="50" y="137"/>
                  </a:lnTo>
                  <a:lnTo>
                    <a:pt x="55" y="137"/>
                  </a:lnTo>
                  <a:lnTo>
                    <a:pt x="63" y="139"/>
                  </a:lnTo>
                  <a:lnTo>
                    <a:pt x="69" y="140"/>
                  </a:lnTo>
                  <a:lnTo>
                    <a:pt x="77" y="142"/>
                  </a:lnTo>
                  <a:lnTo>
                    <a:pt x="84" y="143"/>
                  </a:lnTo>
                  <a:lnTo>
                    <a:pt x="91" y="144"/>
                  </a:lnTo>
                  <a:lnTo>
                    <a:pt x="99" y="147"/>
                  </a:lnTo>
                  <a:lnTo>
                    <a:pt x="105" y="149"/>
                  </a:lnTo>
                  <a:lnTo>
                    <a:pt x="111" y="152"/>
                  </a:lnTo>
                  <a:lnTo>
                    <a:pt x="117" y="155"/>
                  </a:lnTo>
                  <a:lnTo>
                    <a:pt x="123" y="157"/>
                  </a:lnTo>
                  <a:lnTo>
                    <a:pt x="123" y="157"/>
                  </a:lnTo>
                  <a:lnTo>
                    <a:pt x="124" y="157"/>
                  </a:lnTo>
                  <a:lnTo>
                    <a:pt x="130" y="158"/>
                  </a:lnTo>
                  <a:lnTo>
                    <a:pt x="138" y="160"/>
                  </a:lnTo>
                  <a:lnTo>
                    <a:pt x="147" y="160"/>
                  </a:lnTo>
                  <a:lnTo>
                    <a:pt x="156" y="161"/>
                  </a:lnTo>
                  <a:lnTo>
                    <a:pt x="163" y="163"/>
                  </a:lnTo>
                  <a:lnTo>
                    <a:pt x="169" y="163"/>
                  </a:lnTo>
                  <a:lnTo>
                    <a:pt x="171" y="163"/>
                  </a:lnTo>
                  <a:lnTo>
                    <a:pt x="174" y="167"/>
                  </a:lnTo>
                  <a:lnTo>
                    <a:pt x="177" y="177"/>
                  </a:lnTo>
                  <a:lnTo>
                    <a:pt x="177" y="177"/>
                  </a:lnTo>
                  <a:lnTo>
                    <a:pt x="179" y="177"/>
                  </a:lnTo>
                  <a:lnTo>
                    <a:pt x="180" y="177"/>
                  </a:lnTo>
                  <a:lnTo>
                    <a:pt x="185" y="177"/>
                  </a:lnTo>
                  <a:lnTo>
                    <a:pt x="188" y="179"/>
                  </a:lnTo>
                  <a:lnTo>
                    <a:pt x="192" y="182"/>
                  </a:lnTo>
                  <a:lnTo>
                    <a:pt x="195" y="187"/>
                  </a:lnTo>
                  <a:lnTo>
                    <a:pt x="198" y="194"/>
                  </a:lnTo>
                  <a:lnTo>
                    <a:pt x="199" y="205"/>
                  </a:lnTo>
                  <a:lnTo>
                    <a:pt x="199" y="205"/>
                  </a:lnTo>
                  <a:lnTo>
                    <a:pt x="199" y="206"/>
                  </a:lnTo>
                  <a:lnTo>
                    <a:pt x="198" y="209"/>
                  </a:lnTo>
                  <a:lnTo>
                    <a:pt x="198" y="212"/>
                  </a:lnTo>
                  <a:lnTo>
                    <a:pt x="198" y="216"/>
                  </a:lnTo>
                  <a:lnTo>
                    <a:pt x="196" y="218"/>
                  </a:lnTo>
                  <a:lnTo>
                    <a:pt x="196" y="221"/>
                  </a:lnTo>
                  <a:lnTo>
                    <a:pt x="195" y="224"/>
                  </a:lnTo>
                  <a:lnTo>
                    <a:pt x="195" y="224"/>
                  </a:lnTo>
                  <a:lnTo>
                    <a:pt x="213" y="224"/>
                  </a:lnTo>
                  <a:lnTo>
                    <a:pt x="213" y="224"/>
                  </a:lnTo>
                  <a:lnTo>
                    <a:pt x="213" y="226"/>
                  </a:lnTo>
                  <a:lnTo>
                    <a:pt x="212" y="227"/>
                  </a:lnTo>
                  <a:lnTo>
                    <a:pt x="212" y="232"/>
                  </a:lnTo>
                  <a:lnTo>
                    <a:pt x="212" y="236"/>
                  </a:lnTo>
                  <a:lnTo>
                    <a:pt x="212" y="240"/>
                  </a:lnTo>
                  <a:lnTo>
                    <a:pt x="213" y="243"/>
                  </a:lnTo>
                  <a:lnTo>
                    <a:pt x="216" y="246"/>
                  </a:lnTo>
                  <a:lnTo>
                    <a:pt x="221" y="248"/>
                  </a:lnTo>
                  <a:lnTo>
                    <a:pt x="225" y="236"/>
                  </a:lnTo>
                  <a:lnTo>
                    <a:pt x="225" y="236"/>
                  </a:lnTo>
                  <a:lnTo>
                    <a:pt x="225" y="236"/>
                  </a:lnTo>
                  <a:lnTo>
                    <a:pt x="225" y="237"/>
                  </a:lnTo>
                  <a:lnTo>
                    <a:pt x="225" y="237"/>
                  </a:lnTo>
                  <a:lnTo>
                    <a:pt x="225" y="236"/>
                  </a:lnTo>
                  <a:lnTo>
                    <a:pt x="225" y="236"/>
                  </a:lnTo>
                  <a:lnTo>
                    <a:pt x="225" y="235"/>
                  </a:lnTo>
                  <a:lnTo>
                    <a:pt x="226" y="232"/>
                  </a:lnTo>
                  <a:lnTo>
                    <a:pt x="228" y="229"/>
                  </a:lnTo>
                  <a:lnTo>
                    <a:pt x="229" y="224"/>
                  </a:lnTo>
                  <a:lnTo>
                    <a:pt x="232" y="220"/>
                  </a:lnTo>
                  <a:lnTo>
                    <a:pt x="234" y="216"/>
                  </a:lnTo>
                  <a:lnTo>
                    <a:pt x="237" y="212"/>
                  </a:lnTo>
                  <a:lnTo>
                    <a:pt x="239" y="207"/>
                  </a:lnTo>
                  <a:lnTo>
                    <a:pt x="242" y="202"/>
                  </a:lnTo>
                  <a:lnTo>
                    <a:pt x="243" y="197"/>
                  </a:lnTo>
                  <a:lnTo>
                    <a:pt x="246" y="193"/>
                  </a:lnTo>
                  <a:lnTo>
                    <a:pt x="248" y="190"/>
                  </a:lnTo>
                  <a:lnTo>
                    <a:pt x="251" y="186"/>
                  </a:lnTo>
                  <a:lnTo>
                    <a:pt x="252" y="185"/>
                  </a:lnTo>
                  <a:lnTo>
                    <a:pt x="252" y="183"/>
                  </a:lnTo>
                  <a:lnTo>
                    <a:pt x="254" y="182"/>
                  </a:lnTo>
                  <a:lnTo>
                    <a:pt x="254" y="182"/>
                  </a:lnTo>
                  <a:lnTo>
                    <a:pt x="254" y="175"/>
                  </a:lnTo>
                  <a:lnTo>
                    <a:pt x="255" y="167"/>
                  </a:lnTo>
                  <a:lnTo>
                    <a:pt x="257" y="163"/>
                  </a:lnTo>
                  <a:lnTo>
                    <a:pt x="258" y="161"/>
                  </a:lnTo>
                  <a:lnTo>
                    <a:pt x="259" y="158"/>
                  </a:lnTo>
                  <a:lnTo>
                    <a:pt x="261" y="158"/>
                  </a:lnTo>
                  <a:lnTo>
                    <a:pt x="262" y="158"/>
                  </a:lnTo>
                  <a:lnTo>
                    <a:pt x="262" y="158"/>
                  </a:lnTo>
                  <a:lnTo>
                    <a:pt x="262" y="158"/>
                  </a:lnTo>
                  <a:lnTo>
                    <a:pt x="261" y="161"/>
                  </a:lnTo>
                  <a:lnTo>
                    <a:pt x="261" y="164"/>
                  </a:lnTo>
                  <a:lnTo>
                    <a:pt x="261" y="167"/>
                  </a:lnTo>
                  <a:lnTo>
                    <a:pt x="261" y="172"/>
                  </a:lnTo>
                  <a:lnTo>
                    <a:pt x="261" y="175"/>
                  </a:lnTo>
                  <a:lnTo>
                    <a:pt x="261" y="177"/>
                  </a:lnTo>
                  <a:lnTo>
                    <a:pt x="262" y="180"/>
                  </a:lnTo>
                  <a:lnTo>
                    <a:pt x="262" y="180"/>
                  </a:lnTo>
                  <a:lnTo>
                    <a:pt x="276" y="170"/>
                  </a:lnTo>
                  <a:lnTo>
                    <a:pt x="276" y="163"/>
                  </a:lnTo>
                  <a:lnTo>
                    <a:pt x="284" y="161"/>
                  </a:lnTo>
                  <a:lnTo>
                    <a:pt x="288" y="157"/>
                  </a:lnTo>
                  <a:lnTo>
                    <a:pt x="292" y="161"/>
                  </a:lnTo>
                  <a:lnTo>
                    <a:pt x="292" y="161"/>
                  </a:lnTo>
                  <a:lnTo>
                    <a:pt x="291" y="161"/>
                  </a:lnTo>
                  <a:lnTo>
                    <a:pt x="291" y="163"/>
                  </a:lnTo>
                  <a:lnTo>
                    <a:pt x="290" y="166"/>
                  </a:lnTo>
                  <a:lnTo>
                    <a:pt x="288" y="167"/>
                  </a:lnTo>
                  <a:lnTo>
                    <a:pt x="287" y="170"/>
                  </a:lnTo>
                  <a:lnTo>
                    <a:pt x="284" y="173"/>
                  </a:lnTo>
                  <a:lnTo>
                    <a:pt x="284" y="176"/>
                  </a:lnTo>
                  <a:lnTo>
                    <a:pt x="284" y="177"/>
                  </a:lnTo>
                  <a:lnTo>
                    <a:pt x="284" y="177"/>
                  </a:lnTo>
                  <a:lnTo>
                    <a:pt x="284" y="182"/>
                  </a:lnTo>
                  <a:lnTo>
                    <a:pt x="284" y="185"/>
                  </a:lnTo>
                  <a:lnTo>
                    <a:pt x="285" y="185"/>
                  </a:lnTo>
                  <a:lnTo>
                    <a:pt x="287" y="183"/>
                  </a:lnTo>
                  <a:lnTo>
                    <a:pt x="288" y="182"/>
                  </a:lnTo>
                  <a:lnTo>
                    <a:pt x="290" y="180"/>
                  </a:lnTo>
                  <a:lnTo>
                    <a:pt x="290" y="179"/>
                  </a:lnTo>
                  <a:lnTo>
                    <a:pt x="291" y="177"/>
                  </a:lnTo>
                  <a:lnTo>
                    <a:pt x="300" y="167"/>
                  </a:lnTo>
                  <a:lnTo>
                    <a:pt x="300" y="167"/>
                  </a:lnTo>
                  <a:lnTo>
                    <a:pt x="301" y="167"/>
                  </a:lnTo>
                  <a:lnTo>
                    <a:pt x="304" y="166"/>
                  </a:lnTo>
                  <a:lnTo>
                    <a:pt x="307" y="163"/>
                  </a:lnTo>
                  <a:lnTo>
                    <a:pt x="308" y="163"/>
                  </a:lnTo>
                  <a:lnTo>
                    <a:pt x="308" y="163"/>
                  </a:lnTo>
                  <a:lnTo>
                    <a:pt x="307" y="158"/>
                  </a:lnTo>
                  <a:lnTo>
                    <a:pt x="307" y="155"/>
                  </a:lnTo>
                  <a:lnTo>
                    <a:pt x="308" y="152"/>
                  </a:lnTo>
                  <a:lnTo>
                    <a:pt x="309" y="149"/>
                  </a:lnTo>
                  <a:lnTo>
                    <a:pt x="312" y="147"/>
                  </a:lnTo>
                  <a:lnTo>
                    <a:pt x="315" y="146"/>
                  </a:lnTo>
                  <a:lnTo>
                    <a:pt x="317" y="146"/>
                  </a:lnTo>
                  <a:lnTo>
                    <a:pt x="318" y="144"/>
                  </a:lnTo>
                  <a:lnTo>
                    <a:pt x="339" y="146"/>
                  </a:lnTo>
                  <a:lnTo>
                    <a:pt x="339" y="142"/>
                  </a:lnTo>
                  <a:lnTo>
                    <a:pt x="353" y="142"/>
                  </a:lnTo>
                  <a:lnTo>
                    <a:pt x="363" y="127"/>
                  </a:lnTo>
                  <a:lnTo>
                    <a:pt x="396" y="130"/>
                  </a:lnTo>
                  <a:lnTo>
                    <a:pt x="396" y="130"/>
                  </a:lnTo>
                  <a:lnTo>
                    <a:pt x="396" y="130"/>
                  </a:lnTo>
                  <a:lnTo>
                    <a:pt x="396" y="130"/>
                  </a:lnTo>
                  <a:lnTo>
                    <a:pt x="396" y="130"/>
                  </a:lnTo>
                  <a:lnTo>
                    <a:pt x="396" y="130"/>
                  </a:lnTo>
                  <a:lnTo>
                    <a:pt x="399" y="133"/>
                  </a:lnTo>
                  <a:lnTo>
                    <a:pt x="402" y="134"/>
                  </a:lnTo>
                  <a:lnTo>
                    <a:pt x="406" y="137"/>
                  </a:lnTo>
                  <a:lnTo>
                    <a:pt x="411" y="142"/>
                  </a:lnTo>
                  <a:lnTo>
                    <a:pt x="411" y="142"/>
                  </a:lnTo>
                  <a:lnTo>
                    <a:pt x="417" y="144"/>
                  </a:lnTo>
                  <a:lnTo>
                    <a:pt x="422" y="147"/>
                  </a:lnTo>
                  <a:lnTo>
                    <a:pt x="425" y="149"/>
                  </a:lnTo>
                  <a:lnTo>
                    <a:pt x="426" y="147"/>
                  </a:lnTo>
                  <a:lnTo>
                    <a:pt x="426" y="146"/>
                  </a:lnTo>
                  <a:lnTo>
                    <a:pt x="425" y="144"/>
                  </a:lnTo>
                  <a:lnTo>
                    <a:pt x="425" y="140"/>
                  </a:lnTo>
                  <a:lnTo>
                    <a:pt x="423" y="137"/>
                  </a:lnTo>
                  <a:lnTo>
                    <a:pt x="423" y="137"/>
                  </a:lnTo>
                  <a:lnTo>
                    <a:pt x="423" y="133"/>
                  </a:lnTo>
                  <a:lnTo>
                    <a:pt x="425" y="130"/>
                  </a:lnTo>
                  <a:lnTo>
                    <a:pt x="425" y="128"/>
                  </a:lnTo>
                  <a:lnTo>
                    <a:pt x="428" y="127"/>
                  </a:lnTo>
                  <a:lnTo>
                    <a:pt x="429" y="125"/>
                  </a:lnTo>
                  <a:lnTo>
                    <a:pt x="430" y="125"/>
                  </a:lnTo>
                  <a:lnTo>
                    <a:pt x="432" y="125"/>
                  </a:lnTo>
                  <a:lnTo>
                    <a:pt x="432" y="125"/>
                  </a:lnTo>
                  <a:lnTo>
                    <a:pt x="432" y="125"/>
                  </a:lnTo>
                  <a:lnTo>
                    <a:pt x="432" y="128"/>
                  </a:lnTo>
                  <a:lnTo>
                    <a:pt x="435" y="130"/>
                  </a:lnTo>
                  <a:lnTo>
                    <a:pt x="438" y="130"/>
                  </a:lnTo>
                  <a:lnTo>
                    <a:pt x="441" y="130"/>
                  </a:lnTo>
                  <a:lnTo>
                    <a:pt x="444" y="128"/>
                  </a:lnTo>
                  <a:lnTo>
                    <a:pt x="447" y="127"/>
                  </a:lnTo>
                  <a:lnTo>
                    <a:pt x="450" y="127"/>
                  </a:lnTo>
                  <a:lnTo>
                    <a:pt x="450" y="125"/>
                  </a:lnTo>
                  <a:lnTo>
                    <a:pt x="477" y="125"/>
                  </a:lnTo>
                  <a:lnTo>
                    <a:pt x="478" y="122"/>
                  </a:lnTo>
                  <a:lnTo>
                    <a:pt x="474" y="122"/>
                  </a:lnTo>
                  <a:lnTo>
                    <a:pt x="466" y="109"/>
                  </a:lnTo>
                  <a:lnTo>
                    <a:pt x="455" y="109"/>
                  </a:lnTo>
                  <a:lnTo>
                    <a:pt x="455" y="109"/>
                  </a:lnTo>
                  <a:lnTo>
                    <a:pt x="455" y="109"/>
                  </a:lnTo>
                  <a:lnTo>
                    <a:pt x="455" y="107"/>
                  </a:lnTo>
                  <a:lnTo>
                    <a:pt x="455" y="106"/>
                  </a:lnTo>
                  <a:lnTo>
                    <a:pt x="455" y="104"/>
                  </a:lnTo>
                  <a:lnTo>
                    <a:pt x="453" y="101"/>
                  </a:lnTo>
                  <a:lnTo>
                    <a:pt x="453" y="100"/>
                  </a:lnTo>
                  <a:lnTo>
                    <a:pt x="453" y="98"/>
                  </a:lnTo>
                  <a:lnTo>
                    <a:pt x="453" y="97"/>
                  </a:lnTo>
                  <a:lnTo>
                    <a:pt x="453" y="97"/>
                  </a:lnTo>
                  <a:lnTo>
                    <a:pt x="453" y="89"/>
                  </a:lnTo>
                  <a:lnTo>
                    <a:pt x="452" y="84"/>
                  </a:lnTo>
                  <a:lnTo>
                    <a:pt x="449" y="81"/>
                  </a:lnTo>
                  <a:lnTo>
                    <a:pt x="446" y="80"/>
                  </a:lnTo>
                  <a:lnTo>
                    <a:pt x="443" y="80"/>
                  </a:lnTo>
                  <a:lnTo>
                    <a:pt x="441" y="80"/>
                  </a:lnTo>
                  <a:lnTo>
                    <a:pt x="439" y="81"/>
                  </a:lnTo>
                  <a:lnTo>
                    <a:pt x="439" y="81"/>
                  </a:lnTo>
                  <a:lnTo>
                    <a:pt x="439" y="81"/>
                  </a:lnTo>
                  <a:lnTo>
                    <a:pt x="435" y="86"/>
                  </a:lnTo>
                  <a:lnTo>
                    <a:pt x="430" y="86"/>
                  </a:lnTo>
                  <a:lnTo>
                    <a:pt x="428" y="86"/>
                  </a:lnTo>
                  <a:lnTo>
                    <a:pt x="425" y="86"/>
                  </a:lnTo>
                  <a:lnTo>
                    <a:pt x="423" y="84"/>
                  </a:lnTo>
                  <a:lnTo>
                    <a:pt x="420" y="83"/>
                  </a:lnTo>
                  <a:lnTo>
                    <a:pt x="420" y="81"/>
                  </a:lnTo>
                  <a:lnTo>
                    <a:pt x="420" y="80"/>
                  </a:lnTo>
                  <a:lnTo>
                    <a:pt x="414" y="86"/>
                  </a:lnTo>
                  <a:lnTo>
                    <a:pt x="396" y="84"/>
                  </a:lnTo>
                  <a:lnTo>
                    <a:pt x="394" y="80"/>
                  </a:lnTo>
                  <a:lnTo>
                    <a:pt x="392" y="62"/>
                  </a:lnTo>
                  <a:lnTo>
                    <a:pt x="394" y="57"/>
                  </a:lnTo>
                  <a:lnTo>
                    <a:pt x="393" y="51"/>
                  </a:lnTo>
                  <a:lnTo>
                    <a:pt x="393" y="51"/>
                  </a:lnTo>
                  <a:lnTo>
                    <a:pt x="393" y="51"/>
                  </a:lnTo>
                  <a:lnTo>
                    <a:pt x="392" y="53"/>
                  </a:lnTo>
                  <a:lnTo>
                    <a:pt x="389" y="53"/>
                  </a:lnTo>
                  <a:lnTo>
                    <a:pt x="386" y="54"/>
                  </a:lnTo>
                  <a:lnTo>
                    <a:pt x="383" y="56"/>
                  </a:lnTo>
                  <a:lnTo>
                    <a:pt x="380" y="56"/>
                  </a:lnTo>
                  <a:lnTo>
                    <a:pt x="378" y="57"/>
                  </a:lnTo>
                  <a:lnTo>
                    <a:pt x="378" y="57"/>
                  </a:lnTo>
                  <a:lnTo>
                    <a:pt x="378" y="57"/>
                  </a:lnTo>
                  <a:lnTo>
                    <a:pt x="373" y="60"/>
                  </a:lnTo>
                  <a:lnTo>
                    <a:pt x="367" y="62"/>
                  </a:lnTo>
                  <a:lnTo>
                    <a:pt x="361" y="62"/>
                  </a:lnTo>
                  <a:lnTo>
                    <a:pt x="356" y="65"/>
                  </a:lnTo>
                  <a:lnTo>
                    <a:pt x="350" y="65"/>
                  </a:lnTo>
                  <a:lnTo>
                    <a:pt x="344" y="67"/>
                  </a:lnTo>
                  <a:lnTo>
                    <a:pt x="340" y="68"/>
                  </a:lnTo>
                  <a:lnTo>
                    <a:pt x="334" y="68"/>
                  </a:lnTo>
                  <a:lnTo>
                    <a:pt x="330" y="70"/>
                  </a:lnTo>
                  <a:lnTo>
                    <a:pt x="324" y="70"/>
                  </a:lnTo>
                  <a:lnTo>
                    <a:pt x="321" y="70"/>
                  </a:lnTo>
                  <a:lnTo>
                    <a:pt x="317" y="70"/>
                  </a:lnTo>
                  <a:lnTo>
                    <a:pt x="314" y="70"/>
                  </a:lnTo>
                  <a:lnTo>
                    <a:pt x="312" y="70"/>
                  </a:lnTo>
                  <a:lnTo>
                    <a:pt x="311" y="70"/>
                  </a:lnTo>
                  <a:lnTo>
                    <a:pt x="311" y="70"/>
                  </a:lnTo>
                  <a:lnTo>
                    <a:pt x="279" y="100"/>
                  </a:lnTo>
                  <a:lnTo>
                    <a:pt x="273" y="98"/>
                  </a:lnTo>
                  <a:lnTo>
                    <a:pt x="273" y="98"/>
                  </a:lnTo>
                  <a:lnTo>
                    <a:pt x="268" y="98"/>
                  </a:lnTo>
                  <a:lnTo>
                    <a:pt x="268" y="98"/>
                  </a:lnTo>
                  <a:lnTo>
                    <a:pt x="267" y="98"/>
                  </a:lnTo>
                  <a:lnTo>
                    <a:pt x="264" y="98"/>
                  </a:lnTo>
                  <a:lnTo>
                    <a:pt x="261" y="98"/>
                  </a:lnTo>
                  <a:lnTo>
                    <a:pt x="259" y="98"/>
                  </a:lnTo>
                  <a:lnTo>
                    <a:pt x="259" y="98"/>
                  </a:lnTo>
                  <a:lnTo>
                    <a:pt x="258" y="94"/>
                  </a:lnTo>
                  <a:lnTo>
                    <a:pt x="257" y="93"/>
                  </a:lnTo>
                  <a:lnTo>
                    <a:pt x="254" y="92"/>
                  </a:lnTo>
                  <a:lnTo>
                    <a:pt x="251" y="93"/>
                  </a:lnTo>
                  <a:lnTo>
                    <a:pt x="246" y="94"/>
                  </a:lnTo>
                  <a:lnTo>
                    <a:pt x="243" y="95"/>
                  </a:lnTo>
                  <a:lnTo>
                    <a:pt x="242" y="97"/>
                  </a:lnTo>
                  <a:lnTo>
                    <a:pt x="240" y="97"/>
                  </a:lnTo>
                  <a:lnTo>
                    <a:pt x="225" y="97"/>
                  </a:lnTo>
                  <a:lnTo>
                    <a:pt x="222" y="92"/>
                  </a:lnTo>
                  <a:lnTo>
                    <a:pt x="222" y="92"/>
                  </a:lnTo>
                  <a:lnTo>
                    <a:pt x="222" y="90"/>
                  </a:lnTo>
                  <a:lnTo>
                    <a:pt x="221" y="89"/>
                  </a:lnTo>
                  <a:lnTo>
                    <a:pt x="218" y="86"/>
                  </a:lnTo>
                  <a:lnTo>
                    <a:pt x="215" y="84"/>
                  </a:lnTo>
                  <a:lnTo>
                    <a:pt x="213" y="81"/>
                  </a:lnTo>
                  <a:lnTo>
                    <a:pt x="210" y="79"/>
                  </a:lnTo>
                  <a:lnTo>
                    <a:pt x="207" y="76"/>
                  </a:lnTo>
                  <a:lnTo>
                    <a:pt x="206" y="74"/>
                  </a:lnTo>
                  <a:lnTo>
                    <a:pt x="206" y="74"/>
                  </a:lnTo>
                  <a:lnTo>
                    <a:pt x="199" y="65"/>
                  </a:lnTo>
                  <a:lnTo>
                    <a:pt x="190" y="60"/>
                  </a:lnTo>
                  <a:lnTo>
                    <a:pt x="183" y="59"/>
                  </a:lnTo>
                  <a:lnTo>
                    <a:pt x="176" y="59"/>
                  </a:lnTo>
                  <a:lnTo>
                    <a:pt x="169" y="62"/>
                  </a:lnTo>
                  <a:lnTo>
                    <a:pt x="165" y="64"/>
                  </a:lnTo>
                  <a:lnTo>
                    <a:pt x="162" y="65"/>
                  </a:lnTo>
                  <a:lnTo>
                    <a:pt x="160" y="67"/>
                  </a:lnTo>
                  <a:lnTo>
                    <a:pt x="160" y="67"/>
                  </a:lnTo>
                  <a:lnTo>
                    <a:pt x="160" y="67"/>
                  </a:lnTo>
                  <a:lnTo>
                    <a:pt x="160" y="65"/>
                  </a:lnTo>
                  <a:lnTo>
                    <a:pt x="162" y="62"/>
                  </a:lnTo>
                  <a:lnTo>
                    <a:pt x="162" y="62"/>
                  </a:lnTo>
                  <a:lnTo>
                    <a:pt x="163" y="60"/>
                  </a:lnTo>
                  <a:lnTo>
                    <a:pt x="163" y="57"/>
                  </a:lnTo>
                  <a:lnTo>
                    <a:pt x="163" y="56"/>
                  </a:lnTo>
                  <a:lnTo>
                    <a:pt x="163" y="56"/>
                  </a:lnTo>
                  <a:lnTo>
                    <a:pt x="163" y="56"/>
                  </a:lnTo>
                  <a:lnTo>
                    <a:pt x="159" y="57"/>
                  </a:lnTo>
                  <a:lnTo>
                    <a:pt x="154" y="59"/>
                  </a:lnTo>
                  <a:lnTo>
                    <a:pt x="152" y="62"/>
                  </a:lnTo>
                  <a:lnTo>
                    <a:pt x="149" y="67"/>
                  </a:lnTo>
                  <a:lnTo>
                    <a:pt x="146" y="71"/>
                  </a:lnTo>
                  <a:lnTo>
                    <a:pt x="144" y="74"/>
                  </a:lnTo>
                  <a:lnTo>
                    <a:pt x="143" y="77"/>
                  </a:lnTo>
                  <a:lnTo>
                    <a:pt x="143" y="77"/>
                  </a:lnTo>
                  <a:lnTo>
                    <a:pt x="141" y="54"/>
                  </a:lnTo>
                  <a:lnTo>
                    <a:pt x="141" y="54"/>
                  </a:lnTo>
                  <a:lnTo>
                    <a:pt x="141" y="54"/>
                  </a:lnTo>
                  <a:lnTo>
                    <a:pt x="141" y="56"/>
                  </a:lnTo>
                  <a:lnTo>
                    <a:pt x="140" y="56"/>
                  </a:lnTo>
                  <a:lnTo>
                    <a:pt x="138" y="56"/>
                  </a:lnTo>
                  <a:lnTo>
                    <a:pt x="137" y="54"/>
                  </a:lnTo>
                  <a:lnTo>
                    <a:pt x="137" y="53"/>
                  </a:lnTo>
                  <a:lnTo>
                    <a:pt x="136" y="51"/>
                  </a:lnTo>
                  <a:lnTo>
                    <a:pt x="137" y="47"/>
                  </a:lnTo>
                  <a:lnTo>
                    <a:pt x="137" y="47"/>
                  </a:lnTo>
                  <a:lnTo>
                    <a:pt x="137" y="44"/>
                  </a:lnTo>
                  <a:lnTo>
                    <a:pt x="138" y="41"/>
                  </a:lnTo>
                  <a:lnTo>
                    <a:pt x="138" y="41"/>
                  </a:lnTo>
                  <a:lnTo>
                    <a:pt x="140" y="41"/>
                  </a:lnTo>
                  <a:lnTo>
                    <a:pt x="140" y="43"/>
                  </a:lnTo>
                  <a:lnTo>
                    <a:pt x="141" y="44"/>
                  </a:lnTo>
                  <a:lnTo>
                    <a:pt x="141" y="46"/>
                  </a:lnTo>
                  <a:lnTo>
                    <a:pt x="141" y="46"/>
                  </a:lnTo>
                  <a:lnTo>
                    <a:pt x="141" y="46"/>
                  </a:lnTo>
                  <a:lnTo>
                    <a:pt x="141" y="46"/>
                  </a:lnTo>
                  <a:lnTo>
                    <a:pt x="141" y="44"/>
                  </a:lnTo>
                  <a:lnTo>
                    <a:pt x="141" y="43"/>
                  </a:lnTo>
                  <a:lnTo>
                    <a:pt x="141" y="41"/>
                  </a:lnTo>
                  <a:lnTo>
                    <a:pt x="140" y="40"/>
                  </a:lnTo>
                  <a:lnTo>
                    <a:pt x="140" y="40"/>
                  </a:lnTo>
                  <a:lnTo>
                    <a:pt x="141" y="41"/>
                  </a:lnTo>
                  <a:lnTo>
                    <a:pt x="141" y="46"/>
                  </a:lnTo>
                  <a:lnTo>
                    <a:pt x="141" y="46"/>
                  </a:lnTo>
                  <a:lnTo>
                    <a:pt x="143" y="50"/>
                  </a:lnTo>
                  <a:lnTo>
                    <a:pt x="144" y="51"/>
                  </a:lnTo>
                  <a:lnTo>
                    <a:pt x="146" y="51"/>
                  </a:lnTo>
                  <a:lnTo>
                    <a:pt x="147" y="51"/>
                  </a:lnTo>
                  <a:lnTo>
                    <a:pt x="147" y="49"/>
                  </a:lnTo>
                  <a:lnTo>
                    <a:pt x="149" y="47"/>
                  </a:lnTo>
                  <a:lnTo>
                    <a:pt x="149" y="46"/>
                  </a:lnTo>
                  <a:lnTo>
                    <a:pt x="149" y="46"/>
                  </a:lnTo>
                  <a:lnTo>
                    <a:pt x="156" y="38"/>
                  </a:lnTo>
                  <a:lnTo>
                    <a:pt x="157" y="31"/>
                  </a:lnTo>
                  <a:lnTo>
                    <a:pt x="174" y="16"/>
                  </a:lnTo>
                  <a:lnTo>
                    <a:pt x="180" y="7"/>
                  </a:lnTo>
                  <a:lnTo>
                    <a:pt x="180" y="7"/>
                  </a:lnTo>
                  <a:lnTo>
                    <a:pt x="179" y="7"/>
                  </a:lnTo>
                  <a:lnTo>
                    <a:pt x="179" y="8"/>
                  </a:lnTo>
                  <a:lnTo>
                    <a:pt x="179" y="8"/>
                  </a:lnTo>
                  <a:lnTo>
                    <a:pt x="180" y="8"/>
                  </a:lnTo>
                  <a:lnTo>
                    <a:pt x="180" y="8"/>
                  </a:lnTo>
                  <a:lnTo>
                    <a:pt x="188" y="5"/>
                  </a:lnTo>
                  <a:lnTo>
                    <a:pt x="190" y="4"/>
                  </a:lnTo>
                  <a:lnTo>
                    <a:pt x="192" y="2"/>
                  </a:lnTo>
                  <a:lnTo>
                    <a:pt x="189" y="1"/>
                  </a:lnTo>
                  <a:lnTo>
                    <a:pt x="185" y="1"/>
                  </a:lnTo>
                  <a:lnTo>
                    <a:pt x="182" y="0"/>
                  </a:lnTo>
                  <a:lnTo>
                    <a:pt x="177" y="0"/>
                  </a:lnTo>
                  <a:lnTo>
                    <a:pt x="176" y="0"/>
                  </a:lnTo>
                  <a:lnTo>
                    <a:pt x="176" y="0"/>
                  </a:lnTo>
                  <a:lnTo>
                    <a:pt x="166" y="1"/>
                  </a:lnTo>
                  <a:lnTo>
                    <a:pt x="156" y="4"/>
                  </a:lnTo>
                  <a:lnTo>
                    <a:pt x="149" y="10"/>
                  </a:lnTo>
                  <a:lnTo>
                    <a:pt x="141" y="16"/>
                  </a:lnTo>
                  <a:lnTo>
                    <a:pt x="137" y="21"/>
                  </a:lnTo>
                  <a:lnTo>
                    <a:pt x="133" y="26"/>
                  </a:lnTo>
                  <a:lnTo>
                    <a:pt x="130" y="29"/>
                  </a:lnTo>
                  <a:lnTo>
                    <a:pt x="130" y="30"/>
                  </a:lnTo>
                  <a:lnTo>
                    <a:pt x="130" y="30"/>
                  </a:lnTo>
                  <a:lnTo>
                    <a:pt x="123" y="31"/>
                  </a:lnTo>
                  <a:lnTo>
                    <a:pt x="119" y="34"/>
                  </a:lnTo>
                  <a:lnTo>
                    <a:pt x="114" y="38"/>
                  </a:lnTo>
                  <a:lnTo>
                    <a:pt x="111" y="43"/>
                  </a:lnTo>
                  <a:lnTo>
                    <a:pt x="110" y="47"/>
                  </a:lnTo>
                  <a:lnTo>
                    <a:pt x="107" y="51"/>
                  </a:lnTo>
                  <a:lnTo>
                    <a:pt x="105" y="54"/>
                  </a:lnTo>
                  <a:lnTo>
                    <a:pt x="102" y="56"/>
                  </a:lnTo>
                  <a:lnTo>
                    <a:pt x="102" y="56"/>
                  </a:lnTo>
                  <a:lnTo>
                    <a:pt x="100" y="57"/>
                  </a:lnTo>
                  <a:lnTo>
                    <a:pt x="96" y="59"/>
                  </a:lnTo>
                  <a:lnTo>
                    <a:pt x="91" y="62"/>
                  </a:lnTo>
                  <a:lnTo>
                    <a:pt x="87" y="65"/>
                  </a:lnTo>
                  <a:lnTo>
                    <a:pt x="83" y="68"/>
                  </a:lnTo>
                  <a:lnTo>
                    <a:pt x="80" y="71"/>
                  </a:lnTo>
                  <a:lnTo>
                    <a:pt x="77" y="74"/>
                  </a:lnTo>
                  <a:lnTo>
                    <a:pt x="77" y="76"/>
                  </a:lnTo>
                  <a:lnTo>
                    <a:pt x="69" y="76"/>
                  </a:lnTo>
                  <a:lnTo>
                    <a:pt x="61" y="76"/>
                  </a:lnTo>
                  <a:lnTo>
                    <a:pt x="61" y="76"/>
                  </a:lnTo>
                  <a:lnTo>
                    <a:pt x="61" y="77"/>
                  </a:lnTo>
                  <a:lnTo>
                    <a:pt x="58" y="77"/>
                  </a:lnTo>
                  <a:lnTo>
                    <a:pt x="55" y="77"/>
                  </a:lnTo>
                  <a:lnTo>
                    <a:pt x="54" y="79"/>
                  </a:lnTo>
                  <a:lnTo>
                    <a:pt x="50" y="79"/>
                  </a:lnTo>
                  <a:lnTo>
                    <a:pt x="47" y="80"/>
                  </a:lnTo>
                  <a:lnTo>
                    <a:pt x="45" y="81"/>
                  </a:lnTo>
                  <a:lnTo>
                    <a:pt x="44" y="81"/>
                  </a:lnTo>
                  <a:lnTo>
                    <a:pt x="44" y="81"/>
                  </a:lnTo>
                  <a:lnTo>
                    <a:pt x="38" y="89"/>
                  </a:lnTo>
                  <a:lnTo>
                    <a:pt x="31" y="94"/>
                  </a:lnTo>
                  <a:lnTo>
                    <a:pt x="24" y="98"/>
                  </a:lnTo>
                  <a:lnTo>
                    <a:pt x="17" y="101"/>
                  </a:lnTo>
                  <a:lnTo>
                    <a:pt x="9" y="104"/>
                  </a:lnTo>
                  <a:lnTo>
                    <a:pt x="5" y="107"/>
                  </a:lnTo>
                  <a:lnTo>
                    <a:pt x="0" y="107"/>
                  </a:lnTo>
                  <a:lnTo>
                    <a:pt x="0" y="109"/>
                  </a:lnTo>
                </a:path>
              </a:pathLst>
            </a:custGeom>
            <a:solidFill>
              <a:schemeClr val="accent3">
                <a:lumMod val="60000"/>
                <a:lumOff val="40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21" name="Freeform 55"/>
            <p:cNvSpPr>
              <a:spLocks/>
            </p:cNvSpPr>
            <p:nvPr/>
          </p:nvSpPr>
          <p:spPr bwMode="auto">
            <a:xfrm>
              <a:off x="2821979" y="4509446"/>
              <a:ext cx="235701" cy="267013"/>
            </a:xfrm>
            <a:custGeom>
              <a:avLst/>
              <a:gdLst>
                <a:gd name="T0" fmla="*/ 102 w 351"/>
                <a:gd name="T1" fmla="*/ 64 h 398"/>
                <a:gd name="T2" fmla="*/ 110 w 351"/>
                <a:gd name="T3" fmla="*/ 61 h 398"/>
                <a:gd name="T4" fmla="*/ 128 w 351"/>
                <a:gd name="T5" fmla="*/ 66 h 398"/>
                <a:gd name="T6" fmla="*/ 153 w 351"/>
                <a:gd name="T7" fmla="*/ 66 h 398"/>
                <a:gd name="T8" fmla="*/ 143 w 351"/>
                <a:gd name="T9" fmla="*/ 84 h 398"/>
                <a:gd name="T10" fmla="*/ 155 w 351"/>
                <a:gd name="T11" fmla="*/ 84 h 398"/>
                <a:gd name="T12" fmla="*/ 165 w 351"/>
                <a:gd name="T13" fmla="*/ 78 h 398"/>
                <a:gd name="T14" fmla="*/ 177 w 351"/>
                <a:gd name="T15" fmla="*/ 82 h 398"/>
                <a:gd name="T16" fmla="*/ 191 w 351"/>
                <a:gd name="T17" fmla="*/ 76 h 398"/>
                <a:gd name="T18" fmla="*/ 203 w 351"/>
                <a:gd name="T19" fmla="*/ 72 h 398"/>
                <a:gd name="T20" fmla="*/ 216 w 351"/>
                <a:gd name="T21" fmla="*/ 66 h 398"/>
                <a:gd name="T22" fmla="*/ 229 w 351"/>
                <a:gd name="T23" fmla="*/ 64 h 398"/>
                <a:gd name="T24" fmla="*/ 234 w 351"/>
                <a:gd name="T25" fmla="*/ 64 h 398"/>
                <a:gd name="T26" fmla="*/ 246 w 351"/>
                <a:gd name="T27" fmla="*/ 52 h 398"/>
                <a:gd name="T28" fmla="*/ 269 w 351"/>
                <a:gd name="T29" fmla="*/ 31 h 398"/>
                <a:gd name="T30" fmla="*/ 299 w 351"/>
                <a:gd name="T31" fmla="*/ 9 h 398"/>
                <a:gd name="T32" fmla="*/ 322 w 351"/>
                <a:gd name="T33" fmla="*/ 0 h 398"/>
                <a:gd name="T34" fmla="*/ 342 w 351"/>
                <a:gd name="T35" fmla="*/ 148 h 398"/>
                <a:gd name="T36" fmla="*/ 347 w 351"/>
                <a:gd name="T37" fmla="*/ 174 h 398"/>
                <a:gd name="T38" fmla="*/ 342 w 351"/>
                <a:gd name="T39" fmla="*/ 192 h 398"/>
                <a:gd name="T40" fmla="*/ 338 w 351"/>
                <a:gd name="T41" fmla="*/ 222 h 398"/>
                <a:gd name="T42" fmla="*/ 338 w 351"/>
                <a:gd name="T43" fmla="*/ 231 h 398"/>
                <a:gd name="T44" fmla="*/ 338 w 351"/>
                <a:gd name="T45" fmla="*/ 246 h 398"/>
                <a:gd name="T46" fmla="*/ 328 w 351"/>
                <a:gd name="T47" fmla="*/ 261 h 398"/>
                <a:gd name="T48" fmla="*/ 314 w 351"/>
                <a:gd name="T49" fmla="*/ 276 h 398"/>
                <a:gd name="T50" fmla="*/ 309 w 351"/>
                <a:gd name="T51" fmla="*/ 282 h 398"/>
                <a:gd name="T52" fmla="*/ 298 w 351"/>
                <a:gd name="T53" fmla="*/ 285 h 398"/>
                <a:gd name="T54" fmla="*/ 276 w 351"/>
                <a:gd name="T55" fmla="*/ 324 h 398"/>
                <a:gd name="T56" fmla="*/ 273 w 351"/>
                <a:gd name="T57" fmla="*/ 334 h 398"/>
                <a:gd name="T58" fmla="*/ 263 w 351"/>
                <a:gd name="T59" fmla="*/ 330 h 398"/>
                <a:gd name="T60" fmla="*/ 256 w 351"/>
                <a:gd name="T61" fmla="*/ 328 h 398"/>
                <a:gd name="T62" fmla="*/ 251 w 351"/>
                <a:gd name="T63" fmla="*/ 342 h 398"/>
                <a:gd name="T64" fmla="*/ 248 w 351"/>
                <a:gd name="T65" fmla="*/ 349 h 398"/>
                <a:gd name="T66" fmla="*/ 245 w 351"/>
                <a:gd name="T67" fmla="*/ 355 h 398"/>
                <a:gd name="T68" fmla="*/ 242 w 351"/>
                <a:gd name="T69" fmla="*/ 384 h 398"/>
                <a:gd name="T70" fmla="*/ 223 w 351"/>
                <a:gd name="T71" fmla="*/ 397 h 398"/>
                <a:gd name="T72" fmla="*/ 215 w 351"/>
                <a:gd name="T73" fmla="*/ 388 h 398"/>
                <a:gd name="T74" fmla="*/ 200 w 351"/>
                <a:gd name="T75" fmla="*/ 381 h 398"/>
                <a:gd name="T76" fmla="*/ 196 w 351"/>
                <a:gd name="T77" fmla="*/ 375 h 398"/>
                <a:gd name="T78" fmla="*/ 182 w 351"/>
                <a:gd name="T79" fmla="*/ 369 h 398"/>
                <a:gd name="T80" fmla="*/ 167 w 351"/>
                <a:gd name="T81" fmla="*/ 382 h 398"/>
                <a:gd name="T82" fmla="*/ 150 w 351"/>
                <a:gd name="T83" fmla="*/ 384 h 398"/>
                <a:gd name="T84" fmla="*/ 143 w 351"/>
                <a:gd name="T85" fmla="*/ 379 h 398"/>
                <a:gd name="T86" fmla="*/ 132 w 351"/>
                <a:gd name="T87" fmla="*/ 382 h 398"/>
                <a:gd name="T88" fmla="*/ 122 w 351"/>
                <a:gd name="T89" fmla="*/ 385 h 398"/>
                <a:gd name="T90" fmla="*/ 83 w 351"/>
                <a:gd name="T91" fmla="*/ 372 h 398"/>
                <a:gd name="T92" fmla="*/ 75 w 351"/>
                <a:gd name="T93" fmla="*/ 358 h 398"/>
                <a:gd name="T94" fmla="*/ 50 w 351"/>
                <a:gd name="T95" fmla="*/ 351 h 398"/>
                <a:gd name="T96" fmla="*/ 35 w 351"/>
                <a:gd name="T97" fmla="*/ 351 h 398"/>
                <a:gd name="T98" fmla="*/ 0 w 351"/>
                <a:gd name="T99" fmla="*/ 81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1" h="398">
                  <a:moveTo>
                    <a:pt x="0" y="81"/>
                  </a:moveTo>
                  <a:lnTo>
                    <a:pt x="98" y="66"/>
                  </a:lnTo>
                  <a:lnTo>
                    <a:pt x="99" y="66"/>
                  </a:lnTo>
                  <a:lnTo>
                    <a:pt x="102" y="64"/>
                  </a:lnTo>
                  <a:lnTo>
                    <a:pt x="105" y="63"/>
                  </a:lnTo>
                  <a:lnTo>
                    <a:pt x="107" y="61"/>
                  </a:lnTo>
                  <a:lnTo>
                    <a:pt x="108" y="61"/>
                  </a:lnTo>
                  <a:lnTo>
                    <a:pt x="110" y="61"/>
                  </a:lnTo>
                  <a:lnTo>
                    <a:pt x="114" y="61"/>
                  </a:lnTo>
                  <a:lnTo>
                    <a:pt x="119" y="61"/>
                  </a:lnTo>
                  <a:lnTo>
                    <a:pt x="123" y="63"/>
                  </a:lnTo>
                  <a:lnTo>
                    <a:pt x="128" y="66"/>
                  </a:lnTo>
                  <a:lnTo>
                    <a:pt x="134" y="68"/>
                  </a:lnTo>
                  <a:lnTo>
                    <a:pt x="138" y="72"/>
                  </a:lnTo>
                  <a:lnTo>
                    <a:pt x="147" y="72"/>
                  </a:lnTo>
                  <a:lnTo>
                    <a:pt x="153" y="66"/>
                  </a:lnTo>
                  <a:lnTo>
                    <a:pt x="161" y="71"/>
                  </a:lnTo>
                  <a:lnTo>
                    <a:pt x="150" y="76"/>
                  </a:lnTo>
                  <a:lnTo>
                    <a:pt x="143" y="84"/>
                  </a:lnTo>
                  <a:lnTo>
                    <a:pt x="143" y="84"/>
                  </a:lnTo>
                  <a:lnTo>
                    <a:pt x="144" y="84"/>
                  </a:lnTo>
                  <a:lnTo>
                    <a:pt x="147" y="84"/>
                  </a:lnTo>
                  <a:lnTo>
                    <a:pt x="150" y="84"/>
                  </a:lnTo>
                  <a:lnTo>
                    <a:pt x="155" y="84"/>
                  </a:lnTo>
                  <a:lnTo>
                    <a:pt x="158" y="82"/>
                  </a:lnTo>
                  <a:lnTo>
                    <a:pt x="161" y="79"/>
                  </a:lnTo>
                  <a:lnTo>
                    <a:pt x="165" y="76"/>
                  </a:lnTo>
                  <a:lnTo>
                    <a:pt x="165" y="78"/>
                  </a:lnTo>
                  <a:lnTo>
                    <a:pt x="167" y="78"/>
                  </a:lnTo>
                  <a:lnTo>
                    <a:pt x="170" y="79"/>
                  </a:lnTo>
                  <a:lnTo>
                    <a:pt x="174" y="81"/>
                  </a:lnTo>
                  <a:lnTo>
                    <a:pt x="177" y="82"/>
                  </a:lnTo>
                  <a:lnTo>
                    <a:pt x="182" y="82"/>
                  </a:lnTo>
                  <a:lnTo>
                    <a:pt x="186" y="81"/>
                  </a:lnTo>
                  <a:lnTo>
                    <a:pt x="191" y="76"/>
                  </a:lnTo>
                  <a:lnTo>
                    <a:pt x="191" y="76"/>
                  </a:lnTo>
                  <a:lnTo>
                    <a:pt x="194" y="76"/>
                  </a:lnTo>
                  <a:lnTo>
                    <a:pt x="196" y="75"/>
                  </a:lnTo>
                  <a:lnTo>
                    <a:pt x="200" y="74"/>
                  </a:lnTo>
                  <a:lnTo>
                    <a:pt x="203" y="72"/>
                  </a:lnTo>
                  <a:lnTo>
                    <a:pt x="207" y="71"/>
                  </a:lnTo>
                  <a:lnTo>
                    <a:pt x="212" y="68"/>
                  </a:lnTo>
                  <a:lnTo>
                    <a:pt x="215" y="66"/>
                  </a:lnTo>
                  <a:lnTo>
                    <a:pt x="216" y="66"/>
                  </a:lnTo>
                  <a:lnTo>
                    <a:pt x="219" y="66"/>
                  </a:lnTo>
                  <a:lnTo>
                    <a:pt x="222" y="66"/>
                  </a:lnTo>
                  <a:lnTo>
                    <a:pt x="224" y="64"/>
                  </a:lnTo>
                  <a:lnTo>
                    <a:pt x="229" y="64"/>
                  </a:lnTo>
                  <a:lnTo>
                    <a:pt x="232" y="64"/>
                  </a:lnTo>
                  <a:lnTo>
                    <a:pt x="233" y="64"/>
                  </a:lnTo>
                  <a:lnTo>
                    <a:pt x="234" y="64"/>
                  </a:lnTo>
                  <a:lnTo>
                    <a:pt x="234" y="64"/>
                  </a:lnTo>
                  <a:lnTo>
                    <a:pt x="236" y="63"/>
                  </a:lnTo>
                  <a:lnTo>
                    <a:pt x="239" y="60"/>
                  </a:lnTo>
                  <a:lnTo>
                    <a:pt x="242" y="57"/>
                  </a:lnTo>
                  <a:lnTo>
                    <a:pt x="246" y="52"/>
                  </a:lnTo>
                  <a:lnTo>
                    <a:pt x="252" y="46"/>
                  </a:lnTo>
                  <a:lnTo>
                    <a:pt x="256" y="42"/>
                  </a:lnTo>
                  <a:lnTo>
                    <a:pt x="263" y="36"/>
                  </a:lnTo>
                  <a:lnTo>
                    <a:pt x="269" y="31"/>
                  </a:lnTo>
                  <a:lnTo>
                    <a:pt x="276" y="27"/>
                  </a:lnTo>
                  <a:lnTo>
                    <a:pt x="284" y="21"/>
                  </a:lnTo>
                  <a:lnTo>
                    <a:pt x="292" y="15"/>
                  </a:lnTo>
                  <a:lnTo>
                    <a:pt x="299" y="9"/>
                  </a:lnTo>
                  <a:lnTo>
                    <a:pt x="308" y="5"/>
                  </a:lnTo>
                  <a:lnTo>
                    <a:pt x="315" y="2"/>
                  </a:lnTo>
                  <a:lnTo>
                    <a:pt x="323" y="0"/>
                  </a:lnTo>
                  <a:lnTo>
                    <a:pt x="322" y="0"/>
                  </a:lnTo>
                  <a:lnTo>
                    <a:pt x="350" y="139"/>
                  </a:lnTo>
                  <a:lnTo>
                    <a:pt x="339" y="142"/>
                  </a:lnTo>
                  <a:lnTo>
                    <a:pt x="341" y="144"/>
                  </a:lnTo>
                  <a:lnTo>
                    <a:pt x="342" y="148"/>
                  </a:lnTo>
                  <a:lnTo>
                    <a:pt x="344" y="153"/>
                  </a:lnTo>
                  <a:lnTo>
                    <a:pt x="345" y="160"/>
                  </a:lnTo>
                  <a:lnTo>
                    <a:pt x="347" y="167"/>
                  </a:lnTo>
                  <a:lnTo>
                    <a:pt x="347" y="174"/>
                  </a:lnTo>
                  <a:lnTo>
                    <a:pt x="347" y="180"/>
                  </a:lnTo>
                  <a:lnTo>
                    <a:pt x="344" y="184"/>
                  </a:lnTo>
                  <a:lnTo>
                    <a:pt x="342" y="187"/>
                  </a:lnTo>
                  <a:lnTo>
                    <a:pt x="342" y="192"/>
                  </a:lnTo>
                  <a:lnTo>
                    <a:pt x="341" y="198"/>
                  </a:lnTo>
                  <a:lnTo>
                    <a:pt x="339" y="207"/>
                  </a:lnTo>
                  <a:lnTo>
                    <a:pt x="339" y="216"/>
                  </a:lnTo>
                  <a:lnTo>
                    <a:pt x="338" y="222"/>
                  </a:lnTo>
                  <a:lnTo>
                    <a:pt x="338" y="228"/>
                  </a:lnTo>
                  <a:lnTo>
                    <a:pt x="338" y="229"/>
                  </a:lnTo>
                  <a:lnTo>
                    <a:pt x="338" y="231"/>
                  </a:lnTo>
                  <a:lnTo>
                    <a:pt x="338" y="231"/>
                  </a:lnTo>
                  <a:lnTo>
                    <a:pt x="339" y="234"/>
                  </a:lnTo>
                  <a:lnTo>
                    <a:pt x="339" y="237"/>
                  </a:lnTo>
                  <a:lnTo>
                    <a:pt x="339" y="241"/>
                  </a:lnTo>
                  <a:lnTo>
                    <a:pt x="338" y="246"/>
                  </a:lnTo>
                  <a:lnTo>
                    <a:pt x="335" y="250"/>
                  </a:lnTo>
                  <a:lnTo>
                    <a:pt x="331" y="256"/>
                  </a:lnTo>
                  <a:lnTo>
                    <a:pt x="329" y="258"/>
                  </a:lnTo>
                  <a:lnTo>
                    <a:pt x="328" y="261"/>
                  </a:lnTo>
                  <a:lnTo>
                    <a:pt x="323" y="264"/>
                  </a:lnTo>
                  <a:lnTo>
                    <a:pt x="320" y="267"/>
                  </a:lnTo>
                  <a:lnTo>
                    <a:pt x="318" y="271"/>
                  </a:lnTo>
                  <a:lnTo>
                    <a:pt x="314" y="276"/>
                  </a:lnTo>
                  <a:lnTo>
                    <a:pt x="312" y="279"/>
                  </a:lnTo>
                  <a:lnTo>
                    <a:pt x="311" y="279"/>
                  </a:lnTo>
                  <a:lnTo>
                    <a:pt x="311" y="280"/>
                  </a:lnTo>
                  <a:lnTo>
                    <a:pt x="309" y="282"/>
                  </a:lnTo>
                  <a:lnTo>
                    <a:pt x="306" y="283"/>
                  </a:lnTo>
                  <a:lnTo>
                    <a:pt x="303" y="283"/>
                  </a:lnTo>
                  <a:lnTo>
                    <a:pt x="300" y="285"/>
                  </a:lnTo>
                  <a:lnTo>
                    <a:pt x="298" y="285"/>
                  </a:lnTo>
                  <a:lnTo>
                    <a:pt x="296" y="283"/>
                  </a:lnTo>
                  <a:lnTo>
                    <a:pt x="296" y="282"/>
                  </a:lnTo>
                  <a:lnTo>
                    <a:pt x="278" y="300"/>
                  </a:lnTo>
                  <a:lnTo>
                    <a:pt x="276" y="324"/>
                  </a:lnTo>
                  <a:lnTo>
                    <a:pt x="275" y="324"/>
                  </a:lnTo>
                  <a:lnTo>
                    <a:pt x="275" y="328"/>
                  </a:lnTo>
                  <a:lnTo>
                    <a:pt x="275" y="330"/>
                  </a:lnTo>
                  <a:lnTo>
                    <a:pt x="273" y="334"/>
                  </a:lnTo>
                  <a:lnTo>
                    <a:pt x="270" y="337"/>
                  </a:lnTo>
                  <a:lnTo>
                    <a:pt x="269" y="339"/>
                  </a:lnTo>
                  <a:lnTo>
                    <a:pt x="266" y="337"/>
                  </a:lnTo>
                  <a:lnTo>
                    <a:pt x="263" y="330"/>
                  </a:lnTo>
                  <a:lnTo>
                    <a:pt x="262" y="329"/>
                  </a:lnTo>
                  <a:lnTo>
                    <a:pt x="260" y="328"/>
                  </a:lnTo>
                  <a:lnTo>
                    <a:pt x="259" y="328"/>
                  </a:lnTo>
                  <a:lnTo>
                    <a:pt x="256" y="328"/>
                  </a:lnTo>
                  <a:lnTo>
                    <a:pt x="254" y="328"/>
                  </a:lnTo>
                  <a:lnTo>
                    <a:pt x="252" y="330"/>
                  </a:lnTo>
                  <a:lnTo>
                    <a:pt x="252" y="334"/>
                  </a:lnTo>
                  <a:lnTo>
                    <a:pt x="251" y="342"/>
                  </a:lnTo>
                  <a:lnTo>
                    <a:pt x="251" y="342"/>
                  </a:lnTo>
                  <a:lnTo>
                    <a:pt x="251" y="345"/>
                  </a:lnTo>
                  <a:lnTo>
                    <a:pt x="249" y="346"/>
                  </a:lnTo>
                  <a:lnTo>
                    <a:pt x="248" y="349"/>
                  </a:lnTo>
                  <a:lnTo>
                    <a:pt x="246" y="352"/>
                  </a:lnTo>
                  <a:lnTo>
                    <a:pt x="246" y="354"/>
                  </a:lnTo>
                  <a:lnTo>
                    <a:pt x="245" y="355"/>
                  </a:lnTo>
                  <a:lnTo>
                    <a:pt x="245" y="355"/>
                  </a:lnTo>
                  <a:lnTo>
                    <a:pt x="248" y="373"/>
                  </a:lnTo>
                  <a:lnTo>
                    <a:pt x="246" y="375"/>
                  </a:lnTo>
                  <a:lnTo>
                    <a:pt x="245" y="378"/>
                  </a:lnTo>
                  <a:lnTo>
                    <a:pt x="242" y="384"/>
                  </a:lnTo>
                  <a:lnTo>
                    <a:pt x="237" y="388"/>
                  </a:lnTo>
                  <a:lnTo>
                    <a:pt x="233" y="392"/>
                  </a:lnTo>
                  <a:lnTo>
                    <a:pt x="229" y="395"/>
                  </a:lnTo>
                  <a:lnTo>
                    <a:pt x="223" y="397"/>
                  </a:lnTo>
                  <a:lnTo>
                    <a:pt x="221" y="394"/>
                  </a:lnTo>
                  <a:lnTo>
                    <a:pt x="219" y="392"/>
                  </a:lnTo>
                  <a:lnTo>
                    <a:pt x="218" y="391"/>
                  </a:lnTo>
                  <a:lnTo>
                    <a:pt x="215" y="388"/>
                  </a:lnTo>
                  <a:lnTo>
                    <a:pt x="212" y="385"/>
                  </a:lnTo>
                  <a:lnTo>
                    <a:pt x="207" y="382"/>
                  </a:lnTo>
                  <a:lnTo>
                    <a:pt x="204" y="381"/>
                  </a:lnTo>
                  <a:lnTo>
                    <a:pt x="200" y="381"/>
                  </a:lnTo>
                  <a:lnTo>
                    <a:pt x="197" y="384"/>
                  </a:lnTo>
                  <a:lnTo>
                    <a:pt x="196" y="382"/>
                  </a:lnTo>
                  <a:lnTo>
                    <a:pt x="196" y="379"/>
                  </a:lnTo>
                  <a:lnTo>
                    <a:pt x="196" y="375"/>
                  </a:lnTo>
                  <a:lnTo>
                    <a:pt x="194" y="370"/>
                  </a:lnTo>
                  <a:lnTo>
                    <a:pt x="191" y="367"/>
                  </a:lnTo>
                  <a:lnTo>
                    <a:pt x="188" y="366"/>
                  </a:lnTo>
                  <a:lnTo>
                    <a:pt x="182" y="369"/>
                  </a:lnTo>
                  <a:lnTo>
                    <a:pt x="173" y="376"/>
                  </a:lnTo>
                  <a:lnTo>
                    <a:pt x="171" y="378"/>
                  </a:lnTo>
                  <a:lnTo>
                    <a:pt x="170" y="379"/>
                  </a:lnTo>
                  <a:lnTo>
                    <a:pt x="167" y="382"/>
                  </a:lnTo>
                  <a:lnTo>
                    <a:pt x="164" y="384"/>
                  </a:lnTo>
                  <a:lnTo>
                    <a:pt x="160" y="385"/>
                  </a:lnTo>
                  <a:lnTo>
                    <a:pt x="156" y="387"/>
                  </a:lnTo>
                  <a:lnTo>
                    <a:pt x="150" y="384"/>
                  </a:lnTo>
                  <a:lnTo>
                    <a:pt x="146" y="381"/>
                  </a:lnTo>
                  <a:lnTo>
                    <a:pt x="144" y="379"/>
                  </a:lnTo>
                  <a:lnTo>
                    <a:pt x="144" y="379"/>
                  </a:lnTo>
                  <a:lnTo>
                    <a:pt x="143" y="379"/>
                  </a:lnTo>
                  <a:lnTo>
                    <a:pt x="141" y="378"/>
                  </a:lnTo>
                  <a:lnTo>
                    <a:pt x="138" y="379"/>
                  </a:lnTo>
                  <a:lnTo>
                    <a:pt x="135" y="379"/>
                  </a:lnTo>
                  <a:lnTo>
                    <a:pt x="132" y="382"/>
                  </a:lnTo>
                  <a:lnTo>
                    <a:pt x="128" y="387"/>
                  </a:lnTo>
                  <a:lnTo>
                    <a:pt x="127" y="387"/>
                  </a:lnTo>
                  <a:lnTo>
                    <a:pt x="125" y="385"/>
                  </a:lnTo>
                  <a:lnTo>
                    <a:pt x="122" y="385"/>
                  </a:lnTo>
                  <a:lnTo>
                    <a:pt x="120" y="385"/>
                  </a:lnTo>
                  <a:lnTo>
                    <a:pt x="108" y="375"/>
                  </a:lnTo>
                  <a:lnTo>
                    <a:pt x="83" y="373"/>
                  </a:lnTo>
                  <a:lnTo>
                    <a:pt x="83" y="372"/>
                  </a:lnTo>
                  <a:lnTo>
                    <a:pt x="83" y="369"/>
                  </a:lnTo>
                  <a:lnTo>
                    <a:pt x="81" y="366"/>
                  </a:lnTo>
                  <a:lnTo>
                    <a:pt x="80" y="362"/>
                  </a:lnTo>
                  <a:lnTo>
                    <a:pt x="75" y="358"/>
                  </a:lnTo>
                  <a:lnTo>
                    <a:pt x="69" y="354"/>
                  </a:lnTo>
                  <a:lnTo>
                    <a:pt x="61" y="352"/>
                  </a:lnTo>
                  <a:lnTo>
                    <a:pt x="51" y="351"/>
                  </a:lnTo>
                  <a:lnTo>
                    <a:pt x="50" y="351"/>
                  </a:lnTo>
                  <a:lnTo>
                    <a:pt x="47" y="351"/>
                  </a:lnTo>
                  <a:lnTo>
                    <a:pt x="44" y="351"/>
                  </a:lnTo>
                  <a:lnTo>
                    <a:pt x="39" y="351"/>
                  </a:lnTo>
                  <a:lnTo>
                    <a:pt x="35" y="351"/>
                  </a:lnTo>
                  <a:lnTo>
                    <a:pt x="32" y="351"/>
                  </a:lnTo>
                  <a:lnTo>
                    <a:pt x="31" y="351"/>
                  </a:lnTo>
                  <a:lnTo>
                    <a:pt x="30" y="351"/>
                  </a:lnTo>
                  <a:lnTo>
                    <a:pt x="0" y="81"/>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22" name="Freeform 56"/>
            <p:cNvSpPr>
              <a:spLocks/>
            </p:cNvSpPr>
            <p:nvPr/>
          </p:nvSpPr>
          <p:spPr bwMode="auto">
            <a:xfrm>
              <a:off x="2821979" y="4509446"/>
              <a:ext cx="235701" cy="267013"/>
            </a:xfrm>
            <a:custGeom>
              <a:avLst/>
              <a:gdLst>
                <a:gd name="T0" fmla="*/ 99 w 351"/>
                <a:gd name="T1" fmla="*/ 66 h 398"/>
                <a:gd name="T2" fmla="*/ 107 w 351"/>
                <a:gd name="T3" fmla="*/ 61 h 398"/>
                <a:gd name="T4" fmla="*/ 119 w 351"/>
                <a:gd name="T5" fmla="*/ 61 h 398"/>
                <a:gd name="T6" fmla="*/ 138 w 351"/>
                <a:gd name="T7" fmla="*/ 72 h 398"/>
                <a:gd name="T8" fmla="*/ 150 w 351"/>
                <a:gd name="T9" fmla="*/ 76 h 398"/>
                <a:gd name="T10" fmla="*/ 144 w 351"/>
                <a:gd name="T11" fmla="*/ 84 h 398"/>
                <a:gd name="T12" fmla="*/ 158 w 351"/>
                <a:gd name="T13" fmla="*/ 82 h 398"/>
                <a:gd name="T14" fmla="*/ 165 w 351"/>
                <a:gd name="T15" fmla="*/ 78 h 398"/>
                <a:gd name="T16" fmla="*/ 177 w 351"/>
                <a:gd name="T17" fmla="*/ 82 h 398"/>
                <a:gd name="T18" fmla="*/ 191 w 351"/>
                <a:gd name="T19" fmla="*/ 76 h 398"/>
                <a:gd name="T20" fmla="*/ 200 w 351"/>
                <a:gd name="T21" fmla="*/ 74 h 398"/>
                <a:gd name="T22" fmla="*/ 215 w 351"/>
                <a:gd name="T23" fmla="*/ 66 h 398"/>
                <a:gd name="T24" fmla="*/ 222 w 351"/>
                <a:gd name="T25" fmla="*/ 66 h 398"/>
                <a:gd name="T26" fmla="*/ 233 w 351"/>
                <a:gd name="T27" fmla="*/ 64 h 398"/>
                <a:gd name="T28" fmla="*/ 236 w 351"/>
                <a:gd name="T29" fmla="*/ 63 h 398"/>
                <a:gd name="T30" fmla="*/ 252 w 351"/>
                <a:gd name="T31" fmla="*/ 46 h 398"/>
                <a:gd name="T32" fmla="*/ 276 w 351"/>
                <a:gd name="T33" fmla="*/ 27 h 398"/>
                <a:gd name="T34" fmla="*/ 308 w 351"/>
                <a:gd name="T35" fmla="*/ 5 h 398"/>
                <a:gd name="T36" fmla="*/ 350 w 351"/>
                <a:gd name="T37" fmla="*/ 139 h 398"/>
                <a:gd name="T38" fmla="*/ 342 w 351"/>
                <a:gd name="T39" fmla="*/ 148 h 398"/>
                <a:gd name="T40" fmla="*/ 347 w 351"/>
                <a:gd name="T41" fmla="*/ 174 h 398"/>
                <a:gd name="T42" fmla="*/ 342 w 351"/>
                <a:gd name="T43" fmla="*/ 187 h 398"/>
                <a:gd name="T44" fmla="*/ 339 w 351"/>
                <a:gd name="T45" fmla="*/ 216 h 398"/>
                <a:gd name="T46" fmla="*/ 338 w 351"/>
                <a:gd name="T47" fmla="*/ 229 h 398"/>
                <a:gd name="T48" fmla="*/ 339 w 351"/>
                <a:gd name="T49" fmla="*/ 237 h 398"/>
                <a:gd name="T50" fmla="*/ 331 w 351"/>
                <a:gd name="T51" fmla="*/ 256 h 398"/>
                <a:gd name="T52" fmla="*/ 323 w 351"/>
                <a:gd name="T53" fmla="*/ 264 h 398"/>
                <a:gd name="T54" fmla="*/ 312 w 351"/>
                <a:gd name="T55" fmla="*/ 279 h 398"/>
                <a:gd name="T56" fmla="*/ 309 w 351"/>
                <a:gd name="T57" fmla="*/ 282 h 398"/>
                <a:gd name="T58" fmla="*/ 298 w 351"/>
                <a:gd name="T59" fmla="*/ 285 h 398"/>
                <a:gd name="T60" fmla="*/ 276 w 351"/>
                <a:gd name="T61" fmla="*/ 324 h 398"/>
                <a:gd name="T62" fmla="*/ 275 w 351"/>
                <a:gd name="T63" fmla="*/ 330 h 398"/>
                <a:gd name="T64" fmla="*/ 266 w 351"/>
                <a:gd name="T65" fmla="*/ 337 h 398"/>
                <a:gd name="T66" fmla="*/ 260 w 351"/>
                <a:gd name="T67" fmla="*/ 328 h 398"/>
                <a:gd name="T68" fmla="*/ 252 w 351"/>
                <a:gd name="T69" fmla="*/ 330 h 398"/>
                <a:gd name="T70" fmla="*/ 251 w 351"/>
                <a:gd name="T71" fmla="*/ 342 h 398"/>
                <a:gd name="T72" fmla="*/ 246 w 351"/>
                <a:gd name="T73" fmla="*/ 352 h 398"/>
                <a:gd name="T74" fmla="*/ 248 w 351"/>
                <a:gd name="T75" fmla="*/ 373 h 398"/>
                <a:gd name="T76" fmla="*/ 242 w 351"/>
                <a:gd name="T77" fmla="*/ 384 h 398"/>
                <a:gd name="T78" fmla="*/ 223 w 351"/>
                <a:gd name="T79" fmla="*/ 397 h 398"/>
                <a:gd name="T80" fmla="*/ 218 w 351"/>
                <a:gd name="T81" fmla="*/ 391 h 398"/>
                <a:gd name="T82" fmla="*/ 204 w 351"/>
                <a:gd name="T83" fmla="*/ 381 h 398"/>
                <a:gd name="T84" fmla="*/ 196 w 351"/>
                <a:gd name="T85" fmla="*/ 382 h 398"/>
                <a:gd name="T86" fmla="*/ 191 w 351"/>
                <a:gd name="T87" fmla="*/ 367 h 398"/>
                <a:gd name="T88" fmla="*/ 173 w 351"/>
                <a:gd name="T89" fmla="*/ 376 h 398"/>
                <a:gd name="T90" fmla="*/ 164 w 351"/>
                <a:gd name="T91" fmla="*/ 384 h 398"/>
                <a:gd name="T92" fmla="*/ 146 w 351"/>
                <a:gd name="T93" fmla="*/ 381 h 398"/>
                <a:gd name="T94" fmla="*/ 143 w 351"/>
                <a:gd name="T95" fmla="*/ 379 h 398"/>
                <a:gd name="T96" fmla="*/ 132 w 351"/>
                <a:gd name="T97" fmla="*/ 382 h 398"/>
                <a:gd name="T98" fmla="*/ 125 w 351"/>
                <a:gd name="T99" fmla="*/ 385 h 398"/>
                <a:gd name="T100" fmla="*/ 83 w 351"/>
                <a:gd name="T101" fmla="*/ 373 h 398"/>
                <a:gd name="T102" fmla="*/ 81 w 351"/>
                <a:gd name="T103" fmla="*/ 366 h 398"/>
                <a:gd name="T104" fmla="*/ 61 w 351"/>
                <a:gd name="T105" fmla="*/ 352 h 398"/>
                <a:gd name="T106" fmla="*/ 47 w 351"/>
                <a:gd name="T107" fmla="*/ 351 h 398"/>
                <a:gd name="T108" fmla="*/ 32 w 351"/>
                <a:gd name="T109" fmla="*/ 351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1" h="398">
                  <a:moveTo>
                    <a:pt x="0" y="81"/>
                  </a:moveTo>
                  <a:lnTo>
                    <a:pt x="98" y="66"/>
                  </a:lnTo>
                  <a:lnTo>
                    <a:pt x="98" y="66"/>
                  </a:lnTo>
                  <a:lnTo>
                    <a:pt x="99" y="66"/>
                  </a:lnTo>
                  <a:lnTo>
                    <a:pt x="102" y="64"/>
                  </a:lnTo>
                  <a:lnTo>
                    <a:pt x="105" y="63"/>
                  </a:lnTo>
                  <a:lnTo>
                    <a:pt x="107" y="61"/>
                  </a:lnTo>
                  <a:lnTo>
                    <a:pt x="107" y="61"/>
                  </a:lnTo>
                  <a:lnTo>
                    <a:pt x="108" y="61"/>
                  </a:lnTo>
                  <a:lnTo>
                    <a:pt x="110" y="61"/>
                  </a:lnTo>
                  <a:lnTo>
                    <a:pt x="114" y="61"/>
                  </a:lnTo>
                  <a:lnTo>
                    <a:pt x="119" y="61"/>
                  </a:lnTo>
                  <a:lnTo>
                    <a:pt x="123" y="63"/>
                  </a:lnTo>
                  <a:lnTo>
                    <a:pt x="128" y="66"/>
                  </a:lnTo>
                  <a:lnTo>
                    <a:pt x="134" y="68"/>
                  </a:lnTo>
                  <a:lnTo>
                    <a:pt x="138" y="72"/>
                  </a:lnTo>
                  <a:lnTo>
                    <a:pt x="147" y="72"/>
                  </a:lnTo>
                  <a:lnTo>
                    <a:pt x="153" y="66"/>
                  </a:lnTo>
                  <a:lnTo>
                    <a:pt x="161" y="71"/>
                  </a:lnTo>
                  <a:lnTo>
                    <a:pt x="150" y="76"/>
                  </a:lnTo>
                  <a:lnTo>
                    <a:pt x="143" y="84"/>
                  </a:lnTo>
                  <a:lnTo>
                    <a:pt x="143" y="84"/>
                  </a:lnTo>
                  <a:lnTo>
                    <a:pt x="143" y="84"/>
                  </a:lnTo>
                  <a:lnTo>
                    <a:pt x="144" y="84"/>
                  </a:lnTo>
                  <a:lnTo>
                    <a:pt x="147" y="84"/>
                  </a:lnTo>
                  <a:lnTo>
                    <a:pt x="150" y="84"/>
                  </a:lnTo>
                  <a:lnTo>
                    <a:pt x="155" y="84"/>
                  </a:lnTo>
                  <a:lnTo>
                    <a:pt x="158" y="82"/>
                  </a:lnTo>
                  <a:lnTo>
                    <a:pt x="161" y="79"/>
                  </a:lnTo>
                  <a:lnTo>
                    <a:pt x="165" y="76"/>
                  </a:lnTo>
                  <a:lnTo>
                    <a:pt x="165" y="76"/>
                  </a:lnTo>
                  <a:lnTo>
                    <a:pt x="165" y="78"/>
                  </a:lnTo>
                  <a:lnTo>
                    <a:pt x="167" y="78"/>
                  </a:lnTo>
                  <a:lnTo>
                    <a:pt x="170" y="79"/>
                  </a:lnTo>
                  <a:lnTo>
                    <a:pt x="174" y="81"/>
                  </a:lnTo>
                  <a:lnTo>
                    <a:pt x="177" y="82"/>
                  </a:lnTo>
                  <a:lnTo>
                    <a:pt x="182" y="82"/>
                  </a:lnTo>
                  <a:lnTo>
                    <a:pt x="186" y="81"/>
                  </a:lnTo>
                  <a:lnTo>
                    <a:pt x="191" y="76"/>
                  </a:lnTo>
                  <a:lnTo>
                    <a:pt x="191" y="76"/>
                  </a:lnTo>
                  <a:lnTo>
                    <a:pt x="191" y="76"/>
                  </a:lnTo>
                  <a:lnTo>
                    <a:pt x="194" y="76"/>
                  </a:lnTo>
                  <a:lnTo>
                    <a:pt x="196" y="75"/>
                  </a:lnTo>
                  <a:lnTo>
                    <a:pt x="200" y="74"/>
                  </a:lnTo>
                  <a:lnTo>
                    <a:pt x="203" y="72"/>
                  </a:lnTo>
                  <a:lnTo>
                    <a:pt x="207" y="71"/>
                  </a:lnTo>
                  <a:lnTo>
                    <a:pt x="212" y="68"/>
                  </a:lnTo>
                  <a:lnTo>
                    <a:pt x="215" y="66"/>
                  </a:lnTo>
                  <a:lnTo>
                    <a:pt x="215" y="66"/>
                  </a:lnTo>
                  <a:lnTo>
                    <a:pt x="216" y="66"/>
                  </a:lnTo>
                  <a:lnTo>
                    <a:pt x="219" y="66"/>
                  </a:lnTo>
                  <a:lnTo>
                    <a:pt x="222" y="66"/>
                  </a:lnTo>
                  <a:lnTo>
                    <a:pt x="224" y="64"/>
                  </a:lnTo>
                  <a:lnTo>
                    <a:pt x="229" y="64"/>
                  </a:lnTo>
                  <a:lnTo>
                    <a:pt x="232" y="64"/>
                  </a:lnTo>
                  <a:lnTo>
                    <a:pt x="233" y="64"/>
                  </a:lnTo>
                  <a:lnTo>
                    <a:pt x="234" y="64"/>
                  </a:lnTo>
                  <a:lnTo>
                    <a:pt x="234" y="64"/>
                  </a:lnTo>
                  <a:lnTo>
                    <a:pt x="234" y="64"/>
                  </a:lnTo>
                  <a:lnTo>
                    <a:pt x="236" y="63"/>
                  </a:lnTo>
                  <a:lnTo>
                    <a:pt x="239" y="60"/>
                  </a:lnTo>
                  <a:lnTo>
                    <a:pt x="242" y="57"/>
                  </a:lnTo>
                  <a:lnTo>
                    <a:pt x="246" y="52"/>
                  </a:lnTo>
                  <a:lnTo>
                    <a:pt x="252" y="46"/>
                  </a:lnTo>
                  <a:lnTo>
                    <a:pt x="256" y="42"/>
                  </a:lnTo>
                  <a:lnTo>
                    <a:pt x="263" y="36"/>
                  </a:lnTo>
                  <a:lnTo>
                    <a:pt x="269" y="31"/>
                  </a:lnTo>
                  <a:lnTo>
                    <a:pt x="276" y="27"/>
                  </a:lnTo>
                  <a:lnTo>
                    <a:pt x="284" y="21"/>
                  </a:lnTo>
                  <a:lnTo>
                    <a:pt x="292" y="15"/>
                  </a:lnTo>
                  <a:lnTo>
                    <a:pt x="299" y="9"/>
                  </a:lnTo>
                  <a:lnTo>
                    <a:pt x="308" y="5"/>
                  </a:lnTo>
                  <a:lnTo>
                    <a:pt x="315" y="2"/>
                  </a:lnTo>
                  <a:lnTo>
                    <a:pt x="323" y="0"/>
                  </a:lnTo>
                  <a:lnTo>
                    <a:pt x="322" y="0"/>
                  </a:lnTo>
                  <a:lnTo>
                    <a:pt x="350" y="139"/>
                  </a:lnTo>
                  <a:lnTo>
                    <a:pt x="339" y="142"/>
                  </a:lnTo>
                  <a:lnTo>
                    <a:pt x="339" y="142"/>
                  </a:lnTo>
                  <a:lnTo>
                    <a:pt x="341" y="144"/>
                  </a:lnTo>
                  <a:lnTo>
                    <a:pt x="342" y="148"/>
                  </a:lnTo>
                  <a:lnTo>
                    <a:pt x="344" y="153"/>
                  </a:lnTo>
                  <a:lnTo>
                    <a:pt x="345" y="160"/>
                  </a:lnTo>
                  <a:lnTo>
                    <a:pt x="347" y="167"/>
                  </a:lnTo>
                  <a:lnTo>
                    <a:pt x="347" y="174"/>
                  </a:lnTo>
                  <a:lnTo>
                    <a:pt x="347" y="180"/>
                  </a:lnTo>
                  <a:lnTo>
                    <a:pt x="344" y="184"/>
                  </a:lnTo>
                  <a:lnTo>
                    <a:pt x="344" y="184"/>
                  </a:lnTo>
                  <a:lnTo>
                    <a:pt x="342" y="187"/>
                  </a:lnTo>
                  <a:lnTo>
                    <a:pt x="342" y="192"/>
                  </a:lnTo>
                  <a:lnTo>
                    <a:pt x="341" y="198"/>
                  </a:lnTo>
                  <a:lnTo>
                    <a:pt x="339" y="207"/>
                  </a:lnTo>
                  <a:lnTo>
                    <a:pt x="339" y="216"/>
                  </a:lnTo>
                  <a:lnTo>
                    <a:pt x="338" y="222"/>
                  </a:lnTo>
                  <a:lnTo>
                    <a:pt x="338" y="228"/>
                  </a:lnTo>
                  <a:lnTo>
                    <a:pt x="338" y="229"/>
                  </a:lnTo>
                  <a:lnTo>
                    <a:pt x="338" y="229"/>
                  </a:lnTo>
                  <a:lnTo>
                    <a:pt x="338" y="231"/>
                  </a:lnTo>
                  <a:lnTo>
                    <a:pt x="338" y="231"/>
                  </a:lnTo>
                  <a:lnTo>
                    <a:pt x="339" y="234"/>
                  </a:lnTo>
                  <a:lnTo>
                    <a:pt x="339" y="237"/>
                  </a:lnTo>
                  <a:lnTo>
                    <a:pt x="339" y="241"/>
                  </a:lnTo>
                  <a:lnTo>
                    <a:pt x="338" y="246"/>
                  </a:lnTo>
                  <a:lnTo>
                    <a:pt x="335" y="250"/>
                  </a:lnTo>
                  <a:lnTo>
                    <a:pt x="331" y="256"/>
                  </a:lnTo>
                  <a:lnTo>
                    <a:pt x="331" y="256"/>
                  </a:lnTo>
                  <a:lnTo>
                    <a:pt x="329" y="258"/>
                  </a:lnTo>
                  <a:lnTo>
                    <a:pt x="328" y="261"/>
                  </a:lnTo>
                  <a:lnTo>
                    <a:pt x="323" y="264"/>
                  </a:lnTo>
                  <a:lnTo>
                    <a:pt x="320" y="267"/>
                  </a:lnTo>
                  <a:lnTo>
                    <a:pt x="318" y="271"/>
                  </a:lnTo>
                  <a:lnTo>
                    <a:pt x="314" y="276"/>
                  </a:lnTo>
                  <a:lnTo>
                    <a:pt x="312" y="279"/>
                  </a:lnTo>
                  <a:lnTo>
                    <a:pt x="311" y="279"/>
                  </a:lnTo>
                  <a:lnTo>
                    <a:pt x="311" y="279"/>
                  </a:lnTo>
                  <a:lnTo>
                    <a:pt x="311" y="280"/>
                  </a:lnTo>
                  <a:lnTo>
                    <a:pt x="309" y="282"/>
                  </a:lnTo>
                  <a:lnTo>
                    <a:pt x="306" y="283"/>
                  </a:lnTo>
                  <a:lnTo>
                    <a:pt x="303" y="283"/>
                  </a:lnTo>
                  <a:lnTo>
                    <a:pt x="300" y="285"/>
                  </a:lnTo>
                  <a:lnTo>
                    <a:pt x="298" y="285"/>
                  </a:lnTo>
                  <a:lnTo>
                    <a:pt x="296" y="283"/>
                  </a:lnTo>
                  <a:lnTo>
                    <a:pt x="296" y="282"/>
                  </a:lnTo>
                  <a:lnTo>
                    <a:pt x="278" y="300"/>
                  </a:lnTo>
                  <a:lnTo>
                    <a:pt x="276" y="324"/>
                  </a:lnTo>
                  <a:lnTo>
                    <a:pt x="276" y="324"/>
                  </a:lnTo>
                  <a:lnTo>
                    <a:pt x="275" y="324"/>
                  </a:lnTo>
                  <a:lnTo>
                    <a:pt x="275" y="328"/>
                  </a:lnTo>
                  <a:lnTo>
                    <a:pt x="275" y="330"/>
                  </a:lnTo>
                  <a:lnTo>
                    <a:pt x="273" y="334"/>
                  </a:lnTo>
                  <a:lnTo>
                    <a:pt x="270" y="337"/>
                  </a:lnTo>
                  <a:lnTo>
                    <a:pt x="269" y="339"/>
                  </a:lnTo>
                  <a:lnTo>
                    <a:pt x="266" y="337"/>
                  </a:lnTo>
                  <a:lnTo>
                    <a:pt x="263" y="330"/>
                  </a:lnTo>
                  <a:lnTo>
                    <a:pt x="263" y="330"/>
                  </a:lnTo>
                  <a:lnTo>
                    <a:pt x="262" y="329"/>
                  </a:lnTo>
                  <a:lnTo>
                    <a:pt x="260" y="328"/>
                  </a:lnTo>
                  <a:lnTo>
                    <a:pt x="259" y="328"/>
                  </a:lnTo>
                  <a:lnTo>
                    <a:pt x="256" y="328"/>
                  </a:lnTo>
                  <a:lnTo>
                    <a:pt x="254" y="328"/>
                  </a:lnTo>
                  <a:lnTo>
                    <a:pt x="252" y="330"/>
                  </a:lnTo>
                  <a:lnTo>
                    <a:pt x="252" y="334"/>
                  </a:lnTo>
                  <a:lnTo>
                    <a:pt x="251" y="342"/>
                  </a:lnTo>
                  <a:lnTo>
                    <a:pt x="251" y="342"/>
                  </a:lnTo>
                  <a:lnTo>
                    <a:pt x="251" y="342"/>
                  </a:lnTo>
                  <a:lnTo>
                    <a:pt x="251" y="345"/>
                  </a:lnTo>
                  <a:lnTo>
                    <a:pt x="249" y="346"/>
                  </a:lnTo>
                  <a:lnTo>
                    <a:pt x="248" y="349"/>
                  </a:lnTo>
                  <a:lnTo>
                    <a:pt x="246" y="352"/>
                  </a:lnTo>
                  <a:lnTo>
                    <a:pt x="246" y="354"/>
                  </a:lnTo>
                  <a:lnTo>
                    <a:pt x="245" y="355"/>
                  </a:lnTo>
                  <a:lnTo>
                    <a:pt x="245" y="355"/>
                  </a:lnTo>
                  <a:lnTo>
                    <a:pt x="248" y="373"/>
                  </a:lnTo>
                  <a:lnTo>
                    <a:pt x="248" y="373"/>
                  </a:lnTo>
                  <a:lnTo>
                    <a:pt x="246" y="375"/>
                  </a:lnTo>
                  <a:lnTo>
                    <a:pt x="245" y="378"/>
                  </a:lnTo>
                  <a:lnTo>
                    <a:pt x="242" y="384"/>
                  </a:lnTo>
                  <a:lnTo>
                    <a:pt x="237" y="388"/>
                  </a:lnTo>
                  <a:lnTo>
                    <a:pt x="233" y="392"/>
                  </a:lnTo>
                  <a:lnTo>
                    <a:pt x="229" y="395"/>
                  </a:lnTo>
                  <a:lnTo>
                    <a:pt x="223" y="397"/>
                  </a:lnTo>
                  <a:lnTo>
                    <a:pt x="221" y="394"/>
                  </a:lnTo>
                  <a:lnTo>
                    <a:pt x="221" y="394"/>
                  </a:lnTo>
                  <a:lnTo>
                    <a:pt x="219" y="392"/>
                  </a:lnTo>
                  <a:lnTo>
                    <a:pt x="218" y="391"/>
                  </a:lnTo>
                  <a:lnTo>
                    <a:pt x="215" y="388"/>
                  </a:lnTo>
                  <a:lnTo>
                    <a:pt x="212" y="385"/>
                  </a:lnTo>
                  <a:lnTo>
                    <a:pt x="207" y="382"/>
                  </a:lnTo>
                  <a:lnTo>
                    <a:pt x="204" y="381"/>
                  </a:lnTo>
                  <a:lnTo>
                    <a:pt x="200" y="381"/>
                  </a:lnTo>
                  <a:lnTo>
                    <a:pt x="197" y="384"/>
                  </a:lnTo>
                  <a:lnTo>
                    <a:pt x="197" y="384"/>
                  </a:lnTo>
                  <a:lnTo>
                    <a:pt x="196" y="382"/>
                  </a:lnTo>
                  <a:lnTo>
                    <a:pt x="196" y="379"/>
                  </a:lnTo>
                  <a:lnTo>
                    <a:pt x="196" y="375"/>
                  </a:lnTo>
                  <a:lnTo>
                    <a:pt x="194" y="370"/>
                  </a:lnTo>
                  <a:lnTo>
                    <a:pt x="191" y="367"/>
                  </a:lnTo>
                  <a:lnTo>
                    <a:pt x="188" y="366"/>
                  </a:lnTo>
                  <a:lnTo>
                    <a:pt x="182" y="369"/>
                  </a:lnTo>
                  <a:lnTo>
                    <a:pt x="173" y="376"/>
                  </a:lnTo>
                  <a:lnTo>
                    <a:pt x="173" y="376"/>
                  </a:lnTo>
                  <a:lnTo>
                    <a:pt x="171" y="378"/>
                  </a:lnTo>
                  <a:lnTo>
                    <a:pt x="170" y="379"/>
                  </a:lnTo>
                  <a:lnTo>
                    <a:pt x="167" y="382"/>
                  </a:lnTo>
                  <a:lnTo>
                    <a:pt x="164" y="384"/>
                  </a:lnTo>
                  <a:lnTo>
                    <a:pt x="160" y="385"/>
                  </a:lnTo>
                  <a:lnTo>
                    <a:pt x="156" y="387"/>
                  </a:lnTo>
                  <a:lnTo>
                    <a:pt x="150" y="384"/>
                  </a:lnTo>
                  <a:lnTo>
                    <a:pt x="146" y="381"/>
                  </a:lnTo>
                  <a:lnTo>
                    <a:pt x="146" y="381"/>
                  </a:lnTo>
                  <a:lnTo>
                    <a:pt x="144" y="379"/>
                  </a:lnTo>
                  <a:lnTo>
                    <a:pt x="144" y="379"/>
                  </a:lnTo>
                  <a:lnTo>
                    <a:pt x="143" y="379"/>
                  </a:lnTo>
                  <a:lnTo>
                    <a:pt x="141" y="378"/>
                  </a:lnTo>
                  <a:lnTo>
                    <a:pt x="138" y="379"/>
                  </a:lnTo>
                  <a:lnTo>
                    <a:pt x="135" y="379"/>
                  </a:lnTo>
                  <a:lnTo>
                    <a:pt x="132" y="382"/>
                  </a:lnTo>
                  <a:lnTo>
                    <a:pt x="128" y="387"/>
                  </a:lnTo>
                  <a:lnTo>
                    <a:pt x="128" y="387"/>
                  </a:lnTo>
                  <a:lnTo>
                    <a:pt x="127" y="387"/>
                  </a:lnTo>
                  <a:lnTo>
                    <a:pt x="125" y="385"/>
                  </a:lnTo>
                  <a:lnTo>
                    <a:pt x="122" y="385"/>
                  </a:lnTo>
                  <a:lnTo>
                    <a:pt x="120" y="385"/>
                  </a:lnTo>
                  <a:lnTo>
                    <a:pt x="108" y="375"/>
                  </a:lnTo>
                  <a:lnTo>
                    <a:pt x="83" y="373"/>
                  </a:lnTo>
                  <a:lnTo>
                    <a:pt x="83" y="373"/>
                  </a:lnTo>
                  <a:lnTo>
                    <a:pt x="83" y="372"/>
                  </a:lnTo>
                  <a:lnTo>
                    <a:pt x="83" y="369"/>
                  </a:lnTo>
                  <a:lnTo>
                    <a:pt x="81" y="366"/>
                  </a:lnTo>
                  <a:lnTo>
                    <a:pt x="80" y="362"/>
                  </a:lnTo>
                  <a:lnTo>
                    <a:pt x="75" y="358"/>
                  </a:lnTo>
                  <a:lnTo>
                    <a:pt x="69" y="354"/>
                  </a:lnTo>
                  <a:lnTo>
                    <a:pt x="61" y="352"/>
                  </a:lnTo>
                  <a:lnTo>
                    <a:pt x="51" y="351"/>
                  </a:lnTo>
                  <a:lnTo>
                    <a:pt x="51" y="351"/>
                  </a:lnTo>
                  <a:lnTo>
                    <a:pt x="50" y="351"/>
                  </a:lnTo>
                  <a:lnTo>
                    <a:pt x="47" y="351"/>
                  </a:lnTo>
                  <a:lnTo>
                    <a:pt x="44" y="351"/>
                  </a:lnTo>
                  <a:lnTo>
                    <a:pt x="39" y="351"/>
                  </a:lnTo>
                  <a:lnTo>
                    <a:pt x="35" y="351"/>
                  </a:lnTo>
                  <a:lnTo>
                    <a:pt x="32" y="351"/>
                  </a:lnTo>
                  <a:lnTo>
                    <a:pt x="31" y="351"/>
                  </a:lnTo>
                  <a:lnTo>
                    <a:pt x="30" y="351"/>
                  </a:lnTo>
                  <a:lnTo>
                    <a:pt x="0" y="81"/>
                  </a:lnTo>
                </a:path>
              </a:pathLst>
            </a:custGeom>
            <a:solidFill>
              <a:schemeClr val="accent3">
                <a:lumMod val="60000"/>
                <a:lumOff val="40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23" name="Freeform 57"/>
            <p:cNvSpPr>
              <a:spLocks/>
            </p:cNvSpPr>
            <p:nvPr/>
          </p:nvSpPr>
          <p:spPr bwMode="auto">
            <a:xfrm>
              <a:off x="3076367" y="4221941"/>
              <a:ext cx="336973" cy="304271"/>
            </a:xfrm>
            <a:custGeom>
              <a:avLst/>
              <a:gdLst>
                <a:gd name="T0" fmla="*/ 14 w 502"/>
                <a:gd name="T1" fmla="*/ 411 h 453"/>
                <a:gd name="T2" fmla="*/ 46 w 502"/>
                <a:gd name="T3" fmla="*/ 404 h 453"/>
                <a:gd name="T4" fmla="*/ 94 w 502"/>
                <a:gd name="T5" fmla="*/ 395 h 453"/>
                <a:gd name="T6" fmla="*/ 154 w 502"/>
                <a:gd name="T7" fmla="*/ 384 h 453"/>
                <a:gd name="T8" fmla="*/ 214 w 502"/>
                <a:gd name="T9" fmla="*/ 373 h 453"/>
                <a:gd name="T10" fmla="*/ 268 w 502"/>
                <a:gd name="T11" fmla="*/ 361 h 453"/>
                <a:gd name="T12" fmla="*/ 310 w 502"/>
                <a:gd name="T13" fmla="*/ 353 h 453"/>
                <a:gd name="T14" fmla="*/ 331 w 502"/>
                <a:gd name="T15" fmla="*/ 348 h 453"/>
                <a:gd name="T16" fmla="*/ 346 w 502"/>
                <a:gd name="T17" fmla="*/ 350 h 453"/>
                <a:gd name="T18" fmla="*/ 354 w 502"/>
                <a:gd name="T19" fmla="*/ 359 h 453"/>
                <a:gd name="T20" fmla="*/ 367 w 502"/>
                <a:gd name="T21" fmla="*/ 365 h 453"/>
                <a:gd name="T22" fmla="*/ 370 w 502"/>
                <a:gd name="T23" fmla="*/ 374 h 453"/>
                <a:gd name="T24" fmla="*/ 379 w 502"/>
                <a:gd name="T25" fmla="*/ 388 h 453"/>
                <a:gd name="T26" fmla="*/ 388 w 502"/>
                <a:gd name="T27" fmla="*/ 395 h 453"/>
                <a:gd name="T28" fmla="*/ 477 w 502"/>
                <a:gd name="T29" fmla="*/ 452 h 453"/>
                <a:gd name="T30" fmla="*/ 501 w 502"/>
                <a:gd name="T31" fmla="*/ 395 h 453"/>
                <a:gd name="T32" fmla="*/ 480 w 502"/>
                <a:gd name="T33" fmla="*/ 235 h 453"/>
                <a:gd name="T34" fmla="*/ 477 w 502"/>
                <a:gd name="T35" fmla="*/ 222 h 453"/>
                <a:gd name="T36" fmla="*/ 471 w 502"/>
                <a:gd name="T37" fmla="*/ 196 h 453"/>
                <a:gd name="T38" fmla="*/ 468 w 502"/>
                <a:gd name="T39" fmla="*/ 170 h 453"/>
                <a:gd name="T40" fmla="*/ 463 w 502"/>
                <a:gd name="T41" fmla="*/ 156 h 453"/>
                <a:gd name="T42" fmla="*/ 454 w 502"/>
                <a:gd name="T43" fmla="*/ 143 h 453"/>
                <a:gd name="T44" fmla="*/ 450 w 502"/>
                <a:gd name="T45" fmla="*/ 149 h 453"/>
                <a:gd name="T46" fmla="*/ 432 w 502"/>
                <a:gd name="T47" fmla="*/ 62 h 453"/>
                <a:gd name="T48" fmla="*/ 409 w 502"/>
                <a:gd name="T49" fmla="*/ 2 h 453"/>
                <a:gd name="T50" fmla="*/ 382 w 502"/>
                <a:gd name="T51" fmla="*/ 10 h 453"/>
                <a:gd name="T52" fmla="*/ 349 w 502"/>
                <a:gd name="T53" fmla="*/ 17 h 453"/>
                <a:gd name="T54" fmla="*/ 330 w 502"/>
                <a:gd name="T55" fmla="*/ 23 h 453"/>
                <a:gd name="T56" fmla="*/ 308 w 502"/>
                <a:gd name="T57" fmla="*/ 32 h 453"/>
                <a:gd name="T58" fmla="*/ 283 w 502"/>
                <a:gd name="T59" fmla="*/ 56 h 453"/>
                <a:gd name="T60" fmla="*/ 265 w 502"/>
                <a:gd name="T61" fmla="*/ 83 h 453"/>
                <a:gd name="T62" fmla="*/ 258 w 502"/>
                <a:gd name="T63" fmla="*/ 98 h 453"/>
                <a:gd name="T64" fmla="*/ 220 w 502"/>
                <a:gd name="T65" fmla="*/ 146 h 453"/>
                <a:gd name="T66" fmla="*/ 235 w 502"/>
                <a:gd name="T67" fmla="*/ 167 h 453"/>
                <a:gd name="T68" fmla="*/ 235 w 502"/>
                <a:gd name="T69" fmla="*/ 176 h 453"/>
                <a:gd name="T70" fmla="*/ 241 w 502"/>
                <a:gd name="T71" fmla="*/ 194 h 453"/>
                <a:gd name="T72" fmla="*/ 233 w 502"/>
                <a:gd name="T73" fmla="*/ 203 h 453"/>
                <a:gd name="T74" fmla="*/ 214 w 502"/>
                <a:gd name="T75" fmla="*/ 222 h 453"/>
                <a:gd name="T76" fmla="*/ 206 w 502"/>
                <a:gd name="T77" fmla="*/ 232 h 453"/>
                <a:gd name="T78" fmla="*/ 195 w 502"/>
                <a:gd name="T79" fmla="*/ 239 h 453"/>
                <a:gd name="T80" fmla="*/ 182 w 502"/>
                <a:gd name="T81" fmla="*/ 241 h 453"/>
                <a:gd name="T82" fmla="*/ 162 w 502"/>
                <a:gd name="T83" fmla="*/ 247 h 453"/>
                <a:gd name="T84" fmla="*/ 154 w 502"/>
                <a:gd name="T85" fmla="*/ 252 h 453"/>
                <a:gd name="T86" fmla="*/ 133 w 502"/>
                <a:gd name="T87" fmla="*/ 248 h 453"/>
                <a:gd name="T88" fmla="*/ 92 w 502"/>
                <a:gd name="T89" fmla="*/ 251 h 453"/>
                <a:gd name="T90" fmla="*/ 59 w 502"/>
                <a:gd name="T91" fmla="*/ 259 h 453"/>
                <a:gd name="T92" fmla="*/ 43 w 502"/>
                <a:gd name="T93" fmla="*/ 269 h 453"/>
                <a:gd name="T94" fmla="*/ 37 w 502"/>
                <a:gd name="T95" fmla="*/ 277 h 453"/>
                <a:gd name="T96" fmla="*/ 41 w 502"/>
                <a:gd name="T97" fmla="*/ 290 h 453"/>
                <a:gd name="T98" fmla="*/ 50 w 502"/>
                <a:gd name="T99" fmla="*/ 299 h 453"/>
                <a:gd name="T100" fmla="*/ 56 w 502"/>
                <a:gd name="T101" fmla="*/ 307 h 453"/>
                <a:gd name="T102" fmla="*/ 56 w 502"/>
                <a:gd name="T103" fmla="*/ 321 h 453"/>
                <a:gd name="T104" fmla="*/ 50 w 502"/>
                <a:gd name="T105" fmla="*/ 328 h 453"/>
                <a:gd name="T106" fmla="*/ 26 w 502"/>
                <a:gd name="T107" fmla="*/ 361 h 453"/>
                <a:gd name="T108" fmla="*/ 26 w 502"/>
                <a:gd name="T109" fmla="*/ 359 h 453"/>
                <a:gd name="T110" fmla="*/ 7 w 502"/>
                <a:gd name="T111" fmla="*/ 381 h 453"/>
                <a:gd name="T112" fmla="*/ 0 w 502"/>
                <a:gd name="T113" fmla="*/ 386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2" h="453">
                  <a:moveTo>
                    <a:pt x="7" y="413"/>
                  </a:moveTo>
                  <a:lnTo>
                    <a:pt x="7" y="411"/>
                  </a:lnTo>
                  <a:lnTo>
                    <a:pt x="10" y="411"/>
                  </a:lnTo>
                  <a:lnTo>
                    <a:pt x="14" y="411"/>
                  </a:lnTo>
                  <a:lnTo>
                    <a:pt x="20" y="410"/>
                  </a:lnTo>
                  <a:lnTo>
                    <a:pt x="27" y="408"/>
                  </a:lnTo>
                  <a:lnTo>
                    <a:pt x="35" y="407"/>
                  </a:lnTo>
                  <a:lnTo>
                    <a:pt x="46" y="404"/>
                  </a:lnTo>
                  <a:lnTo>
                    <a:pt x="58" y="403"/>
                  </a:lnTo>
                  <a:lnTo>
                    <a:pt x="68" y="400"/>
                  </a:lnTo>
                  <a:lnTo>
                    <a:pt x="82" y="398"/>
                  </a:lnTo>
                  <a:lnTo>
                    <a:pt x="94" y="395"/>
                  </a:lnTo>
                  <a:lnTo>
                    <a:pt x="109" y="392"/>
                  </a:lnTo>
                  <a:lnTo>
                    <a:pt x="124" y="389"/>
                  </a:lnTo>
                  <a:lnTo>
                    <a:pt x="139" y="387"/>
                  </a:lnTo>
                  <a:lnTo>
                    <a:pt x="154" y="384"/>
                  </a:lnTo>
                  <a:lnTo>
                    <a:pt x="169" y="381"/>
                  </a:lnTo>
                  <a:lnTo>
                    <a:pt x="184" y="378"/>
                  </a:lnTo>
                  <a:lnTo>
                    <a:pt x="199" y="376"/>
                  </a:lnTo>
                  <a:lnTo>
                    <a:pt x="214" y="373"/>
                  </a:lnTo>
                  <a:lnTo>
                    <a:pt x="228" y="370"/>
                  </a:lnTo>
                  <a:lnTo>
                    <a:pt x="242" y="367"/>
                  </a:lnTo>
                  <a:lnTo>
                    <a:pt x="255" y="364"/>
                  </a:lnTo>
                  <a:lnTo>
                    <a:pt x="268" y="361"/>
                  </a:lnTo>
                  <a:lnTo>
                    <a:pt x="281" y="358"/>
                  </a:lnTo>
                  <a:lnTo>
                    <a:pt x="291" y="356"/>
                  </a:lnTo>
                  <a:lnTo>
                    <a:pt x="301" y="355"/>
                  </a:lnTo>
                  <a:lnTo>
                    <a:pt x="310" y="353"/>
                  </a:lnTo>
                  <a:lnTo>
                    <a:pt x="318" y="351"/>
                  </a:lnTo>
                  <a:lnTo>
                    <a:pt x="324" y="351"/>
                  </a:lnTo>
                  <a:lnTo>
                    <a:pt x="328" y="350"/>
                  </a:lnTo>
                  <a:lnTo>
                    <a:pt x="331" y="348"/>
                  </a:lnTo>
                  <a:lnTo>
                    <a:pt x="333" y="348"/>
                  </a:lnTo>
                  <a:lnTo>
                    <a:pt x="338" y="348"/>
                  </a:lnTo>
                  <a:lnTo>
                    <a:pt x="343" y="348"/>
                  </a:lnTo>
                  <a:lnTo>
                    <a:pt x="346" y="350"/>
                  </a:lnTo>
                  <a:lnTo>
                    <a:pt x="349" y="353"/>
                  </a:lnTo>
                  <a:lnTo>
                    <a:pt x="351" y="355"/>
                  </a:lnTo>
                  <a:lnTo>
                    <a:pt x="352" y="358"/>
                  </a:lnTo>
                  <a:lnTo>
                    <a:pt x="354" y="359"/>
                  </a:lnTo>
                  <a:lnTo>
                    <a:pt x="355" y="361"/>
                  </a:lnTo>
                  <a:lnTo>
                    <a:pt x="361" y="361"/>
                  </a:lnTo>
                  <a:lnTo>
                    <a:pt x="364" y="362"/>
                  </a:lnTo>
                  <a:lnTo>
                    <a:pt x="367" y="365"/>
                  </a:lnTo>
                  <a:lnTo>
                    <a:pt x="368" y="367"/>
                  </a:lnTo>
                  <a:lnTo>
                    <a:pt x="370" y="370"/>
                  </a:lnTo>
                  <a:lnTo>
                    <a:pt x="370" y="373"/>
                  </a:lnTo>
                  <a:lnTo>
                    <a:pt x="370" y="374"/>
                  </a:lnTo>
                  <a:lnTo>
                    <a:pt x="371" y="376"/>
                  </a:lnTo>
                  <a:lnTo>
                    <a:pt x="374" y="381"/>
                  </a:lnTo>
                  <a:lnTo>
                    <a:pt x="376" y="386"/>
                  </a:lnTo>
                  <a:lnTo>
                    <a:pt x="379" y="388"/>
                  </a:lnTo>
                  <a:lnTo>
                    <a:pt x="382" y="391"/>
                  </a:lnTo>
                  <a:lnTo>
                    <a:pt x="384" y="394"/>
                  </a:lnTo>
                  <a:lnTo>
                    <a:pt x="387" y="395"/>
                  </a:lnTo>
                  <a:lnTo>
                    <a:pt x="388" y="395"/>
                  </a:lnTo>
                  <a:lnTo>
                    <a:pt x="388" y="395"/>
                  </a:lnTo>
                  <a:lnTo>
                    <a:pt x="404" y="401"/>
                  </a:lnTo>
                  <a:lnTo>
                    <a:pt x="475" y="424"/>
                  </a:lnTo>
                  <a:lnTo>
                    <a:pt x="477" y="452"/>
                  </a:lnTo>
                  <a:lnTo>
                    <a:pt x="486" y="440"/>
                  </a:lnTo>
                  <a:lnTo>
                    <a:pt x="495" y="419"/>
                  </a:lnTo>
                  <a:lnTo>
                    <a:pt x="489" y="410"/>
                  </a:lnTo>
                  <a:lnTo>
                    <a:pt x="501" y="395"/>
                  </a:lnTo>
                  <a:lnTo>
                    <a:pt x="495" y="388"/>
                  </a:lnTo>
                  <a:lnTo>
                    <a:pt x="483" y="308"/>
                  </a:lnTo>
                  <a:lnTo>
                    <a:pt x="478" y="308"/>
                  </a:lnTo>
                  <a:lnTo>
                    <a:pt x="480" y="235"/>
                  </a:lnTo>
                  <a:lnTo>
                    <a:pt x="480" y="233"/>
                  </a:lnTo>
                  <a:lnTo>
                    <a:pt x="480" y="232"/>
                  </a:lnTo>
                  <a:lnTo>
                    <a:pt x="478" y="227"/>
                  </a:lnTo>
                  <a:lnTo>
                    <a:pt x="477" y="222"/>
                  </a:lnTo>
                  <a:lnTo>
                    <a:pt x="475" y="217"/>
                  </a:lnTo>
                  <a:lnTo>
                    <a:pt x="475" y="211"/>
                  </a:lnTo>
                  <a:lnTo>
                    <a:pt x="474" y="203"/>
                  </a:lnTo>
                  <a:lnTo>
                    <a:pt x="471" y="196"/>
                  </a:lnTo>
                  <a:lnTo>
                    <a:pt x="470" y="189"/>
                  </a:lnTo>
                  <a:lnTo>
                    <a:pt x="469" y="182"/>
                  </a:lnTo>
                  <a:lnTo>
                    <a:pt x="468" y="176"/>
                  </a:lnTo>
                  <a:lnTo>
                    <a:pt x="468" y="170"/>
                  </a:lnTo>
                  <a:lnTo>
                    <a:pt x="466" y="164"/>
                  </a:lnTo>
                  <a:lnTo>
                    <a:pt x="465" y="161"/>
                  </a:lnTo>
                  <a:lnTo>
                    <a:pt x="465" y="158"/>
                  </a:lnTo>
                  <a:lnTo>
                    <a:pt x="463" y="156"/>
                  </a:lnTo>
                  <a:lnTo>
                    <a:pt x="460" y="149"/>
                  </a:lnTo>
                  <a:lnTo>
                    <a:pt x="457" y="145"/>
                  </a:lnTo>
                  <a:lnTo>
                    <a:pt x="456" y="143"/>
                  </a:lnTo>
                  <a:lnTo>
                    <a:pt x="454" y="143"/>
                  </a:lnTo>
                  <a:lnTo>
                    <a:pt x="453" y="145"/>
                  </a:lnTo>
                  <a:lnTo>
                    <a:pt x="451" y="148"/>
                  </a:lnTo>
                  <a:lnTo>
                    <a:pt x="450" y="149"/>
                  </a:lnTo>
                  <a:lnTo>
                    <a:pt x="450" y="149"/>
                  </a:lnTo>
                  <a:lnTo>
                    <a:pt x="447" y="146"/>
                  </a:lnTo>
                  <a:lnTo>
                    <a:pt x="439" y="104"/>
                  </a:lnTo>
                  <a:lnTo>
                    <a:pt x="437" y="74"/>
                  </a:lnTo>
                  <a:lnTo>
                    <a:pt x="432" y="62"/>
                  </a:lnTo>
                  <a:lnTo>
                    <a:pt x="418" y="0"/>
                  </a:lnTo>
                  <a:lnTo>
                    <a:pt x="417" y="1"/>
                  </a:lnTo>
                  <a:lnTo>
                    <a:pt x="414" y="1"/>
                  </a:lnTo>
                  <a:lnTo>
                    <a:pt x="409" y="2"/>
                  </a:lnTo>
                  <a:lnTo>
                    <a:pt x="404" y="4"/>
                  </a:lnTo>
                  <a:lnTo>
                    <a:pt x="399" y="5"/>
                  </a:lnTo>
                  <a:lnTo>
                    <a:pt x="390" y="7"/>
                  </a:lnTo>
                  <a:lnTo>
                    <a:pt x="382" y="10"/>
                  </a:lnTo>
                  <a:lnTo>
                    <a:pt x="374" y="11"/>
                  </a:lnTo>
                  <a:lnTo>
                    <a:pt x="366" y="14"/>
                  </a:lnTo>
                  <a:lnTo>
                    <a:pt x="358" y="16"/>
                  </a:lnTo>
                  <a:lnTo>
                    <a:pt x="349" y="17"/>
                  </a:lnTo>
                  <a:lnTo>
                    <a:pt x="344" y="19"/>
                  </a:lnTo>
                  <a:lnTo>
                    <a:pt x="338" y="22"/>
                  </a:lnTo>
                  <a:lnTo>
                    <a:pt x="333" y="22"/>
                  </a:lnTo>
                  <a:lnTo>
                    <a:pt x="330" y="23"/>
                  </a:lnTo>
                  <a:lnTo>
                    <a:pt x="328" y="23"/>
                  </a:lnTo>
                  <a:lnTo>
                    <a:pt x="321" y="25"/>
                  </a:lnTo>
                  <a:lnTo>
                    <a:pt x="313" y="28"/>
                  </a:lnTo>
                  <a:lnTo>
                    <a:pt x="308" y="32"/>
                  </a:lnTo>
                  <a:lnTo>
                    <a:pt x="301" y="35"/>
                  </a:lnTo>
                  <a:lnTo>
                    <a:pt x="295" y="41"/>
                  </a:lnTo>
                  <a:lnTo>
                    <a:pt x="289" y="49"/>
                  </a:lnTo>
                  <a:lnTo>
                    <a:pt x="283" y="56"/>
                  </a:lnTo>
                  <a:lnTo>
                    <a:pt x="278" y="63"/>
                  </a:lnTo>
                  <a:lnTo>
                    <a:pt x="274" y="70"/>
                  </a:lnTo>
                  <a:lnTo>
                    <a:pt x="269" y="76"/>
                  </a:lnTo>
                  <a:lnTo>
                    <a:pt x="265" y="83"/>
                  </a:lnTo>
                  <a:lnTo>
                    <a:pt x="262" y="89"/>
                  </a:lnTo>
                  <a:lnTo>
                    <a:pt x="261" y="94"/>
                  </a:lnTo>
                  <a:lnTo>
                    <a:pt x="258" y="97"/>
                  </a:lnTo>
                  <a:lnTo>
                    <a:pt x="258" y="98"/>
                  </a:lnTo>
                  <a:lnTo>
                    <a:pt x="256" y="100"/>
                  </a:lnTo>
                  <a:lnTo>
                    <a:pt x="244" y="118"/>
                  </a:lnTo>
                  <a:lnTo>
                    <a:pt x="245" y="118"/>
                  </a:lnTo>
                  <a:lnTo>
                    <a:pt x="220" y="146"/>
                  </a:lnTo>
                  <a:lnTo>
                    <a:pt x="232" y="146"/>
                  </a:lnTo>
                  <a:lnTo>
                    <a:pt x="241" y="154"/>
                  </a:lnTo>
                  <a:lnTo>
                    <a:pt x="236" y="166"/>
                  </a:lnTo>
                  <a:lnTo>
                    <a:pt x="235" y="167"/>
                  </a:lnTo>
                  <a:lnTo>
                    <a:pt x="232" y="169"/>
                  </a:lnTo>
                  <a:lnTo>
                    <a:pt x="229" y="170"/>
                  </a:lnTo>
                  <a:lnTo>
                    <a:pt x="229" y="172"/>
                  </a:lnTo>
                  <a:lnTo>
                    <a:pt x="235" y="176"/>
                  </a:lnTo>
                  <a:lnTo>
                    <a:pt x="238" y="181"/>
                  </a:lnTo>
                  <a:lnTo>
                    <a:pt x="241" y="185"/>
                  </a:lnTo>
                  <a:lnTo>
                    <a:pt x="241" y="191"/>
                  </a:lnTo>
                  <a:lnTo>
                    <a:pt x="241" y="194"/>
                  </a:lnTo>
                  <a:lnTo>
                    <a:pt x="241" y="199"/>
                  </a:lnTo>
                  <a:lnTo>
                    <a:pt x="241" y="202"/>
                  </a:lnTo>
                  <a:lnTo>
                    <a:pt x="241" y="202"/>
                  </a:lnTo>
                  <a:lnTo>
                    <a:pt x="233" y="203"/>
                  </a:lnTo>
                  <a:lnTo>
                    <a:pt x="228" y="206"/>
                  </a:lnTo>
                  <a:lnTo>
                    <a:pt x="222" y="212"/>
                  </a:lnTo>
                  <a:lnTo>
                    <a:pt x="218" y="217"/>
                  </a:lnTo>
                  <a:lnTo>
                    <a:pt x="214" y="222"/>
                  </a:lnTo>
                  <a:lnTo>
                    <a:pt x="211" y="226"/>
                  </a:lnTo>
                  <a:lnTo>
                    <a:pt x="208" y="229"/>
                  </a:lnTo>
                  <a:lnTo>
                    <a:pt x="208" y="230"/>
                  </a:lnTo>
                  <a:lnTo>
                    <a:pt x="206" y="232"/>
                  </a:lnTo>
                  <a:lnTo>
                    <a:pt x="205" y="233"/>
                  </a:lnTo>
                  <a:lnTo>
                    <a:pt x="202" y="235"/>
                  </a:lnTo>
                  <a:lnTo>
                    <a:pt x="199" y="238"/>
                  </a:lnTo>
                  <a:lnTo>
                    <a:pt x="195" y="239"/>
                  </a:lnTo>
                  <a:lnTo>
                    <a:pt x="192" y="242"/>
                  </a:lnTo>
                  <a:lnTo>
                    <a:pt x="189" y="244"/>
                  </a:lnTo>
                  <a:lnTo>
                    <a:pt x="187" y="244"/>
                  </a:lnTo>
                  <a:lnTo>
                    <a:pt x="182" y="241"/>
                  </a:lnTo>
                  <a:lnTo>
                    <a:pt x="176" y="241"/>
                  </a:lnTo>
                  <a:lnTo>
                    <a:pt x="170" y="242"/>
                  </a:lnTo>
                  <a:lnTo>
                    <a:pt x="166" y="244"/>
                  </a:lnTo>
                  <a:lnTo>
                    <a:pt x="162" y="247"/>
                  </a:lnTo>
                  <a:lnTo>
                    <a:pt x="157" y="248"/>
                  </a:lnTo>
                  <a:lnTo>
                    <a:pt x="155" y="250"/>
                  </a:lnTo>
                  <a:lnTo>
                    <a:pt x="155" y="251"/>
                  </a:lnTo>
                  <a:lnTo>
                    <a:pt x="154" y="252"/>
                  </a:lnTo>
                  <a:lnTo>
                    <a:pt x="137" y="251"/>
                  </a:lnTo>
                  <a:lnTo>
                    <a:pt x="137" y="251"/>
                  </a:lnTo>
                  <a:lnTo>
                    <a:pt x="136" y="250"/>
                  </a:lnTo>
                  <a:lnTo>
                    <a:pt x="133" y="248"/>
                  </a:lnTo>
                  <a:lnTo>
                    <a:pt x="131" y="248"/>
                  </a:lnTo>
                  <a:lnTo>
                    <a:pt x="118" y="248"/>
                  </a:lnTo>
                  <a:lnTo>
                    <a:pt x="103" y="250"/>
                  </a:lnTo>
                  <a:lnTo>
                    <a:pt x="92" y="251"/>
                  </a:lnTo>
                  <a:lnTo>
                    <a:pt x="82" y="252"/>
                  </a:lnTo>
                  <a:lnTo>
                    <a:pt x="73" y="254"/>
                  </a:lnTo>
                  <a:lnTo>
                    <a:pt x="64" y="257"/>
                  </a:lnTo>
                  <a:lnTo>
                    <a:pt x="59" y="259"/>
                  </a:lnTo>
                  <a:lnTo>
                    <a:pt x="53" y="262"/>
                  </a:lnTo>
                  <a:lnTo>
                    <a:pt x="49" y="263"/>
                  </a:lnTo>
                  <a:lnTo>
                    <a:pt x="46" y="266"/>
                  </a:lnTo>
                  <a:lnTo>
                    <a:pt x="43" y="269"/>
                  </a:lnTo>
                  <a:lnTo>
                    <a:pt x="40" y="271"/>
                  </a:lnTo>
                  <a:lnTo>
                    <a:pt x="40" y="274"/>
                  </a:lnTo>
                  <a:lnTo>
                    <a:pt x="38" y="275"/>
                  </a:lnTo>
                  <a:lnTo>
                    <a:pt x="37" y="277"/>
                  </a:lnTo>
                  <a:lnTo>
                    <a:pt x="37" y="277"/>
                  </a:lnTo>
                  <a:lnTo>
                    <a:pt x="38" y="281"/>
                  </a:lnTo>
                  <a:lnTo>
                    <a:pt x="40" y="285"/>
                  </a:lnTo>
                  <a:lnTo>
                    <a:pt x="41" y="290"/>
                  </a:lnTo>
                  <a:lnTo>
                    <a:pt x="44" y="293"/>
                  </a:lnTo>
                  <a:lnTo>
                    <a:pt x="46" y="296"/>
                  </a:lnTo>
                  <a:lnTo>
                    <a:pt x="49" y="299"/>
                  </a:lnTo>
                  <a:lnTo>
                    <a:pt x="50" y="299"/>
                  </a:lnTo>
                  <a:lnTo>
                    <a:pt x="50" y="301"/>
                  </a:lnTo>
                  <a:lnTo>
                    <a:pt x="52" y="302"/>
                  </a:lnTo>
                  <a:lnTo>
                    <a:pt x="55" y="304"/>
                  </a:lnTo>
                  <a:lnTo>
                    <a:pt x="56" y="307"/>
                  </a:lnTo>
                  <a:lnTo>
                    <a:pt x="58" y="308"/>
                  </a:lnTo>
                  <a:lnTo>
                    <a:pt x="58" y="314"/>
                  </a:lnTo>
                  <a:lnTo>
                    <a:pt x="56" y="318"/>
                  </a:lnTo>
                  <a:lnTo>
                    <a:pt x="56" y="321"/>
                  </a:lnTo>
                  <a:lnTo>
                    <a:pt x="55" y="323"/>
                  </a:lnTo>
                  <a:lnTo>
                    <a:pt x="53" y="325"/>
                  </a:lnTo>
                  <a:lnTo>
                    <a:pt x="52" y="326"/>
                  </a:lnTo>
                  <a:lnTo>
                    <a:pt x="50" y="328"/>
                  </a:lnTo>
                  <a:lnTo>
                    <a:pt x="50" y="328"/>
                  </a:lnTo>
                  <a:lnTo>
                    <a:pt x="46" y="334"/>
                  </a:lnTo>
                  <a:lnTo>
                    <a:pt x="38" y="348"/>
                  </a:lnTo>
                  <a:lnTo>
                    <a:pt x="26" y="361"/>
                  </a:lnTo>
                  <a:lnTo>
                    <a:pt x="26" y="361"/>
                  </a:lnTo>
                  <a:lnTo>
                    <a:pt x="27" y="359"/>
                  </a:lnTo>
                  <a:lnTo>
                    <a:pt x="27" y="359"/>
                  </a:lnTo>
                  <a:lnTo>
                    <a:pt x="26" y="359"/>
                  </a:lnTo>
                  <a:lnTo>
                    <a:pt x="20" y="368"/>
                  </a:lnTo>
                  <a:lnTo>
                    <a:pt x="14" y="374"/>
                  </a:lnTo>
                  <a:lnTo>
                    <a:pt x="10" y="378"/>
                  </a:lnTo>
                  <a:lnTo>
                    <a:pt x="7" y="381"/>
                  </a:lnTo>
                  <a:lnTo>
                    <a:pt x="4" y="383"/>
                  </a:lnTo>
                  <a:lnTo>
                    <a:pt x="1" y="384"/>
                  </a:lnTo>
                  <a:lnTo>
                    <a:pt x="0" y="386"/>
                  </a:lnTo>
                  <a:lnTo>
                    <a:pt x="0" y="386"/>
                  </a:lnTo>
                  <a:lnTo>
                    <a:pt x="7" y="413"/>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24" name="Freeform 58"/>
            <p:cNvSpPr>
              <a:spLocks/>
            </p:cNvSpPr>
            <p:nvPr/>
          </p:nvSpPr>
          <p:spPr bwMode="auto">
            <a:xfrm>
              <a:off x="3076367" y="4221941"/>
              <a:ext cx="336973" cy="304271"/>
            </a:xfrm>
            <a:custGeom>
              <a:avLst/>
              <a:gdLst>
                <a:gd name="T0" fmla="*/ 10 w 502"/>
                <a:gd name="T1" fmla="*/ 411 h 453"/>
                <a:gd name="T2" fmla="*/ 35 w 502"/>
                <a:gd name="T3" fmla="*/ 407 h 453"/>
                <a:gd name="T4" fmla="*/ 82 w 502"/>
                <a:gd name="T5" fmla="*/ 398 h 453"/>
                <a:gd name="T6" fmla="*/ 139 w 502"/>
                <a:gd name="T7" fmla="*/ 387 h 453"/>
                <a:gd name="T8" fmla="*/ 199 w 502"/>
                <a:gd name="T9" fmla="*/ 376 h 453"/>
                <a:gd name="T10" fmla="*/ 255 w 502"/>
                <a:gd name="T11" fmla="*/ 364 h 453"/>
                <a:gd name="T12" fmla="*/ 301 w 502"/>
                <a:gd name="T13" fmla="*/ 355 h 453"/>
                <a:gd name="T14" fmla="*/ 328 w 502"/>
                <a:gd name="T15" fmla="*/ 350 h 453"/>
                <a:gd name="T16" fmla="*/ 338 w 502"/>
                <a:gd name="T17" fmla="*/ 348 h 453"/>
                <a:gd name="T18" fmla="*/ 351 w 502"/>
                <a:gd name="T19" fmla="*/ 355 h 453"/>
                <a:gd name="T20" fmla="*/ 355 w 502"/>
                <a:gd name="T21" fmla="*/ 361 h 453"/>
                <a:gd name="T22" fmla="*/ 368 w 502"/>
                <a:gd name="T23" fmla="*/ 367 h 453"/>
                <a:gd name="T24" fmla="*/ 371 w 502"/>
                <a:gd name="T25" fmla="*/ 376 h 453"/>
                <a:gd name="T26" fmla="*/ 379 w 502"/>
                <a:gd name="T27" fmla="*/ 388 h 453"/>
                <a:gd name="T28" fmla="*/ 388 w 502"/>
                <a:gd name="T29" fmla="*/ 395 h 453"/>
                <a:gd name="T30" fmla="*/ 477 w 502"/>
                <a:gd name="T31" fmla="*/ 452 h 453"/>
                <a:gd name="T32" fmla="*/ 501 w 502"/>
                <a:gd name="T33" fmla="*/ 395 h 453"/>
                <a:gd name="T34" fmla="*/ 480 w 502"/>
                <a:gd name="T35" fmla="*/ 235 h 453"/>
                <a:gd name="T36" fmla="*/ 478 w 502"/>
                <a:gd name="T37" fmla="*/ 227 h 453"/>
                <a:gd name="T38" fmla="*/ 474 w 502"/>
                <a:gd name="T39" fmla="*/ 203 h 453"/>
                <a:gd name="T40" fmla="*/ 468 w 502"/>
                <a:gd name="T41" fmla="*/ 176 h 453"/>
                <a:gd name="T42" fmla="*/ 465 w 502"/>
                <a:gd name="T43" fmla="*/ 158 h 453"/>
                <a:gd name="T44" fmla="*/ 457 w 502"/>
                <a:gd name="T45" fmla="*/ 145 h 453"/>
                <a:gd name="T46" fmla="*/ 451 w 502"/>
                <a:gd name="T47" fmla="*/ 148 h 453"/>
                <a:gd name="T48" fmla="*/ 439 w 502"/>
                <a:gd name="T49" fmla="*/ 104 h 453"/>
                <a:gd name="T50" fmla="*/ 418 w 502"/>
                <a:gd name="T51" fmla="*/ 0 h 453"/>
                <a:gd name="T52" fmla="*/ 404 w 502"/>
                <a:gd name="T53" fmla="*/ 4 h 453"/>
                <a:gd name="T54" fmla="*/ 374 w 502"/>
                <a:gd name="T55" fmla="*/ 11 h 453"/>
                <a:gd name="T56" fmla="*/ 344 w 502"/>
                <a:gd name="T57" fmla="*/ 19 h 453"/>
                <a:gd name="T58" fmla="*/ 328 w 502"/>
                <a:gd name="T59" fmla="*/ 23 h 453"/>
                <a:gd name="T60" fmla="*/ 308 w 502"/>
                <a:gd name="T61" fmla="*/ 32 h 453"/>
                <a:gd name="T62" fmla="*/ 283 w 502"/>
                <a:gd name="T63" fmla="*/ 56 h 453"/>
                <a:gd name="T64" fmla="*/ 265 w 502"/>
                <a:gd name="T65" fmla="*/ 83 h 453"/>
                <a:gd name="T66" fmla="*/ 258 w 502"/>
                <a:gd name="T67" fmla="*/ 98 h 453"/>
                <a:gd name="T68" fmla="*/ 220 w 502"/>
                <a:gd name="T69" fmla="*/ 146 h 453"/>
                <a:gd name="T70" fmla="*/ 236 w 502"/>
                <a:gd name="T71" fmla="*/ 166 h 453"/>
                <a:gd name="T72" fmla="*/ 229 w 502"/>
                <a:gd name="T73" fmla="*/ 172 h 453"/>
                <a:gd name="T74" fmla="*/ 241 w 502"/>
                <a:gd name="T75" fmla="*/ 185 h 453"/>
                <a:gd name="T76" fmla="*/ 241 w 502"/>
                <a:gd name="T77" fmla="*/ 202 h 453"/>
                <a:gd name="T78" fmla="*/ 228 w 502"/>
                <a:gd name="T79" fmla="*/ 206 h 453"/>
                <a:gd name="T80" fmla="*/ 211 w 502"/>
                <a:gd name="T81" fmla="*/ 226 h 453"/>
                <a:gd name="T82" fmla="*/ 206 w 502"/>
                <a:gd name="T83" fmla="*/ 232 h 453"/>
                <a:gd name="T84" fmla="*/ 195 w 502"/>
                <a:gd name="T85" fmla="*/ 239 h 453"/>
                <a:gd name="T86" fmla="*/ 187 w 502"/>
                <a:gd name="T87" fmla="*/ 244 h 453"/>
                <a:gd name="T88" fmla="*/ 166 w 502"/>
                <a:gd name="T89" fmla="*/ 244 h 453"/>
                <a:gd name="T90" fmla="*/ 155 w 502"/>
                <a:gd name="T91" fmla="*/ 251 h 453"/>
                <a:gd name="T92" fmla="*/ 137 w 502"/>
                <a:gd name="T93" fmla="*/ 251 h 453"/>
                <a:gd name="T94" fmla="*/ 131 w 502"/>
                <a:gd name="T95" fmla="*/ 248 h 453"/>
                <a:gd name="T96" fmla="*/ 82 w 502"/>
                <a:gd name="T97" fmla="*/ 252 h 453"/>
                <a:gd name="T98" fmla="*/ 53 w 502"/>
                <a:gd name="T99" fmla="*/ 262 h 453"/>
                <a:gd name="T100" fmla="*/ 40 w 502"/>
                <a:gd name="T101" fmla="*/ 271 h 453"/>
                <a:gd name="T102" fmla="*/ 37 w 502"/>
                <a:gd name="T103" fmla="*/ 277 h 453"/>
                <a:gd name="T104" fmla="*/ 41 w 502"/>
                <a:gd name="T105" fmla="*/ 290 h 453"/>
                <a:gd name="T106" fmla="*/ 50 w 502"/>
                <a:gd name="T107" fmla="*/ 299 h 453"/>
                <a:gd name="T108" fmla="*/ 55 w 502"/>
                <a:gd name="T109" fmla="*/ 304 h 453"/>
                <a:gd name="T110" fmla="*/ 58 w 502"/>
                <a:gd name="T111" fmla="*/ 314 h 453"/>
                <a:gd name="T112" fmla="*/ 53 w 502"/>
                <a:gd name="T113" fmla="*/ 325 h 453"/>
                <a:gd name="T114" fmla="*/ 46 w 502"/>
                <a:gd name="T115" fmla="*/ 334 h 453"/>
                <a:gd name="T116" fmla="*/ 26 w 502"/>
                <a:gd name="T117" fmla="*/ 361 h 453"/>
                <a:gd name="T118" fmla="*/ 26 w 502"/>
                <a:gd name="T119" fmla="*/ 359 h 453"/>
                <a:gd name="T120" fmla="*/ 7 w 502"/>
                <a:gd name="T121" fmla="*/ 381 h 453"/>
                <a:gd name="T122" fmla="*/ 0 w 502"/>
                <a:gd name="T123" fmla="*/ 386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453">
                  <a:moveTo>
                    <a:pt x="7" y="413"/>
                  </a:moveTo>
                  <a:lnTo>
                    <a:pt x="7" y="413"/>
                  </a:lnTo>
                  <a:lnTo>
                    <a:pt x="7" y="411"/>
                  </a:lnTo>
                  <a:lnTo>
                    <a:pt x="10" y="411"/>
                  </a:lnTo>
                  <a:lnTo>
                    <a:pt x="14" y="411"/>
                  </a:lnTo>
                  <a:lnTo>
                    <a:pt x="20" y="410"/>
                  </a:lnTo>
                  <a:lnTo>
                    <a:pt x="27" y="408"/>
                  </a:lnTo>
                  <a:lnTo>
                    <a:pt x="35" y="407"/>
                  </a:lnTo>
                  <a:lnTo>
                    <a:pt x="46" y="404"/>
                  </a:lnTo>
                  <a:lnTo>
                    <a:pt x="58" y="403"/>
                  </a:lnTo>
                  <a:lnTo>
                    <a:pt x="68" y="400"/>
                  </a:lnTo>
                  <a:lnTo>
                    <a:pt x="82" y="398"/>
                  </a:lnTo>
                  <a:lnTo>
                    <a:pt x="94" y="395"/>
                  </a:lnTo>
                  <a:lnTo>
                    <a:pt x="109" y="392"/>
                  </a:lnTo>
                  <a:lnTo>
                    <a:pt x="124" y="389"/>
                  </a:lnTo>
                  <a:lnTo>
                    <a:pt x="139" y="387"/>
                  </a:lnTo>
                  <a:lnTo>
                    <a:pt x="154" y="384"/>
                  </a:lnTo>
                  <a:lnTo>
                    <a:pt x="169" y="381"/>
                  </a:lnTo>
                  <a:lnTo>
                    <a:pt x="184" y="378"/>
                  </a:lnTo>
                  <a:lnTo>
                    <a:pt x="199" y="376"/>
                  </a:lnTo>
                  <a:lnTo>
                    <a:pt x="214" y="373"/>
                  </a:lnTo>
                  <a:lnTo>
                    <a:pt x="228" y="370"/>
                  </a:lnTo>
                  <a:lnTo>
                    <a:pt x="242" y="367"/>
                  </a:lnTo>
                  <a:lnTo>
                    <a:pt x="255" y="364"/>
                  </a:lnTo>
                  <a:lnTo>
                    <a:pt x="268" y="361"/>
                  </a:lnTo>
                  <a:lnTo>
                    <a:pt x="281" y="358"/>
                  </a:lnTo>
                  <a:lnTo>
                    <a:pt x="291" y="356"/>
                  </a:lnTo>
                  <a:lnTo>
                    <a:pt x="301" y="355"/>
                  </a:lnTo>
                  <a:lnTo>
                    <a:pt x="310" y="353"/>
                  </a:lnTo>
                  <a:lnTo>
                    <a:pt x="318" y="351"/>
                  </a:lnTo>
                  <a:lnTo>
                    <a:pt x="324" y="351"/>
                  </a:lnTo>
                  <a:lnTo>
                    <a:pt x="328" y="350"/>
                  </a:lnTo>
                  <a:lnTo>
                    <a:pt x="331" y="348"/>
                  </a:lnTo>
                  <a:lnTo>
                    <a:pt x="333" y="348"/>
                  </a:lnTo>
                  <a:lnTo>
                    <a:pt x="333" y="348"/>
                  </a:lnTo>
                  <a:lnTo>
                    <a:pt x="338" y="348"/>
                  </a:lnTo>
                  <a:lnTo>
                    <a:pt x="343" y="348"/>
                  </a:lnTo>
                  <a:lnTo>
                    <a:pt x="346" y="350"/>
                  </a:lnTo>
                  <a:lnTo>
                    <a:pt x="349" y="353"/>
                  </a:lnTo>
                  <a:lnTo>
                    <a:pt x="351" y="355"/>
                  </a:lnTo>
                  <a:lnTo>
                    <a:pt x="352" y="358"/>
                  </a:lnTo>
                  <a:lnTo>
                    <a:pt x="354" y="359"/>
                  </a:lnTo>
                  <a:lnTo>
                    <a:pt x="355" y="361"/>
                  </a:lnTo>
                  <a:lnTo>
                    <a:pt x="355" y="361"/>
                  </a:lnTo>
                  <a:lnTo>
                    <a:pt x="361" y="361"/>
                  </a:lnTo>
                  <a:lnTo>
                    <a:pt x="364" y="362"/>
                  </a:lnTo>
                  <a:lnTo>
                    <a:pt x="367" y="365"/>
                  </a:lnTo>
                  <a:lnTo>
                    <a:pt x="368" y="367"/>
                  </a:lnTo>
                  <a:lnTo>
                    <a:pt x="370" y="370"/>
                  </a:lnTo>
                  <a:lnTo>
                    <a:pt x="370" y="373"/>
                  </a:lnTo>
                  <a:lnTo>
                    <a:pt x="370" y="374"/>
                  </a:lnTo>
                  <a:lnTo>
                    <a:pt x="371" y="376"/>
                  </a:lnTo>
                  <a:lnTo>
                    <a:pt x="371" y="376"/>
                  </a:lnTo>
                  <a:lnTo>
                    <a:pt x="374" y="381"/>
                  </a:lnTo>
                  <a:lnTo>
                    <a:pt x="376" y="386"/>
                  </a:lnTo>
                  <a:lnTo>
                    <a:pt x="379" y="388"/>
                  </a:lnTo>
                  <a:lnTo>
                    <a:pt x="382" y="391"/>
                  </a:lnTo>
                  <a:lnTo>
                    <a:pt x="384" y="394"/>
                  </a:lnTo>
                  <a:lnTo>
                    <a:pt x="387" y="395"/>
                  </a:lnTo>
                  <a:lnTo>
                    <a:pt x="388" y="395"/>
                  </a:lnTo>
                  <a:lnTo>
                    <a:pt x="388" y="395"/>
                  </a:lnTo>
                  <a:lnTo>
                    <a:pt x="404" y="401"/>
                  </a:lnTo>
                  <a:lnTo>
                    <a:pt x="475" y="424"/>
                  </a:lnTo>
                  <a:lnTo>
                    <a:pt x="477" y="452"/>
                  </a:lnTo>
                  <a:lnTo>
                    <a:pt x="486" y="440"/>
                  </a:lnTo>
                  <a:lnTo>
                    <a:pt x="495" y="419"/>
                  </a:lnTo>
                  <a:lnTo>
                    <a:pt x="489" y="410"/>
                  </a:lnTo>
                  <a:lnTo>
                    <a:pt x="501" y="395"/>
                  </a:lnTo>
                  <a:lnTo>
                    <a:pt x="495" y="388"/>
                  </a:lnTo>
                  <a:lnTo>
                    <a:pt x="483" y="308"/>
                  </a:lnTo>
                  <a:lnTo>
                    <a:pt x="478" y="308"/>
                  </a:lnTo>
                  <a:lnTo>
                    <a:pt x="480" y="235"/>
                  </a:lnTo>
                  <a:lnTo>
                    <a:pt x="480" y="235"/>
                  </a:lnTo>
                  <a:lnTo>
                    <a:pt x="480" y="233"/>
                  </a:lnTo>
                  <a:lnTo>
                    <a:pt x="480" y="232"/>
                  </a:lnTo>
                  <a:lnTo>
                    <a:pt x="478" y="227"/>
                  </a:lnTo>
                  <a:lnTo>
                    <a:pt x="477" y="222"/>
                  </a:lnTo>
                  <a:lnTo>
                    <a:pt x="475" y="217"/>
                  </a:lnTo>
                  <a:lnTo>
                    <a:pt x="475" y="211"/>
                  </a:lnTo>
                  <a:lnTo>
                    <a:pt x="474" y="203"/>
                  </a:lnTo>
                  <a:lnTo>
                    <a:pt x="471" y="196"/>
                  </a:lnTo>
                  <a:lnTo>
                    <a:pt x="470" y="189"/>
                  </a:lnTo>
                  <a:lnTo>
                    <a:pt x="469" y="182"/>
                  </a:lnTo>
                  <a:lnTo>
                    <a:pt x="468" y="176"/>
                  </a:lnTo>
                  <a:lnTo>
                    <a:pt x="468" y="170"/>
                  </a:lnTo>
                  <a:lnTo>
                    <a:pt x="466" y="164"/>
                  </a:lnTo>
                  <a:lnTo>
                    <a:pt x="465" y="161"/>
                  </a:lnTo>
                  <a:lnTo>
                    <a:pt x="465" y="158"/>
                  </a:lnTo>
                  <a:lnTo>
                    <a:pt x="463" y="156"/>
                  </a:lnTo>
                  <a:lnTo>
                    <a:pt x="463" y="156"/>
                  </a:lnTo>
                  <a:lnTo>
                    <a:pt x="460" y="149"/>
                  </a:lnTo>
                  <a:lnTo>
                    <a:pt x="457" y="145"/>
                  </a:lnTo>
                  <a:lnTo>
                    <a:pt x="456" y="143"/>
                  </a:lnTo>
                  <a:lnTo>
                    <a:pt x="454" y="143"/>
                  </a:lnTo>
                  <a:lnTo>
                    <a:pt x="453" y="145"/>
                  </a:lnTo>
                  <a:lnTo>
                    <a:pt x="451" y="148"/>
                  </a:lnTo>
                  <a:lnTo>
                    <a:pt x="450" y="149"/>
                  </a:lnTo>
                  <a:lnTo>
                    <a:pt x="450" y="149"/>
                  </a:lnTo>
                  <a:lnTo>
                    <a:pt x="447" y="146"/>
                  </a:lnTo>
                  <a:lnTo>
                    <a:pt x="439" y="104"/>
                  </a:lnTo>
                  <a:lnTo>
                    <a:pt x="437" y="74"/>
                  </a:lnTo>
                  <a:lnTo>
                    <a:pt x="432" y="62"/>
                  </a:lnTo>
                  <a:lnTo>
                    <a:pt x="418" y="0"/>
                  </a:lnTo>
                  <a:lnTo>
                    <a:pt x="418" y="0"/>
                  </a:lnTo>
                  <a:lnTo>
                    <a:pt x="417" y="1"/>
                  </a:lnTo>
                  <a:lnTo>
                    <a:pt x="414" y="1"/>
                  </a:lnTo>
                  <a:lnTo>
                    <a:pt x="409" y="2"/>
                  </a:lnTo>
                  <a:lnTo>
                    <a:pt x="404" y="4"/>
                  </a:lnTo>
                  <a:lnTo>
                    <a:pt x="399" y="5"/>
                  </a:lnTo>
                  <a:lnTo>
                    <a:pt x="390" y="7"/>
                  </a:lnTo>
                  <a:lnTo>
                    <a:pt x="382" y="10"/>
                  </a:lnTo>
                  <a:lnTo>
                    <a:pt x="374" y="11"/>
                  </a:lnTo>
                  <a:lnTo>
                    <a:pt x="366" y="14"/>
                  </a:lnTo>
                  <a:lnTo>
                    <a:pt x="358" y="16"/>
                  </a:lnTo>
                  <a:lnTo>
                    <a:pt x="349" y="17"/>
                  </a:lnTo>
                  <a:lnTo>
                    <a:pt x="344" y="19"/>
                  </a:lnTo>
                  <a:lnTo>
                    <a:pt x="338" y="22"/>
                  </a:lnTo>
                  <a:lnTo>
                    <a:pt x="333" y="22"/>
                  </a:lnTo>
                  <a:lnTo>
                    <a:pt x="330" y="23"/>
                  </a:lnTo>
                  <a:lnTo>
                    <a:pt x="328" y="23"/>
                  </a:lnTo>
                  <a:lnTo>
                    <a:pt x="328" y="23"/>
                  </a:lnTo>
                  <a:lnTo>
                    <a:pt x="321" y="25"/>
                  </a:lnTo>
                  <a:lnTo>
                    <a:pt x="313" y="28"/>
                  </a:lnTo>
                  <a:lnTo>
                    <a:pt x="308" y="32"/>
                  </a:lnTo>
                  <a:lnTo>
                    <a:pt x="301" y="35"/>
                  </a:lnTo>
                  <a:lnTo>
                    <a:pt x="295" y="41"/>
                  </a:lnTo>
                  <a:lnTo>
                    <a:pt x="289" y="49"/>
                  </a:lnTo>
                  <a:lnTo>
                    <a:pt x="283" y="56"/>
                  </a:lnTo>
                  <a:lnTo>
                    <a:pt x="278" y="63"/>
                  </a:lnTo>
                  <a:lnTo>
                    <a:pt x="274" y="70"/>
                  </a:lnTo>
                  <a:lnTo>
                    <a:pt x="269" y="76"/>
                  </a:lnTo>
                  <a:lnTo>
                    <a:pt x="265" y="83"/>
                  </a:lnTo>
                  <a:lnTo>
                    <a:pt x="262" y="89"/>
                  </a:lnTo>
                  <a:lnTo>
                    <a:pt x="261" y="94"/>
                  </a:lnTo>
                  <a:lnTo>
                    <a:pt x="258" y="97"/>
                  </a:lnTo>
                  <a:lnTo>
                    <a:pt x="258" y="98"/>
                  </a:lnTo>
                  <a:lnTo>
                    <a:pt x="256" y="100"/>
                  </a:lnTo>
                  <a:lnTo>
                    <a:pt x="244" y="118"/>
                  </a:lnTo>
                  <a:lnTo>
                    <a:pt x="245" y="118"/>
                  </a:lnTo>
                  <a:lnTo>
                    <a:pt x="220" y="146"/>
                  </a:lnTo>
                  <a:lnTo>
                    <a:pt x="232" y="146"/>
                  </a:lnTo>
                  <a:lnTo>
                    <a:pt x="241" y="154"/>
                  </a:lnTo>
                  <a:lnTo>
                    <a:pt x="236" y="166"/>
                  </a:lnTo>
                  <a:lnTo>
                    <a:pt x="236" y="166"/>
                  </a:lnTo>
                  <a:lnTo>
                    <a:pt x="235" y="167"/>
                  </a:lnTo>
                  <a:lnTo>
                    <a:pt x="232" y="169"/>
                  </a:lnTo>
                  <a:lnTo>
                    <a:pt x="229" y="170"/>
                  </a:lnTo>
                  <a:lnTo>
                    <a:pt x="229" y="172"/>
                  </a:lnTo>
                  <a:lnTo>
                    <a:pt x="229" y="172"/>
                  </a:lnTo>
                  <a:lnTo>
                    <a:pt x="235" y="176"/>
                  </a:lnTo>
                  <a:lnTo>
                    <a:pt x="238" y="181"/>
                  </a:lnTo>
                  <a:lnTo>
                    <a:pt x="241" y="185"/>
                  </a:lnTo>
                  <a:lnTo>
                    <a:pt x="241" y="191"/>
                  </a:lnTo>
                  <a:lnTo>
                    <a:pt x="241" y="194"/>
                  </a:lnTo>
                  <a:lnTo>
                    <a:pt x="241" y="199"/>
                  </a:lnTo>
                  <a:lnTo>
                    <a:pt x="241" y="202"/>
                  </a:lnTo>
                  <a:lnTo>
                    <a:pt x="241" y="202"/>
                  </a:lnTo>
                  <a:lnTo>
                    <a:pt x="241" y="202"/>
                  </a:lnTo>
                  <a:lnTo>
                    <a:pt x="233" y="203"/>
                  </a:lnTo>
                  <a:lnTo>
                    <a:pt x="228" y="206"/>
                  </a:lnTo>
                  <a:lnTo>
                    <a:pt x="222" y="212"/>
                  </a:lnTo>
                  <a:lnTo>
                    <a:pt x="218" y="217"/>
                  </a:lnTo>
                  <a:lnTo>
                    <a:pt x="214" y="222"/>
                  </a:lnTo>
                  <a:lnTo>
                    <a:pt x="211" y="226"/>
                  </a:lnTo>
                  <a:lnTo>
                    <a:pt x="208" y="229"/>
                  </a:lnTo>
                  <a:lnTo>
                    <a:pt x="208" y="230"/>
                  </a:lnTo>
                  <a:lnTo>
                    <a:pt x="208" y="230"/>
                  </a:lnTo>
                  <a:lnTo>
                    <a:pt x="206" y="232"/>
                  </a:lnTo>
                  <a:lnTo>
                    <a:pt x="205" y="233"/>
                  </a:lnTo>
                  <a:lnTo>
                    <a:pt x="202" y="235"/>
                  </a:lnTo>
                  <a:lnTo>
                    <a:pt x="199" y="238"/>
                  </a:lnTo>
                  <a:lnTo>
                    <a:pt x="195" y="239"/>
                  </a:lnTo>
                  <a:lnTo>
                    <a:pt x="192" y="242"/>
                  </a:lnTo>
                  <a:lnTo>
                    <a:pt x="189" y="244"/>
                  </a:lnTo>
                  <a:lnTo>
                    <a:pt x="187" y="244"/>
                  </a:lnTo>
                  <a:lnTo>
                    <a:pt x="187" y="244"/>
                  </a:lnTo>
                  <a:lnTo>
                    <a:pt x="182" y="241"/>
                  </a:lnTo>
                  <a:lnTo>
                    <a:pt x="176" y="241"/>
                  </a:lnTo>
                  <a:lnTo>
                    <a:pt x="170" y="242"/>
                  </a:lnTo>
                  <a:lnTo>
                    <a:pt x="166" y="244"/>
                  </a:lnTo>
                  <a:lnTo>
                    <a:pt x="162" y="247"/>
                  </a:lnTo>
                  <a:lnTo>
                    <a:pt x="157" y="248"/>
                  </a:lnTo>
                  <a:lnTo>
                    <a:pt x="155" y="250"/>
                  </a:lnTo>
                  <a:lnTo>
                    <a:pt x="155" y="251"/>
                  </a:lnTo>
                  <a:lnTo>
                    <a:pt x="154" y="252"/>
                  </a:lnTo>
                  <a:lnTo>
                    <a:pt x="137" y="251"/>
                  </a:lnTo>
                  <a:lnTo>
                    <a:pt x="137" y="251"/>
                  </a:lnTo>
                  <a:lnTo>
                    <a:pt x="137" y="251"/>
                  </a:lnTo>
                  <a:lnTo>
                    <a:pt x="136" y="250"/>
                  </a:lnTo>
                  <a:lnTo>
                    <a:pt x="133" y="248"/>
                  </a:lnTo>
                  <a:lnTo>
                    <a:pt x="131" y="248"/>
                  </a:lnTo>
                  <a:lnTo>
                    <a:pt x="131" y="248"/>
                  </a:lnTo>
                  <a:lnTo>
                    <a:pt x="118" y="248"/>
                  </a:lnTo>
                  <a:lnTo>
                    <a:pt x="103" y="250"/>
                  </a:lnTo>
                  <a:lnTo>
                    <a:pt x="92" y="251"/>
                  </a:lnTo>
                  <a:lnTo>
                    <a:pt x="82" y="252"/>
                  </a:lnTo>
                  <a:lnTo>
                    <a:pt x="73" y="254"/>
                  </a:lnTo>
                  <a:lnTo>
                    <a:pt x="64" y="257"/>
                  </a:lnTo>
                  <a:lnTo>
                    <a:pt x="59" y="259"/>
                  </a:lnTo>
                  <a:lnTo>
                    <a:pt x="53" y="262"/>
                  </a:lnTo>
                  <a:lnTo>
                    <a:pt x="49" y="263"/>
                  </a:lnTo>
                  <a:lnTo>
                    <a:pt x="46" y="266"/>
                  </a:lnTo>
                  <a:lnTo>
                    <a:pt x="43" y="269"/>
                  </a:lnTo>
                  <a:lnTo>
                    <a:pt x="40" y="271"/>
                  </a:lnTo>
                  <a:lnTo>
                    <a:pt x="40" y="274"/>
                  </a:lnTo>
                  <a:lnTo>
                    <a:pt x="38" y="275"/>
                  </a:lnTo>
                  <a:lnTo>
                    <a:pt x="37" y="277"/>
                  </a:lnTo>
                  <a:lnTo>
                    <a:pt x="37" y="277"/>
                  </a:lnTo>
                  <a:lnTo>
                    <a:pt x="37" y="277"/>
                  </a:lnTo>
                  <a:lnTo>
                    <a:pt x="38" y="281"/>
                  </a:lnTo>
                  <a:lnTo>
                    <a:pt x="40" y="285"/>
                  </a:lnTo>
                  <a:lnTo>
                    <a:pt x="41" y="290"/>
                  </a:lnTo>
                  <a:lnTo>
                    <a:pt x="44" y="293"/>
                  </a:lnTo>
                  <a:lnTo>
                    <a:pt x="46" y="296"/>
                  </a:lnTo>
                  <a:lnTo>
                    <a:pt x="49" y="299"/>
                  </a:lnTo>
                  <a:lnTo>
                    <a:pt x="50" y="299"/>
                  </a:lnTo>
                  <a:lnTo>
                    <a:pt x="50" y="301"/>
                  </a:lnTo>
                  <a:lnTo>
                    <a:pt x="50" y="301"/>
                  </a:lnTo>
                  <a:lnTo>
                    <a:pt x="52" y="302"/>
                  </a:lnTo>
                  <a:lnTo>
                    <a:pt x="55" y="304"/>
                  </a:lnTo>
                  <a:lnTo>
                    <a:pt x="56" y="307"/>
                  </a:lnTo>
                  <a:lnTo>
                    <a:pt x="58" y="308"/>
                  </a:lnTo>
                  <a:lnTo>
                    <a:pt x="58" y="308"/>
                  </a:lnTo>
                  <a:lnTo>
                    <a:pt x="58" y="314"/>
                  </a:lnTo>
                  <a:lnTo>
                    <a:pt x="56" y="318"/>
                  </a:lnTo>
                  <a:lnTo>
                    <a:pt x="56" y="321"/>
                  </a:lnTo>
                  <a:lnTo>
                    <a:pt x="55" y="323"/>
                  </a:lnTo>
                  <a:lnTo>
                    <a:pt x="53" y="325"/>
                  </a:lnTo>
                  <a:lnTo>
                    <a:pt x="52" y="326"/>
                  </a:lnTo>
                  <a:lnTo>
                    <a:pt x="50" y="328"/>
                  </a:lnTo>
                  <a:lnTo>
                    <a:pt x="50" y="328"/>
                  </a:lnTo>
                  <a:lnTo>
                    <a:pt x="46" y="334"/>
                  </a:lnTo>
                  <a:lnTo>
                    <a:pt x="38" y="348"/>
                  </a:lnTo>
                  <a:lnTo>
                    <a:pt x="26" y="361"/>
                  </a:lnTo>
                  <a:lnTo>
                    <a:pt x="26" y="361"/>
                  </a:lnTo>
                  <a:lnTo>
                    <a:pt x="26" y="361"/>
                  </a:lnTo>
                  <a:lnTo>
                    <a:pt x="27" y="359"/>
                  </a:lnTo>
                  <a:lnTo>
                    <a:pt x="27" y="359"/>
                  </a:lnTo>
                  <a:lnTo>
                    <a:pt x="26" y="359"/>
                  </a:lnTo>
                  <a:lnTo>
                    <a:pt x="26" y="359"/>
                  </a:lnTo>
                  <a:lnTo>
                    <a:pt x="20" y="368"/>
                  </a:lnTo>
                  <a:lnTo>
                    <a:pt x="14" y="374"/>
                  </a:lnTo>
                  <a:lnTo>
                    <a:pt x="10" y="378"/>
                  </a:lnTo>
                  <a:lnTo>
                    <a:pt x="7" y="381"/>
                  </a:lnTo>
                  <a:lnTo>
                    <a:pt x="4" y="383"/>
                  </a:lnTo>
                  <a:lnTo>
                    <a:pt x="1" y="384"/>
                  </a:lnTo>
                  <a:lnTo>
                    <a:pt x="0" y="386"/>
                  </a:lnTo>
                  <a:lnTo>
                    <a:pt x="0" y="386"/>
                  </a:lnTo>
                  <a:lnTo>
                    <a:pt x="7" y="413"/>
                  </a:lnTo>
                </a:path>
              </a:pathLst>
            </a:custGeom>
            <a:solidFill>
              <a:schemeClr val="accent3">
                <a:lumMod val="60000"/>
                <a:lumOff val="40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25" name="Freeform 59"/>
            <p:cNvSpPr>
              <a:spLocks/>
            </p:cNvSpPr>
            <p:nvPr/>
          </p:nvSpPr>
          <p:spPr bwMode="auto">
            <a:xfrm>
              <a:off x="2676098" y="4554155"/>
              <a:ext cx="169391" cy="300545"/>
            </a:xfrm>
            <a:custGeom>
              <a:avLst/>
              <a:gdLst>
                <a:gd name="T0" fmla="*/ 0 w 253"/>
                <a:gd name="T1" fmla="*/ 434 h 448"/>
                <a:gd name="T2" fmla="*/ 4 w 253"/>
                <a:gd name="T3" fmla="*/ 425 h 448"/>
                <a:gd name="T4" fmla="*/ 5 w 253"/>
                <a:gd name="T5" fmla="*/ 414 h 448"/>
                <a:gd name="T6" fmla="*/ 8 w 253"/>
                <a:gd name="T7" fmla="*/ 401 h 448"/>
                <a:gd name="T8" fmla="*/ 18 w 253"/>
                <a:gd name="T9" fmla="*/ 384 h 448"/>
                <a:gd name="T10" fmla="*/ 29 w 253"/>
                <a:gd name="T11" fmla="*/ 360 h 448"/>
                <a:gd name="T12" fmla="*/ 31 w 253"/>
                <a:gd name="T13" fmla="*/ 352 h 448"/>
                <a:gd name="T14" fmla="*/ 35 w 253"/>
                <a:gd name="T15" fmla="*/ 332 h 448"/>
                <a:gd name="T16" fmla="*/ 27 w 253"/>
                <a:gd name="T17" fmla="*/ 309 h 448"/>
                <a:gd name="T18" fmla="*/ 24 w 253"/>
                <a:gd name="T19" fmla="*/ 282 h 448"/>
                <a:gd name="T20" fmla="*/ 27 w 253"/>
                <a:gd name="T21" fmla="*/ 270 h 448"/>
                <a:gd name="T22" fmla="*/ 24 w 253"/>
                <a:gd name="T23" fmla="*/ 246 h 448"/>
                <a:gd name="T24" fmla="*/ 21 w 253"/>
                <a:gd name="T25" fmla="*/ 209 h 448"/>
                <a:gd name="T26" fmla="*/ 17 w 253"/>
                <a:gd name="T27" fmla="*/ 164 h 448"/>
                <a:gd name="T28" fmla="*/ 14 w 253"/>
                <a:gd name="T29" fmla="*/ 117 h 448"/>
                <a:gd name="T30" fmla="*/ 9 w 253"/>
                <a:gd name="T31" fmla="*/ 75 h 448"/>
                <a:gd name="T32" fmla="*/ 6 w 253"/>
                <a:gd name="T33" fmla="*/ 44 h 448"/>
                <a:gd name="T34" fmla="*/ 5 w 253"/>
                <a:gd name="T35" fmla="*/ 29 h 448"/>
                <a:gd name="T36" fmla="*/ 6 w 253"/>
                <a:gd name="T37" fmla="*/ 30 h 448"/>
                <a:gd name="T38" fmla="*/ 12 w 253"/>
                <a:gd name="T39" fmla="*/ 35 h 448"/>
                <a:gd name="T40" fmla="*/ 27 w 253"/>
                <a:gd name="T41" fmla="*/ 37 h 448"/>
                <a:gd name="T42" fmla="*/ 51 w 253"/>
                <a:gd name="T43" fmla="*/ 24 h 448"/>
                <a:gd name="T44" fmla="*/ 218 w 253"/>
                <a:gd name="T45" fmla="*/ 14 h 448"/>
                <a:gd name="T46" fmla="*/ 248 w 253"/>
                <a:gd name="T47" fmla="*/ 284 h 448"/>
                <a:gd name="T48" fmla="*/ 245 w 253"/>
                <a:gd name="T49" fmla="*/ 296 h 448"/>
                <a:gd name="T50" fmla="*/ 249 w 253"/>
                <a:gd name="T51" fmla="*/ 309 h 448"/>
                <a:gd name="T52" fmla="*/ 251 w 253"/>
                <a:gd name="T53" fmla="*/ 318 h 448"/>
                <a:gd name="T54" fmla="*/ 233 w 253"/>
                <a:gd name="T55" fmla="*/ 320 h 448"/>
                <a:gd name="T56" fmla="*/ 220 w 253"/>
                <a:gd name="T57" fmla="*/ 324 h 448"/>
                <a:gd name="T58" fmla="*/ 215 w 253"/>
                <a:gd name="T59" fmla="*/ 324 h 448"/>
                <a:gd name="T60" fmla="*/ 202 w 253"/>
                <a:gd name="T61" fmla="*/ 333 h 448"/>
                <a:gd name="T62" fmla="*/ 206 w 253"/>
                <a:gd name="T63" fmla="*/ 347 h 448"/>
                <a:gd name="T64" fmla="*/ 202 w 253"/>
                <a:gd name="T65" fmla="*/ 353 h 448"/>
                <a:gd name="T66" fmla="*/ 194 w 253"/>
                <a:gd name="T67" fmla="*/ 362 h 448"/>
                <a:gd name="T68" fmla="*/ 190 w 253"/>
                <a:gd name="T69" fmla="*/ 371 h 448"/>
                <a:gd name="T70" fmla="*/ 190 w 253"/>
                <a:gd name="T71" fmla="*/ 374 h 448"/>
                <a:gd name="T72" fmla="*/ 186 w 253"/>
                <a:gd name="T73" fmla="*/ 377 h 448"/>
                <a:gd name="T74" fmla="*/ 177 w 253"/>
                <a:gd name="T75" fmla="*/ 381 h 448"/>
                <a:gd name="T76" fmla="*/ 172 w 253"/>
                <a:gd name="T77" fmla="*/ 398 h 448"/>
                <a:gd name="T78" fmla="*/ 170 w 253"/>
                <a:gd name="T79" fmla="*/ 405 h 448"/>
                <a:gd name="T80" fmla="*/ 158 w 253"/>
                <a:gd name="T81" fmla="*/ 410 h 448"/>
                <a:gd name="T82" fmla="*/ 143 w 253"/>
                <a:gd name="T83" fmla="*/ 399 h 448"/>
                <a:gd name="T84" fmla="*/ 134 w 253"/>
                <a:gd name="T85" fmla="*/ 392 h 448"/>
                <a:gd name="T86" fmla="*/ 126 w 253"/>
                <a:gd name="T87" fmla="*/ 414 h 448"/>
                <a:gd name="T88" fmla="*/ 119 w 253"/>
                <a:gd name="T89" fmla="*/ 431 h 448"/>
                <a:gd name="T90" fmla="*/ 106 w 253"/>
                <a:gd name="T91" fmla="*/ 420 h 448"/>
                <a:gd name="T92" fmla="*/ 98 w 253"/>
                <a:gd name="T93" fmla="*/ 416 h 448"/>
                <a:gd name="T94" fmla="*/ 86 w 253"/>
                <a:gd name="T95" fmla="*/ 431 h 448"/>
                <a:gd name="T96" fmla="*/ 75 w 253"/>
                <a:gd name="T97" fmla="*/ 440 h 448"/>
                <a:gd name="T98" fmla="*/ 64 w 253"/>
                <a:gd name="T99" fmla="*/ 431 h 448"/>
                <a:gd name="T100" fmla="*/ 53 w 253"/>
                <a:gd name="T101" fmla="*/ 426 h 448"/>
                <a:gd name="T102" fmla="*/ 44 w 253"/>
                <a:gd name="T103" fmla="*/ 428 h 448"/>
                <a:gd name="T104" fmla="*/ 38 w 253"/>
                <a:gd name="T105" fmla="*/ 426 h 448"/>
                <a:gd name="T106" fmla="*/ 38 w 253"/>
                <a:gd name="T107" fmla="*/ 437 h 448"/>
                <a:gd name="T108" fmla="*/ 35 w 253"/>
                <a:gd name="T109" fmla="*/ 441 h 448"/>
                <a:gd name="T110" fmla="*/ 24 w 253"/>
                <a:gd name="T111" fmla="*/ 435 h 448"/>
                <a:gd name="T112" fmla="*/ 9 w 253"/>
                <a:gd name="T113" fmla="*/ 434 h 448"/>
                <a:gd name="T114" fmla="*/ 12 w 253"/>
                <a:gd name="T115" fmla="*/ 441 h 448"/>
                <a:gd name="T116" fmla="*/ 8 w 253"/>
                <a:gd name="T117" fmla="*/ 44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3" h="448">
                  <a:moveTo>
                    <a:pt x="5" y="447"/>
                  </a:moveTo>
                  <a:lnTo>
                    <a:pt x="1" y="443"/>
                  </a:lnTo>
                  <a:lnTo>
                    <a:pt x="0" y="438"/>
                  </a:lnTo>
                  <a:lnTo>
                    <a:pt x="0" y="434"/>
                  </a:lnTo>
                  <a:lnTo>
                    <a:pt x="0" y="431"/>
                  </a:lnTo>
                  <a:lnTo>
                    <a:pt x="1" y="428"/>
                  </a:lnTo>
                  <a:lnTo>
                    <a:pt x="2" y="426"/>
                  </a:lnTo>
                  <a:lnTo>
                    <a:pt x="4" y="425"/>
                  </a:lnTo>
                  <a:lnTo>
                    <a:pt x="4" y="425"/>
                  </a:lnTo>
                  <a:lnTo>
                    <a:pt x="5" y="416"/>
                  </a:lnTo>
                  <a:lnTo>
                    <a:pt x="5" y="415"/>
                  </a:lnTo>
                  <a:lnTo>
                    <a:pt x="5" y="414"/>
                  </a:lnTo>
                  <a:lnTo>
                    <a:pt x="5" y="411"/>
                  </a:lnTo>
                  <a:lnTo>
                    <a:pt x="6" y="407"/>
                  </a:lnTo>
                  <a:lnTo>
                    <a:pt x="6" y="404"/>
                  </a:lnTo>
                  <a:lnTo>
                    <a:pt x="8" y="401"/>
                  </a:lnTo>
                  <a:lnTo>
                    <a:pt x="8" y="398"/>
                  </a:lnTo>
                  <a:lnTo>
                    <a:pt x="8" y="396"/>
                  </a:lnTo>
                  <a:lnTo>
                    <a:pt x="14" y="392"/>
                  </a:lnTo>
                  <a:lnTo>
                    <a:pt x="18" y="384"/>
                  </a:lnTo>
                  <a:lnTo>
                    <a:pt x="21" y="378"/>
                  </a:lnTo>
                  <a:lnTo>
                    <a:pt x="24" y="372"/>
                  </a:lnTo>
                  <a:lnTo>
                    <a:pt x="27" y="365"/>
                  </a:lnTo>
                  <a:lnTo>
                    <a:pt x="29" y="360"/>
                  </a:lnTo>
                  <a:lnTo>
                    <a:pt x="30" y="356"/>
                  </a:lnTo>
                  <a:lnTo>
                    <a:pt x="30" y="354"/>
                  </a:lnTo>
                  <a:lnTo>
                    <a:pt x="30" y="354"/>
                  </a:lnTo>
                  <a:lnTo>
                    <a:pt x="31" y="352"/>
                  </a:lnTo>
                  <a:lnTo>
                    <a:pt x="32" y="350"/>
                  </a:lnTo>
                  <a:lnTo>
                    <a:pt x="34" y="348"/>
                  </a:lnTo>
                  <a:lnTo>
                    <a:pt x="35" y="339"/>
                  </a:lnTo>
                  <a:lnTo>
                    <a:pt x="35" y="332"/>
                  </a:lnTo>
                  <a:lnTo>
                    <a:pt x="34" y="324"/>
                  </a:lnTo>
                  <a:lnTo>
                    <a:pt x="31" y="319"/>
                  </a:lnTo>
                  <a:lnTo>
                    <a:pt x="30" y="314"/>
                  </a:lnTo>
                  <a:lnTo>
                    <a:pt x="27" y="309"/>
                  </a:lnTo>
                  <a:lnTo>
                    <a:pt x="26" y="306"/>
                  </a:lnTo>
                  <a:lnTo>
                    <a:pt x="24" y="305"/>
                  </a:lnTo>
                  <a:lnTo>
                    <a:pt x="24" y="302"/>
                  </a:lnTo>
                  <a:lnTo>
                    <a:pt x="24" y="282"/>
                  </a:lnTo>
                  <a:lnTo>
                    <a:pt x="27" y="278"/>
                  </a:lnTo>
                  <a:lnTo>
                    <a:pt x="27" y="276"/>
                  </a:lnTo>
                  <a:lnTo>
                    <a:pt x="27" y="275"/>
                  </a:lnTo>
                  <a:lnTo>
                    <a:pt x="27" y="270"/>
                  </a:lnTo>
                  <a:lnTo>
                    <a:pt x="26" y="266"/>
                  </a:lnTo>
                  <a:lnTo>
                    <a:pt x="26" y="260"/>
                  </a:lnTo>
                  <a:lnTo>
                    <a:pt x="26" y="254"/>
                  </a:lnTo>
                  <a:lnTo>
                    <a:pt x="24" y="246"/>
                  </a:lnTo>
                  <a:lnTo>
                    <a:pt x="24" y="237"/>
                  </a:lnTo>
                  <a:lnTo>
                    <a:pt x="23" y="228"/>
                  </a:lnTo>
                  <a:lnTo>
                    <a:pt x="23" y="219"/>
                  </a:lnTo>
                  <a:lnTo>
                    <a:pt x="21" y="209"/>
                  </a:lnTo>
                  <a:lnTo>
                    <a:pt x="20" y="197"/>
                  </a:lnTo>
                  <a:lnTo>
                    <a:pt x="20" y="188"/>
                  </a:lnTo>
                  <a:lnTo>
                    <a:pt x="18" y="176"/>
                  </a:lnTo>
                  <a:lnTo>
                    <a:pt x="17" y="164"/>
                  </a:lnTo>
                  <a:lnTo>
                    <a:pt x="17" y="153"/>
                  </a:lnTo>
                  <a:lnTo>
                    <a:pt x="15" y="140"/>
                  </a:lnTo>
                  <a:lnTo>
                    <a:pt x="14" y="128"/>
                  </a:lnTo>
                  <a:lnTo>
                    <a:pt x="14" y="117"/>
                  </a:lnTo>
                  <a:lnTo>
                    <a:pt x="12" y="107"/>
                  </a:lnTo>
                  <a:lnTo>
                    <a:pt x="11" y="95"/>
                  </a:lnTo>
                  <a:lnTo>
                    <a:pt x="11" y="86"/>
                  </a:lnTo>
                  <a:lnTo>
                    <a:pt x="9" y="75"/>
                  </a:lnTo>
                  <a:lnTo>
                    <a:pt x="9" y="67"/>
                  </a:lnTo>
                  <a:lnTo>
                    <a:pt x="8" y="59"/>
                  </a:lnTo>
                  <a:lnTo>
                    <a:pt x="8" y="50"/>
                  </a:lnTo>
                  <a:lnTo>
                    <a:pt x="6" y="44"/>
                  </a:lnTo>
                  <a:lnTo>
                    <a:pt x="6" y="38"/>
                  </a:lnTo>
                  <a:lnTo>
                    <a:pt x="6" y="34"/>
                  </a:lnTo>
                  <a:lnTo>
                    <a:pt x="5" y="30"/>
                  </a:lnTo>
                  <a:lnTo>
                    <a:pt x="5" y="29"/>
                  </a:lnTo>
                  <a:lnTo>
                    <a:pt x="5" y="27"/>
                  </a:lnTo>
                  <a:lnTo>
                    <a:pt x="5" y="27"/>
                  </a:lnTo>
                  <a:lnTo>
                    <a:pt x="5" y="29"/>
                  </a:lnTo>
                  <a:lnTo>
                    <a:pt x="6" y="30"/>
                  </a:lnTo>
                  <a:lnTo>
                    <a:pt x="8" y="31"/>
                  </a:lnTo>
                  <a:lnTo>
                    <a:pt x="9" y="32"/>
                  </a:lnTo>
                  <a:lnTo>
                    <a:pt x="11" y="34"/>
                  </a:lnTo>
                  <a:lnTo>
                    <a:pt x="12" y="35"/>
                  </a:lnTo>
                  <a:lnTo>
                    <a:pt x="15" y="37"/>
                  </a:lnTo>
                  <a:lnTo>
                    <a:pt x="18" y="37"/>
                  </a:lnTo>
                  <a:lnTo>
                    <a:pt x="23" y="37"/>
                  </a:lnTo>
                  <a:lnTo>
                    <a:pt x="27" y="37"/>
                  </a:lnTo>
                  <a:lnTo>
                    <a:pt x="31" y="35"/>
                  </a:lnTo>
                  <a:lnTo>
                    <a:pt x="38" y="32"/>
                  </a:lnTo>
                  <a:lnTo>
                    <a:pt x="44" y="30"/>
                  </a:lnTo>
                  <a:lnTo>
                    <a:pt x="51" y="24"/>
                  </a:lnTo>
                  <a:lnTo>
                    <a:pt x="60" y="18"/>
                  </a:lnTo>
                  <a:lnTo>
                    <a:pt x="59" y="18"/>
                  </a:lnTo>
                  <a:lnTo>
                    <a:pt x="215" y="0"/>
                  </a:lnTo>
                  <a:lnTo>
                    <a:pt x="218" y="14"/>
                  </a:lnTo>
                  <a:lnTo>
                    <a:pt x="248" y="284"/>
                  </a:lnTo>
                  <a:lnTo>
                    <a:pt x="249" y="282"/>
                  </a:lnTo>
                  <a:lnTo>
                    <a:pt x="248" y="282"/>
                  </a:lnTo>
                  <a:lnTo>
                    <a:pt x="248" y="284"/>
                  </a:lnTo>
                  <a:lnTo>
                    <a:pt x="246" y="285"/>
                  </a:lnTo>
                  <a:lnTo>
                    <a:pt x="246" y="287"/>
                  </a:lnTo>
                  <a:lnTo>
                    <a:pt x="245" y="291"/>
                  </a:lnTo>
                  <a:lnTo>
                    <a:pt x="245" y="296"/>
                  </a:lnTo>
                  <a:lnTo>
                    <a:pt x="245" y="300"/>
                  </a:lnTo>
                  <a:lnTo>
                    <a:pt x="246" y="306"/>
                  </a:lnTo>
                  <a:lnTo>
                    <a:pt x="248" y="308"/>
                  </a:lnTo>
                  <a:lnTo>
                    <a:pt x="249" y="309"/>
                  </a:lnTo>
                  <a:lnTo>
                    <a:pt x="251" y="312"/>
                  </a:lnTo>
                  <a:lnTo>
                    <a:pt x="252" y="314"/>
                  </a:lnTo>
                  <a:lnTo>
                    <a:pt x="252" y="317"/>
                  </a:lnTo>
                  <a:lnTo>
                    <a:pt x="251" y="318"/>
                  </a:lnTo>
                  <a:lnTo>
                    <a:pt x="245" y="319"/>
                  </a:lnTo>
                  <a:lnTo>
                    <a:pt x="238" y="320"/>
                  </a:lnTo>
                  <a:lnTo>
                    <a:pt x="236" y="320"/>
                  </a:lnTo>
                  <a:lnTo>
                    <a:pt x="233" y="320"/>
                  </a:lnTo>
                  <a:lnTo>
                    <a:pt x="230" y="321"/>
                  </a:lnTo>
                  <a:lnTo>
                    <a:pt x="226" y="323"/>
                  </a:lnTo>
                  <a:lnTo>
                    <a:pt x="223" y="323"/>
                  </a:lnTo>
                  <a:lnTo>
                    <a:pt x="220" y="324"/>
                  </a:lnTo>
                  <a:lnTo>
                    <a:pt x="219" y="324"/>
                  </a:lnTo>
                  <a:lnTo>
                    <a:pt x="219" y="324"/>
                  </a:lnTo>
                  <a:lnTo>
                    <a:pt x="218" y="324"/>
                  </a:lnTo>
                  <a:lnTo>
                    <a:pt x="215" y="324"/>
                  </a:lnTo>
                  <a:lnTo>
                    <a:pt x="212" y="326"/>
                  </a:lnTo>
                  <a:lnTo>
                    <a:pt x="208" y="327"/>
                  </a:lnTo>
                  <a:lnTo>
                    <a:pt x="205" y="329"/>
                  </a:lnTo>
                  <a:lnTo>
                    <a:pt x="202" y="333"/>
                  </a:lnTo>
                  <a:lnTo>
                    <a:pt x="203" y="338"/>
                  </a:lnTo>
                  <a:lnTo>
                    <a:pt x="206" y="345"/>
                  </a:lnTo>
                  <a:lnTo>
                    <a:pt x="206" y="347"/>
                  </a:lnTo>
                  <a:lnTo>
                    <a:pt x="206" y="347"/>
                  </a:lnTo>
                  <a:lnTo>
                    <a:pt x="206" y="348"/>
                  </a:lnTo>
                  <a:lnTo>
                    <a:pt x="205" y="350"/>
                  </a:lnTo>
                  <a:lnTo>
                    <a:pt x="203" y="352"/>
                  </a:lnTo>
                  <a:lnTo>
                    <a:pt x="202" y="353"/>
                  </a:lnTo>
                  <a:lnTo>
                    <a:pt x="199" y="356"/>
                  </a:lnTo>
                  <a:lnTo>
                    <a:pt x="196" y="359"/>
                  </a:lnTo>
                  <a:lnTo>
                    <a:pt x="196" y="360"/>
                  </a:lnTo>
                  <a:lnTo>
                    <a:pt x="194" y="362"/>
                  </a:lnTo>
                  <a:lnTo>
                    <a:pt x="193" y="363"/>
                  </a:lnTo>
                  <a:lnTo>
                    <a:pt x="193" y="366"/>
                  </a:lnTo>
                  <a:lnTo>
                    <a:pt x="191" y="368"/>
                  </a:lnTo>
                  <a:lnTo>
                    <a:pt x="190" y="371"/>
                  </a:lnTo>
                  <a:lnTo>
                    <a:pt x="190" y="372"/>
                  </a:lnTo>
                  <a:lnTo>
                    <a:pt x="190" y="372"/>
                  </a:lnTo>
                  <a:lnTo>
                    <a:pt x="190" y="372"/>
                  </a:lnTo>
                  <a:lnTo>
                    <a:pt x="190" y="374"/>
                  </a:lnTo>
                  <a:lnTo>
                    <a:pt x="189" y="374"/>
                  </a:lnTo>
                  <a:lnTo>
                    <a:pt x="189" y="375"/>
                  </a:lnTo>
                  <a:lnTo>
                    <a:pt x="188" y="377"/>
                  </a:lnTo>
                  <a:lnTo>
                    <a:pt x="186" y="377"/>
                  </a:lnTo>
                  <a:lnTo>
                    <a:pt x="183" y="378"/>
                  </a:lnTo>
                  <a:lnTo>
                    <a:pt x="179" y="378"/>
                  </a:lnTo>
                  <a:lnTo>
                    <a:pt x="179" y="378"/>
                  </a:lnTo>
                  <a:lnTo>
                    <a:pt x="177" y="381"/>
                  </a:lnTo>
                  <a:lnTo>
                    <a:pt x="176" y="384"/>
                  </a:lnTo>
                  <a:lnTo>
                    <a:pt x="175" y="389"/>
                  </a:lnTo>
                  <a:lnTo>
                    <a:pt x="173" y="395"/>
                  </a:lnTo>
                  <a:lnTo>
                    <a:pt x="172" y="398"/>
                  </a:lnTo>
                  <a:lnTo>
                    <a:pt x="172" y="401"/>
                  </a:lnTo>
                  <a:lnTo>
                    <a:pt x="172" y="402"/>
                  </a:lnTo>
                  <a:lnTo>
                    <a:pt x="172" y="404"/>
                  </a:lnTo>
                  <a:lnTo>
                    <a:pt x="170" y="405"/>
                  </a:lnTo>
                  <a:lnTo>
                    <a:pt x="169" y="407"/>
                  </a:lnTo>
                  <a:lnTo>
                    <a:pt x="167" y="408"/>
                  </a:lnTo>
                  <a:lnTo>
                    <a:pt x="163" y="410"/>
                  </a:lnTo>
                  <a:lnTo>
                    <a:pt x="158" y="410"/>
                  </a:lnTo>
                  <a:lnTo>
                    <a:pt x="152" y="408"/>
                  </a:lnTo>
                  <a:lnTo>
                    <a:pt x="143" y="404"/>
                  </a:lnTo>
                  <a:lnTo>
                    <a:pt x="143" y="402"/>
                  </a:lnTo>
                  <a:lnTo>
                    <a:pt x="143" y="399"/>
                  </a:lnTo>
                  <a:lnTo>
                    <a:pt x="141" y="396"/>
                  </a:lnTo>
                  <a:lnTo>
                    <a:pt x="140" y="393"/>
                  </a:lnTo>
                  <a:lnTo>
                    <a:pt x="137" y="392"/>
                  </a:lnTo>
                  <a:lnTo>
                    <a:pt x="134" y="392"/>
                  </a:lnTo>
                  <a:lnTo>
                    <a:pt x="131" y="398"/>
                  </a:lnTo>
                  <a:lnTo>
                    <a:pt x="127" y="407"/>
                  </a:lnTo>
                  <a:lnTo>
                    <a:pt x="127" y="410"/>
                  </a:lnTo>
                  <a:lnTo>
                    <a:pt x="126" y="414"/>
                  </a:lnTo>
                  <a:lnTo>
                    <a:pt x="126" y="419"/>
                  </a:lnTo>
                  <a:lnTo>
                    <a:pt x="125" y="425"/>
                  </a:lnTo>
                  <a:lnTo>
                    <a:pt x="122" y="428"/>
                  </a:lnTo>
                  <a:lnTo>
                    <a:pt x="119" y="431"/>
                  </a:lnTo>
                  <a:lnTo>
                    <a:pt x="113" y="429"/>
                  </a:lnTo>
                  <a:lnTo>
                    <a:pt x="107" y="423"/>
                  </a:lnTo>
                  <a:lnTo>
                    <a:pt x="106" y="422"/>
                  </a:lnTo>
                  <a:lnTo>
                    <a:pt x="106" y="420"/>
                  </a:lnTo>
                  <a:lnTo>
                    <a:pt x="106" y="419"/>
                  </a:lnTo>
                  <a:lnTo>
                    <a:pt x="104" y="416"/>
                  </a:lnTo>
                  <a:lnTo>
                    <a:pt x="103" y="416"/>
                  </a:lnTo>
                  <a:lnTo>
                    <a:pt x="98" y="416"/>
                  </a:lnTo>
                  <a:lnTo>
                    <a:pt x="94" y="420"/>
                  </a:lnTo>
                  <a:lnTo>
                    <a:pt x="87" y="426"/>
                  </a:lnTo>
                  <a:lnTo>
                    <a:pt x="87" y="428"/>
                  </a:lnTo>
                  <a:lnTo>
                    <a:pt x="86" y="431"/>
                  </a:lnTo>
                  <a:lnTo>
                    <a:pt x="84" y="434"/>
                  </a:lnTo>
                  <a:lnTo>
                    <a:pt x="83" y="437"/>
                  </a:lnTo>
                  <a:lnTo>
                    <a:pt x="80" y="440"/>
                  </a:lnTo>
                  <a:lnTo>
                    <a:pt x="75" y="440"/>
                  </a:lnTo>
                  <a:lnTo>
                    <a:pt x="71" y="438"/>
                  </a:lnTo>
                  <a:lnTo>
                    <a:pt x="65" y="434"/>
                  </a:lnTo>
                  <a:lnTo>
                    <a:pt x="65" y="432"/>
                  </a:lnTo>
                  <a:lnTo>
                    <a:pt x="64" y="431"/>
                  </a:lnTo>
                  <a:lnTo>
                    <a:pt x="62" y="429"/>
                  </a:lnTo>
                  <a:lnTo>
                    <a:pt x="59" y="428"/>
                  </a:lnTo>
                  <a:lnTo>
                    <a:pt x="56" y="426"/>
                  </a:lnTo>
                  <a:lnTo>
                    <a:pt x="53" y="426"/>
                  </a:lnTo>
                  <a:lnTo>
                    <a:pt x="48" y="426"/>
                  </a:lnTo>
                  <a:lnTo>
                    <a:pt x="45" y="429"/>
                  </a:lnTo>
                  <a:lnTo>
                    <a:pt x="45" y="429"/>
                  </a:lnTo>
                  <a:lnTo>
                    <a:pt x="44" y="428"/>
                  </a:lnTo>
                  <a:lnTo>
                    <a:pt x="42" y="426"/>
                  </a:lnTo>
                  <a:lnTo>
                    <a:pt x="41" y="426"/>
                  </a:lnTo>
                  <a:lnTo>
                    <a:pt x="39" y="426"/>
                  </a:lnTo>
                  <a:lnTo>
                    <a:pt x="38" y="426"/>
                  </a:lnTo>
                  <a:lnTo>
                    <a:pt x="38" y="431"/>
                  </a:lnTo>
                  <a:lnTo>
                    <a:pt x="38" y="435"/>
                  </a:lnTo>
                  <a:lnTo>
                    <a:pt x="38" y="437"/>
                  </a:lnTo>
                  <a:lnTo>
                    <a:pt x="38" y="437"/>
                  </a:lnTo>
                  <a:lnTo>
                    <a:pt x="38" y="438"/>
                  </a:lnTo>
                  <a:lnTo>
                    <a:pt x="37" y="440"/>
                  </a:lnTo>
                  <a:lnTo>
                    <a:pt x="37" y="441"/>
                  </a:lnTo>
                  <a:lnTo>
                    <a:pt x="35" y="441"/>
                  </a:lnTo>
                  <a:lnTo>
                    <a:pt x="32" y="440"/>
                  </a:lnTo>
                  <a:lnTo>
                    <a:pt x="30" y="437"/>
                  </a:lnTo>
                  <a:lnTo>
                    <a:pt x="29" y="437"/>
                  </a:lnTo>
                  <a:lnTo>
                    <a:pt x="24" y="435"/>
                  </a:lnTo>
                  <a:lnTo>
                    <a:pt x="20" y="434"/>
                  </a:lnTo>
                  <a:lnTo>
                    <a:pt x="15" y="434"/>
                  </a:lnTo>
                  <a:lnTo>
                    <a:pt x="12" y="434"/>
                  </a:lnTo>
                  <a:lnTo>
                    <a:pt x="9" y="434"/>
                  </a:lnTo>
                  <a:lnTo>
                    <a:pt x="9" y="437"/>
                  </a:lnTo>
                  <a:lnTo>
                    <a:pt x="12" y="440"/>
                  </a:lnTo>
                  <a:lnTo>
                    <a:pt x="12" y="441"/>
                  </a:lnTo>
                  <a:lnTo>
                    <a:pt x="12" y="441"/>
                  </a:lnTo>
                  <a:lnTo>
                    <a:pt x="11" y="444"/>
                  </a:lnTo>
                  <a:lnTo>
                    <a:pt x="11" y="446"/>
                  </a:lnTo>
                  <a:lnTo>
                    <a:pt x="9" y="446"/>
                  </a:lnTo>
                  <a:lnTo>
                    <a:pt x="8" y="447"/>
                  </a:lnTo>
                  <a:lnTo>
                    <a:pt x="6" y="447"/>
                  </a:lnTo>
                  <a:lnTo>
                    <a:pt x="5" y="447"/>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26" name="Freeform 60"/>
            <p:cNvSpPr>
              <a:spLocks/>
            </p:cNvSpPr>
            <p:nvPr/>
          </p:nvSpPr>
          <p:spPr bwMode="auto">
            <a:xfrm>
              <a:off x="2676098" y="4554155"/>
              <a:ext cx="169391" cy="300545"/>
            </a:xfrm>
            <a:custGeom>
              <a:avLst/>
              <a:gdLst>
                <a:gd name="T0" fmla="*/ 0 w 253"/>
                <a:gd name="T1" fmla="*/ 434 h 448"/>
                <a:gd name="T2" fmla="*/ 4 w 253"/>
                <a:gd name="T3" fmla="*/ 425 h 448"/>
                <a:gd name="T4" fmla="*/ 5 w 253"/>
                <a:gd name="T5" fmla="*/ 411 h 448"/>
                <a:gd name="T6" fmla="*/ 8 w 253"/>
                <a:gd name="T7" fmla="*/ 396 h 448"/>
                <a:gd name="T8" fmla="*/ 24 w 253"/>
                <a:gd name="T9" fmla="*/ 372 h 448"/>
                <a:gd name="T10" fmla="*/ 30 w 253"/>
                <a:gd name="T11" fmla="*/ 354 h 448"/>
                <a:gd name="T12" fmla="*/ 34 w 253"/>
                <a:gd name="T13" fmla="*/ 348 h 448"/>
                <a:gd name="T14" fmla="*/ 30 w 253"/>
                <a:gd name="T15" fmla="*/ 314 h 448"/>
                <a:gd name="T16" fmla="*/ 24 w 253"/>
                <a:gd name="T17" fmla="*/ 282 h 448"/>
                <a:gd name="T18" fmla="*/ 27 w 253"/>
                <a:gd name="T19" fmla="*/ 270 h 448"/>
                <a:gd name="T20" fmla="*/ 24 w 253"/>
                <a:gd name="T21" fmla="*/ 237 h 448"/>
                <a:gd name="T22" fmla="*/ 20 w 253"/>
                <a:gd name="T23" fmla="*/ 188 h 448"/>
                <a:gd name="T24" fmla="*/ 14 w 253"/>
                <a:gd name="T25" fmla="*/ 128 h 448"/>
                <a:gd name="T26" fmla="*/ 9 w 253"/>
                <a:gd name="T27" fmla="*/ 75 h 448"/>
                <a:gd name="T28" fmla="*/ 6 w 253"/>
                <a:gd name="T29" fmla="*/ 38 h 448"/>
                <a:gd name="T30" fmla="*/ 5 w 253"/>
                <a:gd name="T31" fmla="*/ 27 h 448"/>
                <a:gd name="T32" fmla="*/ 9 w 253"/>
                <a:gd name="T33" fmla="*/ 32 h 448"/>
                <a:gd name="T34" fmla="*/ 23 w 253"/>
                <a:gd name="T35" fmla="*/ 37 h 448"/>
                <a:gd name="T36" fmla="*/ 51 w 253"/>
                <a:gd name="T37" fmla="*/ 24 h 448"/>
                <a:gd name="T38" fmla="*/ 248 w 253"/>
                <a:gd name="T39" fmla="*/ 284 h 448"/>
                <a:gd name="T40" fmla="*/ 246 w 253"/>
                <a:gd name="T41" fmla="*/ 285 h 448"/>
                <a:gd name="T42" fmla="*/ 246 w 253"/>
                <a:gd name="T43" fmla="*/ 306 h 448"/>
                <a:gd name="T44" fmla="*/ 252 w 253"/>
                <a:gd name="T45" fmla="*/ 314 h 448"/>
                <a:gd name="T46" fmla="*/ 238 w 253"/>
                <a:gd name="T47" fmla="*/ 320 h 448"/>
                <a:gd name="T48" fmla="*/ 223 w 253"/>
                <a:gd name="T49" fmla="*/ 323 h 448"/>
                <a:gd name="T50" fmla="*/ 218 w 253"/>
                <a:gd name="T51" fmla="*/ 324 h 448"/>
                <a:gd name="T52" fmla="*/ 202 w 253"/>
                <a:gd name="T53" fmla="*/ 333 h 448"/>
                <a:gd name="T54" fmla="*/ 206 w 253"/>
                <a:gd name="T55" fmla="*/ 347 h 448"/>
                <a:gd name="T56" fmla="*/ 199 w 253"/>
                <a:gd name="T57" fmla="*/ 356 h 448"/>
                <a:gd name="T58" fmla="*/ 193 w 253"/>
                <a:gd name="T59" fmla="*/ 363 h 448"/>
                <a:gd name="T60" fmla="*/ 190 w 253"/>
                <a:gd name="T61" fmla="*/ 372 h 448"/>
                <a:gd name="T62" fmla="*/ 189 w 253"/>
                <a:gd name="T63" fmla="*/ 375 h 448"/>
                <a:gd name="T64" fmla="*/ 179 w 253"/>
                <a:gd name="T65" fmla="*/ 378 h 448"/>
                <a:gd name="T66" fmla="*/ 173 w 253"/>
                <a:gd name="T67" fmla="*/ 395 h 448"/>
                <a:gd name="T68" fmla="*/ 172 w 253"/>
                <a:gd name="T69" fmla="*/ 404 h 448"/>
                <a:gd name="T70" fmla="*/ 158 w 253"/>
                <a:gd name="T71" fmla="*/ 410 h 448"/>
                <a:gd name="T72" fmla="*/ 143 w 253"/>
                <a:gd name="T73" fmla="*/ 399 h 448"/>
                <a:gd name="T74" fmla="*/ 131 w 253"/>
                <a:gd name="T75" fmla="*/ 398 h 448"/>
                <a:gd name="T76" fmla="*/ 126 w 253"/>
                <a:gd name="T77" fmla="*/ 419 h 448"/>
                <a:gd name="T78" fmla="*/ 107 w 253"/>
                <a:gd name="T79" fmla="*/ 423 h 448"/>
                <a:gd name="T80" fmla="*/ 104 w 253"/>
                <a:gd name="T81" fmla="*/ 416 h 448"/>
                <a:gd name="T82" fmla="*/ 87 w 253"/>
                <a:gd name="T83" fmla="*/ 426 h 448"/>
                <a:gd name="T84" fmla="*/ 80 w 253"/>
                <a:gd name="T85" fmla="*/ 440 h 448"/>
                <a:gd name="T86" fmla="*/ 65 w 253"/>
                <a:gd name="T87" fmla="*/ 432 h 448"/>
                <a:gd name="T88" fmla="*/ 53 w 253"/>
                <a:gd name="T89" fmla="*/ 426 h 448"/>
                <a:gd name="T90" fmla="*/ 44 w 253"/>
                <a:gd name="T91" fmla="*/ 428 h 448"/>
                <a:gd name="T92" fmla="*/ 38 w 253"/>
                <a:gd name="T93" fmla="*/ 431 h 448"/>
                <a:gd name="T94" fmla="*/ 38 w 253"/>
                <a:gd name="T95" fmla="*/ 438 h 448"/>
                <a:gd name="T96" fmla="*/ 30 w 253"/>
                <a:gd name="T97" fmla="*/ 437 h 448"/>
                <a:gd name="T98" fmla="*/ 15 w 253"/>
                <a:gd name="T99" fmla="*/ 434 h 448"/>
                <a:gd name="T100" fmla="*/ 12 w 253"/>
                <a:gd name="T101" fmla="*/ 440 h 448"/>
                <a:gd name="T102" fmla="*/ 9 w 253"/>
                <a:gd name="T103" fmla="*/ 44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3" h="448">
                  <a:moveTo>
                    <a:pt x="5" y="447"/>
                  </a:moveTo>
                  <a:lnTo>
                    <a:pt x="5" y="447"/>
                  </a:lnTo>
                  <a:lnTo>
                    <a:pt x="1" y="443"/>
                  </a:lnTo>
                  <a:lnTo>
                    <a:pt x="0" y="438"/>
                  </a:lnTo>
                  <a:lnTo>
                    <a:pt x="0" y="434"/>
                  </a:lnTo>
                  <a:lnTo>
                    <a:pt x="0" y="431"/>
                  </a:lnTo>
                  <a:lnTo>
                    <a:pt x="1" y="428"/>
                  </a:lnTo>
                  <a:lnTo>
                    <a:pt x="2" y="426"/>
                  </a:lnTo>
                  <a:lnTo>
                    <a:pt x="4" y="425"/>
                  </a:lnTo>
                  <a:lnTo>
                    <a:pt x="4" y="425"/>
                  </a:lnTo>
                  <a:lnTo>
                    <a:pt x="5" y="416"/>
                  </a:lnTo>
                  <a:lnTo>
                    <a:pt x="5" y="416"/>
                  </a:lnTo>
                  <a:lnTo>
                    <a:pt x="5" y="415"/>
                  </a:lnTo>
                  <a:lnTo>
                    <a:pt x="5" y="414"/>
                  </a:lnTo>
                  <a:lnTo>
                    <a:pt x="5" y="411"/>
                  </a:lnTo>
                  <a:lnTo>
                    <a:pt x="6" y="407"/>
                  </a:lnTo>
                  <a:lnTo>
                    <a:pt x="6" y="404"/>
                  </a:lnTo>
                  <a:lnTo>
                    <a:pt x="8" y="401"/>
                  </a:lnTo>
                  <a:lnTo>
                    <a:pt x="8" y="398"/>
                  </a:lnTo>
                  <a:lnTo>
                    <a:pt x="8" y="396"/>
                  </a:lnTo>
                  <a:lnTo>
                    <a:pt x="8" y="396"/>
                  </a:lnTo>
                  <a:lnTo>
                    <a:pt x="14" y="392"/>
                  </a:lnTo>
                  <a:lnTo>
                    <a:pt x="18" y="384"/>
                  </a:lnTo>
                  <a:lnTo>
                    <a:pt x="21" y="378"/>
                  </a:lnTo>
                  <a:lnTo>
                    <a:pt x="24" y="372"/>
                  </a:lnTo>
                  <a:lnTo>
                    <a:pt x="27" y="365"/>
                  </a:lnTo>
                  <a:lnTo>
                    <a:pt x="29" y="360"/>
                  </a:lnTo>
                  <a:lnTo>
                    <a:pt x="30" y="356"/>
                  </a:lnTo>
                  <a:lnTo>
                    <a:pt x="30" y="354"/>
                  </a:lnTo>
                  <a:lnTo>
                    <a:pt x="30" y="354"/>
                  </a:lnTo>
                  <a:lnTo>
                    <a:pt x="30" y="354"/>
                  </a:lnTo>
                  <a:lnTo>
                    <a:pt x="31" y="352"/>
                  </a:lnTo>
                  <a:lnTo>
                    <a:pt x="32" y="350"/>
                  </a:lnTo>
                  <a:lnTo>
                    <a:pt x="34" y="348"/>
                  </a:lnTo>
                  <a:lnTo>
                    <a:pt x="34" y="348"/>
                  </a:lnTo>
                  <a:lnTo>
                    <a:pt x="35" y="339"/>
                  </a:lnTo>
                  <a:lnTo>
                    <a:pt x="35" y="332"/>
                  </a:lnTo>
                  <a:lnTo>
                    <a:pt x="34" y="324"/>
                  </a:lnTo>
                  <a:lnTo>
                    <a:pt x="31" y="319"/>
                  </a:lnTo>
                  <a:lnTo>
                    <a:pt x="30" y="314"/>
                  </a:lnTo>
                  <a:lnTo>
                    <a:pt x="27" y="309"/>
                  </a:lnTo>
                  <a:lnTo>
                    <a:pt x="26" y="306"/>
                  </a:lnTo>
                  <a:lnTo>
                    <a:pt x="24" y="305"/>
                  </a:lnTo>
                  <a:lnTo>
                    <a:pt x="24" y="302"/>
                  </a:lnTo>
                  <a:lnTo>
                    <a:pt x="24" y="282"/>
                  </a:lnTo>
                  <a:lnTo>
                    <a:pt x="27" y="278"/>
                  </a:lnTo>
                  <a:lnTo>
                    <a:pt x="27" y="278"/>
                  </a:lnTo>
                  <a:lnTo>
                    <a:pt x="27" y="276"/>
                  </a:lnTo>
                  <a:lnTo>
                    <a:pt x="27" y="275"/>
                  </a:lnTo>
                  <a:lnTo>
                    <a:pt x="27" y="270"/>
                  </a:lnTo>
                  <a:lnTo>
                    <a:pt x="26" y="266"/>
                  </a:lnTo>
                  <a:lnTo>
                    <a:pt x="26" y="260"/>
                  </a:lnTo>
                  <a:lnTo>
                    <a:pt x="26" y="254"/>
                  </a:lnTo>
                  <a:lnTo>
                    <a:pt x="24" y="246"/>
                  </a:lnTo>
                  <a:lnTo>
                    <a:pt x="24" y="237"/>
                  </a:lnTo>
                  <a:lnTo>
                    <a:pt x="23" y="228"/>
                  </a:lnTo>
                  <a:lnTo>
                    <a:pt x="23" y="219"/>
                  </a:lnTo>
                  <a:lnTo>
                    <a:pt x="21" y="209"/>
                  </a:lnTo>
                  <a:lnTo>
                    <a:pt x="20" y="197"/>
                  </a:lnTo>
                  <a:lnTo>
                    <a:pt x="20" y="188"/>
                  </a:lnTo>
                  <a:lnTo>
                    <a:pt x="18" y="176"/>
                  </a:lnTo>
                  <a:lnTo>
                    <a:pt x="17" y="164"/>
                  </a:lnTo>
                  <a:lnTo>
                    <a:pt x="17" y="153"/>
                  </a:lnTo>
                  <a:lnTo>
                    <a:pt x="15" y="140"/>
                  </a:lnTo>
                  <a:lnTo>
                    <a:pt x="14" y="128"/>
                  </a:lnTo>
                  <a:lnTo>
                    <a:pt x="14" y="117"/>
                  </a:lnTo>
                  <a:lnTo>
                    <a:pt x="12" y="107"/>
                  </a:lnTo>
                  <a:lnTo>
                    <a:pt x="11" y="95"/>
                  </a:lnTo>
                  <a:lnTo>
                    <a:pt x="11" y="86"/>
                  </a:lnTo>
                  <a:lnTo>
                    <a:pt x="9" y="75"/>
                  </a:lnTo>
                  <a:lnTo>
                    <a:pt x="9" y="67"/>
                  </a:lnTo>
                  <a:lnTo>
                    <a:pt x="8" y="59"/>
                  </a:lnTo>
                  <a:lnTo>
                    <a:pt x="8" y="50"/>
                  </a:lnTo>
                  <a:lnTo>
                    <a:pt x="6" y="44"/>
                  </a:lnTo>
                  <a:lnTo>
                    <a:pt x="6" y="38"/>
                  </a:lnTo>
                  <a:lnTo>
                    <a:pt x="6" y="34"/>
                  </a:lnTo>
                  <a:lnTo>
                    <a:pt x="5" y="30"/>
                  </a:lnTo>
                  <a:lnTo>
                    <a:pt x="5" y="29"/>
                  </a:lnTo>
                  <a:lnTo>
                    <a:pt x="5" y="27"/>
                  </a:lnTo>
                  <a:lnTo>
                    <a:pt x="5" y="27"/>
                  </a:lnTo>
                  <a:lnTo>
                    <a:pt x="5" y="27"/>
                  </a:lnTo>
                  <a:lnTo>
                    <a:pt x="5" y="29"/>
                  </a:lnTo>
                  <a:lnTo>
                    <a:pt x="6" y="30"/>
                  </a:lnTo>
                  <a:lnTo>
                    <a:pt x="8" y="31"/>
                  </a:lnTo>
                  <a:lnTo>
                    <a:pt x="9" y="32"/>
                  </a:lnTo>
                  <a:lnTo>
                    <a:pt x="11" y="34"/>
                  </a:lnTo>
                  <a:lnTo>
                    <a:pt x="12" y="35"/>
                  </a:lnTo>
                  <a:lnTo>
                    <a:pt x="15" y="37"/>
                  </a:lnTo>
                  <a:lnTo>
                    <a:pt x="18" y="37"/>
                  </a:lnTo>
                  <a:lnTo>
                    <a:pt x="23" y="37"/>
                  </a:lnTo>
                  <a:lnTo>
                    <a:pt x="27" y="37"/>
                  </a:lnTo>
                  <a:lnTo>
                    <a:pt x="31" y="35"/>
                  </a:lnTo>
                  <a:lnTo>
                    <a:pt x="38" y="32"/>
                  </a:lnTo>
                  <a:lnTo>
                    <a:pt x="44" y="30"/>
                  </a:lnTo>
                  <a:lnTo>
                    <a:pt x="51" y="24"/>
                  </a:lnTo>
                  <a:lnTo>
                    <a:pt x="60" y="18"/>
                  </a:lnTo>
                  <a:lnTo>
                    <a:pt x="59" y="18"/>
                  </a:lnTo>
                  <a:lnTo>
                    <a:pt x="215" y="0"/>
                  </a:lnTo>
                  <a:lnTo>
                    <a:pt x="218" y="14"/>
                  </a:lnTo>
                  <a:lnTo>
                    <a:pt x="248" y="284"/>
                  </a:lnTo>
                  <a:lnTo>
                    <a:pt x="249" y="282"/>
                  </a:lnTo>
                  <a:lnTo>
                    <a:pt x="249" y="282"/>
                  </a:lnTo>
                  <a:lnTo>
                    <a:pt x="248" y="282"/>
                  </a:lnTo>
                  <a:lnTo>
                    <a:pt x="248" y="284"/>
                  </a:lnTo>
                  <a:lnTo>
                    <a:pt x="246" y="285"/>
                  </a:lnTo>
                  <a:lnTo>
                    <a:pt x="246" y="287"/>
                  </a:lnTo>
                  <a:lnTo>
                    <a:pt x="245" y="291"/>
                  </a:lnTo>
                  <a:lnTo>
                    <a:pt x="245" y="296"/>
                  </a:lnTo>
                  <a:lnTo>
                    <a:pt x="245" y="300"/>
                  </a:lnTo>
                  <a:lnTo>
                    <a:pt x="246" y="306"/>
                  </a:lnTo>
                  <a:lnTo>
                    <a:pt x="246" y="306"/>
                  </a:lnTo>
                  <a:lnTo>
                    <a:pt x="248" y="308"/>
                  </a:lnTo>
                  <a:lnTo>
                    <a:pt x="249" y="309"/>
                  </a:lnTo>
                  <a:lnTo>
                    <a:pt x="251" y="312"/>
                  </a:lnTo>
                  <a:lnTo>
                    <a:pt x="252" y="314"/>
                  </a:lnTo>
                  <a:lnTo>
                    <a:pt x="252" y="317"/>
                  </a:lnTo>
                  <a:lnTo>
                    <a:pt x="251" y="318"/>
                  </a:lnTo>
                  <a:lnTo>
                    <a:pt x="245" y="319"/>
                  </a:lnTo>
                  <a:lnTo>
                    <a:pt x="238" y="320"/>
                  </a:lnTo>
                  <a:lnTo>
                    <a:pt x="238" y="320"/>
                  </a:lnTo>
                  <a:lnTo>
                    <a:pt x="236" y="320"/>
                  </a:lnTo>
                  <a:lnTo>
                    <a:pt x="233" y="320"/>
                  </a:lnTo>
                  <a:lnTo>
                    <a:pt x="230" y="321"/>
                  </a:lnTo>
                  <a:lnTo>
                    <a:pt x="226" y="323"/>
                  </a:lnTo>
                  <a:lnTo>
                    <a:pt x="223" y="323"/>
                  </a:lnTo>
                  <a:lnTo>
                    <a:pt x="220" y="324"/>
                  </a:lnTo>
                  <a:lnTo>
                    <a:pt x="219" y="324"/>
                  </a:lnTo>
                  <a:lnTo>
                    <a:pt x="219" y="324"/>
                  </a:lnTo>
                  <a:lnTo>
                    <a:pt x="219" y="324"/>
                  </a:lnTo>
                  <a:lnTo>
                    <a:pt x="218" y="324"/>
                  </a:lnTo>
                  <a:lnTo>
                    <a:pt x="215" y="324"/>
                  </a:lnTo>
                  <a:lnTo>
                    <a:pt x="212" y="326"/>
                  </a:lnTo>
                  <a:lnTo>
                    <a:pt x="208" y="327"/>
                  </a:lnTo>
                  <a:lnTo>
                    <a:pt x="205" y="329"/>
                  </a:lnTo>
                  <a:lnTo>
                    <a:pt x="202" y="333"/>
                  </a:lnTo>
                  <a:lnTo>
                    <a:pt x="203" y="338"/>
                  </a:lnTo>
                  <a:lnTo>
                    <a:pt x="206" y="345"/>
                  </a:lnTo>
                  <a:lnTo>
                    <a:pt x="206" y="345"/>
                  </a:lnTo>
                  <a:lnTo>
                    <a:pt x="206" y="347"/>
                  </a:lnTo>
                  <a:lnTo>
                    <a:pt x="206" y="347"/>
                  </a:lnTo>
                  <a:lnTo>
                    <a:pt x="206" y="348"/>
                  </a:lnTo>
                  <a:lnTo>
                    <a:pt x="205" y="350"/>
                  </a:lnTo>
                  <a:lnTo>
                    <a:pt x="203" y="352"/>
                  </a:lnTo>
                  <a:lnTo>
                    <a:pt x="202" y="353"/>
                  </a:lnTo>
                  <a:lnTo>
                    <a:pt x="199" y="356"/>
                  </a:lnTo>
                  <a:lnTo>
                    <a:pt x="196" y="359"/>
                  </a:lnTo>
                  <a:lnTo>
                    <a:pt x="196" y="359"/>
                  </a:lnTo>
                  <a:lnTo>
                    <a:pt x="196" y="360"/>
                  </a:lnTo>
                  <a:lnTo>
                    <a:pt x="194" y="362"/>
                  </a:lnTo>
                  <a:lnTo>
                    <a:pt x="193" y="363"/>
                  </a:lnTo>
                  <a:lnTo>
                    <a:pt x="193" y="366"/>
                  </a:lnTo>
                  <a:lnTo>
                    <a:pt x="191" y="368"/>
                  </a:lnTo>
                  <a:lnTo>
                    <a:pt x="190" y="371"/>
                  </a:lnTo>
                  <a:lnTo>
                    <a:pt x="190" y="372"/>
                  </a:lnTo>
                  <a:lnTo>
                    <a:pt x="190" y="372"/>
                  </a:lnTo>
                  <a:lnTo>
                    <a:pt x="190" y="372"/>
                  </a:lnTo>
                  <a:lnTo>
                    <a:pt x="190" y="372"/>
                  </a:lnTo>
                  <a:lnTo>
                    <a:pt x="190" y="374"/>
                  </a:lnTo>
                  <a:lnTo>
                    <a:pt x="189" y="374"/>
                  </a:lnTo>
                  <a:lnTo>
                    <a:pt x="189" y="375"/>
                  </a:lnTo>
                  <a:lnTo>
                    <a:pt x="188" y="377"/>
                  </a:lnTo>
                  <a:lnTo>
                    <a:pt x="186" y="377"/>
                  </a:lnTo>
                  <a:lnTo>
                    <a:pt x="183" y="378"/>
                  </a:lnTo>
                  <a:lnTo>
                    <a:pt x="179" y="378"/>
                  </a:lnTo>
                  <a:lnTo>
                    <a:pt x="179" y="378"/>
                  </a:lnTo>
                  <a:lnTo>
                    <a:pt x="179" y="378"/>
                  </a:lnTo>
                  <a:lnTo>
                    <a:pt x="177" y="381"/>
                  </a:lnTo>
                  <a:lnTo>
                    <a:pt x="176" y="384"/>
                  </a:lnTo>
                  <a:lnTo>
                    <a:pt x="175" y="389"/>
                  </a:lnTo>
                  <a:lnTo>
                    <a:pt x="173" y="395"/>
                  </a:lnTo>
                  <a:lnTo>
                    <a:pt x="172" y="398"/>
                  </a:lnTo>
                  <a:lnTo>
                    <a:pt x="172" y="401"/>
                  </a:lnTo>
                  <a:lnTo>
                    <a:pt x="172" y="402"/>
                  </a:lnTo>
                  <a:lnTo>
                    <a:pt x="172" y="402"/>
                  </a:lnTo>
                  <a:lnTo>
                    <a:pt x="172" y="404"/>
                  </a:lnTo>
                  <a:lnTo>
                    <a:pt x="170" y="405"/>
                  </a:lnTo>
                  <a:lnTo>
                    <a:pt x="169" y="407"/>
                  </a:lnTo>
                  <a:lnTo>
                    <a:pt x="167" y="408"/>
                  </a:lnTo>
                  <a:lnTo>
                    <a:pt x="163" y="410"/>
                  </a:lnTo>
                  <a:lnTo>
                    <a:pt x="158" y="410"/>
                  </a:lnTo>
                  <a:lnTo>
                    <a:pt x="152" y="408"/>
                  </a:lnTo>
                  <a:lnTo>
                    <a:pt x="143" y="404"/>
                  </a:lnTo>
                  <a:lnTo>
                    <a:pt x="143" y="404"/>
                  </a:lnTo>
                  <a:lnTo>
                    <a:pt x="143" y="402"/>
                  </a:lnTo>
                  <a:lnTo>
                    <a:pt x="143" y="399"/>
                  </a:lnTo>
                  <a:lnTo>
                    <a:pt x="141" y="396"/>
                  </a:lnTo>
                  <a:lnTo>
                    <a:pt x="140" y="393"/>
                  </a:lnTo>
                  <a:lnTo>
                    <a:pt x="137" y="392"/>
                  </a:lnTo>
                  <a:lnTo>
                    <a:pt x="134" y="392"/>
                  </a:lnTo>
                  <a:lnTo>
                    <a:pt x="131" y="398"/>
                  </a:lnTo>
                  <a:lnTo>
                    <a:pt x="127" y="407"/>
                  </a:lnTo>
                  <a:lnTo>
                    <a:pt x="127" y="407"/>
                  </a:lnTo>
                  <a:lnTo>
                    <a:pt x="127" y="410"/>
                  </a:lnTo>
                  <a:lnTo>
                    <a:pt x="126" y="414"/>
                  </a:lnTo>
                  <a:lnTo>
                    <a:pt x="126" y="419"/>
                  </a:lnTo>
                  <a:lnTo>
                    <a:pt x="125" y="425"/>
                  </a:lnTo>
                  <a:lnTo>
                    <a:pt x="122" y="428"/>
                  </a:lnTo>
                  <a:lnTo>
                    <a:pt x="119" y="431"/>
                  </a:lnTo>
                  <a:lnTo>
                    <a:pt x="113" y="429"/>
                  </a:lnTo>
                  <a:lnTo>
                    <a:pt x="107" y="423"/>
                  </a:lnTo>
                  <a:lnTo>
                    <a:pt x="107" y="423"/>
                  </a:lnTo>
                  <a:lnTo>
                    <a:pt x="106" y="422"/>
                  </a:lnTo>
                  <a:lnTo>
                    <a:pt x="106" y="420"/>
                  </a:lnTo>
                  <a:lnTo>
                    <a:pt x="106" y="419"/>
                  </a:lnTo>
                  <a:lnTo>
                    <a:pt x="104" y="416"/>
                  </a:lnTo>
                  <a:lnTo>
                    <a:pt x="103" y="416"/>
                  </a:lnTo>
                  <a:lnTo>
                    <a:pt x="98" y="416"/>
                  </a:lnTo>
                  <a:lnTo>
                    <a:pt x="94" y="420"/>
                  </a:lnTo>
                  <a:lnTo>
                    <a:pt x="87" y="426"/>
                  </a:lnTo>
                  <a:lnTo>
                    <a:pt x="87" y="426"/>
                  </a:lnTo>
                  <a:lnTo>
                    <a:pt x="87" y="428"/>
                  </a:lnTo>
                  <a:lnTo>
                    <a:pt x="86" y="431"/>
                  </a:lnTo>
                  <a:lnTo>
                    <a:pt x="84" y="434"/>
                  </a:lnTo>
                  <a:lnTo>
                    <a:pt x="83" y="437"/>
                  </a:lnTo>
                  <a:lnTo>
                    <a:pt x="80" y="440"/>
                  </a:lnTo>
                  <a:lnTo>
                    <a:pt x="75" y="440"/>
                  </a:lnTo>
                  <a:lnTo>
                    <a:pt x="71" y="438"/>
                  </a:lnTo>
                  <a:lnTo>
                    <a:pt x="65" y="434"/>
                  </a:lnTo>
                  <a:lnTo>
                    <a:pt x="65" y="434"/>
                  </a:lnTo>
                  <a:lnTo>
                    <a:pt x="65" y="432"/>
                  </a:lnTo>
                  <a:lnTo>
                    <a:pt x="64" y="431"/>
                  </a:lnTo>
                  <a:lnTo>
                    <a:pt x="62" y="429"/>
                  </a:lnTo>
                  <a:lnTo>
                    <a:pt x="59" y="428"/>
                  </a:lnTo>
                  <a:lnTo>
                    <a:pt x="56" y="426"/>
                  </a:lnTo>
                  <a:lnTo>
                    <a:pt x="53" y="426"/>
                  </a:lnTo>
                  <a:lnTo>
                    <a:pt x="48" y="426"/>
                  </a:lnTo>
                  <a:lnTo>
                    <a:pt x="45" y="429"/>
                  </a:lnTo>
                  <a:lnTo>
                    <a:pt x="45" y="429"/>
                  </a:lnTo>
                  <a:lnTo>
                    <a:pt x="45" y="429"/>
                  </a:lnTo>
                  <a:lnTo>
                    <a:pt x="44" y="428"/>
                  </a:lnTo>
                  <a:lnTo>
                    <a:pt x="42" y="426"/>
                  </a:lnTo>
                  <a:lnTo>
                    <a:pt x="41" y="426"/>
                  </a:lnTo>
                  <a:lnTo>
                    <a:pt x="39" y="426"/>
                  </a:lnTo>
                  <a:lnTo>
                    <a:pt x="38" y="426"/>
                  </a:lnTo>
                  <a:lnTo>
                    <a:pt x="38" y="431"/>
                  </a:lnTo>
                  <a:lnTo>
                    <a:pt x="38" y="435"/>
                  </a:lnTo>
                  <a:lnTo>
                    <a:pt x="38" y="435"/>
                  </a:lnTo>
                  <a:lnTo>
                    <a:pt x="38" y="437"/>
                  </a:lnTo>
                  <a:lnTo>
                    <a:pt x="38" y="437"/>
                  </a:lnTo>
                  <a:lnTo>
                    <a:pt x="38" y="438"/>
                  </a:lnTo>
                  <a:lnTo>
                    <a:pt x="37" y="440"/>
                  </a:lnTo>
                  <a:lnTo>
                    <a:pt x="37" y="441"/>
                  </a:lnTo>
                  <a:lnTo>
                    <a:pt x="35" y="441"/>
                  </a:lnTo>
                  <a:lnTo>
                    <a:pt x="32" y="440"/>
                  </a:lnTo>
                  <a:lnTo>
                    <a:pt x="30" y="437"/>
                  </a:lnTo>
                  <a:lnTo>
                    <a:pt x="30" y="437"/>
                  </a:lnTo>
                  <a:lnTo>
                    <a:pt x="29" y="437"/>
                  </a:lnTo>
                  <a:lnTo>
                    <a:pt x="24" y="435"/>
                  </a:lnTo>
                  <a:lnTo>
                    <a:pt x="20" y="434"/>
                  </a:lnTo>
                  <a:lnTo>
                    <a:pt x="15" y="434"/>
                  </a:lnTo>
                  <a:lnTo>
                    <a:pt x="12" y="434"/>
                  </a:lnTo>
                  <a:lnTo>
                    <a:pt x="9" y="434"/>
                  </a:lnTo>
                  <a:lnTo>
                    <a:pt x="9" y="437"/>
                  </a:lnTo>
                  <a:lnTo>
                    <a:pt x="12" y="440"/>
                  </a:lnTo>
                  <a:lnTo>
                    <a:pt x="12" y="440"/>
                  </a:lnTo>
                  <a:lnTo>
                    <a:pt x="12" y="441"/>
                  </a:lnTo>
                  <a:lnTo>
                    <a:pt x="12" y="441"/>
                  </a:lnTo>
                  <a:lnTo>
                    <a:pt x="11" y="444"/>
                  </a:lnTo>
                  <a:lnTo>
                    <a:pt x="11" y="446"/>
                  </a:lnTo>
                  <a:lnTo>
                    <a:pt x="9" y="446"/>
                  </a:lnTo>
                  <a:lnTo>
                    <a:pt x="8" y="447"/>
                  </a:lnTo>
                  <a:lnTo>
                    <a:pt x="6" y="447"/>
                  </a:lnTo>
                  <a:lnTo>
                    <a:pt x="5" y="447"/>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27" name="Freeform 61"/>
            <p:cNvSpPr>
              <a:spLocks/>
            </p:cNvSpPr>
            <p:nvPr/>
          </p:nvSpPr>
          <p:spPr bwMode="auto">
            <a:xfrm>
              <a:off x="3038992" y="4455422"/>
              <a:ext cx="326725" cy="212368"/>
            </a:xfrm>
            <a:custGeom>
              <a:avLst/>
              <a:gdLst>
                <a:gd name="T0" fmla="*/ 415 w 486"/>
                <a:gd name="T1" fmla="*/ 245 h 316"/>
                <a:gd name="T2" fmla="*/ 423 w 486"/>
                <a:gd name="T3" fmla="*/ 228 h 316"/>
                <a:gd name="T4" fmla="*/ 437 w 486"/>
                <a:gd name="T5" fmla="*/ 225 h 316"/>
                <a:gd name="T6" fmla="*/ 442 w 486"/>
                <a:gd name="T7" fmla="*/ 225 h 316"/>
                <a:gd name="T8" fmla="*/ 452 w 486"/>
                <a:gd name="T9" fmla="*/ 218 h 316"/>
                <a:gd name="T10" fmla="*/ 460 w 486"/>
                <a:gd name="T11" fmla="*/ 211 h 316"/>
                <a:gd name="T12" fmla="*/ 464 w 486"/>
                <a:gd name="T13" fmla="*/ 203 h 316"/>
                <a:gd name="T14" fmla="*/ 473 w 486"/>
                <a:gd name="T15" fmla="*/ 191 h 316"/>
                <a:gd name="T16" fmla="*/ 481 w 486"/>
                <a:gd name="T17" fmla="*/ 185 h 316"/>
                <a:gd name="T18" fmla="*/ 485 w 486"/>
                <a:gd name="T19" fmla="*/ 179 h 316"/>
                <a:gd name="T20" fmla="*/ 482 w 486"/>
                <a:gd name="T21" fmla="*/ 174 h 316"/>
                <a:gd name="T22" fmla="*/ 479 w 486"/>
                <a:gd name="T23" fmla="*/ 171 h 316"/>
                <a:gd name="T24" fmla="*/ 467 w 486"/>
                <a:gd name="T25" fmla="*/ 161 h 316"/>
                <a:gd name="T26" fmla="*/ 454 w 486"/>
                <a:gd name="T27" fmla="*/ 149 h 316"/>
                <a:gd name="T28" fmla="*/ 439 w 486"/>
                <a:gd name="T29" fmla="*/ 138 h 316"/>
                <a:gd name="T30" fmla="*/ 439 w 486"/>
                <a:gd name="T31" fmla="*/ 122 h 316"/>
                <a:gd name="T32" fmla="*/ 443 w 486"/>
                <a:gd name="T33" fmla="*/ 115 h 316"/>
                <a:gd name="T34" fmla="*/ 454 w 486"/>
                <a:gd name="T35" fmla="*/ 60 h 316"/>
                <a:gd name="T36" fmla="*/ 443 w 486"/>
                <a:gd name="T37" fmla="*/ 47 h 316"/>
                <a:gd name="T38" fmla="*/ 439 w 486"/>
                <a:gd name="T39" fmla="*/ 46 h 316"/>
                <a:gd name="T40" fmla="*/ 431 w 486"/>
                <a:gd name="T41" fmla="*/ 37 h 316"/>
                <a:gd name="T42" fmla="*/ 424 w 486"/>
                <a:gd name="T43" fmla="*/ 26 h 316"/>
                <a:gd name="T44" fmla="*/ 423 w 486"/>
                <a:gd name="T45" fmla="*/ 19 h 316"/>
                <a:gd name="T46" fmla="*/ 416 w 486"/>
                <a:gd name="T47" fmla="*/ 13 h 316"/>
                <a:gd name="T48" fmla="*/ 407 w 486"/>
                <a:gd name="T49" fmla="*/ 10 h 316"/>
                <a:gd name="T50" fmla="*/ 401 w 486"/>
                <a:gd name="T51" fmla="*/ 1 h 316"/>
                <a:gd name="T52" fmla="*/ 388 w 486"/>
                <a:gd name="T53" fmla="*/ 0 h 316"/>
                <a:gd name="T54" fmla="*/ 379 w 486"/>
                <a:gd name="T55" fmla="*/ 2 h 316"/>
                <a:gd name="T56" fmla="*/ 356 w 486"/>
                <a:gd name="T57" fmla="*/ 7 h 316"/>
                <a:gd name="T58" fmla="*/ 323 w 486"/>
                <a:gd name="T59" fmla="*/ 13 h 316"/>
                <a:gd name="T60" fmla="*/ 283 w 486"/>
                <a:gd name="T61" fmla="*/ 22 h 316"/>
                <a:gd name="T62" fmla="*/ 239 w 486"/>
                <a:gd name="T63" fmla="*/ 30 h 316"/>
                <a:gd name="T64" fmla="*/ 194 w 486"/>
                <a:gd name="T65" fmla="*/ 38 h 316"/>
                <a:gd name="T66" fmla="*/ 150 w 486"/>
                <a:gd name="T67" fmla="*/ 47 h 316"/>
                <a:gd name="T68" fmla="*/ 113 w 486"/>
                <a:gd name="T69" fmla="*/ 55 h 316"/>
                <a:gd name="T70" fmla="*/ 82 w 486"/>
                <a:gd name="T71" fmla="*/ 60 h 316"/>
                <a:gd name="T72" fmla="*/ 65 w 486"/>
                <a:gd name="T73" fmla="*/ 63 h 316"/>
                <a:gd name="T74" fmla="*/ 55 w 486"/>
                <a:gd name="T75" fmla="*/ 37 h 316"/>
                <a:gd name="T76" fmla="*/ 41 w 486"/>
                <a:gd name="T77" fmla="*/ 47 h 316"/>
                <a:gd name="T78" fmla="*/ 28 w 486"/>
                <a:gd name="T79" fmla="*/ 58 h 316"/>
                <a:gd name="T80" fmla="*/ 16 w 486"/>
                <a:gd name="T81" fmla="*/ 66 h 316"/>
                <a:gd name="T82" fmla="*/ 6 w 486"/>
                <a:gd name="T83" fmla="*/ 73 h 316"/>
                <a:gd name="T84" fmla="*/ 0 w 486"/>
                <a:gd name="T85" fmla="*/ 77 h 316"/>
                <a:gd name="T86" fmla="*/ 27 w 486"/>
                <a:gd name="T87" fmla="*/ 21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6" h="316">
                  <a:moveTo>
                    <a:pt x="42" y="315"/>
                  </a:moveTo>
                  <a:lnTo>
                    <a:pt x="122" y="299"/>
                  </a:lnTo>
                  <a:lnTo>
                    <a:pt x="415" y="245"/>
                  </a:lnTo>
                  <a:lnTo>
                    <a:pt x="416" y="236"/>
                  </a:lnTo>
                  <a:lnTo>
                    <a:pt x="419" y="231"/>
                  </a:lnTo>
                  <a:lnTo>
                    <a:pt x="423" y="228"/>
                  </a:lnTo>
                  <a:lnTo>
                    <a:pt x="427" y="225"/>
                  </a:lnTo>
                  <a:lnTo>
                    <a:pt x="433" y="225"/>
                  </a:lnTo>
                  <a:lnTo>
                    <a:pt x="437" y="225"/>
                  </a:lnTo>
                  <a:lnTo>
                    <a:pt x="440" y="225"/>
                  </a:lnTo>
                  <a:lnTo>
                    <a:pt x="442" y="227"/>
                  </a:lnTo>
                  <a:lnTo>
                    <a:pt x="442" y="225"/>
                  </a:lnTo>
                  <a:lnTo>
                    <a:pt x="445" y="224"/>
                  </a:lnTo>
                  <a:lnTo>
                    <a:pt x="448" y="221"/>
                  </a:lnTo>
                  <a:lnTo>
                    <a:pt x="452" y="218"/>
                  </a:lnTo>
                  <a:lnTo>
                    <a:pt x="454" y="215"/>
                  </a:lnTo>
                  <a:lnTo>
                    <a:pt x="458" y="214"/>
                  </a:lnTo>
                  <a:lnTo>
                    <a:pt x="460" y="211"/>
                  </a:lnTo>
                  <a:lnTo>
                    <a:pt x="461" y="211"/>
                  </a:lnTo>
                  <a:lnTo>
                    <a:pt x="461" y="207"/>
                  </a:lnTo>
                  <a:lnTo>
                    <a:pt x="464" y="203"/>
                  </a:lnTo>
                  <a:lnTo>
                    <a:pt x="467" y="198"/>
                  </a:lnTo>
                  <a:lnTo>
                    <a:pt x="470" y="194"/>
                  </a:lnTo>
                  <a:lnTo>
                    <a:pt x="473" y="191"/>
                  </a:lnTo>
                  <a:lnTo>
                    <a:pt x="476" y="188"/>
                  </a:lnTo>
                  <a:lnTo>
                    <a:pt x="479" y="186"/>
                  </a:lnTo>
                  <a:lnTo>
                    <a:pt x="481" y="185"/>
                  </a:lnTo>
                  <a:lnTo>
                    <a:pt x="484" y="184"/>
                  </a:lnTo>
                  <a:lnTo>
                    <a:pt x="485" y="181"/>
                  </a:lnTo>
                  <a:lnTo>
                    <a:pt x="485" y="179"/>
                  </a:lnTo>
                  <a:lnTo>
                    <a:pt x="485" y="176"/>
                  </a:lnTo>
                  <a:lnTo>
                    <a:pt x="484" y="175"/>
                  </a:lnTo>
                  <a:lnTo>
                    <a:pt x="482" y="174"/>
                  </a:lnTo>
                  <a:lnTo>
                    <a:pt x="482" y="173"/>
                  </a:lnTo>
                  <a:lnTo>
                    <a:pt x="481" y="173"/>
                  </a:lnTo>
                  <a:lnTo>
                    <a:pt x="479" y="171"/>
                  </a:lnTo>
                  <a:lnTo>
                    <a:pt x="476" y="170"/>
                  </a:lnTo>
                  <a:lnTo>
                    <a:pt x="472" y="165"/>
                  </a:lnTo>
                  <a:lnTo>
                    <a:pt x="467" y="161"/>
                  </a:lnTo>
                  <a:lnTo>
                    <a:pt x="461" y="156"/>
                  </a:lnTo>
                  <a:lnTo>
                    <a:pt x="457" y="152"/>
                  </a:lnTo>
                  <a:lnTo>
                    <a:pt x="454" y="149"/>
                  </a:lnTo>
                  <a:lnTo>
                    <a:pt x="452" y="148"/>
                  </a:lnTo>
                  <a:lnTo>
                    <a:pt x="443" y="143"/>
                  </a:lnTo>
                  <a:lnTo>
                    <a:pt x="439" y="138"/>
                  </a:lnTo>
                  <a:lnTo>
                    <a:pt x="437" y="132"/>
                  </a:lnTo>
                  <a:lnTo>
                    <a:pt x="437" y="126"/>
                  </a:lnTo>
                  <a:lnTo>
                    <a:pt x="439" y="122"/>
                  </a:lnTo>
                  <a:lnTo>
                    <a:pt x="440" y="118"/>
                  </a:lnTo>
                  <a:lnTo>
                    <a:pt x="442" y="115"/>
                  </a:lnTo>
                  <a:lnTo>
                    <a:pt x="443" y="115"/>
                  </a:lnTo>
                  <a:lnTo>
                    <a:pt x="434" y="101"/>
                  </a:lnTo>
                  <a:lnTo>
                    <a:pt x="449" y="79"/>
                  </a:lnTo>
                  <a:lnTo>
                    <a:pt x="454" y="60"/>
                  </a:lnTo>
                  <a:lnTo>
                    <a:pt x="458" y="53"/>
                  </a:lnTo>
                  <a:lnTo>
                    <a:pt x="458" y="53"/>
                  </a:lnTo>
                  <a:lnTo>
                    <a:pt x="443" y="47"/>
                  </a:lnTo>
                  <a:lnTo>
                    <a:pt x="443" y="47"/>
                  </a:lnTo>
                  <a:lnTo>
                    <a:pt x="442" y="47"/>
                  </a:lnTo>
                  <a:lnTo>
                    <a:pt x="439" y="46"/>
                  </a:lnTo>
                  <a:lnTo>
                    <a:pt x="437" y="43"/>
                  </a:lnTo>
                  <a:lnTo>
                    <a:pt x="434" y="40"/>
                  </a:lnTo>
                  <a:lnTo>
                    <a:pt x="431" y="37"/>
                  </a:lnTo>
                  <a:lnTo>
                    <a:pt x="428" y="33"/>
                  </a:lnTo>
                  <a:lnTo>
                    <a:pt x="425" y="28"/>
                  </a:lnTo>
                  <a:lnTo>
                    <a:pt x="424" y="26"/>
                  </a:lnTo>
                  <a:lnTo>
                    <a:pt x="424" y="25"/>
                  </a:lnTo>
                  <a:lnTo>
                    <a:pt x="424" y="22"/>
                  </a:lnTo>
                  <a:lnTo>
                    <a:pt x="423" y="19"/>
                  </a:lnTo>
                  <a:lnTo>
                    <a:pt x="422" y="17"/>
                  </a:lnTo>
                  <a:lnTo>
                    <a:pt x="419" y="14"/>
                  </a:lnTo>
                  <a:lnTo>
                    <a:pt x="416" y="13"/>
                  </a:lnTo>
                  <a:lnTo>
                    <a:pt x="410" y="13"/>
                  </a:lnTo>
                  <a:lnTo>
                    <a:pt x="409" y="11"/>
                  </a:lnTo>
                  <a:lnTo>
                    <a:pt x="407" y="10"/>
                  </a:lnTo>
                  <a:lnTo>
                    <a:pt x="406" y="7"/>
                  </a:lnTo>
                  <a:lnTo>
                    <a:pt x="404" y="4"/>
                  </a:lnTo>
                  <a:lnTo>
                    <a:pt x="401" y="1"/>
                  </a:lnTo>
                  <a:lnTo>
                    <a:pt x="397" y="0"/>
                  </a:lnTo>
                  <a:lnTo>
                    <a:pt x="393" y="0"/>
                  </a:lnTo>
                  <a:lnTo>
                    <a:pt x="388" y="0"/>
                  </a:lnTo>
                  <a:lnTo>
                    <a:pt x="386" y="0"/>
                  </a:lnTo>
                  <a:lnTo>
                    <a:pt x="383" y="1"/>
                  </a:lnTo>
                  <a:lnTo>
                    <a:pt x="379" y="2"/>
                  </a:lnTo>
                  <a:lnTo>
                    <a:pt x="373" y="2"/>
                  </a:lnTo>
                  <a:lnTo>
                    <a:pt x="364" y="4"/>
                  </a:lnTo>
                  <a:lnTo>
                    <a:pt x="356" y="7"/>
                  </a:lnTo>
                  <a:lnTo>
                    <a:pt x="346" y="8"/>
                  </a:lnTo>
                  <a:lnTo>
                    <a:pt x="335" y="10"/>
                  </a:lnTo>
                  <a:lnTo>
                    <a:pt x="323" y="13"/>
                  </a:lnTo>
                  <a:lnTo>
                    <a:pt x="310" y="16"/>
                  </a:lnTo>
                  <a:lnTo>
                    <a:pt x="297" y="19"/>
                  </a:lnTo>
                  <a:lnTo>
                    <a:pt x="283" y="22"/>
                  </a:lnTo>
                  <a:lnTo>
                    <a:pt x="269" y="25"/>
                  </a:lnTo>
                  <a:lnTo>
                    <a:pt x="254" y="28"/>
                  </a:lnTo>
                  <a:lnTo>
                    <a:pt x="239" y="30"/>
                  </a:lnTo>
                  <a:lnTo>
                    <a:pt x="224" y="33"/>
                  </a:lnTo>
                  <a:lnTo>
                    <a:pt x="209" y="35"/>
                  </a:lnTo>
                  <a:lnTo>
                    <a:pt x="194" y="38"/>
                  </a:lnTo>
                  <a:lnTo>
                    <a:pt x="179" y="41"/>
                  </a:lnTo>
                  <a:lnTo>
                    <a:pt x="164" y="44"/>
                  </a:lnTo>
                  <a:lnTo>
                    <a:pt x="150" y="47"/>
                  </a:lnTo>
                  <a:lnTo>
                    <a:pt x="137" y="50"/>
                  </a:lnTo>
                  <a:lnTo>
                    <a:pt x="123" y="52"/>
                  </a:lnTo>
                  <a:lnTo>
                    <a:pt x="113" y="55"/>
                  </a:lnTo>
                  <a:lnTo>
                    <a:pt x="101" y="56"/>
                  </a:lnTo>
                  <a:lnTo>
                    <a:pt x="90" y="59"/>
                  </a:lnTo>
                  <a:lnTo>
                    <a:pt x="82" y="60"/>
                  </a:lnTo>
                  <a:lnTo>
                    <a:pt x="75" y="62"/>
                  </a:lnTo>
                  <a:lnTo>
                    <a:pt x="69" y="63"/>
                  </a:lnTo>
                  <a:lnTo>
                    <a:pt x="65" y="63"/>
                  </a:lnTo>
                  <a:lnTo>
                    <a:pt x="62" y="63"/>
                  </a:lnTo>
                  <a:lnTo>
                    <a:pt x="62" y="65"/>
                  </a:lnTo>
                  <a:lnTo>
                    <a:pt x="55" y="37"/>
                  </a:lnTo>
                  <a:lnTo>
                    <a:pt x="51" y="40"/>
                  </a:lnTo>
                  <a:lnTo>
                    <a:pt x="46" y="44"/>
                  </a:lnTo>
                  <a:lnTo>
                    <a:pt x="41" y="47"/>
                  </a:lnTo>
                  <a:lnTo>
                    <a:pt x="36" y="50"/>
                  </a:lnTo>
                  <a:lnTo>
                    <a:pt x="32" y="55"/>
                  </a:lnTo>
                  <a:lnTo>
                    <a:pt x="28" y="58"/>
                  </a:lnTo>
                  <a:lnTo>
                    <a:pt x="24" y="60"/>
                  </a:lnTo>
                  <a:lnTo>
                    <a:pt x="21" y="63"/>
                  </a:lnTo>
                  <a:lnTo>
                    <a:pt x="16" y="66"/>
                  </a:lnTo>
                  <a:lnTo>
                    <a:pt x="12" y="69"/>
                  </a:lnTo>
                  <a:lnTo>
                    <a:pt x="9" y="71"/>
                  </a:lnTo>
                  <a:lnTo>
                    <a:pt x="6" y="73"/>
                  </a:lnTo>
                  <a:lnTo>
                    <a:pt x="5" y="76"/>
                  </a:lnTo>
                  <a:lnTo>
                    <a:pt x="2" y="77"/>
                  </a:lnTo>
                  <a:lnTo>
                    <a:pt x="0" y="77"/>
                  </a:lnTo>
                  <a:lnTo>
                    <a:pt x="0" y="79"/>
                  </a:lnTo>
                  <a:lnTo>
                    <a:pt x="0" y="79"/>
                  </a:lnTo>
                  <a:lnTo>
                    <a:pt x="27" y="219"/>
                  </a:lnTo>
                  <a:lnTo>
                    <a:pt x="42" y="315"/>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28" name="Freeform 62"/>
            <p:cNvSpPr>
              <a:spLocks/>
            </p:cNvSpPr>
            <p:nvPr/>
          </p:nvSpPr>
          <p:spPr bwMode="auto">
            <a:xfrm>
              <a:off x="3038992" y="4455422"/>
              <a:ext cx="326725" cy="212368"/>
            </a:xfrm>
            <a:custGeom>
              <a:avLst/>
              <a:gdLst>
                <a:gd name="T0" fmla="*/ 415 w 486"/>
                <a:gd name="T1" fmla="*/ 245 h 316"/>
                <a:gd name="T2" fmla="*/ 419 w 486"/>
                <a:gd name="T3" fmla="*/ 231 h 316"/>
                <a:gd name="T4" fmla="*/ 433 w 486"/>
                <a:gd name="T5" fmla="*/ 225 h 316"/>
                <a:gd name="T6" fmla="*/ 442 w 486"/>
                <a:gd name="T7" fmla="*/ 227 h 316"/>
                <a:gd name="T8" fmla="*/ 445 w 486"/>
                <a:gd name="T9" fmla="*/ 224 h 316"/>
                <a:gd name="T10" fmla="*/ 454 w 486"/>
                <a:gd name="T11" fmla="*/ 215 h 316"/>
                <a:gd name="T12" fmla="*/ 461 w 486"/>
                <a:gd name="T13" fmla="*/ 211 h 316"/>
                <a:gd name="T14" fmla="*/ 464 w 486"/>
                <a:gd name="T15" fmla="*/ 203 h 316"/>
                <a:gd name="T16" fmla="*/ 473 w 486"/>
                <a:gd name="T17" fmla="*/ 191 h 316"/>
                <a:gd name="T18" fmla="*/ 481 w 486"/>
                <a:gd name="T19" fmla="*/ 185 h 316"/>
                <a:gd name="T20" fmla="*/ 485 w 486"/>
                <a:gd name="T21" fmla="*/ 181 h 316"/>
                <a:gd name="T22" fmla="*/ 484 w 486"/>
                <a:gd name="T23" fmla="*/ 175 h 316"/>
                <a:gd name="T24" fmla="*/ 481 w 486"/>
                <a:gd name="T25" fmla="*/ 173 h 316"/>
                <a:gd name="T26" fmla="*/ 476 w 486"/>
                <a:gd name="T27" fmla="*/ 170 h 316"/>
                <a:gd name="T28" fmla="*/ 461 w 486"/>
                <a:gd name="T29" fmla="*/ 156 h 316"/>
                <a:gd name="T30" fmla="*/ 452 w 486"/>
                <a:gd name="T31" fmla="*/ 148 h 316"/>
                <a:gd name="T32" fmla="*/ 439 w 486"/>
                <a:gd name="T33" fmla="*/ 138 h 316"/>
                <a:gd name="T34" fmla="*/ 439 w 486"/>
                <a:gd name="T35" fmla="*/ 122 h 316"/>
                <a:gd name="T36" fmla="*/ 443 w 486"/>
                <a:gd name="T37" fmla="*/ 115 h 316"/>
                <a:gd name="T38" fmla="*/ 454 w 486"/>
                <a:gd name="T39" fmla="*/ 60 h 316"/>
                <a:gd name="T40" fmla="*/ 443 w 486"/>
                <a:gd name="T41" fmla="*/ 47 h 316"/>
                <a:gd name="T42" fmla="*/ 442 w 486"/>
                <a:gd name="T43" fmla="*/ 47 h 316"/>
                <a:gd name="T44" fmla="*/ 434 w 486"/>
                <a:gd name="T45" fmla="*/ 40 h 316"/>
                <a:gd name="T46" fmla="*/ 425 w 486"/>
                <a:gd name="T47" fmla="*/ 28 h 316"/>
                <a:gd name="T48" fmla="*/ 424 w 486"/>
                <a:gd name="T49" fmla="*/ 25 h 316"/>
                <a:gd name="T50" fmla="*/ 422 w 486"/>
                <a:gd name="T51" fmla="*/ 17 h 316"/>
                <a:gd name="T52" fmla="*/ 410 w 486"/>
                <a:gd name="T53" fmla="*/ 13 h 316"/>
                <a:gd name="T54" fmla="*/ 407 w 486"/>
                <a:gd name="T55" fmla="*/ 10 h 316"/>
                <a:gd name="T56" fmla="*/ 401 w 486"/>
                <a:gd name="T57" fmla="*/ 1 h 316"/>
                <a:gd name="T58" fmla="*/ 388 w 486"/>
                <a:gd name="T59" fmla="*/ 0 h 316"/>
                <a:gd name="T60" fmla="*/ 383 w 486"/>
                <a:gd name="T61" fmla="*/ 1 h 316"/>
                <a:gd name="T62" fmla="*/ 364 w 486"/>
                <a:gd name="T63" fmla="*/ 4 h 316"/>
                <a:gd name="T64" fmla="*/ 335 w 486"/>
                <a:gd name="T65" fmla="*/ 10 h 316"/>
                <a:gd name="T66" fmla="*/ 297 w 486"/>
                <a:gd name="T67" fmla="*/ 19 h 316"/>
                <a:gd name="T68" fmla="*/ 254 w 486"/>
                <a:gd name="T69" fmla="*/ 28 h 316"/>
                <a:gd name="T70" fmla="*/ 209 w 486"/>
                <a:gd name="T71" fmla="*/ 35 h 316"/>
                <a:gd name="T72" fmla="*/ 164 w 486"/>
                <a:gd name="T73" fmla="*/ 44 h 316"/>
                <a:gd name="T74" fmla="*/ 123 w 486"/>
                <a:gd name="T75" fmla="*/ 52 h 316"/>
                <a:gd name="T76" fmla="*/ 90 w 486"/>
                <a:gd name="T77" fmla="*/ 59 h 316"/>
                <a:gd name="T78" fmla="*/ 69 w 486"/>
                <a:gd name="T79" fmla="*/ 63 h 316"/>
                <a:gd name="T80" fmla="*/ 62 w 486"/>
                <a:gd name="T81" fmla="*/ 65 h 316"/>
                <a:gd name="T82" fmla="*/ 51 w 486"/>
                <a:gd name="T83" fmla="*/ 40 h 316"/>
                <a:gd name="T84" fmla="*/ 36 w 486"/>
                <a:gd name="T85" fmla="*/ 50 h 316"/>
                <a:gd name="T86" fmla="*/ 24 w 486"/>
                <a:gd name="T87" fmla="*/ 60 h 316"/>
                <a:gd name="T88" fmla="*/ 12 w 486"/>
                <a:gd name="T89" fmla="*/ 69 h 316"/>
                <a:gd name="T90" fmla="*/ 5 w 486"/>
                <a:gd name="T91" fmla="*/ 76 h 316"/>
                <a:gd name="T92" fmla="*/ 0 w 486"/>
                <a:gd name="T93" fmla="*/ 79 h 316"/>
                <a:gd name="T94" fmla="*/ 42 w 486"/>
                <a:gd name="T95" fmla="*/ 31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316">
                  <a:moveTo>
                    <a:pt x="42" y="315"/>
                  </a:moveTo>
                  <a:lnTo>
                    <a:pt x="122" y="299"/>
                  </a:lnTo>
                  <a:lnTo>
                    <a:pt x="415" y="245"/>
                  </a:lnTo>
                  <a:lnTo>
                    <a:pt x="415" y="245"/>
                  </a:lnTo>
                  <a:lnTo>
                    <a:pt x="416" y="236"/>
                  </a:lnTo>
                  <a:lnTo>
                    <a:pt x="419" y="231"/>
                  </a:lnTo>
                  <a:lnTo>
                    <a:pt x="423" y="228"/>
                  </a:lnTo>
                  <a:lnTo>
                    <a:pt x="427" y="225"/>
                  </a:lnTo>
                  <a:lnTo>
                    <a:pt x="433" y="225"/>
                  </a:lnTo>
                  <a:lnTo>
                    <a:pt x="437" y="225"/>
                  </a:lnTo>
                  <a:lnTo>
                    <a:pt x="440" y="225"/>
                  </a:lnTo>
                  <a:lnTo>
                    <a:pt x="442" y="227"/>
                  </a:lnTo>
                  <a:lnTo>
                    <a:pt x="442" y="227"/>
                  </a:lnTo>
                  <a:lnTo>
                    <a:pt x="442" y="225"/>
                  </a:lnTo>
                  <a:lnTo>
                    <a:pt x="445" y="224"/>
                  </a:lnTo>
                  <a:lnTo>
                    <a:pt x="448" y="221"/>
                  </a:lnTo>
                  <a:lnTo>
                    <a:pt x="452" y="218"/>
                  </a:lnTo>
                  <a:lnTo>
                    <a:pt x="454" y="215"/>
                  </a:lnTo>
                  <a:lnTo>
                    <a:pt x="458" y="214"/>
                  </a:lnTo>
                  <a:lnTo>
                    <a:pt x="460" y="211"/>
                  </a:lnTo>
                  <a:lnTo>
                    <a:pt x="461" y="211"/>
                  </a:lnTo>
                  <a:lnTo>
                    <a:pt x="461" y="211"/>
                  </a:lnTo>
                  <a:lnTo>
                    <a:pt x="461" y="207"/>
                  </a:lnTo>
                  <a:lnTo>
                    <a:pt x="464" y="203"/>
                  </a:lnTo>
                  <a:lnTo>
                    <a:pt x="467" y="198"/>
                  </a:lnTo>
                  <a:lnTo>
                    <a:pt x="470" y="194"/>
                  </a:lnTo>
                  <a:lnTo>
                    <a:pt x="473" y="191"/>
                  </a:lnTo>
                  <a:lnTo>
                    <a:pt x="476" y="188"/>
                  </a:lnTo>
                  <a:lnTo>
                    <a:pt x="479" y="186"/>
                  </a:lnTo>
                  <a:lnTo>
                    <a:pt x="481" y="185"/>
                  </a:lnTo>
                  <a:lnTo>
                    <a:pt x="481" y="185"/>
                  </a:lnTo>
                  <a:lnTo>
                    <a:pt x="484" y="184"/>
                  </a:lnTo>
                  <a:lnTo>
                    <a:pt x="485" y="181"/>
                  </a:lnTo>
                  <a:lnTo>
                    <a:pt x="485" y="179"/>
                  </a:lnTo>
                  <a:lnTo>
                    <a:pt x="485" y="176"/>
                  </a:lnTo>
                  <a:lnTo>
                    <a:pt x="484" y="175"/>
                  </a:lnTo>
                  <a:lnTo>
                    <a:pt x="482" y="174"/>
                  </a:lnTo>
                  <a:lnTo>
                    <a:pt x="482" y="173"/>
                  </a:lnTo>
                  <a:lnTo>
                    <a:pt x="481" y="173"/>
                  </a:lnTo>
                  <a:lnTo>
                    <a:pt x="481" y="173"/>
                  </a:lnTo>
                  <a:lnTo>
                    <a:pt x="479" y="171"/>
                  </a:lnTo>
                  <a:lnTo>
                    <a:pt x="476" y="170"/>
                  </a:lnTo>
                  <a:lnTo>
                    <a:pt x="472" y="165"/>
                  </a:lnTo>
                  <a:lnTo>
                    <a:pt x="467" y="161"/>
                  </a:lnTo>
                  <a:lnTo>
                    <a:pt x="461" y="156"/>
                  </a:lnTo>
                  <a:lnTo>
                    <a:pt x="457" y="152"/>
                  </a:lnTo>
                  <a:lnTo>
                    <a:pt x="454" y="149"/>
                  </a:lnTo>
                  <a:lnTo>
                    <a:pt x="452" y="148"/>
                  </a:lnTo>
                  <a:lnTo>
                    <a:pt x="452" y="148"/>
                  </a:lnTo>
                  <a:lnTo>
                    <a:pt x="443" y="143"/>
                  </a:lnTo>
                  <a:lnTo>
                    <a:pt x="439" y="138"/>
                  </a:lnTo>
                  <a:lnTo>
                    <a:pt x="437" y="132"/>
                  </a:lnTo>
                  <a:lnTo>
                    <a:pt x="437" y="126"/>
                  </a:lnTo>
                  <a:lnTo>
                    <a:pt x="439" y="122"/>
                  </a:lnTo>
                  <a:lnTo>
                    <a:pt x="440" y="118"/>
                  </a:lnTo>
                  <a:lnTo>
                    <a:pt x="442" y="115"/>
                  </a:lnTo>
                  <a:lnTo>
                    <a:pt x="443" y="115"/>
                  </a:lnTo>
                  <a:lnTo>
                    <a:pt x="434" y="101"/>
                  </a:lnTo>
                  <a:lnTo>
                    <a:pt x="449" y="79"/>
                  </a:lnTo>
                  <a:lnTo>
                    <a:pt x="454" y="60"/>
                  </a:lnTo>
                  <a:lnTo>
                    <a:pt x="458" y="53"/>
                  </a:lnTo>
                  <a:lnTo>
                    <a:pt x="458" y="53"/>
                  </a:lnTo>
                  <a:lnTo>
                    <a:pt x="443" y="47"/>
                  </a:lnTo>
                  <a:lnTo>
                    <a:pt x="443" y="47"/>
                  </a:lnTo>
                  <a:lnTo>
                    <a:pt x="443" y="47"/>
                  </a:lnTo>
                  <a:lnTo>
                    <a:pt x="442" y="47"/>
                  </a:lnTo>
                  <a:lnTo>
                    <a:pt x="439" y="46"/>
                  </a:lnTo>
                  <a:lnTo>
                    <a:pt x="437" y="43"/>
                  </a:lnTo>
                  <a:lnTo>
                    <a:pt x="434" y="40"/>
                  </a:lnTo>
                  <a:lnTo>
                    <a:pt x="431" y="37"/>
                  </a:lnTo>
                  <a:lnTo>
                    <a:pt x="428" y="33"/>
                  </a:lnTo>
                  <a:lnTo>
                    <a:pt x="425" y="28"/>
                  </a:lnTo>
                  <a:lnTo>
                    <a:pt x="425" y="28"/>
                  </a:lnTo>
                  <a:lnTo>
                    <a:pt x="424" y="26"/>
                  </a:lnTo>
                  <a:lnTo>
                    <a:pt x="424" y="25"/>
                  </a:lnTo>
                  <a:lnTo>
                    <a:pt x="424" y="22"/>
                  </a:lnTo>
                  <a:lnTo>
                    <a:pt x="423" y="19"/>
                  </a:lnTo>
                  <a:lnTo>
                    <a:pt x="422" y="17"/>
                  </a:lnTo>
                  <a:lnTo>
                    <a:pt x="419" y="14"/>
                  </a:lnTo>
                  <a:lnTo>
                    <a:pt x="416" y="13"/>
                  </a:lnTo>
                  <a:lnTo>
                    <a:pt x="410" y="13"/>
                  </a:lnTo>
                  <a:lnTo>
                    <a:pt x="410" y="13"/>
                  </a:lnTo>
                  <a:lnTo>
                    <a:pt x="409" y="11"/>
                  </a:lnTo>
                  <a:lnTo>
                    <a:pt x="407" y="10"/>
                  </a:lnTo>
                  <a:lnTo>
                    <a:pt x="406" y="7"/>
                  </a:lnTo>
                  <a:lnTo>
                    <a:pt x="404" y="4"/>
                  </a:lnTo>
                  <a:lnTo>
                    <a:pt x="401" y="1"/>
                  </a:lnTo>
                  <a:lnTo>
                    <a:pt x="397" y="0"/>
                  </a:lnTo>
                  <a:lnTo>
                    <a:pt x="393" y="0"/>
                  </a:lnTo>
                  <a:lnTo>
                    <a:pt x="388" y="0"/>
                  </a:lnTo>
                  <a:lnTo>
                    <a:pt x="388" y="0"/>
                  </a:lnTo>
                  <a:lnTo>
                    <a:pt x="386" y="0"/>
                  </a:lnTo>
                  <a:lnTo>
                    <a:pt x="383" y="1"/>
                  </a:lnTo>
                  <a:lnTo>
                    <a:pt x="379" y="2"/>
                  </a:lnTo>
                  <a:lnTo>
                    <a:pt x="373" y="2"/>
                  </a:lnTo>
                  <a:lnTo>
                    <a:pt x="364" y="4"/>
                  </a:lnTo>
                  <a:lnTo>
                    <a:pt x="356" y="7"/>
                  </a:lnTo>
                  <a:lnTo>
                    <a:pt x="346" y="8"/>
                  </a:lnTo>
                  <a:lnTo>
                    <a:pt x="335" y="10"/>
                  </a:lnTo>
                  <a:lnTo>
                    <a:pt x="323" y="13"/>
                  </a:lnTo>
                  <a:lnTo>
                    <a:pt x="310" y="16"/>
                  </a:lnTo>
                  <a:lnTo>
                    <a:pt x="297" y="19"/>
                  </a:lnTo>
                  <a:lnTo>
                    <a:pt x="283" y="22"/>
                  </a:lnTo>
                  <a:lnTo>
                    <a:pt x="269" y="25"/>
                  </a:lnTo>
                  <a:lnTo>
                    <a:pt x="254" y="28"/>
                  </a:lnTo>
                  <a:lnTo>
                    <a:pt x="239" y="30"/>
                  </a:lnTo>
                  <a:lnTo>
                    <a:pt x="224" y="33"/>
                  </a:lnTo>
                  <a:lnTo>
                    <a:pt x="209" y="35"/>
                  </a:lnTo>
                  <a:lnTo>
                    <a:pt x="194" y="38"/>
                  </a:lnTo>
                  <a:lnTo>
                    <a:pt x="179" y="41"/>
                  </a:lnTo>
                  <a:lnTo>
                    <a:pt x="164" y="44"/>
                  </a:lnTo>
                  <a:lnTo>
                    <a:pt x="150" y="47"/>
                  </a:lnTo>
                  <a:lnTo>
                    <a:pt x="137" y="50"/>
                  </a:lnTo>
                  <a:lnTo>
                    <a:pt x="123" y="52"/>
                  </a:lnTo>
                  <a:lnTo>
                    <a:pt x="113" y="55"/>
                  </a:lnTo>
                  <a:lnTo>
                    <a:pt x="101" y="56"/>
                  </a:lnTo>
                  <a:lnTo>
                    <a:pt x="90" y="59"/>
                  </a:lnTo>
                  <a:lnTo>
                    <a:pt x="82" y="60"/>
                  </a:lnTo>
                  <a:lnTo>
                    <a:pt x="75" y="62"/>
                  </a:lnTo>
                  <a:lnTo>
                    <a:pt x="69" y="63"/>
                  </a:lnTo>
                  <a:lnTo>
                    <a:pt x="65" y="63"/>
                  </a:lnTo>
                  <a:lnTo>
                    <a:pt x="62" y="63"/>
                  </a:lnTo>
                  <a:lnTo>
                    <a:pt x="62" y="65"/>
                  </a:lnTo>
                  <a:lnTo>
                    <a:pt x="55" y="37"/>
                  </a:lnTo>
                  <a:lnTo>
                    <a:pt x="55" y="37"/>
                  </a:lnTo>
                  <a:lnTo>
                    <a:pt x="51" y="40"/>
                  </a:lnTo>
                  <a:lnTo>
                    <a:pt x="46" y="44"/>
                  </a:lnTo>
                  <a:lnTo>
                    <a:pt x="41" y="47"/>
                  </a:lnTo>
                  <a:lnTo>
                    <a:pt x="36" y="50"/>
                  </a:lnTo>
                  <a:lnTo>
                    <a:pt x="32" y="55"/>
                  </a:lnTo>
                  <a:lnTo>
                    <a:pt x="28" y="58"/>
                  </a:lnTo>
                  <a:lnTo>
                    <a:pt x="24" y="60"/>
                  </a:lnTo>
                  <a:lnTo>
                    <a:pt x="21" y="63"/>
                  </a:lnTo>
                  <a:lnTo>
                    <a:pt x="16" y="66"/>
                  </a:lnTo>
                  <a:lnTo>
                    <a:pt x="12" y="69"/>
                  </a:lnTo>
                  <a:lnTo>
                    <a:pt x="9" y="71"/>
                  </a:lnTo>
                  <a:lnTo>
                    <a:pt x="6" y="73"/>
                  </a:lnTo>
                  <a:lnTo>
                    <a:pt x="5" y="76"/>
                  </a:lnTo>
                  <a:lnTo>
                    <a:pt x="2" y="77"/>
                  </a:lnTo>
                  <a:lnTo>
                    <a:pt x="0" y="77"/>
                  </a:lnTo>
                  <a:lnTo>
                    <a:pt x="0" y="79"/>
                  </a:lnTo>
                  <a:lnTo>
                    <a:pt x="0" y="79"/>
                  </a:lnTo>
                  <a:lnTo>
                    <a:pt x="27" y="219"/>
                  </a:lnTo>
                  <a:lnTo>
                    <a:pt x="42" y="315"/>
                  </a:lnTo>
                </a:path>
              </a:pathLst>
            </a:custGeom>
            <a:solidFill>
              <a:schemeClr val="accent2">
                <a:lumMod val="7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29" name="Freeform 63"/>
            <p:cNvSpPr>
              <a:spLocks/>
            </p:cNvSpPr>
            <p:nvPr/>
          </p:nvSpPr>
          <p:spPr bwMode="auto">
            <a:xfrm>
              <a:off x="3357278" y="4198966"/>
              <a:ext cx="94039" cy="181941"/>
            </a:xfrm>
            <a:custGeom>
              <a:avLst/>
              <a:gdLst>
                <a:gd name="T0" fmla="*/ 61 w 140"/>
                <a:gd name="T1" fmla="*/ 267 h 271"/>
                <a:gd name="T2" fmla="*/ 56 w 140"/>
                <a:gd name="T3" fmla="*/ 251 h 271"/>
                <a:gd name="T4" fmla="*/ 53 w 140"/>
                <a:gd name="T5" fmla="*/ 231 h 271"/>
                <a:gd name="T6" fmla="*/ 49 w 140"/>
                <a:gd name="T7" fmla="*/ 210 h 271"/>
                <a:gd name="T8" fmla="*/ 46 w 140"/>
                <a:gd name="T9" fmla="*/ 195 h 271"/>
                <a:gd name="T10" fmla="*/ 41 w 140"/>
                <a:gd name="T11" fmla="*/ 183 h 271"/>
                <a:gd name="T12" fmla="*/ 35 w 140"/>
                <a:gd name="T13" fmla="*/ 177 h 271"/>
                <a:gd name="T14" fmla="*/ 31 w 140"/>
                <a:gd name="T15" fmla="*/ 183 h 271"/>
                <a:gd name="T16" fmla="*/ 21 w 140"/>
                <a:gd name="T17" fmla="*/ 138 h 271"/>
                <a:gd name="T18" fmla="*/ 0 w 140"/>
                <a:gd name="T19" fmla="*/ 33 h 271"/>
                <a:gd name="T20" fmla="*/ 133 w 140"/>
                <a:gd name="T21" fmla="*/ 8 h 271"/>
                <a:gd name="T22" fmla="*/ 134 w 140"/>
                <a:gd name="T23" fmla="*/ 12 h 271"/>
                <a:gd name="T24" fmla="*/ 134 w 140"/>
                <a:gd name="T25" fmla="*/ 21 h 271"/>
                <a:gd name="T26" fmla="*/ 130 w 140"/>
                <a:gd name="T27" fmla="*/ 30 h 271"/>
                <a:gd name="T28" fmla="*/ 133 w 140"/>
                <a:gd name="T29" fmla="*/ 33 h 271"/>
                <a:gd name="T30" fmla="*/ 137 w 140"/>
                <a:gd name="T31" fmla="*/ 42 h 271"/>
                <a:gd name="T32" fmla="*/ 139 w 140"/>
                <a:gd name="T33" fmla="*/ 53 h 271"/>
                <a:gd name="T34" fmla="*/ 134 w 140"/>
                <a:gd name="T35" fmla="*/ 66 h 271"/>
                <a:gd name="T36" fmla="*/ 120 w 140"/>
                <a:gd name="T37" fmla="*/ 78 h 271"/>
                <a:gd name="T38" fmla="*/ 120 w 140"/>
                <a:gd name="T39" fmla="*/ 80 h 271"/>
                <a:gd name="T40" fmla="*/ 114 w 140"/>
                <a:gd name="T41" fmla="*/ 86 h 271"/>
                <a:gd name="T42" fmla="*/ 115 w 140"/>
                <a:gd name="T43" fmla="*/ 92 h 271"/>
                <a:gd name="T44" fmla="*/ 115 w 140"/>
                <a:gd name="T45" fmla="*/ 104 h 271"/>
                <a:gd name="T46" fmla="*/ 115 w 140"/>
                <a:gd name="T47" fmla="*/ 119 h 271"/>
                <a:gd name="T48" fmla="*/ 114 w 140"/>
                <a:gd name="T49" fmla="*/ 135 h 271"/>
                <a:gd name="T50" fmla="*/ 111 w 140"/>
                <a:gd name="T51" fmla="*/ 146 h 271"/>
                <a:gd name="T52" fmla="*/ 110 w 140"/>
                <a:gd name="T53" fmla="*/ 155 h 271"/>
                <a:gd name="T54" fmla="*/ 109 w 140"/>
                <a:gd name="T55" fmla="*/ 160 h 271"/>
                <a:gd name="T56" fmla="*/ 106 w 140"/>
                <a:gd name="T57" fmla="*/ 176 h 271"/>
                <a:gd name="T58" fmla="*/ 110 w 140"/>
                <a:gd name="T59" fmla="*/ 193 h 271"/>
                <a:gd name="T60" fmla="*/ 111 w 140"/>
                <a:gd name="T61" fmla="*/ 199 h 271"/>
                <a:gd name="T62" fmla="*/ 111 w 140"/>
                <a:gd name="T63" fmla="*/ 207 h 271"/>
                <a:gd name="T64" fmla="*/ 111 w 140"/>
                <a:gd name="T65" fmla="*/ 210 h 271"/>
                <a:gd name="T66" fmla="*/ 114 w 140"/>
                <a:gd name="T67" fmla="*/ 218 h 271"/>
                <a:gd name="T68" fmla="*/ 114 w 140"/>
                <a:gd name="T69" fmla="*/ 228 h 271"/>
                <a:gd name="T70" fmla="*/ 111 w 140"/>
                <a:gd name="T71" fmla="*/ 234 h 271"/>
                <a:gd name="T72" fmla="*/ 111 w 140"/>
                <a:gd name="T73" fmla="*/ 245 h 271"/>
                <a:gd name="T74" fmla="*/ 118 w 140"/>
                <a:gd name="T75" fmla="*/ 255 h 271"/>
                <a:gd name="T76" fmla="*/ 112 w 140"/>
                <a:gd name="T77" fmla="*/ 256 h 271"/>
                <a:gd name="T78" fmla="*/ 100 w 140"/>
                <a:gd name="T79" fmla="*/ 259 h 271"/>
                <a:gd name="T80" fmla="*/ 84 w 140"/>
                <a:gd name="T81" fmla="*/ 264 h 271"/>
                <a:gd name="T82" fmla="*/ 70 w 140"/>
                <a:gd name="T83" fmla="*/ 267 h 271"/>
                <a:gd name="T84" fmla="*/ 61 w 140"/>
                <a:gd name="T85" fmla="*/ 26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271">
                  <a:moveTo>
                    <a:pt x="61" y="270"/>
                  </a:moveTo>
                  <a:lnTo>
                    <a:pt x="61" y="268"/>
                  </a:lnTo>
                  <a:lnTo>
                    <a:pt x="61" y="267"/>
                  </a:lnTo>
                  <a:lnTo>
                    <a:pt x="59" y="262"/>
                  </a:lnTo>
                  <a:lnTo>
                    <a:pt x="58" y="256"/>
                  </a:lnTo>
                  <a:lnTo>
                    <a:pt x="56" y="251"/>
                  </a:lnTo>
                  <a:lnTo>
                    <a:pt x="56" y="245"/>
                  </a:lnTo>
                  <a:lnTo>
                    <a:pt x="55" y="237"/>
                  </a:lnTo>
                  <a:lnTo>
                    <a:pt x="53" y="231"/>
                  </a:lnTo>
                  <a:lnTo>
                    <a:pt x="52" y="223"/>
                  </a:lnTo>
                  <a:lnTo>
                    <a:pt x="50" y="216"/>
                  </a:lnTo>
                  <a:lnTo>
                    <a:pt x="49" y="210"/>
                  </a:lnTo>
                  <a:lnTo>
                    <a:pt x="49" y="204"/>
                  </a:lnTo>
                  <a:lnTo>
                    <a:pt x="47" y="199"/>
                  </a:lnTo>
                  <a:lnTo>
                    <a:pt x="46" y="195"/>
                  </a:lnTo>
                  <a:lnTo>
                    <a:pt x="46" y="192"/>
                  </a:lnTo>
                  <a:lnTo>
                    <a:pt x="44" y="190"/>
                  </a:lnTo>
                  <a:lnTo>
                    <a:pt x="41" y="183"/>
                  </a:lnTo>
                  <a:lnTo>
                    <a:pt x="38" y="179"/>
                  </a:lnTo>
                  <a:lnTo>
                    <a:pt x="37" y="177"/>
                  </a:lnTo>
                  <a:lnTo>
                    <a:pt x="35" y="177"/>
                  </a:lnTo>
                  <a:lnTo>
                    <a:pt x="34" y="179"/>
                  </a:lnTo>
                  <a:lnTo>
                    <a:pt x="32" y="182"/>
                  </a:lnTo>
                  <a:lnTo>
                    <a:pt x="31" y="183"/>
                  </a:lnTo>
                  <a:lnTo>
                    <a:pt x="31" y="183"/>
                  </a:lnTo>
                  <a:lnTo>
                    <a:pt x="28" y="180"/>
                  </a:lnTo>
                  <a:lnTo>
                    <a:pt x="21" y="138"/>
                  </a:lnTo>
                  <a:lnTo>
                    <a:pt x="18" y="108"/>
                  </a:lnTo>
                  <a:lnTo>
                    <a:pt x="13" y="96"/>
                  </a:lnTo>
                  <a:lnTo>
                    <a:pt x="0" y="33"/>
                  </a:lnTo>
                  <a:lnTo>
                    <a:pt x="0" y="33"/>
                  </a:lnTo>
                  <a:lnTo>
                    <a:pt x="131" y="0"/>
                  </a:lnTo>
                  <a:lnTo>
                    <a:pt x="133" y="8"/>
                  </a:lnTo>
                  <a:lnTo>
                    <a:pt x="133" y="8"/>
                  </a:lnTo>
                  <a:lnTo>
                    <a:pt x="133" y="9"/>
                  </a:lnTo>
                  <a:lnTo>
                    <a:pt x="134" y="12"/>
                  </a:lnTo>
                  <a:lnTo>
                    <a:pt x="134" y="14"/>
                  </a:lnTo>
                  <a:lnTo>
                    <a:pt x="134" y="18"/>
                  </a:lnTo>
                  <a:lnTo>
                    <a:pt x="134" y="21"/>
                  </a:lnTo>
                  <a:lnTo>
                    <a:pt x="133" y="24"/>
                  </a:lnTo>
                  <a:lnTo>
                    <a:pt x="130" y="29"/>
                  </a:lnTo>
                  <a:lnTo>
                    <a:pt x="130" y="30"/>
                  </a:lnTo>
                  <a:lnTo>
                    <a:pt x="131" y="30"/>
                  </a:lnTo>
                  <a:lnTo>
                    <a:pt x="133" y="32"/>
                  </a:lnTo>
                  <a:lnTo>
                    <a:pt x="133" y="33"/>
                  </a:lnTo>
                  <a:lnTo>
                    <a:pt x="134" y="36"/>
                  </a:lnTo>
                  <a:lnTo>
                    <a:pt x="136" y="38"/>
                  </a:lnTo>
                  <a:lnTo>
                    <a:pt x="137" y="42"/>
                  </a:lnTo>
                  <a:lnTo>
                    <a:pt x="139" y="45"/>
                  </a:lnTo>
                  <a:lnTo>
                    <a:pt x="139" y="50"/>
                  </a:lnTo>
                  <a:lnTo>
                    <a:pt x="139" y="53"/>
                  </a:lnTo>
                  <a:lnTo>
                    <a:pt x="139" y="57"/>
                  </a:lnTo>
                  <a:lnTo>
                    <a:pt x="137" y="62"/>
                  </a:lnTo>
                  <a:lnTo>
                    <a:pt x="134" y="66"/>
                  </a:lnTo>
                  <a:lnTo>
                    <a:pt x="131" y="69"/>
                  </a:lnTo>
                  <a:lnTo>
                    <a:pt x="125" y="74"/>
                  </a:lnTo>
                  <a:lnTo>
                    <a:pt x="120" y="78"/>
                  </a:lnTo>
                  <a:lnTo>
                    <a:pt x="120" y="80"/>
                  </a:lnTo>
                  <a:lnTo>
                    <a:pt x="120" y="80"/>
                  </a:lnTo>
                  <a:lnTo>
                    <a:pt x="120" y="80"/>
                  </a:lnTo>
                  <a:lnTo>
                    <a:pt x="120" y="78"/>
                  </a:lnTo>
                  <a:lnTo>
                    <a:pt x="114" y="84"/>
                  </a:lnTo>
                  <a:lnTo>
                    <a:pt x="114" y="86"/>
                  </a:lnTo>
                  <a:lnTo>
                    <a:pt x="114" y="86"/>
                  </a:lnTo>
                  <a:lnTo>
                    <a:pt x="114" y="89"/>
                  </a:lnTo>
                  <a:lnTo>
                    <a:pt x="115" y="92"/>
                  </a:lnTo>
                  <a:lnTo>
                    <a:pt x="115" y="96"/>
                  </a:lnTo>
                  <a:lnTo>
                    <a:pt x="115" y="100"/>
                  </a:lnTo>
                  <a:lnTo>
                    <a:pt x="115" y="104"/>
                  </a:lnTo>
                  <a:lnTo>
                    <a:pt x="115" y="108"/>
                  </a:lnTo>
                  <a:lnTo>
                    <a:pt x="115" y="114"/>
                  </a:lnTo>
                  <a:lnTo>
                    <a:pt x="115" y="119"/>
                  </a:lnTo>
                  <a:lnTo>
                    <a:pt x="115" y="125"/>
                  </a:lnTo>
                  <a:lnTo>
                    <a:pt x="114" y="130"/>
                  </a:lnTo>
                  <a:lnTo>
                    <a:pt x="114" y="135"/>
                  </a:lnTo>
                  <a:lnTo>
                    <a:pt x="112" y="138"/>
                  </a:lnTo>
                  <a:lnTo>
                    <a:pt x="112" y="143"/>
                  </a:lnTo>
                  <a:lnTo>
                    <a:pt x="111" y="146"/>
                  </a:lnTo>
                  <a:lnTo>
                    <a:pt x="111" y="149"/>
                  </a:lnTo>
                  <a:lnTo>
                    <a:pt x="110" y="152"/>
                  </a:lnTo>
                  <a:lnTo>
                    <a:pt x="110" y="155"/>
                  </a:lnTo>
                  <a:lnTo>
                    <a:pt x="110" y="156"/>
                  </a:lnTo>
                  <a:lnTo>
                    <a:pt x="110" y="156"/>
                  </a:lnTo>
                  <a:lnTo>
                    <a:pt x="109" y="160"/>
                  </a:lnTo>
                  <a:lnTo>
                    <a:pt x="107" y="165"/>
                  </a:lnTo>
                  <a:lnTo>
                    <a:pt x="106" y="170"/>
                  </a:lnTo>
                  <a:lnTo>
                    <a:pt x="106" y="176"/>
                  </a:lnTo>
                  <a:lnTo>
                    <a:pt x="106" y="182"/>
                  </a:lnTo>
                  <a:lnTo>
                    <a:pt x="107" y="188"/>
                  </a:lnTo>
                  <a:lnTo>
                    <a:pt x="110" y="193"/>
                  </a:lnTo>
                  <a:lnTo>
                    <a:pt x="111" y="193"/>
                  </a:lnTo>
                  <a:lnTo>
                    <a:pt x="111" y="196"/>
                  </a:lnTo>
                  <a:lnTo>
                    <a:pt x="111" y="199"/>
                  </a:lnTo>
                  <a:lnTo>
                    <a:pt x="111" y="202"/>
                  </a:lnTo>
                  <a:lnTo>
                    <a:pt x="111" y="204"/>
                  </a:lnTo>
                  <a:lnTo>
                    <a:pt x="111" y="207"/>
                  </a:lnTo>
                  <a:lnTo>
                    <a:pt x="111" y="209"/>
                  </a:lnTo>
                  <a:lnTo>
                    <a:pt x="111" y="210"/>
                  </a:lnTo>
                  <a:lnTo>
                    <a:pt x="111" y="210"/>
                  </a:lnTo>
                  <a:lnTo>
                    <a:pt x="112" y="212"/>
                  </a:lnTo>
                  <a:lnTo>
                    <a:pt x="112" y="215"/>
                  </a:lnTo>
                  <a:lnTo>
                    <a:pt x="114" y="218"/>
                  </a:lnTo>
                  <a:lnTo>
                    <a:pt x="114" y="221"/>
                  </a:lnTo>
                  <a:lnTo>
                    <a:pt x="114" y="225"/>
                  </a:lnTo>
                  <a:lnTo>
                    <a:pt x="114" y="228"/>
                  </a:lnTo>
                  <a:lnTo>
                    <a:pt x="111" y="231"/>
                  </a:lnTo>
                  <a:lnTo>
                    <a:pt x="111" y="232"/>
                  </a:lnTo>
                  <a:lnTo>
                    <a:pt x="111" y="234"/>
                  </a:lnTo>
                  <a:lnTo>
                    <a:pt x="111" y="237"/>
                  </a:lnTo>
                  <a:lnTo>
                    <a:pt x="111" y="240"/>
                  </a:lnTo>
                  <a:lnTo>
                    <a:pt x="111" y="245"/>
                  </a:lnTo>
                  <a:lnTo>
                    <a:pt x="112" y="249"/>
                  </a:lnTo>
                  <a:lnTo>
                    <a:pt x="114" y="252"/>
                  </a:lnTo>
                  <a:lnTo>
                    <a:pt x="118" y="255"/>
                  </a:lnTo>
                  <a:lnTo>
                    <a:pt x="117" y="255"/>
                  </a:lnTo>
                  <a:lnTo>
                    <a:pt x="115" y="255"/>
                  </a:lnTo>
                  <a:lnTo>
                    <a:pt x="112" y="256"/>
                  </a:lnTo>
                  <a:lnTo>
                    <a:pt x="110" y="256"/>
                  </a:lnTo>
                  <a:lnTo>
                    <a:pt x="106" y="258"/>
                  </a:lnTo>
                  <a:lnTo>
                    <a:pt x="100" y="259"/>
                  </a:lnTo>
                  <a:lnTo>
                    <a:pt x="95" y="261"/>
                  </a:lnTo>
                  <a:lnTo>
                    <a:pt x="89" y="262"/>
                  </a:lnTo>
                  <a:lnTo>
                    <a:pt x="84" y="264"/>
                  </a:lnTo>
                  <a:lnTo>
                    <a:pt x="80" y="265"/>
                  </a:lnTo>
                  <a:lnTo>
                    <a:pt x="74" y="267"/>
                  </a:lnTo>
                  <a:lnTo>
                    <a:pt x="70" y="267"/>
                  </a:lnTo>
                  <a:lnTo>
                    <a:pt x="67" y="268"/>
                  </a:lnTo>
                  <a:lnTo>
                    <a:pt x="64" y="268"/>
                  </a:lnTo>
                  <a:lnTo>
                    <a:pt x="61" y="268"/>
                  </a:lnTo>
                  <a:lnTo>
                    <a:pt x="61" y="270"/>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30" name="Freeform 64"/>
            <p:cNvSpPr>
              <a:spLocks/>
            </p:cNvSpPr>
            <p:nvPr/>
          </p:nvSpPr>
          <p:spPr bwMode="auto">
            <a:xfrm>
              <a:off x="3357278" y="4198966"/>
              <a:ext cx="94039" cy="181941"/>
            </a:xfrm>
            <a:custGeom>
              <a:avLst/>
              <a:gdLst>
                <a:gd name="T0" fmla="*/ 61 w 140"/>
                <a:gd name="T1" fmla="*/ 268 h 271"/>
                <a:gd name="T2" fmla="*/ 58 w 140"/>
                <a:gd name="T3" fmla="*/ 256 h 271"/>
                <a:gd name="T4" fmla="*/ 55 w 140"/>
                <a:gd name="T5" fmla="*/ 237 h 271"/>
                <a:gd name="T6" fmla="*/ 50 w 140"/>
                <a:gd name="T7" fmla="*/ 216 h 271"/>
                <a:gd name="T8" fmla="*/ 47 w 140"/>
                <a:gd name="T9" fmla="*/ 199 h 271"/>
                <a:gd name="T10" fmla="*/ 44 w 140"/>
                <a:gd name="T11" fmla="*/ 190 h 271"/>
                <a:gd name="T12" fmla="*/ 38 w 140"/>
                <a:gd name="T13" fmla="*/ 179 h 271"/>
                <a:gd name="T14" fmla="*/ 34 w 140"/>
                <a:gd name="T15" fmla="*/ 179 h 271"/>
                <a:gd name="T16" fmla="*/ 31 w 140"/>
                <a:gd name="T17" fmla="*/ 183 h 271"/>
                <a:gd name="T18" fmla="*/ 18 w 140"/>
                <a:gd name="T19" fmla="*/ 108 h 271"/>
                <a:gd name="T20" fmla="*/ 0 w 140"/>
                <a:gd name="T21" fmla="*/ 33 h 271"/>
                <a:gd name="T22" fmla="*/ 133 w 140"/>
                <a:gd name="T23" fmla="*/ 8 h 271"/>
                <a:gd name="T24" fmla="*/ 134 w 140"/>
                <a:gd name="T25" fmla="*/ 12 h 271"/>
                <a:gd name="T26" fmla="*/ 134 w 140"/>
                <a:gd name="T27" fmla="*/ 21 h 271"/>
                <a:gd name="T28" fmla="*/ 130 w 140"/>
                <a:gd name="T29" fmla="*/ 29 h 271"/>
                <a:gd name="T30" fmla="*/ 133 w 140"/>
                <a:gd name="T31" fmla="*/ 32 h 271"/>
                <a:gd name="T32" fmla="*/ 136 w 140"/>
                <a:gd name="T33" fmla="*/ 38 h 271"/>
                <a:gd name="T34" fmla="*/ 139 w 140"/>
                <a:gd name="T35" fmla="*/ 50 h 271"/>
                <a:gd name="T36" fmla="*/ 137 w 140"/>
                <a:gd name="T37" fmla="*/ 62 h 271"/>
                <a:gd name="T38" fmla="*/ 125 w 140"/>
                <a:gd name="T39" fmla="*/ 74 h 271"/>
                <a:gd name="T40" fmla="*/ 120 w 140"/>
                <a:gd name="T41" fmla="*/ 80 h 271"/>
                <a:gd name="T42" fmla="*/ 120 w 140"/>
                <a:gd name="T43" fmla="*/ 78 h 271"/>
                <a:gd name="T44" fmla="*/ 114 w 140"/>
                <a:gd name="T45" fmla="*/ 86 h 271"/>
                <a:gd name="T46" fmla="*/ 115 w 140"/>
                <a:gd name="T47" fmla="*/ 92 h 271"/>
                <a:gd name="T48" fmla="*/ 115 w 140"/>
                <a:gd name="T49" fmla="*/ 104 h 271"/>
                <a:gd name="T50" fmla="*/ 115 w 140"/>
                <a:gd name="T51" fmla="*/ 119 h 271"/>
                <a:gd name="T52" fmla="*/ 114 w 140"/>
                <a:gd name="T53" fmla="*/ 135 h 271"/>
                <a:gd name="T54" fmla="*/ 111 w 140"/>
                <a:gd name="T55" fmla="*/ 146 h 271"/>
                <a:gd name="T56" fmla="*/ 110 w 140"/>
                <a:gd name="T57" fmla="*/ 152 h 271"/>
                <a:gd name="T58" fmla="*/ 110 w 140"/>
                <a:gd name="T59" fmla="*/ 156 h 271"/>
                <a:gd name="T60" fmla="*/ 107 w 140"/>
                <a:gd name="T61" fmla="*/ 165 h 271"/>
                <a:gd name="T62" fmla="*/ 106 w 140"/>
                <a:gd name="T63" fmla="*/ 182 h 271"/>
                <a:gd name="T64" fmla="*/ 110 w 140"/>
                <a:gd name="T65" fmla="*/ 193 h 271"/>
                <a:gd name="T66" fmla="*/ 111 w 140"/>
                <a:gd name="T67" fmla="*/ 199 h 271"/>
                <a:gd name="T68" fmla="*/ 111 w 140"/>
                <a:gd name="T69" fmla="*/ 207 h 271"/>
                <a:gd name="T70" fmla="*/ 111 w 140"/>
                <a:gd name="T71" fmla="*/ 210 h 271"/>
                <a:gd name="T72" fmla="*/ 112 w 140"/>
                <a:gd name="T73" fmla="*/ 215 h 271"/>
                <a:gd name="T74" fmla="*/ 114 w 140"/>
                <a:gd name="T75" fmla="*/ 225 h 271"/>
                <a:gd name="T76" fmla="*/ 111 w 140"/>
                <a:gd name="T77" fmla="*/ 231 h 271"/>
                <a:gd name="T78" fmla="*/ 111 w 140"/>
                <a:gd name="T79" fmla="*/ 237 h 271"/>
                <a:gd name="T80" fmla="*/ 112 w 140"/>
                <a:gd name="T81" fmla="*/ 249 h 271"/>
                <a:gd name="T82" fmla="*/ 118 w 140"/>
                <a:gd name="T83" fmla="*/ 255 h 271"/>
                <a:gd name="T84" fmla="*/ 112 w 140"/>
                <a:gd name="T85" fmla="*/ 256 h 271"/>
                <a:gd name="T86" fmla="*/ 100 w 140"/>
                <a:gd name="T87" fmla="*/ 259 h 271"/>
                <a:gd name="T88" fmla="*/ 84 w 140"/>
                <a:gd name="T89" fmla="*/ 264 h 271"/>
                <a:gd name="T90" fmla="*/ 70 w 140"/>
                <a:gd name="T91" fmla="*/ 267 h 271"/>
                <a:gd name="T92" fmla="*/ 61 w 140"/>
                <a:gd name="T93" fmla="*/ 26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 h="271">
                  <a:moveTo>
                    <a:pt x="61" y="270"/>
                  </a:moveTo>
                  <a:lnTo>
                    <a:pt x="61" y="270"/>
                  </a:lnTo>
                  <a:lnTo>
                    <a:pt x="61" y="268"/>
                  </a:lnTo>
                  <a:lnTo>
                    <a:pt x="61" y="267"/>
                  </a:lnTo>
                  <a:lnTo>
                    <a:pt x="59" y="262"/>
                  </a:lnTo>
                  <a:lnTo>
                    <a:pt x="58" y="256"/>
                  </a:lnTo>
                  <a:lnTo>
                    <a:pt x="56" y="251"/>
                  </a:lnTo>
                  <a:lnTo>
                    <a:pt x="56" y="245"/>
                  </a:lnTo>
                  <a:lnTo>
                    <a:pt x="55" y="237"/>
                  </a:lnTo>
                  <a:lnTo>
                    <a:pt x="53" y="231"/>
                  </a:lnTo>
                  <a:lnTo>
                    <a:pt x="52" y="223"/>
                  </a:lnTo>
                  <a:lnTo>
                    <a:pt x="50" y="216"/>
                  </a:lnTo>
                  <a:lnTo>
                    <a:pt x="49" y="210"/>
                  </a:lnTo>
                  <a:lnTo>
                    <a:pt x="49" y="204"/>
                  </a:lnTo>
                  <a:lnTo>
                    <a:pt x="47" y="199"/>
                  </a:lnTo>
                  <a:lnTo>
                    <a:pt x="46" y="195"/>
                  </a:lnTo>
                  <a:lnTo>
                    <a:pt x="46" y="192"/>
                  </a:lnTo>
                  <a:lnTo>
                    <a:pt x="44" y="190"/>
                  </a:lnTo>
                  <a:lnTo>
                    <a:pt x="44" y="190"/>
                  </a:lnTo>
                  <a:lnTo>
                    <a:pt x="41" y="183"/>
                  </a:lnTo>
                  <a:lnTo>
                    <a:pt x="38" y="179"/>
                  </a:lnTo>
                  <a:lnTo>
                    <a:pt x="37" y="177"/>
                  </a:lnTo>
                  <a:lnTo>
                    <a:pt x="35" y="177"/>
                  </a:lnTo>
                  <a:lnTo>
                    <a:pt x="34" y="179"/>
                  </a:lnTo>
                  <a:lnTo>
                    <a:pt x="32" y="182"/>
                  </a:lnTo>
                  <a:lnTo>
                    <a:pt x="31" y="183"/>
                  </a:lnTo>
                  <a:lnTo>
                    <a:pt x="31" y="183"/>
                  </a:lnTo>
                  <a:lnTo>
                    <a:pt x="28" y="180"/>
                  </a:lnTo>
                  <a:lnTo>
                    <a:pt x="21" y="138"/>
                  </a:lnTo>
                  <a:lnTo>
                    <a:pt x="18" y="108"/>
                  </a:lnTo>
                  <a:lnTo>
                    <a:pt x="13" y="96"/>
                  </a:lnTo>
                  <a:lnTo>
                    <a:pt x="0" y="33"/>
                  </a:lnTo>
                  <a:lnTo>
                    <a:pt x="0" y="33"/>
                  </a:lnTo>
                  <a:lnTo>
                    <a:pt x="131" y="0"/>
                  </a:lnTo>
                  <a:lnTo>
                    <a:pt x="133" y="8"/>
                  </a:lnTo>
                  <a:lnTo>
                    <a:pt x="133" y="8"/>
                  </a:lnTo>
                  <a:lnTo>
                    <a:pt x="133" y="8"/>
                  </a:lnTo>
                  <a:lnTo>
                    <a:pt x="133" y="9"/>
                  </a:lnTo>
                  <a:lnTo>
                    <a:pt x="134" y="12"/>
                  </a:lnTo>
                  <a:lnTo>
                    <a:pt x="134" y="14"/>
                  </a:lnTo>
                  <a:lnTo>
                    <a:pt x="134" y="18"/>
                  </a:lnTo>
                  <a:lnTo>
                    <a:pt x="134" y="21"/>
                  </a:lnTo>
                  <a:lnTo>
                    <a:pt x="133" y="24"/>
                  </a:lnTo>
                  <a:lnTo>
                    <a:pt x="130" y="29"/>
                  </a:lnTo>
                  <a:lnTo>
                    <a:pt x="130" y="29"/>
                  </a:lnTo>
                  <a:lnTo>
                    <a:pt x="130" y="30"/>
                  </a:lnTo>
                  <a:lnTo>
                    <a:pt x="131" y="30"/>
                  </a:lnTo>
                  <a:lnTo>
                    <a:pt x="133" y="32"/>
                  </a:lnTo>
                  <a:lnTo>
                    <a:pt x="133" y="33"/>
                  </a:lnTo>
                  <a:lnTo>
                    <a:pt x="134" y="36"/>
                  </a:lnTo>
                  <a:lnTo>
                    <a:pt x="136" y="38"/>
                  </a:lnTo>
                  <a:lnTo>
                    <a:pt x="137" y="42"/>
                  </a:lnTo>
                  <a:lnTo>
                    <a:pt x="139" y="45"/>
                  </a:lnTo>
                  <a:lnTo>
                    <a:pt x="139" y="50"/>
                  </a:lnTo>
                  <a:lnTo>
                    <a:pt x="139" y="53"/>
                  </a:lnTo>
                  <a:lnTo>
                    <a:pt x="139" y="57"/>
                  </a:lnTo>
                  <a:lnTo>
                    <a:pt x="137" y="62"/>
                  </a:lnTo>
                  <a:lnTo>
                    <a:pt x="134" y="66"/>
                  </a:lnTo>
                  <a:lnTo>
                    <a:pt x="131" y="69"/>
                  </a:lnTo>
                  <a:lnTo>
                    <a:pt x="125" y="74"/>
                  </a:lnTo>
                  <a:lnTo>
                    <a:pt x="120" y="78"/>
                  </a:lnTo>
                  <a:lnTo>
                    <a:pt x="120" y="78"/>
                  </a:lnTo>
                  <a:lnTo>
                    <a:pt x="120" y="80"/>
                  </a:lnTo>
                  <a:lnTo>
                    <a:pt x="120" y="80"/>
                  </a:lnTo>
                  <a:lnTo>
                    <a:pt x="120" y="80"/>
                  </a:lnTo>
                  <a:lnTo>
                    <a:pt x="120" y="78"/>
                  </a:lnTo>
                  <a:lnTo>
                    <a:pt x="114" y="84"/>
                  </a:lnTo>
                  <a:lnTo>
                    <a:pt x="114" y="84"/>
                  </a:lnTo>
                  <a:lnTo>
                    <a:pt x="114" y="86"/>
                  </a:lnTo>
                  <a:lnTo>
                    <a:pt x="114" y="86"/>
                  </a:lnTo>
                  <a:lnTo>
                    <a:pt x="114" y="89"/>
                  </a:lnTo>
                  <a:lnTo>
                    <a:pt x="115" y="92"/>
                  </a:lnTo>
                  <a:lnTo>
                    <a:pt x="115" y="96"/>
                  </a:lnTo>
                  <a:lnTo>
                    <a:pt x="115" y="100"/>
                  </a:lnTo>
                  <a:lnTo>
                    <a:pt x="115" y="104"/>
                  </a:lnTo>
                  <a:lnTo>
                    <a:pt x="115" y="108"/>
                  </a:lnTo>
                  <a:lnTo>
                    <a:pt x="115" y="114"/>
                  </a:lnTo>
                  <a:lnTo>
                    <a:pt x="115" y="119"/>
                  </a:lnTo>
                  <a:lnTo>
                    <a:pt x="115" y="125"/>
                  </a:lnTo>
                  <a:lnTo>
                    <a:pt x="114" y="130"/>
                  </a:lnTo>
                  <a:lnTo>
                    <a:pt x="114" y="135"/>
                  </a:lnTo>
                  <a:lnTo>
                    <a:pt x="112" y="138"/>
                  </a:lnTo>
                  <a:lnTo>
                    <a:pt x="112" y="143"/>
                  </a:lnTo>
                  <a:lnTo>
                    <a:pt x="111" y="146"/>
                  </a:lnTo>
                  <a:lnTo>
                    <a:pt x="111" y="146"/>
                  </a:lnTo>
                  <a:lnTo>
                    <a:pt x="111" y="149"/>
                  </a:lnTo>
                  <a:lnTo>
                    <a:pt x="110" y="152"/>
                  </a:lnTo>
                  <a:lnTo>
                    <a:pt x="110" y="155"/>
                  </a:lnTo>
                  <a:lnTo>
                    <a:pt x="110" y="156"/>
                  </a:lnTo>
                  <a:lnTo>
                    <a:pt x="110" y="156"/>
                  </a:lnTo>
                  <a:lnTo>
                    <a:pt x="110" y="156"/>
                  </a:lnTo>
                  <a:lnTo>
                    <a:pt x="109" y="160"/>
                  </a:lnTo>
                  <a:lnTo>
                    <a:pt x="107" y="165"/>
                  </a:lnTo>
                  <a:lnTo>
                    <a:pt x="106" y="170"/>
                  </a:lnTo>
                  <a:lnTo>
                    <a:pt x="106" y="176"/>
                  </a:lnTo>
                  <a:lnTo>
                    <a:pt x="106" y="182"/>
                  </a:lnTo>
                  <a:lnTo>
                    <a:pt x="107" y="188"/>
                  </a:lnTo>
                  <a:lnTo>
                    <a:pt x="110" y="193"/>
                  </a:lnTo>
                  <a:lnTo>
                    <a:pt x="110" y="193"/>
                  </a:lnTo>
                  <a:lnTo>
                    <a:pt x="111" y="193"/>
                  </a:lnTo>
                  <a:lnTo>
                    <a:pt x="111" y="196"/>
                  </a:lnTo>
                  <a:lnTo>
                    <a:pt x="111" y="199"/>
                  </a:lnTo>
                  <a:lnTo>
                    <a:pt x="111" y="202"/>
                  </a:lnTo>
                  <a:lnTo>
                    <a:pt x="111" y="204"/>
                  </a:lnTo>
                  <a:lnTo>
                    <a:pt x="111" y="207"/>
                  </a:lnTo>
                  <a:lnTo>
                    <a:pt x="111" y="209"/>
                  </a:lnTo>
                  <a:lnTo>
                    <a:pt x="111" y="210"/>
                  </a:lnTo>
                  <a:lnTo>
                    <a:pt x="111" y="210"/>
                  </a:lnTo>
                  <a:lnTo>
                    <a:pt x="111" y="210"/>
                  </a:lnTo>
                  <a:lnTo>
                    <a:pt x="112" y="212"/>
                  </a:lnTo>
                  <a:lnTo>
                    <a:pt x="112" y="215"/>
                  </a:lnTo>
                  <a:lnTo>
                    <a:pt x="114" y="218"/>
                  </a:lnTo>
                  <a:lnTo>
                    <a:pt x="114" y="221"/>
                  </a:lnTo>
                  <a:lnTo>
                    <a:pt x="114" y="225"/>
                  </a:lnTo>
                  <a:lnTo>
                    <a:pt x="114" y="228"/>
                  </a:lnTo>
                  <a:lnTo>
                    <a:pt x="111" y="231"/>
                  </a:lnTo>
                  <a:lnTo>
                    <a:pt x="111" y="231"/>
                  </a:lnTo>
                  <a:lnTo>
                    <a:pt x="111" y="232"/>
                  </a:lnTo>
                  <a:lnTo>
                    <a:pt x="111" y="234"/>
                  </a:lnTo>
                  <a:lnTo>
                    <a:pt x="111" y="237"/>
                  </a:lnTo>
                  <a:lnTo>
                    <a:pt x="111" y="240"/>
                  </a:lnTo>
                  <a:lnTo>
                    <a:pt x="111" y="245"/>
                  </a:lnTo>
                  <a:lnTo>
                    <a:pt x="112" y="249"/>
                  </a:lnTo>
                  <a:lnTo>
                    <a:pt x="114" y="252"/>
                  </a:lnTo>
                  <a:lnTo>
                    <a:pt x="118" y="255"/>
                  </a:lnTo>
                  <a:lnTo>
                    <a:pt x="118" y="255"/>
                  </a:lnTo>
                  <a:lnTo>
                    <a:pt x="117" y="255"/>
                  </a:lnTo>
                  <a:lnTo>
                    <a:pt x="115" y="255"/>
                  </a:lnTo>
                  <a:lnTo>
                    <a:pt x="112" y="256"/>
                  </a:lnTo>
                  <a:lnTo>
                    <a:pt x="110" y="256"/>
                  </a:lnTo>
                  <a:lnTo>
                    <a:pt x="106" y="258"/>
                  </a:lnTo>
                  <a:lnTo>
                    <a:pt x="100" y="259"/>
                  </a:lnTo>
                  <a:lnTo>
                    <a:pt x="95" y="261"/>
                  </a:lnTo>
                  <a:lnTo>
                    <a:pt x="89" y="262"/>
                  </a:lnTo>
                  <a:lnTo>
                    <a:pt x="84" y="264"/>
                  </a:lnTo>
                  <a:lnTo>
                    <a:pt x="80" y="265"/>
                  </a:lnTo>
                  <a:lnTo>
                    <a:pt x="74" y="267"/>
                  </a:lnTo>
                  <a:lnTo>
                    <a:pt x="70" y="267"/>
                  </a:lnTo>
                  <a:lnTo>
                    <a:pt x="67" y="268"/>
                  </a:lnTo>
                  <a:lnTo>
                    <a:pt x="64" y="268"/>
                  </a:lnTo>
                  <a:lnTo>
                    <a:pt x="61" y="268"/>
                  </a:lnTo>
                  <a:lnTo>
                    <a:pt x="61" y="270"/>
                  </a:lnTo>
                </a:path>
              </a:pathLst>
            </a:custGeom>
            <a:solidFill>
              <a:schemeClr val="tx2">
                <a:lumMod val="60000"/>
                <a:lumOff val="40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31" name="Freeform 73"/>
            <p:cNvSpPr>
              <a:spLocks/>
            </p:cNvSpPr>
            <p:nvPr/>
          </p:nvSpPr>
          <p:spPr bwMode="auto">
            <a:xfrm>
              <a:off x="2600746" y="4743548"/>
              <a:ext cx="411722" cy="211127"/>
            </a:xfrm>
            <a:custGeom>
              <a:avLst/>
              <a:gdLst>
                <a:gd name="T0" fmla="*/ 534 w 613"/>
                <a:gd name="T1" fmla="*/ 31 h 315"/>
                <a:gd name="T2" fmla="*/ 521 w 613"/>
                <a:gd name="T3" fmla="*/ 18 h 315"/>
                <a:gd name="T4" fmla="*/ 494 w 613"/>
                <a:gd name="T5" fmla="*/ 34 h 315"/>
                <a:gd name="T6" fmla="*/ 473 w 613"/>
                <a:gd name="T7" fmla="*/ 30 h 315"/>
                <a:gd name="T8" fmla="*/ 454 w 613"/>
                <a:gd name="T9" fmla="*/ 35 h 315"/>
                <a:gd name="T10" fmla="*/ 411 w 613"/>
                <a:gd name="T11" fmla="*/ 17 h 315"/>
                <a:gd name="T12" fmla="*/ 377 w 613"/>
                <a:gd name="T13" fmla="*/ 1 h 315"/>
                <a:gd name="T14" fmla="*/ 360 w 613"/>
                <a:gd name="T15" fmla="*/ 0 h 315"/>
                <a:gd name="T16" fmla="*/ 356 w 613"/>
                <a:gd name="T17" fmla="*/ 18 h 315"/>
                <a:gd name="T18" fmla="*/ 362 w 613"/>
                <a:gd name="T19" fmla="*/ 35 h 315"/>
                <a:gd name="T20" fmla="*/ 335 w 613"/>
                <a:gd name="T21" fmla="*/ 41 h 315"/>
                <a:gd name="T22" fmla="*/ 320 w 613"/>
                <a:gd name="T23" fmla="*/ 45 h 315"/>
                <a:gd name="T24" fmla="*/ 318 w 613"/>
                <a:gd name="T25" fmla="*/ 65 h 315"/>
                <a:gd name="T26" fmla="*/ 306 w 613"/>
                <a:gd name="T27" fmla="*/ 80 h 315"/>
                <a:gd name="T28" fmla="*/ 302 w 613"/>
                <a:gd name="T29" fmla="*/ 90 h 315"/>
                <a:gd name="T30" fmla="*/ 290 w 613"/>
                <a:gd name="T31" fmla="*/ 95 h 315"/>
                <a:gd name="T32" fmla="*/ 284 w 613"/>
                <a:gd name="T33" fmla="*/ 119 h 315"/>
                <a:gd name="T34" fmla="*/ 270 w 613"/>
                <a:gd name="T35" fmla="*/ 127 h 315"/>
                <a:gd name="T36" fmla="*/ 249 w 613"/>
                <a:gd name="T37" fmla="*/ 110 h 315"/>
                <a:gd name="T38" fmla="*/ 236 w 613"/>
                <a:gd name="T39" fmla="*/ 143 h 315"/>
                <a:gd name="T40" fmla="*/ 218 w 613"/>
                <a:gd name="T41" fmla="*/ 137 h 315"/>
                <a:gd name="T42" fmla="*/ 197 w 613"/>
                <a:gd name="T43" fmla="*/ 149 h 315"/>
                <a:gd name="T44" fmla="*/ 177 w 613"/>
                <a:gd name="T45" fmla="*/ 150 h 315"/>
                <a:gd name="T46" fmla="*/ 157 w 613"/>
                <a:gd name="T47" fmla="*/ 147 h 315"/>
                <a:gd name="T48" fmla="*/ 150 w 613"/>
                <a:gd name="T49" fmla="*/ 149 h 315"/>
                <a:gd name="T50" fmla="*/ 147 w 613"/>
                <a:gd name="T51" fmla="*/ 158 h 315"/>
                <a:gd name="T52" fmla="*/ 124 w 613"/>
                <a:gd name="T53" fmla="*/ 152 h 315"/>
                <a:gd name="T54" fmla="*/ 121 w 613"/>
                <a:gd name="T55" fmla="*/ 163 h 315"/>
                <a:gd name="T56" fmla="*/ 113 w 613"/>
                <a:gd name="T57" fmla="*/ 168 h 315"/>
                <a:gd name="T58" fmla="*/ 110 w 613"/>
                <a:gd name="T59" fmla="*/ 188 h 315"/>
                <a:gd name="T60" fmla="*/ 107 w 613"/>
                <a:gd name="T61" fmla="*/ 201 h 315"/>
                <a:gd name="T62" fmla="*/ 80 w 613"/>
                <a:gd name="T63" fmla="*/ 216 h 315"/>
                <a:gd name="T64" fmla="*/ 87 w 613"/>
                <a:gd name="T65" fmla="*/ 243 h 315"/>
                <a:gd name="T66" fmla="*/ 49 w 613"/>
                <a:gd name="T67" fmla="*/ 230 h 315"/>
                <a:gd name="T68" fmla="*/ 27 w 613"/>
                <a:gd name="T69" fmla="*/ 243 h 315"/>
                <a:gd name="T70" fmla="*/ 24 w 613"/>
                <a:gd name="T71" fmla="*/ 254 h 315"/>
                <a:gd name="T72" fmla="*/ 0 w 613"/>
                <a:gd name="T73" fmla="*/ 314 h 315"/>
                <a:gd name="T74" fmla="*/ 132 w 613"/>
                <a:gd name="T75" fmla="*/ 283 h 315"/>
                <a:gd name="T76" fmla="*/ 165 w 613"/>
                <a:gd name="T77" fmla="*/ 283 h 315"/>
                <a:gd name="T78" fmla="*/ 230 w 613"/>
                <a:gd name="T79" fmla="*/ 278 h 315"/>
                <a:gd name="T80" fmla="*/ 330 w 613"/>
                <a:gd name="T81" fmla="*/ 269 h 315"/>
                <a:gd name="T82" fmla="*/ 424 w 613"/>
                <a:gd name="T83" fmla="*/ 261 h 315"/>
                <a:gd name="T84" fmla="*/ 471 w 613"/>
                <a:gd name="T85" fmla="*/ 257 h 315"/>
                <a:gd name="T86" fmla="*/ 487 w 613"/>
                <a:gd name="T87" fmla="*/ 251 h 315"/>
                <a:gd name="T88" fmla="*/ 517 w 613"/>
                <a:gd name="T89" fmla="*/ 234 h 315"/>
                <a:gd name="T90" fmla="*/ 528 w 613"/>
                <a:gd name="T91" fmla="*/ 224 h 315"/>
                <a:gd name="T92" fmla="*/ 546 w 613"/>
                <a:gd name="T93" fmla="*/ 213 h 315"/>
                <a:gd name="T94" fmla="*/ 551 w 613"/>
                <a:gd name="T95" fmla="*/ 201 h 315"/>
                <a:gd name="T96" fmla="*/ 562 w 613"/>
                <a:gd name="T97" fmla="*/ 182 h 315"/>
                <a:gd name="T98" fmla="*/ 592 w 613"/>
                <a:gd name="T99" fmla="*/ 160 h 315"/>
                <a:gd name="T100" fmla="*/ 592 w 613"/>
                <a:gd name="T101" fmla="*/ 158 h 315"/>
                <a:gd name="T102" fmla="*/ 600 w 613"/>
                <a:gd name="T103" fmla="*/ 128 h 315"/>
                <a:gd name="T104" fmla="*/ 581 w 613"/>
                <a:gd name="T105" fmla="*/ 116 h 315"/>
                <a:gd name="T106" fmla="*/ 551 w 613"/>
                <a:gd name="T107" fmla="*/ 74 h 315"/>
                <a:gd name="T108" fmla="*/ 547 w 613"/>
                <a:gd name="T109" fmla="*/ 47 h 315"/>
                <a:gd name="T110" fmla="*/ 550 w 613"/>
                <a:gd name="T111" fmla="*/ 4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3" h="315">
                  <a:moveTo>
                    <a:pt x="550" y="44"/>
                  </a:moveTo>
                  <a:lnTo>
                    <a:pt x="548" y="42"/>
                  </a:lnTo>
                  <a:lnTo>
                    <a:pt x="547" y="41"/>
                  </a:lnTo>
                  <a:lnTo>
                    <a:pt x="545" y="38"/>
                  </a:lnTo>
                  <a:lnTo>
                    <a:pt x="542" y="35"/>
                  </a:lnTo>
                  <a:lnTo>
                    <a:pt x="537" y="32"/>
                  </a:lnTo>
                  <a:lnTo>
                    <a:pt x="534" y="31"/>
                  </a:lnTo>
                  <a:lnTo>
                    <a:pt x="530" y="31"/>
                  </a:lnTo>
                  <a:lnTo>
                    <a:pt x="527" y="34"/>
                  </a:lnTo>
                  <a:lnTo>
                    <a:pt x="526" y="32"/>
                  </a:lnTo>
                  <a:lnTo>
                    <a:pt x="526" y="30"/>
                  </a:lnTo>
                  <a:lnTo>
                    <a:pt x="526" y="26"/>
                  </a:lnTo>
                  <a:lnTo>
                    <a:pt x="524" y="21"/>
                  </a:lnTo>
                  <a:lnTo>
                    <a:pt x="521" y="18"/>
                  </a:lnTo>
                  <a:lnTo>
                    <a:pt x="517" y="17"/>
                  </a:lnTo>
                  <a:lnTo>
                    <a:pt x="512" y="20"/>
                  </a:lnTo>
                  <a:lnTo>
                    <a:pt x="503" y="27"/>
                  </a:lnTo>
                  <a:lnTo>
                    <a:pt x="501" y="29"/>
                  </a:lnTo>
                  <a:lnTo>
                    <a:pt x="500" y="30"/>
                  </a:lnTo>
                  <a:lnTo>
                    <a:pt x="497" y="32"/>
                  </a:lnTo>
                  <a:lnTo>
                    <a:pt x="494" y="34"/>
                  </a:lnTo>
                  <a:lnTo>
                    <a:pt x="490" y="35"/>
                  </a:lnTo>
                  <a:lnTo>
                    <a:pt x="485" y="37"/>
                  </a:lnTo>
                  <a:lnTo>
                    <a:pt x="480" y="34"/>
                  </a:lnTo>
                  <a:lnTo>
                    <a:pt x="476" y="31"/>
                  </a:lnTo>
                  <a:lnTo>
                    <a:pt x="474" y="30"/>
                  </a:lnTo>
                  <a:lnTo>
                    <a:pt x="474" y="30"/>
                  </a:lnTo>
                  <a:lnTo>
                    <a:pt x="473" y="30"/>
                  </a:lnTo>
                  <a:lnTo>
                    <a:pt x="471" y="29"/>
                  </a:lnTo>
                  <a:lnTo>
                    <a:pt x="468" y="30"/>
                  </a:lnTo>
                  <a:lnTo>
                    <a:pt x="465" y="30"/>
                  </a:lnTo>
                  <a:lnTo>
                    <a:pt x="462" y="32"/>
                  </a:lnTo>
                  <a:lnTo>
                    <a:pt x="458" y="37"/>
                  </a:lnTo>
                  <a:lnTo>
                    <a:pt x="457" y="37"/>
                  </a:lnTo>
                  <a:lnTo>
                    <a:pt x="454" y="35"/>
                  </a:lnTo>
                  <a:lnTo>
                    <a:pt x="451" y="35"/>
                  </a:lnTo>
                  <a:lnTo>
                    <a:pt x="450" y="35"/>
                  </a:lnTo>
                  <a:lnTo>
                    <a:pt x="438" y="26"/>
                  </a:lnTo>
                  <a:lnTo>
                    <a:pt x="413" y="24"/>
                  </a:lnTo>
                  <a:lnTo>
                    <a:pt x="413" y="23"/>
                  </a:lnTo>
                  <a:lnTo>
                    <a:pt x="413" y="20"/>
                  </a:lnTo>
                  <a:lnTo>
                    <a:pt x="411" y="17"/>
                  </a:lnTo>
                  <a:lnTo>
                    <a:pt x="410" y="12"/>
                  </a:lnTo>
                  <a:lnTo>
                    <a:pt x="405" y="8"/>
                  </a:lnTo>
                  <a:lnTo>
                    <a:pt x="399" y="4"/>
                  </a:lnTo>
                  <a:lnTo>
                    <a:pt x="390" y="2"/>
                  </a:lnTo>
                  <a:lnTo>
                    <a:pt x="381" y="1"/>
                  </a:lnTo>
                  <a:lnTo>
                    <a:pt x="380" y="1"/>
                  </a:lnTo>
                  <a:lnTo>
                    <a:pt x="377" y="1"/>
                  </a:lnTo>
                  <a:lnTo>
                    <a:pt x="374" y="1"/>
                  </a:lnTo>
                  <a:lnTo>
                    <a:pt x="369" y="1"/>
                  </a:lnTo>
                  <a:lnTo>
                    <a:pt x="365" y="1"/>
                  </a:lnTo>
                  <a:lnTo>
                    <a:pt x="362" y="1"/>
                  </a:lnTo>
                  <a:lnTo>
                    <a:pt x="360" y="1"/>
                  </a:lnTo>
                  <a:lnTo>
                    <a:pt x="359" y="1"/>
                  </a:lnTo>
                  <a:lnTo>
                    <a:pt x="360" y="0"/>
                  </a:lnTo>
                  <a:lnTo>
                    <a:pt x="359" y="0"/>
                  </a:lnTo>
                  <a:lnTo>
                    <a:pt x="359" y="1"/>
                  </a:lnTo>
                  <a:lnTo>
                    <a:pt x="357" y="2"/>
                  </a:lnTo>
                  <a:lnTo>
                    <a:pt x="357" y="5"/>
                  </a:lnTo>
                  <a:lnTo>
                    <a:pt x="356" y="9"/>
                  </a:lnTo>
                  <a:lnTo>
                    <a:pt x="356" y="14"/>
                  </a:lnTo>
                  <a:lnTo>
                    <a:pt x="356" y="18"/>
                  </a:lnTo>
                  <a:lnTo>
                    <a:pt x="357" y="24"/>
                  </a:lnTo>
                  <a:lnTo>
                    <a:pt x="359" y="26"/>
                  </a:lnTo>
                  <a:lnTo>
                    <a:pt x="360" y="27"/>
                  </a:lnTo>
                  <a:lnTo>
                    <a:pt x="362" y="30"/>
                  </a:lnTo>
                  <a:lnTo>
                    <a:pt x="363" y="31"/>
                  </a:lnTo>
                  <a:lnTo>
                    <a:pt x="363" y="34"/>
                  </a:lnTo>
                  <a:lnTo>
                    <a:pt x="362" y="35"/>
                  </a:lnTo>
                  <a:lnTo>
                    <a:pt x="356" y="37"/>
                  </a:lnTo>
                  <a:lnTo>
                    <a:pt x="350" y="38"/>
                  </a:lnTo>
                  <a:lnTo>
                    <a:pt x="348" y="38"/>
                  </a:lnTo>
                  <a:lnTo>
                    <a:pt x="345" y="38"/>
                  </a:lnTo>
                  <a:lnTo>
                    <a:pt x="342" y="39"/>
                  </a:lnTo>
                  <a:lnTo>
                    <a:pt x="338" y="41"/>
                  </a:lnTo>
                  <a:lnTo>
                    <a:pt x="335" y="41"/>
                  </a:lnTo>
                  <a:lnTo>
                    <a:pt x="332" y="42"/>
                  </a:lnTo>
                  <a:lnTo>
                    <a:pt x="330" y="42"/>
                  </a:lnTo>
                  <a:lnTo>
                    <a:pt x="330" y="42"/>
                  </a:lnTo>
                  <a:lnTo>
                    <a:pt x="329" y="42"/>
                  </a:lnTo>
                  <a:lnTo>
                    <a:pt x="326" y="42"/>
                  </a:lnTo>
                  <a:lnTo>
                    <a:pt x="323" y="44"/>
                  </a:lnTo>
                  <a:lnTo>
                    <a:pt x="320" y="45"/>
                  </a:lnTo>
                  <a:lnTo>
                    <a:pt x="317" y="47"/>
                  </a:lnTo>
                  <a:lnTo>
                    <a:pt x="314" y="51"/>
                  </a:lnTo>
                  <a:lnTo>
                    <a:pt x="315" y="56"/>
                  </a:lnTo>
                  <a:lnTo>
                    <a:pt x="318" y="62"/>
                  </a:lnTo>
                  <a:lnTo>
                    <a:pt x="318" y="64"/>
                  </a:lnTo>
                  <a:lnTo>
                    <a:pt x="318" y="64"/>
                  </a:lnTo>
                  <a:lnTo>
                    <a:pt x="318" y="65"/>
                  </a:lnTo>
                  <a:lnTo>
                    <a:pt x="317" y="67"/>
                  </a:lnTo>
                  <a:lnTo>
                    <a:pt x="315" y="70"/>
                  </a:lnTo>
                  <a:lnTo>
                    <a:pt x="314" y="71"/>
                  </a:lnTo>
                  <a:lnTo>
                    <a:pt x="311" y="74"/>
                  </a:lnTo>
                  <a:lnTo>
                    <a:pt x="308" y="77"/>
                  </a:lnTo>
                  <a:lnTo>
                    <a:pt x="308" y="78"/>
                  </a:lnTo>
                  <a:lnTo>
                    <a:pt x="306" y="80"/>
                  </a:lnTo>
                  <a:lnTo>
                    <a:pt x="305" y="81"/>
                  </a:lnTo>
                  <a:lnTo>
                    <a:pt x="305" y="84"/>
                  </a:lnTo>
                  <a:lnTo>
                    <a:pt x="303" y="86"/>
                  </a:lnTo>
                  <a:lnTo>
                    <a:pt x="302" y="89"/>
                  </a:lnTo>
                  <a:lnTo>
                    <a:pt x="302" y="90"/>
                  </a:lnTo>
                  <a:lnTo>
                    <a:pt x="302" y="90"/>
                  </a:lnTo>
                  <a:lnTo>
                    <a:pt x="302" y="90"/>
                  </a:lnTo>
                  <a:lnTo>
                    <a:pt x="302" y="92"/>
                  </a:lnTo>
                  <a:lnTo>
                    <a:pt x="300" y="92"/>
                  </a:lnTo>
                  <a:lnTo>
                    <a:pt x="300" y="93"/>
                  </a:lnTo>
                  <a:lnTo>
                    <a:pt x="299" y="94"/>
                  </a:lnTo>
                  <a:lnTo>
                    <a:pt x="297" y="94"/>
                  </a:lnTo>
                  <a:lnTo>
                    <a:pt x="294" y="95"/>
                  </a:lnTo>
                  <a:lnTo>
                    <a:pt x="290" y="95"/>
                  </a:lnTo>
                  <a:lnTo>
                    <a:pt x="290" y="95"/>
                  </a:lnTo>
                  <a:lnTo>
                    <a:pt x="289" y="98"/>
                  </a:lnTo>
                  <a:lnTo>
                    <a:pt x="288" y="102"/>
                  </a:lnTo>
                  <a:lnTo>
                    <a:pt x="287" y="107"/>
                  </a:lnTo>
                  <a:lnTo>
                    <a:pt x="285" y="113"/>
                  </a:lnTo>
                  <a:lnTo>
                    <a:pt x="284" y="116"/>
                  </a:lnTo>
                  <a:lnTo>
                    <a:pt x="284" y="119"/>
                  </a:lnTo>
                  <a:lnTo>
                    <a:pt x="284" y="120"/>
                  </a:lnTo>
                  <a:lnTo>
                    <a:pt x="284" y="122"/>
                  </a:lnTo>
                  <a:lnTo>
                    <a:pt x="282" y="123"/>
                  </a:lnTo>
                  <a:lnTo>
                    <a:pt x="281" y="125"/>
                  </a:lnTo>
                  <a:lnTo>
                    <a:pt x="279" y="125"/>
                  </a:lnTo>
                  <a:lnTo>
                    <a:pt x="275" y="127"/>
                  </a:lnTo>
                  <a:lnTo>
                    <a:pt x="270" y="127"/>
                  </a:lnTo>
                  <a:lnTo>
                    <a:pt x="263" y="125"/>
                  </a:lnTo>
                  <a:lnTo>
                    <a:pt x="255" y="122"/>
                  </a:lnTo>
                  <a:lnTo>
                    <a:pt x="255" y="120"/>
                  </a:lnTo>
                  <a:lnTo>
                    <a:pt x="255" y="117"/>
                  </a:lnTo>
                  <a:lnTo>
                    <a:pt x="253" y="114"/>
                  </a:lnTo>
                  <a:lnTo>
                    <a:pt x="252" y="111"/>
                  </a:lnTo>
                  <a:lnTo>
                    <a:pt x="249" y="110"/>
                  </a:lnTo>
                  <a:lnTo>
                    <a:pt x="246" y="110"/>
                  </a:lnTo>
                  <a:lnTo>
                    <a:pt x="243" y="116"/>
                  </a:lnTo>
                  <a:lnTo>
                    <a:pt x="239" y="125"/>
                  </a:lnTo>
                  <a:lnTo>
                    <a:pt x="239" y="127"/>
                  </a:lnTo>
                  <a:lnTo>
                    <a:pt x="237" y="131"/>
                  </a:lnTo>
                  <a:lnTo>
                    <a:pt x="237" y="137"/>
                  </a:lnTo>
                  <a:lnTo>
                    <a:pt x="236" y="143"/>
                  </a:lnTo>
                  <a:lnTo>
                    <a:pt x="233" y="146"/>
                  </a:lnTo>
                  <a:lnTo>
                    <a:pt x="230" y="149"/>
                  </a:lnTo>
                  <a:lnTo>
                    <a:pt x="225" y="147"/>
                  </a:lnTo>
                  <a:lnTo>
                    <a:pt x="219" y="141"/>
                  </a:lnTo>
                  <a:lnTo>
                    <a:pt x="218" y="140"/>
                  </a:lnTo>
                  <a:lnTo>
                    <a:pt x="218" y="138"/>
                  </a:lnTo>
                  <a:lnTo>
                    <a:pt x="218" y="137"/>
                  </a:lnTo>
                  <a:lnTo>
                    <a:pt x="216" y="134"/>
                  </a:lnTo>
                  <a:lnTo>
                    <a:pt x="215" y="134"/>
                  </a:lnTo>
                  <a:lnTo>
                    <a:pt x="210" y="134"/>
                  </a:lnTo>
                  <a:lnTo>
                    <a:pt x="206" y="138"/>
                  </a:lnTo>
                  <a:lnTo>
                    <a:pt x="198" y="144"/>
                  </a:lnTo>
                  <a:lnTo>
                    <a:pt x="198" y="146"/>
                  </a:lnTo>
                  <a:lnTo>
                    <a:pt x="197" y="149"/>
                  </a:lnTo>
                  <a:lnTo>
                    <a:pt x="195" y="152"/>
                  </a:lnTo>
                  <a:lnTo>
                    <a:pt x="194" y="155"/>
                  </a:lnTo>
                  <a:lnTo>
                    <a:pt x="192" y="157"/>
                  </a:lnTo>
                  <a:lnTo>
                    <a:pt x="187" y="157"/>
                  </a:lnTo>
                  <a:lnTo>
                    <a:pt x="183" y="156"/>
                  </a:lnTo>
                  <a:lnTo>
                    <a:pt x="177" y="152"/>
                  </a:lnTo>
                  <a:lnTo>
                    <a:pt x="177" y="150"/>
                  </a:lnTo>
                  <a:lnTo>
                    <a:pt x="176" y="149"/>
                  </a:lnTo>
                  <a:lnTo>
                    <a:pt x="173" y="147"/>
                  </a:lnTo>
                  <a:lnTo>
                    <a:pt x="170" y="146"/>
                  </a:lnTo>
                  <a:lnTo>
                    <a:pt x="167" y="144"/>
                  </a:lnTo>
                  <a:lnTo>
                    <a:pt x="164" y="144"/>
                  </a:lnTo>
                  <a:lnTo>
                    <a:pt x="160" y="144"/>
                  </a:lnTo>
                  <a:lnTo>
                    <a:pt x="157" y="147"/>
                  </a:lnTo>
                  <a:lnTo>
                    <a:pt x="157" y="147"/>
                  </a:lnTo>
                  <a:lnTo>
                    <a:pt x="156" y="146"/>
                  </a:lnTo>
                  <a:lnTo>
                    <a:pt x="154" y="144"/>
                  </a:lnTo>
                  <a:lnTo>
                    <a:pt x="153" y="144"/>
                  </a:lnTo>
                  <a:lnTo>
                    <a:pt x="151" y="144"/>
                  </a:lnTo>
                  <a:lnTo>
                    <a:pt x="150" y="144"/>
                  </a:lnTo>
                  <a:lnTo>
                    <a:pt x="150" y="149"/>
                  </a:lnTo>
                  <a:lnTo>
                    <a:pt x="150" y="153"/>
                  </a:lnTo>
                  <a:lnTo>
                    <a:pt x="150" y="155"/>
                  </a:lnTo>
                  <a:lnTo>
                    <a:pt x="150" y="155"/>
                  </a:lnTo>
                  <a:lnTo>
                    <a:pt x="150" y="156"/>
                  </a:lnTo>
                  <a:lnTo>
                    <a:pt x="149" y="157"/>
                  </a:lnTo>
                  <a:lnTo>
                    <a:pt x="149" y="158"/>
                  </a:lnTo>
                  <a:lnTo>
                    <a:pt x="147" y="158"/>
                  </a:lnTo>
                  <a:lnTo>
                    <a:pt x="144" y="157"/>
                  </a:lnTo>
                  <a:lnTo>
                    <a:pt x="141" y="155"/>
                  </a:lnTo>
                  <a:lnTo>
                    <a:pt x="140" y="155"/>
                  </a:lnTo>
                  <a:lnTo>
                    <a:pt x="135" y="153"/>
                  </a:lnTo>
                  <a:lnTo>
                    <a:pt x="131" y="152"/>
                  </a:lnTo>
                  <a:lnTo>
                    <a:pt x="127" y="152"/>
                  </a:lnTo>
                  <a:lnTo>
                    <a:pt x="124" y="152"/>
                  </a:lnTo>
                  <a:lnTo>
                    <a:pt x="121" y="152"/>
                  </a:lnTo>
                  <a:lnTo>
                    <a:pt x="121" y="155"/>
                  </a:lnTo>
                  <a:lnTo>
                    <a:pt x="124" y="157"/>
                  </a:lnTo>
                  <a:lnTo>
                    <a:pt x="124" y="158"/>
                  </a:lnTo>
                  <a:lnTo>
                    <a:pt x="123" y="158"/>
                  </a:lnTo>
                  <a:lnTo>
                    <a:pt x="123" y="161"/>
                  </a:lnTo>
                  <a:lnTo>
                    <a:pt x="121" y="163"/>
                  </a:lnTo>
                  <a:lnTo>
                    <a:pt x="120" y="163"/>
                  </a:lnTo>
                  <a:lnTo>
                    <a:pt x="118" y="164"/>
                  </a:lnTo>
                  <a:lnTo>
                    <a:pt x="117" y="164"/>
                  </a:lnTo>
                  <a:lnTo>
                    <a:pt x="114" y="164"/>
                  </a:lnTo>
                  <a:lnTo>
                    <a:pt x="114" y="165"/>
                  </a:lnTo>
                  <a:lnTo>
                    <a:pt x="114" y="167"/>
                  </a:lnTo>
                  <a:lnTo>
                    <a:pt x="113" y="168"/>
                  </a:lnTo>
                  <a:lnTo>
                    <a:pt x="113" y="170"/>
                  </a:lnTo>
                  <a:lnTo>
                    <a:pt x="111" y="173"/>
                  </a:lnTo>
                  <a:lnTo>
                    <a:pt x="110" y="174"/>
                  </a:lnTo>
                  <a:lnTo>
                    <a:pt x="108" y="176"/>
                  </a:lnTo>
                  <a:lnTo>
                    <a:pt x="108" y="177"/>
                  </a:lnTo>
                  <a:lnTo>
                    <a:pt x="107" y="185"/>
                  </a:lnTo>
                  <a:lnTo>
                    <a:pt x="110" y="188"/>
                  </a:lnTo>
                  <a:lnTo>
                    <a:pt x="111" y="190"/>
                  </a:lnTo>
                  <a:lnTo>
                    <a:pt x="113" y="191"/>
                  </a:lnTo>
                  <a:lnTo>
                    <a:pt x="113" y="193"/>
                  </a:lnTo>
                  <a:lnTo>
                    <a:pt x="114" y="196"/>
                  </a:lnTo>
                  <a:lnTo>
                    <a:pt x="114" y="198"/>
                  </a:lnTo>
                  <a:lnTo>
                    <a:pt x="113" y="200"/>
                  </a:lnTo>
                  <a:lnTo>
                    <a:pt x="107" y="201"/>
                  </a:lnTo>
                  <a:lnTo>
                    <a:pt x="99" y="203"/>
                  </a:lnTo>
                  <a:lnTo>
                    <a:pt x="98" y="203"/>
                  </a:lnTo>
                  <a:lnTo>
                    <a:pt x="94" y="203"/>
                  </a:lnTo>
                  <a:lnTo>
                    <a:pt x="90" y="206"/>
                  </a:lnTo>
                  <a:lnTo>
                    <a:pt x="85" y="207"/>
                  </a:lnTo>
                  <a:lnTo>
                    <a:pt x="81" y="212"/>
                  </a:lnTo>
                  <a:lnTo>
                    <a:pt x="80" y="216"/>
                  </a:lnTo>
                  <a:lnTo>
                    <a:pt x="80" y="223"/>
                  </a:lnTo>
                  <a:lnTo>
                    <a:pt x="84" y="230"/>
                  </a:lnTo>
                  <a:lnTo>
                    <a:pt x="84" y="231"/>
                  </a:lnTo>
                  <a:lnTo>
                    <a:pt x="87" y="234"/>
                  </a:lnTo>
                  <a:lnTo>
                    <a:pt x="87" y="237"/>
                  </a:lnTo>
                  <a:lnTo>
                    <a:pt x="88" y="240"/>
                  </a:lnTo>
                  <a:lnTo>
                    <a:pt x="87" y="243"/>
                  </a:lnTo>
                  <a:lnTo>
                    <a:pt x="82" y="245"/>
                  </a:lnTo>
                  <a:lnTo>
                    <a:pt x="74" y="243"/>
                  </a:lnTo>
                  <a:lnTo>
                    <a:pt x="63" y="239"/>
                  </a:lnTo>
                  <a:lnTo>
                    <a:pt x="60" y="237"/>
                  </a:lnTo>
                  <a:lnTo>
                    <a:pt x="57" y="234"/>
                  </a:lnTo>
                  <a:lnTo>
                    <a:pt x="54" y="233"/>
                  </a:lnTo>
                  <a:lnTo>
                    <a:pt x="49" y="230"/>
                  </a:lnTo>
                  <a:lnTo>
                    <a:pt x="45" y="230"/>
                  </a:lnTo>
                  <a:lnTo>
                    <a:pt x="41" y="230"/>
                  </a:lnTo>
                  <a:lnTo>
                    <a:pt x="36" y="233"/>
                  </a:lnTo>
                  <a:lnTo>
                    <a:pt x="31" y="239"/>
                  </a:lnTo>
                  <a:lnTo>
                    <a:pt x="31" y="240"/>
                  </a:lnTo>
                  <a:lnTo>
                    <a:pt x="30" y="242"/>
                  </a:lnTo>
                  <a:lnTo>
                    <a:pt x="27" y="243"/>
                  </a:lnTo>
                  <a:lnTo>
                    <a:pt x="25" y="245"/>
                  </a:lnTo>
                  <a:lnTo>
                    <a:pt x="22" y="248"/>
                  </a:lnTo>
                  <a:lnTo>
                    <a:pt x="21" y="249"/>
                  </a:lnTo>
                  <a:lnTo>
                    <a:pt x="21" y="251"/>
                  </a:lnTo>
                  <a:lnTo>
                    <a:pt x="19" y="251"/>
                  </a:lnTo>
                  <a:lnTo>
                    <a:pt x="21" y="251"/>
                  </a:lnTo>
                  <a:lnTo>
                    <a:pt x="24" y="254"/>
                  </a:lnTo>
                  <a:lnTo>
                    <a:pt x="27" y="256"/>
                  </a:lnTo>
                  <a:lnTo>
                    <a:pt x="28" y="257"/>
                  </a:lnTo>
                  <a:lnTo>
                    <a:pt x="35" y="263"/>
                  </a:lnTo>
                  <a:lnTo>
                    <a:pt x="31" y="270"/>
                  </a:lnTo>
                  <a:lnTo>
                    <a:pt x="31" y="300"/>
                  </a:lnTo>
                  <a:lnTo>
                    <a:pt x="15" y="302"/>
                  </a:lnTo>
                  <a:lnTo>
                    <a:pt x="0" y="314"/>
                  </a:lnTo>
                  <a:lnTo>
                    <a:pt x="0" y="312"/>
                  </a:lnTo>
                  <a:lnTo>
                    <a:pt x="124" y="302"/>
                  </a:lnTo>
                  <a:lnTo>
                    <a:pt x="124" y="282"/>
                  </a:lnTo>
                  <a:lnTo>
                    <a:pt x="124" y="282"/>
                  </a:lnTo>
                  <a:lnTo>
                    <a:pt x="126" y="283"/>
                  </a:lnTo>
                  <a:lnTo>
                    <a:pt x="128" y="283"/>
                  </a:lnTo>
                  <a:lnTo>
                    <a:pt x="132" y="283"/>
                  </a:lnTo>
                  <a:lnTo>
                    <a:pt x="138" y="283"/>
                  </a:lnTo>
                  <a:lnTo>
                    <a:pt x="144" y="284"/>
                  </a:lnTo>
                  <a:lnTo>
                    <a:pt x="150" y="284"/>
                  </a:lnTo>
                  <a:lnTo>
                    <a:pt x="157" y="284"/>
                  </a:lnTo>
                  <a:lnTo>
                    <a:pt x="159" y="284"/>
                  </a:lnTo>
                  <a:lnTo>
                    <a:pt x="161" y="284"/>
                  </a:lnTo>
                  <a:lnTo>
                    <a:pt x="165" y="283"/>
                  </a:lnTo>
                  <a:lnTo>
                    <a:pt x="171" y="283"/>
                  </a:lnTo>
                  <a:lnTo>
                    <a:pt x="179" y="282"/>
                  </a:lnTo>
                  <a:lnTo>
                    <a:pt x="187" y="282"/>
                  </a:lnTo>
                  <a:lnTo>
                    <a:pt x="195" y="281"/>
                  </a:lnTo>
                  <a:lnTo>
                    <a:pt x="207" y="281"/>
                  </a:lnTo>
                  <a:lnTo>
                    <a:pt x="219" y="279"/>
                  </a:lnTo>
                  <a:lnTo>
                    <a:pt x="230" y="278"/>
                  </a:lnTo>
                  <a:lnTo>
                    <a:pt x="243" y="278"/>
                  </a:lnTo>
                  <a:lnTo>
                    <a:pt x="257" y="276"/>
                  </a:lnTo>
                  <a:lnTo>
                    <a:pt x="272" y="275"/>
                  </a:lnTo>
                  <a:lnTo>
                    <a:pt x="287" y="273"/>
                  </a:lnTo>
                  <a:lnTo>
                    <a:pt x="300" y="272"/>
                  </a:lnTo>
                  <a:lnTo>
                    <a:pt x="315" y="270"/>
                  </a:lnTo>
                  <a:lnTo>
                    <a:pt x="330" y="269"/>
                  </a:lnTo>
                  <a:lnTo>
                    <a:pt x="345" y="269"/>
                  </a:lnTo>
                  <a:lnTo>
                    <a:pt x="359" y="267"/>
                  </a:lnTo>
                  <a:lnTo>
                    <a:pt x="372" y="266"/>
                  </a:lnTo>
                  <a:lnTo>
                    <a:pt x="386" y="264"/>
                  </a:lnTo>
                  <a:lnTo>
                    <a:pt x="399" y="263"/>
                  </a:lnTo>
                  <a:lnTo>
                    <a:pt x="413" y="261"/>
                  </a:lnTo>
                  <a:lnTo>
                    <a:pt x="424" y="261"/>
                  </a:lnTo>
                  <a:lnTo>
                    <a:pt x="434" y="260"/>
                  </a:lnTo>
                  <a:lnTo>
                    <a:pt x="444" y="259"/>
                  </a:lnTo>
                  <a:lnTo>
                    <a:pt x="452" y="259"/>
                  </a:lnTo>
                  <a:lnTo>
                    <a:pt x="459" y="259"/>
                  </a:lnTo>
                  <a:lnTo>
                    <a:pt x="464" y="257"/>
                  </a:lnTo>
                  <a:lnTo>
                    <a:pt x="468" y="257"/>
                  </a:lnTo>
                  <a:lnTo>
                    <a:pt x="471" y="257"/>
                  </a:lnTo>
                  <a:lnTo>
                    <a:pt x="473" y="257"/>
                  </a:lnTo>
                  <a:lnTo>
                    <a:pt x="473" y="257"/>
                  </a:lnTo>
                  <a:lnTo>
                    <a:pt x="474" y="256"/>
                  </a:lnTo>
                  <a:lnTo>
                    <a:pt x="477" y="254"/>
                  </a:lnTo>
                  <a:lnTo>
                    <a:pt x="480" y="253"/>
                  </a:lnTo>
                  <a:lnTo>
                    <a:pt x="483" y="251"/>
                  </a:lnTo>
                  <a:lnTo>
                    <a:pt x="487" y="251"/>
                  </a:lnTo>
                  <a:lnTo>
                    <a:pt x="491" y="248"/>
                  </a:lnTo>
                  <a:lnTo>
                    <a:pt x="495" y="246"/>
                  </a:lnTo>
                  <a:lnTo>
                    <a:pt x="500" y="243"/>
                  </a:lnTo>
                  <a:lnTo>
                    <a:pt x="504" y="242"/>
                  </a:lnTo>
                  <a:lnTo>
                    <a:pt x="509" y="239"/>
                  </a:lnTo>
                  <a:lnTo>
                    <a:pt x="513" y="237"/>
                  </a:lnTo>
                  <a:lnTo>
                    <a:pt x="517" y="234"/>
                  </a:lnTo>
                  <a:lnTo>
                    <a:pt x="520" y="233"/>
                  </a:lnTo>
                  <a:lnTo>
                    <a:pt x="523" y="231"/>
                  </a:lnTo>
                  <a:lnTo>
                    <a:pt x="524" y="231"/>
                  </a:lnTo>
                  <a:lnTo>
                    <a:pt x="526" y="230"/>
                  </a:lnTo>
                  <a:lnTo>
                    <a:pt x="526" y="228"/>
                  </a:lnTo>
                  <a:lnTo>
                    <a:pt x="527" y="227"/>
                  </a:lnTo>
                  <a:lnTo>
                    <a:pt x="528" y="224"/>
                  </a:lnTo>
                  <a:lnTo>
                    <a:pt x="530" y="223"/>
                  </a:lnTo>
                  <a:lnTo>
                    <a:pt x="533" y="220"/>
                  </a:lnTo>
                  <a:lnTo>
                    <a:pt x="537" y="219"/>
                  </a:lnTo>
                  <a:lnTo>
                    <a:pt x="542" y="216"/>
                  </a:lnTo>
                  <a:lnTo>
                    <a:pt x="545" y="216"/>
                  </a:lnTo>
                  <a:lnTo>
                    <a:pt x="545" y="215"/>
                  </a:lnTo>
                  <a:lnTo>
                    <a:pt x="546" y="213"/>
                  </a:lnTo>
                  <a:lnTo>
                    <a:pt x="547" y="213"/>
                  </a:lnTo>
                  <a:lnTo>
                    <a:pt x="547" y="210"/>
                  </a:lnTo>
                  <a:lnTo>
                    <a:pt x="547" y="209"/>
                  </a:lnTo>
                  <a:lnTo>
                    <a:pt x="548" y="207"/>
                  </a:lnTo>
                  <a:lnTo>
                    <a:pt x="548" y="206"/>
                  </a:lnTo>
                  <a:lnTo>
                    <a:pt x="550" y="203"/>
                  </a:lnTo>
                  <a:lnTo>
                    <a:pt x="551" y="201"/>
                  </a:lnTo>
                  <a:lnTo>
                    <a:pt x="553" y="200"/>
                  </a:lnTo>
                  <a:lnTo>
                    <a:pt x="554" y="198"/>
                  </a:lnTo>
                  <a:lnTo>
                    <a:pt x="556" y="196"/>
                  </a:lnTo>
                  <a:lnTo>
                    <a:pt x="557" y="193"/>
                  </a:lnTo>
                  <a:lnTo>
                    <a:pt x="559" y="190"/>
                  </a:lnTo>
                  <a:lnTo>
                    <a:pt x="560" y="188"/>
                  </a:lnTo>
                  <a:lnTo>
                    <a:pt x="562" y="182"/>
                  </a:lnTo>
                  <a:lnTo>
                    <a:pt x="564" y="179"/>
                  </a:lnTo>
                  <a:lnTo>
                    <a:pt x="569" y="176"/>
                  </a:lnTo>
                  <a:lnTo>
                    <a:pt x="573" y="173"/>
                  </a:lnTo>
                  <a:lnTo>
                    <a:pt x="579" y="170"/>
                  </a:lnTo>
                  <a:lnTo>
                    <a:pt x="583" y="167"/>
                  </a:lnTo>
                  <a:lnTo>
                    <a:pt x="587" y="164"/>
                  </a:lnTo>
                  <a:lnTo>
                    <a:pt x="592" y="160"/>
                  </a:lnTo>
                  <a:lnTo>
                    <a:pt x="593" y="156"/>
                  </a:lnTo>
                  <a:lnTo>
                    <a:pt x="595" y="155"/>
                  </a:lnTo>
                  <a:lnTo>
                    <a:pt x="596" y="155"/>
                  </a:lnTo>
                  <a:lnTo>
                    <a:pt x="595" y="156"/>
                  </a:lnTo>
                  <a:lnTo>
                    <a:pt x="593" y="157"/>
                  </a:lnTo>
                  <a:lnTo>
                    <a:pt x="593" y="158"/>
                  </a:lnTo>
                  <a:lnTo>
                    <a:pt x="592" y="158"/>
                  </a:lnTo>
                  <a:lnTo>
                    <a:pt x="592" y="160"/>
                  </a:lnTo>
                  <a:lnTo>
                    <a:pt x="612" y="133"/>
                  </a:lnTo>
                  <a:lnTo>
                    <a:pt x="602" y="133"/>
                  </a:lnTo>
                  <a:lnTo>
                    <a:pt x="602" y="133"/>
                  </a:lnTo>
                  <a:lnTo>
                    <a:pt x="602" y="131"/>
                  </a:lnTo>
                  <a:lnTo>
                    <a:pt x="600" y="130"/>
                  </a:lnTo>
                  <a:lnTo>
                    <a:pt x="600" y="128"/>
                  </a:lnTo>
                  <a:lnTo>
                    <a:pt x="599" y="127"/>
                  </a:lnTo>
                  <a:lnTo>
                    <a:pt x="596" y="127"/>
                  </a:lnTo>
                  <a:lnTo>
                    <a:pt x="593" y="125"/>
                  </a:lnTo>
                  <a:lnTo>
                    <a:pt x="589" y="125"/>
                  </a:lnTo>
                  <a:lnTo>
                    <a:pt x="589" y="125"/>
                  </a:lnTo>
                  <a:lnTo>
                    <a:pt x="586" y="120"/>
                  </a:lnTo>
                  <a:lnTo>
                    <a:pt x="581" y="116"/>
                  </a:lnTo>
                  <a:lnTo>
                    <a:pt x="578" y="108"/>
                  </a:lnTo>
                  <a:lnTo>
                    <a:pt x="572" y="101"/>
                  </a:lnTo>
                  <a:lnTo>
                    <a:pt x="566" y="93"/>
                  </a:lnTo>
                  <a:lnTo>
                    <a:pt x="559" y="86"/>
                  </a:lnTo>
                  <a:lnTo>
                    <a:pt x="551" y="77"/>
                  </a:lnTo>
                  <a:lnTo>
                    <a:pt x="551" y="77"/>
                  </a:lnTo>
                  <a:lnTo>
                    <a:pt x="551" y="74"/>
                  </a:lnTo>
                  <a:lnTo>
                    <a:pt x="551" y="71"/>
                  </a:lnTo>
                  <a:lnTo>
                    <a:pt x="553" y="67"/>
                  </a:lnTo>
                  <a:lnTo>
                    <a:pt x="553" y="64"/>
                  </a:lnTo>
                  <a:lnTo>
                    <a:pt x="553" y="60"/>
                  </a:lnTo>
                  <a:lnTo>
                    <a:pt x="551" y="54"/>
                  </a:lnTo>
                  <a:lnTo>
                    <a:pt x="550" y="50"/>
                  </a:lnTo>
                  <a:lnTo>
                    <a:pt x="547" y="47"/>
                  </a:lnTo>
                  <a:lnTo>
                    <a:pt x="547" y="44"/>
                  </a:lnTo>
                  <a:lnTo>
                    <a:pt x="547" y="42"/>
                  </a:lnTo>
                  <a:lnTo>
                    <a:pt x="547" y="42"/>
                  </a:lnTo>
                  <a:lnTo>
                    <a:pt x="548" y="42"/>
                  </a:lnTo>
                  <a:lnTo>
                    <a:pt x="548" y="44"/>
                  </a:lnTo>
                  <a:lnTo>
                    <a:pt x="548" y="44"/>
                  </a:lnTo>
                  <a:lnTo>
                    <a:pt x="550" y="44"/>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32" name="Freeform 74"/>
            <p:cNvSpPr>
              <a:spLocks/>
            </p:cNvSpPr>
            <p:nvPr/>
          </p:nvSpPr>
          <p:spPr bwMode="auto">
            <a:xfrm>
              <a:off x="2600746" y="4743548"/>
              <a:ext cx="411722" cy="211127"/>
            </a:xfrm>
            <a:custGeom>
              <a:avLst/>
              <a:gdLst>
                <a:gd name="T0" fmla="*/ 537 w 613"/>
                <a:gd name="T1" fmla="*/ 32 h 315"/>
                <a:gd name="T2" fmla="*/ 526 w 613"/>
                <a:gd name="T3" fmla="*/ 26 h 315"/>
                <a:gd name="T4" fmla="*/ 501 w 613"/>
                <a:gd name="T5" fmla="*/ 29 h 315"/>
                <a:gd name="T6" fmla="*/ 476 w 613"/>
                <a:gd name="T7" fmla="*/ 31 h 315"/>
                <a:gd name="T8" fmla="*/ 465 w 613"/>
                <a:gd name="T9" fmla="*/ 30 h 315"/>
                <a:gd name="T10" fmla="*/ 450 w 613"/>
                <a:gd name="T11" fmla="*/ 35 h 315"/>
                <a:gd name="T12" fmla="*/ 410 w 613"/>
                <a:gd name="T13" fmla="*/ 12 h 315"/>
                <a:gd name="T14" fmla="*/ 377 w 613"/>
                <a:gd name="T15" fmla="*/ 1 h 315"/>
                <a:gd name="T16" fmla="*/ 360 w 613"/>
                <a:gd name="T17" fmla="*/ 0 h 315"/>
                <a:gd name="T18" fmla="*/ 356 w 613"/>
                <a:gd name="T19" fmla="*/ 14 h 315"/>
                <a:gd name="T20" fmla="*/ 363 w 613"/>
                <a:gd name="T21" fmla="*/ 31 h 315"/>
                <a:gd name="T22" fmla="*/ 345 w 613"/>
                <a:gd name="T23" fmla="*/ 38 h 315"/>
                <a:gd name="T24" fmla="*/ 330 w 613"/>
                <a:gd name="T25" fmla="*/ 42 h 315"/>
                <a:gd name="T26" fmla="*/ 315 w 613"/>
                <a:gd name="T27" fmla="*/ 56 h 315"/>
                <a:gd name="T28" fmla="*/ 315 w 613"/>
                <a:gd name="T29" fmla="*/ 70 h 315"/>
                <a:gd name="T30" fmla="*/ 305 w 613"/>
                <a:gd name="T31" fmla="*/ 81 h 315"/>
                <a:gd name="T32" fmla="*/ 302 w 613"/>
                <a:gd name="T33" fmla="*/ 90 h 315"/>
                <a:gd name="T34" fmla="*/ 290 w 613"/>
                <a:gd name="T35" fmla="*/ 95 h 315"/>
                <a:gd name="T36" fmla="*/ 284 w 613"/>
                <a:gd name="T37" fmla="*/ 116 h 315"/>
                <a:gd name="T38" fmla="*/ 279 w 613"/>
                <a:gd name="T39" fmla="*/ 125 h 315"/>
                <a:gd name="T40" fmla="*/ 255 w 613"/>
                <a:gd name="T41" fmla="*/ 117 h 315"/>
                <a:gd name="T42" fmla="*/ 239 w 613"/>
                <a:gd name="T43" fmla="*/ 125 h 315"/>
                <a:gd name="T44" fmla="*/ 225 w 613"/>
                <a:gd name="T45" fmla="*/ 147 h 315"/>
                <a:gd name="T46" fmla="*/ 215 w 613"/>
                <a:gd name="T47" fmla="*/ 134 h 315"/>
                <a:gd name="T48" fmla="*/ 195 w 613"/>
                <a:gd name="T49" fmla="*/ 152 h 315"/>
                <a:gd name="T50" fmla="*/ 177 w 613"/>
                <a:gd name="T51" fmla="*/ 150 h 315"/>
                <a:gd name="T52" fmla="*/ 157 w 613"/>
                <a:gd name="T53" fmla="*/ 147 h 315"/>
                <a:gd name="T54" fmla="*/ 150 w 613"/>
                <a:gd name="T55" fmla="*/ 144 h 315"/>
                <a:gd name="T56" fmla="*/ 149 w 613"/>
                <a:gd name="T57" fmla="*/ 157 h 315"/>
                <a:gd name="T58" fmla="*/ 135 w 613"/>
                <a:gd name="T59" fmla="*/ 153 h 315"/>
                <a:gd name="T60" fmla="*/ 124 w 613"/>
                <a:gd name="T61" fmla="*/ 157 h 315"/>
                <a:gd name="T62" fmla="*/ 117 w 613"/>
                <a:gd name="T63" fmla="*/ 164 h 315"/>
                <a:gd name="T64" fmla="*/ 111 w 613"/>
                <a:gd name="T65" fmla="*/ 173 h 315"/>
                <a:gd name="T66" fmla="*/ 111 w 613"/>
                <a:gd name="T67" fmla="*/ 190 h 315"/>
                <a:gd name="T68" fmla="*/ 99 w 613"/>
                <a:gd name="T69" fmla="*/ 203 h 315"/>
                <a:gd name="T70" fmla="*/ 80 w 613"/>
                <a:gd name="T71" fmla="*/ 216 h 315"/>
                <a:gd name="T72" fmla="*/ 88 w 613"/>
                <a:gd name="T73" fmla="*/ 240 h 315"/>
                <a:gd name="T74" fmla="*/ 57 w 613"/>
                <a:gd name="T75" fmla="*/ 234 h 315"/>
                <a:gd name="T76" fmla="*/ 31 w 613"/>
                <a:gd name="T77" fmla="*/ 239 h 315"/>
                <a:gd name="T78" fmla="*/ 21 w 613"/>
                <a:gd name="T79" fmla="*/ 251 h 315"/>
                <a:gd name="T80" fmla="*/ 35 w 613"/>
                <a:gd name="T81" fmla="*/ 263 h 315"/>
                <a:gd name="T82" fmla="*/ 124 w 613"/>
                <a:gd name="T83" fmla="*/ 282 h 315"/>
                <a:gd name="T84" fmla="*/ 144 w 613"/>
                <a:gd name="T85" fmla="*/ 284 h 315"/>
                <a:gd name="T86" fmla="*/ 171 w 613"/>
                <a:gd name="T87" fmla="*/ 283 h 315"/>
                <a:gd name="T88" fmla="*/ 243 w 613"/>
                <a:gd name="T89" fmla="*/ 278 h 315"/>
                <a:gd name="T90" fmla="*/ 345 w 613"/>
                <a:gd name="T91" fmla="*/ 269 h 315"/>
                <a:gd name="T92" fmla="*/ 434 w 613"/>
                <a:gd name="T93" fmla="*/ 260 h 315"/>
                <a:gd name="T94" fmla="*/ 473 w 613"/>
                <a:gd name="T95" fmla="*/ 257 h 315"/>
                <a:gd name="T96" fmla="*/ 487 w 613"/>
                <a:gd name="T97" fmla="*/ 251 h 315"/>
                <a:gd name="T98" fmla="*/ 517 w 613"/>
                <a:gd name="T99" fmla="*/ 234 h 315"/>
                <a:gd name="T100" fmla="*/ 527 w 613"/>
                <a:gd name="T101" fmla="*/ 227 h 315"/>
                <a:gd name="T102" fmla="*/ 545 w 613"/>
                <a:gd name="T103" fmla="*/ 216 h 315"/>
                <a:gd name="T104" fmla="*/ 548 w 613"/>
                <a:gd name="T105" fmla="*/ 206 h 315"/>
                <a:gd name="T106" fmla="*/ 557 w 613"/>
                <a:gd name="T107" fmla="*/ 193 h 315"/>
                <a:gd name="T108" fmla="*/ 573 w 613"/>
                <a:gd name="T109" fmla="*/ 173 h 315"/>
                <a:gd name="T110" fmla="*/ 595 w 613"/>
                <a:gd name="T111" fmla="*/ 155 h 315"/>
                <a:gd name="T112" fmla="*/ 612 w 613"/>
                <a:gd name="T113" fmla="*/ 133 h 315"/>
                <a:gd name="T114" fmla="*/ 599 w 613"/>
                <a:gd name="T115" fmla="*/ 127 h 315"/>
                <a:gd name="T116" fmla="*/ 581 w 613"/>
                <a:gd name="T117" fmla="*/ 116 h 315"/>
                <a:gd name="T118" fmla="*/ 551 w 613"/>
                <a:gd name="T119" fmla="*/ 77 h 315"/>
                <a:gd name="T120" fmla="*/ 550 w 613"/>
                <a:gd name="T121" fmla="*/ 50 h 315"/>
                <a:gd name="T122" fmla="*/ 548 w 613"/>
                <a:gd name="T123" fmla="*/ 4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3" h="315">
                  <a:moveTo>
                    <a:pt x="550" y="44"/>
                  </a:moveTo>
                  <a:lnTo>
                    <a:pt x="550" y="44"/>
                  </a:lnTo>
                  <a:lnTo>
                    <a:pt x="548" y="42"/>
                  </a:lnTo>
                  <a:lnTo>
                    <a:pt x="547" y="41"/>
                  </a:lnTo>
                  <a:lnTo>
                    <a:pt x="545" y="38"/>
                  </a:lnTo>
                  <a:lnTo>
                    <a:pt x="542" y="35"/>
                  </a:lnTo>
                  <a:lnTo>
                    <a:pt x="537" y="32"/>
                  </a:lnTo>
                  <a:lnTo>
                    <a:pt x="534" y="31"/>
                  </a:lnTo>
                  <a:lnTo>
                    <a:pt x="530" y="31"/>
                  </a:lnTo>
                  <a:lnTo>
                    <a:pt x="527" y="34"/>
                  </a:lnTo>
                  <a:lnTo>
                    <a:pt x="527" y="34"/>
                  </a:lnTo>
                  <a:lnTo>
                    <a:pt x="526" y="32"/>
                  </a:lnTo>
                  <a:lnTo>
                    <a:pt x="526" y="30"/>
                  </a:lnTo>
                  <a:lnTo>
                    <a:pt x="526" y="26"/>
                  </a:lnTo>
                  <a:lnTo>
                    <a:pt x="524" y="21"/>
                  </a:lnTo>
                  <a:lnTo>
                    <a:pt x="521" y="18"/>
                  </a:lnTo>
                  <a:lnTo>
                    <a:pt x="517" y="17"/>
                  </a:lnTo>
                  <a:lnTo>
                    <a:pt x="512" y="20"/>
                  </a:lnTo>
                  <a:lnTo>
                    <a:pt x="503" y="27"/>
                  </a:lnTo>
                  <a:lnTo>
                    <a:pt x="503" y="27"/>
                  </a:lnTo>
                  <a:lnTo>
                    <a:pt x="501" y="29"/>
                  </a:lnTo>
                  <a:lnTo>
                    <a:pt x="500" y="30"/>
                  </a:lnTo>
                  <a:lnTo>
                    <a:pt x="497" y="32"/>
                  </a:lnTo>
                  <a:lnTo>
                    <a:pt x="494" y="34"/>
                  </a:lnTo>
                  <a:lnTo>
                    <a:pt x="490" y="35"/>
                  </a:lnTo>
                  <a:lnTo>
                    <a:pt x="485" y="37"/>
                  </a:lnTo>
                  <a:lnTo>
                    <a:pt x="480" y="34"/>
                  </a:lnTo>
                  <a:lnTo>
                    <a:pt x="476" y="31"/>
                  </a:lnTo>
                  <a:lnTo>
                    <a:pt x="476" y="31"/>
                  </a:lnTo>
                  <a:lnTo>
                    <a:pt x="474" y="30"/>
                  </a:lnTo>
                  <a:lnTo>
                    <a:pt x="474" y="30"/>
                  </a:lnTo>
                  <a:lnTo>
                    <a:pt x="473" y="30"/>
                  </a:lnTo>
                  <a:lnTo>
                    <a:pt x="471" y="29"/>
                  </a:lnTo>
                  <a:lnTo>
                    <a:pt x="468" y="30"/>
                  </a:lnTo>
                  <a:lnTo>
                    <a:pt x="465" y="30"/>
                  </a:lnTo>
                  <a:lnTo>
                    <a:pt x="462" y="32"/>
                  </a:lnTo>
                  <a:lnTo>
                    <a:pt x="458" y="37"/>
                  </a:lnTo>
                  <a:lnTo>
                    <a:pt x="458" y="37"/>
                  </a:lnTo>
                  <a:lnTo>
                    <a:pt x="457" y="37"/>
                  </a:lnTo>
                  <a:lnTo>
                    <a:pt x="454" y="35"/>
                  </a:lnTo>
                  <a:lnTo>
                    <a:pt x="451" y="35"/>
                  </a:lnTo>
                  <a:lnTo>
                    <a:pt x="450" y="35"/>
                  </a:lnTo>
                  <a:lnTo>
                    <a:pt x="438" y="26"/>
                  </a:lnTo>
                  <a:lnTo>
                    <a:pt x="413" y="24"/>
                  </a:lnTo>
                  <a:lnTo>
                    <a:pt x="413" y="24"/>
                  </a:lnTo>
                  <a:lnTo>
                    <a:pt x="413" y="23"/>
                  </a:lnTo>
                  <a:lnTo>
                    <a:pt x="413" y="20"/>
                  </a:lnTo>
                  <a:lnTo>
                    <a:pt x="411" y="17"/>
                  </a:lnTo>
                  <a:lnTo>
                    <a:pt x="410" y="12"/>
                  </a:lnTo>
                  <a:lnTo>
                    <a:pt x="405" y="8"/>
                  </a:lnTo>
                  <a:lnTo>
                    <a:pt x="399" y="4"/>
                  </a:lnTo>
                  <a:lnTo>
                    <a:pt x="390" y="2"/>
                  </a:lnTo>
                  <a:lnTo>
                    <a:pt x="381" y="1"/>
                  </a:lnTo>
                  <a:lnTo>
                    <a:pt x="381" y="1"/>
                  </a:lnTo>
                  <a:lnTo>
                    <a:pt x="380" y="1"/>
                  </a:lnTo>
                  <a:lnTo>
                    <a:pt x="377" y="1"/>
                  </a:lnTo>
                  <a:lnTo>
                    <a:pt x="374" y="1"/>
                  </a:lnTo>
                  <a:lnTo>
                    <a:pt x="369" y="1"/>
                  </a:lnTo>
                  <a:lnTo>
                    <a:pt x="365" y="1"/>
                  </a:lnTo>
                  <a:lnTo>
                    <a:pt x="362" y="1"/>
                  </a:lnTo>
                  <a:lnTo>
                    <a:pt x="360" y="1"/>
                  </a:lnTo>
                  <a:lnTo>
                    <a:pt x="359" y="1"/>
                  </a:lnTo>
                  <a:lnTo>
                    <a:pt x="360" y="0"/>
                  </a:lnTo>
                  <a:lnTo>
                    <a:pt x="360" y="0"/>
                  </a:lnTo>
                  <a:lnTo>
                    <a:pt x="359" y="0"/>
                  </a:lnTo>
                  <a:lnTo>
                    <a:pt x="359" y="1"/>
                  </a:lnTo>
                  <a:lnTo>
                    <a:pt x="357" y="2"/>
                  </a:lnTo>
                  <a:lnTo>
                    <a:pt x="357" y="5"/>
                  </a:lnTo>
                  <a:lnTo>
                    <a:pt x="356" y="9"/>
                  </a:lnTo>
                  <a:lnTo>
                    <a:pt x="356" y="14"/>
                  </a:lnTo>
                  <a:lnTo>
                    <a:pt x="356" y="18"/>
                  </a:lnTo>
                  <a:lnTo>
                    <a:pt x="357" y="24"/>
                  </a:lnTo>
                  <a:lnTo>
                    <a:pt x="357" y="24"/>
                  </a:lnTo>
                  <a:lnTo>
                    <a:pt x="359" y="26"/>
                  </a:lnTo>
                  <a:lnTo>
                    <a:pt x="360" y="27"/>
                  </a:lnTo>
                  <a:lnTo>
                    <a:pt x="362" y="30"/>
                  </a:lnTo>
                  <a:lnTo>
                    <a:pt x="363" y="31"/>
                  </a:lnTo>
                  <a:lnTo>
                    <a:pt x="363" y="34"/>
                  </a:lnTo>
                  <a:lnTo>
                    <a:pt x="362" y="35"/>
                  </a:lnTo>
                  <a:lnTo>
                    <a:pt x="356" y="37"/>
                  </a:lnTo>
                  <a:lnTo>
                    <a:pt x="350" y="38"/>
                  </a:lnTo>
                  <a:lnTo>
                    <a:pt x="350" y="38"/>
                  </a:lnTo>
                  <a:lnTo>
                    <a:pt x="348" y="38"/>
                  </a:lnTo>
                  <a:lnTo>
                    <a:pt x="345" y="38"/>
                  </a:lnTo>
                  <a:lnTo>
                    <a:pt x="342" y="39"/>
                  </a:lnTo>
                  <a:lnTo>
                    <a:pt x="338" y="41"/>
                  </a:lnTo>
                  <a:lnTo>
                    <a:pt x="335" y="41"/>
                  </a:lnTo>
                  <a:lnTo>
                    <a:pt x="332" y="42"/>
                  </a:lnTo>
                  <a:lnTo>
                    <a:pt x="330" y="42"/>
                  </a:lnTo>
                  <a:lnTo>
                    <a:pt x="330" y="42"/>
                  </a:lnTo>
                  <a:lnTo>
                    <a:pt x="330" y="42"/>
                  </a:lnTo>
                  <a:lnTo>
                    <a:pt x="329" y="42"/>
                  </a:lnTo>
                  <a:lnTo>
                    <a:pt x="326" y="42"/>
                  </a:lnTo>
                  <a:lnTo>
                    <a:pt x="323" y="44"/>
                  </a:lnTo>
                  <a:lnTo>
                    <a:pt x="320" y="45"/>
                  </a:lnTo>
                  <a:lnTo>
                    <a:pt x="317" y="47"/>
                  </a:lnTo>
                  <a:lnTo>
                    <a:pt x="314" y="51"/>
                  </a:lnTo>
                  <a:lnTo>
                    <a:pt x="315" y="56"/>
                  </a:lnTo>
                  <a:lnTo>
                    <a:pt x="318" y="62"/>
                  </a:lnTo>
                  <a:lnTo>
                    <a:pt x="318" y="62"/>
                  </a:lnTo>
                  <a:lnTo>
                    <a:pt x="318" y="64"/>
                  </a:lnTo>
                  <a:lnTo>
                    <a:pt x="318" y="64"/>
                  </a:lnTo>
                  <a:lnTo>
                    <a:pt x="318" y="65"/>
                  </a:lnTo>
                  <a:lnTo>
                    <a:pt x="317" y="67"/>
                  </a:lnTo>
                  <a:lnTo>
                    <a:pt x="315" y="70"/>
                  </a:lnTo>
                  <a:lnTo>
                    <a:pt x="314" y="71"/>
                  </a:lnTo>
                  <a:lnTo>
                    <a:pt x="311" y="74"/>
                  </a:lnTo>
                  <a:lnTo>
                    <a:pt x="308" y="77"/>
                  </a:lnTo>
                  <a:lnTo>
                    <a:pt x="308" y="77"/>
                  </a:lnTo>
                  <a:lnTo>
                    <a:pt x="308" y="78"/>
                  </a:lnTo>
                  <a:lnTo>
                    <a:pt x="306" y="80"/>
                  </a:lnTo>
                  <a:lnTo>
                    <a:pt x="305" y="81"/>
                  </a:lnTo>
                  <a:lnTo>
                    <a:pt x="305" y="84"/>
                  </a:lnTo>
                  <a:lnTo>
                    <a:pt x="303" y="86"/>
                  </a:lnTo>
                  <a:lnTo>
                    <a:pt x="302" y="89"/>
                  </a:lnTo>
                  <a:lnTo>
                    <a:pt x="302" y="90"/>
                  </a:lnTo>
                  <a:lnTo>
                    <a:pt x="302" y="90"/>
                  </a:lnTo>
                  <a:lnTo>
                    <a:pt x="302" y="90"/>
                  </a:lnTo>
                  <a:lnTo>
                    <a:pt x="302" y="90"/>
                  </a:lnTo>
                  <a:lnTo>
                    <a:pt x="302" y="92"/>
                  </a:lnTo>
                  <a:lnTo>
                    <a:pt x="300" y="92"/>
                  </a:lnTo>
                  <a:lnTo>
                    <a:pt x="300" y="93"/>
                  </a:lnTo>
                  <a:lnTo>
                    <a:pt x="299" y="94"/>
                  </a:lnTo>
                  <a:lnTo>
                    <a:pt x="297" y="94"/>
                  </a:lnTo>
                  <a:lnTo>
                    <a:pt x="294" y="95"/>
                  </a:lnTo>
                  <a:lnTo>
                    <a:pt x="290" y="95"/>
                  </a:lnTo>
                  <a:lnTo>
                    <a:pt x="290" y="95"/>
                  </a:lnTo>
                  <a:lnTo>
                    <a:pt x="290" y="95"/>
                  </a:lnTo>
                  <a:lnTo>
                    <a:pt x="289" y="98"/>
                  </a:lnTo>
                  <a:lnTo>
                    <a:pt x="288" y="102"/>
                  </a:lnTo>
                  <a:lnTo>
                    <a:pt x="287" y="107"/>
                  </a:lnTo>
                  <a:lnTo>
                    <a:pt x="285" y="113"/>
                  </a:lnTo>
                  <a:lnTo>
                    <a:pt x="284" y="116"/>
                  </a:lnTo>
                  <a:lnTo>
                    <a:pt x="284" y="119"/>
                  </a:lnTo>
                  <a:lnTo>
                    <a:pt x="284" y="120"/>
                  </a:lnTo>
                  <a:lnTo>
                    <a:pt x="284" y="120"/>
                  </a:lnTo>
                  <a:lnTo>
                    <a:pt x="284" y="122"/>
                  </a:lnTo>
                  <a:lnTo>
                    <a:pt x="282" y="123"/>
                  </a:lnTo>
                  <a:lnTo>
                    <a:pt x="281" y="125"/>
                  </a:lnTo>
                  <a:lnTo>
                    <a:pt x="279" y="125"/>
                  </a:lnTo>
                  <a:lnTo>
                    <a:pt x="275" y="127"/>
                  </a:lnTo>
                  <a:lnTo>
                    <a:pt x="270" y="127"/>
                  </a:lnTo>
                  <a:lnTo>
                    <a:pt x="263" y="125"/>
                  </a:lnTo>
                  <a:lnTo>
                    <a:pt x="255" y="122"/>
                  </a:lnTo>
                  <a:lnTo>
                    <a:pt x="255" y="122"/>
                  </a:lnTo>
                  <a:lnTo>
                    <a:pt x="255" y="120"/>
                  </a:lnTo>
                  <a:lnTo>
                    <a:pt x="255" y="117"/>
                  </a:lnTo>
                  <a:lnTo>
                    <a:pt x="253" y="114"/>
                  </a:lnTo>
                  <a:lnTo>
                    <a:pt x="252" y="111"/>
                  </a:lnTo>
                  <a:lnTo>
                    <a:pt x="249" y="110"/>
                  </a:lnTo>
                  <a:lnTo>
                    <a:pt x="246" y="110"/>
                  </a:lnTo>
                  <a:lnTo>
                    <a:pt x="243" y="116"/>
                  </a:lnTo>
                  <a:lnTo>
                    <a:pt x="239" y="125"/>
                  </a:lnTo>
                  <a:lnTo>
                    <a:pt x="239" y="125"/>
                  </a:lnTo>
                  <a:lnTo>
                    <a:pt x="239" y="127"/>
                  </a:lnTo>
                  <a:lnTo>
                    <a:pt x="237" y="131"/>
                  </a:lnTo>
                  <a:lnTo>
                    <a:pt x="237" y="137"/>
                  </a:lnTo>
                  <a:lnTo>
                    <a:pt x="236" y="143"/>
                  </a:lnTo>
                  <a:lnTo>
                    <a:pt x="233" y="146"/>
                  </a:lnTo>
                  <a:lnTo>
                    <a:pt x="230" y="149"/>
                  </a:lnTo>
                  <a:lnTo>
                    <a:pt x="225" y="147"/>
                  </a:lnTo>
                  <a:lnTo>
                    <a:pt x="219" y="141"/>
                  </a:lnTo>
                  <a:lnTo>
                    <a:pt x="219" y="141"/>
                  </a:lnTo>
                  <a:lnTo>
                    <a:pt x="218" y="140"/>
                  </a:lnTo>
                  <a:lnTo>
                    <a:pt x="218" y="138"/>
                  </a:lnTo>
                  <a:lnTo>
                    <a:pt x="218" y="137"/>
                  </a:lnTo>
                  <a:lnTo>
                    <a:pt x="216" y="134"/>
                  </a:lnTo>
                  <a:lnTo>
                    <a:pt x="215" y="134"/>
                  </a:lnTo>
                  <a:lnTo>
                    <a:pt x="210" y="134"/>
                  </a:lnTo>
                  <a:lnTo>
                    <a:pt x="206" y="138"/>
                  </a:lnTo>
                  <a:lnTo>
                    <a:pt x="198" y="144"/>
                  </a:lnTo>
                  <a:lnTo>
                    <a:pt x="198" y="144"/>
                  </a:lnTo>
                  <a:lnTo>
                    <a:pt x="198" y="146"/>
                  </a:lnTo>
                  <a:lnTo>
                    <a:pt x="197" y="149"/>
                  </a:lnTo>
                  <a:lnTo>
                    <a:pt x="195" y="152"/>
                  </a:lnTo>
                  <a:lnTo>
                    <a:pt x="194" y="155"/>
                  </a:lnTo>
                  <a:lnTo>
                    <a:pt x="192" y="157"/>
                  </a:lnTo>
                  <a:lnTo>
                    <a:pt x="187" y="157"/>
                  </a:lnTo>
                  <a:lnTo>
                    <a:pt x="183" y="156"/>
                  </a:lnTo>
                  <a:lnTo>
                    <a:pt x="177" y="152"/>
                  </a:lnTo>
                  <a:lnTo>
                    <a:pt x="177" y="152"/>
                  </a:lnTo>
                  <a:lnTo>
                    <a:pt x="177" y="150"/>
                  </a:lnTo>
                  <a:lnTo>
                    <a:pt x="176" y="149"/>
                  </a:lnTo>
                  <a:lnTo>
                    <a:pt x="173" y="147"/>
                  </a:lnTo>
                  <a:lnTo>
                    <a:pt x="170" y="146"/>
                  </a:lnTo>
                  <a:lnTo>
                    <a:pt x="167" y="144"/>
                  </a:lnTo>
                  <a:lnTo>
                    <a:pt x="164" y="144"/>
                  </a:lnTo>
                  <a:lnTo>
                    <a:pt x="160" y="144"/>
                  </a:lnTo>
                  <a:lnTo>
                    <a:pt x="157" y="147"/>
                  </a:lnTo>
                  <a:lnTo>
                    <a:pt x="157" y="147"/>
                  </a:lnTo>
                  <a:lnTo>
                    <a:pt x="157" y="147"/>
                  </a:lnTo>
                  <a:lnTo>
                    <a:pt x="156" y="146"/>
                  </a:lnTo>
                  <a:lnTo>
                    <a:pt x="154" y="144"/>
                  </a:lnTo>
                  <a:lnTo>
                    <a:pt x="153" y="144"/>
                  </a:lnTo>
                  <a:lnTo>
                    <a:pt x="151" y="144"/>
                  </a:lnTo>
                  <a:lnTo>
                    <a:pt x="150" y="144"/>
                  </a:lnTo>
                  <a:lnTo>
                    <a:pt x="150" y="149"/>
                  </a:lnTo>
                  <a:lnTo>
                    <a:pt x="150" y="153"/>
                  </a:lnTo>
                  <a:lnTo>
                    <a:pt x="150" y="153"/>
                  </a:lnTo>
                  <a:lnTo>
                    <a:pt x="150" y="155"/>
                  </a:lnTo>
                  <a:lnTo>
                    <a:pt x="150" y="155"/>
                  </a:lnTo>
                  <a:lnTo>
                    <a:pt x="150" y="156"/>
                  </a:lnTo>
                  <a:lnTo>
                    <a:pt x="149" y="157"/>
                  </a:lnTo>
                  <a:lnTo>
                    <a:pt x="149" y="158"/>
                  </a:lnTo>
                  <a:lnTo>
                    <a:pt x="147" y="158"/>
                  </a:lnTo>
                  <a:lnTo>
                    <a:pt x="144" y="157"/>
                  </a:lnTo>
                  <a:lnTo>
                    <a:pt x="141" y="155"/>
                  </a:lnTo>
                  <a:lnTo>
                    <a:pt x="141" y="155"/>
                  </a:lnTo>
                  <a:lnTo>
                    <a:pt x="140" y="155"/>
                  </a:lnTo>
                  <a:lnTo>
                    <a:pt x="135" y="153"/>
                  </a:lnTo>
                  <a:lnTo>
                    <a:pt x="131" y="152"/>
                  </a:lnTo>
                  <a:lnTo>
                    <a:pt x="127" y="152"/>
                  </a:lnTo>
                  <a:lnTo>
                    <a:pt x="124" y="152"/>
                  </a:lnTo>
                  <a:lnTo>
                    <a:pt x="121" y="152"/>
                  </a:lnTo>
                  <a:lnTo>
                    <a:pt x="121" y="155"/>
                  </a:lnTo>
                  <a:lnTo>
                    <a:pt x="124" y="157"/>
                  </a:lnTo>
                  <a:lnTo>
                    <a:pt x="124" y="157"/>
                  </a:lnTo>
                  <a:lnTo>
                    <a:pt x="124" y="158"/>
                  </a:lnTo>
                  <a:lnTo>
                    <a:pt x="123" y="158"/>
                  </a:lnTo>
                  <a:lnTo>
                    <a:pt x="123" y="161"/>
                  </a:lnTo>
                  <a:lnTo>
                    <a:pt x="121" y="163"/>
                  </a:lnTo>
                  <a:lnTo>
                    <a:pt x="120" y="163"/>
                  </a:lnTo>
                  <a:lnTo>
                    <a:pt x="118" y="164"/>
                  </a:lnTo>
                  <a:lnTo>
                    <a:pt x="117" y="164"/>
                  </a:lnTo>
                  <a:lnTo>
                    <a:pt x="114" y="164"/>
                  </a:lnTo>
                  <a:lnTo>
                    <a:pt x="114" y="164"/>
                  </a:lnTo>
                  <a:lnTo>
                    <a:pt x="114" y="165"/>
                  </a:lnTo>
                  <a:lnTo>
                    <a:pt x="114" y="167"/>
                  </a:lnTo>
                  <a:lnTo>
                    <a:pt x="113" y="168"/>
                  </a:lnTo>
                  <a:lnTo>
                    <a:pt x="113" y="170"/>
                  </a:lnTo>
                  <a:lnTo>
                    <a:pt x="111" y="173"/>
                  </a:lnTo>
                  <a:lnTo>
                    <a:pt x="110" y="174"/>
                  </a:lnTo>
                  <a:lnTo>
                    <a:pt x="108" y="176"/>
                  </a:lnTo>
                  <a:lnTo>
                    <a:pt x="108" y="177"/>
                  </a:lnTo>
                  <a:lnTo>
                    <a:pt x="107" y="185"/>
                  </a:lnTo>
                  <a:lnTo>
                    <a:pt x="110" y="188"/>
                  </a:lnTo>
                  <a:lnTo>
                    <a:pt x="110" y="188"/>
                  </a:lnTo>
                  <a:lnTo>
                    <a:pt x="111" y="190"/>
                  </a:lnTo>
                  <a:lnTo>
                    <a:pt x="113" y="191"/>
                  </a:lnTo>
                  <a:lnTo>
                    <a:pt x="113" y="193"/>
                  </a:lnTo>
                  <a:lnTo>
                    <a:pt x="114" y="196"/>
                  </a:lnTo>
                  <a:lnTo>
                    <a:pt x="114" y="198"/>
                  </a:lnTo>
                  <a:lnTo>
                    <a:pt x="113" y="200"/>
                  </a:lnTo>
                  <a:lnTo>
                    <a:pt x="107" y="201"/>
                  </a:lnTo>
                  <a:lnTo>
                    <a:pt x="99" y="203"/>
                  </a:lnTo>
                  <a:lnTo>
                    <a:pt x="99" y="203"/>
                  </a:lnTo>
                  <a:lnTo>
                    <a:pt x="98" y="203"/>
                  </a:lnTo>
                  <a:lnTo>
                    <a:pt x="94" y="203"/>
                  </a:lnTo>
                  <a:lnTo>
                    <a:pt x="90" y="206"/>
                  </a:lnTo>
                  <a:lnTo>
                    <a:pt x="85" y="207"/>
                  </a:lnTo>
                  <a:lnTo>
                    <a:pt x="81" y="212"/>
                  </a:lnTo>
                  <a:lnTo>
                    <a:pt x="80" y="216"/>
                  </a:lnTo>
                  <a:lnTo>
                    <a:pt x="80" y="223"/>
                  </a:lnTo>
                  <a:lnTo>
                    <a:pt x="84" y="230"/>
                  </a:lnTo>
                  <a:lnTo>
                    <a:pt x="84" y="230"/>
                  </a:lnTo>
                  <a:lnTo>
                    <a:pt x="84" y="231"/>
                  </a:lnTo>
                  <a:lnTo>
                    <a:pt x="87" y="234"/>
                  </a:lnTo>
                  <a:lnTo>
                    <a:pt x="87" y="237"/>
                  </a:lnTo>
                  <a:lnTo>
                    <a:pt x="88" y="240"/>
                  </a:lnTo>
                  <a:lnTo>
                    <a:pt x="87" y="243"/>
                  </a:lnTo>
                  <a:lnTo>
                    <a:pt x="82" y="245"/>
                  </a:lnTo>
                  <a:lnTo>
                    <a:pt x="74" y="243"/>
                  </a:lnTo>
                  <a:lnTo>
                    <a:pt x="63" y="239"/>
                  </a:lnTo>
                  <a:lnTo>
                    <a:pt x="63" y="239"/>
                  </a:lnTo>
                  <a:lnTo>
                    <a:pt x="60" y="237"/>
                  </a:lnTo>
                  <a:lnTo>
                    <a:pt x="57" y="234"/>
                  </a:lnTo>
                  <a:lnTo>
                    <a:pt x="54" y="233"/>
                  </a:lnTo>
                  <a:lnTo>
                    <a:pt x="49" y="230"/>
                  </a:lnTo>
                  <a:lnTo>
                    <a:pt x="45" y="230"/>
                  </a:lnTo>
                  <a:lnTo>
                    <a:pt x="41" y="230"/>
                  </a:lnTo>
                  <a:lnTo>
                    <a:pt x="36" y="233"/>
                  </a:lnTo>
                  <a:lnTo>
                    <a:pt x="31" y="239"/>
                  </a:lnTo>
                  <a:lnTo>
                    <a:pt x="31" y="239"/>
                  </a:lnTo>
                  <a:lnTo>
                    <a:pt x="31" y="240"/>
                  </a:lnTo>
                  <a:lnTo>
                    <a:pt x="30" y="242"/>
                  </a:lnTo>
                  <a:lnTo>
                    <a:pt x="27" y="243"/>
                  </a:lnTo>
                  <a:lnTo>
                    <a:pt x="25" y="245"/>
                  </a:lnTo>
                  <a:lnTo>
                    <a:pt x="22" y="248"/>
                  </a:lnTo>
                  <a:lnTo>
                    <a:pt x="21" y="249"/>
                  </a:lnTo>
                  <a:lnTo>
                    <a:pt x="21" y="251"/>
                  </a:lnTo>
                  <a:lnTo>
                    <a:pt x="19" y="251"/>
                  </a:lnTo>
                  <a:lnTo>
                    <a:pt x="19" y="251"/>
                  </a:lnTo>
                  <a:lnTo>
                    <a:pt x="21" y="251"/>
                  </a:lnTo>
                  <a:lnTo>
                    <a:pt x="24" y="254"/>
                  </a:lnTo>
                  <a:lnTo>
                    <a:pt x="27" y="256"/>
                  </a:lnTo>
                  <a:lnTo>
                    <a:pt x="28" y="257"/>
                  </a:lnTo>
                  <a:lnTo>
                    <a:pt x="35" y="263"/>
                  </a:lnTo>
                  <a:lnTo>
                    <a:pt x="31" y="270"/>
                  </a:lnTo>
                  <a:lnTo>
                    <a:pt x="31" y="300"/>
                  </a:lnTo>
                  <a:lnTo>
                    <a:pt x="15" y="302"/>
                  </a:lnTo>
                  <a:lnTo>
                    <a:pt x="0" y="314"/>
                  </a:lnTo>
                  <a:lnTo>
                    <a:pt x="0" y="312"/>
                  </a:lnTo>
                  <a:lnTo>
                    <a:pt x="124" y="302"/>
                  </a:lnTo>
                  <a:lnTo>
                    <a:pt x="124" y="282"/>
                  </a:lnTo>
                  <a:lnTo>
                    <a:pt x="124" y="282"/>
                  </a:lnTo>
                  <a:lnTo>
                    <a:pt x="124" y="282"/>
                  </a:lnTo>
                  <a:lnTo>
                    <a:pt x="126" y="283"/>
                  </a:lnTo>
                  <a:lnTo>
                    <a:pt x="128" y="283"/>
                  </a:lnTo>
                  <a:lnTo>
                    <a:pt x="132" y="283"/>
                  </a:lnTo>
                  <a:lnTo>
                    <a:pt x="138" y="283"/>
                  </a:lnTo>
                  <a:lnTo>
                    <a:pt x="144" y="284"/>
                  </a:lnTo>
                  <a:lnTo>
                    <a:pt x="150" y="284"/>
                  </a:lnTo>
                  <a:lnTo>
                    <a:pt x="157" y="284"/>
                  </a:lnTo>
                  <a:lnTo>
                    <a:pt x="157" y="284"/>
                  </a:lnTo>
                  <a:lnTo>
                    <a:pt x="159" y="284"/>
                  </a:lnTo>
                  <a:lnTo>
                    <a:pt x="161" y="284"/>
                  </a:lnTo>
                  <a:lnTo>
                    <a:pt x="165" y="283"/>
                  </a:lnTo>
                  <a:lnTo>
                    <a:pt x="171" y="283"/>
                  </a:lnTo>
                  <a:lnTo>
                    <a:pt x="179" y="282"/>
                  </a:lnTo>
                  <a:lnTo>
                    <a:pt x="187" y="282"/>
                  </a:lnTo>
                  <a:lnTo>
                    <a:pt x="195" y="281"/>
                  </a:lnTo>
                  <a:lnTo>
                    <a:pt x="207" y="281"/>
                  </a:lnTo>
                  <a:lnTo>
                    <a:pt x="219" y="279"/>
                  </a:lnTo>
                  <a:lnTo>
                    <a:pt x="230" y="278"/>
                  </a:lnTo>
                  <a:lnTo>
                    <a:pt x="243" y="278"/>
                  </a:lnTo>
                  <a:lnTo>
                    <a:pt x="257" y="276"/>
                  </a:lnTo>
                  <a:lnTo>
                    <a:pt x="272" y="275"/>
                  </a:lnTo>
                  <a:lnTo>
                    <a:pt x="287" y="273"/>
                  </a:lnTo>
                  <a:lnTo>
                    <a:pt x="300" y="272"/>
                  </a:lnTo>
                  <a:lnTo>
                    <a:pt x="315" y="270"/>
                  </a:lnTo>
                  <a:lnTo>
                    <a:pt x="330" y="269"/>
                  </a:lnTo>
                  <a:lnTo>
                    <a:pt x="345" y="269"/>
                  </a:lnTo>
                  <a:lnTo>
                    <a:pt x="359" y="267"/>
                  </a:lnTo>
                  <a:lnTo>
                    <a:pt x="372" y="266"/>
                  </a:lnTo>
                  <a:lnTo>
                    <a:pt x="386" y="264"/>
                  </a:lnTo>
                  <a:lnTo>
                    <a:pt x="399" y="263"/>
                  </a:lnTo>
                  <a:lnTo>
                    <a:pt x="413" y="261"/>
                  </a:lnTo>
                  <a:lnTo>
                    <a:pt x="424" y="261"/>
                  </a:lnTo>
                  <a:lnTo>
                    <a:pt x="434" y="260"/>
                  </a:lnTo>
                  <a:lnTo>
                    <a:pt x="444" y="259"/>
                  </a:lnTo>
                  <a:lnTo>
                    <a:pt x="452" y="259"/>
                  </a:lnTo>
                  <a:lnTo>
                    <a:pt x="459" y="259"/>
                  </a:lnTo>
                  <a:lnTo>
                    <a:pt x="464" y="257"/>
                  </a:lnTo>
                  <a:lnTo>
                    <a:pt x="468" y="257"/>
                  </a:lnTo>
                  <a:lnTo>
                    <a:pt x="471" y="257"/>
                  </a:lnTo>
                  <a:lnTo>
                    <a:pt x="473" y="257"/>
                  </a:lnTo>
                  <a:lnTo>
                    <a:pt x="473" y="257"/>
                  </a:lnTo>
                  <a:lnTo>
                    <a:pt x="473" y="257"/>
                  </a:lnTo>
                  <a:lnTo>
                    <a:pt x="474" y="256"/>
                  </a:lnTo>
                  <a:lnTo>
                    <a:pt x="477" y="254"/>
                  </a:lnTo>
                  <a:lnTo>
                    <a:pt x="480" y="253"/>
                  </a:lnTo>
                  <a:lnTo>
                    <a:pt x="483" y="251"/>
                  </a:lnTo>
                  <a:lnTo>
                    <a:pt x="487" y="251"/>
                  </a:lnTo>
                  <a:lnTo>
                    <a:pt x="491" y="248"/>
                  </a:lnTo>
                  <a:lnTo>
                    <a:pt x="495" y="246"/>
                  </a:lnTo>
                  <a:lnTo>
                    <a:pt x="500" y="243"/>
                  </a:lnTo>
                  <a:lnTo>
                    <a:pt x="504" y="242"/>
                  </a:lnTo>
                  <a:lnTo>
                    <a:pt x="509" y="239"/>
                  </a:lnTo>
                  <a:lnTo>
                    <a:pt x="513" y="237"/>
                  </a:lnTo>
                  <a:lnTo>
                    <a:pt x="517" y="234"/>
                  </a:lnTo>
                  <a:lnTo>
                    <a:pt x="520" y="233"/>
                  </a:lnTo>
                  <a:lnTo>
                    <a:pt x="523" y="231"/>
                  </a:lnTo>
                  <a:lnTo>
                    <a:pt x="524" y="231"/>
                  </a:lnTo>
                  <a:lnTo>
                    <a:pt x="524" y="231"/>
                  </a:lnTo>
                  <a:lnTo>
                    <a:pt x="526" y="230"/>
                  </a:lnTo>
                  <a:lnTo>
                    <a:pt x="526" y="228"/>
                  </a:lnTo>
                  <a:lnTo>
                    <a:pt x="527" y="227"/>
                  </a:lnTo>
                  <a:lnTo>
                    <a:pt x="528" y="224"/>
                  </a:lnTo>
                  <a:lnTo>
                    <a:pt x="530" y="223"/>
                  </a:lnTo>
                  <a:lnTo>
                    <a:pt x="533" y="220"/>
                  </a:lnTo>
                  <a:lnTo>
                    <a:pt x="537" y="219"/>
                  </a:lnTo>
                  <a:lnTo>
                    <a:pt x="542" y="216"/>
                  </a:lnTo>
                  <a:lnTo>
                    <a:pt x="542" y="216"/>
                  </a:lnTo>
                  <a:lnTo>
                    <a:pt x="545" y="216"/>
                  </a:lnTo>
                  <a:lnTo>
                    <a:pt x="545" y="215"/>
                  </a:lnTo>
                  <a:lnTo>
                    <a:pt x="546" y="213"/>
                  </a:lnTo>
                  <a:lnTo>
                    <a:pt x="547" y="213"/>
                  </a:lnTo>
                  <a:lnTo>
                    <a:pt x="547" y="210"/>
                  </a:lnTo>
                  <a:lnTo>
                    <a:pt x="547" y="209"/>
                  </a:lnTo>
                  <a:lnTo>
                    <a:pt x="548" y="207"/>
                  </a:lnTo>
                  <a:lnTo>
                    <a:pt x="548" y="206"/>
                  </a:lnTo>
                  <a:lnTo>
                    <a:pt x="548" y="206"/>
                  </a:lnTo>
                  <a:lnTo>
                    <a:pt x="550" y="203"/>
                  </a:lnTo>
                  <a:lnTo>
                    <a:pt x="551" y="201"/>
                  </a:lnTo>
                  <a:lnTo>
                    <a:pt x="553" y="200"/>
                  </a:lnTo>
                  <a:lnTo>
                    <a:pt x="554" y="198"/>
                  </a:lnTo>
                  <a:lnTo>
                    <a:pt x="556" y="196"/>
                  </a:lnTo>
                  <a:lnTo>
                    <a:pt x="557" y="193"/>
                  </a:lnTo>
                  <a:lnTo>
                    <a:pt x="559" y="190"/>
                  </a:lnTo>
                  <a:lnTo>
                    <a:pt x="560" y="188"/>
                  </a:lnTo>
                  <a:lnTo>
                    <a:pt x="560" y="188"/>
                  </a:lnTo>
                  <a:lnTo>
                    <a:pt x="562" y="182"/>
                  </a:lnTo>
                  <a:lnTo>
                    <a:pt x="564" y="179"/>
                  </a:lnTo>
                  <a:lnTo>
                    <a:pt x="569" y="176"/>
                  </a:lnTo>
                  <a:lnTo>
                    <a:pt x="573" y="173"/>
                  </a:lnTo>
                  <a:lnTo>
                    <a:pt x="579" y="170"/>
                  </a:lnTo>
                  <a:lnTo>
                    <a:pt x="583" y="167"/>
                  </a:lnTo>
                  <a:lnTo>
                    <a:pt x="587" y="164"/>
                  </a:lnTo>
                  <a:lnTo>
                    <a:pt x="592" y="160"/>
                  </a:lnTo>
                  <a:lnTo>
                    <a:pt x="592" y="160"/>
                  </a:lnTo>
                  <a:lnTo>
                    <a:pt x="593" y="156"/>
                  </a:lnTo>
                  <a:lnTo>
                    <a:pt x="595" y="155"/>
                  </a:lnTo>
                  <a:lnTo>
                    <a:pt x="596" y="155"/>
                  </a:lnTo>
                  <a:lnTo>
                    <a:pt x="595" y="156"/>
                  </a:lnTo>
                  <a:lnTo>
                    <a:pt x="593" y="157"/>
                  </a:lnTo>
                  <a:lnTo>
                    <a:pt x="593" y="158"/>
                  </a:lnTo>
                  <a:lnTo>
                    <a:pt x="592" y="158"/>
                  </a:lnTo>
                  <a:lnTo>
                    <a:pt x="592" y="160"/>
                  </a:lnTo>
                  <a:lnTo>
                    <a:pt x="612" y="133"/>
                  </a:lnTo>
                  <a:lnTo>
                    <a:pt x="602" y="133"/>
                  </a:lnTo>
                  <a:lnTo>
                    <a:pt x="602" y="133"/>
                  </a:lnTo>
                  <a:lnTo>
                    <a:pt x="602" y="133"/>
                  </a:lnTo>
                  <a:lnTo>
                    <a:pt x="602" y="131"/>
                  </a:lnTo>
                  <a:lnTo>
                    <a:pt x="600" y="130"/>
                  </a:lnTo>
                  <a:lnTo>
                    <a:pt x="600" y="128"/>
                  </a:lnTo>
                  <a:lnTo>
                    <a:pt x="599" y="127"/>
                  </a:lnTo>
                  <a:lnTo>
                    <a:pt x="596" y="127"/>
                  </a:lnTo>
                  <a:lnTo>
                    <a:pt x="593" y="125"/>
                  </a:lnTo>
                  <a:lnTo>
                    <a:pt x="589" y="125"/>
                  </a:lnTo>
                  <a:lnTo>
                    <a:pt x="589" y="125"/>
                  </a:lnTo>
                  <a:lnTo>
                    <a:pt x="589" y="125"/>
                  </a:lnTo>
                  <a:lnTo>
                    <a:pt x="586" y="120"/>
                  </a:lnTo>
                  <a:lnTo>
                    <a:pt x="581" y="116"/>
                  </a:lnTo>
                  <a:lnTo>
                    <a:pt x="578" y="108"/>
                  </a:lnTo>
                  <a:lnTo>
                    <a:pt x="572" y="101"/>
                  </a:lnTo>
                  <a:lnTo>
                    <a:pt x="566" y="93"/>
                  </a:lnTo>
                  <a:lnTo>
                    <a:pt x="559" y="86"/>
                  </a:lnTo>
                  <a:lnTo>
                    <a:pt x="551" y="77"/>
                  </a:lnTo>
                  <a:lnTo>
                    <a:pt x="551" y="77"/>
                  </a:lnTo>
                  <a:lnTo>
                    <a:pt x="551" y="77"/>
                  </a:lnTo>
                  <a:lnTo>
                    <a:pt x="551" y="74"/>
                  </a:lnTo>
                  <a:lnTo>
                    <a:pt x="551" y="71"/>
                  </a:lnTo>
                  <a:lnTo>
                    <a:pt x="553" y="67"/>
                  </a:lnTo>
                  <a:lnTo>
                    <a:pt x="553" y="64"/>
                  </a:lnTo>
                  <a:lnTo>
                    <a:pt x="553" y="60"/>
                  </a:lnTo>
                  <a:lnTo>
                    <a:pt x="551" y="54"/>
                  </a:lnTo>
                  <a:lnTo>
                    <a:pt x="550" y="50"/>
                  </a:lnTo>
                  <a:lnTo>
                    <a:pt x="550" y="50"/>
                  </a:lnTo>
                  <a:lnTo>
                    <a:pt x="547" y="47"/>
                  </a:lnTo>
                  <a:lnTo>
                    <a:pt x="547" y="44"/>
                  </a:lnTo>
                  <a:lnTo>
                    <a:pt x="547" y="42"/>
                  </a:lnTo>
                  <a:lnTo>
                    <a:pt x="547" y="42"/>
                  </a:lnTo>
                  <a:lnTo>
                    <a:pt x="548" y="42"/>
                  </a:lnTo>
                  <a:lnTo>
                    <a:pt x="548" y="44"/>
                  </a:lnTo>
                  <a:lnTo>
                    <a:pt x="548" y="44"/>
                  </a:lnTo>
                  <a:lnTo>
                    <a:pt x="550" y="44"/>
                  </a:lnTo>
                </a:path>
              </a:pathLst>
            </a:custGeom>
            <a:solidFill>
              <a:schemeClr val="accent2">
                <a:lumMod val="7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33" name="Freeform 75"/>
            <p:cNvSpPr>
              <a:spLocks/>
            </p:cNvSpPr>
            <p:nvPr/>
          </p:nvSpPr>
          <p:spPr bwMode="auto">
            <a:xfrm>
              <a:off x="2968463" y="4603211"/>
              <a:ext cx="254991" cy="250868"/>
            </a:xfrm>
            <a:custGeom>
              <a:avLst/>
              <a:gdLst>
                <a:gd name="T0" fmla="*/ 52 w 379"/>
                <a:gd name="T1" fmla="*/ 340 h 374"/>
                <a:gd name="T2" fmla="*/ 41 w 379"/>
                <a:gd name="T3" fmla="*/ 335 h 374"/>
                <a:gd name="T4" fmla="*/ 24 w 379"/>
                <a:gd name="T5" fmla="*/ 310 h 374"/>
                <a:gd name="T6" fmla="*/ 3 w 379"/>
                <a:gd name="T7" fmla="*/ 283 h 374"/>
                <a:gd name="T8" fmla="*/ 3 w 379"/>
                <a:gd name="T9" fmla="*/ 263 h 374"/>
                <a:gd name="T10" fmla="*/ 0 w 379"/>
                <a:gd name="T11" fmla="*/ 251 h 374"/>
                <a:gd name="T12" fmla="*/ 5 w 379"/>
                <a:gd name="T13" fmla="*/ 256 h 374"/>
                <a:gd name="T14" fmla="*/ 27 w 379"/>
                <a:gd name="T15" fmla="*/ 238 h 374"/>
                <a:gd name="T16" fmla="*/ 28 w 379"/>
                <a:gd name="T17" fmla="*/ 214 h 374"/>
                <a:gd name="T18" fmla="*/ 32 w 379"/>
                <a:gd name="T19" fmla="*/ 202 h 374"/>
                <a:gd name="T20" fmla="*/ 38 w 379"/>
                <a:gd name="T21" fmla="*/ 187 h 374"/>
                <a:gd name="T22" fmla="*/ 48 w 379"/>
                <a:gd name="T23" fmla="*/ 197 h 374"/>
                <a:gd name="T24" fmla="*/ 57 w 379"/>
                <a:gd name="T25" fmla="*/ 187 h 374"/>
                <a:gd name="T26" fmla="*/ 78 w 379"/>
                <a:gd name="T27" fmla="*/ 143 h 374"/>
                <a:gd name="T28" fmla="*/ 91 w 379"/>
                <a:gd name="T29" fmla="*/ 142 h 374"/>
                <a:gd name="T30" fmla="*/ 99 w 379"/>
                <a:gd name="T31" fmla="*/ 131 h 374"/>
                <a:gd name="T32" fmla="*/ 113 w 379"/>
                <a:gd name="T33" fmla="*/ 116 h 374"/>
                <a:gd name="T34" fmla="*/ 121 w 379"/>
                <a:gd name="T35" fmla="*/ 94 h 374"/>
                <a:gd name="T36" fmla="*/ 120 w 379"/>
                <a:gd name="T37" fmla="*/ 82 h 374"/>
                <a:gd name="T38" fmla="*/ 124 w 379"/>
                <a:gd name="T39" fmla="*/ 47 h 374"/>
                <a:gd name="T40" fmla="*/ 126 w 379"/>
                <a:gd name="T41" fmla="*/ 20 h 374"/>
                <a:gd name="T42" fmla="*/ 131 w 379"/>
                <a:gd name="T43" fmla="*/ 0 h 374"/>
                <a:gd name="T44" fmla="*/ 266 w 379"/>
                <a:gd name="T45" fmla="*/ 103 h 374"/>
                <a:gd name="T46" fmla="*/ 272 w 379"/>
                <a:gd name="T47" fmla="*/ 103 h 374"/>
                <a:gd name="T48" fmla="*/ 290 w 379"/>
                <a:gd name="T49" fmla="*/ 85 h 374"/>
                <a:gd name="T50" fmla="*/ 314 w 379"/>
                <a:gd name="T51" fmla="*/ 80 h 374"/>
                <a:gd name="T52" fmla="*/ 324 w 379"/>
                <a:gd name="T53" fmla="*/ 67 h 374"/>
                <a:gd name="T54" fmla="*/ 350 w 379"/>
                <a:gd name="T55" fmla="*/ 70 h 374"/>
                <a:gd name="T56" fmla="*/ 359 w 379"/>
                <a:gd name="T57" fmla="*/ 70 h 374"/>
                <a:gd name="T58" fmla="*/ 366 w 379"/>
                <a:gd name="T59" fmla="*/ 79 h 374"/>
                <a:gd name="T60" fmla="*/ 378 w 379"/>
                <a:gd name="T61" fmla="*/ 97 h 374"/>
                <a:gd name="T62" fmla="*/ 374 w 379"/>
                <a:gd name="T63" fmla="*/ 110 h 374"/>
                <a:gd name="T64" fmla="*/ 346 w 379"/>
                <a:gd name="T65" fmla="*/ 104 h 374"/>
                <a:gd name="T66" fmla="*/ 327 w 379"/>
                <a:gd name="T67" fmla="*/ 95 h 374"/>
                <a:gd name="T68" fmla="*/ 317 w 379"/>
                <a:gd name="T69" fmla="*/ 128 h 374"/>
                <a:gd name="T70" fmla="*/ 306 w 379"/>
                <a:gd name="T71" fmla="*/ 152 h 374"/>
                <a:gd name="T72" fmla="*/ 299 w 379"/>
                <a:gd name="T73" fmla="*/ 160 h 374"/>
                <a:gd name="T74" fmla="*/ 288 w 379"/>
                <a:gd name="T75" fmla="*/ 169 h 374"/>
                <a:gd name="T76" fmla="*/ 281 w 379"/>
                <a:gd name="T77" fmla="*/ 167 h 374"/>
                <a:gd name="T78" fmla="*/ 276 w 379"/>
                <a:gd name="T79" fmla="*/ 186 h 374"/>
                <a:gd name="T80" fmla="*/ 273 w 379"/>
                <a:gd name="T81" fmla="*/ 194 h 374"/>
                <a:gd name="T82" fmla="*/ 269 w 379"/>
                <a:gd name="T83" fmla="*/ 209 h 374"/>
                <a:gd name="T84" fmla="*/ 245 w 379"/>
                <a:gd name="T85" fmla="*/ 205 h 374"/>
                <a:gd name="T86" fmla="*/ 231 w 379"/>
                <a:gd name="T87" fmla="*/ 206 h 374"/>
                <a:gd name="T88" fmla="*/ 231 w 379"/>
                <a:gd name="T89" fmla="*/ 226 h 374"/>
                <a:gd name="T90" fmla="*/ 227 w 379"/>
                <a:gd name="T91" fmla="*/ 233 h 374"/>
                <a:gd name="T92" fmla="*/ 222 w 379"/>
                <a:gd name="T93" fmla="*/ 248 h 374"/>
                <a:gd name="T94" fmla="*/ 219 w 379"/>
                <a:gd name="T95" fmla="*/ 269 h 374"/>
                <a:gd name="T96" fmla="*/ 204 w 379"/>
                <a:gd name="T97" fmla="*/ 289 h 374"/>
                <a:gd name="T98" fmla="*/ 201 w 379"/>
                <a:gd name="T99" fmla="*/ 302 h 374"/>
                <a:gd name="T100" fmla="*/ 201 w 379"/>
                <a:gd name="T101" fmla="*/ 310 h 374"/>
                <a:gd name="T102" fmla="*/ 189 w 379"/>
                <a:gd name="T103" fmla="*/ 335 h 374"/>
                <a:gd name="T104" fmla="*/ 176 w 379"/>
                <a:gd name="T105" fmla="*/ 335 h 374"/>
                <a:gd name="T106" fmla="*/ 164 w 379"/>
                <a:gd name="T107" fmla="*/ 342 h 374"/>
                <a:gd name="T108" fmla="*/ 157 w 379"/>
                <a:gd name="T109" fmla="*/ 350 h 374"/>
                <a:gd name="T110" fmla="*/ 149 w 379"/>
                <a:gd name="T111" fmla="*/ 356 h 374"/>
                <a:gd name="T112" fmla="*/ 141 w 379"/>
                <a:gd name="T113" fmla="*/ 361 h 374"/>
                <a:gd name="T114" fmla="*/ 120 w 379"/>
                <a:gd name="T115" fmla="*/ 362 h 374"/>
                <a:gd name="T116" fmla="*/ 111 w 379"/>
                <a:gd name="T117" fmla="*/ 367 h 374"/>
                <a:gd name="T118" fmla="*/ 91 w 379"/>
                <a:gd name="T119" fmla="*/ 371 h 374"/>
                <a:gd name="T120" fmla="*/ 74 w 379"/>
                <a:gd name="T121" fmla="*/ 362 h 374"/>
                <a:gd name="T122" fmla="*/ 65 w 379"/>
                <a:gd name="T123" fmla="*/ 343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9" h="374">
                  <a:moveTo>
                    <a:pt x="63" y="342"/>
                  </a:moveTo>
                  <a:lnTo>
                    <a:pt x="54" y="342"/>
                  </a:lnTo>
                  <a:lnTo>
                    <a:pt x="54" y="342"/>
                  </a:lnTo>
                  <a:lnTo>
                    <a:pt x="54" y="341"/>
                  </a:lnTo>
                  <a:lnTo>
                    <a:pt x="52" y="340"/>
                  </a:lnTo>
                  <a:lnTo>
                    <a:pt x="52" y="338"/>
                  </a:lnTo>
                  <a:lnTo>
                    <a:pt x="51" y="337"/>
                  </a:lnTo>
                  <a:lnTo>
                    <a:pt x="48" y="337"/>
                  </a:lnTo>
                  <a:lnTo>
                    <a:pt x="45" y="335"/>
                  </a:lnTo>
                  <a:lnTo>
                    <a:pt x="41" y="335"/>
                  </a:lnTo>
                  <a:lnTo>
                    <a:pt x="41" y="334"/>
                  </a:lnTo>
                  <a:lnTo>
                    <a:pt x="38" y="329"/>
                  </a:lnTo>
                  <a:lnTo>
                    <a:pt x="33" y="325"/>
                  </a:lnTo>
                  <a:lnTo>
                    <a:pt x="30" y="317"/>
                  </a:lnTo>
                  <a:lnTo>
                    <a:pt x="24" y="310"/>
                  </a:lnTo>
                  <a:lnTo>
                    <a:pt x="18" y="302"/>
                  </a:lnTo>
                  <a:lnTo>
                    <a:pt x="11" y="295"/>
                  </a:lnTo>
                  <a:lnTo>
                    <a:pt x="3" y="286"/>
                  </a:lnTo>
                  <a:lnTo>
                    <a:pt x="3" y="286"/>
                  </a:lnTo>
                  <a:lnTo>
                    <a:pt x="3" y="283"/>
                  </a:lnTo>
                  <a:lnTo>
                    <a:pt x="3" y="280"/>
                  </a:lnTo>
                  <a:lnTo>
                    <a:pt x="5" y="277"/>
                  </a:lnTo>
                  <a:lnTo>
                    <a:pt x="5" y="274"/>
                  </a:lnTo>
                  <a:lnTo>
                    <a:pt x="5" y="269"/>
                  </a:lnTo>
                  <a:lnTo>
                    <a:pt x="3" y="263"/>
                  </a:lnTo>
                  <a:lnTo>
                    <a:pt x="2" y="259"/>
                  </a:lnTo>
                  <a:lnTo>
                    <a:pt x="0" y="256"/>
                  </a:lnTo>
                  <a:lnTo>
                    <a:pt x="0" y="253"/>
                  </a:lnTo>
                  <a:lnTo>
                    <a:pt x="0" y="251"/>
                  </a:lnTo>
                  <a:lnTo>
                    <a:pt x="0" y="251"/>
                  </a:lnTo>
                  <a:lnTo>
                    <a:pt x="0" y="251"/>
                  </a:lnTo>
                  <a:lnTo>
                    <a:pt x="0" y="253"/>
                  </a:lnTo>
                  <a:lnTo>
                    <a:pt x="0" y="253"/>
                  </a:lnTo>
                  <a:lnTo>
                    <a:pt x="2" y="253"/>
                  </a:lnTo>
                  <a:lnTo>
                    <a:pt x="5" y="256"/>
                  </a:lnTo>
                  <a:lnTo>
                    <a:pt x="11" y="254"/>
                  </a:lnTo>
                  <a:lnTo>
                    <a:pt x="15" y="251"/>
                  </a:lnTo>
                  <a:lnTo>
                    <a:pt x="19" y="248"/>
                  </a:lnTo>
                  <a:lnTo>
                    <a:pt x="24" y="244"/>
                  </a:lnTo>
                  <a:lnTo>
                    <a:pt x="27" y="238"/>
                  </a:lnTo>
                  <a:lnTo>
                    <a:pt x="28" y="235"/>
                  </a:lnTo>
                  <a:lnTo>
                    <a:pt x="30" y="233"/>
                  </a:lnTo>
                  <a:lnTo>
                    <a:pt x="27" y="215"/>
                  </a:lnTo>
                  <a:lnTo>
                    <a:pt x="27" y="215"/>
                  </a:lnTo>
                  <a:lnTo>
                    <a:pt x="28" y="214"/>
                  </a:lnTo>
                  <a:lnTo>
                    <a:pt x="28" y="212"/>
                  </a:lnTo>
                  <a:lnTo>
                    <a:pt x="30" y="209"/>
                  </a:lnTo>
                  <a:lnTo>
                    <a:pt x="31" y="206"/>
                  </a:lnTo>
                  <a:lnTo>
                    <a:pt x="32" y="205"/>
                  </a:lnTo>
                  <a:lnTo>
                    <a:pt x="32" y="202"/>
                  </a:lnTo>
                  <a:lnTo>
                    <a:pt x="32" y="202"/>
                  </a:lnTo>
                  <a:lnTo>
                    <a:pt x="33" y="194"/>
                  </a:lnTo>
                  <a:lnTo>
                    <a:pt x="33" y="190"/>
                  </a:lnTo>
                  <a:lnTo>
                    <a:pt x="36" y="187"/>
                  </a:lnTo>
                  <a:lnTo>
                    <a:pt x="38" y="187"/>
                  </a:lnTo>
                  <a:lnTo>
                    <a:pt x="41" y="187"/>
                  </a:lnTo>
                  <a:lnTo>
                    <a:pt x="42" y="187"/>
                  </a:lnTo>
                  <a:lnTo>
                    <a:pt x="44" y="188"/>
                  </a:lnTo>
                  <a:lnTo>
                    <a:pt x="45" y="190"/>
                  </a:lnTo>
                  <a:lnTo>
                    <a:pt x="48" y="197"/>
                  </a:lnTo>
                  <a:lnTo>
                    <a:pt x="51" y="199"/>
                  </a:lnTo>
                  <a:lnTo>
                    <a:pt x="52" y="197"/>
                  </a:lnTo>
                  <a:lnTo>
                    <a:pt x="55" y="194"/>
                  </a:lnTo>
                  <a:lnTo>
                    <a:pt x="57" y="190"/>
                  </a:lnTo>
                  <a:lnTo>
                    <a:pt x="57" y="187"/>
                  </a:lnTo>
                  <a:lnTo>
                    <a:pt x="57" y="184"/>
                  </a:lnTo>
                  <a:lnTo>
                    <a:pt x="58" y="184"/>
                  </a:lnTo>
                  <a:lnTo>
                    <a:pt x="60" y="160"/>
                  </a:lnTo>
                  <a:lnTo>
                    <a:pt x="78" y="142"/>
                  </a:lnTo>
                  <a:lnTo>
                    <a:pt x="78" y="143"/>
                  </a:lnTo>
                  <a:lnTo>
                    <a:pt x="80" y="145"/>
                  </a:lnTo>
                  <a:lnTo>
                    <a:pt x="82" y="145"/>
                  </a:lnTo>
                  <a:lnTo>
                    <a:pt x="85" y="143"/>
                  </a:lnTo>
                  <a:lnTo>
                    <a:pt x="88" y="143"/>
                  </a:lnTo>
                  <a:lnTo>
                    <a:pt x="91" y="142"/>
                  </a:lnTo>
                  <a:lnTo>
                    <a:pt x="93" y="140"/>
                  </a:lnTo>
                  <a:lnTo>
                    <a:pt x="93" y="139"/>
                  </a:lnTo>
                  <a:lnTo>
                    <a:pt x="94" y="139"/>
                  </a:lnTo>
                  <a:lnTo>
                    <a:pt x="95" y="136"/>
                  </a:lnTo>
                  <a:lnTo>
                    <a:pt x="99" y="131"/>
                  </a:lnTo>
                  <a:lnTo>
                    <a:pt x="102" y="127"/>
                  </a:lnTo>
                  <a:lnTo>
                    <a:pt x="105" y="124"/>
                  </a:lnTo>
                  <a:lnTo>
                    <a:pt x="110" y="121"/>
                  </a:lnTo>
                  <a:lnTo>
                    <a:pt x="111" y="118"/>
                  </a:lnTo>
                  <a:lnTo>
                    <a:pt x="113" y="116"/>
                  </a:lnTo>
                  <a:lnTo>
                    <a:pt x="117" y="110"/>
                  </a:lnTo>
                  <a:lnTo>
                    <a:pt x="120" y="106"/>
                  </a:lnTo>
                  <a:lnTo>
                    <a:pt x="121" y="101"/>
                  </a:lnTo>
                  <a:lnTo>
                    <a:pt x="121" y="97"/>
                  </a:lnTo>
                  <a:lnTo>
                    <a:pt x="121" y="94"/>
                  </a:lnTo>
                  <a:lnTo>
                    <a:pt x="120" y="92"/>
                  </a:lnTo>
                  <a:lnTo>
                    <a:pt x="120" y="91"/>
                  </a:lnTo>
                  <a:lnTo>
                    <a:pt x="120" y="89"/>
                  </a:lnTo>
                  <a:lnTo>
                    <a:pt x="120" y="88"/>
                  </a:lnTo>
                  <a:lnTo>
                    <a:pt x="120" y="82"/>
                  </a:lnTo>
                  <a:lnTo>
                    <a:pt x="121" y="76"/>
                  </a:lnTo>
                  <a:lnTo>
                    <a:pt x="121" y="67"/>
                  </a:lnTo>
                  <a:lnTo>
                    <a:pt x="123" y="59"/>
                  </a:lnTo>
                  <a:lnTo>
                    <a:pt x="124" y="52"/>
                  </a:lnTo>
                  <a:lnTo>
                    <a:pt x="124" y="47"/>
                  </a:lnTo>
                  <a:lnTo>
                    <a:pt x="126" y="44"/>
                  </a:lnTo>
                  <a:lnTo>
                    <a:pt x="128" y="40"/>
                  </a:lnTo>
                  <a:lnTo>
                    <a:pt x="128" y="34"/>
                  </a:lnTo>
                  <a:lnTo>
                    <a:pt x="128" y="28"/>
                  </a:lnTo>
                  <a:lnTo>
                    <a:pt x="126" y="20"/>
                  </a:lnTo>
                  <a:lnTo>
                    <a:pt x="126" y="13"/>
                  </a:lnTo>
                  <a:lnTo>
                    <a:pt x="124" y="8"/>
                  </a:lnTo>
                  <a:lnTo>
                    <a:pt x="123" y="4"/>
                  </a:lnTo>
                  <a:lnTo>
                    <a:pt x="121" y="2"/>
                  </a:lnTo>
                  <a:lnTo>
                    <a:pt x="131" y="0"/>
                  </a:lnTo>
                  <a:lnTo>
                    <a:pt x="147" y="94"/>
                  </a:lnTo>
                  <a:lnTo>
                    <a:pt x="227" y="79"/>
                  </a:lnTo>
                  <a:lnTo>
                    <a:pt x="227" y="79"/>
                  </a:lnTo>
                  <a:lnTo>
                    <a:pt x="236" y="130"/>
                  </a:lnTo>
                  <a:lnTo>
                    <a:pt x="266" y="103"/>
                  </a:lnTo>
                  <a:lnTo>
                    <a:pt x="266" y="103"/>
                  </a:lnTo>
                  <a:lnTo>
                    <a:pt x="266" y="104"/>
                  </a:lnTo>
                  <a:lnTo>
                    <a:pt x="267" y="104"/>
                  </a:lnTo>
                  <a:lnTo>
                    <a:pt x="269" y="104"/>
                  </a:lnTo>
                  <a:lnTo>
                    <a:pt x="272" y="103"/>
                  </a:lnTo>
                  <a:lnTo>
                    <a:pt x="276" y="98"/>
                  </a:lnTo>
                  <a:lnTo>
                    <a:pt x="281" y="93"/>
                  </a:lnTo>
                  <a:lnTo>
                    <a:pt x="286" y="83"/>
                  </a:lnTo>
                  <a:lnTo>
                    <a:pt x="287" y="83"/>
                  </a:lnTo>
                  <a:lnTo>
                    <a:pt x="290" y="85"/>
                  </a:lnTo>
                  <a:lnTo>
                    <a:pt x="294" y="86"/>
                  </a:lnTo>
                  <a:lnTo>
                    <a:pt x="299" y="86"/>
                  </a:lnTo>
                  <a:lnTo>
                    <a:pt x="303" y="86"/>
                  </a:lnTo>
                  <a:lnTo>
                    <a:pt x="309" y="85"/>
                  </a:lnTo>
                  <a:lnTo>
                    <a:pt x="314" y="80"/>
                  </a:lnTo>
                  <a:lnTo>
                    <a:pt x="317" y="74"/>
                  </a:lnTo>
                  <a:lnTo>
                    <a:pt x="319" y="73"/>
                  </a:lnTo>
                  <a:lnTo>
                    <a:pt x="319" y="71"/>
                  </a:lnTo>
                  <a:lnTo>
                    <a:pt x="322" y="68"/>
                  </a:lnTo>
                  <a:lnTo>
                    <a:pt x="324" y="67"/>
                  </a:lnTo>
                  <a:lnTo>
                    <a:pt x="329" y="65"/>
                  </a:lnTo>
                  <a:lnTo>
                    <a:pt x="333" y="65"/>
                  </a:lnTo>
                  <a:lnTo>
                    <a:pt x="341" y="67"/>
                  </a:lnTo>
                  <a:lnTo>
                    <a:pt x="349" y="70"/>
                  </a:lnTo>
                  <a:lnTo>
                    <a:pt x="350" y="70"/>
                  </a:lnTo>
                  <a:lnTo>
                    <a:pt x="352" y="70"/>
                  </a:lnTo>
                  <a:lnTo>
                    <a:pt x="353" y="70"/>
                  </a:lnTo>
                  <a:lnTo>
                    <a:pt x="355" y="70"/>
                  </a:lnTo>
                  <a:lnTo>
                    <a:pt x="357" y="70"/>
                  </a:lnTo>
                  <a:lnTo>
                    <a:pt x="359" y="70"/>
                  </a:lnTo>
                  <a:lnTo>
                    <a:pt x="360" y="70"/>
                  </a:lnTo>
                  <a:lnTo>
                    <a:pt x="360" y="70"/>
                  </a:lnTo>
                  <a:lnTo>
                    <a:pt x="362" y="76"/>
                  </a:lnTo>
                  <a:lnTo>
                    <a:pt x="363" y="77"/>
                  </a:lnTo>
                  <a:lnTo>
                    <a:pt x="366" y="79"/>
                  </a:lnTo>
                  <a:lnTo>
                    <a:pt x="369" y="82"/>
                  </a:lnTo>
                  <a:lnTo>
                    <a:pt x="374" y="85"/>
                  </a:lnTo>
                  <a:lnTo>
                    <a:pt x="377" y="89"/>
                  </a:lnTo>
                  <a:lnTo>
                    <a:pt x="378" y="93"/>
                  </a:lnTo>
                  <a:lnTo>
                    <a:pt x="378" y="97"/>
                  </a:lnTo>
                  <a:lnTo>
                    <a:pt x="375" y="101"/>
                  </a:lnTo>
                  <a:lnTo>
                    <a:pt x="375" y="103"/>
                  </a:lnTo>
                  <a:lnTo>
                    <a:pt x="375" y="106"/>
                  </a:lnTo>
                  <a:lnTo>
                    <a:pt x="375" y="109"/>
                  </a:lnTo>
                  <a:lnTo>
                    <a:pt x="374" y="110"/>
                  </a:lnTo>
                  <a:lnTo>
                    <a:pt x="371" y="112"/>
                  </a:lnTo>
                  <a:lnTo>
                    <a:pt x="366" y="113"/>
                  </a:lnTo>
                  <a:lnTo>
                    <a:pt x="359" y="110"/>
                  </a:lnTo>
                  <a:lnTo>
                    <a:pt x="347" y="106"/>
                  </a:lnTo>
                  <a:lnTo>
                    <a:pt x="346" y="104"/>
                  </a:lnTo>
                  <a:lnTo>
                    <a:pt x="344" y="103"/>
                  </a:lnTo>
                  <a:lnTo>
                    <a:pt x="339" y="101"/>
                  </a:lnTo>
                  <a:lnTo>
                    <a:pt x="335" y="100"/>
                  </a:lnTo>
                  <a:lnTo>
                    <a:pt x="332" y="97"/>
                  </a:lnTo>
                  <a:lnTo>
                    <a:pt x="327" y="95"/>
                  </a:lnTo>
                  <a:lnTo>
                    <a:pt x="324" y="94"/>
                  </a:lnTo>
                  <a:lnTo>
                    <a:pt x="324" y="94"/>
                  </a:lnTo>
                  <a:lnTo>
                    <a:pt x="322" y="124"/>
                  </a:lnTo>
                  <a:lnTo>
                    <a:pt x="317" y="127"/>
                  </a:lnTo>
                  <a:lnTo>
                    <a:pt x="317" y="128"/>
                  </a:lnTo>
                  <a:lnTo>
                    <a:pt x="316" y="133"/>
                  </a:lnTo>
                  <a:lnTo>
                    <a:pt x="315" y="137"/>
                  </a:lnTo>
                  <a:lnTo>
                    <a:pt x="312" y="143"/>
                  </a:lnTo>
                  <a:lnTo>
                    <a:pt x="309" y="149"/>
                  </a:lnTo>
                  <a:lnTo>
                    <a:pt x="306" y="152"/>
                  </a:lnTo>
                  <a:lnTo>
                    <a:pt x="303" y="155"/>
                  </a:lnTo>
                  <a:lnTo>
                    <a:pt x="300" y="154"/>
                  </a:lnTo>
                  <a:lnTo>
                    <a:pt x="300" y="155"/>
                  </a:lnTo>
                  <a:lnTo>
                    <a:pt x="300" y="157"/>
                  </a:lnTo>
                  <a:lnTo>
                    <a:pt x="299" y="160"/>
                  </a:lnTo>
                  <a:lnTo>
                    <a:pt x="297" y="164"/>
                  </a:lnTo>
                  <a:lnTo>
                    <a:pt x="296" y="169"/>
                  </a:lnTo>
                  <a:lnTo>
                    <a:pt x="293" y="172"/>
                  </a:lnTo>
                  <a:lnTo>
                    <a:pt x="291" y="172"/>
                  </a:lnTo>
                  <a:lnTo>
                    <a:pt x="288" y="169"/>
                  </a:lnTo>
                  <a:lnTo>
                    <a:pt x="287" y="169"/>
                  </a:lnTo>
                  <a:lnTo>
                    <a:pt x="286" y="167"/>
                  </a:lnTo>
                  <a:lnTo>
                    <a:pt x="284" y="166"/>
                  </a:lnTo>
                  <a:lnTo>
                    <a:pt x="282" y="166"/>
                  </a:lnTo>
                  <a:lnTo>
                    <a:pt x="281" y="167"/>
                  </a:lnTo>
                  <a:lnTo>
                    <a:pt x="278" y="169"/>
                  </a:lnTo>
                  <a:lnTo>
                    <a:pt x="276" y="175"/>
                  </a:lnTo>
                  <a:lnTo>
                    <a:pt x="276" y="184"/>
                  </a:lnTo>
                  <a:lnTo>
                    <a:pt x="276" y="185"/>
                  </a:lnTo>
                  <a:lnTo>
                    <a:pt x="276" y="186"/>
                  </a:lnTo>
                  <a:lnTo>
                    <a:pt x="275" y="188"/>
                  </a:lnTo>
                  <a:lnTo>
                    <a:pt x="275" y="190"/>
                  </a:lnTo>
                  <a:lnTo>
                    <a:pt x="273" y="191"/>
                  </a:lnTo>
                  <a:lnTo>
                    <a:pt x="273" y="193"/>
                  </a:lnTo>
                  <a:lnTo>
                    <a:pt x="273" y="194"/>
                  </a:lnTo>
                  <a:lnTo>
                    <a:pt x="273" y="194"/>
                  </a:lnTo>
                  <a:lnTo>
                    <a:pt x="273" y="196"/>
                  </a:lnTo>
                  <a:lnTo>
                    <a:pt x="272" y="199"/>
                  </a:lnTo>
                  <a:lnTo>
                    <a:pt x="270" y="205"/>
                  </a:lnTo>
                  <a:lnTo>
                    <a:pt x="269" y="209"/>
                  </a:lnTo>
                  <a:lnTo>
                    <a:pt x="264" y="212"/>
                  </a:lnTo>
                  <a:lnTo>
                    <a:pt x="260" y="214"/>
                  </a:lnTo>
                  <a:lnTo>
                    <a:pt x="254" y="212"/>
                  </a:lnTo>
                  <a:lnTo>
                    <a:pt x="246" y="206"/>
                  </a:lnTo>
                  <a:lnTo>
                    <a:pt x="245" y="205"/>
                  </a:lnTo>
                  <a:lnTo>
                    <a:pt x="242" y="203"/>
                  </a:lnTo>
                  <a:lnTo>
                    <a:pt x="239" y="202"/>
                  </a:lnTo>
                  <a:lnTo>
                    <a:pt x="236" y="202"/>
                  </a:lnTo>
                  <a:lnTo>
                    <a:pt x="233" y="203"/>
                  </a:lnTo>
                  <a:lnTo>
                    <a:pt x="231" y="206"/>
                  </a:lnTo>
                  <a:lnTo>
                    <a:pt x="231" y="212"/>
                  </a:lnTo>
                  <a:lnTo>
                    <a:pt x="233" y="220"/>
                  </a:lnTo>
                  <a:lnTo>
                    <a:pt x="233" y="221"/>
                  </a:lnTo>
                  <a:lnTo>
                    <a:pt x="233" y="224"/>
                  </a:lnTo>
                  <a:lnTo>
                    <a:pt x="231" y="226"/>
                  </a:lnTo>
                  <a:lnTo>
                    <a:pt x="230" y="227"/>
                  </a:lnTo>
                  <a:lnTo>
                    <a:pt x="230" y="230"/>
                  </a:lnTo>
                  <a:lnTo>
                    <a:pt x="228" y="232"/>
                  </a:lnTo>
                  <a:lnTo>
                    <a:pt x="228" y="233"/>
                  </a:lnTo>
                  <a:lnTo>
                    <a:pt x="227" y="233"/>
                  </a:lnTo>
                  <a:lnTo>
                    <a:pt x="225" y="244"/>
                  </a:lnTo>
                  <a:lnTo>
                    <a:pt x="225" y="244"/>
                  </a:lnTo>
                  <a:lnTo>
                    <a:pt x="224" y="245"/>
                  </a:lnTo>
                  <a:lnTo>
                    <a:pt x="222" y="247"/>
                  </a:lnTo>
                  <a:lnTo>
                    <a:pt x="222" y="248"/>
                  </a:lnTo>
                  <a:lnTo>
                    <a:pt x="221" y="250"/>
                  </a:lnTo>
                  <a:lnTo>
                    <a:pt x="220" y="254"/>
                  </a:lnTo>
                  <a:lnTo>
                    <a:pt x="219" y="260"/>
                  </a:lnTo>
                  <a:lnTo>
                    <a:pt x="219" y="266"/>
                  </a:lnTo>
                  <a:lnTo>
                    <a:pt x="219" y="269"/>
                  </a:lnTo>
                  <a:lnTo>
                    <a:pt x="216" y="272"/>
                  </a:lnTo>
                  <a:lnTo>
                    <a:pt x="213" y="277"/>
                  </a:lnTo>
                  <a:lnTo>
                    <a:pt x="210" y="280"/>
                  </a:lnTo>
                  <a:lnTo>
                    <a:pt x="207" y="284"/>
                  </a:lnTo>
                  <a:lnTo>
                    <a:pt x="204" y="289"/>
                  </a:lnTo>
                  <a:lnTo>
                    <a:pt x="203" y="293"/>
                  </a:lnTo>
                  <a:lnTo>
                    <a:pt x="201" y="298"/>
                  </a:lnTo>
                  <a:lnTo>
                    <a:pt x="201" y="299"/>
                  </a:lnTo>
                  <a:lnTo>
                    <a:pt x="201" y="301"/>
                  </a:lnTo>
                  <a:lnTo>
                    <a:pt x="201" y="302"/>
                  </a:lnTo>
                  <a:lnTo>
                    <a:pt x="201" y="305"/>
                  </a:lnTo>
                  <a:lnTo>
                    <a:pt x="201" y="307"/>
                  </a:lnTo>
                  <a:lnTo>
                    <a:pt x="201" y="308"/>
                  </a:lnTo>
                  <a:lnTo>
                    <a:pt x="201" y="310"/>
                  </a:lnTo>
                  <a:lnTo>
                    <a:pt x="201" y="310"/>
                  </a:lnTo>
                  <a:lnTo>
                    <a:pt x="206" y="311"/>
                  </a:lnTo>
                  <a:lnTo>
                    <a:pt x="200" y="319"/>
                  </a:lnTo>
                  <a:lnTo>
                    <a:pt x="204" y="325"/>
                  </a:lnTo>
                  <a:lnTo>
                    <a:pt x="189" y="335"/>
                  </a:lnTo>
                  <a:lnTo>
                    <a:pt x="189" y="335"/>
                  </a:lnTo>
                  <a:lnTo>
                    <a:pt x="189" y="335"/>
                  </a:lnTo>
                  <a:lnTo>
                    <a:pt x="186" y="334"/>
                  </a:lnTo>
                  <a:lnTo>
                    <a:pt x="183" y="334"/>
                  </a:lnTo>
                  <a:lnTo>
                    <a:pt x="179" y="334"/>
                  </a:lnTo>
                  <a:lnTo>
                    <a:pt x="176" y="335"/>
                  </a:lnTo>
                  <a:lnTo>
                    <a:pt x="171" y="340"/>
                  </a:lnTo>
                  <a:lnTo>
                    <a:pt x="170" y="344"/>
                  </a:lnTo>
                  <a:lnTo>
                    <a:pt x="168" y="343"/>
                  </a:lnTo>
                  <a:lnTo>
                    <a:pt x="167" y="342"/>
                  </a:lnTo>
                  <a:lnTo>
                    <a:pt x="164" y="342"/>
                  </a:lnTo>
                  <a:lnTo>
                    <a:pt x="159" y="341"/>
                  </a:lnTo>
                  <a:lnTo>
                    <a:pt x="157" y="341"/>
                  </a:lnTo>
                  <a:lnTo>
                    <a:pt x="156" y="342"/>
                  </a:lnTo>
                  <a:lnTo>
                    <a:pt x="156" y="344"/>
                  </a:lnTo>
                  <a:lnTo>
                    <a:pt x="157" y="350"/>
                  </a:lnTo>
                  <a:lnTo>
                    <a:pt x="157" y="352"/>
                  </a:lnTo>
                  <a:lnTo>
                    <a:pt x="156" y="353"/>
                  </a:lnTo>
                  <a:lnTo>
                    <a:pt x="154" y="353"/>
                  </a:lnTo>
                  <a:lnTo>
                    <a:pt x="151" y="355"/>
                  </a:lnTo>
                  <a:lnTo>
                    <a:pt x="149" y="356"/>
                  </a:lnTo>
                  <a:lnTo>
                    <a:pt x="147" y="358"/>
                  </a:lnTo>
                  <a:lnTo>
                    <a:pt x="146" y="358"/>
                  </a:lnTo>
                  <a:lnTo>
                    <a:pt x="146" y="358"/>
                  </a:lnTo>
                  <a:lnTo>
                    <a:pt x="144" y="359"/>
                  </a:lnTo>
                  <a:lnTo>
                    <a:pt x="141" y="361"/>
                  </a:lnTo>
                  <a:lnTo>
                    <a:pt x="137" y="362"/>
                  </a:lnTo>
                  <a:lnTo>
                    <a:pt x="131" y="364"/>
                  </a:lnTo>
                  <a:lnTo>
                    <a:pt x="126" y="364"/>
                  </a:lnTo>
                  <a:lnTo>
                    <a:pt x="123" y="364"/>
                  </a:lnTo>
                  <a:lnTo>
                    <a:pt x="120" y="362"/>
                  </a:lnTo>
                  <a:lnTo>
                    <a:pt x="118" y="358"/>
                  </a:lnTo>
                  <a:lnTo>
                    <a:pt x="118" y="358"/>
                  </a:lnTo>
                  <a:lnTo>
                    <a:pt x="117" y="361"/>
                  </a:lnTo>
                  <a:lnTo>
                    <a:pt x="114" y="364"/>
                  </a:lnTo>
                  <a:lnTo>
                    <a:pt x="111" y="367"/>
                  </a:lnTo>
                  <a:lnTo>
                    <a:pt x="107" y="371"/>
                  </a:lnTo>
                  <a:lnTo>
                    <a:pt x="102" y="373"/>
                  </a:lnTo>
                  <a:lnTo>
                    <a:pt x="98" y="373"/>
                  </a:lnTo>
                  <a:lnTo>
                    <a:pt x="93" y="371"/>
                  </a:lnTo>
                  <a:lnTo>
                    <a:pt x="91" y="371"/>
                  </a:lnTo>
                  <a:lnTo>
                    <a:pt x="88" y="371"/>
                  </a:lnTo>
                  <a:lnTo>
                    <a:pt x="85" y="370"/>
                  </a:lnTo>
                  <a:lnTo>
                    <a:pt x="82" y="368"/>
                  </a:lnTo>
                  <a:lnTo>
                    <a:pt x="78" y="367"/>
                  </a:lnTo>
                  <a:lnTo>
                    <a:pt x="74" y="362"/>
                  </a:lnTo>
                  <a:lnTo>
                    <a:pt x="69" y="358"/>
                  </a:lnTo>
                  <a:lnTo>
                    <a:pt x="66" y="352"/>
                  </a:lnTo>
                  <a:lnTo>
                    <a:pt x="65" y="349"/>
                  </a:lnTo>
                  <a:lnTo>
                    <a:pt x="65" y="346"/>
                  </a:lnTo>
                  <a:lnTo>
                    <a:pt x="65" y="343"/>
                  </a:lnTo>
                  <a:lnTo>
                    <a:pt x="63" y="342"/>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34" name="Freeform 76"/>
            <p:cNvSpPr>
              <a:spLocks/>
            </p:cNvSpPr>
            <p:nvPr/>
          </p:nvSpPr>
          <p:spPr bwMode="auto">
            <a:xfrm>
              <a:off x="2968463" y="4603211"/>
              <a:ext cx="254991" cy="250868"/>
            </a:xfrm>
            <a:custGeom>
              <a:avLst/>
              <a:gdLst>
                <a:gd name="T0" fmla="*/ 52 w 379"/>
                <a:gd name="T1" fmla="*/ 340 h 374"/>
                <a:gd name="T2" fmla="*/ 41 w 379"/>
                <a:gd name="T3" fmla="*/ 335 h 374"/>
                <a:gd name="T4" fmla="*/ 18 w 379"/>
                <a:gd name="T5" fmla="*/ 302 h 374"/>
                <a:gd name="T6" fmla="*/ 3 w 379"/>
                <a:gd name="T7" fmla="*/ 280 h 374"/>
                <a:gd name="T8" fmla="*/ 2 w 379"/>
                <a:gd name="T9" fmla="*/ 259 h 374"/>
                <a:gd name="T10" fmla="*/ 0 w 379"/>
                <a:gd name="T11" fmla="*/ 253 h 374"/>
                <a:gd name="T12" fmla="*/ 15 w 379"/>
                <a:gd name="T13" fmla="*/ 251 h 374"/>
                <a:gd name="T14" fmla="*/ 27 w 379"/>
                <a:gd name="T15" fmla="*/ 215 h 374"/>
                <a:gd name="T16" fmla="*/ 31 w 379"/>
                <a:gd name="T17" fmla="*/ 206 h 374"/>
                <a:gd name="T18" fmla="*/ 33 w 379"/>
                <a:gd name="T19" fmla="*/ 190 h 374"/>
                <a:gd name="T20" fmla="*/ 45 w 379"/>
                <a:gd name="T21" fmla="*/ 190 h 374"/>
                <a:gd name="T22" fmla="*/ 57 w 379"/>
                <a:gd name="T23" fmla="*/ 190 h 374"/>
                <a:gd name="T24" fmla="*/ 78 w 379"/>
                <a:gd name="T25" fmla="*/ 142 h 374"/>
                <a:gd name="T26" fmla="*/ 91 w 379"/>
                <a:gd name="T27" fmla="*/ 142 h 374"/>
                <a:gd name="T28" fmla="*/ 99 w 379"/>
                <a:gd name="T29" fmla="*/ 131 h 374"/>
                <a:gd name="T30" fmla="*/ 113 w 379"/>
                <a:gd name="T31" fmla="*/ 116 h 374"/>
                <a:gd name="T32" fmla="*/ 120 w 379"/>
                <a:gd name="T33" fmla="*/ 92 h 374"/>
                <a:gd name="T34" fmla="*/ 121 w 379"/>
                <a:gd name="T35" fmla="*/ 76 h 374"/>
                <a:gd name="T36" fmla="*/ 126 w 379"/>
                <a:gd name="T37" fmla="*/ 44 h 374"/>
                <a:gd name="T38" fmla="*/ 124 w 379"/>
                <a:gd name="T39" fmla="*/ 8 h 374"/>
                <a:gd name="T40" fmla="*/ 227 w 379"/>
                <a:gd name="T41" fmla="*/ 79 h 374"/>
                <a:gd name="T42" fmla="*/ 267 w 379"/>
                <a:gd name="T43" fmla="*/ 104 h 374"/>
                <a:gd name="T44" fmla="*/ 286 w 379"/>
                <a:gd name="T45" fmla="*/ 83 h 374"/>
                <a:gd name="T46" fmla="*/ 309 w 379"/>
                <a:gd name="T47" fmla="*/ 85 h 374"/>
                <a:gd name="T48" fmla="*/ 322 w 379"/>
                <a:gd name="T49" fmla="*/ 68 h 374"/>
                <a:gd name="T50" fmla="*/ 349 w 379"/>
                <a:gd name="T51" fmla="*/ 70 h 374"/>
                <a:gd name="T52" fmla="*/ 359 w 379"/>
                <a:gd name="T53" fmla="*/ 70 h 374"/>
                <a:gd name="T54" fmla="*/ 366 w 379"/>
                <a:gd name="T55" fmla="*/ 79 h 374"/>
                <a:gd name="T56" fmla="*/ 375 w 379"/>
                <a:gd name="T57" fmla="*/ 101 h 374"/>
                <a:gd name="T58" fmla="*/ 371 w 379"/>
                <a:gd name="T59" fmla="*/ 112 h 374"/>
                <a:gd name="T60" fmla="*/ 344 w 379"/>
                <a:gd name="T61" fmla="*/ 103 h 374"/>
                <a:gd name="T62" fmla="*/ 324 w 379"/>
                <a:gd name="T63" fmla="*/ 94 h 374"/>
                <a:gd name="T64" fmla="*/ 315 w 379"/>
                <a:gd name="T65" fmla="*/ 137 h 374"/>
                <a:gd name="T66" fmla="*/ 300 w 379"/>
                <a:gd name="T67" fmla="*/ 154 h 374"/>
                <a:gd name="T68" fmla="*/ 293 w 379"/>
                <a:gd name="T69" fmla="*/ 172 h 374"/>
                <a:gd name="T70" fmla="*/ 284 w 379"/>
                <a:gd name="T71" fmla="*/ 166 h 374"/>
                <a:gd name="T72" fmla="*/ 276 w 379"/>
                <a:gd name="T73" fmla="*/ 184 h 374"/>
                <a:gd name="T74" fmla="*/ 273 w 379"/>
                <a:gd name="T75" fmla="*/ 193 h 374"/>
                <a:gd name="T76" fmla="*/ 270 w 379"/>
                <a:gd name="T77" fmla="*/ 205 h 374"/>
                <a:gd name="T78" fmla="*/ 246 w 379"/>
                <a:gd name="T79" fmla="*/ 206 h 374"/>
                <a:gd name="T80" fmla="*/ 231 w 379"/>
                <a:gd name="T81" fmla="*/ 206 h 374"/>
                <a:gd name="T82" fmla="*/ 231 w 379"/>
                <a:gd name="T83" fmla="*/ 226 h 374"/>
                <a:gd name="T84" fmla="*/ 225 w 379"/>
                <a:gd name="T85" fmla="*/ 244 h 374"/>
                <a:gd name="T86" fmla="*/ 221 w 379"/>
                <a:gd name="T87" fmla="*/ 250 h 374"/>
                <a:gd name="T88" fmla="*/ 216 w 379"/>
                <a:gd name="T89" fmla="*/ 272 h 374"/>
                <a:gd name="T90" fmla="*/ 201 w 379"/>
                <a:gd name="T91" fmla="*/ 298 h 374"/>
                <a:gd name="T92" fmla="*/ 201 w 379"/>
                <a:gd name="T93" fmla="*/ 307 h 374"/>
                <a:gd name="T94" fmla="*/ 204 w 379"/>
                <a:gd name="T95" fmla="*/ 325 h 374"/>
                <a:gd name="T96" fmla="*/ 183 w 379"/>
                <a:gd name="T97" fmla="*/ 334 h 374"/>
                <a:gd name="T98" fmla="*/ 168 w 379"/>
                <a:gd name="T99" fmla="*/ 343 h 374"/>
                <a:gd name="T100" fmla="*/ 156 w 379"/>
                <a:gd name="T101" fmla="*/ 344 h 374"/>
                <a:gd name="T102" fmla="*/ 151 w 379"/>
                <a:gd name="T103" fmla="*/ 355 h 374"/>
                <a:gd name="T104" fmla="*/ 144 w 379"/>
                <a:gd name="T105" fmla="*/ 359 h 374"/>
                <a:gd name="T106" fmla="*/ 120 w 379"/>
                <a:gd name="T107" fmla="*/ 362 h 374"/>
                <a:gd name="T108" fmla="*/ 111 w 379"/>
                <a:gd name="T109" fmla="*/ 367 h 374"/>
                <a:gd name="T110" fmla="*/ 91 w 379"/>
                <a:gd name="T111" fmla="*/ 371 h 374"/>
                <a:gd name="T112" fmla="*/ 69 w 379"/>
                <a:gd name="T113" fmla="*/ 358 h 374"/>
                <a:gd name="T114" fmla="*/ 63 w 379"/>
                <a:gd name="T115" fmla="*/ 342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9" h="374">
                  <a:moveTo>
                    <a:pt x="63" y="342"/>
                  </a:moveTo>
                  <a:lnTo>
                    <a:pt x="54" y="342"/>
                  </a:lnTo>
                  <a:lnTo>
                    <a:pt x="54" y="342"/>
                  </a:lnTo>
                  <a:lnTo>
                    <a:pt x="54" y="342"/>
                  </a:lnTo>
                  <a:lnTo>
                    <a:pt x="54" y="341"/>
                  </a:lnTo>
                  <a:lnTo>
                    <a:pt x="52" y="340"/>
                  </a:lnTo>
                  <a:lnTo>
                    <a:pt x="52" y="338"/>
                  </a:lnTo>
                  <a:lnTo>
                    <a:pt x="51" y="337"/>
                  </a:lnTo>
                  <a:lnTo>
                    <a:pt x="48" y="337"/>
                  </a:lnTo>
                  <a:lnTo>
                    <a:pt x="45" y="335"/>
                  </a:lnTo>
                  <a:lnTo>
                    <a:pt x="41" y="335"/>
                  </a:lnTo>
                  <a:lnTo>
                    <a:pt x="41" y="335"/>
                  </a:lnTo>
                  <a:lnTo>
                    <a:pt x="41" y="334"/>
                  </a:lnTo>
                  <a:lnTo>
                    <a:pt x="38" y="329"/>
                  </a:lnTo>
                  <a:lnTo>
                    <a:pt x="33" y="325"/>
                  </a:lnTo>
                  <a:lnTo>
                    <a:pt x="30" y="317"/>
                  </a:lnTo>
                  <a:lnTo>
                    <a:pt x="24" y="310"/>
                  </a:lnTo>
                  <a:lnTo>
                    <a:pt x="18" y="302"/>
                  </a:lnTo>
                  <a:lnTo>
                    <a:pt x="11" y="295"/>
                  </a:lnTo>
                  <a:lnTo>
                    <a:pt x="3" y="286"/>
                  </a:lnTo>
                  <a:lnTo>
                    <a:pt x="3" y="286"/>
                  </a:lnTo>
                  <a:lnTo>
                    <a:pt x="3" y="286"/>
                  </a:lnTo>
                  <a:lnTo>
                    <a:pt x="3" y="283"/>
                  </a:lnTo>
                  <a:lnTo>
                    <a:pt x="3" y="280"/>
                  </a:lnTo>
                  <a:lnTo>
                    <a:pt x="5" y="277"/>
                  </a:lnTo>
                  <a:lnTo>
                    <a:pt x="5" y="274"/>
                  </a:lnTo>
                  <a:lnTo>
                    <a:pt x="5" y="269"/>
                  </a:lnTo>
                  <a:lnTo>
                    <a:pt x="3" y="263"/>
                  </a:lnTo>
                  <a:lnTo>
                    <a:pt x="2" y="259"/>
                  </a:lnTo>
                  <a:lnTo>
                    <a:pt x="2" y="259"/>
                  </a:lnTo>
                  <a:lnTo>
                    <a:pt x="0" y="256"/>
                  </a:lnTo>
                  <a:lnTo>
                    <a:pt x="0" y="253"/>
                  </a:lnTo>
                  <a:lnTo>
                    <a:pt x="0" y="251"/>
                  </a:lnTo>
                  <a:lnTo>
                    <a:pt x="0" y="251"/>
                  </a:lnTo>
                  <a:lnTo>
                    <a:pt x="0" y="251"/>
                  </a:lnTo>
                  <a:lnTo>
                    <a:pt x="0" y="253"/>
                  </a:lnTo>
                  <a:lnTo>
                    <a:pt x="0" y="253"/>
                  </a:lnTo>
                  <a:lnTo>
                    <a:pt x="2" y="253"/>
                  </a:lnTo>
                  <a:lnTo>
                    <a:pt x="2" y="253"/>
                  </a:lnTo>
                  <a:lnTo>
                    <a:pt x="5" y="256"/>
                  </a:lnTo>
                  <a:lnTo>
                    <a:pt x="11" y="254"/>
                  </a:lnTo>
                  <a:lnTo>
                    <a:pt x="15" y="251"/>
                  </a:lnTo>
                  <a:lnTo>
                    <a:pt x="19" y="248"/>
                  </a:lnTo>
                  <a:lnTo>
                    <a:pt x="24" y="244"/>
                  </a:lnTo>
                  <a:lnTo>
                    <a:pt x="27" y="238"/>
                  </a:lnTo>
                  <a:lnTo>
                    <a:pt x="28" y="235"/>
                  </a:lnTo>
                  <a:lnTo>
                    <a:pt x="30" y="233"/>
                  </a:lnTo>
                  <a:lnTo>
                    <a:pt x="27" y="215"/>
                  </a:lnTo>
                  <a:lnTo>
                    <a:pt x="27" y="215"/>
                  </a:lnTo>
                  <a:lnTo>
                    <a:pt x="27" y="215"/>
                  </a:lnTo>
                  <a:lnTo>
                    <a:pt x="28" y="214"/>
                  </a:lnTo>
                  <a:lnTo>
                    <a:pt x="28" y="212"/>
                  </a:lnTo>
                  <a:lnTo>
                    <a:pt x="30" y="209"/>
                  </a:lnTo>
                  <a:lnTo>
                    <a:pt x="31" y="206"/>
                  </a:lnTo>
                  <a:lnTo>
                    <a:pt x="32" y="205"/>
                  </a:lnTo>
                  <a:lnTo>
                    <a:pt x="32" y="202"/>
                  </a:lnTo>
                  <a:lnTo>
                    <a:pt x="32" y="202"/>
                  </a:lnTo>
                  <a:lnTo>
                    <a:pt x="32" y="202"/>
                  </a:lnTo>
                  <a:lnTo>
                    <a:pt x="33" y="194"/>
                  </a:lnTo>
                  <a:lnTo>
                    <a:pt x="33" y="190"/>
                  </a:lnTo>
                  <a:lnTo>
                    <a:pt x="36" y="187"/>
                  </a:lnTo>
                  <a:lnTo>
                    <a:pt x="38" y="187"/>
                  </a:lnTo>
                  <a:lnTo>
                    <a:pt x="41" y="187"/>
                  </a:lnTo>
                  <a:lnTo>
                    <a:pt x="42" y="187"/>
                  </a:lnTo>
                  <a:lnTo>
                    <a:pt x="44" y="188"/>
                  </a:lnTo>
                  <a:lnTo>
                    <a:pt x="45" y="190"/>
                  </a:lnTo>
                  <a:lnTo>
                    <a:pt x="45" y="190"/>
                  </a:lnTo>
                  <a:lnTo>
                    <a:pt x="48" y="197"/>
                  </a:lnTo>
                  <a:lnTo>
                    <a:pt x="51" y="199"/>
                  </a:lnTo>
                  <a:lnTo>
                    <a:pt x="52" y="197"/>
                  </a:lnTo>
                  <a:lnTo>
                    <a:pt x="55" y="194"/>
                  </a:lnTo>
                  <a:lnTo>
                    <a:pt x="57" y="190"/>
                  </a:lnTo>
                  <a:lnTo>
                    <a:pt x="57" y="187"/>
                  </a:lnTo>
                  <a:lnTo>
                    <a:pt x="57" y="184"/>
                  </a:lnTo>
                  <a:lnTo>
                    <a:pt x="58" y="184"/>
                  </a:lnTo>
                  <a:lnTo>
                    <a:pt x="60" y="160"/>
                  </a:lnTo>
                  <a:lnTo>
                    <a:pt x="78" y="142"/>
                  </a:lnTo>
                  <a:lnTo>
                    <a:pt x="78" y="142"/>
                  </a:lnTo>
                  <a:lnTo>
                    <a:pt x="78" y="143"/>
                  </a:lnTo>
                  <a:lnTo>
                    <a:pt x="80" y="145"/>
                  </a:lnTo>
                  <a:lnTo>
                    <a:pt x="82" y="145"/>
                  </a:lnTo>
                  <a:lnTo>
                    <a:pt x="85" y="143"/>
                  </a:lnTo>
                  <a:lnTo>
                    <a:pt x="88" y="143"/>
                  </a:lnTo>
                  <a:lnTo>
                    <a:pt x="91" y="142"/>
                  </a:lnTo>
                  <a:lnTo>
                    <a:pt x="93" y="140"/>
                  </a:lnTo>
                  <a:lnTo>
                    <a:pt x="93" y="139"/>
                  </a:lnTo>
                  <a:lnTo>
                    <a:pt x="93" y="139"/>
                  </a:lnTo>
                  <a:lnTo>
                    <a:pt x="94" y="139"/>
                  </a:lnTo>
                  <a:lnTo>
                    <a:pt x="95" y="136"/>
                  </a:lnTo>
                  <a:lnTo>
                    <a:pt x="99" y="131"/>
                  </a:lnTo>
                  <a:lnTo>
                    <a:pt x="102" y="127"/>
                  </a:lnTo>
                  <a:lnTo>
                    <a:pt x="105" y="124"/>
                  </a:lnTo>
                  <a:lnTo>
                    <a:pt x="110" y="121"/>
                  </a:lnTo>
                  <a:lnTo>
                    <a:pt x="111" y="118"/>
                  </a:lnTo>
                  <a:lnTo>
                    <a:pt x="113" y="116"/>
                  </a:lnTo>
                  <a:lnTo>
                    <a:pt x="113" y="116"/>
                  </a:lnTo>
                  <a:lnTo>
                    <a:pt x="117" y="110"/>
                  </a:lnTo>
                  <a:lnTo>
                    <a:pt x="120" y="106"/>
                  </a:lnTo>
                  <a:lnTo>
                    <a:pt x="121" y="101"/>
                  </a:lnTo>
                  <a:lnTo>
                    <a:pt x="121" y="97"/>
                  </a:lnTo>
                  <a:lnTo>
                    <a:pt x="121" y="94"/>
                  </a:lnTo>
                  <a:lnTo>
                    <a:pt x="120" y="92"/>
                  </a:lnTo>
                  <a:lnTo>
                    <a:pt x="120" y="91"/>
                  </a:lnTo>
                  <a:lnTo>
                    <a:pt x="120" y="89"/>
                  </a:lnTo>
                  <a:lnTo>
                    <a:pt x="120" y="89"/>
                  </a:lnTo>
                  <a:lnTo>
                    <a:pt x="120" y="88"/>
                  </a:lnTo>
                  <a:lnTo>
                    <a:pt x="120" y="82"/>
                  </a:lnTo>
                  <a:lnTo>
                    <a:pt x="121" y="76"/>
                  </a:lnTo>
                  <a:lnTo>
                    <a:pt x="121" y="67"/>
                  </a:lnTo>
                  <a:lnTo>
                    <a:pt x="123" y="59"/>
                  </a:lnTo>
                  <a:lnTo>
                    <a:pt x="124" y="52"/>
                  </a:lnTo>
                  <a:lnTo>
                    <a:pt x="124" y="47"/>
                  </a:lnTo>
                  <a:lnTo>
                    <a:pt x="126" y="44"/>
                  </a:lnTo>
                  <a:lnTo>
                    <a:pt x="126" y="44"/>
                  </a:lnTo>
                  <a:lnTo>
                    <a:pt x="128" y="40"/>
                  </a:lnTo>
                  <a:lnTo>
                    <a:pt x="128" y="34"/>
                  </a:lnTo>
                  <a:lnTo>
                    <a:pt x="128" y="28"/>
                  </a:lnTo>
                  <a:lnTo>
                    <a:pt x="126" y="20"/>
                  </a:lnTo>
                  <a:lnTo>
                    <a:pt x="126" y="13"/>
                  </a:lnTo>
                  <a:lnTo>
                    <a:pt x="124" y="8"/>
                  </a:lnTo>
                  <a:lnTo>
                    <a:pt x="123" y="4"/>
                  </a:lnTo>
                  <a:lnTo>
                    <a:pt x="121" y="2"/>
                  </a:lnTo>
                  <a:lnTo>
                    <a:pt x="131" y="0"/>
                  </a:lnTo>
                  <a:lnTo>
                    <a:pt x="147" y="94"/>
                  </a:lnTo>
                  <a:lnTo>
                    <a:pt x="227" y="79"/>
                  </a:lnTo>
                  <a:lnTo>
                    <a:pt x="227" y="79"/>
                  </a:lnTo>
                  <a:lnTo>
                    <a:pt x="236" y="130"/>
                  </a:lnTo>
                  <a:lnTo>
                    <a:pt x="266" y="103"/>
                  </a:lnTo>
                  <a:lnTo>
                    <a:pt x="266" y="103"/>
                  </a:lnTo>
                  <a:lnTo>
                    <a:pt x="266" y="103"/>
                  </a:lnTo>
                  <a:lnTo>
                    <a:pt x="266" y="104"/>
                  </a:lnTo>
                  <a:lnTo>
                    <a:pt x="267" y="104"/>
                  </a:lnTo>
                  <a:lnTo>
                    <a:pt x="269" y="104"/>
                  </a:lnTo>
                  <a:lnTo>
                    <a:pt x="272" y="103"/>
                  </a:lnTo>
                  <a:lnTo>
                    <a:pt x="276" y="98"/>
                  </a:lnTo>
                  <a:lnTo>
                    <a:pt x="281" y="93"/>
                  </a:lnTo>
                  <a:lnTo>
                    <a:pt x="286" y="83"/>
                  </a:lnTo>
                  <a:lnTo>
                    <a:pt x="286" y="83"/>
                  </a:lnTo>
                  <a:lnTo>
                    <a:pt x="287" y="83"/>
                  </a:lnTo>
                  <a:lnTo>
                    <a:pt x="290" y="85"/>
                  </a:lnTo>
                  <a:lnTo>
                    <a:pt x="294" y="86"/>
                  </a:lnTo>
                  <a:lnTo>
                    <a:pt x="299" y="86"/>
                  </a:lnTo>
                  <a:lnTo>
                    <a:pt x="303" y="86"/>
                  </a:lnTo>
                  <a:lnTo>
                    <a:pt x="309" y="85"/>
                  </a:lnTo>
                  <a:lnTo>
                    <a:pt x="314" y="80"/>
                  </a:lnTo>
                  <a:lnTo>
                    <a:pt x="317" y="74"/>
                  </a:lnTo>
                  <a:lnTo>
                    <a:pt x="317" y="74"/>
                  </a:lnTo>
                  <a:lnTo>
                    <a:pt x="319" y="73"/>
                  </a:lnTo>
                  <a:lnTo>
                    <a:pt x="319" y="71"/>
                  </a:lnTo>
                  <a:lnTo>
                    <a:pt x="322" y="68"/>
                  </a:lnTo>
                  <a:lnTo>
                    <a:pt x="324" y="67"/>
                  </a:lnTo>
                  <a:lnTo>
                    <a:pt x="329" y="65"/>
                  </a:lnTo>
                  <a:lnTo>
                    <a:pt x="333" y="65"/>
                  </a:lnTo>
                  <a:lnTo>
                    <a:pt x="341" y="67"/>
                  </a:lnTo>
                  <a:lnTo>
                    <a:pt x="349" y="70"/>
                  </a:lnTo>
                  <a:lnTo>
                    <a:pt x="349" y="70"/>
                  </a:lnTo>
                  <a:lnTo>
                    <a:pt x="350" y="70"/>
                  </a:lnTo>
                  <a:lnTo>
                    <a:pt x="352" y="70"/>
                  </a:lnTo>
                  <a:lnTo>
                    <a:pt x="353" y="70"/>
                  </a:lnTo>
                  <a:lnTo>
                    <a:pt x="355" y="70"/>
                  </a:lnTo>
                  <a:lnTo>
                    <a:pt x="357" y="70"/>
                  </a:lnTo>
                  <a:lnTo>
                    <a:pt x="359" y="70"/>
                  </a:lnTo>
                  <a:lnTo>
                    <a:pt x="360" y="70"/>
                  </a:lnTo>
                  <a:lnTo>
                    <a:pt x="360" y="70"/>
                  </a:lnTo>
                  <a:lnTo>
                    <a:pt x="362" y="76"/>
                  </a:lnTo>
                  <a:lnTo>
                    <a:pt x="362" y="76"/>
                  </a:lnTo>
                  <a:lnTo>
                    <a:pt x="363" y="77"/>
                  </a:lnTo>
                  <a:lnTo>
                    <a:pt x="366" y="79"/>
                  </a:lnTo>
                  <a:lnTo>
                    <a:pt x="369" y="82"/>
                  </a:lnTo>
                  <a:lnTo>
                    <a:pt x="374" y="85"/>
                  </a:lnTo>
                  <a:lnTo>
                    <a:pt x="377" y="89"/>
                  </a:lnTo>
                  <a:lnTo>
                    <a:pt x="378" y="93"/>
                  </a:lnTo>
                  <a:lnTo>
                    <a:pt x="378" y="97"/>
                  </a:lnTo>
                  <a:lnTo>
                    <a:pt x="375" y="101"/>
                  </a:lnTo>
                  <a:lnTo>
                    <a:pt x="375" y="101"/>
                  </a:lnTo>
                  <a:lnTo>
                    <a:pt x="375" y="103"/>
                  </a:lnTo>
                  <a:lnTo>
                    <a:pt x="375" y="106"/>
                  </a:lnTo>
                  <a:lnTo>
                    <a:pt x="375" y="109"/>
                  </a:lnTo>
                  <a:lnTo>
                    <a:pt x="374" y="110"/>
                  </a:lnTo>
                  <a:lnTo>
                    <a:pt x="371" y="112"/>
                  </a:lnTo>
                  <a:lnTo>
                    <a:pt x="366" y="113"/>
                  </a:lnTo>
                  <a:lnTo>
                    <a:pt x="359" y="110"/>
                  </a:lnTo>
                  <a:lnTo>
                    <a:pt x="347" y="106"/>
                  </a:lnTo>
                  <a:lnTo>
                    <a:pt x="347" y="106"/>
                  </a:lnTo>
                  <a:lnTo>
                    <a:pt x="346" y="104"/>
                  </a:lnTo>
                  <a:lnTo>
                    <a:pt x="344" y="103"/>
                  </a:lnTo>
                  <a:lnTo>
                    <a:pt x="339" y="101"/>
                  </a:lnTo>
                  <a:lnTo>
                    <a:pt x="335" y="100"/>
                  </a:lnTo>
                  <a:lnTo>
                    <a:pt x="332" y="97"/>
                  </a:lnTo>
                  <a:lnTo>
                    <a:pt x="327" y="95"/>
                  </a:lnTo>
                  <a:lnTo>
                    <a:pt x="324" y="94"/>
                  </a:lnTo>
                  <a:lnTo>
                    <a:pt x="324" y="94"/>
                  </a:lnTo>
                  <a:lnTo>
                    <a:pt x="322" y="124"/>
                  </a:lnTo>
                  <a:lnTo>
                    <a:pt x="317" y="127"/>
                  </a:lnTo>
                  <a:lnTo>
                    <a:pt x="317" y="127"/>
                  </a:lnTo>
                  <a:lnTo>
                    <a:pt x="317" y="128"/>
                  </a:lnTo>
                  <a:lnTo>
                    <a:pt x="316" y="133"/>
                  </a:lnTo>
                  <a:lnTo>
                    <a:pt x="315" y="137"/>
                  </a:lnTo>
                  <a:lnTo>
                    <a:pt x="312" y="143"/>
                  </a:lnTo>
                  <a:lnTo>
                    <a:pt x="309" y="149"/>
                  </a:lnTo>
                  <a:lnTo>
                    <a:pt x="306" y="152"/>
                  </a:lnTo>
                  <a:lnTo>
                    <a:pt x="303" y="155"/>
                  </a:lnTo>
                  <a:lnTo>
                    <a:pt x="300" y="154"/>
                  </a:lnTo>
                  <a:lnTo>
                    <a:pt x="300" y="154"/>
                  </a:lnTo>
                  <a:lnTo>
                    <a:pt x="300" y="155"/>
                  </a:lnTo>
                  <a:lnTo>
                    <a:pt x="300" y="157"/>
                  </a:lnTo>
                  <a:lnTo>
                    <a:pt x="299" y="160"/>
                  </a:lnTo>
                  <a:lnTo>
                    <a:pt x="297" y="164"/>
                  </a:lnTo>
                  <a:lnTo>
                    <a:pt x="296" y="169"/>
                  </a:lnTo>
                  <a:lnTo>
                    <a:pt x="293" y="172"/>
                  </a:lnTo>
                  <a:lnTo>
                    <a:pt x="291" y="172"/>
                  </a:lnTo>
                  <a:lnTo>
                    <a:pt x="288" y="169"/>
                  </a:lnTo>
                  <a:lnTo>
                    <a:pt x="288" y="169"/>
                  </a:lnTo>
                  <a:lnTo>
                    <a:pt x="287" y="169"/>
                  </a:lnTo>
                  <a:lnTo>
                    <a:pt x="286" y="167"/>
                  </a:lnTo>
                  <a:lnTo>
                    <a:pt x="284" y="166"/>
                  </a:lnTo>
                  <a:lnTo>
                    <a:pt x="282" y="166"/>
                  </a:lnTo>
                  <a:lnTo>
                    <a:pt x="281" y="167"/>
                  </a:lnTo>
                  <a:lnTo>
                    <a:pt x="278" y="169"/>
                  </a:lnTo>
                  <a:lnTo>
                    <a:pt x="276" y="175"/>
                  </a:lnTo>
                  <a:lnTo>
                    <a:pt x="276" y="184"/>
                  </a:lnTo>
                  <a:lnTo>
                    <a:pt x="276" y="184"/>
                  </a:lnTo>
                  <a:lnTo>
                    <a:pt x="276" y="185"/>
                  </a:lnTo>
                  <a:lnTo>
                    <a:pt x="276" y="186"/>
                  </a:lnTo>
                  <a:lnTo>
                    <a:pt x="275" y="188"/>
                  </a:lnTo>
                  <a:lnTo>
                    <a:pt x="275" y="190"/>
                  </a:lnTo>
                  <a:lnTo>
                    <a:pt x="273" y="191"/>
                  </a:lnTo>
                  <a:lnTo>
                    <a:pt x="273" y="193"/>
                  </a:lnTo>
                  <a:lnTo>
                    <a:pt x="273" y="194"/>
                  </a:lnTo>
                  <a:lnTo>
                    <a:pt x="273" y="194"/>
                  </a:lnTo>
                  <a:lnTo>
                    <a:pt x="273" y="194"/>
                  </a:lnTo>
                  <a:lnTo>
                    <a:pt x="273" y="196"/>
                  </a:lnTo>
                  <a:lnTo>
                    <a:pt x="272" y="199"/>
                  </a:lnTo>
                  <a:lnTo>
                    <a:pt x="270" y="205"/>
                  </a:lnTo>
                  <a:lnTo>
                    <a:pt x="269" y="209"/>
                  </a:lnTo>
                  <a:lnTo>
                    <a:pt x="264" y="212"/>
                  </a:lnTo>
                  <a:lnTo>
                    <a:pt x="260" y="214"/>
                  </a:lnTo>
                  <a:lnTo>
                    <a:pt x="254" y="212"/>
                  </a:lnTo>
                  <a:lnTo>
                    <a:pt x="246" y="206"/>
                  </a:lnTo>
                  <a:lnTo>
                    <a:pt x="246" y="206"/>
                  </a:lnTo>
                  <a:lnTo>
                    <a:pt x="245" y="205"/>
                  </a:lnTo>
                  <a:lnTo>
                    <a:pt x="242" y="203"/>
                  </a:lnTo>
                  <a:lnTo>
                    <a:pt x="239" y="202"/>
                  </a:lnTo>
                  <a:lnTo>
                    <a:pt x="236" y="202"/>
                  </a:lnTo>
                  <a:lnTo>
                    <a:pt x="233" y="203"/>
                  </a:lnTo>
                  <a:lnTo>
                    <a:pt x="231" y="206"/>
                  </a:lnTo>
                  <a:lnTo>
                    <a:pt x="231" y="212"/>
                  </a:lnTo>
                  <a:lnTo>
                    <a:pt x="233" y="220"/>
                  </a:lnTo>
                  <a:lnTo>
                    <a:pt x="233" y="220"/>
                  </a:lnTo>
                  <a:lnTo>
                    <a:pt x="233" y="221"/>
                  </a:lnTo>
                  <a:lnTo>
                    <a:pt x="233" y="224"/>
                  </a:lnTo>
                  <a:lnTo>
                    <a:pt x="231" y="226"/>
                  </a:lnTo>
                  <a:lnTo>
                    <a:pt x="230" y="227"/>
                  </a:lnTo>
                  <a:lnTo>
                    <a:pt x="230" y="230"/>
                  </a:lnTo>
                  <a:lnTo>
                    <a:pt x="228" y="232"/>
                  </a:lnTo>
                  <a:lnTo>
                    <a:pt x="228" y="233"/>
                  </a:lnTo>
                  <a:lnTo>
                    <a:pt x="227" y="233"/>
                  </a:lnTo>
                  <a:lnTo>
                    <a:pt x="225" y="244"/>
                  </a:lnTo>
                  <a:lnTo>
                    <a:pt x="225" y="244"/>
                  </a:lnTo>
                  <a:lnTo>
                    <a:pt x="225" y="244"/>
                  </a:lnTo>
                  <a:lnTo>
                    <a:pt x="224" y="245"/>
                  </a:lnTo>
                  <a:lnTo>
                    <a:pt x="222" y="247"/>
                  </a:lnTo>
                  <a:lnTo>
                    <a:pt x="222" y="248"/>
                  </a:lnTo>
                  <a:lnTo>
                    <a:pt x="221" y="250"/>
                  </a:lnTo>
                  <a:lnTo>
                    <a:pt x="220" y="254"/>
                  </a:lnTo>
                  <a:lnTo>
                    <a:pt x="219" y="260"/>
                  </a:lnTo>
                  <a:lnTo>
                    <a:pt x="219" y="266"/>
                  </a:lnTo>
                  <a:lnTo>
                    <a:pt x="219" y="266"/>
                  </a:lnTo>
                  <a:lnTo>
                    <a:pt x="219" y="269"/>
                  </a:lnTo>
                  <a:lnTo>
                    <a:pt x="216" y="272"/>
                  </a:lnTo>
                  <a:lnTo>
                    <a:pt x="213" y="277"/>
                  </a:lnTo>
                  <a:lnTo>
                    <a:pt x="210" y="280"/>
                  </a:lnTo>
                  <a:lnTo>
                    <a:pt x="207" y="284"/>
                  </a:lnTo>
                  <a:lnTo>
                    <a:pt x="204" y="289"/>
                  </a:lnTo>
                  <a:lnTo>
                    <a:pt x="203" y="293"/>
                  </a:lnTo>
                  <a:lnTo>
                    <a:pt x="201" y="298"/>
                  </a:lnTo>
                  <a:lnTo>
                    <a:pt x="201" y="298"/>
                  </a:lnTo>
                  <a:lnTo>
                    <a:pt x="201" y="299"/>
                  </a:lnTo>
                  <a:lnTo>
                    <a:pt x="201" y="301"/>
                  </a:lnTo>
                  <a:lnTo>
                    <a:pt x="201" y="302"/>
                  </a:lnTo>
                  <a:lnTo>
                    <a:pt x="201" y="305"/>
                  </a:lnTo>
                  <a:lnTo>
                    <a:pt x="201" y="307"/>
                  </a:lnTo>
                  <a:lnTo>
                    <a:pt x="201" y="308"/>
                  </a:lnTo>
                  <a:lnTo>
                    <a:pt x="201" y="310"/>
                  </a:lnTo>
                  <a:lnTo>
                    <a:pt x="201" y="310"/>
                  </a:lnTo>
                  <a:lnTo>
                    <a:pt x="206" y="311"/>
                  </a:lnTo>
                  <a:lnTo>
                    <a:pt x="200" y="319"/>
                  </a:lnTo>
                  <a:lnTo>
                    <a:pt x="204" y="325"/>
                  </a:lnTo>
                  <a:lnTo>
                    <a:pt x="189" y="335"/>
                  </a:lnTo>
                  <a:lnTo>
                    <a:pt x="189" y="335"/>
                  </a:lnTo>
                  <a:lnTo>
                    <a:pt x="189" y="335"/>
                  </a:lnTo>
                  <a:lnTo>
                    <a:pt x="189" y="335"/>
                  </a:lnTo>
                  <a:lnTo>
                    <a:pt x="186" y="334"/>
                  </a:lnTo>
                  <a:lnTo>
                    <a:pt x="183" y="334"/>
                  </a:lnTo>
                  <a:lnTo>
                    <a:pt x="179" y="334"/>
                  </a:lnTo>
                  <a:lnTo>
                    <a:pt x="176" y="335"/>
                  </a:lnTo>
                  <a:lnTo>
                    <a:pt x="171" y="340"/>
                  </a:lnTo>
                  <a:lnTo>
                    <a:pt x="170" y="344"/>
                  </a:lnTo>
                  <a:lnTo>
                    <a:pt x="170" y="344"/>
                  </a:lnTo>
                  <a:lnTo>
                    <a:pt x="168" y="343"/>
                  </a:lnTo>
                  <a:lnTo>
                    <a:pt x="167" y="342"/>
                  </a:lnTo>
                  <a:lnTo>
                    <a:pt x="164" y="342"/>
                  </a:lnTo>
                  <a:lnTo>
                    <a:pt x="159" y="341"/>
                  </a:lnTo>
                  <a:lnTo>
                    <a:pt x="157" y="341"/>
                  </a:lnTo>
                  <a:lnTo>
                    <a:pt x="156" y="342"/>
                  </a:lnTo>
                  <a:lnTo>
                    <a:pt x="156" y="344"/>
                  </a:lnTo>
                  <a:lnTo>
                    <a:pt x="157" y="350"/>
                  </a:lnTo>
                  <a:lnTo>
                    <a:pt x="157" y="350"/>
                  </a:lnTo>
                  <a:lnTo>
                    <a:pt x="157" y="352"/>
                  </a:lnTo>
                  <a:lnTo>
                    <a:pt x="156" y="353"/>
                  </a:lnTo>
                  <a:lnTo>
                    <a:pt x="154" y="353"/>
                  </a:lnTo>
                  <a:lnTo>
                    <a:pt x="151" y="355"/>
                  </a:lnTo>
                  <a:lnTo>
                    <a:pt x="149" y="356"/>
                  </a:lnTo>
                  <a:lnTo>
                    <a:pt x="147" y="358"/>
                  </a:lnTo>
                  <a:lnTo>
                    <a:pt x="146" y="358"/>
                  </a:lnTo>
                  <a:lnTo>
                    <a:pt x="146" y="358"/>
                  </a:lnTo>
                  <a:lnTo>
                    <a:pt x="146" y="358"/>
                  </a:lnTo>
                  <a:lnTo>
                    <a:pt x="144" y="359"/>
                  </a:lnTo>
                  <a:lnTo>
                    <a:pt x="141" y="361"/>
                  </a:lnTo>
                  <a:lnTo>
                    <a:pt x="137" y="362"/>
                  </a:lnTo>
                  <a:lnTo>
                    <a:pt x="131" y="364"/>
                  </a:lnTo>
                  <a:lnTo>
                    <a:pt x="126" y="364"/>
                  </a:lnTo>
                  <a:lnTo>
                    <a:pt x="123" y="364"/>
                  </a:lnTo>
                  <a:lnTo>
                    <a:pt x="120" y="362"/>
                  </a:lnTo>
                  <a:lnTo>
                    <a:pt x="118" y="358"/>
                  </a:lnTo>
                  <a:lnTo>
                    <a:pt x="118" y="358"/>
                  </a:lnTo>
                  <a:lnTo>
                    <a:pt x="118" y="358"/>
                  </a:lnTo>
                  <a:lnTo>
                    <a:pt x="117" y="361"/>
                  </a:lnTo>
                  <a:lnTo>
                    <a:pt x="114" y="364"/>
                  </a:lnTo>
                  <a:lnTo>
                    <a:pt x="111" y="367"/>
                  </a:lnTo>
                  <a:lnTo>
                    <a:pt x="107" y="371"/>
                  </a:lnTo>
                  <a:lnTo>
                    <a:pt x="102" y="373"/>
                  </a:lnTo>
                  <a:lnTo>
                    <a:pt x="98" y="373"/>
                  </a:lnTo>
                  <a:lnTo>
                    <a:pt x="93" y="371"/>
                  </a:lnTo>
                  <a:lnTo>
                    <a:pt x="93" y="371"/>
                  </a:lnTo>
                  <a:lnTo>
                    <a:pt x="91" y="371"/>
                  </a:lnTo>
                  <a:lnTo>
                    <a:pt x="88" y="371"/>
                  </a:lnTo>
                  <a:lnTo>
                    <a:pt x="85" y="370"/>
                  </a:lnTo>
                  <a:lnTo>
                    <a:pt x="82" y="368"/>
                  </a:lnTo>
                  <a:lnTo>
                    <a:pt x="78" y="367"/>
                  </a:lnTo>
                  <a:lnTo>
                    <a:pt x="74" y="362"/>
                  </a:lnTo>
                  <a:lnTo>
                    <a:pt x="69" y="358"/>
                  </a:lnTo>
                  <a:lnTo>
                    <a:pt x="66" y="352"/>
                  </a:lnTo>
                  <a:lnTo>
                    <a:pt x="66" y="352"/>
                  </a:lnTo>
                  <a:lnTo>
                    <a:pt x="65" y="349"/>
                  </a:lnTo>
                  <a:lnTo>
                    <a:pt x="65" y="346"/>
                  </a:lnTo>
                  <a:lnTo>
                    <a:pt x="65" y="343"/>
                  </a:lnTo>
                  <a:lnTo>
                    <a:pt x="63" y="342"/>
                  </a:lnTo>
                </a:path>
              </a:pathLst>
            </a:custGeom>
            <a:solidFill>
              <a:schemeClr val="accent2">
                <a:lumMod val="7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35" name="Freeform 77"/>
            <p:cNvSpPr>
              <a:spLocks/>
            </p:cNvSpPr>
            <p:nvPr/>
          </p:nvSpPr>
          <p:spPr bwMode="auto">
            <a:xfrm>
              <a:off x="3429013" y="4177232"/>
              <a:ext cx="91628" cy="193740"/>
            </a:xfrm>
            <a:custGeom>
              <a:avLst/>
              <a:gdLst>
                <a:gd name="T0" fmla="*/ 105 w 136"/>
                <a:gd name="T1" fmla="*/ 263 h 289"/>
                <a:gd name="T2" fmla="*/ 108 w 136"/>
                <a:gd name="T3" fmla="*/ 257 h 289"/>
                <a:gd name="T4" fmla="*/ 119 w 136"/>
                <a:gd name="T5" fmla="*/ 245 h 289"/>
                <a:gd name="T6" fmla="*/ 129 w 136"/>
                <a:gd name="T7" fmla="*/ 242 h 289"/>
                <a:gd name="T8" fmla="*/ 131 w 136"/>
                <a:gd name="T9" fmla="*/ 239 h 289"/>
                <a:gd name="T10" fmla="*/ 132 w 136"/>
                <a:gd name="T11" fmla="*/ 228 h 289"/>
                <a:gd name="T12" fmla="*/ 135 w 136"/>
                <a:gd name="T13" fmla="*/ 223 h 289"/>
                <a:gd name="T14" fmla="*/ 131 w 136"/>
                <a:gd name="T15" fmla="*/ 219 h 289"/>
                <a:gd name="T16" fmla="*/ 125 w 136"/>
                <a:gd name="T17" fmla="*/ 215 h 289"/>
                <a:gd name="T18" fmla="*/ 120 w 136"/>
                <a:gd name="T19" fmla="*/ 201 h 289"/>
                <a:gd name="T20" fmla="*/ 115 w 136"/>
                <a:gd name="T21" fmla="*/ 197 h 289"/>
                <a:gd name="T22" fmla="*/ 107 w 136"/>
                <a:gd name="T23" fmla="*/ 189 h 289"/>
                <a:gd name="T24" fmla="*/ 39 w 136"/>
                <a:gd name="T25" fmla="*/ 0 h 289"/>
                <a:gd name="T26" fmla="*/ 27 w 136"/>
                <a:gd name="T27" fmla="*/ 6 h 289"/>
                <a:gd name="T28" fmla="*/ 25 w 136"/>
                <a:gd name="T29" fmla="*/ 11 h 289"/>
                <a:gd name="T30" fmla="*/ 27 w 136"/>
                <a:gd name="T31" fmla="*/ 21 h 289"/>
                <a:gd name="T32" fmla="*/ 24 w 136"/>
                <a:gd name="T33" fmla="*/ 32 h 289"/>
                <a:gd name="T34" fmla="*/ 27 w 136"/>
                <a:gd name="T35" fmla="*/ 41 h 289"/>
                <a:gd name="T36" fmla="*/ 27 w 136"/>
                <a:gd name="T37" fmla="*/ 47 h 289"/>
                <a:gd name="T38" fmla="*/ 27 w 136"/>
                <a:gd name="T39" fmla="*/ 57 h 289"/>
                <a:gd name="T40" fmla="*/ 25 w 136"/>
                <a:gd name="T41" fmla="*/ 63 h 289"/>
                <a:gd name="T42" fmla="*/ 27 w 136"/>
                <a:gd name="T43" fmla="*/ 69 h 289"/>
                <a:gd name="T44" fmla="*/ 32 w 136"/>
                <a:gd name="T45" fmla="*/ 78 h 289"/>
                <a:gd name="T46" fmla="*/ 32 w 136"/>
                <a:gd name="T47" fmla="*/ 90 h 289"/>
                <a:gd name="T48" fmla="*/ 25 w 136"/>
                <a:gd name="T49" fmla="*/ 102 h 289"/>
                <a:gd name="T50" fmla="*/ 14 w 136"/>
                <a:gd name="T51" fmla="*/ 113 h 289"/>
                <a:gd name="T52" fmla="*/ 14 w 136"/>
                <a:gd name="T53" fmla="*/ 111 h 289"/>
                <a:gd name="T54" fmla="*/ 8 w 136"/>
                <a:gd name="T55" fmla="*/ 119 h 289"/>
                <a:gd name="T56" fmla="*/ 9 w 136"/>
                <a:gd name="T57" fmla="*/ 128 h 289"/>
                <a:gd name="T58" fmla="*/ 9 w 136"/>
                <a:gd name="T59" fmla="*/ 141 h 289"/>
                <a:gd name="T60" fmla="*/ 9 w 136"/>
                <a:gd name="T61" fmla="*/ 158 h 289"/>
                <a:gd name="T62" fmla="*/ 6 w 136"/>
                <a:gd name="T63" fmla="*/ 171 h 289"/>
                <a:gd name="T64" fmla="*/ 5 w 136"/>
                <a:gd name="T65" fmla="*/ 182 h 289"/>
                <a:gd name="T66" fmla="*/ 3 w 136"/>
                <a:gd name="T67" fmla="*/ 189 h 289"/>
                <a:gd name="T68" fmla="*/ 0 w 136"/>
                <a:gd name="T69" fmla="*/ 197 h 289"/>
                <a:gd name="T70" fmla="*/ 0 w 136"/>
                <a:gd name="T71" fmla="*/ 215 h 289"/>
                <a:gd name="T72" fmla="*/ 5 w 136"/>
                <a:gd name="T73" fmla="*/ 225 h 289"/>
                <a:gd name="T74" fmla="*/ 5 w 136"/>
                <a:gd name="T75" fmla="*/ 234 h 289"/>
                <a:gd name="T76" fmla="*/ 5 w 136"/>
                <a:gd name="T77" fmla="*/ 242 h 289"/>
                <a:gd name="T78" fmla="*/ 6 w 136"/>
                <a:gd name="T79" fmla="*/ 245 h 289"/>
                <a:gd name="T80" fmla="*/ 8 w 136"/>
                <a:gd name="T81" fmla="*/ 254 h 289"/>
                <a:gd name="T82" fmla="*/ 5 w 136"/>
                <a:gd name="T83" fmla="*/ 263 h 289"/>
                <a:gd name="T84" fmla="*/ 5 w 136"/>
                <a:gd name="T85" fmla="*/ 270 h 289"/>
                <a:gd name="T86" fmla="*/ 6 w 136"/>
                <a:gd name="T87" fmla="*/ 282 h 289"/>
                <a:gd name="T88" fmla="*/ 98 w 136"/>
                <a:gd name="T89" fmla="*/ 26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6" h="289">
                  <a:moveTo>
                    <a:pt x="98" y="269"/>
                  </a:moveTo>
                  <a:lnTo>
                    <a:pt x="104" y="263"/>
                  </a:lnTo>
                  <a:lnTo>
                    <a:pt x="105" y="263"/>
                  </a:lnTo>
                  <a:lnTo>
                    <a:pt x="105" y="260"/>
                  </a:lnTo>
                  <a:lnTo>
                    <a:pt x="107" y="258"/>
                  </a:lnTo>
                  <a:lnTo>
                    <a:pt x="108" y="257"/>
                  </a:lnTo>
                  <a:lnTo>
                    <a:pt x="110" y="252"/>
                  </a:lnTo>
                  <a:lnTo>
                    <a:pt x="115" y="248"/>
                  </a:lnTo>
                  <a:lnTo>
                    <a:pt x="119" y="245"/>
                  </a:lnTo>
                  <a:lnTo>
                    <a:pt x="123" y="242"/>
                  </a:lnTo>
                  <a:lnTo>
                    <a:pt x="126" y="242"/>
                  </a:lnTo>
                  <a:lnTo>
                    <a:pt x="129" y="242"/>
                  </a:lnTo>
                  <a:lnTo>
                    <a:pt x="131" y="242"/>
                  </a:lnTo>
                  <a:lnTo>
                    <a:pt x="132" y="242"/>
                  </a:lnTo>
                  <a:lnTo>
                    <a:pt x="131" y="239"/>
                  </a:lnTo>
                  <a:lnTo>
                    <a:pt x="131" y="236"/>
                  </a:lnTo>
                  <a:lnTo>
                    <a:pt x="132" y="231"/>
                  </a:lnTo>
                  <a:lnTo>
                    <a:pt x="132" y="228"/>
                  </a:lnTo>
                  <a:lnTo>
                    <a:pt x="134" y="227"/>
                  </a:lnTo>
                  <a:lnTo>
                    <a:pt x="134" y="224"/>
                  </a:lnTo>
                  <a:lnTo>
                    <a:pt x="135" y="223"/>
                  </a:lnTo>
                  <a:lnTo>
                    <a:pt x="135" y="223"/>
                  </a:lnTo>
                  <a:lnTo>
                    <a:pt x="132" y="221"/>
                  </a:lnTo>
                  <a:lnTo>
                    <a:pt x="131" y="219"/>
                  </a:lnTo>
                  <a:lnTo>
                    <a:pt x="129" y="218"/>
                  </a:lnTo>
                  <a:lnTo>
                    <a:pt x="126" y="216"/>
                  </a:lnTo>
                  <a:lnTo>
                    <a:pt x="125" y="215"/>
                  </a:lnTo>
                  <a:lnTo>
                    <a:pt x="125" y="209"/>
                  </a:lnTo>
                  <a:lnTo>
                    <a:pt x="123" y="204"/>
                  </a:lnTo>
                  <a:lnTo>
                    <a:pt x="120" y="201"/>
                  </a:lnTo>
                  <a:lnTo>
                    <a:pt x="119" y="198"/>
                  </a:lnTo>
                  <a:lnTo>
                    <a:pt x="116" y="197"/>
                  </a:lnTo>
                  <a:lnTo>
                    <a:pt x="115" y="197"/>
                  </a:lnTo>
                  <a:lnTo>
                    <a:pt x="112" y="195"/>
                  </a:lnTo>
                  <a:lnTo>
                    <a:pt x="112" y="195"/>
                  </a:lnTo>
                  <a:lnTo>
                    <a:pt x="107" y="189"/>
                  </a:lnTo>
                  <a:lnTo>
                    <a:pt x="51" y="3"/>
                  </a:lnTo>
                  <a:lnTo>
                    <a:pt x="45" y="1"/>
                  </a:lnTo>
                  <a:lnTo>
                    <a:pt x="39" y="0"/>
                  </a:lnTo>
                  <a:lnTo>
                    <a:pt x="35" y="1"/>
                  </a:lnTo>
                  <a:lnTo>
                    <a:pt x="30" y="3"/>
                  </a:lnTo>
                  <a:lnTo>
                    <a:pt x="27" y="6"/>
                  </a:lnTo>
                  <a:lnTo>
                    <a:pt x="27" y="8"/>
                  </a:lnTo>
                  <a:lnTo>
                    <a:pt x="25" y="11"/>
                  </a:lnTo>
                  <a:lnTo>
                    <a:pt x="25" y="11"/>
                  </a:lnTo>
                  <a:lnTo>
                    <a:pt x="27" y="12"/>
                  </a:lnTo>
                  <a:lnTo>
                    <a:pt x="30" y="20"/>
                  </a:lnTo>
                  <a:lnTo>
                    <a:pt x="27" y="21"/>
                  </a:lnTo>
                  <a:lnTo>
                    <a:pt x="27" y="27"/>
                  </a:lnTo>
                  <a:lnTo>
                    <a:pt x="24" y="29"/>
                  </a:lnTo>
                  <a:lnTo>
                    <a:pt x="24" y="32"/>
                  </a:lnTo>
                  <a:lnTo>
                    <a:pt x="25" y="32"/>
                  </a:lnTo>
                  <a:lnTo>
                    <a:pt x="27" y="41"/>
                  </a:lnTo>
                  <a:lnTo>
                    <a:pt x="27" y="41"/>
                  </a:lnTo>
                  <a:lnTo>
                    <a:pt x="27" y="42"/>
                  </a:lnTo>
                  <a:lnTo>
                    <a:pt x="27" y="45"/>
                  </a:lnTo>
                  <a:lnTo>
                    <a:pt x="27" y="47"/>
                  </a:lnTo>
                  <a:lnTo>
                    <a:pt x="27" y="51"/>
                  </a:lnTo>
                  <a:lnTo>
                    <a:pt x="27" y="54"/>
                  </a:lnTo>
                  <a:lnTo>
                    <a:pt x="27" y="57"/>
                  </a:lnTo>
                  <a:lnTo>
                    <a:pt x="24" y="62"/>
                  </a:lnTo>
                  <a:lnTo>
                    <a:pt x="24" y="63"/>
                  </a:lnTo>
                  <a:lnTo>
                    <a:pt x="25" y="63"/>
                  </a:lnTo>
                  <a:lnTo>
                    <a:pt x="27" y="64"/>
                  </a:lnTo>
                  <a:lnTo>
                    <a:pt x="27" y="66"/>
                  </a:lnTo>
                  <a:lnTo>
                    <a:pt x="27" y="69"/>
                  </a:lnTo>
                  <a:lnTo>
                    <a:pt x="29" y="71"/>
                  </a:lnTo>
                  <a:lnTo>
                    <a:pt x="30" y="75"/>
                  </a:lnTo>
                  <a:lnTo>
                    <a:pt x="32" y="78"/>
                  </a:lnTo>
                  <a:lnTo>
                    <a:pt x="32" y="83"/>
                  </a:lnTo>
                  <a:lnTo>
                    <a:pt x="32" y="86"/>
                  </a:lnTo>
                  <a:lnTo>
                    <a:pt x="32" y="90"/>
                  </a:lnTo>
                  <a:lnTo>
                    <a:pt x="30" y="95"/>
                  </a:lnTo>
                  <a:lnTo>
                    <a:pt x="27" y="98"/>
                  </a:lnTo>
                  <a:lnTo>
                    <a:pt x="25" y="102"/>
                  </a:lnTo>
                  <a:lnTo>
                    <a:pt x="19" y="107"/>
                  </a:lnTo>
                  <a:lnTo>
                    <a:pt x="14" y="111"/>
                  </a:lnTo>
                  <a:lnTo>
                    <a:pt x="14" y="113"/>
                  </a:lnTo>
                  <a:lnTo>
                    <a:pt x="14" y="113"/>
                  </a:lnTo>
                  <a:lnTo>
                    <a:pt x="14" y="113"/>
                  </a:lnTo>
                  <a:lnTo>
                    <a:pt x="14" y="111"/>
                  </a:lnTo>
                  <a:lnTo>
                    <a:pt x="8" y="117"/>
                  </a:lnTo>
                  <a:lnTo>
                    <a:pt x="8" y="119"/>
                  </a:lnTo>
                  <a:lnTo>
                    <a:pt x="8" y="119"/>
                  </a:lnTo>
                  <a:lnTo>
                    <a:pt x="8" y="122"/>
                  </a:lnTo>
                  <a:lnTo>
                    <a:pt x="9" y="125"/>
                  </a:lnTo>
                  <a:lnTo>
                    <a:pt x="9" y="128"/>
                  </a:lnTo>
                  <a:lnTo>
                    <a:pt x="9" y="132"/>
                  </a:lnTo>
                  <a:lnTo>
                    <a:pt x="9" y="137"/>
                  </a:lnTo>
                  <a:lnTo>
                    <a:pt x="9" y="141"/>
                  </a:lnTo>
                  <a:lnTo>
                    <a:pt x="9" y="147"/>
                  </a:lnTo>
                  <a:lnTo>
                    <a:pt x="9" y="152"/>
                  </a:lnTo>
                  <a:lnTo>
                    <a:pt x="9" y="158"/>
                  </a:lnTo>
                  <a:lnTo>
                    <a:pt x="8" y="162"/>
                  </a:lnTo>
                  <a:lnTo>
                    <a:pt x="8" y="167"/>
                  </a:lnTo>
                  <a:lnTo>
                    <a:pt x="6" y="171"/>
                  </a:lnTo>
                  <a:lnTo>
                    <a:pt x="6" y="176"/>
                  </a:lnTo>
                  <a:lnTo>
                    <a:pt x="5" y="179"/>
                  </a:lnTo>
                  <a:lnTo>
                    <a:pt x="5" y="182"/>
                  </a:lnTo>
                  <a:lnTo>
                    <a:pt x="3" y="185"/>
                  </a:lnTo>
                  <a:lnTo>
                    <a:pt x="3" y="188"/>
                  </a:lnTo>
                  <a:lnTo>
                    <a:pt x="3" y="189"/>
                  </a:lnTo>
                  <a:lnTo>
                    <a:pt x="3" y="189"/>
                  </a:lnTo>
                  <a:lnTo>
                    <a:pt x="2" y="192"/>
                  </a:lnTo>
                  <a:lnTo>
                    <a:pt x="0" y="197"/>
                  </a:lnTo>
                  <a:lnTo>
                    <a:pt x="0" y="203"/>
                  </a:lnTo>
                  <a:lnTo>
                    <a:pt x="0" y="209"/>
                  </a:lnTo>
                  <a:lnTo>
                    <a:pt x="0" y="215"/>
                  </a:lnTo>
                  <a:lnTo>
                    <a:pt x="0" y="221"/>
                  </a:lnTo>
                  <a:lnTo>
                    <a:pt x="3" y="225"/>
                  </a:lnTo>
                  <a:lnTo>
                    <a:pt x="5" y="225"/>
                  </a:lnTo>
                  <a:lnTo>
                    <a:pt x="5" y="228"/>
                  </a:lnTo>
                  <a:lnTo>
                    <a:pt x="5" y="231"/>
                  </a:lnTo>
                  <a:lnTo>
                    <a:pt x="5" y="234"/>
                  </a:lnTo>
                  <a:lnTo>
                    <a:pt x="5" y="237"/>
                  </a:lnTo>
                  <a:lnTo>
                    <a:pt x="5" y="240"/>
                  </a:lnTo>
                  <a:lnTo>
                    <a:pt x="5" y="242"/>
                  </a:lnTo>
                  <a:lnTo>
                    <a:pt x="5" y="243"/>
                  </a:lnTo>
                  <a:lnTo>
                    <a:pt x="5" y="243"/>
                  </a:lnTo>
                  <a:lnTo>
                    <a:pt x="6" y="245"/>
                  </a:lnTo>
                  <a:lnTo>
                    <a:pt x="6" y="248"/>
                  </a:lnTo>
                  <a:lnTo>
                    <a:pt x="8" y="251"/>
                  </a:lnTo>
                  <a:lnTo>
                    <a:pt x="8" y="254"/>
                  </a:lnTo>
                  <a:lnTo>
                    <a:pt x="8" y="257"/>
                  </a:lnTo>
                  <a:lnTo>
                    <a:pt x="8" y="260"/>
                  </a:lnTo>
                  <a:lnTo>
                    <a:pt x="5" y="263"/>
                  </a:lnTo>
                  <a:lnTo>
                    <a:pt x="5" y="264"/>
                  </a:lnTo>
                  <a:lnTo>
                    <a:pt x="5" y="266"/>
                  </a:lnTo>
                  <a:lnTo>
                    <a:pt x="5" y="270"/>
                  </a:lnTo>
                  <a:lnTo>
                    <a:pt x="5" y="273"/>
                  </a:lnTo>
                  <a:lnTo>
                    <a:pt x="5" y="278"/>
                  </a:lnTo>
                  <a:lnTo>
                    <a:pt x="6" y="282"/>
                  </a:lnTo>
                  <a:lnTo>
                    <a:pt x="8" y="285"/>
                  </a:lnTo>
                  <a:lnTo>
                    <a:pt x="12" y="288"/>
                  </a:lnTo>
                  <a:lnTo>
                    <a:pt x="98" y="269"/>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36" name="Freeform 78"/>
            <p:cNvSpPr>
              <a:spLocks/>
            </p:cNvSpPr>
            <p:nvPr/>
          </p:nvSpPr>
          <p:spPr bwMode="auto">
            <a:xfrm>
              <a:off x="3429013" y="4177232"/>
              <a:ext cx="91628" cy="193740"/>
            </a:xfrm>
            <a:custGeom>
              <a:avLst/>
              <a:gdLst>
                <a:gd name="T0" fmla="*/ 104 w 136"/>
                <a:gd name="T1" fmla="*/ 263 h 289"/>
                <a:gd name="T2" fmla="*/ 107 w 136"/>
                <a:gd name="T3" fmla="*/ 258 h 289"/>
                <a:gd name="T4" fmla="*/ 110 w 136"/>
                <a:gd name="T5" fmla="*/ 252 h 289"/>
                <a:gd name="T6" fmla="*/ 123 w 136"/>
                <a:gd name="T7" fmla="*/ 242 h 289"/>
                <a:gd name="T8" fmla="*/ 131 w 136"/>
                <a:gd name="T9" fmla="*/ 242 h 289"/>
                <a:gd name="T10" fmla="*/ 131 w 136"/>
                <a:gd name="T11" fmla="*/ 239 h 289"/>
                <a:gd name="T12" fmla="*/ 132 w 136"/>
                <a:gd name="T13" fmla="*/ 228 h 289"/>
                <a:gd name="T14" fmla="*/ 135 w 136"/>
                <a:gd name="T15" fmla="*/ 223 h 289"/>
                <a:gd name="T16" fmla="*/ 132 w 136"/>
                <a:gd name="T17" fmla="*/ 221 h 289"/>
                <a:gd name="T18" fmla="*/ 126 w 136"/>
                <a:gd name="T19" fmla="*/ 216 h 289"/>
                <a:gd name="T20" fmla="*/ 125 w 136"/>
                <a:gd name="T21" fmla="*/ 209 h 289"/>
                <a:gd name="T22" fmla="*/ 119 w 136"/>
                <a:gd name="T23" fmla="*/ 198 h 289"/>
                <a:gd name="T24" fmla="*/ 112 w 136"/>
                <a:gd name="T25" fmla="*/ 195 h 289"/>
                <a:gd name="T26" fmla="*/ 51 w 136"/>
                <a:gd name="T27" fmla="*/ 3 h 289"/>
                <a:gd name="T28" fmla="*/ 39 w 136"/>
                <a:gd name="T29" fmla="*/ 0 h 289"/>
                <a:gd name="T30" fmla="*/ 27 w 136"/>
                <a:gd name="T31" fmla="*/ 6 h 289"/>
                <a:gd name="T32" fmla="*/ 25 w 136"/>
                <a:gd name="T33" fmla="*/ 11 h 289"/>
                <a:gd name="T34" fmla="*/ 27 w 136"/>
                <a:gd name="T35" fmla="*/ 21 h 289"/>
                <a:gd name="T36" fmla="*/ 24 w 136"/>
                <a:gd name="T37" fmla="*/ 32 h 289"/>
                <a:gd name="T38" fmla="*/ 27 w 136"/>
                <a:gd name="T39" fmla="*/ 41 h 289"/>
                <a:gd name="T40" fmla="*/ 27 w 136"/>
                <a:gd name="T41" fmla="*/ 45 h 289"/>
                <a:gd name="T42" fmla="*/ 27 w 136"/>
                <a:gd name="T43" fmla="*/ 54 h 289"/>
                <a:gd name="T44" fmla="*/ 24 w 136"/>
                <a:gd name="T45" fmla="*/ 62 h 289"/>
                <a:gd name="T46" fmla="*/ 27 w 136"/>
                <a:gd name="T47" fmla="*/ 64 h 289"/>
                <a:gd name="T48" fmla="*/ 29 w 136"/>
                <a:gd name="T49" fmla="*/ 71 h 289"/>
                <a:gd name="T50" fmla="*/ 32 w 136"/>
                <a:gd name="T51" fmla="*/ 83 h 289"/>
                <a:gd name="T52" fmla="*/ 30 w 136"/>
                <a:gd name="T53" fmla="*/ 95 h 289"/>
                <a:gd name="T54" fmla="*/ 19 w 136"/>
                <a:gd name="T55" fmla="*/ 107 h 289"/>
                <a:gd name="T56" fmla="*/ 14 w 136"/>
                <a:gd name="T57" fmla="*/ 113 h 289"/>
                <a:gd name="T58" fmla="*/ 14 w 136"/>
                <a:gd name="T59" fmla="*/ 111 h 289"/>
                <a:gd name="T60" fmla="*/ 8 w 136"/>
                <a:gd name="T61" fmla="*/ 119 h 289"/>
                <a:gd name="T62" fmla="*/ 9 w 136"/>
                <a:gd name="T63" fmla="*/ 125 h 289"/>
                <a:gd name="T64" fmla="*/ 9 w 136"/>
                <a:gd name="T65" fmla="*/ 137 h 289"/>
                <a:gd name="T66" fmla="*/ 9 w 136"/>
                <a:gd name="T67" fmla="*/ 152 h 289"/>
                <a:gd name="T68" fmla="*/ 8 w 136"/>
                <a:gd name="T69" fmla="*/ 167 h 289"/>
                <a:gd name="T70" fmla="*/ 5 w 136"/>
                <a:gd name="T71" fmla="*/ 179 h 289"/>
                <a:gd name="T72" fmla="*/ 3 w 136"/>
                <a:gd name="T73" fmla="*/ 185 h 289"/>
                <a:gd name="T74" fmla="*/ 3 w 136"/>
                <a:gd name="T75" fmla="*/ 189 h 289"/>
                <a:gd name="T76" fmla="*/ 0 w 136"/>
                <a:gd name="T77" fmla="*/ 197 h 289"/>
                <a:gd name="T78" fmla="*/ 0 w 136"/>
                <a:gd name="T79" fmla="*/ 215 h 289"/>
                <a:gd name="T80" fmla="*/ 3 w 136"/>
                <a:gd name="T81" fmla="*/ 225 h 289"/>
                <a:gd name="T82" fmla="*/ 5 w 136"/>
                <a:gd name="T83" fmla="*/ 231 h 289"/>
                <a:gd name="T84" fmla="*/ 5 w 136"/>
                <a:gd name="T85" fmla="*/ 240 h 289"/>
                <a:gd name="T86" fmla="*/ 5 w 136"/>
                <a:gd name="T87" fmla="*/ 243 h 289"/>
                <a:gd name="T88" fmla="*/ 6 w 136"/>
                <a:gd name="T89" fmla="*/ 248 h 289"/>
                <a:gd name="T90" fmla="*/ 8 w 136"/>
                <a:gd name="T91" fmla="*/ 257 h 289"/>
                <a:gd name="T92" fmla="*/ 5 w 136"/>
                <a:gd name="T93" fmla="*/ 263 h 289"/>
                <a:gd name="T94" fmla="*/ 5 w 136"/>
                <a:gd name="T95" fmla="*/ 270 h 289"/>
                <a:gd name="T96" fmla="*/ 6 w 136"/>
                <a:gd name="T97" fmla="*/ 282 h 289"/>
                <a:gd name="T98" fmla="*/ 98 w 136"/>
                <a:gd name="T99" fmla="*/ 26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6" h="289">
                  <a:moveTo>
                    <a:pt x="98" y="269"/>
                  </a:moveTo>
                  <a:lnTo>
                    <a:pt x="104" y="263"/>
                  </a:lnTo>
                  <a:lnTo>
                    <a:pt x="104" y="263"/>
                  </a:lnTo>
                  <a:lnTo>
                    <a:pt x="105" y="263"/>
                  </a:lnTo>
                  <a:lnTo>
                    <a:pt x="105" y="260"/>
                  </a:lnTo>
                  <a:lnTo>
                    <a:pt x="107" y="258"/>
                  </a:lnTo>
                  <a:lnTo>
                    <a:pt x="108" y="257"/>
                  </a:lnTo>
                  <a:lnTo>
                    <a:pt x="108" y="257"/>
                  </a:lnTo>
                  <a:lnTo>
                    <a:pt x="110" y="252"/>
                  </a:lnTo>
                  <a:lnTo>
                    <a:pt x="115" y="248"/>
                  </a:lnTo>
                  <a:lnTo>
                    <a:pt x="119" y="245"/>
                  </a:lnTo>
                  <a:lnTo>
                    <a:pt x="123" y="242"/>
                  </a:lnTo>
                  <a:lnTo>
                    <a:pt x="126" y="242"/>
                  </a:lnTo>
                  <a:lnTo>
                    <a:pt x="129" y="242"/>
                  </a:lnTo>
                  <a:lnTo>
                    <a:pt x="131" y="242"/>
                  </a:lnTo>
                  <a:lnTo>
                    <a:pt x="132" y="242"/>
                  </a:lnTo>
                  <a:lnTo>
                    <a:pt x="132" y="242"/>
                  </a:lnTo>
                  <a:lnTo>
                    <a:pt x="131" y="239"/>
                  </a:lnTo>
                  <a:lnTo>
                    <a:pt x="131" y="236"/>
                  </a:lnTo>
                  <a:lnTo>
                    <a:pt x="132" y="231"/>
                  </a:lnTo>
                  <a:lnTo>
                    <a:pt x="132" y="228"/>
                  </a:lnTo>
                  <a:lnTo>
                    <a:pt x="134" y="227"/>
                  </a:lnTo>
                  <a:lnTo>
                    <a:pt x="134" y="224"/>
                  </a:lnTo>
                  <a:lnTo>
                    <a:pt x="135" y="223"/>
                  </a:lnTo>
                  <a:lnTo>
                    <a:pt x="135" y="223"/>
                  </a:lnTo>
                  <a:lnTo>
                    <a:pt x="132" y="221"/>
                  </a:lnTo>
                  <a:lnTo>
                    <a:pt x="132" y="221"/>
                  </a:lnTo>
                  <a:lnTo>
                    <a:pt x="131" y="219"/>
                  </a:lnTo>
                  <a:lnTo>
                    <a:pt x="129" y="218"/>
                  </a:lnTo>
                  <a:lnTo>
                    <a:pt x="126" y="216"/>
                  </a:lnTo>
                  <a:lnTo>
                    <a:pt x="125" y="215"/>
                  </a:lnTo>
                  <a:lnTo>
                    <a:pt x="125" y="215"/>
                  </a:lnTo>
                  <a:lnTo>
                    <a:pt x="125" y="209"/>
                  </a:lnTo>
                  <a:lnTo>
                    <a:pt x="123" y="204"/>
                  </a:lnTo>
                  <a:lnTo>
                    <a:pt x="120" y="201"/>
                  </a:lnTo>
                  <a:lnTo>
                    <a:pt x="119" y="198"/>
                  </a:lnTo>
                  <a:lnTo>
                    <a:pt x="116" y="197"/>
                  </a:lnTo>
                  <a:lnTo>
                    <a:pt x="115" y="197"/>
                  </a:lnTo>
                  <a:lnTo>
                    <a:pt x="112" y="195"/>
                  </a:lnTo>
                  <a:lnTo>
                    <a:pt x="112" y="195"/>
                  </a:lnTo>
                  <a:lnTo>
                    <a:pt x="107" y="189"/>
                  </a:lnTo>
                  <a:lnTo>
                    <a:pt x="51" y="3"/>
                  </a:lnTo>
                  <a:lnTo>
                    <a:pt x="51" y="3"/>
                  </a:lnTo>
                  <a:lnTo>
                    <a:pt x="45" y="1"/>
                  </a:lnTo>
                  <a:lnTo>
                    <a:pt x="39" y="0"/>
                  </a:lnTo>
                  <a:lnTo>
                    <a:pt x="35" y="1"/>
                  </a:lnTo>
                  <a:lnTo>
                    <a:pt x="30" y="3"/>
                  </a:lnTo>
                  <a:lnTo>
                    <a:pt x="27" y="6"/>
                  </a:lnTo>
                  <a:lnTo>
                    <a:pt x="27" y="8"/>
                  </a:lnTo>
                  <a:lnTo>
                    <a:pt x="25" y="11"/>
                  </a:lnTo>
                  <a:lnTo>
                    <a:pt x="25" y="11"/>
                  </a:lnTo>
                  <a:lnTo>
                    <a:pt x="27" y="12"/>
                  </a:lnTo>
                  <a:lnTo>
                    <a:pt x="30" y="20"/>
                  </a:lnTo>
                  <a:lnTo>
                    <a:pt x="27" y="21"/>
                  </a:lnTo>
                  <a:lnTo>
                    <a:pt x="27" y="27"/>
                  </a:lnTo>
                  <a:lnTo>
                    <a:pt x="24" y="29"/>
                  </a:lnTo>
                  <a:lnTo>
                    <a:pt x="24" y="32"/>
                  </a:lnTo>
                  <a:lnTo>
                    <a:pt x="25" y="32"/>
                  </a:lnTo>
                  <a:lnTo>
                    <a:pt x="27" y="41"/>
                  </a:lnTo>
                  <a:lnTo>
                    <a:pt x="27" y="41"/>
                  </a:lnTo>
                  <a:lnTo>
                    <a:pt x="27" y="41"/>
                  </a:lnTo>
                  <a:lnTo>
                    <a:pt x="27" y="42"/>
                  </a:lnTo>
                  <a:lnTo>
                    <a:pt x="27" y="45"/>
                  </a:lnTo>
                  <a:lnTo>
                    <a:pt x="27" y="47"/>
                  </a:lnTo>
                  <a:lnTo>
                    <a:pt x="27" y="51"/>
                  </a:lnTo>
                  <a:lnTo>
                    <a:pt x="27" y="54"/>
                  </a:lnTo>
                  <a:lnTo>
                    <a:pt x="27" y="57"/>
                  </a:lnTo>
                  <a:lnTo>
                    <a:pt x="24" y="62"/>
                  </a:lnTo>
                  <a:lnTo>
                    <a:pt x="24" y="62"/>
                  </a:lnTo>
                  <a:lnTo>
                    <a:pt x="24" y="63"/>
                  </a:lnTo>
                  <a:lnTo>
                    <a:pt x="25" y="63"/>
                  </a:lnTo>
                  <a:lnTo>
                    <a:pt x="27" y="64"/>
                  </a:lnTo>
                  <a:lnTo>
                    <a:pt x="27" y="66"/>
                  </a:lnTo>
                  <a:lnTo>
                    <a:pt x="27" y="69"/>
                  </a:lnTo>
                  <a:lnTo>
                    <a:pt x="29" y="71"/>
                  </a:lnTo>
                  <a:lnTo>
                    <a:pt x="30" y="75"/>
                  </a:lnTo>
                  <a:lnTo>
                    <a:pt x="32" y="78"/>
                  </a:lnTo>
                  <a:lnTo>
                    <a:pt x="32" y="83"/>
                  </a:lnTo>
                  <a:lnTo>
                    <a:pt x="32" y="86"/>
                  </a:lnTo>
                  <a:lnTo>
                    <a:pt x="32" y="90"/>
                  </a:lnTo>
                  <a:lnTo>
                    <a:pt x="30" y="95"/>
                  </a:lnTo>
                  <a:lnTo>
                    <a:pt x="27" y="98"/>
                  </a:lnTo>
                  <a:lnTo>
                    <a:pt x="25" y="102"/>
                  </a:lnTo>
                  <a:lnTo>
                    <a:pt x="19" y="107"/>
                  </a:lnTo>
                  <a:lnTo>
                    <a:pt x="14" y="111"/>
                  </a:lnTo>
                  <a:lnTo>
                    <a:pt x="14" y="111"/>
                  </a:lnTo>
                  <a:lnTo>
                    <a:pt x="14" y="113"/>
                  </a:lnTo>
                  <a:lnTo>
                    <a:pt x="14" y="113"/>
                  </a:lnTo>
                  <a:lnTo>
                    <a:pt x="14" y="113"/>
                  </a:lnTo>
                  <a:lnTo>
                    <a:pt x="14" y="111"/>
                  </a:lnTo>
                  <a:lnTo>
                    <a:pt x="8" y="117"/>
                  </a:lnTo>
                  <a:lnTo>
                    <a:pt x="8" y="117"/>
                  </a:lnTo>
                  <a:lnTo>
                    <a:pt x="8" y="119"/>
                  </a:lnTo>
                  <a:lnTo>
                    <a:pt x="8" y="119"/>
                  </a:lnTo>
                  <a:lnTo>
                    <a:pt x="8" y="122"/>
                  </a:lnTo>
                  <a:lnTo>
                    <a:pt x="9" y="125"/>
                  </a:lnTo>
                  <a:lnTo>
                    <a:pt x="9" y="128"/>
                  </a:lnTo>
                  <a:lnTo>
                    <a:pt x="9" y="132"/>
                  </a:lnTo>
                  <a:lnTo>
                    <a:pt x="9" y="137"/>
                  </a:lnTo>
                  <a:lnTo>
                    <a:pt x="9" y="141"/>
                  </a:lnTo>
                  <a:lnTo>
                    <a:pt x="9" y="147"/>
                  </a:lnTo>
                  <a:lnTo>
                    <a:pt x="9" y="152"/>
                  </a:lnTo>
                  <a:lnTo>
                    <a:pt x="9" y="158"/>
                  </a:lnTo>
                  <a:lnTo>
                    <a:pt x="8" y="162"/>
                  </a:lnTo>
                  <a:lnTo>
                    <a:pt x="8" y="167"/>
                  </a:lnTo>
                  <a:lnTo>
                    <a:pt x="6" y="171"/>
                  </a:lnTo>
                  <a:lnTo>
                    <a:pt x="6" y="176"/>
                  </a:lnTo>
                  <a:lnTo>
                    <a:pt x="5" y="179"/>
                  </a:lnTo>
                  <a:lnTo>
                    <a:pt x="5" y="179"/>
                  </a:lnTo>
                  <a:lnTo>
                    <a:pt x="5" y="182"/>
                  </a:lnTo>
                  <a:lnTo>
                    <a:pt x="3" y="185"/>
                  </a:lnTo>
                  <a:lnTo>
                    <a:pt x="3" y="188"/>
                  </a:lnTo>
                  <a:lnTo>
                    <a:pt x="3" y="189"/>
                  </a:lnTo>
                  <a:lnTo>
                    <a:pt x="3" y="189"/>
                  </a:lnTo>
                  <a:lnTo>
                    <a:pt x="3" y="189"/>
                  </a:lnTo>
                  <a:lnTo>
                    <a:pt x="2" y="192"/>
                  </a:lnTo>
                  <a:lnTo>
                    <a:pt x="0" y="197"/>
                  </a:lnTo>
                  <a:lnTo>
                    <a:pt x="0" y="203"/>
                  </a:lnTo>
                  <a:lnTo>
                    <a:pt x="0" y="209"/>
                  </a:lnTo>
                  <a:lnTo>
                    <a:pt x="0" y="215"/>
                  </a:lnTo>
                  <a:lnTo>
                    <a:pt x="0" y="221"/>
                  </a:lnTo>
                  <a:lnTo>
                    <a:pt x="3" y="225"/>
                  </a:lnTo>
                  <a:lnTo>
                    <a:pt x="3" y="225"/>
                  </a:lnTo>
                  <a:lnTo>
                    <a:pt x="5" y="225"/>
                  </a:lnTo>
                  <a:lnTo>
                    <a:pt x="5" y="228"/>
                  </a:lnTo>
                  <a:lnTo>
                    <a:pt x="5" y="231"/>
                  </a:lnTo>
                  <a:lnTo>
                    <a:pt x="5" y="234"/>
                  </a:lnTo>
                  <a:lnTo>
                    <a:pt x="5" y="237"/>
                  </a:lnTo>
                  <a:lnTo>
                    <a:pt x="5" y="240"/>
                  </a:lnTo>
                  <a:lnTo>
                    <a:pt x="5" y="242"/>
                  </a:lnTo>
                  <a:lnTo>
                    <a:pt x="5" y="243"/>
                  </a:lnTo>
                  <a:lnTo>
                    <a:pt x="5" y="243"/>
                  </a:lnTo>
                  <a:lnTo>
                    <a:pt x="5" y="243"/>
                  </a:lnTo>
                  <a:lnTo>
                    <a:pt x="6" y="245"/>
                  </a:lnTo>
                  <a:lnTo>
                    <a:pt x="6" y="248"/>
                  </a:lnTo>
                  <a:lnTo>
                    <a:pt x="8" y="251"/>
                  </a:lnTo>
                  <a:lnTo>
                    <a:pt x="8" y="254"/>
                  </a:lnTo>
                  <a:lnTo>
                    <a:pt x="8" y="257"/>
                  </a:lnTo>
                  <a:lnTo>
                    <a:pt x="8" y="260"/>
                  </a:lnTo>
                  <a:lnTo>
                    <a:pt x="5" y="263"/>
                  </a:lnTo>
                  <a:lnTo>
                    <a:pt x="5" y="263"/>
                  </a:lnTo>
                  <a:lnTo>
                    <a:pt x="5" y="264"/>
                  </a:lnTo>
                  <a:lnTo>
                    <a:pt x="5" y="266"/>
                  </a:lnTo>
                  <a:lnTo>
                    <a:pt x="5" y="270"/>
                  </a:lnTo>
                  <a:lnTo>
                    <a:pt x="5" y="273"/>
                  </a:lnTo>
                  <a:lnTo>
                    <a:pt x="5" y="278"/>
                  </a:lnTo>
                  <a:lnTo>
                    <a:pt x="6" y="282"/>
                  </a:lnTo>
                  <a:lnTo>
                    <a:pt x="8" y="285"/>
                  </a:lnTo>
                  <a:lnTo>
                    <a:pt x="12" y="288"/>
                  </a:lnTo>
                  <a:lnTo>
                    <a:pt x="98" y="269"/>
                  </a:lnTo>
                </a:path>
              </a:pathLst>
            </a:custGeom>
            <a:solidFill>
              <a:schemeClr val="accent2">
                <a:lumMod val="7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37" name="Freeform 79"/>
            <p:cNvSpPr>
              <a:spLocks/>
            </p:cNvSpPr>
            <p:nvPr/>
          </p:nvSpPr>
          <p:spPr bwMode="auto">
            <a:xfrm>
              <a:off x="3462167" y="3996532"/>
              <a:ext cx="204957" cy="330351"/>
            </a:xfrm>
            <a:custGeom>
              <a:avLst/>
              <a:gdLst>
                <a:gd name="T0" fmla="*/ 76 w 305"/>
                <a:gd name="T1" fmla="*/ 479 h 492"/>
                <a:gd name="T2" fmla="*/ 63 w 305"/>
                <a:gd name="T3" fmla="*/ 465 h 492"/>
                <a:gd name="T4" fmla="*/ 0 w 305"/>
                <a:gd name="T5" fmla="*/ 269 h 492"/>
                <a:gd name="T6" fmla="*/ 13 w 305"/>
                <a:gd name="T7" fmla="*/ 263 h 492"/>
                <a:gd name="T8" fmla="*/ 16 w 305"/>
                <a:gd name="T9" fmla="*/ 263 h 492"/>
                <a:gd name="T10" fmla="*/ 16 w 305"/>
                <a:gd name="T11" fmla="*/ 249 h 492"/>
                <a:gd name="T12" fmla="*/ 23 w 305"/>
                <a:gd name="T13" fmla="*/ 245 h 492"/>
                <a:gd name="T14" fmla="*/ 26 w 305"/>
                <a:gd name="T15" fmla="*/ 219 h 492"/>
                <a:gd name="T16" fmla="*/ 32 w 305"/>
                <a:gd name="T17" fmla="*/ 212 h 492"/>
                <a:gd name="T18" fmla="*/ 32 w 305"/>
                <a:gd name="T19" fmla="*/ 202 h 492"/>
                <a:gd name="T20" fmla="*/ 40 w 305"/>
                <a:gd name="T21" fmla="*/ 188 h 492"/>
                <a:gd name="T22" fmla="*/ 32 w 305"/>
                <a:gd name="T23" fmla="*/ 167 h 492"/>
                <a:gd name="T24" fmla="*/ 32 w 305"/>
                <a:gd name="T25" fmla="*/ 143 h 492"/>
                <a:gd name="T26" fmla="*/ 37 w 305"/>
                <a:gd name="T27" fmla="*/ 130 h 492"/>
                <a:gd name="T28" fmla="*/ 37 w 305"/>
                <a:gd name="T29" fmla="*/ 106 h 492"/>
                <a:gd name="T30" fmla="*/ 43 w 305"/>
                <a:gd name="T31" fmla="*/ 83 h 492"/>
                <a:gd name="T32" fmla="*/ 77 w 305"/>
                <a:gd name="T33" fmla="*/ 10 h 492"/>
                <a:gd name="T34" fmla="*/ 89 w 305"/>
                <a:gd name="T35" fmla="*/ 29 h 492"/>
                <a:gd name="T36" fmla="*/ 106 w 305"/>
                <a:gd name="T37" fmla="*/ 24 h 492"/>
                <a:gd name="T38" fmla="*/ 123 w 305"/>
                <a:gd name="T39" fmla="*/ 10 h 492"/>
                <a:gd name="T40" fmla="*/ 129 w 305"/>
                <a:gd name="T41" fmla="*/ 2 h 492"/>
                <a:gd name="T42" fmla="*/ 148 w 305"/>
                <a:gd name="T43" fmla="*/ 5 h 492"/>
                <a:gd name="T44" fmla="*/ 173 w 305"/>
                <a:gd name="T45" fmla="*/ 19 h 492"/>
                <a:gd name="T46" fmla="*/ 216 w 305"/>
                <a:gd name="T47" fmla="*/ 150 h 492"/>
                <a:gd name="T48" fmla="*/ 249 w 305"/>
                <a:gd name="T49" fmla="*/ 180 h 492"/>
                <a:gd name="T50" fmla="*/ 264 w 305"/>
                <a:gd name="T51" fmla="*/ 200 h 492"/>
                <a:gd name="T52" fmla="*/ 280 w 305"/>
                <a:gd name="T53" fmla="*/ 206 h 492"/>
                <a:gd name="T54" fmla="*/ 288 w 305"/>
                <a:gd name="T55" fmla="*/ 225 h 492"/>
                <a:gd name="T56" fmla="*/ 304 w 305"/>
                <a:gd name="T57" fmla="*/ 227 h 492"/>
                <a:gd name="T58" fmla="*/ 297 w 305"/>
                <a:gd name="T59" fmla="*/ 245 h 492"/>
                <a:gd name="T60" fmla="*/ 283 w 305"/>
                <a:gd name="T61" fmla="*/ 248 h 492"/>
                <a:gd name="T62" fmla="*/ 273 w 305"/>
                <a:gd name="T63" fmla="*/ 260 h 492"/>
                <a:gd name="T64" fmla="*/ 271 w 305"/>
                <a:gd name="T65" fmla="*/ 271 h 492"/>
                <a:gd name="T66" fmla="*/ 258 w 305"/>
                <a:gd name="T67" fmla="*/ 276 h 492"/>
                <a:gd name="T68" fmla="*/ 253 w 305"/>
                <a:gd name="T69" fmla="*/ 273 h 492"/>
                <a:gd name="T70" fmla="*/ 250 w 305"/>
                <a:gd name="T71" fmla="*/ 279 h 492"/>
                <a:gd name="T72" fmla="*/ 241 w 305"/>
                <a:gd name="T73" fmla="*/ 302 h 492"/>
                <a:gd name="T74" fmla="*/ 223 w 305"/>
                <a:gd name="T75" fmla="*/ 284 h 492"/>
                <a:gd name="T76" fmla="*/ 222 w 305"/>
                <a:gd name="T77" fmla="*/ 295 h 492"/>
                <a:gd name="T78" fmla="*/ 206 w 305"/>
                <a:gd name="T79" fmla="*/ 306 h 492"/>
                <a:gd name="T80" fmla="*/ 186 w 305"/>
                <a:gd name="T81" fmla="*/ 306 h 492"/>
                <a:gd name="T82" fmla="*/ 181 w 305"/>
                <a:gd name="T83" fmla="*/ 299 h 492"/>
                <a:gd name="T84" fmla="*/ 176 w 305"/>
                <a:gd name="T85" fmla="*/ 315 h 492"/>
                <a:gd name="T86" fmla="*/ 168 w 305"/>
                <a:gd name="T87" fmla="*/ 369 h 492"/>
                <a:gd name="T88" fmla="*/ 145 w 305"/>
                <a:gd name="T89" fmla="*/ 381 h 492"/>
                <a:gd name="T90" fmla="*/ 137 w 305"/>
                <a:gd name="T91" fmla="*/ 380 h 492"/>
                <a:gd name="T92" fmla="*/ 132 w 305"/>
                <a:gd name="T93" fmla="*/ 380 h 492"/>
                <a:gd name="T94" fmla="*/ 133 w 305"/>
                <a:gd name="T95" fmla="*/ 402 h 492"/>
                <a:gd name="T96" fmla="*/ 121 w 305"/>
                <a:gd name="T97" fmla="*/ 390 h 492"/>
                <a:gd name="T98" fmla="*/ 106 w 305"/>
                <a:gd name="T99" fmla="*/ 402 h 492"/>
                <a:gd name="T100" fmla="*/ 103 w 305"/>
                <a:gd name="T101" fmla="*/ 428 h 492"/>
                <a:gd name="T102" fmla="*/ 101 w 305"/>
                <a:gd name="T103" fmla="*/ 447 h 492"/>
                <a:gd name="T104" fmla="*/ 91 w 305"/>
                <a:gd name="T105" fmla="*/ 458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5" h="492">
                  <a:moveTo>
                    <a:pt x="83" y="491"/>
                  </a:moveTo>
                  <a:lnTo>
                    <a:pt x="82" y="489"/>
                  </a:lnTo>
                  <a:lnTo>
                    <a:pt x="80" y="488"/>
                  </a:lnTo>
                  <a:lnTo>
                    <a:pt x="77" y="486"/>
                  </a:lnTo>
                  <a:lnTo>
                    <a:pt x="76" y="485"/>
                  </a:lnTo>
                  <a:lnTo>
                    <a:pt x="76" y="479"/>
                  </a:lnTo>
                  <a:lnTo>
                    <a:pt x="74" y="474"/>
                  </a:lnTo>
                  <a:lnTo>
                    <a:pt x="71" y="471"/>
                  </a:lnTo>
                  <a:lnTo>
                    <a:pt x="70" y="468"/>
                  </a:lnTo>
                  <a:lnTo>
                    <a:pt x="67" y="467"/>
                  </a:lnTo>
                  <a:lnTo>
                    <a:pt x="66" y="467"/>
                  </a:lnTo>
                  <a:lnTo>
                    <a:pt x="63" y="465"/>
                  </a:lnTo>
                  <a:lnTo>
                    <a:pt x="63" y="465"/>
                  </a:lnTo>
                  <a:lnTo>
                    <a:pt x="58" y="458"/>
                  </a:lnTo>
                  <a:lnTo>
                    <a:pt x="1" y="273"/>
                  </a:lnTo>
                  <a:lnTo>
                    <a:pt x="0" y="273"/>
                  </a:lnTo>
                  <a:lnTo>
                    <a:pt x="0" y="272"/>
                  </a:lnTo>
                  <a:lnTo>
                    <a:pt x="0" y="269"/>
                  </a:lnTo>
                  <a:lnTo>
                    <a:pt x="0" y="266"/>
                  </a:lnTo>
                  <a:lnTo>
                    <a:pt x="1" y="263"/>
                  </a:lnTo>
                  <a:lnTo>
                    <a:pt x="2" y="261"/>
                  </a:lnTo>
                  <a:lnTo>
                    <a:pt x="5" y="260"/>
                  </a:lnTo>
                  <a:lnTo>
                    <a:pt x="8" y="261"/>
                  </a:lnTo>
                  <a:lnTo>
                    <a:pt x="13" y="263"/>
                  </a:lnTo>
                  <a:lnTo>
                    <a:pt x="13" y="265"/>
                  </a:lnTo>
                  <a:lnTo>
                    <a:pt x="14" y="265"/>
                  </a:lnTo>
                  <a:lnTo>
                    <a:pt x="14" y="266"/>
                  </a:lnTo>
                  <a:lnTo>
                    <a:pt x="16" y="266"/>
                  </a:lnTo>
                  <a:lnTo>
                    <a:pt x="16" y="265"/>
                  </a:lnTo>
                  <a:lnTo>
                    <a:pt x="16" y="263"/>
                  </a:lnTo>
                  <a:lnTo>
                    <a:pt x="17" y="260"/>
                  </a:lnTo>
                  <a:lnTo>
                    <a:pt x="17" y="255"/>
                  </a:lnTo>
                  <a:lnTo>
                    <a:pt x="17" y="254"/>
                  </a:lnTo>
                  <a:lnTo>
                    <a:pt x="16" y="252"/>
                  </a:lnTo>
                  <a:lnTo>
                    <a:pt x="16" y="251"/>
                  </a:lnTo>
                  <a:lnTo>
                    <a:pt x="16" y="249"/>
                  </a:lnTo>
                  <a:lnTo>
                    <a:pt x="16" y="248"/>
                  </a:lnTo>
                  <a:lnTo>
                    <a:pt x="17" y="246"/>
                  </a:lnTo>
                  <a:lnTo>
                    <a:pt x="20" y="248"/>
                  </a:lnTo>
                  <a:lnTo>
                    <a:pt x="26" y="249"/>
                  </a:lnTo>
                  <a:lnTo>
                    <a:pt x="25" y="248"/>
                  </a:lnTo>
                  <a:lnTo>
                    <a:pt x="23" y="245"/>
                  </a:lnTo>
                  <a:lnTo>
                    <a:pt x="22" y="241"/>
                  </a:lnTo>
                  <a:lnTo>
                    <a:pt x="20" y="236"/>
                  </a:lnTo>
                  <a:lnTo>
                    <a:pt x="19" y="232"/>
                  </a:lnTo>
                  <a:lnTo>
                    <a:pt x="20" y="227"/>
                  </a:lnTo>
                  <a:lnTo>
                    <a:pt x="22" y="222"/>
                  </a:lnTo>
                  <a:lnTo>
                    <a:pt x="26" y="219"/>
                  </a:lnTo>
                  <a:lnTo>
                    <a:pt x="26" y="219"/>
                  </a:lnTo>
                  <a:lnTo>
                    <a:pt x="28" y="218"/>
                  </a:lnTo>
                  <a:lnTo>
                    <a:pt x="29" y="216"/>
                  </a:lnTo>
                  <a:lnTo>
                    <a:pt x="30" y="215"/>
                  </a:lnTo>
                  <a:lnTo>
                    <a:pt x="31" y="213"/>
                  </a:lnTo>
                  <a:lnTo>
                    <a:pt x="32" y="212"/>
                  </a:lnTo>
                  <a:lnTo>
                    <a:pt x="32" y="210"/>
                  </a:lnTo>
                  <a:lnTo>
                    <a:pt x="34" y="210"/>
                  </a:lnTo>
                  <a:lnTo>
                    <a:pt x="34" y="209"/>
                  </a:lnTo>
                  <a:lnTo>
                    <a:pt x="32" y="208"/>
                  </a:lnTo>
                  <a:lnTo>
                    <a:pt x="32" y="205"/>
                  </a:lnTo>
                  <a:lnTo>
                    <a:pt x="32" y="202"/>
                  </a:lnTo>
                  <a:lnTo>
                    <a:pt x="34" y="199"/>
                  </a:lnTo>
                  <a:lnTo>
                    <a:pt x="35" y="195"/>
                  </a:lnTo>
                  <a:lnTo>
                    <a:pt x="37" y="192"/>
                  </a:lnTo>
                  <a:lnTo>
                    <a:pt x="41" y="189"/>
                  </a:lnTo>
                  <a:lnTo>
                    <a:pt x="40" y="189"/>
                  </a:lnTo>
                  <a:lnTo>
                    <a:pt x="40" y="188"/>
                  </a:lnTo>
                  <a:lnTo>
                    <a:pt x="40" y="185"/>
                  </a:lnTo>
                  <a:lnTo>
                    <a:pt x="38" y="182"/>
                  </a:lnTo>
                  <a:lnTo>
                    <a:pt x="37" y="179"/>
                  </a:lnTo>
                  <a:lnTo>
                    <a:pt x="35" y="176"/>
                  </a:lnTo>
                  <a:lnTo>
                    <a:pt x="34" y="172"/>
                  </a:lnTo>
                  <a:lnTo>
                    <a:pt x="32" y="167"/>
                  </a:lnTo>
                  <a:lnTo>
                    <a:pt x="32" y="163"/>
                  </a:lnTo>
                  <a:lnTo>
                    <a:pt x="31" y="159"/>
                  </a:lnTo>
                  <a:lnTo>
                    <a:pt x="31" y="155"/>
                  </a:lnTo>
                  <a:lnTo>
                    <a:pt x="31" y="150"/>
                  </a:lnTo>
                  <a:lnTo>
                    <a:pt x="32" y="146"/>
                  </a:lnTo>
                  <a:lnTo>
                    <a:pt x="32" y="143"/>
                  </a:lnTo>
                  <a:lnTo>
                    <a:pt x="35" y="139"/>
                  </a:lnTo>
                  <a:lnTo>
                    <a:pt x="38" y="136"/>
                  </a:lnTo>
                  <a:lnTo>
                    <a:pt x="38" y="136"/>
                  </a:lnTo>
                  <a:lnTo>
                    <a:pt x="38" y="134"/>
                  </a:lnTo>
                  <a:lnTo>
                    <a:pt x="37" y="133"/>
                  </a:lnTo>
                  <a:lnTo>
                    <a:pt x="37" y="130"/>
                  </a:lnTo>
                  <a:lnTo>
                    <a:pt x="37" y="126"/>
                  </a:lnTo>
                  <a:lnTo>
                    <a:pt x="37" y="123"/>
                  </a:lnTo>
                  <a:lnTo>
                    <a:pt x="37" y="119"/>
                  </a:lnTo>
                  <a:lnTo>
                    <a:pt x="37" y="115"/>
                  </a:lnTo>
                  <a:lnTo>
                    <a:pt x="37" y="110"/>
                  </a:lnTo>
                  <a:lnTo>
                    <a:pt x="37" y="106"/>
                  </a:lnTo>
                  <a:lnTo>
                    <a:pt x="37" y="101"/>
                  </a:lnTo>
                  <a:lnTo>
                    <a:pt x="37" y="98"/>
                  </a:lnTo>
                  <a:lnTo>
                    <a:pt x="38" y="93"/>
                  </a:lnTo>
                  <a:lnTo>
                    <a:pt x="40" y="89"/>
                  </a:lnTo>
                  <a:lnTo>
                    <a:pt x="41" y="86"/>
                  </a:lnTo>
                  <a:lnTo>
                    <a:pt x="43" y="83"/>
                  </a:lnTo>
                  <a:lnTo>
                    <a:pt x="66" y="13"/>
                  </a:lnTo>
                  <a:lnTo>
                    <a:pt x="67" y="11"/>
                  </a:lnTo>
                  <a:lnTo>
                    <a:pt x="68" y="11"/>
                  </a:lnTo>
                  <a:lnTo>
                    <a:pt x="71" y="10"/>
                  </a:lnTo>
                  <a:lnTo>
                    <a:pt x="74" y="8"/>
                  </a:lnTo>
                  <a:lnTo>
                    <a:pt x="77" y="10"/>
                  </a:lnTo>
                  <a:lnTo>
                    <a:pt x="80" y="11"/>
                  </a:lnTo>
                  <a:lnTo>
                    <a:pt x="83" y="16"/>
                  </a:lnTo>
                  <a:lnTo>
                    <a:pt x="86" y="24"/>
                  </a:lnTo>
                  <a:lnTo>
                    <a:pt x="86" y="26"/>
                  </a:lnTo>
                  <a:lnTo>
                    <a:pt x="88" y="27"/>
                  </a:lnTo>
                  <a:lnTo>
                    <a:pt x="89" y="29"/>
                  </a:lnTo>
                  <a:lnTo>
                    <a:pt x="91" y="30"/>
                  </a:lnTo>
                  <a:lnTo>
                    <a:pt x="93" y="32"/>
                  </a:lnTo>
                  <a:lnTo>
                    <a:pt x="97" y="32"/>
                  </a:lnTo>
                  <a:lnTo>
                    <a:pt x="100" y="29"/>
                  </a:lnTo>
                  <a:lnTo>
                    <a:pt x="106" y="26"/>
                  </a:lnTo>
                  <a:lnTo>
                    <a:pt x="106" y="24"/>
                  </a:lnTo>
                  <a:lnTo>
                    <a:pt x="109" y="23"/>
                  </a:lnTo>
                  <a:lnTo>
                    <a:pt x="112" y="20"/>
                  </a:lnTo>
                  <a:lnTo>
                    <a:pt x="115" y="17"/>
                  </a:lnTo>
                  <a:lnTo>
                    <a:pt x="118" y="14"/>
                  </a:lnTo>
                  <a:lnTo>
                    <a:pt x="121" y="11"/>
                  </a:lnTo>
                  <a:lnTo>
                    <a:pt x="123" y="10"/>
                  </a:lnTo>
                  <a:lnTo>
                    <a:pt x="123" y="10"/>
                  </a:lnTo>
                  <a:lnTo>
                    <a:pt x="129" y="8"/>
                  </a:lnTo>
                  <a:lnTo>
                    <a:pt x="129" y="8"/>
                  </a:lnTo>
                  <a:lnTo>
                    <a:pt x="129" y="7"/>
                  </a:lnTo>
                  <a:lnTo>
                    <a:pt x="129" y="4"/>
                  </a:lnTo>
                  <a:lnTo>
                    <a:pt x="129" y="2"/>
                  </a:lnTo>
                  <a:lnTo>
                    <a:pt x="130" y="1"/>
                  </a:lnTo>
                  <a:lnTo>
                    <a:pt x="133" y="0"/>
                  </a:lnTo>
                  <a:lnTo>
                    <a:pt x="137" y="1"/>
                  </a:lnTo>
                  <a:lnTo>
                    <a:pt x="143" y="2"/>
                  </a:lnTo>
                  <a:lnTo>
                    <a:pt x="145" y="4"/>
                  </a:lnTo>
                  <a:lnTo>
                    <a:pt x="148" y="5"/>
                  </a:lnTo>
                  <a:lnTo>
                    <a:pt x="152" y="8"/>
                  </a:lnTo>
                  <a:lnTo>
                    <a:pt x="157" y="11"/>
                  </a:lnTo>
                  <a:lnTo>
                    <a:pt x="163" y="13"/>
                  </a:lnTo>
                  <a:lnTo>
                    <a:pt x="168" y="16"/>
                  </a:lnTo>
                  <a:lnTo>
                    <a:pt x="172" y="17"/>
                  </a:lnTo>
                  <a:lnTo>
                    <a:pt x="173" y="19"/>
                  </a:lnTo>
                  <a:lnTo>
                    <a:pt x="181" y="26"/>
                  </a:lnTo>
                  <a:lnTo>
                    <a:pt x="214" y="139"/>
                  </a:lnTo>
                  <a:lnTo>
                    <a:pt x="214" y="140"/>
                  </a:lnTo>
                  <a:lnTo>
                    <a:pt x="214" y="143"/>
                  </a:lnTo>
                  <a:lnTo>
                    <a:pt x="214" y="146"/>
                  </a:lnTo>
                  <a:lnTo>
                    <a:pt x="216" y="150"/>
                  </a:lnTo>
                  <a:lnTo>
                    <a:pt x="220" y="156"/>
                  </a:lnTo>
                  <a:lnTo>
                    <a:pt x="225" y="159"/>
                  </a:lnTo>
                  <a:lnTo>
                    <a:pt x="234" y="162"/>
                  </a:lnTo>
                  <a:lnTo>
                    <a:pt x="244" y="163"/>
                  </a:lnTo>
                  <a:lnTo>
                    <a:pt x="249" y="166"/>
                  </a:lnTo>
                  <a:lnTo>
                    <a:pt x="249" y="180"/>
                  </a:lnTo>
                  <a:lnTo>
                    <a:pt x="256" y="188"/>
                  </a:lnTo>
                  <a:lnTo>
                    <a:pt x="256" y="188"/>
                  </a:lnTo>
                  <a:lnTo>
                    <a:pt x="258" y="191"/>
                  </a:lnTo>
                  <a:lnTo>
                    <a:pt x="259" y="194"/>
                  </a:lnTo>
                  <a:lnTo>
                    <a:pt x="261" y="197"/>
                  </a:lnTo>
                  <a:lnTo>
                    <a:pt x="264" y="200"/>
                  </a:lnTo>
                  <a:lnTo>
                    <a:pt x="267" y="202"/>
                  </a:lnTo>
                  <a:lnTo>
                    <a:pt x="270" y="202"/>
                  </a:lnTo>
                  <a:lnTo>
                    <a:pt x="273" y="200"/>
                  </a:lnTo>
                  <a:lnTo>
                    <a:pt x="273" y="200"/>
                  </a:lnTo>
                  <a:lnTo>
                    <a:pt x="276" y="203"/>
                  </a:lnTo>
                  <a:lnTo>
                    <a:pt x="280" y="206"/>
                  </a:lnTo>
                  <a:lnTo>
                    <a:pt x="285" y="209"/>
                  </a:lnTo>
                  <a:lnTo>
                    <a:pt x="288" y="212"/>
                  </a:lnTo>
                  <a:lnTo>
                    <a:pt x="292" y="215"/>
                  </a:lnTo>
                  <a:lnTo>
                    <a:pt x="295" y="218"/>
                  </a:lnTo>
                  <a:lnTo>
                    <a:pt x="295" y="218"/>
                  </a:lnTo>
                  <a:lnTo>
                    <a:pt x="288" y="225"/>
                  </a:lnTo>
                  <a:lnTo>
                    <a:pt x="294" y="233"/>
                  </a:lnTo>
                  <a:lnTo>
                    <a:pt x="294" y="233"/>
                  </a:lnTo>
                  <a:lnTo>
                    <a:pt x="297" y="230"/>
                  </a:lnTo>
                  <a:lnTo>
                    <a:pt x="300" y="229"/>
                  </a:lnTo>
                  <a:lnTo>
                    <a:pt x="303" y="227"/>
                  </a:lnTo>
                  <a:lnTo>
                    <a:pt x="304" y="227"/>
                  </a:lnTo>
                  <a:lnTo>
                    <a:pt x="304" y="228"/>
                  </a:lnTo>
                  <a:lnTo>
                    <a:pt x="304" y="232"/>
                  </a:lnTo>
                  <a:lnTo>
                    <a:pt x="300" y="241"/>
                  </a:lnTo>
                  <a:lnTo>
                    <a:pt x="300" y="241"/>
                  </a:lnTo>
                  <a:lnTo>
                    <a:pt x="298" y="243"/>
                  </a:lnTo>
                  <a:lnTo>
                    <a:pt x="297" y="245"/>
                  </a:lnTo>
                  <a:lnTo>
                    <a:pt x="294" y="248"/>
                  </a:lnTo>
                  <a:lnTo>
                    <a:pt x="292" y="251"/>
                  </a:lnTo>
                  <a:lnTo>
                    <a:pt x="291" y="252"/>
                  </a:lnTo>
                  <a:lnTo>
                    <a:pt x="289" y="254"/>
                  </a:lnTo>
                  <a:lnTo>
                    <a:pt x="289" y="255"/>
                  </a:lnTo>
                  <a:lnTo>
                    <a:pt x="283" y="248"/>
                  </a:lnTo>
                  <a:lnTo>
                    <a:pt x="279" y="252"/>
                  </a:lnTo>
                  <a:lnTo>
                    <a:pt x="282" y="260"/>
                  </a:lnTo>
                  <a:lnTo>
                    <a:pt x="276" y="261"/>
                  </a:lnTo>
                  <a:lnTo>
                    <a:pt x="276" y="261"/>
                  </a:lnTo>
                  <a:lnTo>
                    <a:pt x="274" y="261"/>
                  </a:lnTo>
                  <a:lnTo>
                    <a:pt x="273" y="260"/>
                  </a:lnTo>
                  <a:lnTo>
                    <a:pt x="273" y="260"/>
                  </a:lnTo>
                  <a:lnTo>
                    <a:pt x="270" y="260"/>
                  </a:lnTo>
                  <a:lnTo>
                    <a:pt x="270" y="261"/>
                  </a:lnTo>
                  <a:lnTo>
                    <a:pt x="270" y="263"/>
                  </a:lnTo>
                  <a:lnTo>
                    <a:pt x="271" y="268"/>
                  </a:lnTo>
                  <a:lnTo>
                    <a:pt x="271" y="271"/>
                  </a:lnTo>
                  <a:lnTo>
                    <a:pt x="270" y="272"/>
                  </a:lnTo>
                  <a:lnTo>
                    <a:pt x="268" y="273"/>
                  </a:lnTo>
                  <a:lnTo>
                    <a:pt x="265" y="275"/>
                  </a:lnTo>
                  <a:lnTo>
                    <a:pt x="262" y="276"/>
                  </a:lnTo>
                  <a:lnTo>
                    <a:pt x="259" y="276"/>
                  </a:lnTo>
                  <a:lnTo>
                    <a:pt x="258" y="276"/>
                  </a:lnTo>
                  <a:lnTo>
                    <a:pt x="255" y="275"/>
                  </a:lnTo>
                  <a:lnTo>
                    <a:pt x="252" y="272"/>
                  </a:lnTo>
                  <a:lnTo>
                    <a:pt x="252" y="272"/>
                  </a:lnTo>
                  <a:lnTo>
                    <a:pt x="253" y="273"/>
                  </a:lnTo>
                  <a:lnTo>
                    <a:pt x="253" y="273"/>
                  </a:lnTo>
                  <a:lnTo>
                    <a:pt x="253" y="273"/>
                  </a:lnTo>
                  <a:lnTo>
                    <a:pt x="253" y="272"/>
                  </a:lnTo>
                  <a:lnTo>
                    <a:pt x="253" y="272"/>
                  </a:lnTo>
                  <a:lnTo>
                    <a:pt x="252" y="272"/>
                  </a:lnTo>
                  <a:lnTo>
                    <a:pt x="252" y="273"/>
                  </a:lnTo>
                  <a:lnTo>
                    <a:pt x="250" y="276"/>
                  </a:lnTo>
                  <a:lnTo>
                    <a:pt x="250" y="279"/>
                  </a:lnTo>
                  <a:lnTo>
                    <a:pt x="250" y="287"/>
                  </a:lnTo>
                  <a:lnTo>
                    <a:pt x="249" y="288"/>
                  </a:lnTo>
                  <a:lnTo>
                    <a:pt x="247" y="293"/>
                  </a:lnTo>
                  <a:lnTo>
                    <a:pt x="244" y="294"/>
                  </a:lnTo>
                  <a:lnTo>
                    <a:pt x="244" y="295"/>
                  </a:lnTo>
                  <a:lnTo>
                    <a:pt x="241" y="302"/>
                  </a:lnTo>
                  <a:lnTo>
                    <a:pt x="235" y="295"/>
                  </a:lnTo>
                  <a:lnTo>
                    <a:pt x="235" y="290"/>
                  </a:lnTo>
                  <a:lnTo>
                    <a:pt x="226" y="285"/>
                  </a:lnTo>
                  <a:lnTo>
                    <a:pt x="226" y="284"/>
                  </a:lnTo>
                  <a:lnTo>
                    <a:pt x="225" y="284"/>
                  </a:lnTo>
                  <a:lnTo>
                    <a:pt x="223" y="284"/>
                  </a:lnTo>
                  <a:lnTo>
                    <a:pt x="222" y="284"/>
                  </a:lnTo>
                  <a:lnTo>
                    <a:pt x="220" y="285"/>
                  </a:lnTo>
                  <a:lnTo>
                    <a:pt x="220" y="287"/>
                  </a:lnTo>
                  <a:lnTo>
                    <a:pt x="220" y="290"/>
                  </a:lnTo>
                  <a:lnTo>
                    <a:pt x="222" y="294"/>
                  </a:lnTo>
                  <a:lnTo>
                    <a:pt x="222" y="295"/>
                  </a:lnTo>
                  <a:lnTo>
                    <a:pt x="220" y="296"/>
                  </a:lnTo>
                  <a:lnTo>
                    <a:pt x="217" y="299"/>
                  </a:lnTo>
                  <a:lnTo>
                    <a:pt x="214" y="301"/>
                  </a:lnTo>
                  <a:lnTo>
                    <a:pt x="211" y="304"/>
                  </a:lnTo>
                  <a:lnTo>
                    <a:pt x="208" y="305"/>
                  </a:lnTo>
                  <a:lnTo>
                    <a:pt x="206" y="306"/>
                  </a:lnTo>
                  <a:lnTo>
                    <a:pt x="205" y="306"/>
                  </a:lnTo>
                  <a:lnTo>
                    <a:pt x="206" y="318"/>
                  </a:lnTo>
                  <a:lnTo>
                    <a:pt x="189" y="318"/>
                  </a:lnTo>
                  <a:lnTo>
                    <a:pt x="195" y="308"/>
                  </a:lnTo>
                  <a:lnTo>
                    <a:pt x="186" y="308"/>
                  </a:lnTo>
                  <a:lnTo>
                    <a:pt x="186" y="306"/>
                  </a:lnTo>
                  <a:lnTo>
                    <a:pt x="186" y="304"/>
                  </a:lnTo>
                  <a:lnTo>
                    <a:pt x="184" y="299"/>
                  </a:lnTo>
                  <a:lnTo>
                    <a:pt x="184" y="296"/>
                  </a:lnTo>
                  <a:lnTo>
                    <a:pt x="183" y="295"/>
                  </a:lnTo>
                  <a:lnTo>
                    <a:pt x="182" y="295"/>
                  </a:lnTo>
                  <a:lnTo>
                    <a:pt x="181" y="299"/>
                  </a:lnTo>
                  <a:lnTo>
                    <a:pt x="178" y="308"/>
                  </a:lnTo>
                  <a:lnTo>
                    <a:pt x="178" y="308"/>
                  </a:lnTo>
                  <a:lnTo>
                    <a:pt x="178" y="309"/>
                  </a:lnTo>
                  <a:lnTo>
                    <a:pt x="178" y="311"/>
                  </a:lnTo>
                  <a:lnTo>
                    <a:pt x="178" y="314"/>
                  </a:lnTo>
                  <a:lnTo>
                    <a:pt x="176" y="315"/>
                  </a:lnTo>
                  <a:lnTo>
                    <a:pt x="176" y="318"/>
                  </a:lnTo>
                  <a:lnTo>
                    <a:pt x="176" y="318"/>
                  </a:lnTo>
                  <a:lnTo>
                    <a:pt x="176" y="320"/>
                  </a:lnTo>
                  <a:lnTo>
                    <a:pt x="178" y="348"/>
                  </a:lnTo>
                  <a:lnTo>
                    <a:pt x="173" y="357"/>
                  </a:lnTo>
                  <a:lnTo>
                    <a:pt x="168" y="369"/>
                  </a:lnTo>
                  <a:lnTo>
                    <a:pt x="163" y="362"/>
                  </a:lnTo>
                  <a:lnTo>
                    <a:pt x="154" y="365"/>
                  </a:lnTo>
                  <a:lnTo>
                    <a:pt x="152" y="381"/>
                  </a:lnTo>
                  <a:lnTo>
                    <a:pt x="145" y="380"/>
                  </a:lnTo>
                  <a:lnTo>
                    <a:pt x="145" y="381"/>
                  </a:lnTo>
                  <a:lnTo>
                    <a:pt x="145" y="381"/>
                  </a:lnTo>
                  <a:lnTo>
                    <a:pt x="145" y="384"/>
                  </a:lnTo>
                  <a:lnTo>
                    <a:pt x="143" y="384"/>
                  </a:lnTo>
                  <a:lnTo>
                    <a:pt x="143" y="386"/>
                  </a:lnTo>
                  <a:lnTo>
                    <a:pt x="142" y="386"/>
                  </a:lnTo>
                  <a:lnTo>
                    <a:pt x="140" y="384"/>
                  </a:lnTo>
                  <a:lnTo>
                    <a:pt x="137" y="380"/>
                  </a:lnTo>
                  <a:lnTo>
                    <a:pt x="137" y="378"/>
                  </a:lnTo>
                  <a:lnTo>
                    <a:pt x="136" y="378"/>
                  </a:lnTo>
                  <a:lnTo>
                    <a:pt x="136" y="377"/>
                  </a:lnTo>
                  <a:lnTo>
                    <a:pt x="135" y="377"/>
                  </a:lnTo>
                  <a:lnTo>
                    <a:pt x="133" y="378"/>
                  </a:lnTo>
                  <a:lnTo>
                    <a:pt x="132" y="380"/>
                  </a:lnTo>
                  <a:lnTo>
                    <a:pt x="132" y="384"/>
                  </a:lnTo>
                  <a:lnTo>
                    <a:pt x="130" y="392"/>
                  </a:lnTo>
                  <a:lnTo>
                    <a:pt x="132" y="392"/>
                  </a:lnTo>
                  <a:lnTo>
                    <a:pt x="132" y="395"/>
                  </a:lnTo>
                  <a:lnTo>
                    <a:pt x="132" y="399"/>
                  </a:lnTo>
                  <a:lnTo>
                    <a:pt x="133" y="402"/>
                  </a:lnTo>
                  <a:lnTo>
                    <a:pt x="132" y="404"/>
                  </a:lnTo>
                  <a:lnTo>
                    <a:pt x="130" y="402"/>
                  </a:lnTo>
                  <a:lnTo>
                    <a:pt x="129" y="397"/>
                  </a:lnTo>
                  <a:lnTo>
                    <a:pt x="124" y="387"/>
                  </a:lnTo>
                  <a:lnTo>
                    <a:pt x="124" y="387"/>
                  </a:lnTo>
                  <a:lnTo>
                    <a:pt x="121" y="390"/>
                  </a:lnTo>
                  <a:lnTo>
                    <a:pt x="119" y="392"/>
                  </a:lnTo>
                  <a:lnTo>
                    <a:pt x="116" y="394"/>
                  </a:lnTo>
                  <a:lnTo>
                    <a:pt x="112" y="397"/>
                  </a:lnTo>
                  <a:lnTo>
                    <a:pt x="109" y="399"/>
                  </a:lnTo>
                  <a:lnTo>
                    <a:pt x="107" y="402"/>
                  </a:lnTo>
                  <a:lnTo>
                    <a:pt x="106" y="402"/>
                  </a:lnTo>
                  <a:lnTo>
                    <a:pt x="103" y="422"/>
                  </a:lnTo>
                  <a:lnTo>
                    <a:pt x="107" y="423"/>
                  </a:lnTo>
                  <a:lnTo>
                    <a:pt x="107" y="428"/>
                  </a:lnTo>
                  <a:lnTo>
                    <a:pt x="107" y="428"/>
                  </a:lnTo>
                  <a:lnTo>
                    <a:pt x="104" y="428"/>
                  </a:lnTo>
                  <a:lnTo>
                    <a:pt x="103" y="428"/>
                  </a:lnTo>
                  <a:lnTo>
                    <a:pt x="100" y="430"/>
                  </a:lnTo>
                  <a:lnTo>
                    <a:pt x="99" y="432"/>
                  </a:lnTo>
                  <a:lnTo>
                    <a:pt x="97" y="435"/>
                  </a:lnTo>
                  <a:lnTo>
                    <a:pt x="99" y="440"/>
                  </a:lnTo>
                  <a:lnTo>
                    <a:pt x="101" y="447"/>
                  </a:lnTo>
                  <a:lnTo>
                    <a:pt x="101" y="447"/>
                  </a:lnTo>
                  <a:lnTo>
                    <a:pt x="100" y="449"/>
                  </a:lnTo>
                  <a:lnTo>
                    <a:pt x="99" y="452"/>
                  </a:lnTo>
                  <a:lnTo>
                    <a:pt x="96" y="455"/>
                  </a:lnTo>
                  <a:lnTo>
                    <a:pt x="93" y="456"/>
                  </a:lnTo>
                  <a:lnTo>
                    <a:pt x="91" y="458"/>
                  </a:lnTo>
                  <a:lnTo>
                    <a:pt x="91" y="458"/>
                  </a:lnTo>
                  <a:lnTo>
                    <a:pt x="91" y="460"/>
                  </a:lnTo>
                  <a:lnTo>
                    <a:pt x="91" y="479"/>
                  </a:lnTo>
                  <a:lnTo>
                    <a:pt x="83" y="491"/>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38" name="Freeform 80"/>
            <p:cNvSpPr>
              <a:spLocks/>
            </p:cNvSpPr>
            <p:nvPr/>
          </p:nvSpPr>
          <p:spPr bwMode="auto">
            <a:xfrm>
              <a:off x="3462167" y="3996532"/>
              <a:ext cx="204957" cy="330351"/>
            </a:xfrm>
            <a:custGeom>
              <a:avLst/>
              <a:gdLst>
                <a:gd name="T0" fmla="*/ 76 w 305"/>
                <a:gd name="T1" fmla="*/ 485 h 492"/>
                <a:gd name="T2" fmla="*/ 67 w 305"/>
                <a:gd name="T3" fmla="*/ 467 h 492"/>
                <a:gd name="T4" fmla="*/ 0 w 305"/>
                <a:gd name="T5" fmla="*/ 273 h 492"/>
                <a:gd name="T6" fmla="*/ 2 w 305"/>
                <a:gd name="T7" fmla="*/ 261 h 492"/>
                <a:gd name="T8" fmla="*/ 14 w 305"/>
                <a:gd name="T9" fmla="*/ 265 h 492"/>
                <a:gd name="T10" fmla="*/ 17 w 305"/>
                <a:gd name="T11" fmla="*/ 255 h 492"/>
                <a:gd name="T12" fmla="*/ 16 w 305"/>
                <a:gd name="T13" fmla="*/ 248 h 492"/>
                <a:gd name="T14" fmla="*/ 23 w 305"/>
                <a:gd name="T15" fmla="*/ 245 h 492"/>
                <a:gd name="T16" fmla="*/ 26 w 305"/>
                <a:gd name="T17" fmla="*/ 219 h 492"/>
                <a:gd name="T18" fmla="*/ 31 w 305"/>
                <a:gd name="T19" fmla="*/ 213 h 492"/>
                <a:gd name="T20" fmla="*/ 32 w 305"/>
                <a:gd name="T21" fmla="*/ 208 h 492"/>
                <a:gd name="T22" fmla="*/ 41 w 305"/>
                <a:gd name="T23" fmla="*/ 189 h 492"/>
                <a:gd name="T24" fmla="*/ 37 w 305"/>
                <a:gd name="T25" fmla="*/ 179 h 492"/>
                <a:gd name="T26" fmla="*/ 31 w 305"/>
                <a:gd name="T27" fmla="*/ 155 h 492"/>
                <a:gd name="T28" fmla="*/ 38 w 305"/>
                <a:gd name="T29" fmla="*/ 136 h 492"/>
                <a:gd name="T30" fmla="*/ 37 w 305"/>
                <a:gd name="T31" fmla="*/ 123 h 492"/>
                <a:gd name="T32" fmla="*/ 37 w 305"/>
                <a:gd name="T33" fmla="*/ 98 h 492"/>
                <a:gd name="T34" fmla="*/ 66 w 305"/>
                <a:gd name="T35" fmla="*/ 13 h 492"/>
                <a:gd name="T36" fmla="*/ 80 w 305"/>
                <a:gd name="T37" fmla="*/ 11 h 492"/>
                <a:gd name="T38" fmla="*/ 89 w 305"/>
                <a:gd name="T39" fmla="*/ 29 h 492"/>
                <a:gd name="T40" fmla="*/ 106 w 305"/>
                <a:gd name="T41" fmla="*/ 26 h 492"/>
                <a:gd name="T42" fmla="*/ 121 w 305"/>
                <a:gd name="T43" fmla="*/ 11 h 492"/>
                <a:gd name="T44" fmla="*/ 129 w 305"/>
                <a:gd name="T45" fmla="*/ 7 h 492"/>
                <a:gd name="T46" fmla="*/ 143 w 305"/>
                <a:gd name="T47" fmla="*/ 2 h 492"/>
                <a:gd name="T48" fmla="*/ 163 w 305"/>
                <a:gd name="T49" fmla="*/ 13 h 492"/>
                <a:gd name="T50" fmla="*/ 214 w 305"/>
                <a:gd name="T51" fmla="*/ 139 h 492"/>
                <a:gd name="T52" fmla="*/ 225 w 305"/>
                <a:gd name="T53" fmla="*/ 159 h 492"/>
                <a:gd name="T54" fmla="*/ 256 w 305"/>
                <a:gd name="T55" fmla="*/ 188 h 492"/>
                <a:gd name="T56" fmla="*/ 267 w 305"/>
                <a:gd name="T57" fmla="*/ 202 h 492"/>
                <a:gd name="T58" fmla="*/ 280 w 305"/>
                <a:gd name="T59" fmla="*/ 206 h 492"/>
                <a:gd name="T60" fmla="*/ 288 w 305"/>
                <a:gd name="T61" fmla="*/ 225 h 492"/>
                <a:gd name="T62" fmla="*/ 303 w 305"/>
                <a:gd name="T63" fmla="*/ 227 h 492"/>
                <a:gd name="T64" fmla="*/ 300 w 305"/>
                <a:gd name="T65" fmla="*/ 241 h 492"/>
                <a:gd name="T66" fmla="*/ 289 w 305"/>
                <a:gd name="T67" fmla="*/ 254 h 492"/>
                <a:gd name="T68" fmla="*/ 276 w 305"/>
                <a:gd name="T69" fmla="*/ 261 h 492"/>
                <a:gd name="T70" fmla="*/ 270 w 305"/>
                <a:gd name="T71" fmla="*/ 261 h 492"/>
                <a:gd name="T72" fmla="*/ 268 w 305"/>
                <a:gd name="T73" fmla="*/ 273 h 492"/>
                <a:gd name="T74" fmla="*/ 255 w 305"/>
                <a:gd name="T75" fmla="*/ 275 h 492"/>
                <a:gd name="T76" fmla="*/ 253 w 305"/>
                <a:gd name="T77" fmla="*/ 273 h 492"/>
                <a:gd name="T78" fmla="*/ 250 w 305"/>
                <a:gd name="T79" fmla="*/ 279 h 492"/>
                <a:gd name="T80" fmla="*/ 244 w 305"/>
                <a:gd name="T81" fmla="*/ 295 h 492"/>
                <a:gd name="T82" fmla="*/ 226 w 305"/>
                <a:gd name="T83" fmla="*/ 284 h 492"/>
                <a:gd name="T84" fmla="*/ 220 w 305"/>
                <a:gd name="T85" fmla="*/ 290 h 492"/>
                <a:gd name="T86" fmla="*/ 214 w 305"/>
                <a:gd name="T87" fmla="*/ 301 h 492"/>
                <a:gd name="T88" fmla="*/ 189 w 305"/>
                <a:gd name="T89" fmla="*/ 318 h 492"/>
                <a:gd name="T90" fmla="*/ 184 w 305"/>
                <a:gd name="T91" fmla="*/ 299 h 492"/>
                <a:gd name="T92" fmla="*/ 178 w 305"/>
                <a:gd name="T93" fmla="*/ 308 h 492"/>
                <a:gd name="T94" fmla="*/ 176 w 305"/>
                <a:gd name="T95" fmla="*/ 318 h 492"/>
                <a:gd name="T96" fmla="*/ 163 w 305"/>
                <a:gd name="T97" fmla="*/ 362 h 492"/>
                <a:gd name="T98" fmla="*/ 145 w 305"/>
                <a:gd name="T99" fmla="*/ 381 h 492"/>
                <a:gd name="T100" fmla="*/ 137 w 305"/>
                <a:gd name="T101" fmla="*/ 380 h 492"/>
                <a:gd name="T102" fmla="*/ 133 w 305"/>
                <a:gd name="T103" fmla="*/ 378 h 492"/>
                <a:gd name="T104" fmla="*/ 132 w 305"/>
                <a:gd name="T105" fmla="*/ 395 h 492"/>
                <a:gd name="T106" fmla="*/ 124 w 305"/>
                <a:gd name="T107" fmla="*/ 387 h 492"/>
                <a:gd name="T108" fmla="*/ 112 w 305"/>
                <a:gd name="T109" fmla="*/ 397 h 492"/>
                <a:gd name="T110" fmla="*/ 107 w 305"/>
                <a:gd name="T111" fmla="*/ 428 h 492"/>
                <a:gd name="T112" fmla="*/ 99 w 305"/>
                <a:gd name="T113" fmla="*/ 432 h 492"/>
                <a:gd name="T114" fmla="*/ 100 w 305"/>
                <a:gd name="T115" fmla="*/ 449 h 492"/>
                <a:gd name="T116" fmla="*/ 91 w 305"/>
                <a:gd name="T117" fmla="*/ 46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5" h="492">
                  <a:moveTo>
                    <a:pt x="83" y="491"/>
                  </a:moveTo>
                  <a:lnTo>
                    <a:pt x="83" y="491"/>
                  </a:lnTo>
                  <a:lnTo>
                    <a:pt x="82" y="489"/>
                  </a:lnTo>
                  <a:lnTo>
                    <a:pt x="80" y="488"/>
                  </a:lnTo>
                  <a:lnTo>
                    <a:pt x="77" y="486"/>
                  </a:lnTo>
                  <a:lnTo>
                    <a:pt x="76" y="485"/>
                  </a:lnTo>
                  <a:lnTo>
                    <a:pt x="76" y="485"/>
                  </a:lnTo>
                  <a:lnTo>
                    <a:pt x="76" y="479"/>
                  </a:lnTo>
                  <a:lnTo>
                    <a:pt x="74" y="474"/>
                  </a:lnTo>
                  <a:lnTo>
                    <a:pt x="71" y="471"/>
                  </a:lnTo>
                  <a:lnTo>
                    <a:pt x="70" y="468"/>
                  </a:lnTo>
                  <a:lnTo>
                    <a:pt x="67" y="467"/>
                  </a:lnTo>
                  <a:lnTo>
                    <a:pt x="66" y="467"/>
                  </a:lnTo>
                  <a:lnTo>
                    <a:pt x="63" y="465"/>
                  </a:lnTo>
                  <a:lnTo>
                    <a:pt x="63" y="465"/>
                  </a:lnTo>
                  <a:lnTo>
                    <a:pt x="58" y="458"/>
                  </a:lnTo>
                  <a:lnTo>
                    <a:pt x="1" y="273"/>
                  </a:lnTo>
                  <a:lnTo>
                    <a:pt x="0" y="273"/>
                  </a:lnTo>
                  <a:lnTo>
                    <a:pt x="0" y="273"/>
                  </a:lnTo>
                  <a:lnTo>
                    <a:pt x="0" y="272"/>
                  </a:lnTo>
                  <a:lnTo>
                    <a:pt x="0" y="269"/>
                  </a:lnTo>
                  <a:lnTo>
                    <a:pt x="0" y="266"/>
                  </a:lnTo>
                  <a:lnTo>
                    <a:pt x="1" y="263"/>
                  </a:lnTo>
                  <a:lnTo>
                    <a:pt x="2" y="261"/>
                  </a:lnTo>
                  <a:lnTo>
                    <a:pt x="5" y="260"/>
                  </a:lnTo>
                  <a:lnTo>
                    <a:pt x="8" y="261"/>
                  </a:lnTo>
                  <a:lnTo>
                    <a:pt x="13" y="263"/>
                  </a:lnTo>
                  <a:lnTo>
                    <a:pt x="13" y="263"/>
                  </a:lnTo>
                  <a:lnTo>
                    <a:pt x="13" y="265"/>
                  </a:lnTo>
                  <a:lnTo>
                    <a:pt x="14" y="265"/>
                  </a:lnTo>
                  <a:lnTo>
                    <a:pt x="14" y="266"/>
                  </a:lnTo>
                  <a:lnTo>
                    <a:pt x="16" y="266"/>
                  </a:lnTo>
                  <a:lnTo>
                    <a:pt x="16" y="265"/>
                  </a:lnTo>
                  <a:lnTo>
                    <a:pt x="16" y="263"/>
                  </a:lnTo>
                  <a:lnTo>
                    <a:pt x="17" y="260"/>
                  </a:lnTo>
                  <a:lnTo>
                    <a:pt x="17" y="255"/>
                  </a:lnTo>
                  <a:lnTo>
                    <a:pt x="17" y="255"/>
                  </a:lnTo>
                  <a:lnTo>
                    <a:pt x="17" y="254"/>
                  </a:lnTo>
                  <a:lnTo>
                    <a:pt x="16" y="252"/>
                  </a:lnTo>
                  <a:lnTo>
                    <a:pt x="16" y="251"/>
                  </a:lnTo>
                  <a:lnTo>
                    <a:pt x="16" y="249"/>
                  </a:lnTo>
                  <a:lnTo>
                    <a:pt x="16" y="248"/>
                  </a:lnTo>
                  <a:lnTo>
                    <a:pt x="17" y="246"/>
                  </a:lnTo>
                  <a:lnTo>
                    <a:pt x="20" y="248"/>
                  </a:lnTo>
                  <a:lnTo>
                    <a:pt x="26" y="249"/>
                  </a:lnTo>
                  <a:lnTo>
                    <a:pt x="26" y="249"/>
                  </a:lnTo>
                  <a:lnTo>
                    <a:pt x="25" y="248"/>
                  </a:lnTo>
                  <a:lnTo>
                    <a:pt x="23" y="245"/>
                  </a:lnTo>
                  <a:lnTo>
                    <a:pt x="22" y="241"/>
                  </a:lnTo>
                  <a:lnTo>
                    <a:pt x="20" y="236"/>
                  </a:lnTo>
                  <a:lnTo>
                    <a:pt x="19" y="232"/>
                  </a:lnTo>
                  <a:lnTo>
                    <a:pt x="20" y="227"/>
                  </a:lnTo>
                  <a:lnTo>
                    <a:pt x="22" y="222"/>
                  </a:lnTo>
                  <a:lnTo>
                    <a:pt x="26" y="219"/>
                  </a:lnTo>
                  <a:lnTo>
                    <a:pt x="26" y="219"/>
                  </a:lnTo>
                  <a:lnTo>
                    <a:pt x="26" y="219"/>
                  </a:lnTo>
                  <a:lnTo>
                    <a:pt x="28" y="218"/>
                  </a:lnTo>
                  <a:lnTo>
                    <a:pt x="29" y="216"/>
                  </a:lnTo>
                  <a:lnTo>
                    <a:pt x="30" y="215"/>
                  </a:lnTo>
                  <a:lnTo>
                    <a:pt x="31" y="213"/>
                  </a:lnTo>
                  <a:lnTo>
                    <a:pt x="32" y="212"/>
                  </a:lnTo>
                  <a:lnTo>
                    <a:pt x="32" y="210"/>
                  </a:lnTo>
                  <a:lnTo>
                    <a:pt x="34" y="210"/>
                  </a:lnTo>
                  <a:lnTo>
                    <a:pt x="34" y="210"/>
                  </a:lnTo>
                  <a:lnTo>
                    <a:pt x="34" y="209"/>
                  </a:lnTo>
                  <a:lnTo>
                    <a:pt x="32" y="208"/>
                  </a:lnTo>
                  <a:lnTo>
                    <a:pt x="32" y="205"/>
                  </a:lnTo>
                  <a:lnTo>
                    <a:pt x="32" y="202"/>
                  </a:lnTo>
                  <a:lnTo>
                    <a:pt x="34" y="199"/>
                  </a:lnTo>
                  <a:lnTo>
                    <a:pt x="35" y="195"/>
                  </a:lnTo>
                  <a:lnTo>
                    <a:pt x="37" y="192"/>
                  </a:lnTo>
                  <a:lnTo>
                    <a:pt x="41" y="189"/>
                  </a:lnTo>
                  <a:lnTo>
                    <a:pt x="41" y="189"/>
                  </a:lnTo>
                  <a:lnTo>
                    <a:pt x="40" y="189"/>
                  </a:lnTo>
                  <a:lnTo>
                    <a:pt x="40" y="188"/>
                  </a:lnTo>
                  <a:lnTo>
                    <a:pt x="40" y="185"/>
                  </a:lnTo>
                  <a:lnTo>
                    <a:pt x="38" y="182"/>
                  </a:lnTo>
                  <a:lnTo>
                    <a:pt x="37" y="179"/>
                  </a:lnTo>
                  <a:lnTo>
                    <a:pt x="35" y="176"/>
                  </a:lnTo>
                  <a:lnTo>
                    <a:pt x="34" y="172"/>
                  </a:lnTo>
                  <a:lnTo>
                    <a:pt x="32" y="167"/>
                  </a:lnTo>
                  <a:lnTo>
                    <a:pt x="32" y="163"/>
                  </a:lnTo>
                  <a:lnTo>
                    <a:pt x="31" y="159"/>
                  </a:lnTo>
                  <a:lnTo>
                    <a:pt x="31" y="155"/>
                  </a:lnTo>
                  <a:lnTo>
                    <a:pt x="31" y="150"/>
                  </a:lnTo>
                  <a:lnTo>
                    <a:pt x="32" y="146"/>
                  </a:lnTo>
                  <a:lnTo>
                    <a:pt x="32" y="143"/>
                  </a:lnTo>
                  <a:lnTo>
                    <a:pt x="35" y="139"/>
                  </a:lnTo>
                  <a:lnTo>
                    <a:pt x="38" y="136"/>
                  </a:lnTo>
                  <a:lnTo>
                    <a:pt x="38" y="136"/>
                  </a:lnTo>
                  <a:lnTo>
                    <a:pt x="38" y="136"/>
                  </a:lnTo>
                  <a:lnTo>
                    <a:pt x="38" y="134"/>
                  </a:lnTo>
                  <a:lnTo>
                    <a:pt x="37" y="133"/>
                  </a:lnTo>
                  <a:lnTo>
                    <a:pt x="37" y="130"/>
                  </a:lnTo>
                  <a:lnTo>
                    <a:pt x="37" y="126"/>
                  </a:lnTo>
                  <a:lnTo>
                    <a:pt x="37" y="123"/>
                  </a:lnTo>
                  <a:lnTo>
                    <a:pt x="37" y="119"/>
                  </a:lnTo>
                  <a:lnTo>
                    <a:pt x="37" y="115"/>
                  </a:lnTo>
                  <a:lnTo>
                    <a:pt x="37" y="110"/>
                  </a:lnTo>
                  <a:lnTo>
                    <a:pt x="37" y="106"/>
                  </a:lnTo>
                  <a:lnTo>
                    <a:pt x="37" y="101"/>
                  </a:lnTo>
                  <a:lnTo>
                    <a:pt x="37" y="98"/>
                  </a:lnTo>
                  <a:lnTo>
                    <a:pt x="38" y="93"/>
                  </a:lnTo>
                  <a:lnTo>
                    <a:pt x="40" y="89"/>
                  </a:lnTo>
                  <a:lnTo>
                    <a:pt x="41" y="86"/>
                  </a:lnTo>
                  <a:lnTo>
                    <a:pt x="43" y="83"/>
                  </a:lnTo>
                  <a:lnTo>
                    <a:pt x="66" y="13"/>
                  </a:lnTo>
                  <a:lnTo>
                    <a:pt x="66" y="13"/>
                  </a:lnTo>
                  <a:lnTo>
                    <a:pt x="67" y="11"/>
                  </a:lnTo>
                  <a:lnTo>
                    <a:pt x="68" y="11"/>
                  </a:lnTo>
                  <a:lnTo>
                    <a:pt x="71" y="10"/>
                  </a:lnTo>
                  <a:lnTo>
                    <a:pt x="74" y="8"/>
                  </a:lnTo>
                  <a:lnTo>
                    <a:pt x="77" y="10"/>
                  </a:lnTo>
                  <a:lnTo>
                    <a:pt x="80" y="11"/>
                  </a:lnTo>
                  <a:lnTo>
                    <a:pt x="83" y="16"/>
                  </a:lnTo>
                  <a:lnTo>
                    <a:pt x="86" y="24"/>
                  </a:lnTo>
                  <a:lnTo>
                    <a:pt x="86" y="24"/>
                  </a:lnTo>
                  <a:lnTo>
                    <a:pt x="86" y="26"/>
                  </a:lnTo>
                  <a:lnTo>
                    <a:pt x="88" y="27"/>
                  </a:lnTo>
                  <a:lnTo>
                    <a:pt x="89" y="29"/>
                  </a:lnTo>
                  <a:lnTo>
                    <a:pt x="91" y="30"/>
                  </a:lnTo>
                  <a:lnTo>
                    <a:pt x="93" y="32"/>
                  </a:lnTo>
                  <a:lnTo>
                    <a:pt x="97" y="32"/>
                  </a:lnTo>
                  <a:lnTo>
                    <a:pt x="100" y="29"/>
                  </a:lnTo>
                  <a:lnTo>
                    <a:pt x="106" y="26"/>
                  </a:lnTo>
                  <a:lnTo>
                    <a:pt x="106" y="26"/>
                  </a:lnTo>
                  <a:lnTo>
                    <a:pt x="106" y="24"/>
                  </a:lnTo>
                  <a:lnTo>
                    <a:pt x="109" y="23"/>
                  </a:lnTo>
                  <a:lnTo>
                    <a:pt x="112" y="20"/>
                  </a:lnTo>
                  <a:lnTo>
                    <a:pt x="115" y="17"/>
                  </a:lnTo>
                  <a:lnTo>
                    <a:pt x="118" y="14"/>
                  </a:lnTo>
                  <a:lnTo>
                    <a:pt x="121" y="11"/>
                  </a:lnTo>
                  <a:lnTo>
                    <a:pt x="123" y="10"/>
                  </a:lnTo>
                  <a:lnTo>
                    <a:pt x="123" y="10"/>
                  </a:lnTo>
                  <a:lnTo>
                    <a:pt x="129" y="8"/>
                  </a:lnTo>
                  <a:lnTo>
                    <a:pt x="129" y="8"/>
                  </a:lnTo>
                  <a:lnTo>
                    <a:pt x="129" y="8"/>
                  </a:lnTo>
                  <a:lnTo>
                    <a:pt x="129" y="7"/>
                  </a:lnTo>
                  <a:lnTo>
                    <a:pt x="129" y="4"/>
                  </a:lnTo>
                  <a:lnTo>
                    <a:pt x="129" y="2"/>
                  </a:lnTo>
                  <a:lnTo>
                    <a:pt x="130" y="1"/>
                  </a:lnTo>
                  <a:lnTo>
                    <a:pt x="133" y="0"/>
                  </a:lnTo>
                  <a:lnTo>
                    <a:pt x="137" y="1"/>
                  </a:lnTo>
                  <a:lnTo>
                    <a:pt x="143" y="2"/>
                  </a:lnTo>
                  <a:lnTo>
                    <a:pt x="143" y="2"/>
                  </a:lnTo>
                  <a:lnTo>
                    <a:pt x="145" y="4"/>
                  </a:lnTo>
                  <a:lnTo>
                    <a:pt x="148" y="5"/>
                  </a:lnTo>
                  <a:lnTo>
                    <a:pt x="152" y="8"/>
                  </a:lnTo>
                  <a:lnTo>
                    <a:pt x="157" y="11"/>
                  </a:lnTo>
                  <a:lnTo>
                    <a:pt x="163" y="13"/>
                  </a:lnTo>
                  <a:lnTo>
                    <a:pt x="168" y="16"/>
                  </a:lnTo>
                  <a:lnTo>
                    <a:pt x="172" y="17"/>
                  </a:lnTo>
                  <a:lnTo>
                    <a:pt x="173" y="19"/>
                  </a:lnTo>
                  <a:lnTo>
                    <a:pt x="181" y="26"/>
                  </a:lnTo>
                  <a:lnTo>
                    <a:pt x="214" y="139"/>
                  </a:lnTo>
                  <a:lnTo>
                    <a:pt x="214" y="139"/>
                  </a:lnTo>
                  <a:lnTo>
                    <a:pt x="214" y="140"/>
                  </a:lnTo>
                  <a:lnTo>
                    <a:pt x="214" y="143"/>
                  </a:lnTo>
                  <a:lnTo>
                    <a:pt x="214" y="146"/>
                  </a:lnTo>
                  <a:lnTo>
                    <a:pt x="216" y="150"/>
                  </a:lnTo>
                  <a:lnTo>
                    <a:pt x="220" y="156"/>
                  </a:lnTo>
                  <a:lnTo>
                    <a:pt x="225" y="159"/>
                  </a:lnTo>
                  <a:lnTo>
                    <a:pt x="234" y="162"/>
                  </a:lnTo>
                  <a:lnTo>
                    <a:pt x="244" y="163"/>
                  </a:lnTo>
                  <a:lnTo>
                    <a:pt x="249" y="166"/>
                  </a:lnTo>
                  <a:lnTo>
                    <a:pt x="249" y="180"/>
                  </a:lnTo>
                  <a:lnTo>
                    <a:pt x="256" y="188"/>
                  </a:lnTo>
                  <a:lnTo>
                    <a:pt x="256" y="188"/>
                  </a:lnTo>
                  <a:lnTo>
                    <a:pt x="256" y="188"/>
                  </a:lnTo>
                  <a:lnTo>
                    <a:pt x="258" y="191"/>
                  </a:lnTo>
                  <a:lnTo>
                    <a:pt x="259" y="194"/>
                  </a:lnTo>
                  <a:lnTo>
                    <a:pt x="261" y="197"/>
                  </a:lnTo>
                  <a:lnTo>
                    <a:pt x="264" y="200"/>
                  </a:lnTo>
                  <a:lnTo>
                    <a:pt x="267" y="202"/>
                  </a:lnTo>
                  <a:lnTo>
                    <a:pt x="270" y="202"/>
                  </a:lnTo>
                  <a:lnTo>
                    <a:pt x="273" y="200"/>
                  </a:lnTo>
                  <a:lnTo>
                    <a:pt x="273" y="200"/>
                  </a:lnTo>
                  <a:lnTo>
                    <a:pt x="273" y="200"/>
                  </a:lnTo>
                  <a:lnTo>
                    <a:pt x="276" y="203"/>
                  </a:lnTo>
                  <a:lnTo>
                    <a:pt x="280" y="206"/>
                  </a:lnTo>
                  <a:lnTo>
                    <a:pt x="285" y="209"/>
                  </a:lnTo>
                  <a:lnTo>
                    <a:pt x="288" y="212"/>
                  </a:lnTo>
                  <a:lnTo>
                    <a:pt x="292" y="215"/>
                  </a:lnTo>
                  <a:lnTo>
                    <a:pt x="295" y="218"/>
                  </a:lnTo>
                  <a:lnTo>
                    <a:pt x="295" y="218"/>
                  </a:lnTo>
                  <a:lnTo>
                    <a:pt x="288" y="225"/>
                  </a:lnTo>
                  <a:lnTo>
                    <a:pt x="294" y="233"/>
                  </a:lnTo>
                  <a:lnTo>
                    <a:pt x="294" y="233"/>
                  </a:lnTo>
                  <a:lnTo>
                    <a:pt x="294" y="233"/>
                  </a:lnTo>
                  <a:lnTo>
                    <a:pt x="297" y="230"/>
                  </a:lnTo>
                  <a:lnTo>
                    <a:pt x="300" y="229"/>
                  </a:lnTo>
                  <a:lnTo>
                    <a:pt x="303" y="227"/>
                  </a:lnTo>
                  <a:lnTo>
                    <a:pt x="304" y="227"/>
                  </a:lnTo>
                  <a:lnTo>
                    <a:pt x="304" y="228"/>
                  </a:lnTo>
                  <a:lnTo>
                    <a:pt x="304" y="232"/>
                  </a:lnTo>
                  <a:lnTo>
                    <a:pt x="300" y="241"/>
                  </a:lnTo>
                  <a:lnTo>
                    <a:pt x="300" y="241"/>
                  </a:lnTo>
                  <a:lnTo>
                    <a:pt x="300" y="241"/>
                  </a:lnTo>
                  <a:lnTo>
                    <a:pt x="298" y="243"/>
                  </a:lnTo>
                  <a:lnTo>
                    <a:pt x="297" y="245"/>
                  </a:lnTo>
                  <a:lnTo>
                    <a:pt x="294" y="248"/>
                  </a:lnTo>
                  <a:lnTo>
                    <a:pt x="292" y="251"/>
                  </a:lnTo>
                  <a:lnTo>
                    <a:pt x="291" y="252"/>
                  </a:lnTo>
                  <a:lnTo>
                    <a:pt x="289" y="254"/>
                  </a:lnTo>
                  <a:lnTo>
                    <a:pt x="289" y="255"/>
                  </a:lnTo>
                  <a:lnTo>
                    <a:pt x="283" y="248"/>
                  </a:lnTo>
                  <a:lnTo>
                    <a:pt x="279" y="252"/>
                  </a:lnTo>
                  <a:lnTo>
                    <a:pt x="282" y="260"/>
                  </a:lnTo>
                  <a:lnTo>
                    <a:pt x="276" y="261"/>
                  </a:lnTo>
                  <a:lnTo>
                    <a:pt x="276" y="261"/>
                  </a:lnTo>
                  <a:lnTo>
                    <a:pt x="276" y="261"/>
                  </a:lnTo>
                  <a:lnTo>
                    <a:pt x="274" y="261"/>
                  </a:lnTo>
                  <a:lnTo>
                    <a:pt x="273" y="260"/>
                  </a:lnTo>
                  <a:lnTo>
                    <a:pt x="273" y="260"/>
                  </a:lnTo>
                  <a:lnTo>
                    <a:pt x="270" y="260"/>
                  </a:lnTo>
                  <a:lnTo>
                    <a:pt x="270" y="261"/>
                  </a:lnTo>
                  <a:lnTo>
                    <a:pt x="270" y="263"/>
                  </a:lnTo>
                  <a:lnTo>
                    <a:pt x="271" y="268"/>
                  </a:lnTo>
                  <a:lnTo>
                    <a:pt x="271" y="268"/>
                  </a:lnTo>
                  <a:lnTo>
                    <a:pt x="271" y="271"/>
                  </a:lnTo>
                  <a:lnTo>
                    <a:pt x="270" y="272"/>
                  </a:lnTo>
                  <a:lnTo>
                    <a:pt x="268" y="273"/>
                  </a:lnTo>
                  <a:lnTo>
                    <a:pt x="265" y="275"/>
                  </a:lnTo>
                  <a:lnTo>
                    <a:pt x="262" y="276"/>
                  </a:lnTo>
                  <a:lnTo>
                    <a:pt x="259" y="276"/>
                  </a:lnTo>
                  <a:lnTo>
                    <a:pt x="258" y="276"/>
                  </a:lnTo>
                  <a:lnTo>
                    <a:pt x="255" y="275"/>
                  </a:lnTo>
                  <a:lnTo>
                    <a:pt x="255" y="275"/>
                  </a:lnTo>
                  <a:lnTo>
                    <a:pt x="252" y="272"/>
                  </a:lnTo>
                  <a:lnTo>
                    <a:pt x="252" y="272"/>
                  </a:lnTo>
                  <a:lnTo>
                    <a:pt x="253" y="273"/>
                  </a:lnTo>
                  <a:lnTo>
                    <a:pt x="253" y="273"/>
                  </a:lnTo>
                  <a:lnTo>
                    <a:pt x="253" y="273"/>
                  </a:lnTo>
                  <a:lnTo>
                    <a:pt x="253" y="273"/>
                  </a:lnTo>
                  <a:lnTo>
                    <a:pt x="253" y="272"/>
                  </a:lnTo>
                  <a:lnTo>
                    <a:pt x="253" y="272"/>
                  </a:lnTo>
                  <a:lnTo>
                    <a:pt x="252" y="272"/>
                  </a:lnTo>
                  <a:lnTo>
                    <a:pt x="252" y="273"/>
                  </a:lnTo>
                  <a:lnTo>
                    <a:pt x="250" y="276"/>
                  </a:lnTo>
                  <a:lnTo>
                    <a:pt x="250" y="279"/>
                  </a:lnTo>
                  <a:lnTo>
                    <a:pt x="250" y="287"/>
                  </a:lnTo>
                  <a:lnTo>
                    <a:pt x="250" y="287"/>
                  </a:lnTo>
                  <a:lnTo>
                    <a:pt x="249" y="288"/>
                  </a:lnTo>
                  <a:lnTo>
                    <a:pt x="247" y="293"/>
                  </a:lnTo>
                  <a:lnTo>
                    <a:pt x="244" y="294"/>
                  </a:lnTo>
                  <a:lnTo>
                    <a:pt x="244" y="295"/>
                  </a:lnTo>
                  <a:lnTo>
                    <a:pt x="241" y="302"/>
                  </a:lnTo>
                  <a:lnTo>
                    <a:pt x="235" y="295"/>
                  </a:lnTo>
                  <a:lnTo>
                    <a:pt x="235" y="290"/>
                  </a:lnTo>
                  <a:lnTo>
                    <a:pt x="226" y="285"/>
                  </a:lnTo>
                  <a:lnTo>
                    <a:pt x="226" y="285"/>
                  </a:lnTo>
                  <a:lnTo>
                    <a:pt x="226" y="284"/>
                  </a:lnTo>
                  <a:lnTo>
                    <a:pt x="225" y="284"/>
                  </a:lnTo>
                  <a:lnTo>
                    <a:pt x="223" y="284"/>
                  </a:lnTo>
                  <a:lnTo>
                    <a:pt x="222" y="284"/>
                  </a:lnTo>
                  <a:lnTo>
                    <a:pt x="220" y="285"/>
                  </a:lnTo>
                  <a:lnTo>
                    <a:pt x="220" y="287"/>
                  </a:lnTo>
                  <a:lnTo>
                    <a:pt x="220" y="290"/>
                  </a:lnTo>
                  <a:lnTo>
                    <a:pt x="222" y="294"/>
                  </a:lnTo>
                  <a:lnTo>
                    <a:pt x="222" y="294"/>
                  </a:lnTo>
                  <a:lnTo>
                    <a:pt x="222" y="295"/>
                  </a:lnTo>
                  <a:lnTo>
                    <a:pt x="220" y="296"/>
                  </a:lnTo>
                  <a:lnTo>
                    <a:pt x="217" y="299"/>
                  </a:lnTo>
                  <a:lnTo>
                    <a:pt x="214" y="301"/>
                  </a:lnTo>
                  <a:lnTo>
                    <a:pt x="211" y="304"/>
                  </a:lnTo>
                  <a:lnTo>
                    <a:pt x="208" y="305"/>
                  </a:lnTo>
                  <a:lnTo>
                    <a:pt x="206" y="306"/>
                  </a:lnTo>
                  <a:lnTo>
                    <a:pt x="205" y="306"/>
                  </a:lnTo>
                  <a:lnTo>
                    <a:pt x="206" y="318"/>
                  </a:lnTo>
                  <a:lnTo>
                    <a:pt x="189" y="318"/>
                  </a:lnTo>
                  <a:lnTo>
                    <a:pt x="195" y="308"/>
                  </a:lnTo>
                  <a:lnTo>
                    <a:pt x="186" y="308"/>
                  </a:lnTo>
                  <a:lnTo>
                    <a:pt x="186" y="308"/>
                  </a:lnTo>
                  <a:lnTo>
                    <a:pt x="186" y="306"/>
                  </a:lnTo>
                  <a:lnTo>
                    <a:pt x="186" y="304"/>
                  </a:lnTo>
                  <a:lnTo>
                    <a:pt x="184" y="299"/>
                  </a:lnTo>
                  <a:lnTo>
                    <a:pt x="184" y="296"/>
                  </a:lnTo>
                  <a:lnTo>
                    <a:pt x="183" y="295"/>
                  </a:lnTo>
                  <a:lnTo>
                    <a:pt x="182" y="295"/>
                  </a:lnTo>
                  <a:lnTo>
                    <a:pt x="181" y="299"/>
                  </a:lnTo>
                  <a:lnTo>
                    <a:pt x="178" y="308"/>
                  </a:lnTo>
                  <a:lnTo>
                    <a:pt x="178" y="308"/>
                  </a:lnTo>
                  <a:lnTo>
                    <a:pt x="178" y="308"/>
                  </a:lnTo>
                  <a:lnTo>
                    <a:pt x="178" y="309"/>
                  </a:lnTo>
                  <a:lnTo>
                    <a:pt x="178" y="311"/>
                  </a:lnTo>
                  <a:lnTo>
                    <a:pt x="178" y="314"/>
                  </a:lnTo>
                  <a:lnTo>
                    <a:pt x="176" y="315"/>
                  </a:lnTo>
                  <a:lnTo>
                    <a:pt x="176" y="318"/>
                  </a:lnTo>
                  <a:lnTo>
                    <a:pt x="176" y="318"/>
                  </a:lnTo>
                  <a:lnTo>
                    <a:pt x="176" y="320"/>
                  </a:lnTo>
                  <a:lnTo>
                    <a:pt x="178" y="348"/>
                  </a:lnTo>
                  <a:lnTo>
                    <a:pt x="173" y="357"/>
                  </a:lnTo>
                  <a:lnTo>
                    <a:pt x="168" y="369"/>
                  </a:lnTo>
                  <a:lnTo>
                    <a:pt x="163" y="362"/>
                  </a:lnTo>
                  <a:lnTo>
                    <a:pt x="154" y="365"/>
                  </a:lnTo>
                  <a:lnTo>
                    <a:pt x="152" y="381"/>
                  </a:lnTo>
                  <a:lnTo>
                    <a:pt x="145" y="380"/>
                  </a:lnTo>
                  <a:lnTo>
                    <a:pt x="145" y="380"/>
                  </a:lnTo>
                  <a:lnTo>
                    <a:pt x="145" y="381"/>
                  </a:lnTo>
                  <a:lnTo>
                    <a:pt x="145" y="381"/>
                  </a:lnTo>
                  <a:lnTo>
                    <a:pt x="145" y="384"/>
                  </a:lnTo>
                  <a:lnTo>
                    <a:pt x="143" y="384"/>
                  </a:lnTo>
                  <a:lnTo>
                    <a:pt x="143" y="386"/>
                  </a:lnTo>
                  <a:lnTo>
                    <a:pt x="142" y="386"/>
                  </a:lnTo>
                  <a:lnTo>
                    <a:pt x="140" y="384"/>
                  </a:lnTo>
                  <a:lnTo>
                    <a:pt x="137" y="380"/>
                  </a:lnTo>
                  <a:lnTo>
                    <a:pt x="137" y="380"/>
                  </a:lnTo>
                  <a:lnTo>
                    <a:pt x="137" y="378"/>
                  </a:lnTo>
                  <a:lnTo>
                    <a:pt x="136" y="378"/>
                  </a:lnTo>
                  <a:lnTo>
                    <a:pt x="136" y="377"/>
                  </a:lnTo>
                  <a:lnTo>
                    <a:pt x="135" y="377"/>
                  </a:lnTo>
                  <a:lnTo>
                    <a:pt x="133" y="378"/>
                  </a:lnTo>
                  <a:lnTo>
                    <a:pt x="132" y="380"/>
                  </a:lnTo>
                  <a:lnTo>
                    <a:pt x="132" y="384"/>
                  </a:lnTo>
                  <a:lnTo>
                    <a:pt x="130" y="392"/>
                  </a:lnTo>
                  <a:lnTo>
                    <a:pt x="130" y="392"/>
                  </a:lnTo>
                  <a:lnTo>
                    <a:pt x="132" y="392"/>
                  </a:lnTo>
                  <a:lnTo>
                    <a:pt x="132" y="395"/>
                  </a:lnTo>
                  <a:lnTo>
                    <a:pt x="132" y="399"/>
                  </a:lnTo>
                  <a:lnTo>
                    <a:pt x="133" y="402"/>
                  </a:lnTo>
                  <a:lnTo>
                    <a:pt x="132" y="404"/>
                  </a:lnTo>
                  <a:lnTo>
                    <a:pt x="130" y="402"/>
                  </a:lnTo>
                  <a:lnTo>
                    <a:pt x="129" y="397"/>
                  </a:lnTo>
                  <a:lnTo>
                    <a:pt x="124" y="387"/>
                  </a:lnTo>
                  <a:lnTo>
                    <a:pt x="124" y="387"/>
                  </a:lnTo>
                  <a:lnTo>
                    <a:pt x="124" y="387"/>
                  </a:lnTo>
                  <a:lnTo>
                    <a:pt x="121" y="390"/>
                  </a:lnTo>
                  <a:lnTo>
                    <a:pt x="119" y="392"/>
                  </a:lnTo>
                  <a:lnTo>
                    <a:pt x="116" y="394"/>
                  </a:lnTo>
                  <a:lnTo>
                    <a:pt x="112" y="397"/>
                  </a:lnTo>
                  <a:lnTo>
                    <a:pt x="109" y="399"/>
                  </a:lnTo>
                  <a:lnTo>
                    <a:pt x="107" y="402"/>
                  </a:lnTo>
                  <a:lnTo>
                    <a:pt x="106" y="402"/>
                  </a:lnTo>
                  <a:lnTo>
                    <a:pt x="103" y="422"/>
                  </a:lnTo>
                  <a:lnTo>
                    <a:pt x="107" y="423"/>
                  </a:lnTo>
                  <a:lnTo>
                    <a:pt x="107" y="428"/>
                  </a:lnTo>
                  <a:lnTo>
                    <a:pt x="107" y="428"/>
                  </a:lnTo>
                  <a:lnTo>
                    <a:pt x="107" y="428"/>
                  </a:lnTo>
                  <a:lnTo>
                    <a:pt x="104" y="428"/>
                  </a:lnTo>
                  <a:lnTo>
                    <a:pt x="103" y="428"/>
                  </a:lnTo>
                  <a:lnTo>
                    <a:pt x="100" y="430"/>
                  </a:lnTo>
                  <a:lnTo>
                    <a:pt x="99" y="432"/>
                  </a:lnTo>
                  <a:lnTo>
                    <a:pt x="97" y="435"/>
                  </a:lnTo>
                  <a:lnTo>
                    <a:pt x="99" y="440"/>
                  </a:lnTo>
                  <a:lnTo>
                    <a:pt x="101" y="447"/>
                  </a:lnTo>
                  <a:lnTo>
                    <a:pt x="101" y="447"/>
                  </a:lnTo>
                  <a:lnTo>
                    <a:pt x="101" y="447"/>
                  </a:lnTo>
                  <a:lnTo>
                    <a:pt x="100" y="449"/>
                  </a:lnTo>
                  <a:lnTo>
                    <a:pt x="99" y="452"/>
                  </a:lnTo>
                  <a:lnTo>
                    <a:pt x="96" y="455"/>
                  </a:lnTo>
                  <a:lnTo>
                    <a:pt x="93" y="456"/>
                  </a:lnTo>
                  <a:lnTo>
                    <a:pt x="91" y="458"/>
                  </a:lnTo>
                  <a:lnTo>
                    <a:pt x="91" y="458"/>
                  </a:lnTo>
                  <a:lnTo>
                    <a:pt x="91" y="460"/>
                  </a:lnTo>
                  <a:lnTo>
                    <a:pt x="91" y="479"/>
                  </a:lnTo>
                  <a:lnTo>
                    <a:pt x="83" y="491"/>
                  </a:lnTo>
                </a:path>
              </a:pathLst>
            </a:custGeom>
            <a:solidFill>
              <a:schemeClr val="tx2">
                <a:lumMod val="60000"/>
                <a:lumOff val="40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39" name="Freeform 81"/>
            <p:cNvSpPr>
              <a:spLocks/>
            </p:cNvSpPr>
            <p:nvPr/>
          </p:nvSpPr>
          <p:spPr bwMode="auto">
            <a:xfrm>
              <a:off x="3608651" y="4196482"/>
              <a:ext cx="11454" cy="14282"/>
            </a:xfrm>
            <a:custGeom>
              <a:avLst/>
              <a:gdLst>
                <a:gd name="T0" fmla="*/ 8 w 17"/>
                <a:gd name="T1" fmla="*/ 0 h 21"/>
                <a:gd name="T2" fmla="*/ 16 w 17"/>
                <a:gd name="T3" fmla="*/ 6 h 21"/>
                <a:gd name="T4" fmla="*/ 12 w 17"/>
                <a:gd name="T5" fmla="*/ 13 h 21"/>
                <a:gd name="T6" fmla="*/ 9 w 17"/>
                <a:gd name="T7" fmla="*/ 14 h 21"/>
                <a:gd name="T8" fmla="*/ 9 w 17"/>
                <a:gd name="T9" fmla="*/ 14 h 21"/>
                <a:gd name="T10" fmla="*/ 11 w 17"/>
                <a:gd name="T11" fmla="*/ 16 h 21"/>
                <a:gd name="T12" fmla="*/ 11 w 17"/>
                <a:gd name="T13" fmla="*/ 17 h 21"/>
                <a:gd name="T14" fmla="*/ 11 w 17"/>
                <a:gd name="T15" fmla="*/ 20 h 21"/>
                <a:gd name="T16" fmla="*/ 9 w 17"/>
                <a:gd name="T17" fmla="*/ 20 h 21"/>
                <a:gd name="T18" fmla="*/ 8 w 17"/>
                <a:gd name="T19" fmla="*/ 20 h 21"/>
                <a:gd name="T20" fmla="*/ 5 w 17"/>
                <a:gd name="T21" fmla="*/ 19 h 21"/>
                <a:gd name="T22" fmla="*/ 0 w 17"/>
                <a:gd name="T23" fmla="*/ 16 h 21"/>
                <a:gd name="T24" fmla="*/ 0 w 17"/>
                <a:gd name="T25" fmla="*/ 14 h 21"/>
                <a:gd name="T26" fmla="*/ 0 w 17"/>
                <a:gd name="T27" fmla="*/ 10 h 21"/>
                <a:gd name="T28" fmla="*/ 0 w 17"/>
                <a:gd name="T29" fmla="*/ 8 h 21"/>
                <a:gd name="T30" fmla="*/ 2 w 17"/>
                <a:gd name="T31" fmla="*/ 7 h 21"/>
                <a:gd name="T32" fmla="*/ 8 w 17"/>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21">
                  <a:moveTo>
                    <a:pt x="8" y="0"/>
                  </a:moveTo>
                  <a:lnTo>
                    <a:pt x="16" y="6"/>
                  </a:lnTo>
                  <a:lnTo>
                    <a:pt x="12" y="13"/>
                  </a:lnTo>
                  <a:lnTo>
                    <a:pt x="9" y="14"/>
                  </a:lnTo>
                  <a:lnTo>
                    <a:pt x="9" y="14"/>
                  </a:lnTo>
                  <a:lnTo>
                    <a:pt x="11" y="16"/>
                  </a:lnTo>
                  <a:lnTo>
                    <a:pt x="11" y="17"/>
                  </a:lnTo>
                  <a:lnTo>
                    <a:pt x="11" y="20"/>
                  </a:lnTo>
                  <a:lnTo>
                    <a:pt x="9" y="20"/>
                  </a:lnTo>
                  <a:lnTo>
                    <a:pt x="8" y="20"/>
                  </a:lnTo>
                  <a:lnTo>
                    <a:pt x="5" y="19"/>
                  </a:lnTo>
                  <a:lnTo>
                    <a:pt x="0" y="16"/>
                  </a:lnTo>
                  <a:lnTo>
                    <a:pt x="0" y="14"/>
                  </a:lnTo>
                  <a:lnTo>
                    <a:pt x="0" y="10"/>
                  </a:lnTo>
                  <a:lnTo>
                    <a:pt x="0" y="8"/>
                  </a:lnTo>
                  <a:lnTo>
                    <a:pt x="2" y="7"/>
                  </a:lnTo>
                  <a:lnTo>
                    <a:pt x="8" y="0"/>
                  </a:lnTo>
                </a:path>
              </a:pathLst>
            </a:custGeom>
            <a:solidFill>
              <a:schemeClr val="tx2">
                <a:lumMod val="60000"/>
                <a:lumOff val="40000"/>
              </a:schemeClr>
            </a:solidFill>
            <a:ln w="9525" cap="rnd" cmpd="sng">
              <a:solidFill>
                <a:srgbClr val="000000"/>
              </a:solidFill>
              <a:round/>
              <a:headEnd/>
              <a:tailEnd/>
            </a:ln>
            <a:effec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40" name="Freeform 82"/>
            <p:cNvSpPr>
              <a:spLocks/>
            </p:cNvSpPr>
            <p:nvPr/>
          </p:nvSpPr>
          <p:spPr bwMode="auto">
            <a:xfrm>
              <a:off x="3608651" y="4196482"/>
              <a:ext cx="11454" cy="14282"/>
            </a:xfrm>
            <a:custGeom>
              <a:avLst/>
              <a:gdLst>
                <a:gd name="T0" fmla="*/ 8 w 17"/>
                <a:gd name="T1" fmla="*/ 0 h 21"/>
                <a:gd name="T2" fmla="*/ 16 w 17"/>
                <a:gd name="T3" fmla="*/ 6 h 21"/>
                <a:gd name="T4" fmla="*/ 12 w 17"/>
                <a:gd name="T5" fmla="*/ 13 h 21"/>
                <a:gd name="T6" fmla="*/ 9 w 17"/>
                <a:gd name="T7" fmla="*/ 14 h 21"/>
                <a:gd name="T8" fmla="*/ 9 w 17"/>
                <a:gd name="T9" fmla="*/ 14 h 21"/>
                <a:gd name="T10" fmla="*/ 9 w 17"/>
                <a:gd name="T11" fmla="*/ 14 h 21"/>
                <a:gd name="T12" fmla="*/ 11 w 17"/>
                <a:gd name="T13" fmla="*/ 16 h 21"/>
                <a:gd name="T14" fmla="*/ 11 w 17"/>
                <a:gd name="T15" fmla="*/ 17 h 21"/>
                <a:gd name="T16" fmla="*/ 11 w 17"/>
                <a:gd name="T17" fmla="*/ 20 h 21"/>
                <a:gd name="T18" fmla="*/ 9 w 17"/>
                <a:gd name="T19" fmla="*/ 20 h 21"/>
                <a:gd name="T20" fmla="*/ 8 w 17"/>
                <a:gd name="T21" fmla="*/ 20 h 21"/>
                <a:gd name="T22" fmla="*/ 5 w 17"/>
                <a:gd name="T23" fmla="*/ 19 h 21"/>
                <a:gd name="T24" fmla="*/ 0 w 17"/>
                <a:gd name="T25" fmla="*/ 16 h 21"/>
                <a:gd name="T26" fmla="*/ 0 w 17"/>
                <a:gd name="T27" fmla="*/ 16 h 21"/>
                <a:gd name="T28" fmla="*/ 0 w 17"/>
                <a:gd name="T29" fmla="*/ 14 h 21"/>
                <a:gd name="T30" fmla="*/ 0 w 17"/>
                <a:gd name="T31" fmla="*/ 10 h 21"/>
                <a:gd name="T32" fmla="*/ 0 w 17"/>
                <a:gd name="T33" fmla="*/ 8 h 21"/>
                <a:gd name="T34" fmla="*/ 2 w 17"/>
                <a:gd name="T35" fmla="*/ 7 h 21"/>
                <a:gd name="T36" fmla="*/ 8 w 17"/>
                <a:gd name="T3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21">
                  <a:moveTo>
                    <a:pt x="8" y="0"/>
                  </a:moveTo>
                  <a:lnTo>
                    <a:pt x="16" y="6"/>
                  </a:lnTo>
                  <a:lnTo>
                    <a:pt x="12" y="13"/>
                  </a:lnTo>
                  <a:lnTo>
                    <a:pt x="9" y="14"/>
                  </a:lnTo>
                  <a:lnTo>
                    <a:pt x="9" y="14"/>
                  </a:lnTo>
                  <a:lnTo>
                    <a:pt x="9" y="14"/>
                  </a:lnTo>
                  <a:lnTo>
                    <a:pt x="11" y="16"/>
                  </a:lnTo>
                  <a:lnTo>
                    <a:pt x="11" y="17"/>
                  </a:lnTo>
                  <a:lnTo>
                    <a:pt x="11" y="20"/>
                  </a:lnTo>
                  <a:lnTo>
                    <a:pt x="9" y="20"/>
                  </a:lnTo>
                  <a:lnTo>
                    <a:pt x="8" y="20"/>
                  </a:lnTo>
                  <a:lnTo>
                    <a:pt x="5" y="19"/>
                  </a:lnTo>
                  <a:lnTo>
                    <a:pt x="0" y="16"/>
                  </a:lnTo>
                  <a:lnTo>
                    <a:pt x="0" y="16"/>
                  </a:lnTo>
                  <a:lnTo>
                    <a:pt x="0" y="14"/>
                  </a:lnTo>
                  <a:lnTo>
                    <a:pt x="0" y="10"/>
                  </a:lnTo>
                  <a:lnTo>
                    <a:pt x="0" y="8"/>
                  </a:lnTo>
                  <a:lnTo>
                    <a:pt x="2" y="7"/>
                  </a:lnTo>
                  <a:lnTo>
                    <a:pt x="8" y="0"/>
                  </a:lnTo>
                </a:path>
              </a:pathLst>
            </a:custGeom>
            <a:solidFill>
              <a:schemeClr val="tx2">
                <a:lumMod val="60000"/>
                <a:lumOff val="40000"/>
              </a:schemeClr>
            </a:solidFill>
            <a:ln w="9525" cap="rnd" cmpd="sng">
              <a:solidFill>
                <a:srgbClr val="000000"/>
              </a:solidFill>
              <a:prstDash val="solid"/>
              <a:round/>
              <a:headEnd type="none" w="sm" len="sm"/>
              <a:tailEnd type="none" w="sm" len="sm"/>
            </a:ln>
            <a:effec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41" name="Freeform 83"/>
            <p:cNvSpPr>
              <a:spLocks/>
            </p:cNvSpPr>
            <p:nvPr/>
          </p:nvSpPr>
          <p:spPr bwMode="auto">
            <a:xfrm>
              <a:off x="3397666" y="4339923"/>
              <a:ext cx="187475" cy="95628"/>
            </a:xfrm>
            <a:custGeom>
              <a:avLst/>
              <a:gdLst>
                <a:gd name="T0" fmla="*/ 1 w 279"/>
                <a:gd name="T1" fmla="*/ 57 h 142"/>
                <a:gd name="T2" fmla="*/ 14 w 279"/>
                <a:gd name="T3" fmla="*/ 56 h 142"/>
                <a:gd name="T4" fmla="*/ 35 w 279"/>
                <a:gd name="T5" fmla="*/ 51 h 142"/>
                <a:gd name="T6" fmla="*/ 53 w 279"/>
                <a:gd name="T7" fmla="*/ 46 h 142"/>
                <a:gd name="T8" fmla="*/ 145 w 279"/>
                <a:gd name="T9" fmla="*/ 27 h 142"/>
                <a:gd name="T10" fmla="*/ 154 w 279"/>
                <a:gd name="T11" fmla="*/ 16 h 142"/>
                <a:gd name="T12" fmla="*/ 166 w 279"/>
                <a:gd name="T13" fmla="*/ 2 h 142"/>
                <a:gd name="T14" fmla="*/ 178 w 279"/>
                <a:gd name="T15" fmla="*/ 0 h 142"/>
                <a:gd name="T16" fmla="*/ 178 w 279"/>
                <a:gd name="T17" fmla="*/ 0 h 142"/>
                <a:gd name="T18" fmla="*/ 182 w 279"/>
                <a:gd name="T19" fmla="*/ 11 h 142"/>
                <a:gd name="T20" fmla="*/ 192 w 279"/>
                <a:gd name="T21" fmla="*/ 18 h 142"/>
                <a:gd name="T22" fmla="*/ 196 w 279"/>
                <a:gd name="T23" fmla="*/ 22 h 142"/>
                <a:gd name="T24" fmla="*/ 186 w 279"/>
                <a:gd name="T25" fmla="*/ 33 h 142"/>
                <a:gd name="T26" fmla="*/ 184 w 279"/>
                <a:gd name="T27" fmla="*/ 43 h 142"/>
                <a:gd name="T28" fmla="*/ 181 w 279"/>
                <a:gd name="T29" fmla="*/ 60 h 142"/>
                <a:gd name="T30" fmla="*/ 205 w 279"/>
                <a:gd name="T31" fmla="*/ 65 h 142"/>
                <a:gd name="T32" fmla="*/ 215 w 279"/>
                <a:gd name="T33" fmla="*/ 76 h 142"/>
                <a:gd name="T34" fmla="*/ 219 w 279"/>
                <a:gd name="T35" fmla="*/ 89 h 142"/>
                <a:gd name="T36" fmla="*/ 226 w 279"/>
                <a:gd name="T37" fmla="*/ 89 h 142"/>
                <a:gd name="T38" fmla="*/ 226 w 279"/>
                <a:gd name="T39" fmla="*/ 93 h 142"/>
                <a:gd name="T40" fmla="*/ 236 w 279"/>
                <a:gd name="T41" fmla="*/ 101 h 142"/>
                <a:gd name="T42" fmla="*/ 258 w 279"/>
                <a:gd name="T43" fmla="*/ 101 h 142"/>
                <a:gd name="T44" fmla="*/ 269 w 279"/>
                <a:gd name="T45" fmla="*/ 87 h 142"/>
                <a:gd name="T46" fmla="*/ 264 w 279"/>
                <a:gd name="T47" fmla="*/ 76 h 142"/>
                <a:gd name="T48" fmla="*/ 252 w 279"/>
                <a:gd name="T49" fmla="*/ 68 h 142"/>
                <a:gd name="T50" fmla="*/ 247 w 279"/>
                <a:gd name="T51" fmla="*/ 71 h 142"/>
                <a:gd name="T52" fmla="*/ 247 w 279"/>
                <a:gd name="T53" fmla="*/ 65 h 142"/>
                <a:gd name="T54" fmla="*/ 262 w 279"/>
                <a:gd name="T55" fmla="*/ 68 h 142"/>
                <a:gd name="T56" fmla="*/ 278 w 279"/>
                <a:gd name="T57" fmla="*/ 95 h 142"/>
                <a:gd name="T58" fmla="*/ 278 w 279"/>
                <a:gd name="T59" fmla="*/ 102 h 142"/>
                <a:gd name="T60" fmla="*/ 278 w 279"/>
                <a:gd name="T61" fmla="*/ 105 h 142"/>
                <a:gd name="T62" fmla="*/ 272 w 279"/>
                <a:gd name="T63" fmla="*/ 104 h 142"/>
                <a:gd name="T64" fmla="*/ 261 w 279"/>
                <a:gd name="T65" fmla="*/ 111 h 142"/>
                <a:gd name="T66" fmla="*/ 250 w 279"/>
                <a:gd name="T67" fmla="*/ 113 h 142"/>
                <a:gd name="T68" fmla="*/ 242 w 279"/>
                <a:gd name="T69" fmla="*/ 123 h 142"/>
                <a:gd name="T70" fmla="*/ 231 w 279"/>
                <a:gd name="T71" fmla="*/ 132 h 142"/>
                <a:gd name="T72" fmla="*/ 228 w 279"/>
                <a:gd name="T73" fmla="*/ 112 h 142"/>
                <a:gd name="T74" fmla="*/ 219 w 279"/>
                <a:gd name="T75" fmla="*/ 109 h 142"/>
                <a:gd name="T76" fmla="*/ 217 w 279"/>
                <a:gd name="T77" fmla="*/ 128 h 142"/>
                <a:gd name="T78" fmla="*/ 217 w 279"/>
                <a:gd name="T79" fmla="*/ 122 h 142"/>
                <a:gd name="T80" fmla="*/ 208 w 279"/>
                <a:gd name="T81" fmla="*/ 126 h 142"/>
                <a:gd name="T82" fmla="*/ 208 w 279"/>
                <a:gd name="T83" fmla="*/ 134 h 142"/>
                <a:gd name="T84" fmla="*/ 196 w 279"/>
                <a:gd name="T85" fmla="*/ 141 h 142"/>
                <a:gd name="T86" fmla="*/ 193 w 279"/>
                <a:gd name="T87" fmla="*/ 135 h 142"/>
                <a:gd name="T88" fmla="*/ 192 w 279"/>
                <a:gd name="T89" fmla="*/ 131 h 142"/>
                <a:gd name="T90" fmla="*/ 169 w 279"/>
                <a:gd name="T91" fmla="*/ 108 h 142"/>
                <a:gd name="T92" fmla="*/ 130 w 279"/>
                <a:gd name="T93" fmla="*/ 102 h 142"/>
                <a:gd name="T94" fmla="*/ 56 w 279"/>
                <a:gd name="T95"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9" h="142">
                  <a:moveTo>
                    <a:pt x="4" y="132"/>
                  </a:moveTo>
                  <a:lnTo>
                    <a:pt x="0" y="132"/>
                  </a:lnTo>
                  <a:lnTo>
                    <a:pt x="1" y="59"/>
                  </a:lnTo>
                  <a:lnTo>
                    <a:pt x="1" y="57"/>
                  </a:lnTo>
                  <a:lnTo>
                    <a:pt x="4" y="57"/>
                  </a:lnTo>
                  <a:lnTo>
                    <a:pt x="7" y="57"/>
                  </a:lnTo>
                  <a:lnTo>
                    <a:pt x="10" y="56"/>
                  </a:lnTo>
                  <a:lnTo>
                    <a:pt x="14" y="56"/>
                  </a:lnTo>
                  <a:lnTo>
                    <a:pt x="20" y="55"/>
                  </a:lnTo>
                  <a:lnTo>
                    <a:pt x="25" y="54"/>
                  </a:lnTo>
                  <a:lnTo>
                    <a:pt x="30" y="52"/>
                  </a:lnTo>
                  <a:lnTo>
                    <a:pt x="35" y="51"/>
                  </a:lnTo>
                  <a:lnTo>
                    <a:pt x="40" y="49"/>
                  </a:lnTo>
                  <a:lnTo>
                    <a:pt x="46" y="48"/>
                  </a:lnTo>
                  <a:lnTo>
                    <a:pt x="50" y="46"/>
                  </a:lnTo>
                  <a:lnTo>
                    <a:pt x="53" y="46"/>
                  </a:lnTo>
                  <a:lnTo>
                    <a:pt x="56" y="45"/>
                  </a:lnTo>
                  <a:lnTo>
                    <a:pt x="58" y="45"/>
                  </a:lnTo>
                  <a:lnTo>
                    <a:pt x="59" y="45"/>
                  </a:lnTo>
                  <a:lnTo>
                    <a:pt x="145" y="27"/>
                  </a:lnTo>
                  <a:lnTo>
                    <a:pt x="151" y="21"/>
                  </a:lnTo>
                  <a:lnTo>
                    <a:pt x="152" y="21"/>
                  </a:lnTo>
                  <a:lnTo>
                    <a:pt x="152" y="18"/>
                  </a:lnTo>
                  <a:lnTo>
                    <a:pt x="154" y="16"/>
                  </a:lnTo>
                  <a:lnTo>
                    <a:pt x="154" y="15"/>
                  </a:lnTo>
                  <a:lnTo>
                    <a:pt x="157" y="9"/>
                  </a:lnTo>
                  <a:lnTo>
                    <a:pt x="162" y="5"/>
                  </a:lnTo>
                  <a:lnTo>
                    <a:pt x="166" y="2"/>
                  </a:lnTo>
                  <a:lnTo>
                    <a:pt x="170" y="0"/>
                  </a:lnTo>
                  <a:lnTo>
                    <a:pt x="173" y="0"/>
                  </a:lnTo>
                  <a:lnTo>
                    <a:pt x="176" y="0"/>
                  </a:lnTo>
                  <a:lnTo>
                    <a:pt x="178" y="0"/>
                  </a:lnTo>
                  <a:lnTo>
                    <a:pt x="179" y="0"/>
                  </a:lnTo>
                  <a:lnTo>
                    <a:pt x="178" y="0"/>
                  </a:lnTo>
                  <a:lnTo>
                    <a:pt x="178" y="0"/>
                  </a:lnTo>
                  <a:lnTo>
                    <a:pt x="178" y="0"/>
                  </a:lnTo>
                  <a:lnTo>
                    <a:pt x="178" y="2"/>
                  </a:lnTo>
                  <a:lnTo>
                    <a:pt x="179" y="5"/>
                  </a:lnTo>
                  <a:lnTo>
                    <a:pt x="181" y="8"/>
                  </a:lnTo>
                  <a:lnTo>
                    <a:pt x="182" y="11"/>
                  </a:lnTo>
                  <a:lnTo>
                    <a:pt x="186" y="13"/>
                  </a:lnTo>
                  <a:lnTo>
                    <a:pt x="190" y="18"/>
                  </a:lnTo>
                  <a:lnTo>
                    <a:pt x="190" y="18"/>
                  </a:lnTo>
                  <a:lnTo>
                    <a:pt x="192" y="18"/>
                  </a:lnTo>
                  <a:lnTo>
                    <a:pt x="195" y="18"/>
                  </a:lnTo>
                  <a:lnTo>
                    <a:pt x="196" y="19"/>
                  </a:lnTo>
                  <a:lnTo>
                    <a:pt x="197" y="19"/>
                  </a:lnTo>
                  <a:lnTo>
                    <a:pt x="196" y="22"/>
                  </a:lnTo>
                  <a:lnTo>
                    <a:pt x="193" y="25"/>
                  </a:lnTo>
                  <a:lnTo>
                    <a:pt x="186" y="29"/>
                  </a:lnTo>
                  <a:lnTo>
                    <a:pt x="186" y="30"/>
                  </a:lnTo>
                  <a:lnTo>
                    <a:pt x="186" y="33"/>
                  </a:lnTo>
                  <a:lnTo>
                    <a:pt x="186" y="38"/>
                  </a:lnTo>
                  <a:lnTo>
                    <a:pt x="186" y="38"/>
                  </a:lnTo>
                  <a:lnTo>
                    <a:pt x="185" y="39"/>
                  </a:lnTo>
                  <a:lnTo>
                    <a:pt x="184" y="43"/>
                  </a:lnTo>
                  <a:lnTo>
                    <a:pt x="181" y="48"/>
                  </a:lnTo>
                  <a:lnTo>
                    <a:pt x="179" y="54"/>
                  </a:lnTo>
                  <a:lnTo>
                    <a:pt x="179" y="57"/>
                  </a:lnTo>
                  <a:lnTo>
                    <a:pt x="181" y="60"/>
                  </a:lnTo>
                  <a:lnTo>
                    <a:pt x="185" y="60"/>
                  </a:lnTo>
                  <a:lnTo>
                    <a:pt x="192" y="59"/>
                  </a:lnTo>
                  <a:lnTo>
                    <a:pt x="197" y="60"/>
                  </a:lnTo>
                  <a:lnTo>
                    <a:pt x="205" y="65"/>
                  </a:lnTo>
                  <a:lnTo>
                    <a:pt x="209" y="72"/>
                  </a:lnTo>
                  <a:lnTo>
                    <a:pt x="214" y="72"/>
                  </a:lnTo>
                  <a:lnTo>
                    <a:pt x="214" y="74"/>
                  </a:lnTo>
                  <a:lnTo>
                    <a:pt x="215" y="76"/>
                  </a:lnTo>
                  <a:lnTo>
                    <a:pt x="215" y="79"/>
                  </a:lnTo>
                  <a:lnTo>
                    <a:pt x="216" y="84"/>
                  </a:lnTo>
                  <a:lnTo>
                    <a:pt x="217" y="86"/>
                  </a:lnTo>
                  <a:lnTo>
                    <a:pt x="219" y="89"/>
                  </a:lnTo>
                  <a:lnTo>
                    <a:pt x="220" y="89"/>
                  </a:lnTo>
                  <a:lnTo>
                    <a:pt x="223" y="87"/>
                  </a:lnTo>
                  <a:lnTo>
                    <a:pt x="225" y="87"/>
                  </a:lnTo>
                  <a:lnTo>
                    <a:pt x="226" y="89"/>
                  </a:lnTo>
                  <a:lnTo>
                    <a:pt x="226" y="90"/>
                  </a:lnTo>
                  <a:lnTo>
                    <a:pt x="226" y="92"/>
                  </a:lnTo>
                  <a:lnTo>
                    <a:pt x="226" y="92"/>
                  </a:lnTo>
                  <a:lnTo>
                    <a:pt x="226" y="93"/>
                  </a:lnTo>
                  <a:lnTo>
                    <a:pt x="228" y="95"/>
                  </a:lnTo>
                  <a:lnTo>
                    <a:pt x="229" y="96"/>
                  </a:lnTo>
                  <a:lnTo>
                    <a:pt x="232" y="99"/>
                  </a:lnTo>
                  <a:lnTo>
                    <a:pt x="236" y="101"/>
                  </a:lnTo>
                  <a:lnTo>
                    <a:pt x="244" y="102"/>
                  </a:lnTo>
                  <a:lnTo>
                    <a:pt x="252" y="102"/>
                  </a:lnTo>
                  <a:lnTo>
                    <a:pt x="255" y="101"/>
                  </a:lnTo>
                  <a:lnTo>
                    <a:pt x="258" y="101"/>
                  </a:lnTo>
                  <a:lnTo>
                    <a:pt x="261" y="98"/>
                  </a:lnTo>
                  <a:lnTo>
                    <a:pt x="265" y="95"/>
                  </a:lnTo>
                  <a:lnTo>
                    <a:pt x="268" y="92"/>
                  </a:lnTo>
                  <a:lnTo>
                    <a:pt x="269" y="87"/>
                  </a:lnTo>
                  <a:lnTo>
                    <a:pt x="269" y="84"/>
                  </a:lnTo>
                  <a:lnTo>
                    <a:pt x="266" y="81"/>
                  </a:lnTo>
                  <a:lnTo>
                    <a:pt x="265" y="79"/>
                  </a:lnTo>
                  <a:lnTo>
                    <a:pt x="264" y="76"/>
                  </a:lnTo>
                  <a:lnTo>
                    <a:pt x="261" y="75"/>
                  </a:lnTo>
                  <a:lnTo>
                    <a:pt x="258" y="71"/>
                  </a:lnTo>
                  <a:lnTo>
                    <a:pt x="255" y="69"/>
                  </a:lnTo>
                  <a:lnTo>
                    <a:pt x="252" y="68"/>
                  </a:lnTo>
                  <a:lnTo>
                    <a:pt x="250" y="68"/>
                  </a:lnTo>
                  <a:lnTo>
                    <a:pt x="247" y="71"/>
                  </a:lnTo>
                  <a:lnTo>
                    <a:pt x="247" y="71"/>
                  </a:lnTo>
                  <a:lnTo>
                    <a:pt x="247" y="71"/>
                  </a:lnTo>
                  <a:lnTo>
                    <a:pt x="247" y="72"/>
                  </a:lnTo>
                  <a:lnTo>
                    <a:pt x="247" y="72"/>
                  </a:lnTo>
                  <a:lnTo>
                    <a:pt x="247" y="65"/>
                  </a:lnTo>
                  <a:lnTo>
                    <a:pt x="247" y="65"/>
                  </a:lnTo>
                  <a:lnTo>
                    <a:pt x="249" y="63"/>
                  </a:lnTo>
                  <a:lnTo>
                    <a:pt x="252" y="63"/>
                  </a:lnTo>
                  <a:lnTo>
                    <a:pt x="258" y="65"/>
                  </a:lnTo>
                  <a:lnTo>
                    <a:pt x="262" y="68"/>
                  </a:lnTo>
                  <a:lnTo>
                    <a:pt x="268" y="74"/>
                  </a:lnTo>
                  <a:lnTo>
                    <a:pt x="274" y="82"/>
                  </a:lnTo>
                  <a:lnTo>
                    <a:pt x="278" y="95"/>
                  </a:lnTo>
                  <a:lnTo>
                    <a:pt x="278" y="95"/>
                  </a:lnTo>
                  <a:lnTo>
                    <a:pt x="278" y="96"/>
                  </a:lnTo>
                  <a:lnTo>
                    <a:pt x="278" y="98"/>
                  </a:lnTo>
                  <a:lnTo>
                    <a:pt x="278" y="101"/>
                  </a:lnTo>
                  <a:lnTo>
                    <a:pt x="278" y="102"/>
                  </a:lnTo>
                  <a:lnTo>
                    <a:pt x="278" y="104"/>
                  </a:lnTo>
                  <a:lnTo>
                    <a:pt x="278" y="105"/>
                  </a:lnTo>
                  <a:lnTo>
                    <a:pt x="278" y="105"/>
                  </a:lnTo>
                  <a:lnTo>
                    <a:pt x="278" y="105"/>
                  </a:lnTo>
                  <a:lnTo>
                    <a:pt x="277" y="105"/>
                  </a:lnTo>
                  <a:lnTo>
                    <a:pt x="275" y="104"/>
                  </a:lnTo>
                  <a:lnTo>
                    <a:pt x="274" y="104"/>
                  </a:lnTo>
                  <a:lnTo>
                    <a:pt x="272" y="104"/>
                  </a:lnTo>
                  <a:lnTo>
                    <a:pt x="269" y="105"/>
                  </a:lnTo>
                  <a:lnTo>
                    <a:pt x="265" y="106"/>
                  </a:lnTo>
                  <a:lnTo>
                    <a:pt x="262" y="109"/>
                  </a:lnTo>
                  <a:lnTo>
                    <a:pt x="261" y="111"/>
                  </a:lnTo>
                  <a:lnTo>
                    <a:pt x="259" y="111"/>
                  </a:lnTo>
                  <a:lnTo>
                    <a:pt x="256" y="111"/>
                  </a:lnTo>
                  <a:lnTo>
                    <a:pt x="253" y="112"/>
                  </a:lnTo>
                  <a:lnTo>
                    <a:pt x="250" y="113"/>
                  </a:lnTo>
                  <a:lnTo>
                    <a:pt x="247" y="116"/>
                  </a:lnTo>
                  <a:lnTo>
                    <a:pt x="245" y="119"/>
                  </a:lnTo>
                  <a:lnTo>
                    <a:pt x="242" y="122"/>
                  </a:lnTo>
                  <a:lnTo>
                    <a:pt x="242" y="123"/>
                  </a:lnTo>
                  <a:lnTo>
                    <a:pt x="241" y="123"/>
                  </a:lnTo>
                  <a:lnTo>
                    <a:pt x="239" y="123"/>
                  </a:lnTo>
                  <a:lnTo>
                    <a:pt x="239" y="125"/>
                  </a:lnTo>
                  <a:lnTo>
                    <a:pt x="231" y="132"/>
                  </a:lnTo>
                  <a:lnTo>
                    <a:pt x="226" y="129"/>
                  </a:lnTo>
                  <a:lnTo>
                    <a:pt x="228" y="117"/>
                  </a:lnTo>
                  <a:lnTo>
                    <a:pt x="228" y="114"/>
                  </a:lnTo>
                  <a:lnTo>
                    <a:pt x="228" y="112"/>
                  </a:lnTo>
                  <a:lnTo>
                    <a:pt x="226" y="111"/>
                  </a:lnTo>
                  <a:lnTo>
                    <a:pt x="223" y="108"/>
                  </a:lnTo>
                  <a:lnTo>
                    <a:pt x="222" y="108"/>
                  </a:lnTo>
                  <a:lnTo>
                    <a:pt x="219" y="109"/>
                  </a:lnTo>
                  <a:lnTo>
                    <a:pt x="217" y="113"/>
                  </a:lnTo>
                  <a:lnTo>
                    <a:pt x="217" y="119"/>
                  </a:lnTo>
                  <a:lnTo>
                    <a:pt x="217" y="126"/>
                  </a:lnTo>
                  <a:lnTo>
                    <a:pt x="217" y="128"/>
                  </a:lnTo>
                  <a:lnTo>
                    <a:pt x="217" y="129"/>
                  </a:lnTo>
                  <a:lnTo>
                    <a:pt x="217" y="128"/>
                  </a:lnTo>
                  <a:lnTo>
                    <a:pt x="217" y="125"/>
                  </a:lnTo>
                  <a:lnTo>
                    <a:pt x="217" y="122"/>
                  </a:lnTo>
                  <a:lnTo>
                    <a:pt x="217" y="120"/>
                  </a:lnTo>
                  <a:lnTo>
                    <a:pt x="217" y="119"/>
                  </a:lnTo>
                  <a:lnTo>
                    <a:pt x="211" y="126"/>
                  </a:lnTo>
                  <a:lnTo>
                    <a:pt x="208" y="126"/>
                  </a:lnTo>
                  <a:lnTo>
                    <a:pt x="208" y="126"/>
                  </a:lnTo>
                  <a:lnTo>
                    <a:pt x="208" y="128"/>
                  </a:lnTo>
                  <a:lnTo>
                    <a:pt x="208" y="131"/>
                  </a:lnTo>
                  <a:lnTo>
                    <a:pt x="208" y="134"/>
                  </a:lnTo>
                  <a:lnTo>
                    <a:pt x="206" y="137"/>
                  </a:lnTo>
                  <a:lnTo>
                    <a:pt x="203" y="139"/>
                  </a:lnTo>
                  <a:lnTo>
                    <a:pt x="200" y="141"/>
                  </a:lnTo>
                  <a:lnTo>
                    <a:pt x="196" y="141"/>
                  </a:lnTo>
                  <a:lnTo>
                    <a:pt x="195" y="141"/>
                  </a:lnTo>
                  <a:lnTo>
                    <a:pt x="195" y="139"/>
                  </a:lnTo>
                  <a:lnTo>
                    <a:pt x="195" y="138"/>
                  </a:lnTo>
                  <a:lnTo>
                    <a:pt x="193" y="135"/>
                  </a:lnTo>
                  <a:lnTo>
                    <a:pt x="192" y="134"/>
                  </a:lnTo>
                  <a:lnTo>
                    <a:pt x="192" y="132"/>
                  </a:lnTo>
                  <a:lnTo>
                    <a:pt x="192" y="131"/>
                  </a:lnTo>
                  <a:lnTo>
                    <a:pt x="192" y="131"/>
                  </a:lnTo>
                  <a:lnTo>
                    <a:pt x="186" y="126"/>
                  </a:lnTo>
                  <a:lnTo>
                    <a:pt x="179" y="122"/>
                  </a:lnTo>
                  <a:lnTo>
                    <a:pt x="173" y="120"/>
                  </a:lnTo>
                  <a:lnTo>
                    <a:pt x="169" y="108"/>
                  </a:lnTo>
                  <a:lnTo>
                    <a:pt x="163" y="108"/>
                  </a:lnTo>
                  <a:lnTo>
                    <a:pt x="159" y="96"/>
                  </a:lnTo>
                  <a:lnTo>
                    <a:pt x="130" y="104"/>
                  </a:lnTo>
                  <a:lnTo>
                    <a:pt x="130" y="102"/>
                  </a:lnTo>
                  <a:lnTo>
                    <a:pt x="59" y="120"/>
                  </a:lnTo>
                  <a:lnTo>
                    <a:pt x="61" y="123"/>
                  </a:lnTo>
                  <a:lnTo>
                    <a:pt x="56" y="125"/>
                  </a:lnTo>
                  <a:lnTo>
                    <a:pt x="56" y="120"/>
                  </a:lnTo>
                  <a:lnTo>
                    <a:pt x="4" y="132"/>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42" name="Freeform 84"/>
            <p:cNvSpPr>
              <a:spLocks/>
            </p:cNvSpPr>
            <p:nvPr/>
          </p:nvSpPr>
          <p:spPr bwMode="auto">
            <a:xfrm>
              <a:off x="3397666" y="4339923"/>
              <a:ext cx="187475" cy="95628"/>
            </a:xfrm>
            <a:custGeom>
              <a:avLst/>
              <a:gdLst>
                <a:gd name="T0" fmla="*/ 1 w 279"/>
                <a:gd name="T1" fmla="*/ 59 h 142"/>
                <a:gd name="T2" fmla="*/ 10 w 279"/>
                <a:gd name="T3" fmla="*/ 56 h 142"/>
                <a:gd name="T4" fmla="*/ 30 w 279"/>
                <a:gd name="T5" fmla="*/ 52 h 142"/>
                <a:gd name="T6" fmla="*/ 50 w 279"/>
                <a:gd name="T7" fmla="*/ 46 h 142"/>
                <a:gd name="T8" fmla="*/ 59 w 279"/>
                <a:gd name="T9" fmla="*/ 45 h 142"/>
                <a:gd name="T10" fmla="*/ 152 w 279"/>
                <a:gd name="T11" fmla="*/ 21 h 142"/>
                <a:gd name="T12" fmla="*/ 154 w 279"/>
                <a:gd name="T13" fmla="*/ 15 h 142"/>
                <a:gd name="T14" fmla="*/ 170 w 279"/>
                <a:gd name="T15" fmla="*/ 0 h 142"/>
                <a:gd name="T16" fmla="*/ 179 w 279"/>
                <a:gd name="T17" fmla="*/ 0 h 142"/>
                <a:gd name="T18" fmla="*/ 178 w 279"/>
                <a:gd name="T19" fmla="*/ 0 h 142"/>
                <a:gd name="T20" fmla="*/ 182 w 279"/>
                <a:gd name="T21" fmla="*/ 11 h 142"/>
                <a:gd name="T22" fmla="*/ 190 w 279"/>
                <a:gd name="T23" fmla="*/ 18 h 142"/>
                <a:gd name="T24" fmla="*/ 197 w 279"/>
                <a:gd name="T25" fmla="*/ 19 h 142"/>
                <a:gd name="T26" fmla="*/ 186 w 279"/>
                <a:gd name="T27" fmla="*/ 29 h 142"/>
                <a:gd name="T28" fmla="*/ 186 w 279"/>
                <a:gd name="T29" fmla="*/ 38 h 142"/>
                <a:gd name="T30" fmla="*/ 181 w 279"/>
                <a:gd name="T31" fmla="*/ 48 h 142"/>
                <a:gd name="T32" fmla="*/ 185 w 279"/>
                <a:gd name="T33" fmla="*/ 60 h 142"/>
                <a:gd name="T34" fmla="*/ 209 w 279"/>
                <a:gd name="T35" fmla="*/ 72 h 142"/>
                <a:gd name="T36" fmla="*/ 215 w 279"/>
                <a:gd name="T37" fmla="*/ 76 h 142"/>
                <a:gd name="T38" fmla="*/ 219 w 279"/>
                <a:gd name="T39" fmla="*/ 89 h 142"/>
                <a:gd name="T40" fmla="*/ 225 w 279"/>
                <a:gd name="T41" fmla="*/ 87 h 142"/>
                <a:gd name="T42" fmla="*/ 226 w 279"/>
                <a:gd name="T43" fmla="*/ 92 h 142"/>
                <a:gd name="T44" fmla="*/ 229 w 279"/>
                <a:gd name="T45" fmla="*/ 96 h 142"/>
                <a:gd name="T46" fmla="*/ 252 w 279"/>
                <a:gd name="T47" fmla="*/ 102 h 142"/>
                <a:gd name="T48" fmla="*/ 261 w 279"/>
                <a:gd name="T49" fmla="*/ 98 h 142"/>
                <a:gd name="T50" fmla="*/ 269 w 279"/>
                <a:gd name="T51" fmla="*/ 84 h 142"/>
                <a:gd name="T52" fmla="*/ 264 w 279"/>
                <a:gd name="T53" fmla="*/ 76 h 142"/>
                <a:gd name="T54" fmla="*/ 252 w 279"/>
                <a:gd name="T55" fmla="*/ 68 h 142"/>
                <a:gd name="T56" fmla="*/ 247 w 279"/>
                <a:gd name="T57" fmla="*/ 71 h 142"/>
                <a:gd name="T58" fmla="*/ 247 w 279"/>
                <a:gd name="T59" fmla="*/ 65 h 142"/>
                <a:gd name="T60" fmla="*/ 252 w 279"/>
                <a:gd name="T61" fmla="*/ 63 h 142"/>
                <a:gd name="T62" fmla="*/ 274 w 279"/>
                <a:gd name="T63" fmla="*/ 82 h 142"/>
                <a:gd name="T64" fmla="*/ 278 w 279"/>
                <a:gd name="T65" fmla="*/ 96 h 142"/>
                <a:gd name="T66" fmla="*/ 278 w 279"/>
                <a:gd name="T67" fmla="*/ 104 h 142"/>
                <a:gd name="T68" fmla="*/ 278 w 279"/>
                <a:gd name="T69" fmla="*/ 105 h 142"/>
                <a:gd name="T70" fmla="*/ 272 w 279"/>
                <a:gd name="T71" fmla="*/ 104 h 142"/>
                <a:gd name="T72" fmla="*/ 262 w 279"/>
                <a:gd name="T73" fmla="*/ 109 h 142"/>
                <a:gd name="T74" fmla="*/ 253 w 279"/>
                <a:gd name="T75" fmla="*/ 112 h 142"/>
                <a:gd name="T76" fmla="*/ 242 w 279"/>
                <a:gd name="T77" fmla="*/ 122 h 142"/>
                <a:gd name="T78" fmla="*/ 239 w 279"/>
                <a:gd name="T79" fmla="*/ 123 h 142"/>
                <a:gd name="T80" fmla="*/ 228 w 279"/>
                <a:gd name="T81" fmla="*/ 117 h 142"/>
                <a:gd name="T82" fmla="*/ 226 w 279"/>
                <a:gd name="T83" fmla="*/ 111 h 142"/>
                <a:gd name="T84" fmla="*/ 217 w 279"/>
                <a:gd name="T85" fmla="*/ 113 h 142"/>
                <a:gd name="T86" fmla="*/ 217 w 279"/>
                <a:gd name="T87" fmla="*/ 128 h 142"/>
                <a:gd name="T88" fmla="*/ 217 w 279"/>
                <a:gd name="T89" fmla="*/ 122 h 142"/>
                <a:gd name="T90" fmla="*/ 208 w 279"/>
                <a:gd name="T91" fmla="*/ 126 h 142"/>
                <a:gd name="T92" fmla="*/ 208 w 279"/>
                <a:gd name="T93" fmla="*/ 131 h 142"/>
                <a:gd name="T94" fmla="*/ 200 w 279"/>
                <a:gd name="T95" fmla="*/ 141 h 142"/>
                <a:gd name="T96" fmla="*/ 195 w 279"/>
                <a:gd name="T97" fmla="*/ 139 h 142"/>
                <a:gd name="T98" fmla="*/ 192 w 279"/>
                <a:gd name="T99" fmla="*/ 132 h 142"/>
                <a:gd name="T100" fmla="*/ 179 w 279"/>
                <a:gd name="T101" fmla="*/ 122 h 142"/>
                <a:gd name="T102" fmla="*/ 159 w 279"/>
                <a:gd name="T103" fmla="*/ 96 h 142"/>
                <a:gd name="T104" fmla="*/ 61 w 279"/>
                <a:gd name="T105" fmla="*/ 12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9" h="142">
                  <a:moveTo>
                    <a:pt x="4" y="132"/>
                  </a:moveTo>
                  <a:lnTo>
                    <a:pt x="0" y="132"/>
                  </a:lnTo>
                  <a:lnTo>
                    <a:pt x="1" y="59"/>
                  </a:lnTo>
                  <a:lnTo>
                    <a:pt x="1" y="59"/>
                  </a:lnTo>
                  <a:lnTo>
                    <a:pt x="1" y="57"/>
                  </a:lnTo>
                  <a:lnTo>
                    <a:pt x="4" y="57"/>
                  </a:lnTo>
                  <a:lnTo>
                    <a:pt x="7" y="57"/>
                  </a:lnTo>
                  <a:lnTo>
                    <a:pt x="10" y="56"/>
                  </a:lnTo>
                  <a:lnTo>
                    <a:pt x="14" y="56"/>
                  </a:lnTo>
                  <a:lnTo>
                    <a:pt x="20" y="55"/>
                  </a:lnTo>
                  <a:lnTo>
                    <a:pt x="25" y="54"/>
                  </a:lnTo>
                  <a:lnTo>
                    <a:pt x="30" y="52"/>
                  </a:lnTo>
                  <a:lnTo>
                    <a:pt x="35" y="51"/>
                  </a:lnTo>
                  <a:lnTo>
                    <a:pt x="40" y="49"/>
                  </a:lnTo>
                  <a:lnTo>
                    <a:pt x="46" y="48"/>
                  </a:lnTo>
                  <a:lnTo>
                    <a:pt x="50" y="46"/>
                  </a:lnTo>
                  <a:lnTo>
                    <a:pt x="53" y="46"/>
                  </a:lnTo>
                  <a:lnTo>
                    <a:pt x="56" y="45"/>
                  </a:lnTo>
                  <a:lnTo>
                    <a:pt x="58" y="45"/>
                  </a:lnTo>
                  <a:lnTo>
                    <a:pt x="59" y="45"/>
                  </a:lnTo>
                  <a:lnTo>
                    <a:pt x="145" y="27"/>
                  </a:lnTo>
                  <a:lnTo>
                    <a:pt x="151" y="21"/>
                  </a:lnTo>
                  <a:lnTo>
                    <a:pt x="151" y="21"/>
                  </a:lnTo>
                  <a:lnTo>
                    <a:pt x="152" y="21"/>
                  </a:lnTo>
                  <a:lnTo>
                    <a:pt x="152" y="18"/>
                  </a:lnTo>
                  <a:lnTo>
                    <a:pt x="154" y="16"/>
                  </a:lnTo>
                  <a:lnTo>
                    <a:pt x="154" y="15"/>
                  </a:lnTo>
                  <a:lnTo>
                    <a:pt x="154" y="15"/>
                  </a:lnTo>
                  <a:lnTo>
                    <a:pt x="157" y="9"/>
                  </a:lnTo>
                  <a:lnTo>
                    <a:pt x="162" y="5"/>
                  </a:lnTo>
                  <a:lnTo>
                    <a:pt x="166" y="2"/>
                  </a:lnTo>
                  <a:lnTo>
                    <a:pt x="170" y="0"/>
                  </a:lnTo>
                  <a:lnTo>
                    <a:pt x="173" y="0"/>
                  </a:lnTo>
                  <a:lnTo>
                    <a:pt x="176" y="0"/>
                  </a:lnTo>
                  <a:lnTo>
                    <a:pt x="178" y="0"/>
                  </a:lnTo>
                  <a:lnTo>
                    <a:pt x="179" y="0"/>
                  </a:lnTo>
                  <a:lnTo>
                    <a:pt x="178" y="0"/>
                  </a:lnTo>
                  <a:lnTo>
                    <a:pt x="178" y="0"/>
                  </a:lnTo>
                  <a:lnTo>
                    <a:pt x="178" y="0"/>
                  </a:lnTo>
                  <a:lnTo>
                    <a:pt x="178" y="0"/>
                  </a:lnTo>
                  <a:lnTo>
                    <a:pt x="178" y="2"/>
                  </a:lnTo>
                  <a:lnTo>
                    <a:pt x="179" y="5"/>
                  </a:lnTo>
                  <a:lnTo>
                    <a:pt x="181" y="8"/>
                  </a:lnTo>
                  <a:lnTo>
                    <a:pt x="182" y="11"/>
                  </a:lnTo>
                  <a:lnTo>
                    <a:pt x="186" y="13"/>
                  </a:lnTo>
                  <a:lnTo>
                    <a:pt x="190" y="18"/>
                  </a:lnTo>
                  <a:lnTo>
                    <a:pt x="190" y="18"/>
                  </a:lnTo>
                  <a:lnTo>
                    <a:pt x="190" y="18"/>
                  </a:lnTo>
                  <a:lnTo>
                    <a:pt x="192" y="18"/>
                  </a:lnTo>
                  <a:lnTo>
                    <a:pt x="195" y="18"/>
                  </a:lnTo>
                  <a:lnTo>
                    <a:pt x="196" y="19"/>
                  </a:lnTo>
                  <a:lnTo>
                    <a:pt x="197" y="19"/>
                  </a:lnTo>
                  <a:lnTo>
                    <a:pt x="196" y="22"/>
                  </a:lnTo>
                  <a:lnTo>
                    <a:pt x="193" y="25"/>
                  </a:lnTo>
                  <a:lnTo>
                    <a:pt x="186" y="29"/>
                  </a:lnTo>
                  <a:lnTo>
                    <a:pt x="186" y="29"/>
                  </a:lnTo>
                  <a:lnTo>
                    <a:pt x="186" y="30"/>
                  </a:lnTo>
                  <a:lnTo>
                    <a:pt x="186" y="33"/>
                  </a:lnTo>
                  <a:lnTo>
                    <a:pt x="186" y="38"/>
                  </a:lnTo>
                  <a:lnTo>
                    <a:pt x="186" y="38"/>
                  </a:lnTo>
                  <a:lnTo>
                    <a:pt x="186" y="38"/>
                  </a:lnTo>
                  <a:lnTo>
                    <a:pt x="185" y="39"/>
                  </a:lnTo>
                  <a:lnTo>
                    <a:pt x="184" y="43"/>
                  </a:lnTo>
                  <a:lnTo>
                    <a:pt x="181" y="48"/>
                  </a:lnTo>
                  <a:lnTo>
                    <a:pt x="179" y="54"/>
                  </a:lnTo>
                  <a:lnTo>
                    <a:pt x="179" y="57"/>
                  </a:lnTo>
                  <a:lnTo>
                    <a:pt x="181" y="60"/>
                  </a:lnTo>
                  <a:lnTo>
                    <a:pt x="185" y="60"/>
                  </a:lnTo>
                  <a:lnTo>
                    <a:pt x="192" y="59"/>
                  </a:lnTo>
                  <a:lnTo>
                    <a:pt x="197" y="60"/>
                  </a:lnTo>
                  <a:lnTo>
                    <a:pt x="205" y="65"/>
                  </a:lnTo>
                  <a:lnTo>
                    <a:pt x="209" y="72"/>
                  </a:lnTo>
                  <a:lnTo>
                    <a:pt x="214" y="72"/>
                  </a:lnTo>
                  <a:lnTo>
                    <a:pt x="214" y="72"/>
                  </a:lnTo>
                  <a:lnTo>
                    <a:pt x="214" y="74"/>
                  </a:lnTo>
                  <a:lnTo>
                    <a:pt x="215" y="76"/>
                  </a:lnTo>
                  <a:lnTo>
                    <a:pt x="215" y="79"/>
                  </a:lnTo>
                  <a:lnTo>
                    <a:pt x="216" y="84"/>
                  </a:lnTo>
                  <a:lnTo>
                    <a:pt x="217" y="86"/>
                  </a:lnTo>
                  <a:lnTo>
                    <a:pt x="219" y="89"/>
                  </a:lnTo>
                  <a:lnTo>
                    <a:pt x="220" y="89"/>
                  </a:lnTo>
                  <a:lnTo>
                    <a:pt x="223" y="87"/>
                  </a:lnTo>
                  <a:lnTo>
                    <a:pt x="223" y="87"/>
                  </a:lnTo>
                  <a:lnTo>
                    <a:pt x="225" y="87"/>
                  </a:lnTo>
                  <a:lnTo>
                    <a:pt x="226" y="89"/>
                  </a:lnTo>
                  <a:lnTo>
                    <a:pt x="226" y="90"/>
                  </a:lnTo>
                  <a:lnTo>
                    <a:pt x="226" y="92"/>
                  </a:lnTo>
                  <a:lnTo>
                    <a:pt x="226" y="92"/>
                  </a:lnTo>
                  <a:lnTo>
                    <a:pt x="226" y="92"/>
                  </a:lnTo>
                  <a:lnTo>
                    <a:pt x="226" y="93"/>
                  </a:lnTo>
                  <a:lnTo>
                    <a:pt x="228" y="95"/>
                  </a:lnTo>
                  <a:lnTo>
                    <a:pt x="229" y="96"/>
                  </a:lnTo>
                  <a:lnTo>
                    <a:pt x="232" y="99"/>
                  </a:lnTo>
                  <a:lnTo>
                    <a:pt x="236" y="101"/>
                  </a:lnTo>
                  <a:lnTo>
                    <a:pt x="244" y="102"/>
                  </a:lnTo>
                  <a:lnTo>
                    <a:pt x="252" y="102"/>
                  </a:lnTo>
                  <a:lnTo>
                    <a:pt x="252" y="102"/>
                  </a:lnTo>
                  <a:lnTo>
                    <a:pt x="255" y="101"/>
                  </a:lnTo>
                  <a:lnTo>
                    <a:pt x="258" y="101"/>
                  </a:lnTo>
                  <a:lnTo>
                    <a:pt x="261" y="98"/>
                  </a:lnTo>
                  <a:lnTo>
                    <a:pt x="265" y="95"/>
                  </a:lnTo>
                  <a:lnTo>
                    <a:pt x="268" y="92"/>
                  </a:lnTo>
                  <a:lnTo>
                    <a:pt x="269" y="87"/>
                  </a:lnTo>
                  <a:lnTo>
                    <a:pt x="269" y="84"/>
                  </a:lnTo>
                  <a:lnTo>
                    <a:pt x="266" y="81"/>
                  </a:lnTo>
                  <a:lnTo>
                    <a:pt x="266" y="81"/>
                  </a:lnTo>
                  <a:lnTo>
                    <a:pt x="265" y="79"/>
                  </a:lnTo>
                  <a:lnTo>
                    <a:pt x="264" y="76"/>
                  </a:lnTo>
                  <a:lnTo>
                    <a:pt x="261" y="75"/>
                  </a:lnTo>
                  <a:lnTo>
                    <a:pt x="258" y="71"/>
                  </a:lnTo>
                  <a:lnTo>
                    <a:pt x="255" y="69"/>
                  </a:lnTo>
                  <a:lnTo>
                    <a:pt x="252" y="68"/>
                  </a:lnTo>
                  <a:lnTo>
                    <a:pt x="250" y="68"/>
                  </a:lnTo>
                  <a:lnTo>
                    <a:pt x="247" y="71"/>
                  </a:lnTo>
                  <a:lnTo>
                    <a:pt x="247" y="71"/>
                  </a:lnTo>
                  <a:lnTo>
                    <a:pt x="247" y="71"/>
                  </a:lnTo>
                  <a:lnTo>
                    <a:pt x="247" y="71"/>
                  </a:lnTo>
                  <a:lnTo>
                    <a:pt x="247" y="72"/>
                  </a:lnTo>
                  <a:lnTo>
                    <a:pt x="247" y="72"/>
                  </a:lnTo>
                  <a:lnTo>
                    <a:pt x="247" y="65"/>
                  </a:lnTo>
                  <a:lnTo>
                    <a:pt x="247" y="65"/>
                  </a:lnTo>
                  <a:lnTo>
                    <a:pt x="247" y="65"/>
                  </a:lnTo>
                  <a:lnTo>
                    <a:pt x="249" y="63"/>
                  </a:lnTo>
                  <a:lnTo>
                    <a:pt x="252" y="63"/>
                  </a:lnTo>
                  <a:lnTo>
                    <a:pt x="258" y="65"/>
                  </a:lnTo>
                  <a:lnTo>
                    <a:pt x="262" y="68"/>
                  </a:lnTo>
                  <a:lnTo>
                    <a:pt x="268" y="74"/>
                  </a:lnTo>
                  <a:lnTo>
                    <a:pt x="274" y="82"/>
                  </a:lnTo>
                  <a:lnTo>
                    <a:pt x="278" y="95"/>
                  </a:lnTo>
                  <a:lnTo>
                    <a:pt x="278" y="95"/>
                  </a:lnTo>
                  <a:lnTo>
                    <a:pt x="278" y="95"/>
                  </a:lnTo>
                  <a:lnTo>
                    <a:pt x="278" y="96"/>
                  </a:lnTo>
                  <a:lnTo>
                    <a:pt x="278" y="98"/>
                  </a:lnTo>
                  <a:lnTo>
                    <a:pt x="278" y="101"/>
                  </a:lnTo>
                  <a:lnTo>
                    <a:pt x="278" y="102"/>
                  </a:lnTo>
                  <a:lnTo>
                    <a:pt x="278" y="104"/>
                  </a:lnTo>
                  <a:lnTo>
                    <a:pt x="278" y="105"/>
                  </a:lnTo>
                  <a:lnTo>
                    <a:pt x="278" y="105"/>
                  </a:lnTo>
                  <a:lnTo>
                    <a:pt x="278" y="105"/>
                  </a:lnTo>
                  <a:lnTo>
                    <a:pt x="278" y="105"/>
                  </a:lnTo>
                  <a:lnTo>
                    <a:pt x="277" y="105"/>
                  </a:lnTo>
                  <a:lnTo>
                    <a:pt x="275" y="104"/>
                  </a:lnTo>
                  <a:lnTo>
                    <a:pt x="274" y="104"/>
                  </a:lnTo>
                  <a:lnTo>
                    <a:pt x="272" y="104"/>
                  </a:lnTo>
                  <a:lnTo>
                    <a:pt x="269" y="105"/>
                  </a:lnTo>
                  <a:lnTo>
                    <a:pt x="265" y="106"/>
                  </a:lnTo>
                  <a:lnTo>
                    <a:pt x="262" y="109"/>
                  </a:lnTo>
                  <a:lnTo>
                    <a:pt x="262" y="109"/>
                  </a:lnTo>
                  <a:lnTo>
                    <a:pt x="261" y="111"/>
                  </a:lnTo>
                  <a:lnTo>
                    <a:pt x="259" y="111"/>
                  </a:lnTo>
                  <a:lnTo>
                    <a:pt x="256" y="111"/>
                  </a:lnTo>
                  <a:lnTo>
                    <a:pt x="253" y="112"/>
                  </a:lnTo>
                  <a:lnTo>
                    <a:pt x="250" y="113"/>
                  </a:lnTo>
                  <a:lnTo>
                    <a:pt x="247" y="116"/>
                  </a:lnTo>
                  <a:lnTo>
                    <a:pt x="245" y="119"/>
                  </a:lnTo>
                  <a:lnTo>
                    <a:pt x="242" y="122"/>
                  </a:lnTo>
                  <a:lnTo>
                    <a:pt x="242" y="122"/>
                  </a:lnTo>
                  <a:lnTo>
                    <a:pt x="242" y="123"/>
                  </a:lnTo>
                  <a:lnTo>
                    <a:pt x="241" y="123"/>
                  </a:lnTo>
                  <a:lnTo>
                    <a:pt x="239" y="123"/>
                  </a:lnTo>
                  <a:lnTo>
                    <a:pt x="239" y="125"/>
                  </a:lnTo>
                  <a:lnTo>
                    <a:pt x="231" y="132"/>
                  </a:lnTo>
                  <a:lnTo>
                    <a:pt x="226" y="129"/>
                  </a:lnTo>
                  <a:lnTo>
                    <a:pt x="228" y="117"/>
                  </a:lnTo>
                  <a:lnTo>
                    <a:pt x="228" y="117"/>
                  </a:lnTo>
                  <a:lnTo>
                    <a:pt x="228" y="114"/>
                  </a:lnTo>
                  <a:lnTo>
                    <a:pt x="228" y="112"/>
                  </a:lnTo>
                  <a:lnTo>
                    <a:pt x="226" y="111"/>
                  </a:lnTo>
                  <a:lnTo>
                    <a:pt x="223" y="108"/>
                  </a:lnTo>
                  <a:lnTo>
                    <a:pt x="222" y="108"/>
                  </a:lnTo>
                  <a:lnTo>
                    <a:pt x="219" y="109"/>
                  </a:lnTo>
                  <a:lnTo>
                    <a:pt x="217" y="113"/>
                  </a:lnTo>
                  <a:lnTo>
                    <a:pt x="217" y="119"/>
                  </a:lnTo>
                  <a:lnTo>
                    <a:pt x="217" y="119"/>
                  </a:lnTo>
                  <a:lnTo>
                    <a:pt x="217" y="126"/>
                  </a:lnTo>
                  <a:lnTo>
                    <a:pt x="217" y="128"/>
                  </a:lnTo>
                  <a:lnTo>
                    <a:pt x="217" y="129"/>
                  </a:lnTo>
                  <a:lnTo>
                    <a:pt x="217" y="128"/>
                  </a:lnTo>
                  <a:lnTo>
                    <a:pt x="217" y="125"/>
                  </a:lnTo>
                  <a:lnTo>
                    <a:pt x="217" y="122"/>
                  </a:lnTo>
                  <a:lnTo>
                    <a:pt x="217" y="120"/>
                  </a:lnTo>
                  <a:lnTo>
                    <a:pt x="217" y="119"/>
                  </a:lnTo>
                  <a:lnTo>
                    <a:pt x="211" y="126"/>
                  </a:lnTo>
                  <a:lnTo>
                    <a:pt x="208" y="126"/>
                  </a:lnTo>
                  <a:lnTo>
                    <a:pt x="208" y="126"/>
                  </a:lnTo>
                  <a:lnTo>
                    <a:pt x="208" y="126"/>
                  </a:lnTo>
                  <a:lnTo>
                    <a:pt x="208" y="128"/>
                  </a:lnTo>
                  <a:lnTo>
                    <a:pt x="208" y="131"/>
                  </a:lnTo>
                  <a:lnTo>
                    <a:pt x="208" y="134"/>
                  </a:lnTo>
                  <a:lnTo>
                    <a:pt x="206" y="137"/>
                  </a:lnTo>
                  <a:lnTo>
                    <a:pt x="203" y="139"/>
                  </a:lnTo>
                  <a:lnTo>
                    <a:pt x="200" y="141"/>
                  </a:lnTo>
                  <a:lnTo>
                    <a:pt x="196" y="141"/>
                  </a:lnTo>
                  <a:lnTo>
                    <a:pt x="196" y="141"/>
                  </a:lnTo>
                  <a:lnTo>
                    <a:pt x="195" y="141"/>
                  </a:lnTo>
                  <a:lnTo>
                    <a:pt x="195" y="139"/>
                  </a:lnTo>
                  <a:lnTo>
                    <a:pt x="195" y="138"/>
                  </a:lnTo>
                  <a:lnTo>
                    <a:pt x="193" y="135"/>
                  </a:lnTo>
                  <a:lnTo>
                    <a:pt x="192" y="134"/>
                  </a:lnTo>
                  <a:lnTo>
                    <a:pt x="192" y="132"/>
                  </a:lnTo>
                  <a:lnTo>
                    <a:pt x="192" y="131"/>
                  </a:lnTo>
                  <a:lnTo>
                    <a:pt x="192" y="131"/>
                  </a:lnTo>
                  <a:lnTo>
                    <a:pt x="186" y="126"/>
                  </a:lnTo>
                  <a:lnTo>
                    <a:pt x="179" y="122"/>
                  </a:lnTo>
                  <a:lnTo>
                    <a:pt x="173" y="120"/>
                  </a:lnTo>
                  <a:lnTo>
                    <a:pt x="169" y="108"/>
                  </a:lnTo>
                  <a:lnTo>
                    <a:pt x="163" y="108"/>
                  </a:lnTo>
                  <a:lnTo>
                    <a:pt x="159" y="96"/>
                  </a:lnTo>
                  <a:lnTo>
                    <a:pt x="130" y="104"/>
                  </a:lnTo>
                  <a:lnTo>
                    <a:pt x="130" y="102"/>
                  </a:lnTo>
                  <a:lnTo>
                    <a:pt x="59" y="120"/>
                  </a:lnTo>
                  <a:lnTo>
                    <a:pt x="61" y="123"/>
                  </a:lnTo>
                  <a:lnTo>
                    <a:pt x="56" y="125"/>
                  </a:lnTo>
                  <a:lnTo>
                    <a:pt x="56" y="120"/>
                  </a:lnTo>
                  <a:lnTo>
                    <a:pt x="4" y="132"/>
                  </a:lnTo>
                </a:path>
              </a:pathLst>
            </a:custGeom>
            <a:solidFill>
              <a:schemeClr val="tx2">
                <a:lumMod val="60000"/>
                <a:lumOff val="40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43" name="Freeform 85"/>
            <p:cNvSpPr>
              <a:spLocks/>
            </p:cNvSpPr>
            <p:nvPr/>
          </p:nvSpPr>
          <p:spPr bwMode="auto">
            <a:xfrm>
              <a:off x="3578510" y="4431205"/>
              <a:ext cx="14468" cy="11799"/>
            </a:xfrm>
            <a:custGeom>
              <a:avLst/>
              <a:gdLst>
                <a:gd name="T0" fmla="*/ 0 w 22"/>
                <a:gd name="T1" fmla="*/ 16 h 17"/>
                <a:gd name="T2" fmla="*/ 0 w 22"/>
                <a:gd name="T3" fmla="*/ 16 h 17"/>
                <a:gd name="T4" fmla="*/ 5 w 22"/>
                <a:gd name="T5" fmla="*/ 16 h 17"/>
                <a:gd name="T6" fmla="*/ 9 w 22"/>
                <a:gd name="T7" fmla="*/ 16 h 17"/>
                <a:gd name="T8" fmla="*/ 15 w 22"/>
                <a:gd name="T9" fmla="*/ 13 h 17"/>
                <a:gd name="T10" fmla="*/ 20 w 22"/>
                <a:gd name="T11" fmla="*/ 12 h 17"/>
                <a:gd name="T12" fmla="*/ 21 w 22"/>
                <a:gd name="T13" fmla="*/ 9 h 17"/>
                <a:gd name="T14" fmla="*/ 20 w 22"/>
                <a:gd name="T15" fmla="*/ 6 h 17"/>
                <a:gd name="T16" fmla="*/ 15 w 22"/>
                <a:gd name="T17" fmla="*/ 2 h 17"/>
                <a:gd name="T18" fmla="*/ 15 w 22"/>
                <a:gd name="T19" fmla="*/ 0 h 17"/>
                <a:gd name="T20" fmla="*/ 14 w 22"/>
                <a:gd name="T21" fmla="*/ 0 h 17"/>
                <a:gd name="T22" fmla="*/ 12 w 22"/>
                <a:gd name="T23" fmla="*/ 3 h 17"/>
                <a:gd name="T24" fmla="*/ 12 w 22"/>
                <a:gd name="T25" fmla="*/ 7 h 17"/>
                <a:gd name="T26" fmla="*/ 11 w 22"/>
                <a:gd name="T27" fmla="*/ 7 h 17"/>
                <a:gd name="T28" fmla="*/ 9 w 22"/>
                <a:gd name="T29" fmla="*/ 7 h 17"/>
                <a:gd name="T30" fmla="*/ 6 w 22"/>
                <a:gd name="T31" fmla="*/ 7 h 17"/>
                <a:gd name="T32" fmla="*/ 5 w 22"/>
                <a:gd name="T33" fmla="*/ 7 h 17"/>
                <a:gd name="T34" fmla="*/ 2 w 22"/>
                <a:gd name="T35" fmla="*/ 9 h 17"/>
                <a:gd name="T36" fmla="*/ 0 w 22"/>
                <a:gd name="T37" fmla="*/ 10 h 17"/>
                <a:gd name="T38" fmla="*/ 0 w 22"/>
                <a:gd name="T39" fmla="*/ 12 h 17"/>
                <a:gd name="T40" fmla="*/ 0 w 22"/>
                <a:gd name="T4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17">
                  <a:moveTo>
                    <a:pt x="0" y="16"/>
                  </a:moveTo>
                  <a:lnTo>
                    <a:pt x="0" y="16"/>
                  </a:lnTo>
                  <a:lnTo>
                    <a:pt x="5" y="16"/>
                  </a:lnTo>
                  <a:lnTo>
                    <a:pt x="9" y="16"/>
                  </a:lnTo>
                  <a:lnTo>
                    <a:pt x="15" y="13"/>
                  </a:lnTo>
                  <a:lnTo>
                    <a:pt x="20" y="12"/>
                  </a:lnTo>
                  <a:lnTo>
                    <a:pt x="21" y="9"/>
                  </a:lnTo>
                  <a:lnTo>
                    <a:pt x="20" y="6"/>
                  </a:lnTo>
                  <a:lnTo>
                    <a:pt x="15" y="2"/>
                  </a:lnTo>
                  <a:lnTo>
                    <a:pt x="15" y="0"/>
                  </a:lnTo>
                  <a:lnTo>
                    <a:pt x="14" y="0"/>
                  </a:lnTo>
                  <a:lnTo>
                    <a:pt x="12" y="3"/>
                  </a:lnTo>
                  <a:lnTo>
                    <a:pt x="12" y="7"/>
                  </a:lnTo>
                  <a:lnTo>
                    <a:pt x="11" y="7"/>
                  </a:lnTo>
                  <a:lnTo>
                    <a:pt x="9" y="7"/>
                  </a:lnTo>
                  <a:lnTo>
                    <a:pt x="6" y="7"/>
                  </a:lnTo>
                  <a:lnTo>
                    <a:pt x="5" y="7"/>
                  </a:lnTo>
                  <a:lnTo>
                    <a:pt x="2" y="9"/>
                  </a:lnTo>
                  <a:lnTo>
                    <a:pt x="0" y="10"/>
                  </a:lnTo>
                  <a:lnTo>
                    <a:pt x="0" y="12"/>
                  </a:lnTo>
                  <a:lnTo>
                    <a:pt x="0" y="16"/>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44" name="Freeform 86"/>
            <p:cNvSpPr>
              <a:spLocks/>
            </p:cNvSpPr>
            <p:nvPr/>
          </p:nvSpPr>
          <p:spPr bwMode="auto">
            <a:xfrm>
              <a:off x="3578510" y="4431205"/>
              <a:ext cx="14468" cy="11799"/>
            </a:xfrm>
            <a:custGeom>
              <a:avLst/>
              <a:gdLst>
                <a:gd name="T0" fmla="*/ 0 w 22"/>
                <a:gd name="T1" fmla="*/ 16 h 17"/>
                <a:gd name="T2" fmla="*/ 0 w 22"/>
                <a:gd name="T3" fmla="*/ 16 h 17"/>
                <a:gd name="T4" fmla="*/ 0 w 22"/>
                <a:gd name="T5" fmla="*/ 16 h 17"/>
                <a:gd name="T6" fmla="*/ 5 w 22"/>
                <a:gd name="T7" fmla="*/ 16 h 17"/>
                <a:gd name="T8" fmla="*/ 9 w 22"/>
                <a:gd name="T9" fmla="*/ 16 h 17"/>
                <a:gd name="T10" fmla="*/ 15 w 22"/>
                <a:gd name="T11" fmla="*/ 13 h 17"/>
                <a:gd name="T12" fmla="*/ 20 w 22"/>
                <a:gd name="T13" fmla="*/ 12 h 17"/>
                <a:gd name="T14" fmla="*/ 21 w 22"/>
                <a:gd name="T15" fmla="*/ 9 h 17"/>
                <a:gd name="T16" fmla="*/ 20 w 22"/>
                <a:gd name="T17" fmla="*/ 6 h 17"/>
                <a:gd name="T18" fmla="*/ 15 w 22"/>
                <a:gd name="T19" fmla="*/ 2 h 17"/>
                <a:gd name="T20" fmla="*/ 15 w 22"/>
                <a:gd name="T21" fmla="*/ 2 h 17"/>
                <a:gd name="T22" fmla="*/ 15 w 22"/>
                <a:gd name="T23" fmla="*/ 0 h 17"/>
                <a:gd name="T24" fmla="*/ 14 w 22"/>
                <a:gd name="T25" fmla="*/ 0 h 17"/>
                <a:gd name="T26" fmla="*/ 12 w 22"/>
                <a:gd name="T27" fmla="*/ 3 h 17"/>
                <a:gd name="T28" fmla="*/ 12 w 22"/>
                <a:gd name="T29" fmla="*/ 7 h 17"/>
                <a:gd name="T30" fmla="*/ 12 w 22"/>
                <a:gd name="T31" fmla="*/ 7 h 17"/>
                <a:gd name="T32" fmla="*/ 11 w 22"/>
                <a:gd name="T33" fmla="*/ 7 h 17"/>
                <a:gd name="T34" fmla="*/ 9 w 22"/>
                <a:gd name="T35" fmla="*/ 7 h 17"/>
                <a:gd name="T36" fmla="*/ 6 w 22"/>
                <a:gd name="T37" fmla="*/ 7 h 17"/>
                <a:gd name="T38" fmla="*/ 5 w 22"/>
                <a:gd name="T39" fmla="*/ 7 h 17"/>
                <a:gd name="T40" fmla="*/ 2 w 22"/>
                <a:gd name="T41" fmla="*/ 9 h 17"/>
                <a:gd name="T42" fmla="*/ 0 w 22"/>
                <a:gd name="T43" fmla="*/ 10 h 17"/>
                <a:gd name="T44" fmla="*/ 0 w 22"/>
                <a:gd name="T45" fmla="*/ 12 h 17"/>
                <a:gd name="T46" fmla="*/ 0 w 22"/>
                <a:gd name="T4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17">
                  <a:moveTo>
                    <a:pt x="0" y="16"/>
                  </a:moveTo>
                  <a:lnTo>
                    <a:pt x="0" y="16"/>
                  </a:lnTo>
                  <a:lnTo>
                    <a:pt x="0" y="16"/>
                  </a:lnTo>
                  <a:lnTo>
                    <a:pt x="5" y="16"/>
                  </a:lnTo>
                  <a:lnTo>
                    <a:pt x="9" y="16"/>
                  </a:lnTo>
                  <a:lnTo>
                    <a:pt x="15" y="13"/>
                  </a:lnTo>
                  <a:lnTo>
                    <a:pt x="20" y="12"/>
                  </a:lnTo>
                  <a:lnTo>
                    <a:pt x="21" y="9"/>
                  </a:lnTo>
                  <a:lnTo>
                    <a:pt x="20" y="6"/>
                  </a:lnTo>
                  <a:lnTo>
                    <a:pt x="15" y="2"/>
                  </a:lnTo>
                  <a:lnTo>
                    <a:pt x="15" y="2"/>
                  </a:lnTo>
                  <a:lnTo>
                    <a:pt x="15" y="0"/>
                  </a:lnTo>
                  <a:lnTo>
                    <a:pt x="14" y="0"/>
                  </a:lnTo>
                  <a:lnTo>
                    <a:pt x="12" y="3"/>
                  </a:lnTo>
                  <a:lnTo>
                    <a:pt x="12" y="7"/>
                  </a:lnTo>
                  <a:lnTo>
                    <a:pt x="12" y="7"/>
                  </a:lnTo>
                  <a:lnTo>
                    <a:pt x="11" y="7"/>
                  </a:lnTo>
                  <a:lnTo>
                    <a:pt x="9" y="7"/>
                  </a:lnTo>
                  <a:lnTo>
                    <a:pt x="6" y="7"/>
                  </a:lnTo>
                  <a:lnTo>
                    <a:pt x="5" y="7"/>
                  </a:lnTo>
                  <a:lnTo>
                    <a:pt x="2" y="9"/>
                  </a:lnTo>
                  <a:lnTo>
                    <a:pt x="0" y="10"/>
                  </a:lnTo>
                  <a:lnTo>
                    <a:pt x="0" y="12"/>
                  </a:lnTo>
                  <a:lnTo>
                    <a:pt x="0" y="16"/>
                  </a:lnTo>
                </a:path>
              </a:pathLst>
            </a:custGeom>
            <a:solidFill>
              <a:schemeClr val="tx2">
                <a:lumMod val="60000"/>
                <a:lumOff val="40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45" name="Freeform 87"/>
            <p:cNvSpPr>
              <a:spLocks/>
            </p:cNvSpPr>
            <p:nvPr/>
          </p:nvSpPr>
          <p:spPr bwMode="auto">
            <a:xfrm>
              <a:off x="3547767" y="4432447"/>
              <a:ext cx="16276" cy="14903"/>
            </a:xfrm>
            <a:custGeom>
              <a:avLst/>
              <a:gdLst>
                <a:gd name="T0" fmla="*/ 0 w 25"/>
                <a:gd name="T1" fmla="*/ 15 h 22"/>
                <a:gd name="T2" fmla="*/ 2 w 25"/>
                <a:gd name="T3" fmla="*/ 21 h 22"/>
                <a:gd name="T4" fmla="*/ 3 w 25"/>
                <a:gd name="T5" fmla="*/ 21 h 22"/>
                <a:gd name="T6" fmla="*/ 5 w 25"/>
                <a:gd name="T7" fmla="*/ 19 h 22"/>
                <a:gd name="T8" fmla="*/ 6 w 25"/>
                <a:gd name="T9" fmla="*/ 16 h 22"/>
                <a:gd name="T10" fmla="*/ 9 w 25"/>
                <a:gd name="T11" fmla="*/ 15 h 22"/>
                <a:gd name="T12" fmla="*/ 13 w 25"/>
                <a:gd name="T13" fmla="*/ 12 h 22"/>
                <a:gd name="T14" fmla="*/ 16 w 25"/>
                <a:gd name="T15" fmla="*/ 9 h 22"/>
                <a:gd name="T16" fmla="*/ 21 w 25"/>
                <a:gd name="T17" fmla="*/ 9 h 22"/>
                <a:gd name="T18" fmla="*/ 24 w 25"/>
                <a:gd name="T19" fmla="*/ 7 h 22"/>
                <a:gd name="T20" fmla="*/ 24 w 25"/>
                <a:gd name="T21" fmla="*/ 6 h 22"/>
                <a:gd name="T22" fmla="*/ 24 w 25"/>
                <a:gd name="T23" fmla="*/ 3 h 22"/>
                <a:gd name="T24" fmla="*/ 22 w 25"/>
                <a:gd name="T25" fmla="*/ 1 h 22"/>
                <a:gd name="T26" fmla="*/ 18 w 25"/>
                <a:gd name="T27" fmla="*/ 1 h 22"/>
                <a:gd name="T28" fmla="*/ 16 w 25"/>
                <a:gd name="T29" fmla="*/ 1 h 22"/>
                <a:gd name="T30" fmla="*/ 15 w 25"/>
                <a:gd name="T31" fmla="*/ 0 h 22"/>
                <a:gd name="T32" fmla="*/ 12 w 25"/>
                <a:gd name="T33" fmla="*/ 0 h 22"/>
                <a:gd name="T34" fmla="*/ 10 w 25"/>
                <a:gd name="T35" fmla="*/ 0 h 22"/>
                <a:gd name="T36" fmla="*/ 8 w 25"/>
                <a:gd name="T37" fmla="*/ 1 h 22"/>
                <a:gd name="T38" fmla="*/ 8 w 25"/>
                <a:gd name="T39" fmla="*/ 4 h 22"/>
                <a:gd name="T40" fmla="*/ 6 w 25"/>
                <a:gd name="T41" fmla="*/ 7 h 22"/>
                <a:gd name="T42" fmla="*/ 6 w 25"/>
                <a:gd name="T43" fmla="*/ 10 h 22"/>
                <a:gd name="T44" fmla="*/ 2 w 25"/>
                <a:gd name="T45" fmla="*/ 13 h 22"/>
                <a:gd name="T46" fmla="*/ 0 w 25"/>
                <a:gd name="T47"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22">
                  <a:moveTo>
                    <a:pt x="0" y="15"/>
                  </a:moveTo>
                  <a:lnTo>
                    <a:pt x="2" y="21"/>
                  </a:lnTo>
                  <a:lnTo>
                    <a:pt x="3" y="21"/>
                  </a:lnTo>
                  <a:lnTo>
                    <a:pt x="5" y="19"/>
                  </a:lnTo>
                  <a:lnTo>
                    <a:pt x="6" y="16"/>
                  </a:lnTo>
                  <a:lnTo>
                    <a:pt x="9" y="15"/>
                  </a:lnTo>
                  <a:lnTo>
                    <a:pt x="13" y="12"/>
                  </a:lnTo>
                  <a:lnTo>
                    <a:pt x="16" y="9"/>
                  </a:lnTo>
                  <a:lnTo>
                    <a:pt x="21" y="9"/>
                  </a:lnTo>
                  <a:lnTo>
                    <a:pt x="24" y="7"/>
                  </a:lnTo>
                  <a:lnTo>
                    <a:pt x="24" y="6"/>
                  </a:lnTo>
                  <a:lnTo>
                    <a:pt x="24" y="3"/>
                  </a:lnTo>
                  <a:lnTo>
                    <a:pt x="22" y="1"/>
                  </a:lnTo>
                  <a:lnTo>
                    <a:pt x="18" y="1"/>
                  </a:lnTo>
                  <a:lnTo>
                    <a:pt x="16" y="1"/>
                  </a:lnTo>
                  <a:lnTo>
                    <a:pt x="15" y="0"/>
                  </a:lnTo>
                  <a:lnTo>
                    <a:pt x="12" y="0"/>
                  </a:lnTo>
                  <a:lnTo>
                    <a:pt x="10" y="0"/>
                  </a:lnTo>
                  <a:lnTo>
                    <a:pt x="8" y="1"/>
                  </a:lnTo>
                  <a:lnTo>
                    <a:pt x="8" y="4"/>
                  </a:lnTo>
                  <a:lnTo>
                    <a:pt x="6" y="7"/>
                  </a:lnTo>
                  <a:lnTo>
                    <a:pt x="6" y="10"/>
                  </a:lnTo>
                  <a:lnTo>
                    <a:pt x="2" y="13"/>
                  </a:lnTo>
                  <a:lnTo>
                    <a:pt x="0" y="15"/>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46" name="Freeform 88"/>
            <p:cNvSpPr>
              <a:spLocks/>
            </p:cNvSpPr>
            <p:nvPr/>
          </p:nvSpPr>
          <p:spPr bwMode="auto">
            <a:xfrm>
              <a:off x="3547767" y="4432447"/>
              <a:ext cx="16276" cy="14903"/>
            </a:xfrm>
            <a:custGeom>
              <a:avLst/>
              <a:gdLst>
                <a:gd name="T0" fmla="*/ 0 w 25"/>
                <a:gd name="T1" fmla="*/ 15 h 22"/>
                <a:gd name="T2" fmla="*/ 2 w 25"/>
                <a:gd name="T3" fmla="*/ 21 h 22"/>
                <a:gd name="T4" fmla="*/ 2 w 25"/>
                <a:gd name="T5" fmla="*/ 21 h 22"/>
                <a:gd name="T6" fmla="*/ 3 w 25"/>
                <a:gd name="T7" fmla="*/ 21 h 22"/>
                <a:gd name="T8" fmla="*/ 5 w 25"/>
                <a:gd name="T9" fmla="*/ 19 h 22"/>
                <a:gd name="T10" fmla="*/ 6 w 25"/>
                <a:gd name="T11" fmla="*/ 16 h 22"/>
                <a:gd name="T12" fmla="*/ 9 w 25"/>
                <a:gd name="T13" fmla="*/ 15 h 22"/>
                <a:gd name="T14" fmla="*/ 13 w 25"/>
                <a:gd name="T15" fmla="*/ 12 h 22"/>
                <a:gd name="T16" fmla="*/ 16 w 25"/>
                <a:gd name="T17" fmla="*/ 9 h 22"/>
                <a:gd name="T18" fmla="*/ 21 w 25"/>
                <a:gd name="T19" fmla="*/ 9 h 22"/>
                <a:gd name="T20" fmla="*/ 24 w 25"/>
                <a:gd name="T21" fmla="*/ 7 h 22"/>
                <a:gd name="T22" fmla="*/ 24 w 25"/>
                <a:gd name="T23" fmla="*/ 7 h 22"/>
                <a:gd name="T24" fmla="*/ 24 w 25"/>
                <a:gd name="T25" fmla="*/ 6 h 22"/>
                <a:gd name="T26" fmla="*/ 24 w 25"/>
                <a:gd name="T27" fmla="*/ 3 h 22"/>
                <a:gd name="T28" fmla="*/ 22 w 25"/>
                <a:gd name="T29" fmla="*/ 1 h 22"/>
                <a:gd name="T30" fmla="*/ 18 w 25"/>
                <a:gd name="T31" fmla="*/ 1 h 22"/>
                <a:gd name="T32" fmla="*/ 18 w 25"/>
                <a:gd name="T33" fmla="*/ 1 h 22"/>
                <a:gd name="T34" fmla="*/ 16 w 25"/>
                <a:gd name="T35" fmla="*/ 1 h 22"/>
                <a:gd name="T36" fmla="*/ 15 w 25"/>
                <a:gd name="T37" fmla="*/ 0 h 22"/>
                <a:gd name="T38" fmla="*/ 12 w 25"/>
                <a:gd name="T39" fmla="*/ 0 h 22"/>
                <a:gd name="T40" fmla="*/ 10 w 25"/>
                <a:gd name="T41" fmla="*/ 0 h 22"/>
                <a:gd name="T42" fmla="*/ 8 w 25"/>
                <a:gd name="T43" fmla="*/ 1 h 22"/>
                <a:gd name="T44" fmla="*/ 8 w 25"/>
                <a:gd name="T45" fmla="*/ 4 h 22"/>
                <a:gd name="T46" fmla="*/ 6 w 25"/>
                <a:gd name="T47" fmla="*/ 7 h 22"/>
                <a:gd name="T48" fmla="*/ 6 w 25"/>
                <a:gd name="T49" fmla="*/ 10 h 22"/>
                <a:gd name="T50" fmla="*/ 2 w 25"/>
                <a:gd name="T51" fmla="*/ 13 h 22"/>
                <a:gd name="T52" fmla="*/ 0 w 25"/>
                <a:gd name="T53"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22">
                  <a:moveTo>
                    <a:pt x="0" y="15"/>
                  </a:moveTo>
                  <a:lnTo>
                    <a:pt x="2" y="21"/>
                  </a:lnTo>
                  <a:lnTo>
                    <a:pt x="2" y="21"/>
                  </a:lnTo>
                  <a:lnTo>
                    <a:pt x="3" y="21"/>
                  </a:lnTo>
                  <a:lnTo>
                    <a:pt x="5" y="19"/>
                  </a:lnTo>
                  <a:lnTo>
                    <a:pt x="6" y="16"/>
                  </a:lnTo>
                  <a:lnTo>
                    <a:pt x="9" y="15"/>
                  </a:lnTo>
                  <a:lnTo>
                    <a:pt x="13" y="12"/>
                  </a:lnTo>
                  <a:lnTo>
                    <a:pt x="16" y="9"/>
                  </a:lnTo>
                  <a:lnTo>
                    <a:pt x="21" y="9"/>
                  </a:lnTo>
                  <a:lnTo>
                    <a:pt x="24" y="7"/>
                  </a:lnTo>
                  <a:lnTo>
                    <a:pt x="24" y="7"/>
                  </a:lnTo>
                  <a:lnTo>
                    <a:pt x="24" y="6"/>
                  </a:lnTo>
                  <a:lnTo>
                    <a:pt x="24" y="3"/>
                  </a:lnTo>
                  <a:lnTo>
                    <a:pt x="22" y="1"/>
                  </a:lnTo>
                  <a:lnTo>
                    <a:pt x="18" y="1"/>
                  </a:lnTo>
                  <a:lnTo>
                    <a:pt x="18" y="1"/>
                  </a:lnTo>
                  <a:lnTo>
                    <a:pt x="16" y="1"/>
                  </a:lnTo>
                  <a:lnTo>
                    <a:pt x="15" y="0"/>
                  </a:lnTo>
                  <a:lnTo>
                    <a:pt x="12" y="0"/>
                  </a:lnTo>
                  <a:lnTo>
                    <a:pt x="10" y="0"/>
                  </a:lnTo>
                  <a:lnTo>
                    <a:pt x="8" y="1"/>
                  </a:lnTo>
                  <a:lnTo>
                    <a:pt x="8" y="4"/>
                  </a:lnTo>
                  <a:lnTo>
                    <a:pt x="6" y="7"/>
                  </a:lnTo>
                  <a:lnTo>
                    <a:pt x="6" y="10"/>
                  </a:lnTo>
                  <a:lnTo>
                    <a:pt x="2" y="13"/>
                  </a:lnTo>
                  <a:lnTo>
                    <a:pt x="0" y="15"/>
                  </a:lnTo>
                </a:path>
              </a:pathLst>
            </a:custGeom>
            <a:solidFill>
              <a:schemeClr val="tx2">
                <a:lumMod val="60000"/>
                <a:lumOff val="40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47" name="Freeform 89"/>
            <p:cNvSpPr>
              <a:spLocks/>
            </p:cNvSpPr>
            <p:nvPr/>
          </p:nvSpPr>
          <p:spPr bwMode="auto">
            <a:xfrm>
              <a:off x="3485677" y="4405125"/>
              <a:ext cx="45211" cy="54645"/>
            </a:xfrm>
            <a:custGeom>
              <a:avLst/>
              <a:gdLst>
                <a:gd name="T0" fmla="*/ 17 w 67"/>
                <a:gd name="T1" fmla="*/ 67 h 81"/>
                <a:gd name="T2" fmla="*/ 12 w 67"/>
                <a:gd name="T3" fmla="*/ 70 h 81"/>
                <a:gd name="T4" fmla="*/ 12 w 67"/>
                <a:gd name="T5" fmla="*/ 70 h 81"/>
                <a:gd name="T6" fmla="*/ 12 w 67"/>
                <a:gd name="T7" fmla="*/ 71 h 81"/>
                <a:gd name="T8" fmla="*/ 12 w 67"/>
                <a:gd name="T9" fmla="*/ 72 h 81"/>
                <a:gd name="T10" fmla="*/ 12 w 67"/>
                <a:gd name="T11" fmla="*/ 74 h 81"/>
                <a:gd name="T12" fmla="*/ 12 w 67"/>
                <a:gd name="T13" fmla="*/ 75 h 81"/>
                <a:gd name="T14" fmla="*/ 12 w 67"/>
                <a:gd name="T15" fmla="*/ 78 h 81"/>
                <a:gd name="T16" fmla="*/ 12 w 67"/>
                <a:gd name="T17" fmla="*/ 78 h 81"/>
                <a:gd name="T18" fmla="*/ 14 w 67"/>
                <a:gd name="T19" fmla="*/ 80 h 81"/>
                <a:gd name="T20" fmla="*/ 18 w 67"/>
                <a:gd name="T21" fmla="*/ 80 h 81"/>
                <a:gd name="T22" fmla="*/ 23 w 67"/>
                <a:gd name="T23" fmla="*/ 78 h 81"/>
                <a:gd name="T24" fmla="*/ 26 w 67"/>
                <a:gd name="T25" fmla="*/ 75 h 81"/>
                <a:gd name="T26" fmla="*/ 30 w 67"/>
                <a:gd name="T27" fmla="*/ 72 h 81"/>
                <a:gd name="T28" fmla="*/ 33 w 67"/>
                <a:gd name="T29" fmla="*/ 70 h 81"/>
                <a:gd name="T30" fmla="*/ 33 w 67"/>
                <a:gd name="T31" fmla="*/ 67 h 81"/>
                <a:gd name="T32" fmla="*/ 35 w 67"/>
                <a:gd name="T33" fmla="*/ 65 h 81"/>
                <a:gd name="T34" fmla="*/ 36 w 67"/>
                <a:gd name="T35" fmla="*/ 64 h 81"/>
                <a:gd name="T36" fmla="*/ 41 w 67"/>
                <a:gd name="T37" fmla="*/ 64 h 81"/>
                <a:gd name="T38" fmla="*/ 41 w 67"/>
                <a:gd name="T39" fmla="*/ 53 h 81"/>
                <a:gd name="T40" fmla="*/ 33 w 67"/>
                <a:gd name="T41" fmla="*/ 26 h 81"/>
                <a:gd name="T42" fmla="*/ 39 w 67"/>
                <a:gd name="T43" fmla="*/ 24 h 81"/>
                <a:gd name="T44" fmla="*/ 45 w 67"/>
                <a:gd name="T45" fmla="*/ 29 h 81"/>
                <a:gd name="T46" fmla="*/ 48 w 67"/>
                <a:gd name="T47" fmla="*/ 29 h 81"/>
                <a:gd name="T48" fmla="*/ 50 w 67"/>
                <a:gd name="T49" fmla="*/ 29 h 81"/>
                <a:gd name="T50" fmla="*/ 51 w 67"/>
                <a:gd name="T51" fmla="*/ 31 h 81"/>
                <a:gd name="T52" fmla="*/ 54 w 67"/>
                <a:gd name="T53" fmla="*/ 32 h 81"/>
                <a:gd name="T54" fmla="*/ 56 w 67"/>
                <a:gd name="T55" fmla="*/ 35 h 81"/>
                <a:gd name="T56" fmla="*/ 57 w 67"/>
                <a:gd name="T57" fmla="*/ 44 h 81"/>
                <a:gd name="T58" fmla="*/ 60 w 67"/>
                <a:gd name="T59" fmla="*/ 48 h 81"/>
                <a:gd name="T60" fmla="*/ 62 w 67"/>
                <a:gd name="T61" fmla="*/ 51 h 81"/>
                <a:gd name="T62" fmla="*/ 63 w 67"/>
                <a:gd name="T63" fmla="*/ 50 h 81"/>
                <a:gd name="T64" fmla="*/ 65 w 67"/>
                <a:gd name="T65" fmla="*/ 48 h 81"/>
                <a:gd name="T66" fmla="*/ 65 w 67"/>
                <a:gd name="T67" fmla="*/ 45 h 81"/>
                <a:gd name="T68" fmla="*/ 66 w 67"/>
                <a:gd name="T69" fmla="*/ 44 h 81"/>
                <a:gd name="T70" fmla="*/ 66 w 67"/>
                <a:gd name="T71" fmla="*/ 42 h 81"/>
                <a:gd name="T72" fmla="*/ 66 w 67"/>
                <a:gd name="T73" fmla="*/ 44 h 81"/>
                <a:gd name="T74" fmla="*/ 65 w 67"/>
                <a:gd name="T75" fmla="*/ 44 h 81"/>
                <a:gd name="T76" fmla="*/ 65 w 67"/>
                <a:gd name="T77" fmla="*/ 42 h 81"/>
                <a:gd name="T78" fmla="*/ 65 w 67"/>
                <a:gd name="T79" fmla="*/ 41 h 81"/>
                <a:gd name="T80" fmla="*/ 63 w 67"/>
                <a:gd name="T81" fmla="*/ 38 h 81"/>
                <a:gd name="T82" fmla="*/ 62 w 67"/>
                <a:gd name="T83" fmla="*/ 37 h 81"/>
                <a:gd name="T84" fmla="*/ 62 w 67"/>
                <a:gd name="T85" fmla="*/ 35 h 81"/>
                <a:gd name="T86" fmla="*/ 62 w 67"/>
                <a:gd name="T87" fmla="*/ 34 h 81"/>
                <a:gd name="T88" fmla="*/ 62 w 67"/>
                <a:gd name="T89" fmla="*/ 34 h 81"/>
                <a:gd name="T90" fmla="*/ 56 w 67"/>
                <a:gd name="T91" fmla="*/ 29 h 81"/>
                <a:gd name="T92" fmla="*/ 48 w 67"/>
                <a:gd name="T93" fmla="*/ 26 h 81"/>
                <a:gd name="T94" fmla="*/ 42 w 67"/>
                <a:gd name="T95" fmla="*/ 24 h 81"/>
                <a:gd name="T96" fmla="*/ 38 w 67"/>
                <a:gd name="T97" fmla="*/ 11 h 81"/>
                <a:gd name="T98" fmla="*/ 33 w 67"/>
                <a:gd name="T99" fmla="*/ 11 h 81"/>
                <a:gd name="T100" fmla="*/ 29 w 67"/>
                <a:gd name="T101" fmla="*/ 0 h 81"/>
                <a:gd name="T102" fmla="*/ 0 w 67"/>
                <a:gd name="T103" fmla="*/ 7 h 81"/>
                <a:gd name="T104" fmla="*/ 17 w 67"/>
                <a:gd name="T105" fmla="*/ 6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81">
                  <a:moveTo>
                    <a:pt x="17" y="67"/>
                  </a:moveTo>
                  <a:lnTo>
                    <a:pt x="12" y="70"/>
                  </a:lnTo>
                  <a:lnTo>
                    <a:pt x="12" y="70"/>
                  </a:lnTo>
                  <a:lnTo>
                    <a:pt x="12" y="71"/>
                  </a:lnTo>
                  <a:lnTo>
                    <a:pt x="12" y="72"/>
                  </a:lnTo>
                  <a:lnTo>
                    <a:pt x="12" y="74"/>
                  </a:lnTo>
                  <a:lnTo>
                    <a:pt x="12" y="75"/>
                  </a:lnTo>
                  <a:lnTo>
                    <a:pt x="12" y="78"/>
                  </a:lnTo>
                  <a:lnTo>
                    <a:pt x="12" y="78"/>
                  </a:lnTo>
                  <a:lnTo>
                    <a:pt x="14" y="80"/>
                  </a:lnTo>
                  <a:lnTo>
                    <a:pt x="18" y="80"/>
                  </a:lnTo>
                  <a:lnTo>
                    <a:pt x="23" y="78"/>
                  </a:lnTo>
                  <a:lnTo>
                    <a:pt x="26" y="75"/>
                  </a:lnTo>
                  <a:lnTo>
                    <a:pt x="30" y="72"/>
                  </a:lnTo>
                  <a:lnTo>
                    <a:pt x="33" y="70"/>
                  </a:lnTo>
                  <a:lnTo>
                    <a:pt x="33" y="67"/>
                  </a:lnTo>
                  <a:lnTo>
                    <a:pt x="35" y="65"/>
                  </a:lnTo>
                  <a:lnTo>
                    <a:pt x="36" y="64"/>
                  </a:lnTo>
                  <a:lnTo>
                    <a:pt x="41" y="64"/>
                  </a:lnTo>
                  <a:lnTo>
                    <a:pt x="41" y="53"/>
                  </a:lnTo>
                  <a:lnTo>
                    <a:pt x="33" y="26"/>
                  </a:lnTo>
                  <a:lnTo>
                    <a:pt x="39" y="24"/>
                  </a:lnTo>
                  <a:lnTo>
                    <a:pt x="45" y="29"/>
                  </a:lnTo>
                  <a:lnTo>
                    <a:pt x="48" y="29"/>
                  </a:lnTo>
                  <a:lnTo>
                    <a:pt x="50" y="29"/>
                  </a:lnTo>
                  <a:lnTo>
                    <a:pt x="51" y="31"/>
                  </a:lnTo>
                  <a:lnTo>
                    <a:pt x="54" y="32"/>
                  </a:lnTo>
                  <a:lnTo>
                    <a:pt x="56" y="35"/>
                  </a:lnTo>
                  <a:lnTo>
                    <a:pt x="57" y="44"/>
                  </a:lnTo>
                  <a:lnTo>
                    <a:pt x="60" y="48"/>
                  </a:lnTo>
                  <a:lnTo>
                    <a:pt x="62" y="51"/>
                  </a:lnTo>
                  <a:lnTo>
                    <a:pt x="63" y="50"/>
                  </a:lnTo>
                  <a:lnTo>
                    <a:pt x="65" y="48"/>
                  </a:lnTo>
                  <a:lnTo>
                    <a:pt x="65" y="45"/>
                  </a:lnTo>
                  <a:lnTo>
                    <a:pt x="66" y="44"/>
                  </a:lnTo>
                  <a:lnTo>
                    <a:pt x="66" y="42"/>
                  </a:lnTo>
                  <a:lnTo>
                    <a:pt x="66" y="44"/>
                  </a:lnTo>
                  <a:lnTo>
                    <a:pt x="65" y="44"/>
                  </a:lnTo>
                  <a:lnTo>
                    <a:pt x="65" y="42"/>
                  </a:lnTo>
                  <a:lnTo>
                    <a:pt x="65" y="41"/>
                  </a:lnTo>
                  <a:lnTo>
                    <a:pt x="63" y="38"/>
                  </a:lnTo>
                  <a:lnTo>
                    <a:pt x="62" y="37"/>
                  </a:lnTo>
                  <a:lnTo>
                    <a:pt x="62" y="35"/>
                  </a:lnTo>
                  <a:lnTo>
                    <a:pt x="62" y="34"/>
                  </a:lnTo>
                  <a:lnTo>
                    <a:pt x="62" y="34"/>
                  </a:lnTo>
                  <a:lnTo>
                    <a:pt x="56" y="29"/>
                  </a:lnTo>
                  <a:lnTo>
                    <a:pt x="48" y="26"/>
                  </a:lnTo>
                  <a:lnTo>
                    <a:pt x="42" y="24"/>
                  </a:lnTo>
                  <a:lnTo>
                    <a:pt x="38" y="11"/>
                  </a:lnTo>
                  <a:lnTo>
                    <a:pt x="33" y="11"/>
                  </a:lnTo>
                  <a:lnTo>
                    <a:pt x="29" y="0"/>
                  </a:lnTo>
                  <a:lnTo>
                    <a:pt x="0" y="7"/>
                  </a:lnTo>
                  <a:lnTo>
                    <a:pt x="17" y="67"/>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48" name="Freeform 90"/>
            <p:cNvSpPr>
              <a:spLocks/>
            </p:cNvSpPr>
            <p:nvPr/>
          </p:nvSpPr>
          <p:spPr bwMode="auto">
            <a:xfrm>
              <a:off x="3485677" y="4405125"/>
              <a:ext cx="45211" cy="54645"/>
            </a:xfrm>
            <a:custGeom>
              <a:avLst/>
              <a:gdLst>
                <a:gd name="T0" fmla="*/ 17 w 67"/>
                <a:gd name="T1" fmla="*/ 67 h 81"/>
                <a:gd name="T2" fmla="*/ 12 w 67"/>
                <a:gd name="T3" fmla="*/ 70 h 81"/>
                <a:gd name="T4" fmla="*/ 12 w 67"/>
                <a:gd name="T5" fmla="*/ 70 h 81"/>
                <a:gd name="T6" fmla="*/ 12 w 67"/>
                <a:gd name="T7" fmla="*/ 70 h 81"/>
                <a:gd name="T8" fmla="*/ 12 w 67"/>
                <a:gd name="T9" fmla="*/ 71 h 81"/>
                <a:gd name="T10" fmla="*/ 12 w 67"/>
                <a:gd name="T11" fmla="*/ 72 h 81"/>
                <a:gd name="T12" fmla="*/ 12 w 67"/>
                <a:gd name="T13" fmla="*/ 74 h 81"/>
                <a:gd name="T14" fmla="*/ 12 w 67"/>
                <a:gd name="T15" fmla="*/ 75 h 81"/>
                <a:gd name="T16" fmla="*/ 12 w 67"/>
                <a:gd name="T17" fmla="*/ 78 h 81"/>
                <a:gd name="T18" fmla="*/ 12 w 67"/>
                <a:gd name="T19" fmla="*/ 78 h 81"/>
                <a:gd name="T20" fmla="*/ 14 w 67"/>
                <a:gd name="T21" fmla="*/ 80 h 81"/>
                <a:gd name="T22" fmla="*/ 14 w 67"/>
                <a:gd name="T23" fmla="*/ 80 h 81"/>
                <a:gd name="T24" fmla="*/ 18 w 67"/>
                <a:gd name="T25" fmla="*/ 80 h 81"/>
                <a:gd name="T26" fmla="*/ 23 w 67"/>
                <a:gd name="T27" fmla="*/ 78 h 81"/>
                <a:gd name="T28" fmla="*/ 26 w 67"/>
                <a:gd name="T29" fmla="*/ 75 h 81"/>
                <a:gd name="T30" fmla="*/ 30 w 67"/>
                <a:gd name="T31" fmla="*/ 72 h 81"/>
                <a:gd name="T32" fmla="*/ 33 w 67"/>
                <a:gd name="T33" fmla="*/ 70 h 81"/>
                <a:gd name="T34" fmla="*/ 33 w 67"/>
                <a:gd name="T35" fmla="*/ 67 h 81"/>
                <a:gd name="T36" fmla="*/ 35 w 67"/>
                <a:gd name="T37" fmla="*/ 65 h 81"/>
                <a:gd name="T38" fmla="*/ 36 w 67"/>
                <a:gd name="T39" fmla="*/ 64 h 81"/>
                <a:gd name="T40" fmla="*/ 41 w 67"/>
                <a:gd name="T41" fmla="*/ 64 h 81"/>
                <a:gd name="T42" fmla="*/ 41 w 67"/>
                <a:gd name="T43" fmla="*/ 53 h 81"/>
                <a:gd name="T44" fmla="*/ 33 w 67"/>
                <a:gd name="T45" fmla="*/ 26 h 81"/>
                <a:gd name="T46" fmla="*/ 39 w 67"/>
                <a:gd name="T47" fmla="*/ 24 h 81"/>
                <a:gd name="T48" fmla="*/ 45 w 67"/>
                <a:gd name="T49" fmla="*/ 29 h 81"/>
                <a:gd name="T50" fmla="*/ 48 w 67"/>
                <a:gd name="T51" fmla="*/ 29 h 81"/>
                <a:gd name="T52" fmla="*/ 48 w 67"/>
                <a:gd name="T53" fmla="*/ 29 h 81"/>
                <a:gd name="T54" fmla="*/ 50 w 67"/>
                <a:gd name="T55" fmla="*/ 29 h 81"/>
                <a:gd name="T56" fmla="*/ 51 w 67"/>
                <a:gd name="T57" fmla="*/ 31 h 81"/>
                <a:gd name="T58" fmla="*/ 54 w 67"/>
                <a:gd name="T59" fmla="*/ 32 h 81"/>
                <a:gd name="T60" fmla="*/ 56 w 67"/>
                <a:gd name="T61" fmla="*/ 35 h 81"/>
                <a:gd name="T62" fmla="*/ 56 w 67"/>
                <a:gd name="T63" fmla="*/ 35 h 81"/>
                <a:gd name="T64" fmla="*/ 57 w 67"/>
                <a:gd name="T65" fmla="*/ 44 h 81"/>
                <a:gd name="T66" fmla="*/ 60 w 67"/>
                <a:gd name="T67" fmla="*/ 48 h 81"/>
                <a:gd name="T68" fmla="*/ 62 w 67"/>
                <a:gd name="T69" fmla="*/ 51 h 81"/>
                <a:gd name="T70" fmla="*/ 63 w 67"/>
                <a:gd name="T71" fmla="*/ 50 h 81"/>
                <a:gd name="T72" fmla="*/ 65 w 67"/>
                <a:gd name="T73" fmla="*/ 48 h 81"/>
                <a:gd name="T74" fmla="*/ 65 w 67"/>
                <a:gd name="T75" fmla="*/ 45 h 81"/>
                <a:gd name="T76" fmla="*/ 66 w 67"/>
                <a:gd name="T77" fmla="*/ 44 h 81"/>
                <a:gd name="T78" fmla="*/ 66 w 67"/>
                <a:gd name="T79" fmla="*/ 42 h 81"/>
                <a:gd name="T80" fmla="*/ 66 w 67"/>
                <a:gd name="T81" fmla="*/ 44 h 81"/>
                <a:gd name="T82" fmla="*/ 66 w 67"/>
                <a:gd name="T83" fmla="*/ 44 h 81"/>
                <a:gd name="T84" fmla="*/ 65 w 67"/>
                <a:gd name="T85" fmla="*/ 44 h 81"/>
                <a:gd name="T86" fmla="*/ 65 w 67"/>
                <a:gd name="T87" fmla="*/ 42 h 81"/>
                <a:gd name="T88" fmla="*/ 65 w 67"/>
                <a:gd name="T89" fmla="*/ 41 h 81"/>
                <a:gd name="T90" fmla="*/ 63 w 67"/>
                <a:gd name="T91" fmla="*/ 38 h 81"/>
                <a:gd name="T92" fmla="*/ 62 w 67"/>
                <a:gd name="T93" fmla="*/ 37 h 81"/>
                <a:gd name="T94" fmla="*/ 62 w 67"/>
                <a:gd name="T95" fmla="*/ 35 h 81"/>
                <a:gd name="T96" fmla="*/ 62 w 67"/>
                <a:gd name="T97" fmla="*/ 34 h 81"/>
                <a:gd name="T98" fmla="*/ 62 w 67"/>
                <a:gd name="T99" fmla="*/ 34 h 81"/>
                <a:gd name="T100" fmla="*/ 56 w 67"/>
                <a:gd name="T101" fmla="*/ 29 h 81"/>
                <a:gd name="T102" fmla="*/ 48 w 67"/>
                <a:gd name="T103" fmla="*/ 26 h 81"/>
                <a:gd name="T104" fmla="*/ 42 w 67"/>
                <a:gd name="T105" fmla="*/ 24 h 81"/>
                <a:gd name="T106" fmla="*/ 38 w 67"/>
                <a:gd name="T107" fmla="*/ 11 h 81"/>
                <a:gd name="T108" fmla="*/ 33 w 67"/>
                <a:gd name="T109" fmla="*/ 11 h 81"/>
                <a:gd name="T110" fmla="*/ 29 w 67"/>
                <a:gd name="T111" fmla="*/ 0 h 81"/>
                <a:gd name="T112" fmla="*/ 0 w 67"/>
                <a:gd name="T113" fmla="*/ 7 h 81"/>
                <a:gd name="T114" fmla="*/ 17 w 67"/>
                <a:gd name="T115" fmla="*/ 6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 h="81">
                  <a:moveTo>
                    <a:pt x="17" y="67"/>
                  </a:moveTo>
                  <a:lnTo>
                    <a:pt x="12" y="70"/>
                  </a:lnTo>
                  <a:lnTo>
                    <a:pt x="12" y="70"/>
                  </a:lnTo>
                  <a:lnTo>
                    <a:pt x="12" y="70"/>
                  </a:lnTo>
                  <a:lnTo>
                    <a:pt x="12" y="71"/>
                  </a:lnTo>
                  <a:lnTo>
                    <a:pt x="12" y="72"/>
                  </a:lnTo>
                  <a:lnTo>
                    <a:pt x="12" y="74"/>
                  </a:lnTo>
                  <a:lnTo>
                    <a:pt x="12" y="75"/>
                  </a:lnTo>
                  <a:lnTo>
                    <a:pt x="12" y="78"/>
                  </a:lnTo>
                  <a:lnTo>
                    <a:pt x="12" y="78"/>
                  </a:lnTo>
                  <a:lnTo>
                    <a:pt x="14" y="80"/>
                  </a:lnTo>
                  <a:lnTo>
                    <a:pt x="14" y="80"/>
                  </a:lnTo>
                  <a:lnTo>
                    <a:pt x="18" y="80"/>
                  </a:lnTo>
                  <a:lnTo>
                    <a:pt x="23" y="78"/>
                  </a:lnTo>
                  <a:lnTo>
                    <a:pt x="26" y="75"/>
                  </a:lnTo>
                  <a:lnTo>
                    <a:pt x="30" y="72"/>
                  </a:lnTo>
                  <a:lnTo>
                    <a:pt x="33" y="70"/>
                  </a:lnTo>
                  <a:lnTo>
                    <a:pt x="33" y="67"/>
                  </a:lnTo>
                  <a:lnTo>
                    <a:pt x="35" y="65"/>
                  </a:lnTo>
                  <a:lnTo>
                    <a:pt x="36" y="64"/>
                  </a:lnTo>
                  <a:lnTo>
                    <a:pt x="41" y="64"/>
                  </a:lnTo>
                  <a:lnTo>
                    <a:pt x="41" y="53"/>
                  </a:lnTo>
                  <a:lnTo>
                    <a:pt x="33" y="26"/>
                  </a:lnTo>
                  <a:lnTo>
                    <a:pt x="39" y="24"/>
                  </a:lnTo>
                  <a:lnTo>
                    <a:pt x="45" y="29"/>
                  </a:lnTo>
                  <a:lnTo>
                    <a:pt x="48" y="29"/>
                  </a:lnTo>
                  <a:lnTo>
                    <a:pt x="48" y="29"/>
                  </a:lnTo>
                  <a:lnTo>
                    <a:pt x="50" y="29"/>
                  </a:lnTo>
                  <a:lnTo>
                    <a:pt x="51" y="31"/>
                  </a:lnTo>
                  <a:lnTo>
                    <a:pt x="54" y="32"/>
                  </a:lnTo>
                  <a:lnTo>
                    <a:pt x="56" y="35"/>
                  </a:lnTo>
                  <a:lnTo>
                    <a:pt x="56" y="35"/>
                  </a:lnTo>
                  <a:lnTo>
                    <a:pt x="57" y="44"/>
                  </a:lnTo>
                  <a:lnTo>
                    <a:pt x="60" y="48"/>
                  </a:lnTo>
                  <a:lnTo>
                    <a:pt x="62" y="51"/>
                  </a:lnTo>
                  <a:lnTo>
                    <a:pt x="63" y="50"/>
                  </a:lnTo>
                  <a:lnTo>
                    <a:pt x="65" y="48"/>
                  </a:lnTo>
                  <a:lnTo>
                    <a:pt x="65" y="45"/>
                  </a:lnTo>
                  <a:lnTo>
                    <a:pt x="66" y="44"/>
                  </a:lnTo>
                  <a:lnTo>
                    <a:pt x="66" y="42"/>
                  </a:lnTo>
                  <a:lnTo>
                    <a:pt x="66" y="44"/>
                  </a:lnTo>
                  <a:lnTo>
                    <a:pt x="66" y="44"/>
                  </a:lnTo>
                  <a:lnTo>
                    <a:pt x="65" y="44"/>
                  </a:lnTo>
                  <a:lnTo>
                    <a:pt x="65" y="42"/>
                  </a:lnTo>
                  <a:lnTo>
                    <a:pt x="65" y="41"/>
                  </a:lnTo>
                  <a:lnTo>
                    <a:pt x="63" y="38"/>
                  </a:lnTo>
                  <a:lnTo>
                    <a:pt x="62" y="37"/>
                  </a:lnTo>
                  <a:lnTo>
                    <a:pt x="62" y="35"/>
                  </a:lnTo>
                  <a:lnTo>
                    <a:pt x="62" y="34"/>
                  </a:lnTo>
                  <a:lnTo>
                    <a:pt x="62" y="34"/>
                  </a:lnTo>
                  <a:lnTo>
                    <a:pt x="56" y="29"/>
                  </a:lnTo>
                  <a:lnTo>
                    <a:pt x="48" y="26"/>
                  </a:lnTo>
                  <a:lnTo>
                    <a:pt x="42" y="24"/>
                  </a:lnTo>
                  <a:lnTo>
                    <a:pt x="38" y="11"/>
                  </a:lnTo>
                  <a:lnTo>
                    <a:pt x="33" y="11"/>
                  </a:lnTo>
                  <a:lnTo>
                    <a:pt x="29" y="0"/>
                  </a:lnTo>
                  <a:lnTo>
                    <a:pt x="0" y="7"/>
                  </a:lnTo>
                  <a:lnTo>
                    <a:pt x="17" y="67"/>
                  </a:lnTo>
                </a:path>
              </a:pathLst>
            </a:custGeom>
            <a:solidFill>
              <a:schemeClr val="accent3">
                <a:lumMod val="60000"/>
                <a:lumOff val="40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49" name="Freeform 91"/>
            <p:cNvSpPr>
              <a:spLocks/>
            </p:cNvSpPr>
            <p:nvPr/>
          </p:nvSpPr>
          <p:spPr bwMode="auto">
            <a:xfrm>
              <a:off x="3401283" y="4409471"/>
              <a:ext cx="96450" cy="95007"/>
            </a:xfrm>
            <a:custGeom>
              <a:avLst/>
              <a:gdLst>
                <a:gd name="T0" fmla="*/ 134 w 144"/>
                <a:gd name="T1" fmla="*/ 72 h 142"/>
                <a:gd name="T2" fmla="*/ 132 w 144"/>
                <a:gd name="T3" fmla="*/ 74 h 142"/>
                <a:gd name="T4" fmla="*/ 129 w 144"/>
                <a:gd name="T5" fmla="*/ 75 h 142"/>
                <a:gd name="T6" fmla="*/ 125 w 144"/>
                <a:gd name="T7" fmla="*/ 77 h 142"/>
                <a:gd name="T8" fmla="*/ 119 w 144"/>
                <a:gd name="T9" fmla="*/ 80 h 142"/>
                <a:gd name="T10" fmla="*/ 114 w 144"/>
                <a:gd name="T11" fmla="*/ 83 h 142"/>
                <a:gd name="T12" fmla="*/ 110 w 144"/>
                <a:gd name="T13" fmla="*/ 84 h 142"/>
                <a:gd name="T14" fmla="*/ 105 w 144"/>
                <a:gd name="T15" fmla="*/ 86 h 142"/>
                <a:gd name="T16" fmla="*/ 104 w 144"/>
                <a:gd name="T17" fmla="*/ 86 h 142"/>
                <a:gd name="T18" fmla="*/ 95 w 144"/>
                <a:gd name="T19" fmla="*/ 91 h 142"/>
                <a:gd name="T20" fmla="*/ 86 w 144"/>
                <a:gd name="T21" fmla="*/ 94 h 142"/>
                <a:gd name="T22" fmla="*/ 80 w 144"/>
                <a:gd name="T23" fmla="*/ 97 h 142"/>
                <a:gd name="T24" fmla="*/ 72 w 144"/>
                <a:gd name="T25" fmla="*/ 98 h 142"/>
                <a:gd name="T26" fmla="*/ 66 w 144"/>
                <a:gd name="T27" fmla="*/ 99 h 142"/>
                <a:gd name="T28" fmla="*/ 62 w 144"/>
                <a:gd name="T29" fmla="*/ 101 h 142"/>
                <a:gd name="T30" fmla="*/ 60 w 144"/>
                <a:gd name="T31" fmla="*/ 101 h 142"/>
                <a:gd name="T32" fmla="*/ 59 w 144"/>
                <a:gd name="T33" fmla="*/ 101 h 142"/>
                <a:gd name="T34" fmla="*/ 36 w 144"/>
                <a:gd name="T35" fmla="*/ 119 h 142"/>
                <a:gd name="T36" fmla="*/ 35 w 144"/>
                <a:gd name="T37" fmla="*/ 119 h 142"/>
                <a:gd name="T38" fmla="*/ 17 w 144"/>
                <a:gd name="T39" fmla="*/ 137 h 142"/>
                <a:gd name="T40" fmla="*/ 11 w 144"/>
                <a:gd name="T41" fmla="*/ 141 h 142"/>
                <a:gd name="T42" fmla="*/ 11 w 144"/>
                <a:gd name="T43" fmla="*/ 141 h 142"/>
                <a:gd name="T44" fmla="*/ 5 w 144"/>
                <a:gd name="T45" fmla="*/ 131 h 142"/>
                <a:gd name="T46" fmla="*/ 17 w 144"/>
                <a:gd name="T47" fmla="*/ 116 h 142"/>
                <a:gd name="T48" fmla="*/ 11 w 144"/>
                <a:gd name="T49" fmla="*/ 110 h 142"/>
                <a:gd name="T50" fmla="*/ 0 w 144"/>
                <a:gd name="T51" fmla="*/ 29 h 142"/>
                <a:gd name="T52" fmla="*/ 51 w 144"/>
                <a:gd name="T53" fmla="*/ 18 h 142"/>
                <a:gd name="T54" fmla="*/ 51 w 144"/>
                <a:gd name="T55" fmla="*/ 23 h 142"/>
                <a:gd name="T56" fmla="*/ 56 w 144"/>
                <a:gd name="T57" fmla="*/ 21 h 142"/>
                <a:gd name="T58" fmla="*/ 54 w 144"/>
                <a:gd name="T59" fmla="*/ 18 h 142"/>
                <a:gd name="T60" fmla="*/ 125 w 144"/>
                <a:gd name="T61" fmla="*/ 0 h 142"/>
                <a:gd name="T62" fmla="*/ 125 w 144"/>
                <a:gd name="T63" fmla="*/ 1 h 142"/>
                <a:gd name="T64" fmla="*/ 143 w 144"/>
                <a:gd name="T65" fmla="*/ 61 h 142"/>
                <a:gd name="T66" fmla="*/ 138 w 144"/>
                <a:gd name="T67" fmla="*/ 64 h 142"/>
                <a:gd name="T68" fmla="*/ 138 w 144"/>
                <a:gd name="T69" fmla="*/ 64 h 142"/>
                <a:gd name="T70" fmla="*/ 138 w 144"/>
                <a:gd name="T71" fmla="*/ 65 h 142"/>
                <a:gd name="T72" fmla="*/ 138 w 144"/>
                <a:gd name="T73" fmla="*/ 66 h 142"/>
                <a:gd name="T74" fmla="*/ 138 w 144"/>
                <a:gd name="T75" fmla="*/ 68 h 142"/>
                <a:gd name="T76" fmla="*/ 138 w 144"/>
                <a:gd name="T77" fmla="*/ 69 h 142"/>
                <a:gd name="T78" fmla="*/ 138 w 144"/>
                <a:gd name="T79" fmla="*/ 72 h 142"/>
                <a:gd name="T80" fmla="*/ 138 w 144"/>
                <a:gd name="T81" fmla="*/ 72 h 142"/>
                <a:gd name="T82" fmla="*/ 140 w 144"/>
                <a:gd name="T83" fmla="*/ 74 h 142"/>
                <a:gd name="T84" fmla="*/ 134 w 144"/>
                <a:gd name="T85"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4" h="142">
                  <a:moveTo>
                    <a:pt x="134" y="72"/>
                  </a:moveTo>
                  <a:lnTo>
                    <a:pt x="132" y="74"/>
                  </a:lnTo>
                  <a:lnTo>
                    <a:pt x="129" y="75"/>
                  </a:lnTo>
                  <a:lnTo>
                    <a:pt x="125" y="77"/>
                  </a:lnTo>
                  <a:lnTo>
                    <a:pt x="119" y="80"/>
                  </a:lnTo>
                  <a:lnTo>
                    <a:pt x="114" y="83"/>
                  </a:lnTo>
                  <a:lnTo>
                    <a:pt x="110" y="84"/>
                  </a:lnTo>
                  <a:lnTo>
                    <a:pt x="105" y="86"/>
                  </a:lnTo>
                  <a:lnTo>
                    <a:pt x="104" y="86"/>
                  </a:lnTo>
                  <a:lnTo>
                    <a:pt x="95" y="91"/>
                  </a:lnTo>
                  <a:lnTo>
                    <a:pt x="86" y="94"/>
                  </a:lnTo>
                  <a:lnTo>
                    <a:pt x="80" y="97"/>
                  </a:lnTo>
                  <a:lnTo>
                    <a:pt x="72" y="98"/>
                  </a:lnTo>
                  <a:lnTo>
                    <a:pt x="66" y="99"/>
                  </a:lnTo>
                  <a:lnTo>
                    <a:pt x="62" y="101"/>
                  </a:lnTo>
                  <a:lnTo>
                    <a:pt x="60" y="101"/>
                  </a:lnTo>
                  <a:lnTo>
                    <a:pt x="59" y="101"/>
                  </a:lnTo>
                  <a:lnTo>
                    <a:pt x="36" y="119"/>
                  </a:lnTo>
                  <a:lnTo>
                    <a:pt x="35" y="119"/>
                  </a:lnTo>
                  <a:lnTo>
                    <a:pt x="17" y="137"/>
                  </a:lnTo>
                  <a:lnTo>
                    <a:pt x="11" y="141"/>
                  </a:lnTo>
                  <a:lnTo>
                    <a:pt x="11" y="141"/>
                  </a:lnTo>
                  <a:lnTo>
                    <a:pt x="5" y="131"/>
                  </a:lnTo>
                  <a:lnTo>
                    <a:pt x="17" y="116"/>
                  </a:lnTo>
                  <a:lnTo>
                    <a:pt x="11" y="110"/>
                  </a:lnTo>
                  <a:lnTo>
                    <a:pt x="0" y="29"/>
                  </a:lnTo>
                  <a:lnTo>
                    <a:pt x="51" y="18"/>
                  </a:lnTo>
                  <a:lnTo>
                    <a:pt x="51" y="23"/>
                  </a:lnTo>
                  <a:lnTo>
                    <a:pt x="56" y="21"/>
                  </a:lnTo>
                  <a:lnTo>
                    <a:pt x="54" y="18"/>
                  </a:lnTo>
                  <a:lnTo>
                    <a:pt x="125" y="0"/>
                  </a:lnTo>
                  <a:lnTo>
                    <a:pt x="125" y="1"/>
                  </a:lnTo>
                  <a:lnTo>
                    <a:pt x="143" y="61"/>
                  </a:lnTo>
                  <a:lnTo>
                    <a:pt x="138" y="64"/>
                  </a:lnTo>
                  <a:lnTo>
                    <a:pt x="138" y="64"/>
                  </a:lnTo>
                  <a:lnTo>
                    <a:pt x="138" y="65"/>
                  </a:lnTo>
                  <a:lnTo>
                    <a:pt x="138" y="66"/>
                  </a:lnTo>
                  <a:lnTo>
                    <a:pt x="138" y="68"/>
                  </a:lnTo>
                  <a:lnTo>
                    <a:pt x="138" y="69"/>
                  </a:lnTo>
                  <a:lnTo>
                    <a:pt x="138" y="72"/>
                  </a:lnTo>
                  <a:lnTo>
                    <a:pt x="138" y="72"/>
                  </a:lnTo>
                  <a:lnTo>
                    <a:pt x="140" y="74"/>
                  </a:lnTo>
                  <a:lnTo>
                    <a:pt x="134" y="72"/>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50" name="Freeform 92"/>
            <p:cNvSpPr>
              <a:spLocks/>
            </p:cNvSpPr>
            <p:nvPr/>
          </p:nvSpPr>
          <p:spPr bwMode="auto">
            <a:xfrm>
              <a:off x="3401283" y="4409471"/>
              <a:ext cx="96450" cy="95007"/>
            </a:xfrm>
            <a:custGeom>
              <a:avLst/>
              <a:gdLst>
                <a:gd name="T0" fmla="*/ 134 w 144"/>
                <a:gd name="T1" fmla="*/ 72 h 142"/>
                <a:gd name="T2" fmla="*/ 134 w 144"/>
                <a:gd name="T3" fmla="*/ 72 h 142"/>
                <a:gd name="T4" fmla="*/ 132 w 144"/>
                <a:gd name="T5" fmla="*/ 74 h 142"/>
                <a:gd name="T6" fmla="*/ 129 w 144"/>
                <a:gd name="T7" fmla="*/ 75 h 142"/>
                <a:gd name="T8" fmla="*/ 125 w 144"/>
                <a:gd name="T9" fmla="*/ 77 h 142"/>
                <a:gd name="T10" fmla="*/ 119 w 144"/>
                <a:gd name="T11" fmla="*/ 80 h 142"/>
                <a:gd name="T12" fmla="*/ 114 w 144"/>
                <a:gd name="T13" fmla="*/ 83 h 142"/>
                <a:gd name="T14" fmla="*/ 110 w 144"/>
                <a:gd name="T15" fmla="*/ 84 h 142"/>
                <a:gd name="T16" fmla="*/ 105 w 144"/>
                <a:gd name="T17" fmla="*/ 86 h 142"/>
                <a:gd name="T18" fmla="*/ 104 w 144"/>
                <a:gd name="T19" fmla="*/ 86 h 142"/>
                <a:gd name="T20" fmla="*/ 104 w 144"/>
                <a:gd name="T21" fmla="*/ 86 h 142"/>
                <a:gd name="T22" fmla="*/ 95 w 144"/>
                <a:gd name="T23" fmla="*/ 91 h 142"/>
                <a:gd name="T24" fmla="*/ 86 w 144"/>
                <a:gd name="T25" fmla="*/ 94 h 142"/>
                <a:gd name="T26" fmla="*/ 80 w 144"/>
                <a:gd name="T27" fmla="*/ 97 h 142"/>
                <a:gd name="T28" fmla="*/ 72 w 144"/>
                <a:gd name="T29" fmla="*/ 98 h 142"/>
                <a:gd name="T30" fmla="*/ 66 w 144"/>
                <a:gd name="T31" fmla="*/ 99 h 142"/>
                <a:gd name="T32" fmla="*/ 62 w 144"/>
                <a:gd name="T33" fmla="*/ 101 h 142"/>
                <a:gd name="T34" fmla="*/ 60 w 144"/>
                <a:gd name="T35" fmla="*/ 101 h 142"/>
                <a:gd name="T36" fmla="*/ 59 w 144"/>
                <a:gd name="T37" fmla="*/ 101 h 142"/>
                <a:gd name="T38" fmla="*/ 36 w 144"/>
                <a:gd name="T39" fmla="*/ 119 h 142"/>
                <a:gd name="T40" fmla="*/ 35 w 144"/>
                <a:gd name="T41" fmla="*/ 119 h 142"/>
                <a:gd name="T42" fmla="*/ 17 w 144"/>
                <a:gd name="T43" fmla="*/ 137 h 142"/>
                <a:gd name="T44" fmla="*/ 11 w 144"/>
                <a:gd name="T45" fmla="*/ 141 h 142"/>
                <a:gd name="T46" fmla="*/ 11 w 144"/>
                <a:gd name="T47" fmla="*/ 141 h 142"/>
                <a:gd name="T48" fmla="*/ 5 w 144"/>
                <a:gd name="T49" fmla="*/ 131 h 142"/>
                <a:gd name="T50" fmla="*/ 17 w 144"/>
                <a:gd name="T51" fmla="*/ 116 h 142"/>
                <a:gd name="T52" fmla="*/ 11 w 144"/>
                <a:gd name="T53" fmla="*/ 110 h 142"/>
                <a:gd name="T54" fmla="*/ 0 w 144"/>
                <a:gd name="T55" fmla="*/ 29 h 142"/>
                <a:gd name="T56" fmla="*/ 51 w 144"/>
                <a:gd name="T57" fmla="*/ 18 h 142"/>
                <a:gd name="T58" fmla="*/ 51 w 144"/>
                <a:gd name="T59" fmla="*/ 23 h 142"/>
                <a:gd name="T60" fmla="*/ 56 w 144"/>
                <a:gd name="T61" fmla="*/ 21 h 142"/>
                <a:gd name="T62" fmla="*/ 54 w 144"/>
                <a:gd name="T63" fmla="*/ 18 h 142"/>
                <a:gd name="T64" fmla="*/ 125 w 144"/>
                <a:gd name="T65" fmla="*/ 0 h 142"/>
                <a:gd name="T66" fmla="*/ 125 w 144"/>
                <a:gd name="T67" fmla="*/ 1 h 142"/>
                <a:gd name="T68" fmla="*/ 143 w 144"/>
                <a:gd name="T69" fmla="*/ 61 h 142"/>
                <a:gd name="T70" fmla="*/ 138 w 144"/>
                <a:gd name="T71" fmla="*/ 64 h 142"/>
                <a:gd name="T72" fmla="*/ 138 w 144"/>
                <a:gd name="T73" fmla="*/ 64 h 142"/>
                <a:gd name="T74" fmla="*/ 138 w 144"/>
                <a:gd name="T75" fmla="*/ 64 h 142"/>
                <a:gd name="T76" fmla="*/ 138 w 144"/>
                <a:gd name="T77" fmla="*/ 65 h 142"/>
                <a:gd name="T78" fmla="*/ 138 w 144"/>
                <a:gd name="T79" fmla="*/ 66 h 142"/>
                <a:gd name="T80" fmla="*/ 138 w 144"/>
                <a:gd name="T81" fmla="*/ 68 h 142"/>
                <a:gd name="T82" fmla="*/ 138 w 144"/>
                <a:gd name="T83" fmla="*/ 69 h 142"/>
                <a:gd name="T84" fmla="*/ 138 w 144"/>
                <a:gd name="T85" fmla="*/ 72 h 142"/>
                <a:gd name="T86" fmla="*/ 138 w 144"/>
                <a:gd name="T87" fmla="*/ 72 h 142"/>
                <a:gd name="T88" fmla="*/ 140 w 144"/>
                <a:gd name="T89" fmla="*/ 74 h 142"/>
                <a:gd name="T90" fmla="*/ 134 w 144"/>
                <a:gd name="T91" fmla="*/ 7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 h="142">
                  <a:moveTo>
                    <a:pt x="134" y="72"/>
                  </a:moveTo>
                  <a:lnTo>
                    <a:pt x="134" y="72"/>
                  </a:lnTo>
                  <a:lnTo>
                    <a:pt x="132" y="74"/>
                  </a:lnTo>
                  <a:lnTo>
                    <a:pt x="129" y="75"/>
                  </a:lnTo>
                  <a:lnTo>
                    <a:pt x="125" y="77"/>
                  </a:lnTo>
                  <a:lnTo>
                    <a:pt x="119" y="80"/>
                  </a:lnTo>
                  <a:lnTo>
                    <a:pt x="114" y="83"/>
                  </a:lnTo>
                  <a:lnTo>
                    <a:pt x="110" y="84"/>
                  </a:lnTo>
                  <a:lnTo>
                    <a:pt x="105" y="86"/>
                  </a:lnTo>
                  <a:lnTo>
                    <a:pt x="104" y="86"/>
                  </a:lnTo>
                  <a:lnTo>
                    <a:pt x="104" y="86"/>
                  </a:lnTo>
                  <a:lnTo>
                    <a:pt x="95" y="91"/>
                  </a:lnTo>
                  <a:lnTo>
                    <a:pt x="86" y="94"/>
                  </a:lnTo>
                  <a:lnTo>
                    <a:pt x="80" y="97"/>
                  </a:lnTo>
                  <a:lnTo>
                    <a:pt x="72" y="98"/>
                  </a:lnTo>
                  <a:lnTo>
                    <a:pt x="66" y="99"/>
                  </a:lnTo>
                  <a:lnTo>
                    <a:pt x="62" y="101"/>
                  </a:lnTo>
                  <a:lnTo>
                    <a:pt x="60" y="101"/>
                  </a:lnTo>
                  <a:lnTo>
                    <a:pt x="59" y="101"/>
                  </a:lnTo>
                  <a:lnTo>
                    <a:pt x="36" y="119"/>
                  </a:lnTo>
                  <a:lnTo>
                    <a:pt x="35" y="119"/>
                  </a:lnTo>
                  <a:lnTo>
                    <a:pt x="17" y="137"/>
                  </a:lnTo>
                  <a:lnTo>
                    <a:pt x="11" y="141"/>
                  </a:lnTo>
                  <a:lnTo>
                    <a:pt x="11" y="141"/>
                  </a:lnTo>
                  <a:lnTo>
                    <a:pt x="5" y="131"/>
                  </a:lnTo>
                  <a:lnTo>
                    <a:pt x="17" y="116"/>
                  </a:lnTo>
                  <a:lnTo>
                    <a:pt x="11" y="110"/>
                  </a:lnTo>
                  <a:lnTo>
                    <a:pt x="0" y="29"/>
                  </a:lnTo>
                  <a:lnTo>
                    <a:pt x="51" y="18"/>
                  </a:lnTo>
                  <a:lnTo>
                    <a:pt x="51" y="23"/>
                  </a:lnTo>
                  <a:lnTo>
                    <a:pt x="56" y="21"/>
                  </a:lnTo>
                  <a:lnTo>
                    <a:pt x="54" y="18"/>
                  </a:lnTo>
                  <a:lnTo>
                    <a:pt x="125" y="0"/>
                  </a:lnTo>
                  <a:lnTo>
                    <a:pt x="125" y="1"/>
                  </a:lnTo>
                  <a:lnTo>
                    <a:pt x="143" y="61"/>
                  </a:lnTo>
                  <a:lnTo>
                    <a:pt x="138" y="64"/>
                  </a:lnTo>
                  <a:lnTo>
                    <a:pt x="138" y="64"/>
                  </a:lnTo>
                  <a:lnTo>
                    <a:pt x="138" y="64"/>
                  </a:lnTo>
                  <a:lnTo>
                    <a:pt x="138" y="65"/>
                  </a:lnTo>
                  <a:lnTo>
                    <a:pt x="138" y="66"/>
                  </a:lnTo>
                  <a:lnTo>
                    <a:pt x="138" y="68"/>
                  </a:lnTo>
                  <a:lnTo>
                    <a:pt x="138" y="69"/>
                  </a:lnTo>
                  <a:lnTo>
                    <a:pt x="138" y="72"/>
                  </a:lnTo>
                  <a:lnTo>
                    <a:pt x="138" y="72"/>
                  </a:lnTo>
                  <a:lnTo>
                    <a:pt x="140" y="74"/>
                  </a:lnTo>
                  <a:lnTo>
                    <a:pt x="134" y="72"/>
                  </a:lnTo>
                </a:path>
              </a:pathLst>
            </a:custGeom>
            <a:solidFill>
              <a:schemeClr val="accent3">
                <a:lumMod val="60000"/>
                <a:lumOff val="40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51" name="Freeform 93"/>
            <p:cNvSpPr>
              <a:spLocks/>
            </p:cNvSpPr>
            <p:nvPr/>
          </p:nvSpPr>
          <p:spPr bwMode="auto">
            <a:xfrm>
              <a:off x="3397666" y="4476535"/>
              <a:ext cx="101876" cy="62096"/>
            </a:xfrm>
            <a:custGeom>
              <a:avLst/>
              <a:gdLst>
                <a:gd name="T0" fmla="*/ 1 w 152"/>
                <a:gd name="T1" fmla="*/ 92 h 93"/>
                <a:gd name="T2" fmla="*/ 0 w 152"/>
                <a:gd name="T3" fmla="*/ 91 h 93"/>
                <a:gd name="T4" fmla="*/ 0 w 152"/>
                <a:gd name="T5" fmla="*/ 86 h 93"/>
                <a:gd name="T6" fmla="*/ 0 w 152"/>
                <a:gd name="T7" fmla="*/ 80 h 93"/>
                <a:gd name="T8" fmla="*/ 2 w 152"/>
                <a:gd name="T9" fmla="*/ 74 h 93"/>
                <a:gd name="T10" fmla="*/ 7 w 152"/>
                <a:gd name="T11" fmla="*/ 68 h 93"/>
                <a:gd name="T12" fmla="*/ 10 w 152"/>
                <a:gd name="T13" fmla="*/ 67 h 93"/>
                <a:gd name="T14" fmla="*/ 17 w 152"/>
                <a:gd name="T15" fmla="*/ 61 h 93"/>
                <a:gd name="T16" fmla="*/ 20 w 152"/>
                <a:gd name="T17" fmla="*/ 55 h 93"/>
                <a:gd name="T18" fmla="*/ 22 w 152"/>
                <a:gd name="T19" fmla="*/ 52 h 93"/>
                <a:gd name="T20" fmla="*/ 23 w 152"/>
                <a:gd name="T21" fmla="*/ 50 h 93"/>
                <a:gd name="T22" fmla="*/ 31 w 152"/>
                <a:gd name="T23" fmla="*/ 47 h 93"/>
                <a:gd name="T24" fmla="*/ 34 w 152"/>
                <a:gd name="T25" fmla="*/ 44 h 93"/>
                <a:gd name="T26" fmla="*/ 53 w 152"/>
                <a:gd name="T27" fmla="*/ 44 h 93"/>
                <a:gd name="T28" fmla="*/ 55 w 152"/>
                <a:gd name="T29" fmla="*/ 41 h 93"/>
                <a:gd name="T30" fmla="*/ 58 w 152"/>
                <a:gd name="T31" fmla="*/ 35 h 93"/>
                <a:gd name="T32" fmla="*/ 64 w 152"/>
                <a:gd name="T33" fmla="*/ 32 h 93"/>
                <a:gd name="T34" fmla="*/ 70 w 152"/>
                <a:gd name="T35" fmla="*/ 31 h 93"/>
                <a:gd name="T36" fmla="*/ 89 w 152"/>
                <a:gd name="T37" fmla="*/ 26 h 93"/>
                <a:gd name="T38" fmla="*/ 97 w 152"/>
                <a:gd name="T39" fmla="*/ 20 h 93"/>
                <a:gd name="T40" fmla="*/ 112 w 152"/>
                <a:gd name="T41" fmla="*/ 2 h 93"/>
                <a:gd name="T42" fmla="*/ 116 w 152"/>
                <a:gd name="T43" fmla="*/ 1 h 93"/>
                <a:gd name="T44" fmla="*/ 110 w 152"/>
                <a:gd name="T45" fmla="*/ 11 h 93"/>
                <a:gd name="T46" fmla="*/ 107 w 152"/>
                <a:gd name="T47" fmla="*/ 16 h 93"/>
                <a:gd name="T48" fmla="*/ 103 w 152"/>
                <a:gd name="T49" fmla="*/ 22 h 93"/>
                <a:gd name="T50" fmla="*/ 97 w 152"/>
                <a:gd name="T51" fmla="*/ 29 h 93"/>
                <a:gd name="T52" fmla="*/ 97 w 152"/>
                <a:gd name="T53" fmla="*/ 31 h 93"/>
                <a:gd name="T54" fmla="*/ 103 w 152"/>
                <a:gd name="T55" fmla="*/ 30 h 93"/>
                <a:gd name="T56" fmla="*/ 103 w 152"/>
                <a:gd name="T57" fmla="*/ 32 h 93"/>
                <a:gd name="T58" fmla="*/ 103 w 152"/>
                <a:gd name="T59" fmla="*/ 35 h 93"/>
                <a:gd name="T60" fmla="*/ 103 w 152"/>
                <a:gd name="T61" fmla="*/ 40 h 93"/>
                <a:gd name="T62" fmla="*/ 109 w 152"/>
                <a:gd name="T63" fmla="*/ 35 h 93"/>
                <a:gd name="T64" fmla="*/ 109 w 152"/>
                <a:gd name="T65" fmla="*/ 29 h 93"/>
                <a:gd name="T66" fmla="*/ 115 w 152"/>
                <a:gd name="T67" fmla="*/ 19 h 93"/>
                <a:gd name="T68" fmla="*/ 124 w 152"/>
                <a:gd name="T69" fmla="*/ 11 h 93"/>
                <a:gd name="T70" fmla="*/ 134 w 152"/>
                <a:gd name="T71" fmla="*/ 11 h 93"/>
                <a:gd name="T72" fmla="*/ 139 w 152"/>
                <a:gd name="T73" fmla="*/ 7 h 93"/>
                <a:gd name="T74" fmla="*/ 148 w 152"/>
                <a:gd name="T75" fmla="*/ 0 h 93"/>
                <a:gd name="T76" fmla="*/ 151 w 152"/>
                <a:gd name="T77" fmla="*/ 2 h 93"/>
                <a:gd name="T78" fmla="*/ 148 w 152"/>
                <a:gd name="T79" fmla="*/ 7 h 93"/>
                <a:gd name="T80" fmla="*/ 134 w 152"/>
                <a:gd name="T81" fmla="*/ 19 h 93"/>
                <a:gd name="T82" fmla="*/ 120 w 152"/>
                <a:gd name="T83" fmla="*/ 30 h 93"/>
                <a:gd name="T84" fmla="*/ 107 w 152"/>
                <a:gd name="T85" fmla="*/ 40 h 93"/>
                <a:gd name="T86" fmla="*/ 97 w 152"/>
                <a:gd name="T87" fmla="*/ 49 h 93"/>
                <a:gd name="T88" fmla="*/ 91 w 152"/>
                <a:gd name="T89" fmla="*/ 53 h 93"/>
                <a:gd name="T90" fmla="*/ 74 w 152"/>
                <a:gd name="T91" fmla="*/ 64 h 93"/>
                <a:gd name="T92" fmla="*/ 71 w 152"/>
                <a:gd name="T93" fmla="*/ 64 h 93"/>
                <a:gd name="T94" fmla="*/ 76 w 152"/>
                <a:gd name="T95" fmla="*/ 59 h 93"/>
                <a:gd name="T96" fmla="*/ 82 w 152"/>
                <a:gd name="T97" fmla="*/ 49 h 93"/>
                <a:gd name="T98" fmla="*/ 67 w 152"/>
                <a:gd name="T99" fmla="*/ 58 h 93"/>
                <a:gd name="T100" fmla="*/ 52 w 152"/>
                <a:gd name="T101" fmla="*/ 64 h 93"/>
                <a:gd name="T102" fmla="*/ 46 w 152"/>
                <a:gd name="T103" fmla="*/ 68 h 93"/>
                <a:gd name="T104" fmla="*/ 37 w 152"/>
                <a:gd name="T105" fmla="*/ 76 h 93"/>
                <a:gd name="T106" fmla="*/ 25 w 152"/>
                <a:gd name="T107" fmla="*/ 85 h 93"/>
                <a:gd name="T108" fmla="*/ 11 w 152"/>
                <a:gd name="T109" fmla="*/ 92 h 93"/>
                <a:gd name="T110" fmla="*/ 11 w 152"/>
                <a:gd name="T111" fmla="*/ 89 h 93"/>
                <a:gd name="T112" fmla="*/ 14 w 152"/>
                <a:gd name="T113" fmla="*/ 86 h 93"/>
                <a:gd name="T114" fmla="*/ 16 w 152"/>
                <a:gd name="T115" fmla="*/ 80 h 93"/>
                <a:gd name="T116" fmla="*/ 5 w 152"/>
                <a:gd name="T117" fmla="*/ 8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3">
                  <a:moveTo>
                    <a:pt x="5" y="89"/>
                  </a:moveTo>
                  <a:lnTo>
                    <a:pt x="2" y="91"/>
                  </a:lnTo>
                  <a:lnTo>
                    <a:pt x="1" y="92"/>
                  </a:lnTo>
                  <a:lnTo>
                    <a:pt x="0" y="91"/>
                  </a:lnTo>
                  <a:lnTo>
                    <a:pt x="0" y="91"/>
                  </a:lnTo>
                  <a:lnTo>
                    <a:pt x="0" y="91"/>
                  </a:lnTo>
                  <a:lnTo>
                    <a:pt x="0" y="89"/>
                  </a:lnTo>
                  <a:lnTo>
                    <a:pt x="0" y="88"/>
                  </a:lnTo>
                  <a:lnTo>
                    <a:pt x="0" y="86"/>
                  </a:lnTo>
                  <a:lnTo>
                    <a:pt x="0" y="83"/>
                  </a:lnTo>
                  <a:lnTo>
                    <a:pt x="0" y="82"/>
                  </a:lnTo>
                  <a:lnTo>
                    <a:pt x="0" y="80"/>
                  </a:lnTo>
                  <a:lnTo>
                    <a:pt x="0" y="80"/>
                  </a:lnTo>
                  <a:lnTo>
                    <a:pt x="1" y="77"/>
                  </a:lnTo>
                  <a:lnTo>
                    <a:pt x="2" y="74"/>
                  </a:lnTo>
                  <a:lnTo>
                    <a:pt x="4" y="71"/>
                  </a:lnTo>
                  <a:lnTo>
                    <a:pt x="5" y="70"/>
                  </a:lnTo>
                  <a:lnTo>
                    <a:pt x="7" y="68"/>
                  </a:lnTo>
                  <a:lnTo>
                    <a:pt x="8" y="67"/>
                  </a:lnTo>
                  <a:lnTo>
                    <a:pt x="10" y="67"/>
                  </a:lnTo>
                  <a:lnTo>
                    <a:pt x="10" y="67"/>
                  </a:lnTo>
                  <a:lnTo>
                    <a:pt x="13" y="65"/>
                  </a:lnTo>
                  <a:lnTo>
                    <a:pt x="16" y="64"/>
                  </a:lnTo>
                  <a:lnTo>
                    <a:pt x="17" y="61"/>
                  </a:lnTo>
                  <a:lnTo>
                    <a:pt x="19" y="59"/>
                  </a:lnTo>
                  <a:lnTo>
                    <a:pt x="19" y="58"/>
                  </a:lnTo>
                  <a:lnTo>
                    <a:pt x="20" y="55"/>
                  </a:lnTo>
                  <a:lnTo>
                    <a:pt x="20" y="52"/>
                  </a:lnTo>
                  <a:lnTo>
                    <a:pt x="20" y="52"/>
                  </a:lnTo>
                  <a:lnTo>
                    <a:pt x="22" y="52"/>
                  </a:lnTo>
                  <a:lnTo>
                    <a:pt x="22" y="50"/>
                  </a:lnTo>
                  <a:lnTo>
                    <a:pt x="23" y="50"/>
                  </a:lnTo>
                  <a:lnTo>
                    <a:pt x="23" y="50"/>
                  </a:lnTo>
                  <a:lnTo>
                    <a:pt x="26" y="49"/>
                  </a:lnTo>
                  <a:lnTo>
                    <a:pt x="29" y="49"/>
                  </a:lnTo>
                  <a:lnTo>
                    <a:pt x="31" y="47"/>
                  </a:lnTo>
                  <a:lnTo>
                    <a:pt x="32" y="46"/>
                  </a:lnTo>
                  <a:lnTo>
                    <a:pt x="34" y="44"/>
                  </a:lnTo>
                  <a:lnTo>
                    <a:pt x="34" y="44"/>
                  </a:lnTo>
                  <a:lnTo>
                    <a:pt x="35" y="43"/>
                  </a:lnTo>
                  <a:lnTo>
                    <a:pt x="35" y="43"/>
                  </a:lnTo>
                  <a:lnTo>
                    <a:pt x="53" y="44"/>
                  </a:lnTo>
                  <a:lnTo>
                    <a:pt x="53" y="43"/>
                  </a:lnTo>
                  <a:lnTo>
                    <a:pt x="53" y="43"/>
                  </a:lnTo>
                  <a:lnTo>
                    <a:pt x="55" y="41"/>
                  </a:lnTo>
                  <a:lnTo>
                    <a:pt x="55" y="40"/>
                  </a:lnTo>
                  <a:lnTo>
                    <a:pt x="56" y="38"/>
                  </a:lnTo>
                  <a:lnTo>
                    <a:pt x="58" y="35"/>
                  </a:lnTo>
                  <a:lnTo>
                    <a:pt x="59" y="34"/>
                  </a:lnTo>
                  <a:lnTo>
                    <a:pt x="61" y="32"/>
                  </a:lnTo>
                  <a:lnTo>
                    <a:pt x="64" y="32"/>
                  </a:lnTo>
                  <a:lnTo>
                    <a:pt x="67" y="32"/>
                  </a:lnTo>
                  <a:lnTo>
                    <a:pt x="68" y="31"/>
                  </a:lnTo>
                  <a:lnTo>
                    <a:pt x="70" y="31"/>
                  </a:lnTo>
                  <a:lnTo>
                    <a:pt x="79" y="30"/>
                  </a:lnTo>
                  <a:lnTo>
                    <a:pt x="85" y="29"/>
                  </a:lnTo>
                  <a:lnTo>
                    <a:pt x="89" y="26"/>
                  </a:lnTo>
                  <a:lnTo>
                    <a:pt x="91" y="25"/>
                  </a:lnTo>
                  <a:lnTo>
                    <a:pt x="94" y="23"/>
                  </a:lnTo>
                  <a:lnTo>
                    <a:pt x="97" y="20"/>
                  </a:lnTo>
                  <a:lnTo>
                    <a:pt x="100" y="16"/>
                  </a:lnTo>
                  <a:lnTo>
                    <a:pt x="104" y="10"/>
                  </a:lnTo>
                  <a:lnTo>
                    <a:pt x="112" y="2"/>
                  </a:lnTo>
                  <a:lnTo>
                    <a:pt x="116" y="0"/>
                  </a:lnTo>
                  <a:lnTo>
                    <a:pt x="116" y="0"/>
                  </a:lnTo>
                  <a:lnTo>
                    <a:pt x="116" y="1"/>
                  </a:lnTo>
                  <a:lnTo>
                    <a:pt x="115" y="5"/>
                  </a:lnTo>
                  <a:lnTo>
                    <a:pt x="112" y="8"/>
                  </a:lnTo>
                  <a:lnTo>
                    <a:pt x="110" y="11"/>
                  </a:lnTo>
                  <a:lnTo>
                    <a:pt x="109" y="13"/>
                  </a:lnTo>
                  <a:lnTo>
                    <a:pt x="109" y="14"/>
                  </a:lnTo>
                  <a:lnTo>
                    <a:pt x="107" y="16"/>
                  </a:lnTo>
                  <a:lnTo>
                    <a:pt x="107" y="17"/>
                  </a:lnTo>
                  <a:lnTo>
                    <a:pt x="106" y="17"/>
                  </a:lnTo>
                  <a:lnTo>
                    <a:pt x="103" y="22"/>
                  </a:lnTo>
                  <a:lnTo>
                    <a:pt x="100" y="25"/>
                  </a:lnTo>
                  <a:lnTo>
                    <a:pt x="98" y="28"/>
                  </a:lnTo>
                  <a:lnTo>
                    <a:pt x="97" y="29"/>
                  </a:lnTo>
                  <a:lnTo>
                    <a:pt x="97" y="30"/>
                  </a:lnTo>
                  <a:lnTo>
                    <a:pt x="97" y="31"/>
                  </a:lnTo>
                  <a:lnTo>
                    <a:pt x="97" y="31"/>
                  </a:lnTo>
                  <a:lnTo>
                    <a:pt x="97" y="31"/>
                  </a:lnTo>
                  <a:lnTo>
                    <a:pt x="100" y="30"/>
                  </a:lnTo>
                  <a:lnTo>
                    <a:pt x="103" y="30"/>
                  </a:lnTo>
                  <a:lnTo>
                    <a:pt x="103" y="30"/>
                  </a:lnTo>
                  <a:lnTo>
                    <a:pt x="104" y="31"/>
                  </a:lnTo>
                  <a:lnTo>
                    <a:pt x="103" y="32"/>
                  </a:lnTo>
                  <a:lnTo>
                    <a:pt x="103" y="34"/>
                  </a:lnTo>
                  <a:lnTo>
                    <a:pt x="103" y="35"/>
                  </a:lnTo>
                  <a:lnTo>
                    <a:pt x="103" y="35"/>
                  </a:lnTo>
                  <a:lnTo>
                    <a:pt x="101" y="40"/>
                  </a:lnTo>
                  <a:lnTo>
                    <a:pt x="103" y="40"/>
                  </a:lnTo>
                  <a:lnTo>
                    <a:pt x="103" y="40"/>
                  </a:lnTo>
                  <a:lnTo>
                    <a:pt x="104" y="38"/>
                  </a:lnTo>
                  <a:lnTo>
                    <a:pt x="106" y="38"/>
                  </a:lnTo>
                  <a:lnTo>
                    <a:pt x="109" y="35"/>
                  </a:lnTo>
                  <a:lnTo>
                    <a:pt x="112" y="34"/>
                  </a:lnTo>
                  <a:lnTo>
                    <a:pt x="112" y="32"/>
                  </a:lnTo>
                  <a:lnTo>
                    <a:pt x="109" y="29"/>
                  </a:lnTo>
                  <a:lnTo>
                    <a:pt x="109" y="26"/>
                  </a:lnTo>
                  <a:lnTo>
                    <a:pt x="110" y="22"/>
                  </a:lnTo>
                  <a:lnTo>
                    <a:pt x="115" y="19"/>
                  </a:lnTo>
                  <a:lnTo>
                    <a:pt x="118" y="16"/>
                  </a:lnTo>
                  <a:lnTo>
                    <a:pt x="121" y="13"/>
                  </a:lnTo>
                  <a:lnTo>
                    <a:pt x="124" y="11"/>
                  </a:lnTo>
                  <a:lnTo>
                    <a:pt x="126" y="10"/>
                  </a:lnTo>
                  <a:lnTo>
                    <a:pt x="130" y="10"/>
                  </a:lnTo>
                  <a:lnTo>
                    <a:pt x="134" y="11"/>
                  </a:lnTo>
                  <a:lnTo>
                    <a:pt x="136" y="11"/>
                  </a:lnTo>
                  <a:lnTo>
                    <a:pt x="137" y="10"/>
                  </a:lnTo>
                  <a:lnTo>
                    <a:pt x="139" y="7"/>
                  </a:lnTo>
                  <a:lnTo>
                    <a:pt x="140" y="7"/>
                  </a:lnTo>
                  <a:lnTo>
                    <a:pt x="145" y="2"/>
                  </a:lnTo>
                  <a:lnTo>
                    <a:pt x="148" y="0"/>
                  </a:lnTo>
                  <a:lnTo>
                    <a:pt x="149" y="0"/>
                  </a:lnTo>
                  <a:lnTo>
                    <a:pt x="151" y="1"/>
                  </a:lnTo>
                  <a:lnTo>
                    <a:pt x="151" y="2"/>
                  </a:lnTo>
                  <a:lnTo>
                    <a:pt x="149" y="5"/>
                  </a:lnTo>
                  <a:lnTo>
                    <a:pt x="148" y="7"/>
                  </a:lnTo>
                  <a:lnTo>
                    <a:pt x="148" y="7"/>
                  </a:lnTo>
                  <a:lnTo>
                    <a:pt x="143" y="11"/>
                  </a:lnTo>
                  <a:lnTo>
                    <a:pt x="139" y="14"/>
                  </a:lnTo>
                  <a:lnTo>
                    <a:pt x="134" y="19"/>
                  </a:lnTo>
                  <a:lnTo>
                    <a:pt x="130" y="23"/>
                  </a:lnTo>
                  <a:lnTo>
                    <a:pt x="124" y="26"/>
                  </a:lnTo>
                  <a:lnTo>
                    <a:pt x="120" y="30"/>
                  </a:lnTo>
                  <a:lnTo>
                    <a:pt x="116" y="32"/>
                  </a:lnTo>
                  <a:lnTo>
                    <a:pt x="112" y="37"/>
                  </a:lnTo>
                  <a:lnTo>
                    <a:pt x="107" y="40"/>
                  </a:lnTo>
                  <a:lnTo>
                    <a:pt x="103" y="43"/>
                  </a:lnTo>
                  <a:lnTo>
                    <a:pt x="100" y="46"/>
                  </a:lnTo>
                  <a:lnTo>
                    <a:pt x="97" y="49"/>
                  </a:lnTo>
                  <a:lnTo>
                    <a:pt x="94" y="50"/>
                  </a:lnTo>
                  <a:lnTo>
                    <a:pt x="93" y="52"/>
                  </a:lnTo>
                  <a:lnTo>
                    <a:pt x="91" y="53"/>
                  </a:lnTo>
                  <a:lnTo>
                    <a:pt x="91" y="53"/>
                  </a:lnTo>
                  <a:lnTo>
                    <a:pt x="82" y="61"/>
                  </a:lnTo>
                  <a:lnTo>
                    <a:pt x="74" y="64"/>
                  </a:lnTo>
                  <a:lnTo>
                    <a:pt x="71" y="65"/>
                  </a:lnTo>
                  <a:lnTo>
                    <a:pt x="71" y="65"/>
                  </a:lnTo>
                  <a:lnTo>
                    <a:pt x="71" y="64"/>
                  </a:lnTo>
                  <a:lnTo>
                    <a:pt x="73" y="61"/>
                  </a:lnTo>
                  <a:lnTo>
                    <a:pt x="74" y="61"/>
                  </a:lnTo>
                  <a:lnTo>
                    <a:pt x="76" y="59"/>
                  </a:lnTo>
                  <a:lnTo>
                    <a:pt x="82" y="52"/>
                  </a:lnTo>
                  <a:lnTo>
                    <a:pt x="85" y="49"/>
                  </a:lnTo>
                  <a:lnTo>
                    <a:pt x="82" y="49"/>
                  </a:lnTo>
                  <a:lnTo>
                    <a:pt x="79" y="50"/>
                  </a:lnTo>
                  <a:lnTo>
                    <a:pt x="73" y="55"/>
                  </a:lnTo>
                  <a:lnTo>
                    <a:pt x="67" y="58"/>
                  </a:lnTo>
                  <a:lnTo>
                    <a:pt x="62" y="61"/>
                  </a:lnTo>
                  <a:lnTo>
                    <a:pt x="61" y="61"/>
                  </a:lnTo>
                  <a:lnTo>
                    <a:pt x="52" y="64"/>
                  </a:lnTo>
                  <a:lnTo>
                    <a:pt x="52" y="65"/>
                  </a:lnTo>
                  <a:lnTo>
                    <a:pt x="49" y="67"/>
                  </a:lnTo>
                  <a:lnTo>
                    <a:pt x="46" y="68"/>
                  </a:lnTo>
                  <a:lnTo>
                    <a:pt x="43" y="71"/>
                  </a:lnTo>
                  <a:lnTo>
                    <a:pt x="40" y="73"/>
                  </a:lnTo>
                  <a:lnTo>
                    <a:pt x="37" y="76"/>
                  </a:lnTo>
                  <a:lnTo>
                    <a:pt x="34" y="77"/>
                  </a:lnTo>
                  <a:lnTo>
                    <a:pt x="32" y="77"/>
                  </a:lnTo>
                  <a:lnTo>
                    <a:pt x="25" y="85"/>
                  </a:lnTo>
                  <a:lnTo>
                    <a:pt x="17" y="89"/>
                  </a:lnTo>
                  <a:lnTo>
                    <a:pt x="13" y="92"/>
                  </a:lnTo>
                  <a:lnTo>
                    <a:pt x="11" y="92"/>
                  </a:lnTo>
                  <a:lnTo>
                    <a:pt x="10" y="92"/>
                  </a:lnTo>
                  <a:lnTo>
                    <a:pt x="10" y="91"/>
                  </a:lnTo>
                  <a:lnTo>
                    <a:pt x="11" y="89"/>
                  </a:lnTo>
                  <a:lnTo>
                    <a:pt x="11" y="89"/>
                  </a:lnTo>
                  <a:lnTo>
                    <a:pt x="13" y="88"/>
                  </a:lnTo>
                  <a:lnTo>
                    <a:pt x="14" y="86"/>
                  </a:lnTo>
                  <a:lnTo>
                    <a:pt x="16" y="83"/>
                  </a:lnTo>
                  <a:lnTo>
                    <a:pt x="16" y="82"/>
                  </a:lnTo>
                  <a:lnTo>
                    <a:pt x="16" y="80"/>
                  </a:lnTo>
                  <a:lnTo>
                    <a:pt x="13" y="82"/>
                  </a:lnTo>
                  <a:lnTo>
                    <a:pt x="10" y="83"/>
                  </a:lnTo>
                  <a:lnTo>
                    <a:pt x="5" y="89"/>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52" name="Freeform 94"/>
            <p:cNvSpPr>
              <a:spLocks/>
            </p:cNvSpPr>
            <p:nvPr/>
          </p:nvSpPr>
          <p:spPr bwMode="auto">
            <a:xfrm>
              <a:off x="3397666" y="4476535"/>
              <a:ext cx="101876" cy="62096"/>
            </a:xfrm>
            <a:custGeom>
              <a:avLst/>
              <a:gdLst>
                <a:gd name="T0" fmla="*/ 1 w 152"/>
                <a:gd name="T1" fmla="*/ 92 h 93"/>
                <a:gd name="T2" fmla="*/ 0 w 152"/>
                <a:gd name="T3" fmla="*/ 91 h 93"/>
                <a:gd name="T4" fmla="*/ 0 w 152"/>
                <a:gd name="T5" fmla="*/ 83 h 93"/>
                <a:gd name="T6" fmla="*/ 0 w 152"/>
                <a:gd name="T7" fmla="*/ 80 h 93"/>
                <a:gd name="T8" fmla="*/ 5 w 152"/>
                <a:gd name="T9" fmla="*/ 70 h 93"/>
                <a:gd name="T10" fmla="*/ 10 w 152"/>
                <a:gd name="T11" fmla="*/ 67 h 93"/>
                <a:gd name="T12" fmla="*/ 17 w 152"/>
                <a:gd name="T13" fmla="*/ 61 h 93"/>
                <a:gd name="T14" fmla="*/ 20 w 152"/>
                <a:gd name="T15" fmla="*/ 52 h 93"/>
                <a:gd name="T16" fmla="*/ 22 w 152"/>
                <a:gd name="T17" fmla="*/ 50 h 93"/>
                <a:gd name="T18" fmla="*/ 26 w 152"/>
                <a:gd name="T19" fmla="*/ 49 h 93"/>
                <a:gd name="T20" fmla="*/ 34 w 152"/>
                <a:gd name="T21" fmla="*/ 44 h 93"/>
                <a:gd name="T22" fmla="*/ 53 w 152"/>
                <a:gd name="T23" fmla="*/ 44 h 93"/>
                <a:gd name="T24" fmla="*/ 55 w 152"/>
                <a:gd name="T25" fmla="*/ 41 h 93"/>
                <a:gd name="T26" fmla="*/ 58 w 152"/>
                <a:gd name="T27" fmla="*/ 35 h 93"/>
                <a:gd name="T28" fmla="*/ 67 w 152"/>
                <a:gd name="T29" fmla="*/ 32 h 93"/>
                <a:gd name="T30" fmla="*/ 79 w 152"/>
                <a:gd name="T31" fmla="*/ 30 h 93"/>
                <a:gd name="T32" fmla="*/ 94 w 152"/>
                <a:gd name="T33" fmla="*/ 23 h 93"/>
                <a:gd name="T34" fmla="*/ 104 w 152"/>
                <a:gd name="T35" fmla="*/ 10 h 93"/>
                <a:gd name="T36" fmla="*/ 116 w 152"/>
                <a:gd name="T37" fmla="*/ 1 h 93"/>
                <a:gd name="T38" fmla="*/ 109 w 152"/>
                <a:gd name="T39" fmla="*/ 13 h 93"/>
                <a:gd name="T40" fmla="*/ 107 w 152"/>
                <a:gd name="T41" fmla="*/ 17 h 93"/>
                <a:gd name="T42" fmla="*/ 100 w 152"/>
                <a:gd name="T43" fmla="*/ 25 h 93"/>
                <a:gd name="T44" fmla="*/ 97 w 152"/>
                <a:gd name="T45" fmla="*/ 31 h 93"/>
                <a:gd name="T46" fmla="*/ 100 w 152"/>
                <a:gd name="T47" fmla="*/ 30 h 93"/>
                <a:gd name="T48" fmla="*/ 103 w 152"/>
                <a:gd name="T49" fmla="*/ 32 h 93"/>
                <a:gd name="T50" fmla="*/ 103 w 152"/>
                <a:gd name="T51" fmla="*/ 35 h 93"/>
                <a:gd name="T52" fmla="*/ 104 w 152"/>
                <a:gd name="T53" fmla="*/ 38 h 93"/>
                <a:gd name="T54" fmla="*/ 112 w 152"/>
                <a:gd name="T55" fmla="*/ 34 h 93"/>
                <a:gd name="T56" fmla="*/ 109 w 152"/>
                <a:gd name="T57" fmla="*/ 26 h 93"/>
                <a:gd name="T58" fmla="*/ 121 w 152"/>
                <a:gd name="T59" fmla="*/ 13 h 93"/>
                <a:gd name="T60" fmla="*/ 134 w 152"/>
                <a:gd name="T61" fmla="*/ 11 h 93"/>
                <a:gd name="T62" fmla="*/ 139 w 152"/>
                <a:gd name="T63" fmla="*/ 7 h 93"/>
                <a:gd name="T64" fmla="*/ 148 w 152"/>
                <a:gd name="T65" fmla="*/ 0 h 93"/>
                <a:gd name="T66" fmla="*/ 149 w 152"/>
                <a:gd name="T67" fmla="*/ 5 h 93"/>
                <a:gd name="T68" fmla="*/ 143 w 152"/>
                <a:gd name="T69" fmla="*/ 11 h 93"/>
                <a:gd name="T70" fmla="*/ 124 w 152"/>
                <a:gd name="T71" fmla="*/ 26 h 93"/>
                <a:gd name="T72" fmla="*/ 107 w 152"/>
                <a:gd name="T73" fmla="*/ 40 h 93"/>
                <a:gd name="T74" fmla="*/ 94 w 152"/>
                <a:gd name="T75" fmla="*/ 50 h 93"/>
                <a:gd name="T76" fmla="*/ 91 w 152"/>
                <a:gd name="T77" fmla="*/ 53 h 93"/>
                <a:gd name="T78" fmla="*/ 71 w 152"/>
                <a:gd name="T79" fmla="*/ 65 h 93"/>
                <a:gd name="T80" fmla="*/ 76 w 152"/>
                <a:gd name="T81" fmla="*/ 59 h 93"/>
                <a:gd name="T82" fmla="*/ 82 w 152"/>
                <a:gd name="T83" fmla="*/ 49 h 93"/>
                <a:gd name="T84" fmla="*/ 62 w 152"/>
                <a:gd name="T85" fmla="*/ 61 h 93"/>
                <a:gd name="T86" fmla="*/ 52 w 152"/>
                <a:gd name="T87" fmla="*/ 65 h 93"/>
                <a:gd name="T88" fmla="*/ 40 w 152"/>
                <a:gd name="T89" fmla="*/ 73 h 93"/>
                <a:gd name="T90" fmla="*/ 32 w 152"/>
                <a:gd name="T91" fmla="*/ 77 h 93"/>
                <a:gd name="T92" fmla="*/ 11 w 152"/>
                <a:gd name="T93" fmla="*/ 92 h 93"/>
                <a:gd name="T94" fmla="*/ 11 w 152"/>
                <a:gd name="T95" fmla="*/ 89 h 93"/>
                <a:gd name="T96" fmla="*/ 16 w 152"/>
                <a:gd name="T97" fmla="*/ 83 h 93"/>
                <a:gd name="T98" fmla="*/ 10 w 152"/>
                <a:gd name="T99" fmla="*/ 8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2" h="93">
                  <a:moveTo>
                    <a:pt x="5" y="89"/>
                  </a:moveTo>
                  <a:lnTo>
                    <a:pt x="5" y="89"/>
                  </a:lnTo>
                  <a:lnTo>
                    <a:pt x="2" y="91"/>
                  </a:lnTo>
                  <a:lnTo>
                    <a:pt x="1" y="92"/>
                  </a:lnTo>
                  <a:lnTo>
                    <a:pt x="0" y="91"/>
                  </a:lnTo>
                  <a:lnTo>
                    <a:pt x="0" y="91"/>
                  </a:lnTo>
                  <a:lnTo>
                    <a:pt x="0" y="91"/>
                  </a:lnTo>
                  <a:lnTo>
                    <a:pt x="0" y="91"/>
                  </a:lnTo>
                  <a:lnTo>
                    <a:pt x="0" y="89"/>
                  </a:lnTo>
                  <a:lnTo>
                    <a:pt x="0" y="88"/>
                  </a:lnTo>
                  <a:lnTo>
                    <a:pt x="0" y="86"/>
                  </a:lnTo>
                  <a:lnTo>
                    <a:pt x="0" y="83"/>
                  </a:lnTo>
                  <a:lnTo>
                    <a:pt x="0" y="82"/>
                  </a:lnTo>
                  <a:lnTo>
                    <a:pt x="0" y="80"/>
                  </a:lnTo>
                  <a:lnTo>
                    <a:pt x="0" y="80"/>
                  </a:lnTo>
                  <a:lnTo>
                    <a:pt x="0" y="80"/>
                  </a:lnTo>
                  <a:lnTo>
                    <a:pt x="1" y="77"/>
                  </a:lnTo>
                  <a:lnTo>
                    <a:pt x="2" y="74"/>
                  </a:lnTo>
                  <a:lnTo>
                    <a:pt x="4" y="71"/>
                  </a:lnTo>
                  <a:lnTo>
                    <a:pt x="5" y="70"/>
                  </a:lnTo>
                  <a:lnTo>
                    <a:pt x="7" y="68"/>
                  </a:lnTo>
                  <a:lnTo>
                    <a:pt x="8" y="67"/>
                  </a:lnTo>
                  <a:lnTo>
                    <a:pt x="10" y="67"/>
                  </a:lnTo>
                  <a:lnTo>
                    <a:pt x="10" y="67"/>
                  </a:lnTo>
                  <a:lnTo>
                    <a:pt x="10" y="67"/>
                  </a:lnTo>
                  <a:lnTo>
                    <a:pt x="13" y="65"/>
                  </a:lnTo>
                  <a:lnTo>
                    <a:pt x="16" y="64"/>
                  </a:lnTo>
                  <a:lnTo>
                    <a:pt x="17" y="61"/>
                  </a:lnTo>
                  <a:lnTo>
                    <a:pt x="19" y="59"/>
                  </a:lnTo>
                  <a:lnTo>
                    <a:pt x="19" y="58"/>
                  </a:lnTo>
                  <a:lnTo>
                    <a:pt x="20" y="55"/>
                  </a:lnTo>
                  <a:lnTo>
                    <a:pt x="20" y="52"/>
                  </a:lnTo>
                  <a:lnTo>
                    <a:pt x="20" y="52"/>
                  </a:lnTo>
                  <a:lnTo>
                    <a:pt x="20" y="52"/>
                  </a:lnTo>
                  <a:lnTo>
                    <a:pt x="22" y="52"/>
                  </a:lnTo>
                  <a:lnTo>
                    <a:pt x="22" y="50"/>
                  </a:lnTo>
                  <a:lnTo>
                    <a:pt x="23" y="50"/>
                  </a:lnTo>
                  <a:lnTo>
                    <a:pt x="23" y="50"/>
                  </a:lnTo>
                  <a:lnTo>
                    <a:pt x="23" y="50"/>
                  </a:lnTo>
                  <a:lnTo>
                    <a:pt x="26" y="49"/>
                  </a:lnTo>
                  <a:lnTo>
                    <a:pt x="29" y="49"/>
                  </a:lnTo>
                  <a:lnTo>
                    <a:pt x="31" y="47"/>
                  </a:lnTo>
                  <a:lnTo>
                    <a:pt x="32" y="46"/>
                  </a:lnTo>
                  <a:lnTo>
                    <a:pt x="34" y="44"/>
                  </a:lnTo>
                  <a:lnTo>
                    <a:pt x="34" y="44"/>
                  </a:lnTo>
                  <a:lnTo>
                    <a:pt x="35" y="43"/>
                  </a:lnTo>
                  <a:lnTo>
                    <a:pt x="35" y="43"/>
                  </a:lnTo>
                  <a:lnTo>
                    <a:pt x="53" y="44"/>
                  </a:lnTo>
                  <a:lnTo>
                    <a:pt x="53" y="44"/>
                  </a:lnTo>
                  <a:lnTo>
                    <a:pt x="53" y="43"/>
                  </a:lnTo>
                  <a:lnTo>
                    <a:pt x="53" y="43"/>
                  </a:lnTo>
                  <a:lnTo>
                    <a:pt x="55" y="41"/>
                  </a:lnTo>
                  <a:lnTo>
                    <a:pt x="55" y="40"/>
                  </a:lnTo>
                  <a:lnTo>
                    <a:pt x="55" y="40"/>
                  </a:lnTo>
                  <a:lnTo>
                    <a:pt x="56" y="38"/>
                  </a:lnTo>
                  <a:lnTo>
                    <a:pt x="58" y="35"/>
                  </a:lnTo>
                  <a:lnTo>
                    <a:pt x="59" y="34"/>
                  </a:lnTo>
                  <a:lnTo>
                    <a:pt x="61" y="32"/>
                  </a:lnTo>
                  <a:lnTo>
                    <a:pt x="64" y="32"/>
                  </a:lnTo>
                  <a:lnTo>
                    <a:pt x="67" y="32"/>
                  </a:lnTo>
                  <a:lnTo>
                    <a:pt x="68" y="31"/>
                  </a:lnTo>
                  <a:lnTo>
                    <a:pt x="70" y="31"/>
                  </a:lnTo>
                  <a:lnTo>
                    <a:pt x="70" y="31"/>
                  </a:lnTo>
                  <a:lnTo>
                    <a:pt x="79" y="30"/>
                  </a:lnTo>
                  <a:lnTo>
                    <a:pt x="85" y="29"/>
                  </a:lnTo>
                  <a:lnTo>
                    <a:pt x="89" y="26"/>
                  </a:lnTo>
                  <a:lnTo>
                    <a:pt x="91" y="25"/>
                  </a:lnTo>
                  <a:lnTo>
                    <a:pt x="94" y="23"/>
                  </a:lnTo>
                  <a:lnTo>
                    <a:pt x="97" y="20"/>
                  </a:lnTo>
                  <a:lnTo>
                    <a:pt x="100" y="16"/>
                  </a:lnTo>
                  <a:lnTo>
                    <a:pt x="104" y="10"/>
                  </a:lnTo>
                  <a:lnTo>
                    <a:pt x="104" y="10"/>
                  </a:lnTo>
                  <a:lnTo>
                    <a:pt x="112" y="2"/>
                  </a:lnTo>
                  <a:lnTo>
                    <a:pt x="116" y="0"/>
                  </a:lnTo>
                  <a:lnTo>
                    <a:pt x="116" y="0"/>
                  </a:lnTo>
                  <a:lnTo>
                    <a:pt x="116" y="1"/>
                  </a:lnTo>
                  <a:lnTo>
                    <a:pt x="115" y="5"/>
                  </a:lnTo>
                  <a:lnTo>
                    <a:pt x="112" y="8"/>
                  </a:lnTo>
                  <a:lnTo>
                    <a:pt x="110" y="11"/>
                  </a:lnTo>
                  <a:lnTo>
                    <a:pt x="109" y="13"/>
                  </a:lnTo>
                  <a:lnTo>
                    <a:pt x="109" y="13"/>
                  </a:lnTo>
                  <a:lnTo>
                    <a:pt x="109" y="14"/>
                  </a:lnTo>
                  <a:lnTo>
                    <a:pt x="107" y="16"/>
                  </a:lnTo>
                  <a:lnTo>
                    <a:pt x="107" y="17"/>
                  </a:lnTo>
                  <a:lnTo>
                    <a:pt x="106" y="17"/>
                  </a:lnTo>
                  <a:lnTo>
                    <a:pt x="106" y="17"/>
                  </a:lnTo>
                  <a:lnTo>
                    <a:pt x="103" y="22"/>
                  </a:lnTo>
                  <a:lnTo>
                    <a:pt x="100" y="25"/>
                  </a:lnTo>
                  <a:lnTo>
                    <a:pt x="98" y="28"/>
                  </a:lnTo>
                  <a:lnTo>
                    <a:pt x="97" y="29"/>
                  </a:lnTo>
                  <a:lnTo>
                    <a:pt x="97" y="30"/>
                  </a:lnTo>
                  <a:lnTo>
                    <a:pt x="97" y="31"/>
                  </a:lnTo>
                  <a:lnTo>
                    <a:pt x="97" y="31"/>
                  </a:lnTo>
                  <a:lnTo>
                    <a:pt x="97" y="31"/>
                  </a:lnTo>
                  <a:lnTo>
                    <a:pt x="97" y="31"/>
                  </a:lnTo>
                  <a:lnTo>
                    <a:pt x="100" y="30"/>
                  </a:lnTo>
                  <a:lnTo>
                    <a:pt x="103" y="30"/>
                  </a:lnTo>
                  <a:lnTo>
                    <a:pt x="103" y="30"/>
                  </a:lnTo>
                  <a:lnTo>
                    <a:pt x="104" y="31"/>
                  </a:lnTo>
                  <a:lnTo>
                    <a:pt x="103" y="32"/>
                  </a:lnTo>
                  <a:lnTo>
                    <a:pt x="103" y="34"/>
                  </a:lnTo>
                  <a:lnTo>
                    <a:pt x="103" y="35"/>
                  </a:lnTo>
                  <a:lnTo>
                    <a:pt x="103" y="35"/>
                  </a:lnTo>
                  <a:lnTo>
                    <a:pt x="103" y="35"/>
                  </a:lnTo>
                  <a:lnTo>
                    <a:pt x="101" y="40"/>
                  </a:lnTo>
                  <a:lnTo>
                    <a:pt x="103" y="40"/>
                  </a:lnTo>
                  <a:lnTo>
                    <a:pt x="103" y="40"/>
                  </a:lnTo>
                  <a:lnTo>
                    <a:pt x="104" y="38"/>
                  </a:lnTo>
                  <a:lnTo>
                    <a:pt x="104" y="38"/>
                  </a:lnTo>
                  <a:lnTo>
                    <a:pt x="106" y="38"/>
                  </a:lnTo>
                  <a:lnTo>
                    <a:pt x="109" y="35"/>
                  </a:lnTo>
                  <a:lnTo>
                    <a:pt x="112" y="34"/>
                  </a:lnTo>
                  <a:lnTo>
                    <a:pt x="112" y="32"/>
                  </a:lnTo>
                  <a:lnTo>
                    <a:pt x="112" y="32"/>
                  </a:lnTo>
                  <a:lnTo>
                    <a:pt x="109" y="29"/>
                  </a:lnTo>
                  <a:lnTo>
                    <a:pt x="109" y="26"/>
                  </a:lnTo>
                  <a:lnTo>
                    <a:pt x="110" y="22"/>
                  </a:lnTo>
                  <a:lnTo>
                    <a:pt x="115" y="19"/>
                  </a:lnTo>
                  <a:lnTo>
                    <a:pt x="118" y="16"/>
                  </a:lnTo>
                  <a:lnTo>
                    <a:pt x="121" y="13"/>
                  </a:lnTo>
                  <a:lnTo>
                    <a:pt x="124" y="11"/>
                  </a:lnTo>
                  <a:lnTo>
                    <a:pt x="126" y="10"/>
                  </a:lnTo>
                  <a:lnTo>
                    <a:pt x="130" y="10"/>
                  </a:lnTo>
                  <a:lnTo>
                    <a:pt x="134" y="11"/>
                  </a:lnTo>
                  <a:lnTo>
                    <a:pt x="134" y="11"/>
                  </a:lnTo>
                  <a:lnTo>
                    <a:pt x="136" y="11"/>
                  </a:lnTo>
                  <a:lnTo>
                    <a:pt x="137" y="10"/>
                  </a:lnTo>
                  <a:lnTo>
                    <a:pt x="139" y="7"/>
                  </a:lnTo>
                  <a:lnTo>
                    <a:pt x="140" y="7"/>
                  </a:lnTo>
                  <a:lnTo>
                    <a:pt x="140" y="7"/>
                  </a:lnTo>
                  <a:lnTo>
                    <a:pt x="145" y="2"/>
                  </a:lnTo>
                  <a:lnTo>
                    <a:pt x="148" y="0"/>
                  </a:lnTo>
                  <a:lnTo>
                    <a:pt x="149" y="0"/>
                  </a:lnTo>
                  <a:lnTo>
                    <a:pt x="151" y="1"/>
                  </a:lnTo>
                  <a:lnTo>
                    <a:pt x="151" y="2"/>
                  </a:lnTo>
                  <a:lnTo>
                    <a:pt x="149" y="5"/>
                  </a:lnTo>
                  <a:lnTo>
                    <a:pt x="148" y="7"/>
                  </a:lnTo>
                  <a:lnTo>
                    <a:pt x="148" y="7"/>
                  </a:lnTo>
                  <a:lnTo>
                    <a:pt x="148" y="7"/>
                  </a:lnTo>
                  <a:lnTo>
                    <a:pt x="143" y="11"/>
                  </a:lnTo>
                  <a:lnTo>
                    <a:pt x="139" y="14"/>
                  </a:lnTo>
                  <a:lnTo>
                    <a:pt x="134" y="19"/>
                  </a:lnTo>
                  <a:lnTo>
                    <a:pt x="130" y="23"/>
                  </a:lnTo>
                  <a:lnTo>
                    <a:pt x="124" y="26"/>
                  </a:lnTo>
                  <a:lnTo>
                    <a:pt x="120" y="30"/>
                  </a:lnTo>
                  <a:lnTo>
                    <a:pt x="116" y="32"/>
                  </a:lnTo>
                  <a:lnTo>
                    <a:pt x="112" y="37"/>
                  </a:lnTo>
                  <a:lnTo>
                    <a:pt x="107" y="40"/>
                  </a:lnTo>
                  <a:lnTo>
                    <a:pt x="103" y="43"/>
                  </a:lnTo>
                  <a:lnTo>
                    <a:pt x="100" y="46"/>
                  </a:lnTo>
                  <a:lnTo>
                    <a:pt x="97" y="49"/>
                  </a:lnTo>
                  <a:lnTo>
                    <a:pt x="94" y="50"/>
                  </a:lnTo>
                  <a:lnTo>
                    <a:pt x="93" y="52"/>
                  </a:lnTo>
                  <a:lnTo>
                    <a:pt x="91" y="53"/>
                  </a:lnTo>
                  <a:lnTo>
                    <a:pt x="91" y="53"/>
                  </a:lnTo>
                  <a:lnTo>
                    <a:pt x="91" y="53"/>
                  </a:lnTo>
                  <a:lnTo>
                    <a:pt x="82" y="61"/>
                  </a:lnTo>
                  <a:lnTo>
                    <a:pt x="74" y="64"/>
                  </a:lnTo>
                  <a:lnTo>
                    <a:pt x="71" y="65"/>
                  </a:lnTo>
                  <a:lnTo>
                    <a:pt x="71" y="65"/>
                  </a:lnTo>
                  <a:lnTo>
                    <a:pt x="71" y="64"/>
                  </a:lnTo>
                  <a:lnTo>
                    <a:pt x="73" y="61"/>
                  </a:lnTo>
                  <a:lnTo>
                    <a:pt x="74" y="61"/>
                  </a:lnTo>
                  <a:lnTo>
                    <a:pt x="76" y="59"/>
                  </a:lnTo>
                  <a:lnTo>
                    <a:pt x="76" y="59"/>
                  </a:lnTo>
                  <a:lnTo>
                    <a:pt x="82" y="52"/>
                  </a:lnTo>
                  <a:lnTo>
                    <a:pt x="85" y="49"/>
                  </a:lnTo>
                  <a:lnTo>
                    <a:pt x="82" y="49"/>
                  </a:lnTo>
                  <a:lnTo>
                    <a:pt x="79" y="50"/>
                  </a:lnTo>
                  <a:lnTo>
                    <a:pt x="73" y="55"/>
                  </a:lnTo>
                  <a:lnTo>
                    <a:pt x="67" y="58"/>
                  </a:lnTo>
                  <a:lnTo>
                    <a:pt x="62" y="61"/>
                  </a:lnTo>
                  <a:lnTo>
                    <a:pt x="61" y="61"/>
                  </a:lnTo>
                  <a:lnTo>
                    <a:pt x="52" y="64"/>
                  </a:lnTo>
                  <a:lnTo>
                    <a:pt x="52" y="64"/>
                  </a:lnTo>
                  <a:lnTo>
                    <a:pt x="52" y="65"/>
                  </a:lnTo>
                  <a:lnTo>
                    <a:pt x="49" y="67"/>
                  </a:lnTo>
                  <a:lnTo>
                    <a:pt x="46" y="68"/>
                  </a:lnTo>
                  <a:lnTo>
                    <a:pt x="43" y="71"/>
                  </a:lnTo>
                  <a:lnTo>
                    <a:pt x="40" y="73"/>
                  </a:lnTo>
                  <a:lnTo>
                    <a:pt x="37" y="76"/>
                  </a:lnTo>
                  <a:lnTo>
                    <a:pt x="34" y="77"/>
                  </a:lnTo>
                  <a:lnTo>
                    <a:pt x="32" y="77"/>
                  </a:lnTo>
                  <a:lnTo>
                    <a:pt x="32" y="77"/>
                  </a:lnTo>
                  <a:lnTo>
                    <a:pt x="25" y="85"/>
                  </a:lnTo>
                  <a:lnTo>
                    <a:pt x="17" y="89"/>
                  </a:lnTo>
                  <a:lnTo>
                    <a:pt x="13" y="92"/>
                  </a:lnTo>
                  <a:lnTo>
                    <a:pt x="11" y="92"/>
                  </a:lnTo>
                  <a:lnTo>
                    <a:pt x="10" y="92"/>
                  </a:lnTo>
                  <a:lnTo>
                    <a:pt x="10" y="91"/>
                  </a:lnTo>
                  <a:lnTo>
                    <a:pt x="11" y="89"/>
                  </a:lnTo>
                  <a:lnTo>
                    <a:pt x="11" y="89"/>
                  </a:lnTo>
                  <a:lnTo>
                    <a:pt x="11" y="89"/>
                  </a:lnTo>
                  <a:lnTo>
                    <a:pt x="13" y="88"/>
                  </a:lnTo>
                  <a:lnTo>
                    <a:pt x="14" y="86"/>
                  </a:lnTo>
                  <a:lnTo>
                    <a:pt x="16" y="83"/>
                  </a:lnTo>
                  <a:lnTo>
                    <a:pt x="16" y="82"/>
                  </a:lnTo>
                  <a:lnTo>
                    <a:pt x="16" y="80"/>
                  </a:lnTo>
                  <a:lnTo>
                    <a:pt x="13" y="82"/>
                  </a:lnTo>
                  <a:lnTo>
                    <a:pt x="10" y="83"/>
                  </a:lnTo>
                  <a:lnTo>
                    <a:pt x="5" y="89"/>
                  </a:lnTo>
                </a:path>
              </a:pathLst>
            </a:custGeom>
            <a:solidFill>
              <a:schemeClr val="accent3">
                <a:lumMod val="60000"/>
                <a:lumOff val="40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53" name="Freeform 95"/>
            <p:cNvSpPr>
              <a:spLocks/>
            </p:cNvSpPr>
            <p:nvPr/>
          </p:nvSpPr>
          <p:spPr bwMode="auto">
            <a:xfrm>
              <a:off x="3331357" y="4492059"/>
              <a:ext cx="75352" cy="170764"/>
            </a:xfrm>
            <a:custGeom>
              <a:avLst/>
              <a:gdLst>
                <a:gd name="T0" fmla="*/ 10 w 112"/>
                <a:gd name="T1" fmla="*/ 170 h 255"/>
                <a:gd name="T2" fmla="*/ 20 w 112"/>
                <a:gd name="T3" fmla="*/ 161 h 255"/>
                <a:gd name="T4" fmla="*/ 27 w 112"/>
                <a:gd name="T5" fmla="*/ 158 h 255"/>
                <a:gd name="T6" fmla="*/ 33 w 112"/>
                <a:gd name="T7" fmla="*/ 144 h 255"/>
                <a:gd name="T8" fmla="*/ 41 w 112"/>
                <a:gd name="T9" fmla="*/ 134 h 255"/>
                <a:gd name="T10" fmla="*/ 49 w 112"/>
                <a:gd name="T11" fmla="*/ 130 h 255"/>
                <a:gd name="T12" fmla="*/ 50 w 112"/>
                <a:gd name="T13" fmla="*/ 123 h 255"/>
                <a:gd name="T14" fmla="*/ 47 w 112"/>
                <a:gd name="T15" fmla="*/ 119 h 255"/>
                <a:gd name="T16" fmla="*/ 41 w 112"/>
                <a:gd name="T17" fmla="*/ 116 h 255"/>
                <a:gd name="T18" fmla="*/ 27 w 112"/>
                <a:gd name="T19" fmla="*/ 102 h 255"/>
                <a:gd name="T20" fmla="*/ 17 w 112"/>
                <a:gd name="T21" fmla="*/ 95 h 255"/>
                <a:gd name="T22" fmla="*/ 2 w 112"/>
                <a:gd name="T23" fmla="*/ 78 h 255"/>
                <a:gd name="T24" fmla="*/ 5 w 112"/>
                <a:gd name="T25" fmla="*/ 64 h 255"/>
                <a:gd name="T26" fmla="*/ 0 w 112"/>
                <a:gd name="T27" fmla="*/ 47 h 255"/>
                <a:gd name="T28" fmla="*/ 24 w 112"/>
                <a:gd name="T29" fmla="*/ 0 h 255"/>
                <a:gd name="T30" fmla="*/ 96 w 112"/>
                <a:gd name="T31" fmla="*/ 50 h 255"/>
                <a:gd name="T32" fmla="*/ 91 w 112"/>
                <a:gd name="T33" fmla="*/ 64 h 255"/>
                <a:gd name="T34" fmla="*/ 91 w 112"/>
                <a:gd name="T35" fmla="*/ 72 h 255"/>
                <a:gd name="T36" fmla="*/ 82 w 112"/>
                <a:gd name="T37" fmla="*/ 80 h 255"/>
                <a:gd name="T38" fmla="*/ 96 w 112"/>
                <a:gd name="T39" fmla="*/ 86 h 255"/>
                <a:gd name="T40" fmla="*/ 101 w 112"/>
                <a:gd name="T41" fmla="*/ 84 h 255"/>
                <a:gd name="T42" fmla="*/ 102 w 112"/>
                <a:gd name="T43" fmla="*/ 81 h 255"/>
                <a:gd name="T44" fmla="*/ 104 w 112"/>
                <a:gd name="T45" fmla="*/ 80 h 255"/>
                <a:gd name="T46" fmla="*/ 107 w 112"/>
                <a:gd name="T47" fmla="*/ 83 h 255"/>
                <a:gd name="T48" fmla="*/ 108 w 112"/>
                <a:gd name="T49" fmla="*/ 90 h 255"/>
                <a:gd name="T50" fmla="*/ 108 w 112"/>
                <a:gd name="T51" fmla="*/ 107 h 255"/>
                <a:gd name="T52" fmla="*/ 108 w 112"/>
                <a:gd name="T53" fmla="*/ 119 h 255"/>
                <a:gd name="T54" fmla="*/ 108 w 112"/>
                <a:gd name="T55" fmla="*/ 123 h 255"/>
                <a:gd name="T56" fmla="*/ 108 w 112"/>
                <a:gd name="T57" fmla="*/ 127 h 255"/>
                <a:gd name="T58" fmla="*/ 111 w 112"/>
                <a:gd name="T59" fmla="*/ 135 h 255"/>
                <a:gd name="T60" fmla="*/ 111 w 112"/>
                <a:gd name="T61" fmla="*/ 146 h 255"/>
                <a:gd name="T62" fmla="*/ 111 w 112"/>
                <a:gd name="T63" fmla="*/ 155 h 255"/>
                <a:gd name="T64" fmla="*/ 110 w 112"/>
                <a:gd name="T65" fmla="*/ 153 h 255"/>
                <a:gd name="T66" fmla="*/ 107 w 112"/>
                <a:gd name="T67" fmla="*/ 137 h 255"/>
                <a:gd name="T68" fmla="*/ 104 w 112"/>
                <a:gd name="T69" fmla="*/ 127 h 255"/>
                <a:gd name="T70" fmla="*/ 101 w 112"/>
                <a:gd name="T71" fmla="*/ 127 h 255"/>
                <a:gd name="T72" fmla="*/ 104 w 112"/>
                <a:gd name="T73" fmla="*/ 141 h 255"/>
                <a:gd name="T74" fmla="*/ 104 w 112"/>
                <a:gd name="T75" fmla="*/ 147 h 255"/>
                <a:gd name="T76" fmla="*/ 104 w 112"/>
                <a:gd name="T77" fmla="*/ 158 h 255"/>
                <a:gd name="T78" fmla="*/ 104 w 112"/>
                <a:gd name="T79" fmla="*/ 160 h 255"/>
                <a:gd name="T80" fmla="*/ 104 w 112"/>
                <a:gd name="T81" fmla="*/ 163 h 255"/>
                <a:gd name="T82" fmla="*/ 101 w 112"/>
                <a:gd name="T83" fmla="*/ 170 h 255"/>
                <a:gd name="T84" fmla="*/ 98 w 112"/>
                <a:gd name="T85" fmla="*/ 176 h 255"/>
                <a:gd name="T86" fmla="*/ 93 w 112"/>
                <a:gd name="T87" fmla="*/ 185 h 255"/>
                <a:gd name="T88" fmla="*/ 92 w 112"/>
                <a:gd name="T89" fmla="*/ 194 h 255"/>
                <a:gd name="T90" fmla="*/ 88 w 112"/>
                <a:gd name="T91" fmla="*/ 201 h 255"/>
                <a:gd name="T92" fmla="*/ 80 w 112"/>
                <a:gd name="T93" fmla="*/ 210 h 255"/>
                <a:gd name="T94" fmla="*/ 82 w 112"/>
                <a:gd name="T95" fmla="*/ 216 h 255"/>
                <a:gd name="T96" fmla="*/ 74 w 112"/>
                <a:gd name="T97" fmla="*/ 245 h 255"/>
                <a:gd name="T98" fmla="*/ 65 w 112"/>
                <a:gd name="T99" fmla="*/ 254 h 255"/>
                <a:gd name="T100" fmla="*/ 60 w 112"/>
                <a:gd name="T101" fmla="*/ 249 h 255"/>
                <a:gd name="T102" fmla="*/ 62 w 112"/>
                <a:gd name="T103" fmla="*/ 240 h 255"/>
                <a:gd name="T104" fmla="*/ 63 w 112"/>
                <a:gd name="T105" fmla="*/ 233 h 255"/>
                <a:gd name="T106" fmla="*/ 55 w 112"/>
                <a:gd name="T107" fmla="*/ 228 h 255"/>
                <a:gd name="T108" fmla="*/ 41 w 112"/>
                <a:gd name="T109" fmla="*/ 234 h 255"/>
                <a:gd name="T110" fmla="*/ 37 w 112"/>
                <a:gd name="T111" fmla="*/ 228 h 255"/>
                <a:gd name="T112" fmla="*/ 29 w 112"/>
                <a:gd name="T113" fmla="*/ 224 h 255"/>
                <a:gd name="T114" fmla="*/ 20 w 112"/>
                <a:gd name="T115" fmla="*/ 221 h 255"/>
                <a:gd name="T116" fmla="*/ 5 w 112"/>
                <a:gd name="T117" fmla="*/ 209 h 255"/>
                <a:gd name="T118" fmla="*/ 2 w 112"/>
                <a:gd name="T119" fmla="*/ 200 h 255"/>
                <a:gd name="T120" fmla="*/ 1 w 112"/>
                <a:gd name="T121" fmla="*/ 191 h 255"/>
                <a:gd name="T122" fmla="*/ 2 w 112"/>
                <a:gd name="T123" fmla="*/ 185 h 255"/>
                <a:gd name="T124" fmla="*/ 11 w 112"/>
                <a:gd name="T125" fmla="*/ 17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 h="255">
                  <a:moveTo>
                    <a:pt x="7" y="173"/>
                  </a:moveTo>
                  <a:lnTo>
                    <a:pt x="7" y="171"/>
                  </a:lnTo>
                  <a:lnTo>
                    <a:pt x="10" y="170"/>
                  </a:lnTo>
                  <a:lnTo>
                    <a:pt x="13" y="167"/>
                  </a:lnTo>
                  <a:lnTo>
                    <a:pt x="17" y="164"/>
                  </a:lnTo>
                  <a:lnTo>
                    <a:pt x="20" y="161"/>
                  </a:lnTo>
                  <a:lnTo>
                    <a:pt x="24" y="160"/>
                  </a:lnTo>
                  <a:lnTo>
                    <a:pt x="26" y="158"/>
                  </a:lnTo>
                  <a:lnTo>
                    <a:pt x="27" y="158"/>
                  </a:lnTo>
                  <a:lnTo>
                    <a:pt x="27" y="153"/>
                  </a:lnTo>
                  <a:lnTo>
                    <a:pt x="30" y="149"/>
                  </a:lnTo>
                  <a:lnTo>
                    <a:pt x="33" y="144"/>
                  </a:lnTo>
                  <a:lnTo>
                    <a:pt x="36" y="140"/>
                  </a:lnTo>
                  <a:lnTo>
                    <a:pt x="38" y="137"/>
                  </a:lnTo>
                  <a:lnTo>
                    <a:pt x="41" y="134"/>
                  </a:lnTo>
                  <a:lnTo>
                    <a:pt x="44" y="132"/>
                  </a:lnTo>
                  <a:lnTo>
                    <a:pt x="46" y="131"/>
                  </a:lnTo>
                  <a:lnTo>
                    <a:pt x="49" y="130"/>
                  </a:lnTo>
                  <a:lnTo>
                    <a:pt x="50" y="127"/>
                  </a:lnTo>
                  <a:lnTo>
                    <a:pt x="50" y="126"/>
                  </a:lnTo>
                  <a:lnTo>
                    <a:pt x="50" y="123"/>
                  </a:lnTo>
                  <a:lnTo>
                    <a:pt x="49" y="122"/>
                  </a:lnTo>
                  <a:lnTo>
                    <a:pt x="47" y="120"/>
                  </a:lnTo>
                  <a:lnTo>
                    <a:pt x="47" y="119"/>
                  </a:lnTo>
                  <a:lnTo>
                    <a:pt x="46" y="119"/>
                  </a:lnTo>
                  <a:lnTo>
                    <a:pt x="44" y="117"/>
                  </a:lnTo>
                  <a:lnTo>
                    <a:pt x="41" y="116"/>
                  </a:lnTo>
                  <a:lnTo>
                    <a:pt x="37" y="111"/>
                  </a:lnTo>
                  <a:lnTo>
                    <a:pt x="33" y="107"/>
                  </a:lnTo>
                  <a:lnTo>
                    <a:pt x="27" y="102"/>
                  </a:lnTo>
                  <a:lnTo>
                    <a:pt x="23" y="98"/>
                  </a:lnTo>
                  <a:lnTo>
                    <a:pt x="19" y="95"/>
                  </a:lnTo>
                  <a:lnTo>
                    <a:pt x="17" y="95"/>
                  </a:lnTo>
                  <a:lnTo>
                    <a:pt x="8" y="90"/>
                  </a:lnTo>
                  <a:lnTo>
                    <a:pt x="4" y="84"/>
                  </a:lnTo>
                  <a:lnTo>
                    <a:pt x="2" y="78"/>
                  </a:lnTo>
                  <a:lnTo>
                    <a:pt x="2" y="72"/>
                  </a:lnTo>
                  <a:lnTo>
                    <a:pt x="4" y="68"/>
                  </a:lnTo>
                  <a:lnTo>
                    <a:pt x="5" y="64"/>
                  </a:lnTo>
                  <a:lnTo>
                    <a:pt x="7" y="62"/>
                  </a:lnTo>
                  <a:lnTo>
                    <a:pt x="8" y="62"/>
                  </a:lnTo>
                  <a:lnTo>
                    <a:pt x="0" y="47"/>
                  </a:lnTo>
                  <a:lnTo>
                    <a:pt x="14" y="26"/>
                  </a:lnTo>
                  <a:lnTo>
                    <a:pt x="20" y="6"/>
                  </a:lnTo>
                  <a:lnTo>
                    <a:pt x="24" y="0"/>
                  </a:lnTo>
                  <a:lnTo>
                    <a:pt x="96" y="23"/>
                  </a:lnTo>
                  <a:lnTo>
                    <a:pt x="98" y="50"/>
                  </a:lnTo>
                  <a:lnTo>
                    <a:pt x="96" y="50"/>
                  </a:lnTo>
                  <a:lnTo>
                    <a:pt x="89" y="63"/>
                  </a:lnTo>
                  <a:lnTo>
                    <a:pt x="89" y="64"/>
                  </a:lnTo>
                  <a:lnTo>
                    <a:pt x="91" y="64"/>
                  </a:lnTo>
                  <a:lnTo>
                    <a:pt x="91" y="67"/>
                  </a:lnTo>
                  <a:lnTo>
                    <a:pt x="91" y="69"/>
                  </a:lnTo>
                  <a:lnTo>
                    <a:pt x="91" y="72"/>
                  </a:lnTo>
                  <a:lnTo>
                    <a:pt x="89" y="75"/>
                  </a:lnTo>
                  <a:lnTo>
                    <a:pt x="86" y="78"/>
                  </a:lnTo>
                  <a:lnTo>
                    <a:pt x="82" y="80"/>
                  </a:lnTo>
                  <a:lnTo>
                    <a:pt x="80" y="84"/>
                  </a:lnTo>
                  <a:lnTo>
                    <a:pt x="96" y="84"/>
                  </a:lnTo>
                  <a:lnTo>
                    <a:pt x="96" y="86"/>
                  </a:lnTo>
                  <a:lnTo>
                    <a:pt x="99" y="87"/>
                  </a:lnTo>
                  <a:lnTo>
                    <a:pt x="101" y="87"/>
                  </a:lnTo>
                  <a:lnTo>
                    <a:pt x="101" y="84"/>
                  </a:lnTo>
                  <a:lnTo>
                    <a:pt x="101" y="83"/>
                  </a:lnTo>
                  <a:lnTo>
                    <a:pt x="101" y="83"/>
                  </a:lnTo>
                  <a:lnTo>
                    <a:pt x="102" y="81"/>
                  </a:lnTo>
                  <a:lnTo>
                    <a:pt x="102" y="81"/>
                  </a:lnTo>
                  <a:lnTo>
                    <a:pt x="104" y="80"/>
                  </a:lnTo>
                  <a:lnTo>
                    <a:pt x="104" y="80"/>
                  </a:lnTo>
                  <a:lnTo>
                    <a:pt x="105" y="80"/>
                  </a:lnTo>
                  <a:lnTo>
                    <a:pt x="105" y="81"/>
                  </a:lnTo>
                  <a:lnTo>
                    <a:pt x="107" y="83"/>
                  </a:lnTo>
                  <a:lnTo>
                    <a:pt x="107" y="84"/>
                  </a:lnTo>
                  <a:lnTo>
                    <a:pt x="107" y="87"/>
                  </a:lnTo>
                  <a:lnTo>
                    <a:pt x="108" y="90"/>
                  </a:lnTo>
                  <a:lnTo>
                    <a:pt x="108" y="95"/>
                  </a:lnTo>
                  <a:lnTo>
                    <a:pt x="108" y="100"/>
                  </a:lnTo>
                  <a:lnTo>
                    <a:pt x="108" y="107"/>
                  </a:lnTo>
                  <a:lnTo>
                    <a:pt x="107" y="116"/>
                  </a:lnTo>
                  <a:lnTo>
                    <a:pt x="107" y="117"/>
                  </a:lnTo>
                  <a:lnTo>
                    <a:pt x="108" y="119"/>
                  </a:lnTo>
                  <a:lnTo>
                    <a:pt x="108" y="120"/>
                  </a:lnTo>
                  <a:lnTo>
                    <a:pt x="108" y="122"/>
                  </a:lnTo>
                  <a:lnTo>
                    <a:pt x="108" y="123"/>
                  </a:lnTo>
                  <a:lnTo>
                    <a:pt x="108" y="125"/>
                  </a:lnTo>
                  <a:lnTo>
                    <a:pt x="108" y="126"/>
                  </a:lnTo>
                  <a:lnTo>
                    <a:pt x="108" y="127"/>
                  </a:lnTo>
                  <a:lnTo>
                    <a:pt x="110" y="128"/>
                  </a:lnTo>
                  <a:lnTo>
                    <a:pt x="110" y="131"/>
                  </a:lnTo>
                  <a:lnTo>
                    <a:pt x="111" y="135"/>
                  </a:lnTo>
                  <a:lnTo>
                    <a:pt x="111" y="138"/>
                  </a:lnTo>
                  <a:lnTo>
                    <a:pt x="111" y="143"/>
                  </a:lnTo>
                  <a:lnTo>
                    <a:pt x="111" y="146"/>
                  </a:lnTo>
                  <a:lnTo>
                    <a:pt x="111" y="150"/>
                  </a:lnTo>
                  <a:lnTo>
                    <a:pt x="111" y="152"/>
                  </a:lnTo>
                  <a:lnTo>
                    <a:pt x="111" y="155"/>
                  </a:lnTo>
                  <a:lnTo>
                    <a:pt x="111" y="155"/>
                  </a:lnTo>
                  <a:lnTo>
                    <a:pt x="111" y="155"/>
                  </a:lnTo>
                  <a:lnTo>
                    <a:pt x="110" y="153"/>
                  </a:lnTo>
                  <a:lnTo>
                    <a:pt x="108" y="150"/>
                  </a:lnTo>
                  <a:lnTo>
                    <a:pt x="108" y="144"/>
                  </a:lnTo>
                  <a:lnTo>
                    <a:pt x="107" y="137"/>
                  </a:lnTo>
                  <a:lnTo>
                    <a:pt x="105" y="128"/>
                  </a:lnTo>
                  <a:lnTo>
                    <a:pt x="105" y="127"/>
                  </a:lnTo>
                  <a:lnTo>
                    <a:pt x="104" y="127"/>
                  </a:lnTo>
                  <a:lnTo>
                    <a:pt x="102" y="126"/>
                  </a:lnTo>
                  <a:lnTo>
                    <a:pt x="102" y="126"/>
                  </a:lnTo>
                  <a:lnTo>
                    <a:pt x="101" y="127"/>
                  </a:lnTo>
                  <a:lnTo>
                    <a:pt x="101" y="130"/>
                  </a:lnTo>
                  <a:lnTo>
                    <a:pt x="102" y="134"/>
                  </a:lnTo>
                  <a:lnTo>
                    <a:pt x="104" y="141"/>
                  </a:lnTo>
                  <a:lnTo>
                    <a:pt x="104" y="143"/>
                  </a:lnTo>
                  <a:lnTo>
                    <a:pt x="104" y="144"/>
                  </a:lnTo>
                  <a:lnTo>
                    <a:pt x="104" y="147"/>
                  </a:lnTo>
                  <a:lnTo>
                    <a:pt x="104" y="150"/>
                  </a:lnTo>
                  <a:lnTo>
                    <a:pt x="104" y="155"/>
                  </a:lnTo>
                  <a:lnTo>
                    <a:pt x="104" y="158"/>
                  </a:lnTo>
                  <a:lnTo>
                    <a:pt x="104" y="158"/>
                  </a:lnTo>
                  <a:lnTo>
                    <a:pt x="104" y="160"/>
                  </a:lnTo>
                  <a:lnTo>
                    <a:pt x="104" y="160"/>
                  </a:lnTo>
                  <a:lnTo>
                    <a:pt x="104" y="160"/>
                  </a:lnTo>
                  <a:lnTo>
                    <a:pt x="104" y="161"/>
                  </a:lnTo>
                  <a:lnTo>
                    <a:pt x="104" y="163"/>
                  </a:lnTo>
                  <a:lnTo>
                    <a:pt x="104" y="165"/>
                  </a:lnTo>
                  <a:lnTo>
                    <a:pt x="104" y="167"/>
                  </a:lnTo>
                  <a:lnTo>
                    <a:pt x="101" y="170"/>
                  </a:lnTo>
                  <a:lnTo>
                    <a:pt x="99" y="173"/>
                  </a:lnTo>
                  <a:lnTo>
                    <a:pt x="99" y="174"/>
                  </a:lnTo>
                  <a:lnTo>
                    <a:pt x="98" y="176"/>
                  </a:lnTo>
                  <a:lnTo>
                    <a:pt x="98" y="179"/>
                  </a:lnTo>
                  <a:lnTo>
                    <a:pt x="98" y="180"/>
                  </a:lnTo>
                  <a:lnTo>
                    <a:pt x="93" y="185"/>
                  </a:lnTo>
                  <a:lnTo>
                    <a:pt x="92" y="191"/>
                  </a:lnTo>
                  <a:lnTo>
                    <a:pt x="92" y="193"/>
                  </a:lnTo>
                  <a:lnTo>
                    <a:pt x="92" y="194"/>
                  </a:lnTo>
                  <a:lnTo>
                    <a:pt x="91" y="195"/>
                  </a:lnTo>
                  <a:lnTo>
                    <a:pt x="89" y="198"/>
                  </a:lnTo>
                  <a:lnTo>
                    <a:pt x="88" y="201"/>
                  </a:lnTo>
                  <a:lnTo>
                    <a:pt x="85" y="206"/>
                  </a:lnTo>
                  <a:lnTo>
                    <a:pt x="83" y="209"/>
                  </a:lnTo>
                  <a:lnTo>
                    <a:pt x="80" y="210"/>
                  </a:lnTo>
                  <a:lnTo>
                    <a:pt x="80" y="212"/>
                  </a:lnTo>
                  <a:lnTo>
                    <a:pt x="82" y="215"/>
                  </a:lnTo>
                  <a:lnTo>
                    <a:pt x="82" y="216"/>
                  </a:lnTo>
                  <a:lnTo>
                    <a:pt x="82" y="218"/>
                  </a:lnTo>
                  <a:lnTo>
                    <a:pt x="76" y="237"/>
                  </a:lnTo>
                  <a:lnTo>
                    <a:pt x="74" y="245"/>
                  </a:lnTo>
                  <a:lnTo>
                    <a:pt x="71" y="251"/>
                  </a:lnTo>
                  <a:lnTo>
                    <a:pt x="68" y="254"/>
                  </a:lnTo>
                  <a:lnTo>
                    <a:pt x="65" y="254"/>
                  </a:lnTo>
                  <a:lnTo>
                    <a:pt x="63" y="254"/>
                  </a:lnTo>
                  <a:lnTo>
                    <a:pt x="62" y="251"/>
                  </a:lnTo>
                  <a:lnTo>
                    <a:pt x="60" y="249"/>
                  </a:lnTo>
                  <a:lnTo>
                    <a:pt x="60" y="245"/>
                  </a:lnTo>
                  <a:lnTo>
                    <a:pt x="62" y="242"/>
                  </a:lnTo>
                  <a:lnTo>
                    <a:pt x="62" y="240"/>
                  </a:lnTo>
                  <a:lnTo>
                    <a:pt x="63" y="239"/>
                  </a:lnTo>
                  <a:lnTo>
                    <a:pt x="63" y="236"/>
                  </a:lnTo>
                  <a:lnTo>
                    <a:pt x="63" y="233"/>
                  </a:lnTo>
                  <a:lnTo>
                    <a:pt x="62" y="230"/>
                  </a:lnTo>
                  <a:lnTo>
                    <a:pt x="59" y="228"/>
                  </a:lnTo>
                  <a:lnTo>
                    <a:pt x="55" y="228"/>
                  </a:lnTo>
                  <a:lnTo>
                    <a:pt x="47" y="230"/>
                  </a:lnTo>
                  <a:lnTo>
                    <a:pt x="41" y="234"/>
                  </a:lnTo>
                  <a:lnTo>
                    <a:pt x="41" y="234"/>
                  </a:lnTo>
                  <a:lnTo>
                    <a:pt x="41" y="233"/>
                  </a:lnTo>
                  <a:lnTo>
                    <a:pt x="40" y="231"/>
                  </a:lnTo>
                  <a:lnTo>
                    <a:pt x="37" y="228"/>
                  </a:lnTo>
                  <a:lnTo>
                    <a:pt x="36" y="227"/>
                  </a:lnTo>
                  <a:lnTo>
                    <a:pt x="33" y="224"/>
                  </a:lnTo>
                  <a:lnTo>
                    <a:pt x="29" y="224"/>
                  </a:lnTo>
                  <a:lnTo>
                    <a:pt x="24" y="223"/>
                  </a:lnTo>
                  <a:lnTo>
                    <a:pt x="23" y="222"/>
                  </a:lnTo>
                  <a:lnTo>
                    <a:pt x="20" y="221"/>
                  </a:lnTo>
                  <a:lnTo>
                    <a:pt x="17" y="218"/>
                  </a:lnTo>
                  <a:lnTo>
                    <a:pt x="16" y="216"/>
                  </a:lnTo>
                  <a:lnTo>
                    <a:pt x="5" y="209"/>
                  </a:lnTo>
                  <a:lnTo>
                    <a:pt x="5" y="201"/>
                  </a:lnTo>
                  <a:lnTo>
                    <a:pt x="2" y="200"/>
                  </a:lnTo>
                  <a:lnTo>
                    <a:pt x="2" y="200"/>
                  </a:lnTo>
                  <a:lnTo>
                    <a:pt x="1" y="197"/>
                  </a:lnTo>
                  <a:lnTo>
                    <a:pt x="1" y="194"/>
                  </a:lnTo>
                  <a:lnTo>
                    <a:pt x="1" y="191"/>
                  </a:lnTo>
                  <a:lnTo>
                    <a:pt x="1" y="189"/>
                  </a:lnTo>
                  <a:lnTo>
                    <a:pt x="1" y="186"/>
                  </a:lnTo>
                  <a:lnTo>
                    <a:pt x="2" y="185"/>
                  </a:lnTo>
                  <a:lnTo>
                    <a:pt x="4" y="183"/>
                  </a:lnTo>
                  <a:lnTo>
                    <a:pt x="10" y="176"/>
                  </a:lnTo>
                  <a:lnTo>
                    <a:pt x="11" y="173"/>
                  </a:lnTo>
                  <a:lnTo>
                    <a:pt x="7" y="173"/>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54" name="Freeform 96"/>
            <p:cNvSpPr>
              <a:spLocks/>
            </p:cNvSpPr>
            <p:nvPr/>
          </p:nvSpPr>
          <p:spPr bwMode="auto">
            <a:xfrm>
              <a:off x="3331357" y="4492059"/>
              <a:ext cx="75352" cy="170764"/>
            </a:xfrm>
            <a:custGeom>
              <a:avLst/>
              <a:gdLst>
                <a:gd name="T0" fmla="*/ 10 w 112"/>
                <a:gd name="T1" fmla="*/ 170 h 255"/>
                <a:gd name="T2" fmla="*/ 24 w 112"/>
                <a:gd name="T3" fmla="*/ 160 h 255"/>
                <a:gd name="T4" fmla="*/ 27 w 112"/>
                <a:gd name="T5" fmla="*/ 153 h 255"/>
                <a:gd name="T6" fmla="*/ 38 w 112"/>
                <a:gd name="T7" fmla="*/ 137 h 255"/>
                <a:gd name="T8" fmla="*/ 46 w 112"/>
                <a:gd name="T9" fmla="*/ 131 h 255"/>
                <a:gd name="T10" fmla="*/ 50 w 112"/>
                <a:gd name="T11" fmla="*/ 123 h 255"/>
                <a:gd name="T12" fmla="*/ 46 w 112"/>
                <a:gd name="T13" fmla="*/ 119 h 255"/>
                <a:gd name="T14" fmla="*/ 37 w 112"/>
                <a:gd name="T15" fmla="*/ 111 h 255"/>
                <a:gd name="T16" fmla="*/ 19 w 112"/>
                <a:gd name="T17" fmla="*/ 95 h 255"/>
                <a:gd name="T18" fmla="*/ 4 w 112"/>
                <a:gd name="T19" fmla="*/ 84 h 255"/>
                <a:gd name="T20" fmla="*/ 5 w 112"/>
                <a:gd name="T21" fmla="*/ 64 h 255"/>
                <a:gd name="T22" fmla="*/ 14 w 112"/>
                <a:gd name="T23" fmla="*/ 26 h 255"/>
                <a:gd name="T24" fmla="*/ 98 w 112"/>
                <a:gd name="T25" fmla="*/ 50 h 255"/>
                <a:gd name="T26" fmla="*/ 89 w 112"/>
                <a:gd name="T27" fmla="*/ 64 h 255"/>
                <a:gd name="T28" fmla="*/ 91 w 112"/>
                <a:gd name="T29" fmla="*/ 72 h 255"/>
                <a:gd name="T30" fmla="*/ 80 w 112"/>
                <a:gd name="T31" fmla="*/ 84 h 255"/>
                <a:gd name="T32" fmla="*/ 99 w 112"/>
                <a:gd name="T33" fmla="*/ 87 h 255"/>
                <a:gd name="T34" fmla="*/ 101 w 112"/>
                <a:gd name="T35" fmla="*/ 83 h 255"/>
                <a:gd name="T36" fmla="*/ 104 w 112"/>
                <a:gd name="T37" fmla="*/ 80 h 255"/>
                <a:gd name="T38" fmla="*/ 107 w 112"/>
                <a:gd name="T39" fmla="*/ 83 h 255"/>
                <a:gd name="T40" fmla="*/ 108 w 112"/>
                <a:gd name="T41" fmla="*/ 95 h 255"/>
                <a:gd name="T42" fmla="*/ 107 w 112"/>
                <a:gd name="T43" fmla="*/ 116 h 255"/>
                <a:gd name="T44" fmla="*/ 108 w 112"/>
                <a:gd name="T45" fmla="*/ 122 h 255"/>
                <a:gd name="T46" fmla="*/ 108 w 112"/>
                <a:gd name="T47" fmla="*/ 127 h 255"/>
                <a:gd name="T48" fmla="*/ 111 w 112"/>
                <a:gd name="T49" fmla="*/ 135 h 255"/>
                <a:gd name="T50" fmla="*/ 111 w 112"/>
                <a:gd name="T51" fmla="*/ 150 h 255"/>
                <a:gd name="T52" fmla="*/ 111 w 112"/>
                <a:gd name="T53" fmla="*/ 155 h 255"/>
                <a:gd name="T54" fmla="*/ 107 w 112"/>
                <a:gd name="T55" fmla="*/ 137 h 255"/>
                <a:gd name="T56" fmla="*/ 104 w 112"/>
                <a:gd name="T57" fmla="*/ 127 h 255"/>
                <a:gd name="T58" fmla="*/ 101 w 112"/>
                <a:gd name="T59" fmla="*/ 130 h 255"/>
                <a:gd name="T60" fmla="*/ 104 w 112"/>
                <a:gd name="T61" fmla="*/ 143 h 255"/>
                <a:gd name="T62" fmla="*/ 104 w 112"/>
                <a:gd name="T63" fmla="*/ 155 h 255"/>
                <a:gd name="T64" fmla="*/ 104 w 112"/>
                <a:gd name="T65" fmla="*/ 160 h 255"/>
                <a:gd name="T66" fmla="*/ 104 w 112"/>
                <a:gd name="T67" fmla="*/ 163 h 255"/>
                <a:gd name="T68" fmla="*/ 99 w 112"/>
                <a:gd name="T69" fmla="*/ 173 h 255"/>
                <a:gd name="T70" fmla="*/ 98 w 112"/>
                <a:gd name="T71" fmla="*/ 179 h 255"/>
                <a:gd name="T72" fmla="*/ 92 w 112"/>
                <a:gd name="T73" fmla="*/ 191 h 255"/>
                <a:gd name="T74" fmla="*/ 89 w 112"/>
                <a:gd name="T75" fmla="*/ 198 h 255"/>
                <a:gd name="T76" fmla="*/ 80 w 112"/>
                <a:gd name="T77" fmla="*/ 210 h 255"/>
                <a:gd name="T78" fmla="*/ 82 w 112"/>
                <a:gd name="T79" fmla="*/ 216 h 255"/>
                <a:gd name="T80" fmla="*/ 74 w 112"/>
                <a:gd name="T81" fmla="*/ 245 h 255"/>
                <a:gd name="T82" fmla="*/ 63 w 112"/>
                <a:gd name="T83" fmla="*/ 254 h 255"/>
                <a:gd name="T84" fmla="*/ 62 w 112"/>
                <a:gd name="T85" fmla="*/ 242 h 255"/>
                <a:gd name="T86" fmla="*/ 63 w 112"/>
                <a:gd name="T87" fmla="*/ 236 h 255"/>
                <a:gd name="T88" fmla="*/ 55 w 112"/>
                <a:gd name="T89" fmla="*/ 228 h 255"/>
                <a:gd name="T90" fmla="*/ 41 w 112"/>
                <a:gd name="T91" fmla="*/ 234 h 255"/>
                <a:gd name="T92" fmla="*/ 36 w 112"/>
                <a:gd name="T93" fmla="*/ 227 h 255"/>
                <a:gd name="T94" fmla="*/ 24 w 112"/>
                <a:gd name="T95" fmla="*/ 223 h 255"/>
                <a:gd name="T96" fmla="*/ 16 w 112"/>
                <a:gd name="T97" fmla="*/ 216 h 255"/>
                <a:gd name="T98" fmla="*/ 2 w 112"/>
                <a:gd name="T99" fmla="*/ 200 h 255"/>
                <a:gd name="T100" fmla="*/ 1 w 112"/>
                <a:gd name="T101" fmla="*/ 191 h 255"/>
                <a:gd name="T102" fmla="*/ 4 w 112"/>
                <a:gd name="T103" fmla="*/ 18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255">
                  <a:moveTo>
                    <a:pt x="7" y="173"/>
                  </a:moveTo>
                  <a:lnTo>
                    <a:pt x="7" y="173"/>
                  </a:lnTo>
                  <a:lnTo>
                    <a:pt x="7" y="171"/>
                  </a:lnTo>
                  <a:lnTo>
                    <a:pt x="10" y="170"/>
                  </a:lnTo>
                  <a:lnTo>
                    <a:pt x="13" y="167"/>
                  </a:lnTo>
                  <a:lnTo>
                    <a:pt x="17" y="164"/>
                  </a:lnTo>
                  <a:lnTo>
                    <a:pt x="20" y="161"/>
                  </a:lnTo>
                  <a:lnTo>
                    <a:pt x="24" y="160"/>
                  </a:lnTo>
                  <a:lnTo>
                    <a:pt x="26" y="158"/>
                  </a:lnTo>
                  <a:lnTo>
                    <a:pt x="27" y="158"/>
                  </a:lnTo>
                  <a:lnTo>
                    <a:pt x="27" y="158"/>
                  </a:lnTo>
                  <a:lnTo>
                    <a:pt x="27" y="153"/>
                  </a:lnTo>
                  <a:lnTo>
                    <a:pt x="30" y="149"/>
                  </a:lnTo>
                  <a:lnTo>
                    <a:pt x="33" y="144"/>
                  </a:lnTo>
                  <a:lnTo>
                    <a:pt x="36" y="140"/>
                  </a:lnTo>
                  <a:lnTo>
                    <a:pt x="38" y="137"/>
                  </a:lnTo>
                  <a:lnTo>
                    <a:pt x="41" y="134"/>
                  </a:lnTo>
                  <a:lnTo>
                    <a:pt x="44" y="132"/>
                  </a:lnTo>
                  <a:lnTo>
                    <a:pt x="46" y="131"/>
                  </a:lnTo>
                  <a:lnTo>
                    <a:pt x="46" y="131"/>
                  </a:lnTo>
                  <a:lnTo>
                    <a:pt x="49" y="130"/>
                  </a:lnTo>
                  <a:lnTo>
                    <a:pt x="50" y="127"/>
                  </a:lnTo>
                  <a:lnTo>
                    <a:pt x="50" y="126"/>
                  </a:lnTo>
                  <a:lnTo>
                    <a:pt x="50" y="123"/>
                  </a:lnTo>
                  <a:lnTo>
                    <a:pt x="49" y="122"/>
                  </a:lnTo>
                  <a:lnTo>
                    <a:pt x="47" y="120"/>
                  </a:lnTo>
                  <a:lnTo>
                    <a:pt x="47" y="119"/>
                  </a:lnTo>
                  <a:lnTo>
                    <a:pt x="46" y="119"/>
                  </a:lnTo>
                  <a:lnTo>
                    <a:pt x="46" y="119"/>
                  </a:lnTo>
                  <a:lnTo>
                    <a:pt x="44" y="117"/>
                  </a:lnTo>
                  <a:lnTo>
                    <a:pt x="41" y="116"/>
                  </a:lnTo>
                  <a:lnTo>
                    <a:pt x="37" y="111"/>
                  </a:lnTo>
                  <a:lnTo>
                    <a:pt x="33" y="107"/>
                  </a:lnTo>
                  <a:lnTo>
                    <a:pt x="27" y="102"/>
                  </a:lnTo>
                  <a:lnTo>
                    <a:pt x="23" y="98"/>
                  </a:lnTo>
                  <a:lnTo>
                    <a:pt x="19" y="95"/>
                  </a:lnTo>
                  <a:lnTo>
                    <a:pt x="17" y="95"/>
                  </a:lnTo>
                  <a:lnTo>
                    <a:pt x="17" y="95"/>
                  </a:lnTo>
                  <a:lnTo>
                    <a:pt x="8" y="90"/>
                  </a:lnTo>
                  <a:lnTo>
                    <a:pt x="4" y="84"/>
                  </a:lnTo>
                  <a:lnTo>
                    <a:pt x="2" y="78"/>
                  </a:lnTo>
                  <a:lnTo>
                    <a:pt x="2" y="72"/>
                  </a:lnTo>
                  <a:lnTo>
                    <a:pt x="4" y="68"/>
                  </a:lnTo>
                  <a:lnTo>
                    <a:pt x="5" y="64"/>
                  </a:lnTo>
                  <a:lnTo>
                    <a:pt x="7" y="62"/>
                  </a:lnTo>
                  <a:lnTo>
                    <a:pt x="8" y="62"/>
                  </a:lnTo>
                  <a:lnTo>
                    <a:pt x="0" y="47"/>
                  </a:lnTo>
                  <a:lnTo>
                    <a:pt x="14" y="26"/>
                  </a:lnTo>
                  <a:lnTo>
                    <a:pt x="20" y="6"/>
                  </a:lnTo>
                  <a:lnTo>
                    <a:pt x="24" y="0"/>
                  </a:lnTo>
                  <a:lnTo>
                    <a:pt x="96" y="23"/>
                  </a:lnTo>
                  <a:lnTo>
                    <a:pt x="98" y="50"/>
                  </a:lnTo>
                  <a:lnTo>
                    <a:pt x="96" y="50"/>
                  </a:lnTo>
                  <a:lnTo>
                    <a:pt x="89" y="63"/>
                  </a:lnTo>
                  <a:lnTo>
                    <a:pt x="89" y="63"/>
                  </a:lnTo>
                  <a:lnTo>
                    <a:pt x="89" y="64"/>
                  </a:lnTo>
                  <a:lnTo>
                    <a:pt x="91" y="64"/>
                  </a:lnTo>
                  <a:lnTo>
                    <a:pt x="91" y="67"/>
                  </a:lnTo>
                  <a:lnTo>
                    <a:pt x="91" y="69"/>
                  </a:lnTo>
                  <a:lnTo>
                    <a:pt x="91" y="72"/>
                  </a:lnTo>
                  <a:lnTo>
                    <a:pt x="89" y="75"/>
                  </a:lnTo>
                  <a:lnTo>
                    <a:pt x="86" y="78"/>
                  </a:lnTo>
                  <a:lnTo>
                    <a:pt x="82" y="80"/>
                  </a:lnTo>
                  <a:lnTo>
                    <a:pt x="80" y="84"/>
                  </a:lnTo>
                  <a:lnTo>
                    <a:pt x="96" y="84"/>
                  </a:lnTo>
                  <a:lnTo>
                    <a:pt x="96" y="84"/>
                  </a:lnTo>
                  <a:lnTo>
                    <a:pt x="96" y="86"/>
                  </a:lnTo>
                  <a:lnTo>
                    <a:pt x="99" y="87"/>
                  </a:lnTo>
                  <a:lnTo>
                    <a:pt x="101" y="87"/>
                  </a:lnTo>
                  <a:lnTo>
                    <a:pt x="101" y="84"/>
                  </a:lnTo>
                  <a:lnTo>
                    <a:pt x="101" y="84"/>
                  </a:lnTo>
                  <a:lnTo>
                    <a:pt x="101" y="83"/>
                  </a:lnTo>
                  <a:lnTo>
                    <a:pt x="101" y="83"/>
                  </a:lnTo>
                  <a:lnTo>
                    <a:pt x="102" y="81"/>
                  </a:lnTo>
                  <a:lnTo>
                    <a:pt x="102" y="81"/>
                  </a:lnTo>
                  <a:lnTo>
                    <a:pt x="104" y="80"/>
                  </a:lnTo>
                  <a:lnTo>
                    <a:pt x="104" y="80"/>
                  </a:lnTo>
                  <a:lnTo>
                    <a:pt x="105" y="80"/>
                  </a:lnTo>
                  <a:lnTo>
                    <a:pt x="105" y="81"/>
                  </a:lnTo>
                  <a:lnTo>
                    <a:pt x="107" y="83"/>
                  </a:lnTo>
                  <a:lnTo>
                    <a:pt x="107" y="84"/>
                  </a:lnTo>
                  <a:lnTo>
                    <a:pt x="107" y="87"/>
                  </a:lnTo>
                  <a:lnTo>
                    <a:pt x="108" y="90"/>
                  </a:lnTo>
                  <a:lnTo>
                    <a:pt x="108" y="95"/>
                  </a:lnTo>
                  <a:lnTo>
                    <a:pt x="108" y="100"/>
                  </a:lnTo>
                  <a:lnTo>
                    <a:pt x="108" y="107"/>
                  </a:lnTo>
                  <a:lnTo>
                    <a:pt x="107" y="116"/>
                  </a:lnTo>
                  <a:lnTo>
                    <a:pt x="107" y="116"/>
                  </a:lnTo>
                  <a:lnTo>
                    <a:pt x="107" y="117"/>
                  </a:lnTo>
                  <a:lnTo>
                    <a:pt x="108" y="119"/>
                  </a:lnTo>
                  <a:lnTo>
                    <a:pt x="108" y="120"/>
                  </a:lnTo>
                  <a:lnTo>
                    <a:pt x="108" y="122"/>
                  </a:lnTo>
                  <a:lnTo>
                    <a:pt x="108" y="123"/>
                  </a:lnTo>
                  <a:lnTo>
                    <a:pt x="108" y="125"/>
                  </a:lnTo>
                  <a:lnTo>
                    <a:pt x="108" y="126"/>
                  </a:lnTo>
                  <a:lnTo>
                    <a:pt x="108" y="127"/>
                  </a:lnTo>
                  <a:lnTo>
                    <a:pt x="108" y="127"/>
                  </a:lnTo>
                  <a:lnTo>
                    <a:pt x="110" y="128"/>
                  </a:lnTo>
                  <a:lnTo>
                    <a:pt x="110" y="131"/>
                  </a:lnTo>
                  <a:lnTo>
                    <a:pt x="111" y="135"/>
                  </a:lnTo>
                  <a:lnTo>
                    <a:pt x="111" y="138"/>
                  </a:lnTo>
                  <a:lnTo>
                    <a:pt x="111" y="143"/>
                  </a:lnTo>
                  <a:lnTo>
                    <a:pt x="111" y="146"/>
                  </a:lnTo>
                  <a:lnTo>
                    <a:pt x="111" y="150"/>
                  </a:lnTo>
                  <a:lnTo>
                    <a:pt x="111" y="152"/>
                  </a:lnTo>
                  <a:lnTo>
                    <a:pt x="111" y="155"/>
                  </a:lnTo>
                  <a:lnTo>
                    <a:pt x="111" y="155"/>
                  </a:lnTo>
                  <a:lnTo>
                    <a:pt x="111" y="155"/>
                  </a:lnTo>
                  <a:lnTo>
                    <a:pt x="110" y="153"/>
                  </a:lnTo>
                  <a:lnTo>
                    <a:pt x="108" y="150"/>
                  </a:lnTo>
                  <a:lnTo>
                    <a:pt x="108" y="144"/>
                  </a:lnTo>
                  <a:lnTo>
                    <a:pt x="107" y="137"/>
                  </a:lnTo>
                  <a:lnTo>
                    <a:pt x="105" y="128"/>
                  </a:lnTo>
                  <a:lnTo>
                    <a:pt x="105" y="128"/>
                  </a:lnTo>
                  <a:lnTo>
                    <a:pt x="105" y="127"/>
                  </a:lnTo>
                  <a:lnTo>
                    <a:pt x="104" y="127"/>
                  </a:lnTo>
                  <a:lnTo>
                    <a:pt x="102" y="126"/>
                  </a:lnTo>
                  <a:lnTo>
                    <a:pt x="102" y="126"/>
                  </a:lnTo>
                  <a:lnTo>
                    <a:pt x="101" y="127"/>
                  </a:lnTo>
                  <a:lnTo>
                    <a:pt x="101" y="130"/>
                  </a:lnTo>
                  <a:lnTo>
                    <a:pt x="102" y="134"/>
                  </a:lnTo>
                  <a:lnTo>
                    <a:pt x="104" y="141"/>
                  </a:lnTo>
                  <a:lnTo>
                    <a:pt x="104" y="141"/>
                  </a:lnTo>
                  <a:lnTo>
                    <a:pt x="104" y="143"/>
                  </a:lnTo>
                  <a:lnTo>
                    <a:pt x="104" y="144"/>
                  </a:lnTo>
                  <a:lnTo>
                    <a:pt x="104" y="147"/>
                  </a:lnTo>
                  <a:lnTo>
                    <a:pt x="104" y="150"/>
                  </a:lnTo>
                  <a:lnTo>
                    <a:pt x="104" y="155"/>
                  </a:lnTo>
                  <a:lnTo>
                    <a:pt x="104" y="158"/>
                  </a:lnTo>
                  <a:lnTo>
                    <a:pt x="104" y="158"/>
                  </a:lnTo>
                  <a:lnTo>
                    <a:pt x="104" y="160"/>
                  </a:lnTo>
                  <a:lnTo>
                    <a:pt x="104" y="160"/>
                  </a:lnTo>
                  <a:lnTo>
                    <a:pt x="104" y="160"/>
                  </a:lnTo>
                  <a:lnTo>
                    <a:pt x="104" y="160"/>
                  </a:lnTo>
                  <a:lnTo>
                    <a:pt x="104" y="161"/>
                  </a:lnTo>
                  <a:lnTo>
                    <a:pt x="104" y="163"/>
                  </a:lnTo>
                  <a:lnTo>
                    <a:pt x="104" y="165"/>
                  </a:lnTo>
                  <a:lnTo>
                    <a:pt x="104" y="167"/>
                  </a:lnTo>
                  <a:lnTo>
                    <a:pt x="101" y="170"/>
                  </a:lnTo>
                  <a:lnTo>
                    <a:pt x="99" y="173"/>
                  </a:lnTo>
                  <a:lnTo>
                    <a:pt x="99" y="173"/>
                  </a:lnTo>
                  <a:lnTo>
                    <a:pt x="99" y="174"/>
                  </a:lnTo>
                  <a:lnTo>
                    <a:pt x="98" y="176"/>
                  </a:lnTo>
                  <a:lnTo>
                    <a:pt x="98" y="179"/>
                  </a:lnTo>
                  <a:lnTo>
                    <a:pt x="98" y="180"/>
                  </a:lnTo>
                  <a:lnTo>
                    <a:pt x="93" y="185"/>
                  </a:lnTo>
                  <a:lnTo>
                    <a:pt x="92" y="191"/>
                  </a:lnTo>
                  <a:lnTo>
                    <a:pt x="92" y="191"/>
                  </a:lnTo>
                  <a:lnTo>
                    <a:pt x="92" y="193"/>
                  </a:lnTo>
                  <a:lnTo>
                    <a:pt x="92" y="194"/>
                  </a:lnTo>
                  <a:lnTo>
                    <a:pt x="91" y="195"/>
                  </a:lnTo>
                  <a:lnTo>
                    <a:pt x="89" y="198"/>
                  </a:lnTo>
                  <a:lnTo>
                    <a:pt x="88" y="201"/>
                  </a:lnTo>
                  <a:lnTo>
                    <a:pt x="85" y="206"/>
                  </a:lnTo>
                  <a:lnTo>
                    <a:pt x="83" y="209"/>
                  </a:lnTo>
                  <a:lnTo>
                    <a:pt x="80" y="210"/>
                  </a:lnTo>
                  <a:lnTo>
                    <a:pt x="80" y="210"/>
                  </a:lnTo>
                  <a:lnTo>
                    <a:pt x="80" y="212"/>
                  </a:lnTo>
                  <a:lnTo>
                    <a:pt x="82" y="215"/>
                  </a:lnTo>
                  <a:lnTo>
                    <a:pt x="82" y="216"/>
                  </a:lnTo>
                  <a:lnTo>
                    <a:pt x="82" y="218"/>
                  </a:lnTo>
                  <a:lnTo>
                    <a:pt x="76" y="237"/>
                  </a:lnTo>
                  <a:lnTo>
                    <a:pt x="74" y="245"/>
                  </a:lnTo>
                  <a:lnTo>
                    <a:pt x="74" y="245"/>
                  </a:lnTo>
                  <a:lnTo>
                    <a:pt x="71" y="251"/>
                  </a:lnTo>
                  <a:lnTo>
                    <a:pt x="68" y="254"/>
                  </a:lnTo>
                  <a:lnTo>
                    <a:pt x="65" y="254"/>
                  </a:lnTo>
                  <a:lnTo>
                    <a:pt x="63" y="254"/>
                  </a:lnTo>
                  <a:lnTo>
                    <a:pt x="62" y="251"/>
                  </a:lnTo>
                  <a:lnTo>
                    <a:pt x="60" y="249"/>
                  </a:lnTo>
                  <a:lnTo>
                    <a:pt x="60" y="245"/>
                  </a:lnTo>
                  <a:lnTo>
                    <a:pt x="62" y="242"/>
                  </a:lnTo>
                  <a:lnTo>
                    <a:pt x="62" y="242"/>
                  </a:lnTo>
                  <a:lnTo>
                    <a:pt x="62" y="240"/>
                  </a:lnTo>
                  <a:lnTo>
                    <a:pt x="63" y="239"/>
                  </a:lnTo>
                  <a:lnTo>
                    <a:pt x="63" y="236"/>
                  </a:lnTo>
                  <a:lnTo>
                    <a:pt x="63" y="233"/>
                  </a:lnTo>
                  <a:lnTo>
                    <a:pt x="62" y="230"/>
                  </a:lnTo>
                  <a:lnTo>
                    <a:pt x="59" y="228"/>
                  </a:lnTo>
                  <a:lnTo>
                    <a:pt x="55" y="228"/>
                  </a:lnTo>
                  <a:lnTo>
                    <a:pt x="47" y="230"/>
                  </a:lnTo>
                  <a:lnTo>
                    <a:pt x="41" y="234"/>
                  </a:lnTo>
                  <a:lnTo>
                    <a:pt x="41" y="234"/>
                  </a:lnTo>
                  <a:lnTo>
                    <a:pt x="41" y="234"/>
                  </a:lnTo>
                  <a:lnTo>
                    <a:pt x="41" y="233"/>
                  </a:lnTo>
                  <a:lnTo>
                    <a:pt x="40" y="231"/>
                  </a:lnTo>
                  <a:lnTo>
                    <a:pt x="37" y="228"/>
                  </a:lnTo>
                  <a:lnTo>
                    <a:pt x="36" y="227"/>
                  </a:lnTo>
                  <a:lnTo>
                    <a:pt x="33" y="224"/>
                  </a:lnTo>
                  <a:lnTo>
                    <a:pt x="29" y="224"/>
                  </a:lnTo>
                  <a:lnTo>
                    <a:pt x="24" y="223"/>
                  </a:lnTo>
                  <a:lnTo>
                    <a:pt x="24" y="223"/>
                  </a:lnTo>
                  <a:lnTo>
                    <a:pt x="23" y="222"/>
                  </a:lnTo>
                  <a:lnTo>
                    <a:pt x="20" y="221"/>
                  </a:lnTo>
                  <a:lnTo>
                    <a:pt x="17" y="218"/>
                  </a:lnTo>
                  <a:lnTo>
                    <a:pt x="16" y="216"/>
                  </a:lnTo>
                  <a:lnTo>
                    <a:pt x="5" y="209"/>
                  </a:lnTo>
                  <a:lnTo>
                    <a:pt x="5" y="201"/>
                  </a:lnTo>
                  <a:lnTo>
                    <a:pt x="2" y="200"/>
                  </a:lnTo>
                  <a:lnTo>
                    <a:pt x="2" y="200"/>
                  </a:lnTo>
                  <a:lnTo>
                    <a:pt x="2" y="200"/>
                  </a:lnTo>
                  <a:lnTo>
                    <a:pt x="1" y="197"/>
                  </a:lnTo>
                  <a:lnTo>
                    <a:pt x="1" y="194"/>
                  </a:lnTo>
                  <a:lnTo>
                    <a:pt x="1" y="191"/>
                  </a:lnTo>
                  <a:lnTo>
                    <a:pt x="1" y="189"/>
                  </a:lnTo>
                  <a:lnTo>
                    <a:pt x="1" y="186"/>
                  </a:lnTo>
                  <a:lnTo>
                    <a:pt x="2" y="185"/>
                  </a:lnTo>
                  <a:lnTo>
                    <a:pt x="4" y="183"/>
                  </a:lnTo>
                  <a:lnTo>
                    <a:pt x="10" y="176"/>
                  </a:lnTo>
                  <a:lnTo>
                    <a:pt x="11" y="173"/>
                  </a:lnTo>
                  <a:lnTo>
                    <a:pt x="7" y="173"/>
                  </a:lnTo>
                </a:path>
              </a:pathLst>
            </a:custGeom>
            <a:solidFill>
              <a:schemeClr val="accent3">
                <a:lumMod val="60000"/>
                <a:lumOff val="40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55" name="Freeform 97"/>
            <p:cNvSpPr>
              <a:spLocks/>
            </p:cNvSpPr>
            <p:nvPr/>
          </p:nvSpPr>
          <p:spPr bwMode="auto">
            <a:xfrm>
              <a:off x="3318698" y="4606315"/>
              <a:ext cx="59679" cy="100596"/>
            </a:xfrm>
            <a:custGeom>
              <a:avLst/>
              <a:gdLst>
                <a:gd name="T0" fmla="*/ 19 w 89"/>
                <a:gd name="T1" fmla="*/ 13 h 150"/>
                <a:gd name="T2" fmla="*/ 16 w 89"/>
                <a:gd name="T3" fmla="*/ 22 h 150"/>
                <a:gd name="T4" fmla="*/ 16 w 89"/>
                <a:gd name="T5" fmla="*/ 26 h 150"/>
                <a:gd name="T6" fmla="*/ 18 w 89"/>
                <a:gd name="T7" fmla="*/ 30 h 150"/>
                <a:gd name="T8" fmla="*/ 19 w 89"/>
                <a:gd name="T9" fmla="*/ 30 h 150"/>
                <a:gd name="T10" fmla="*/ 21 w 89"/>
                <a:gd name="T11" fmla="*/ 38 h 150"/>
                <a:gd name="T12" fmla="*/ 24 w 89"/>
                <a:gd name="T13" fmla="*/ 46 h 150"/>
                <a:gd name="T14" fmla="*/ 28 w 89"/>
                <a:gd name="T15" fmla="*/ 50 h 150"/>
                <a:gd name="T16" fmla="*/ 30 w 89"/>
                <a:gd name="T17" fmla="*/ 52 h 150"/>
                <a:gd name="T18" fmla="*/ 32 w 89"/>
                <a:gd name="T19" fmla="*/ 53 h 150"/>
                <a:gd name="T20" fmla="*/ 39 w 89"/>
                <a:gd name="T21" fmla="*/ 59 h 150"/>
                <a:gd name="T22" fmla="*/ 41 w 89"/>
                <a:gd name="T23" fmla="*/ 66 h 150"/>
                <a:gd name="T24" fmla="*/ 41 w 89"/>
                <a:gd name="T25" fmla="*/ 72 h 150"/>
                <a:gd name="T26" fmla="*/ 41 w 89"/>
                <a:gd name="T27" fmla="*/ 74 h 150"/>
                <a:gd name="T28" fmla="*/ 45 w 89"/>
                <a:gd name="T29" fmla="*/ 79 h 150"/>
                <a:gd name="T30" fmla="*/ 49 w 89"/>
                <a:gd name="T31" fmla="*/ 83 h 150"/>
                <a:gd name="T32" fmla="*/ 52 w 89"/>
                <a:gd name="T33" fmla="*/ 87 h 150"/>
                <a:gd name="T34" fmla="*/ 52 w 89"/>
                <a:gd name="T35" fmla="*/ 89 h 150"/>
                <a:gd name="T36" fmla="*/ 54 w 89"/>
                <a:gd name="T37" fmla="*/ 92 h 150"/>
                <a:gd name="T38" fmla="*/ 55 w 89"/>
                <a:gd name="T39" fmla="*/ 95 h 150"/>
                <a:gd name="T40" fmla="*/ 62 w 89"/>
                <a:gd name="T41" fmla="*/ 101 h 150"/>
                <a:gd name="T42" fmla="*/ 69 w 89"/>
                <a:gd name="T43" fmla="*/ 104 h 150"/>
                <a:gd name="T44" fmla="*/ 74 w 89"/>
                <a:gd name="T45" fmla="*/ 104 h 150"/>
                <a:gd name="T46" fmla="*/ 75 w 89"/>
                <a:gd name="T47" fmla="*/ 104 h 150"/>
                <a:gd name="T48" fmla="*/ 78 w 89"/>
                <a:gd name="T49" fmla="*/ 115 h 150"/>
                <a:gd name="T50" fmla="*/ 72 w 89"/>
                <a:gd name="T51" fmla="*/ 119 h 150"/>
                <a:gd name="T52" fmla="*/ 72 w 89"/>
                <a:gd name="T53" fmla="*/ 120 h 150"/>
                <a:gd name="T54" fmla="*/ 71 w 89"/>
                <a:gd name="T55" fmla="*/ 122 h 150"/>
                <a:gd name="T56" fmla="*/ 68 w 89"/>
                <a:gd name="T57" fmla="*/ 125 h 150"/>
                <a:gd name="T58" fmla="*/ 71 w 89"/>
                <a:gd name="T59" fmla="*/ 126 h 150"/>
                <a:gd name="T60" fmla="*/ 75 w 89"/>
                <a:gd name="T61" fmla="*/ 125 h 150"/>
                <a:gd name="T62" fmla="*/ 78 w 89"/>
                <a:gd name="T63" fmla="*/ 123 h 150"/>
                <a:gd name="T64" fmla="*/ 84 w 89"/>
                <a:gd name="T65" fmla="*/ 122 h 150"/>
                <a:gd name="T66" fmla="*/ 85 w 89"/>
                <a:gd name="T67" fmla="*/ 126 h 150"/>
                <a:gd name="T68" fmla="*/ 88 w 89"/>
                <a:gd name="T69" fmla="*/ 134 h 150"/>
                <a:gd name="T70" fmla="*/ 33 w 89"/>
                <a:gd name="T71" fmla="*/ 149 h 150"/>
                <a:gd name="T72" fmla="*/ 0 w 89"/>
                <a:gd name="T73" fmla="*/ 19 h 150"/>
                <a:gd name="T74" fmla="*/ 3 w 89"/>
                <a:gd name="T75" fmla="*/ 5 h 150"/>
                <a:gd name="T76" fmla="*/ 12 w 89"/>
                <a:gd name="T77" fmla="*/ 0 h 150"/>
                <a:gd name="T78" fmla="*/ 22 w 89"/>
                <a:gd name="T79" fmla="*/ 0 h 150"/>
                <a:gd name="T80" fmla="*/ 27 w 89"/>
                <a:gd name="T81" fmla="*/ 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9" h="150">
                  <a:moveTo>
                    <a:pt x="22" y="5"/>
                  </a:moveTo>
                  <a:lnTo>
                    <a:pt x="19" y="13"/>
                  </a:lnTo>
                  <a:lnTo>
                    <a:pt x="16" y="19"/>
                  </a:lnTo>
                  <a:lnTo>
                    <a:pt x="16" y="22"/>
                  </a:lnTo>
                  <a:lnTo>
                    <a:pt x="16" y="24"/>
                  </a:lnTo>
                  <a:lnTo>
                    <a:pt x="16" y="26"/>
                  </a:lnTo>
                  <a:lnTo>
                    <a:pt x="18" y="29"/>
                  </a:lnTo>
                  <a:lnTo>
                    <a:pt x="18" y="30"/>
                  </a:lnTo>
                  <a:lnTo>
                    <a:pt x="18" y="30"/>
                  </a:lnTo>
                  <a:lnTo>
                    <a:pt x="19" y="30"/>
                  </a:lnTo>
                  <a:lnTo>
                    <a:pt x="19" y="32"/>
                  </a:lnTo>
                  <a:lnTo>
                    <a:pt x="21" y="38"/>
                  </a:lnTo>
                  <a:lnTo>
                    <a:pt x="22" y="41"/>
                  </a:lnTo>
                  <a:lnTo>
                    <a:pt x="24" y="46"/>
                  </a:lnTo>
                  <a:lnTo>
                    <a:pt x="25" y="47"/>
                  </a:lnTo>
                  <a:lnTo>
                    <a:pt x="28" y="50"/>
                  </a:lnTo>
                  <a:lnTo>
                    <a:pt x="29" y="52"/>
                  </a:lnTo>
                  <a:lnTo>
                    <a:pt x="30" y="52"/>
                  </a:lnTo>
                  <a:lnTo>
                    <a:pt x="32" y="53"/>
                  </a:lnTo>
                  <a:lnTo>
                    <a:pt x="32" y="53"/>
                  </a:lnTo>
                  <a:lnTo>
                    <a:pt x="36" y="56"/>
                  </a:lnTo>
                  <a:lnTo>
                    <a:pt x="39" y="59"/>
                  </a:lnTo>
                  <a:lnTo>
                    <a:pt x="41" y="62"/>
                  </a:lnTo>
                  <a:lnTo>
                    <a:pt x="41" y="66"/>
                  </a:lnTo>
                  <a:lnTo>
                    <a:pt x="41" y="69"/>
                  </a:lnTo>
                  <a:lnTo>
                    <a:pt x="41" y="72"/>
                  </a:lnTo>
                  <a:lnTo>
                    <a:pt x="41" y="74"/>
                  </a:lnTo>
                  <a:lnTo>
                    <a:pt x="41" y="74"/>
                  </a:lnTo>
                  <a:lnTo>
                    <a:pt x="42" y="77"/>
                  </a:lnTo>
                  <a:lnTo>
                    <a:pt x="45" y="79"/>
                  </a:lnTo>
                  <a:lnTo>
                    <a:pt x="46" y="82"/>
                  </a:lnTo>
                  <a:lnTo>
                    <a:pt x="49" y="83"/>
                  </a:lnTo>
                  <a:lnTo>
                    <a:pt x="51" y="86"/>
                  </a:lnTo>
                  <a:lnTo>
                    <a:pt x="52" y="87"/>
                  </a:lnTo>
                  <a:lnTo>
                    <a:pt x="52" y="89"/>
                  </a:lnTo>
                  <a:lnTo>
                    <a:pt x="52" y="89"/>
                  </a:lnTo>
                  <a:lnTo>
                    <a:pt x="54" y="89"/>
                  </a:lnTo>
                  <a:lnTo>
                    <a:pt x="54" y="92"/>
                  </a:lnTo>
                  <a:lnTo>
                    <a:pt x="55" y="93"/>
                  </a:lnTo>
                  <a:lnTo>
                    <a:pt x="55" y="95"/>
                  </a:lnTo>
                  <a:lnTo>
                    <a:pt x="59" y="98"/>
                  </a:lnTo>
                  <a:lnTo>
                    <a:pt x="62" y="101"/>
                  </a:lnTo>
                  <a:lnTo>
                    <a:pt x="66" y="102"/>
                  </a:lnTo>
                  <a:lnTo>
                    <a:pt x="69" y="104"/>
                  </a:lnTo>
                  <a:lnTo>
                    <a:pt x="72" y="104"/>
                  </a:lnTo>
                  <a:lnTo>
                    <a:pt x="74" y="104"/>
                  </a:lnTo>
                  <a:lnTo>
                    <a:pt x="75" y="104"/>
                  </a:lnTo>
                  <a:lnTo>
                    <a:pt x="75" y="104"/>
                  </a:lnTo>
                  <a:lnTo>
                    <a:pt x="78" y="107"/>
                  </a:lnTo>
                  <a:lnTo>
                    <a:pt x="78" y="115"/>
                  </a:lnTo>
                  <a:lnTo>
                    <a:pt x="72" y="115"/>
                  </a:lnTo>
                  <a:lnTo>
                    <a:pt x="72" y="119"/>
                  </a:lnTo>
                  <a:lnTo>
                    <a:pt x="72" y="119"/>
                  </a:lnTo>
                  <a:lnTo>
                    <a:pt x="72" y="120"/>
                  </a:lnTo>
                  <a:lnTo>
                    <a:pt x="71" y="120"/>
                  </a:lnTo>
                  <a:lnTo>
                    <a:pt x="71" y="122"/>
                  </a:lnTo>
                  <a:lnTo>
                    <a:pt x="69" y="123"/>
                  </a:lnTo>
                  <a:lnTo>
                    <a:pt x="68" y="125"/>
                  </a:lnTo>
                  <a:lnTo>
                    <a:pt x="69" y="126"/>
                  </a:lnTo>
                  <a:lnTo>
                    <a:pt x="71" y="126"/>
                  </a:lnTo>
                  <a:lnTo>
                    <a:pt x="74" y="126"/>
                  </a:lnTo>
                  <a:lnTo>
                    <a:pt x="75" y="125"/>
                  </a:lnTo>
                  <a:lnTo>
                    <a:pt x="76" y="125"/>
                  </a:lnTo>
                  <a:lnTo>
                    <a:pt x="78" y="123"/>
                  </a:lnTo>
                  <a:lnTo>
                    <a:pt x="82" y="122"/>
                  </a:lnTo>
                  <a:lnTo>
                    <a:pt x="84" y="122"/>
                  </a:lnTo>
                  <a:lnTo>
                    <a:pt x="85" y="125"/>
                  </a:lnTo>
                  <a:lnTo>
                    <a:pt x="85" y="126"/>
                  </a:lnTo>
                  <a:lnTo>
                    <a:pt x="85" y="131"/>
                  </a:lnTo>
                  <a:lnTo>
                    <a:pt x="88" y="134"/>
                  </a:lnTo>
                  <a:lnTo>
                    <a:pt x="87" y="138"/>
                  </a:lnTo>
                  <a:lnTo>
                    <a:pt x="33" y="149"/>
                  </a:lnTo>
                  <a:lnTo>
                    <a:pt x="0" y="17"/>
                  </a:lnTo>
                  <a:lnTo>
                    <a:pt x="0" y="19"/>
                  </a:lnTo>
                  <a:lnTo>
                    <a:pt x="0" y="10"/>
                  </a:lnTo>
                  <a:lnTo>
                    <a:pt x="3" y="5"/>
                  </a:lnTo>
                  <a:lnTo>
                    <a:pt x="7" y="2"/>
                  </a:lnTo>
                  <a:lnTo>
                    <a:pt x="12" y="0"/>
                  </a:lnTo>
                  <a:lnTo>
                    <a:pt x="18" y="0"/>
                  </a:lnTo>
                  <a:lnTo>
                    <a:pt x="22" y="0"/>
                  </a:lnTo>
                  <a:lnTo>
                    <a:pt x="25" y="0"/>
                  </a:lnTo>
                  <a:lnTo>
                    <a:pt x="27" y="1"/>
                  </a:lnTo>
                  <a:lnTo>
                    <a:pt x="22" y="5"/>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56" name="Freeform 98"/>
            <p:cNvSpPr>
              <a:spLocks/>
            </p:cNvSpPr>
            <p:nvPr/>
          </p:nvSpPr>
          <p:spPr bwMode="auto">
            <a:xfrm>
              <a:off x="3318698" y="4606315"/>
              <a:ext cx="59679" cy="100596"/>
            </a:xfrm>
            <a:custGeom>
              <a:avLst/>
              <a:gdLst>
                <a:gd name="T0" fmla="*/ 19 w 89"/>
                <a:gd name="T1" fmla="*/ 13 h 150"/>
                <a:gd name="T2" fmla="*/ 16 w 89"/>
                <a:gd name="T3" fmla="*/ 19 h 150"/>
                <a:gd name="T4" fmla="*/ 16 w 89"/>
                <a:gd name="T5" fmla="*/ 24 h 150"/>
                <a:gd name="T6" fmla="*/ 18 w 89"/>
                <a:gd name="T7" fmla="*/ 29 h 150"/>
                <a:gd name="T8" fmla="*/ 18 w 89"/>
                <a:gd name="T9" fmla="*/ 30 h 150"/>
                <a:gd name="T10" fmla="*/ 19 w 89"/>
                <a:gd name="T11" fmla="*/ 32 h 150"/>
                <a:gd name="T12" fmla="*/ 21 w 89"/>
                <a:gd name="T13" fmla="*/ 38 h 150"/>
                <a:gd name="T14" fmla="*/ 24 w 89"/>
                <a:gd name="T15" fmla="*/ 46 h 150"/>
                <a:gd name="T16" fmla="*/ 28 w 89"/>
                <a:gd name="T17" fmla="*/ 50 h 150"/>
                <a:gd name="T18" fmla="*/ 30 w 89"/>
                <a:gd name="T19" fmla="*/ 52 h 150"/>
                <a:gd name="T20" fmla="*/ 32 w 89"/>
                <a:gd name="T21" fmla="*/ 53 h 150"/>
                <a:gd name="T22" fmla="*/ 36 w 89"/>
                <a:gd name="T23" fmla="*/ 56 h 150"/>
                <a:gd name="T24" fmla="*/ 41 w 89"/>
                <a:gd name="T25" fmla="*/ 62 h 150"/>
                <a:gd name="T26" fmla="*/ 41 w 89"/>
                <a:gd name="T27" fmla="*/ 69 h 150"/>
                <a:gd name="T28" fmla="*/ 41 w 89"/>
                <a:gd name="T29" fmla="*/ 74 h 150"/>
                <a:gd name="T30" fmla="*/ 41 w 89"/>
                <a:gd name="T31" fmla="*/ 74 h 150"/>
                <a:gd name="T32" fmla="*/ 45 w 89"/>
                <a:gd name="T33" fmla="*/ 79 h 150"/>
                <a:gd name="T34" fmla="*/ 49 w 89"/>
                <a:gd name="T35" fmla="*/ 83 h 150"/>
                <a:gd name="T36" fmla="*/ 52 w 89"/>
                <a:gd name="T37" fmla="*/ 87 h 150"/>
                <a:gd name="T38" fmla="*/ 52 w 89"/>
                <a:gd name="T39" fmla="*/ 89 h 150"/>
                <a:gd name="T40" fmla="*/ 54 w 89"/>
                <a:gd name="T41" fmla="*/ 89 h 150"/>
                <a:gd name="T42" fmla="*/ 55 w 89"/>
                <a:gd name="T43" fmla="*/ 93 h 150"/>
                <a:gd name="T44" fmla="*/ 55 w 89"/>
                <a:gd name="T45" fmla="*/ 95 h 150"/>
                <a:gd name="T46" fmla="*/ 62 w 89"/>
                <a:gd name="T47" fmla="*/ 101 h 150"/>
                <a:gd name="T48" fmla="*/ 69 w 89"/>
                <a:gd name="T49" fmla="*/ 104 h 150"/>
                <a:gd name="T50" fmla="*/ 74 w 89"/>
                <a:gd name="T51" fmla="*/ 104 h 150"/>
                <a:gd name="T52" fmla="*/ 75 w 89"/>
                <a:gd name="T53" fmla="*/ 104 h 150"/>
                <a:gd name="T54" fmla="*/ 78 w 89"/>
                <a:gd name="T55" fmla="*/ 115 h 150"/>
                <a:gd name="T56" fmla="*/ 72 w 89"/>
                <a:gd name="T57" fmla="*/ 119 h 150"/>
                <a:gd name="T58" fmla="*/ 72 w 89"/>
                <a:gd name="T59" fmla="*/ 119 h 150"/>
                <a:gd name="T60" fmla="*/ 71 w 89"/>
                <a:gd name="T61" fmla="*/ 120 h 150"/>
                <a:gd name="T62" fmla="*/ 71 w 89"/>
                <a:gd name="T63" fmla="*/ 122 h 150"/>
                <a:gd name="T64" fmla="*/ 68 w 89"/>
                <a:gd name="T65" fmla="*/ 125 h 150"/>
                <a:gd name="T66" fmla="*/ 71 w 89"/>
                <a:gd name="T67" fmla="*/ 126 h 150"/>
                <a:gd name="T68" fmla="*/ 75 w 89"/>
                <a:gd name="T69" fmla="*/ 125 h 150"/>
                <a:gd name="T70" fmla="*/ 78 w 89"/>
                <a:gd name="T71" fmla="*/ 123 h 150"/>
                <a:gd name="T72" fmla="*/ 82 w 89"/>
                <a:gd name="T73" fmla="*/ 122 h 150"/>
                <a:gd name="T74" fmla="*/ 85 w 89"/>
                <a:gd name="T75" fmla="*/ 125 h 150"/>
                <a:gd name="T76" fmla="*/ 85 w 89"/>
                <a:gd name="T77" fmla="*/ 131 h 150"/>
                <a:gd name="T78" fmla="*/ 87 w 89"/>
                <a:gd name="T79" fmla="*/ 138 h 150"/>
                <a:gd name="T80" fmla="*/ 0 w 89"/>
                <a:gd name="T81" fmla="*/ 17 h 150"/>
                <a:gd name="T82" fmla="*/ 0 w 89"/>
                <a:gd name="T83" fmla="*/ 19 h 150"/>
                <a:gd name="T84" fmla="*/ 3 w 89"/>
                <a:gd name="T85" fmla="*/ 5 h 150"/>
                <a:gd name="T86" fmla="*/ 12 w 89"/>
                <a:gd name="T87" fmla="*/ 0 h 150"/>
                <a:gd name="T88" fmla="*/ 22 w 89"/>
                <a:gd name="T89" fmla="*/ 0 h 150"/>
                <a:gd name="T90" fmla="*/ 27 w 89"/>
                <a:gd name="T91" fmla="*/ 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9" h="150">
                  <a:moveTo>
                    <a:pt x="22" y="5"/>
                  </a:moveTo>
                  <a:lnTo>
                    <a:pt x="19" y="13"/>
                  </a:lnTo>
                  <a:lnTo>
                    <a:pt x="16" y="19"/>
                  </a:lnTo>
                  <a:lnTo>
                    <a:pt x="16" y="19"/>
                  </a:lnTo>
                  <a:lnTo>
                    <a:pt x="16" y="22"/>
                  </a:lnTo>
                  <a:lnTo>
                    <a:pt x="16" y="24"/>
                  </a:lnTo>
                  <a:lnTo>
                    <a:pt x="16" y="26"/>
                  </a:lnTo>
                  <a:lnTo>
                    <a:pt x="18" y="29"/>
                  </a:lnTo>
                  <a:lnTo>
                    <a:pt x="18" y="30"/>
                  </a:lnTo>
                  <a:lnTo>
                    <a:pt x="18" y="30"/>
                  </a:lnTo>
                  <a:lnTo>
                    <a:pt x="19" y="30"/>
                  </a:lnTo>
                  <a:lnTo>
                    <a:pt x="19" y="32"/>
                  </a:lnTo>
                  <a:lnTo>
                    <a:pt x="21" y="38"/>
                  </a:lnTo>
                  <a:lnTo>
                    <a:pt x="21" y="38"/>
                  </a:lnTo>
                  <a:lnTo>
                    <a:pt x="22" y="41"/>
                  </a:lnTo>
                  <a:lnTo>
                    <a:pt x="24" y="46"/>
                  </a:lnTo>
                  <a:lnTo>
                    <a:pt x="25" y="47"/>
                  </a:lnTo>
                  <a:lnTo>
                    <a:pt x="28" y="50"/>
                  </a:lnTo>
                  <a:lnTo>
                    <a:pt x="29" y="52"/>
                  </a:lnTo>
                  <a:lnTo>
                    <a:pt x="30" y="52"/>
                  </a:lnTo>
                  <a:lnTo>
                    <a:pt x="32" y="53"/>
                  </a:lnTo>
                  <a:lnTo>
                    <a:pt x="32" y="53"/>
                  </a:lnTo>
                  <a:lnTo>
                    <a:pt x="32" y="53"/>
                  </a:lnTo>
                  <a:lnTo>
                    <a:pt x="36" y="56"/>
                  </a:lnTo>
                  <a:lnTo>
                    <a:pt x="39" y="59"/>
                  </a:lnTo>
                  <a:lnTo>
                    <a:pt x="41" y="62"/>
                  </a:lnTo>
                  <a:lnTo>
                    <a:pt x="41" y="66"/>
                  </a:lnTo>
                  <a:lnTo>
                    <a:pt x="41" y="69"/>
                  </a:lnTo>
                  <a:lnTo>
                    <a:pt x="41" y="72"/>
                  </a:lnTo>
                  <a:lnTo>
                    <a:pt x="41" y="74"/>
                  </a:lnTo>
                  <a:lnTo>
                    <a:pt x="41" y="74"/>
                  </a:lnTo>
                  <a:lnTo>
                    <a:pt x="41" y="74"/>
                  </a:lnTo>
                  <a:lnTo>
                    <a:pt x="42" y="77"/>
                  </a:lnTo>
                  <a:lnTo>
                    <a:pt x="45" y="79"/>
                  </a:lnTo>
                  <a:lnTo>
                    <a:pt x="46" y="82"/>
                  </a:lnTo>
                  <a:lnTo>
                    <a:pt x="49" y="83"/>
                  </a:lnTo>
                  <a:lnTo>
                    <a:pt x="51" y="86"/>
                  </a:lnTo>
                  <a:lnTo>
                    <a:pt x="52" y="87"/>
                  </a:lnTo>
                  <a:lnTo>
                    <a:pt x="52" y="89"/>
                  </a:lnTo>
                  <a:lnTo>
                    <a:pt x="52" y="89"/>
                  </a:lnTo>
                  <a:lnTo>
                    <a:pt x="52" y="89"/>
                  </a:lnTo>
                  <a:lnTo>
                    <a:pt x="54" y="89"/>
                  </a:lnTo>
                  <a:lnTo>
                    <a:pt x="54" y="92"/>
                  </a:lnTo>
                  <a:lnTo>
                    <a:pt x="55" y="93"/>
                  </a:lnTo>
                  <a:lnTo>
                    <a:pt x="55" y="95"/>
                  </a:lnTo>
                  <a:lnTo>
                    <a:pt x="55" y="95"/>
                  </a:lnTo>
                  <a:lnTo>
                    <a:pt x="59" y="98"/>
                  </a:lnTo>
                  <a:lnTo>
                    <a:pt x="62" y="101"/>
                  </a:lnTo>
                  <a:lnTo>
                    <a:pt x="66" y="102"/>
                  </a:lnTo>
                  <a:lnTo>
                    <a:pt x="69" y="104"/>
                  </a:lnTo>
                  <a:lnTo>
                    <a:pt x="72" y="104"/>
                  </a:lnTo>
                  <a:lnTo>
                    <a:pt x="74" y="104"/>
                  </a:lnTo>
                  <a:lnTo>
                    <a:pt x="75" y="104"/>
                  </a:lnTo>
                  <a:lnTo>
                    <a:pt x="75" y="104"/>
                  </a:lnTo>
                  <a:lnTo>
                    <a:pt x="78" y="107"/>
                  </a:lnTo>
                  <a:lnTo>
                    <a:pt x="78" y="115"/>
                  </a:lnTo>
                  <a:lnTo>
                    <a:pt x="72" y="115"/>
                  </a:lnTo>
                  <a:lnTo>
                    <a:pt x="72" y="119"/>
                  </a:lnTo>
                  <a:lnTo>
                    <a:pt x="72" y="119"/>
                  </a:lnTo>
                  <a:lnTo>
                    <a:pt x="72" y="119"/>
                  </a:lnTo>
                  <a:lnTo>
                    <a:pt x="72" y="120"/>
                  </a:lnTo>
                  <a:lnTo>
                    <a:pt x="71" y="120"/>
                  </a:lnTo>
                  <a:lnTo>
                    <a:pt x="71" y="122"/>
                  </a:lnTo>
                  <a:lnTo>
                    <a:pt x="71" y="122"/>
                  </a:lnTo>
                  <a:lnTo>
                    <a:pt x="69" y="123"/>
                  </a:lnTo>
                  <a:lnTo>
                    <a:pt x="68" y="125"/>
                  </a:lnTo>
                  <a:lnTo>
                    <a:pt x="69" y="126"/>
                  </a:lnTo>
                  <a:lnTo>
                    <a:pt x="71" y="126"/>
                  </a:lnTo>
                  <a:lnTo>
                    <a:pt x="74" y="126"/>
                  </a:lnTo>
                  <a:lnTo>
                    <a:pt x="75" y="125"/>
                  </a:lnTo>
                  <a:lnTo>
                    <a:pt x="76" y="125"/>
                  </a:lnTo>
                  <a:lnTo>
                    <a:pt x="78" y="123"/>
                  </a:lnTo>
                  <a:lnTo>
                    <a:pt x="78" y="123"/>
                  </a:lnTo>
                  <a:lnTo>
                    <a:pt x="82" y="122"/>
                  </a:lnTo>
                  <a:lnTo>
                    <a:pt x="84" y="122"/>
                  </a:lnTo>
                  <a:lnTo>
                    <a:pt x="85" y="125"/>
                  </a:lnTo>
                  <a:lnTo>
                    <a:pt x="85" y="126"/>
                  </a:lnTo>
                  <a:lnTo>
                    <a:pt x="85" y="131"/>
                  </a:lnTo>
                  <a:lnTo>
                    <a:pt x="88" y="134"/>
                  </a:lnTo>
                  <a:lnTo>
                    <a:pt x="87" y="138"/>
                  </a:lnTo>
                  <a:lnTo>
                    <a:pt x="33" y="149"/>
                  </a:lnTo>
                  <a:lnTo>
                    <a:pt x="0" y="17"/>
                  </a:lnTo>
                  <a:lnTo>
                    <a:pt x="0" y="19"/>
                  </a:lnTo>
                  <a:lnTo>
                    <a:pt x="0" y="19"/>
                  </a:lnTo>
                  <a:lnTo>
                    <a:pt x="0" y="10"/>
                  </a:lnTo>
                  <a:lnTo>
                    <a:pt x="3" y="5"/>
                  </a:lnTo>
                  <a:lnTo>
                    <a:pt x="7" y="2"/>
                  </a:lnTo>
                  <a:lnTo>
                    <a:pt x="12" y="0"/>
                  </a:lnTo>
                  <a:lnTo>
                    <a:pt x="18" y="0"/>
                  </a:lnTo>
                  <a:lnTo>
                    <a:pt x="22" y="0"/>
                  </a:lnTo>
                  <a:lnTo>
                    <a:pt x="25" y="0"/>
                  </a:lnTo>
                  <a:lnTo>
                    <a:pt x="27" y="1"/>
                  </a:lnTo>
                  <a:lnTo>
                    <a:pt x="22" y="5"/>
                  </a:lnTo>
                </a:path>
              </a:pathLst>
            </a:custGeom>
            <a:solidFill>
              <a:schemeClr val="accent3">
                <a:lumMod val="60000"/>
                <a:lumOff val="40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57" name="Freeform 99"/>
            <p:cNvSpPr>
              <a:spLocks/>
            </p:cNvSpPr>
            <p:nvPr/>
          </p:nvSpPr>
          <p:spPr bwMode="auto">
            <a:xfrm>
              <a:off x="2563975" y="4896925"/>
              <a:ext cx="474415" cy="168901"/>
            </a:xfrm>
            <a:custGeom>
              <a:avLst/>
              <a:gdLst>
                <a:gd name="T0" fmla="*/ 705 w 707"/>
                <a:gd name="T1" fmla="*/ 0 h 251"/>
                <a:gd name="T2" fmla="*/ 705 w 707"/>
                <a:gd name="T3" fmla="*/ 10 h 251"/>
                <a:gd name="T4" fmla="*/ 705 w 707"/>
                <a:gd name="T5" fmla="*/ 26 h 251"/>
                <a:gd name="T6" fmla="*/ 699 w 707"/>
                <a:gd name="T7" fmla="*/ 31 h 251"/>
                <a:gd name="T8" fmla="*/ 687 w 707"/>
                <a:gd name="T9" fmla="*/ 43 h 251"/>
                <a:gd name="T10" fmla="*/ 681 w 707"/>
                <a:gd name="T11" fmla="*/ 56 h 251"/>
                <a:gd name="T12" fmla="*/ 670 w 707"/>
                <a:gd name="T13" fmla="*/ 53 h 251"/>
                <a:gd name="T14" fmla="*/ 650 w 707"/>
                <a:gd name="T15" fmla="*/ 70 h 251"/>
                <a:gd name="T16" fmla="*/ 639 w 707"/>
                <a:gd name="T17" fmla="*/ 79 h 251"/>
                <a:gd name="T18" fmla="*/ 633 w 707"/>
                <a:gd name="T19" fmla="*/ 71 h 251"/>
                <a:gd name="T20" fmla="*/ 624 w 707"/>
                <a:gd name="T21" fmla="*/ 74 h 251"/>
                <a:gd name="T22" fmla="*/ 617 w 707"/>
                <a:gd name="T23" fmla="*/ 85 h 251"/>
                <a:gd name="T24" fmla="*/ 611 w 707"/>
                <a:gd name="T25" fmla="*/ 95 h 251"/>
                <a:gd name="T26" fmla="*/ 607 w 707"/>
                <a:gd name="T27" fmla="*/ 103 h 251"/>
                <a:gd name="T28" fmla="*/ 592 w 707"/>
                <a:gd name="T29" fmla="*/ 109 h 251"/>
                <a:gd name="T30" fmla="*/ 574 w 707"/>
                <a:gd name="T31" fmla="*/ 124 h 251"/>
                <a:gd name="T32" fmla="*/ 564 w 707"/>
                <a:gd name="T33" fmla="*/ 133 h 251"/>
                <a:gd name="T34" fmla="*/ 543 w 707"/>
                <a:gd name="T35" fmla="*/ 139 h 251"/>
                <a:gd name="T36" fmla="*/ 531 w 707"/>
                <a:gd name="T37" fmla="*/ 152 h 251"/>
                <a:gd name="T38" fmla="*/ 528 w 707"/>
                <a:gd name="T39" fmla="*/ 161 h 251"/>
                <a:gd name="T40" fmla="*/ 517 w 707"/>
                <a:gd name="T41" fmla="*/ 172 h 251"/>
                <a:gd name="T42" fmla="*/ 508 w 707"/>
                <a:gd name="T43" fmla="*/ 173 h 251"/>
                <a:gd name="T44" fmla="*/ 399 w 707"/>
                <a:gd name="T45" fmla="*/ 214 h 251"/>
                <a:gd name="T46" fmla="*/ 5 w 707"/>
                <a:gd name="T47" fmla="*/ 250 h 251"/>
                <a:gd name="T48" fmla="*/ 0 w 707"/>
                <a:gd name="T49" fmla="*/ 247 h 251"/>
                <a:gd name="T50" fmla="*/ 7 w 707"/>
                <a:gd name="T51" fmla="*/ 241 h 251"/>
                <a:gd name="T52" fmla="*/ 16 w 707"/>
                <a:gd name="T53" fmla="*/ 233 h 251"/>
                <a:gd name="T54" fmla="*/ 17 w 707"/>
                <a:gd name="T55" fmla="*/ 219 h 251"/>
                <a:gd name="T56" fmla="*/ 13 w 707"/>
                <a:gd name="T57" fmla="*/ 212 h 251"/>
                <a:gd name="T58" fmla="*/ 17 w 707"/>
                <a:gd name="T59" fmla="*/ 200 h 251"/>
                <a:gd name="T60" fmla="*/ 22 w 707"/>
                <a:gd name="T61" fmla="*/ 194 h 251"/>
                <a:gd name="T62" fmla="*/ 28 w 707"/>
                <a:gd name="T63" fmla="*/ 187 h 251"/>
                <a:gd name="T64" fmla="*/ 34 w 707"/>
                <a:gd name="T65" fmla="*/ 178 h 251"/>
                <a:gd name="T66" fmla="*/ 31 w 707"/>
                <a:gd name="T67" fmla="*/ 173 h 251"/>
                <a:gd name="T68" fmla="*/ 26 w 707"/>
                <a:gd name="T69" fmla="*/ 172 h 251"/>
                <a:gd name="T70" fmla="*/ 29 w 707"/>
                <a:gd name="T71" fmla="*/ 169 h 251"/>
                <a:gd name="T72" fmla="*/ 34 w 707"/>
                <a:gd name="T73" fmla="*/ 163 h 251"/>
                <a:gd name="T74" fmla="*/ 41 w 707"/>
                <a:gd name="T75" fmla="*/ 155 h 251"/>
                <a:gd name="T76" fmla="*/ 46 w 707"/>
                <a:gd name="T77" fmla="*/ 145 h 251"/>
                <a:gd name="T78" fmla="*/ 43 w 707"/>
                <a:gd name="T79" fmla="*/ 139 h 251"/>
                <a:gd name="T80" fmla="*/ 52 w 707"/>
                <a:gd name="T81" fmla="*/ 125 h 251"/>
                <a:gd name="T82" fmla="*/ 55 w 707"/>
                <a:gd name="T83" fmla="*/ 125 h 251"/>
                <a:gd name="T84" fmla="*/ 53 w 707"/>
                <a:gd name="T85" fmla="*/ 121 h 251"/>
                <a:gd name="T86" fmla="*/ 44 w 707"/>
                <a:gd name="T87" fmla="*/ 112 h 251"/>
                <a:gd name="T88" fmla="*/ 49 w 707"/>
                <a:gd name="T89" fmla="*/ 109 h 251"/>
                <a:gd name="T90" fmla="*/ 53 w 707"/>
                <a:gd name="T91" fmla="*/ 109 h 251"/>
                <a:gd name="T92" fmla="*/ 179 w 707"/>
                <a:gd name="T93" fmla="*/ 73 h 251"/>
                <a:gd name="T94" fmla="*/ 181 w 707"/>
                <a:gd name="T95" fmla="*/ 55 h 251"/>
                <a:gd name="T96" fmla="*/ 193 w 707"/>
                <a:gd name="T97" fmla="*/ 55 h 251"/>
                <a:gd name="T98" fmla="*/ 212 w 707"/>
                <a:gd name="T99" fmla="*/ 56 h 251"/>
                <a:gd name="T100" fmla="*/ 221 w 707"/>
                <a:gd name="T101" fmla="*/ 55 h 251"/>
                <a:gd name="T102" fmla="*/ 242 w 707"/>
                <a:gd name="T103" fmla="*/ 53 h 251"/>
                <a:gd name="T104" fmla="*/ 274 w 707"/>
                <a:gd name="T105" fmla="*/ 50 h 251"/>
                <a:gd name="T106" fmla="*/ 313 w 707"/>
                <a:gd name="T107" fmla="*/ 47 h 251"/>
                <a:gd name="T108" fmla="*/ 355 w 707"/>
                <a:gd name="T109" fmla="*/ 43 h 251"/>
                <a:gd name="T110" fmla="*/ 400 w 707"/>
                <a:gd name="T111" fmla="*/ 40 h 251"/>
                <a:gd name="T112" fmla="*/ 442 w 707"/>
                <a:gd name="T113" fmla="*/ 35 h 251"/>
                <a:gd name="T114" fmla="*/ 480 w 707"/>
                <a:gd name="T115" fmla="*/ 32 h 251"/>
                <a:gd name="T116" fmla="*/ 508 w 707"/>
                <a:gd name="T117" fmla="*/ 31 h 251"/>
                <a:gd name="T118" fmla="*/ 523 w 707"/>
                <a:gd name="T119" fmla="*/ 29 h 251"/>
                <a:gd name="T120" fmla="*/ 681 w 707"/>
                <a:gd name="T121" fmla="*/ 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7" h="251">
                  <a:moveTo>
                    <a:pt x="681" y="5"/>
                  </a:moveTo>
                  <a:lnTo>
                    <a:pt x="691" y="0"/>
                  </a:lnTo>
                  <a:lnTo>
                    <a:pt x="705" y="0"/>
                  </a:lnTo>
                  <a:lnTo>
                    <a:pt x="705" y="1"/>
                  </a:lnTo>
                  <a:lnTo>
                    <a:pt x="705" y="4"/>
                  </a:lnTo>
                  <a:lnTo>
                    <a:pt x="705" y="10"/>
                  </a:lnTo>
                  <a:lnTo>
                    <a:pt x="705" y="14"/>
                  </a:lnTo>
                  <a:lnTo>
                    <a:pt x="706" y="20"/>
                  </a:lnTo>
                  <a:lnTo>
                    <a:pt x="705" y="26"/>
                  </a:lnTo>
                  <a:lnTo>
                    <a:pt x="705" y="29"/>
                  </a:lnTo>
                  <a:lnTo>
                    <a:pt x="705" y="31"/>
                  </a:lnTo>
                  <a:lnTo>
                    <a:pt x="699" y="31"/>
                  </a:lnTo>
                  <a:lnTo>
                    <a:pt x="694" y="32"/>
                  </a:lnTo>
                  <a:lnTo>
                    <a:pt x="690" y="37"/>
                  </a:lnTo>
                  <a:lnTo>
                    <a:pt x="687" y="43"/>
                  </a:lnTo>
                  <a:lnTo>
                    <a:pt x="684" y="49"/>
                  </a:lnTo>
                  <a:lnTo>
                    <a:pt x="683" y="53"/>
                  </a:lnTo>
                  <a:lnTo>
                    <a:pt x="681" y="56"/>
                  </a:lnTo>
                  <a:lnTo>
                    <a:pt x="681" y="56"/>
                  </a:lnTo>
                  <a:lnTo>
                    <a:pt x="675" y="53"/>
                  </a:lnTo>
                  <a:lnTo>
                    <a:pt x="670" y="53"/>
                  </a:lnTo>
                  <a:lnTo>
                    <a:pt x="663" y="58"/>
                  </a:lnTo>
                  <a:lnTo>
                    <a:pt x="655" y="62"/>
                  </a:lnTo>
                  <a:lnTo>
                    <a:pt x="650" y="70"/>
                  </a:lnTo>
                  <a:lnTo>
                    <a:pt x="644" y="76"/>
                  </a:lnTo>
                  <a:lnTo>
                    <a:pt x="640" y="79"/>
                  </a:lnTo>
                  <a:lnTo>
                    <a:pt x="639" y="79"/>
                  </a:lnTo>
                  <a:lnTo>
                    <a:pt x="637" y="74"/>
                  </a:lnTo>
                  <a:lnTo>
                    <a:pt x="634" y="73"/>
                  </a:lnTo>
                  <a:lnTo>
                    <a:pt x="633" y="71"/>
                  </a:lnTo>
                  <a:lnTo>
                    <a:pt x="630" y="71"/>
                  </a:lnTo>
                  <a:lnTo>
                    <a:pt x="627" y="73"/>
                  </a:lnTo>
                  <a:lnTo>
                    <a:pt x="624" y="74"/>
                  </a:lnTo>
                  <a:lnTo>
                    <a:pt x="621" y="77"/>
                  </a:lnTo>
                  <a:lnTo>
                    <a:pt x="619" y="82"/>
                  </a:lnTo>
                  <a:lnTo>
                    <a:pt x="617" y="85"/>
                  </a:lnTo>
                  <a:lnTo>
                    <a:pt x="614" y="89"/>
                  </a:lnTo>
                  <a:lnTo>
                    <a:pt x="612" y="93"/>
                  </a:lnTo>
                  <a:lnTo>
                    <a:pt x="611" y="95"/>
                  </a:lnTo>
                  <a:lnTo>
                    <a:pt x="609" y="100"/>
                  </a:lnTo>
                  <a:lnTo>
                    <a:pt x="609" y="101"/>
                  </a:lnTo>
                  <a:lnTo>
                    <a:pt x="607" y="103"/>
                  </a:lnTo>
                  <a:lnTo>
                    <a:pt x="607" y="104"/>
                  </a:lnTo>
                  <a:lnTo>
                    <a:pt x="600" y="106"/>
                  </a:lnTo>
                  <a:lnTo>
                    <a:pt x="592" y="109"/>
                  </a:lnTo>
                  <a:lnTo>
                    <a:pt x="585" y="113"/>
                  </a:lnTo>
                  <a:lnTo>
                    <a:pt x="578" y="119"/>
                  </a:lnTo>
                  <a:lnTo>
                    <a:pt x="574" y="124"/>
                  </a:lnTo>
                  <a:lnTo>
                    <a:pt x="568" y="128"/>
                  </a:lnTo>
                  <a:lnTo>
                    <a:pt x="565" y="131"/>
                  </a:lnTo>
                  <a:lnTo>
                    <a:pt x="564" y="133"/>
                  </a:lnTo>
                  <a:lnTo>
                    <a:pt x="555" y="133"/>
                  </a:lnTo>
                  <a:lnTo>
                    <a:pt x="548" y="136"/>
                  </a:lnTo>
                  <a:lnTo>
                    <a:pt x="543" y="139"/>
                  </a:lnTo>
                  <a:lnTo>
                    <a:pt x="537" y="143"/>
                  </a:lnTo>
                  <a:lnTo>
                    <a:pt x="534" y="148"/>
                  </a:lnTo>
                  <a:lnTo>
                    <a:pt x="531" y="152"/>
                  </a:lnTo>
                  <a:lnTo>
                    <a:pt x="529" y="155"/>
                  </a:lnTo>
                  <a:lnTo>
                    <a:pt x="529" y="156"/>
                  </a:lnTo>
                  <a:lnTo>
                    <a:pt x="528" y="161"/>
                  </a:lnTo>
                  <a:lnTo>
                    <a:pt x="525" y="166"/>
                  </a:lnTo>
                  <a:lnTo>
                    <a:pt x="522" y="170"/>
                  </a:lnTo>
                  <a:lnTo>
                    <a:pt x="517" y="172"/>
                  </a:lnTo>
                  <a:lnTo>
                    <a:pt x="514" y="173"/>
                  </a:lnTo>
                  <a:lnTo>
                    <a:pt x="511" y="173"/>
                  </a:lnTo>
                  <a:lnTo>
                    <a:pt x="508" y="173"/>
                  </a:lnTo>
                  <a:lnTo>
                    <a:pt x="508" y="173"/>
                  </a:lnTo>
                  <a:lnTo>
                    <a:pt x="508" y="202"/>
                  </a:lnTo>
                  <a:lnTo>
                    <a:pt x="399" y="214"/>
                  </a:lnTo>
                  <a:lnTo>
                    <a:pt x="185" y="232"/>
                  </a:lnTo>
                  <a:lnTo>
                    <a:pt x="5" y="248"/>
                  </a:lnTo>
                  <a:lnTo>
                    <a:pt x="5" y="250"/>
                  </a:lnTo>
                  <a:lnTo>
                    <a:pt x="1" y="250"/>
                  </a:lnTo>
                  <a:lnTo>
                    <a:pt x="0" y="248"/>
                  </a:lnTo>
                  <a:lnTo>
                    <a:pt x="0" y="247"/>
                  </a:lnTo>
                  <a:lnTo>
                    <a:pt x="2" y="245"/>
                  </a:lnTo>
                  <a:lnTo>
                    <a:pt x="5" y="242"/>
                  </a:lnTo>
                  <a:lnTo>
                    <a:pt x="7" y="241"/>
                  </a:lnTo>
                  <a:lnTo>
                    <a:pt x="10" y="239"/>
                  </a:lnTo>
                  <a:lnTo>
                    <a:pt x="11" y="239"/>
                  </a:lnTo>
                  <a:lnTo>
                    <a:pt x="16" y="233"/>
                  </a:lnTo>
                  <a:lnTo>
                    <a:pt x="17" y="227"/>
                  </a:lnTo>
                  <a:lnTo>
                    <a:pt x="19" y="223"/>
                  </a:lnTo>
                  <a:lnTo>
                    <a:pt x="17" y="219"/>
                  </a:lnTo>
                  <a:lnTo>
                    <a:pt x="16" y="217"/>
                  </a:lnTo>
                  <a:lnTo>
                    <a:pt x="14" y="215"/>
                  </a:lnTo>
                  <a:lnTo>
                    <a:pt x="13" y="212"/>
                  </a:lnTo>
                  <a:lnTo>
                    <a:pt x="13" y="212"/>
                  </a:lnTo>
                  <a:lnTo>
                    <a:pt x="17" y="202"/>
                  </a:lnTo>
                  <a:lnTo>
                    <a:pt x="17" y="200"/>
                  </a:lnTo>
                  <a:lnTo>
                    <a:pt x="19" y="199"/>
                  </a:lnTo>
                  <a:lnTo>
                    <a:pt x="20" y="197"/>
                  </a:lnTo>
                  <a:lnTo>
                    <a:pt x="22" y="194"/>
                  </a:lnTo>
                  <a:lnTo>
                    <a:pt x="25" y="191"/>
                  </a:lnTo>
                  <a:lnTo>
                    <a:pt x="26" y="188"/>
                  </a:lnTo>
                  <a:lnTo>
                    <a:pt x="28" y="187"/>
                  </a:lnTo>
                  <a:lnTo>
                    <a:pt x="29" y="187"/>
                  </a:lnTo>
                  <a:lnTo>
                    <a:pt x="33" y="182"/>
                  </a:lnTo>
                  <a:lnTo>
                    <a:pt x="34" y="178"/>
                  </a:lnTo>
                  <a:lnTo>
                    <a:pt x="34" y="176"/>
                  </a:lnTo>
                  <a:lnTo>
                    <a:pt x="33" y="173"/>
                  </a:lnTo>
                  <a:lnTo>
                    <a:pt x="31" y="173"/>
                  </a:lnTo>
                  <a:lnTo>
                    <a:pt x="28" y="172"/>
                  </a:lnTo>
                  <a:lnTo>
                    <a:pt x="26" y="172"/>
                  </a:lnTo>
                  <a:lnTo>
                    <a:pt x="26" y="172"/>
                  </a:lnTo>
                  <a:lnTo>
                    <a:pt x="26" y="172"/>
                  </a:lnTo>
                  <a:lnTo>
                    <a:pt x="28" y="170"/>
                  </a:lnTo>
                  <a:lnTo>
                    <a:pt x="29" y="169"/>
                  </a:lnTo>
                  <a:lnTo>
                    <a:pt x="31" y="167"/>
                  </a:lnTo>
                  <a:lnTo>
                    <a:pt x="33" y="164"/>
                  </a:lnTo>
                  <a:lnTo>
                    <a:pt x="34" y="163"/>
                  </a:lnTo>
                  <a:lnTo>
                    <a:pt x="35" y="161"/>
                  </a:lnTo>
                  <a:lnTo>
                    <a:pt x="37" y="160"/>
                  </a:lnTo>
                  <a:lnTo>
                    <a:pt x="41" y="155"/>
                  </a:lnTo>
                  <a:lnTo>
                    <a:pt x="44" y="151"/>
                  </a:lnTo>
                  <a:lnTo>
                    <a:pt x="46" y="148"/>
                  </a:lnTo>
                  <a:lnTo>
                    <a:pt x="46" y="145"/>
                  </a:lnTo>
                  <a:lnTo>
                    <a:pt x="46" y="142"/>
                  </a:lnTo>
                  <a:lnTo>
                    <a:pt x="44" y="140"/>
                  </a:lnTo>
                  <a:lnTo>
                    <a:pt x="43" y="139"/>
                  </a:lnTo>
                  <a:lnTo>
                    <a:pt x="43" y="139"/>
                  </a:lnTo>
                  <a:lnTo>
                    <a:pt x="52" y="125"/>
                  </a:lnTo>
                  <a:lnTo>
                    <a:pt x="52" y="125"/>
                  </a:lnTo>
                  <a:lnTo>
                    <a:pt x="53" y="125"/>
                  </a:lnTo>
                  <a:lnTo>
                    <a:pt x="55" y="125"/>
                  </a:lnTo>
                  <a:lnTo>
                    <a:pt x="55" y="125"/>
                  </a:lnTo>
                  <a:lnTo>
                    <a:pt x="55" y="125"/>
                  </a:lnTo>
                  <a:lnTo>
                    <a:pt x="55" y="124"/>
                  </a:lnTo>
                  <a:lnTo>
                    <a:pt x="53" y="121"/>
                  </a:lnTo>
                  <a:lnTo>
                    <a:pt x="49" y="118"/>
                  </a:lnTo>
                  <a:lnTo>
                    <a:pt x="46" y="115"/>
                  </a:lnTo>
                  <a:lnTo>
                    <a:pt x="44" y="112"/>
                  </a:lnTo>
                  <a:lnTo>
                    <a:pt x="44" y="110"/>
                  </a:lnTo>
                  <a:lnTo>
                    <a:pt x="46" y="109"/>
                  </a:lnTo>
                  <a:lnTo>
                    <a:pt x="49" y="109"/>
                  </a:lnTo>
                  <a:lnTo>
                    <a:pt x="50" y="109"/>
                  </a:lnTo>
                  <a:lnTo>
                    <a:pt x="52" y="109"/>
                  </a:lnTo>
                  <a:lnTo>
                    <a:pt x="53" y="109"/>
                  </a:lnTo>
                  <a:lnTo>
                    <a:pt x="55" y="85"/>
                  </a:lnTo>
                  <a:lnTo>
                    <a:pt x="55" y="83"/>
                  </a:lnTo>
                  <a:lnTo>
                    <a:pt x="179" y="73"/>
                  </a:lnTo>
                  <a:lnTo>
                    <a:pt x="179" y="53"/>
                  </a:lnTo>
                  <a:lnTo>
                    <a:pt x="179" y="53"/>
                  </a:lnTo>
                  <a:lnTo>
                    <a:pt x="181" y="55"/>
                  </a:lnTo>
                  <a:lnTo>
                    <a:pt x="184" y="55"/>
                  </a:lnTo>
                  <a:lnTo>
                    <a:pt x="188" y="55"/>
                  </a:lnTo>
                  <a:lnTo>
                    <a:pt x="193" y="55"/>
                  </a:lnTo>
                  <a:lnTo>
                    <a:pt x="199" y="56"/>
                  </a:lnTo>
                  <a:lnTo>
                    <a:pt x="205" y="56"/>
                  </a:lnTo>
                  <a:lnTo>
                    <a:pt x="212" y="56"/>
                  </a:lnTo>
                  <a:lnTo>
                    <a:pt x="214" y="56"/>
                  </a:lnTo>
                  <a:lnTo>
                    <a:pt x="217" y="56"/>
                  </a:lnTo>
                  <a:lnTo>
                    <a:pt x="221" y="55"/>
                  </a:lnTo>
                  <a:lnTo>
                    <a:pt x="226" y="55"/>
                  </a:lnTo>
                  <a:lnTo>
                    <a:pt x="234" y="53"/>
                  </a:lnTo>
                  <a:lnTo>
                    <a:pt x="242" y="53"/>
                  </a:lnTo>
                  <a:lnTo>
                    <a:pt x="251" y="52"/>
                  </a:lnTo>
                  <a:lnTo>
                    <a:pt x="262" y="52"/>
                  </a:lnTo>
                  <a:lnTo>
                    <a:pt x="274" y="50"/>
                  </a:lnTo>
                  <a:lnTo>
                    <a:pt x="286" y="49"/>
                  </a:lnTo>
                  <a:lnTo>
                    <a:pt x="298" y="49"/>
                  </a:lnTo>
                  <a:lnTo>
                    <a:pt x="313" y="47"/>
                  </a:lnTo>
                  <a:lnTo>
                    <a:pt x="327" y="46"/>
                  </a:lnTo>
                  <a:lnTo>
                    <a:pt x="342" y="44"/>
                  </a:lnTo>
                  <a:lnTo>
                    <a:pt x="355" y="43"/>
                  </a:lnTo>
                  <a:lnTo>
                    <a:pt x="370" y="41"/>
                  </a:lnTo>
                  <a:lnTo>
                    <a:pt x="385" y="40"/>
                  </a:lnTo>
                  <a:lnTo>
                    <a:pt x="400" y="40"/>
                  </a:lnTo>
                  <a:lnTo>
                    <a:pt x="415" y="38"/>
                  </a:lnTo>
                  <a:lnTo>
                    <a:pt x="427" y="37"/>
                  </a:lnTo>
                  <a:lnTo>
                    <a:pt x="442" y="35"/>
                  </a:lnTo>
                  <a:lnTo>
                    <a:pt x="454" y="34"/>
                  </a:lnTo>
                  <a:lnTo>
                    <a:pt x="468" y="32"/>
                  </a:lnTo>
                  <a:lnTo>
                    <a:pt x="480" y="32"/>
                  </a:lnTo>
                  <a:lnTo>
                    <a:pt x="489" y="31"/>
                  </a:lnTo>
                  <a:lnTo>
                    <a:pt x="499" y="31"/>
                  </a:lnTo>
                  <a:lnTo>
                    <a:pt x="508" y="31"/>
                  </a:lnTo>
                  <a:lnTo>
                    <a:pt x="514" y="31"/>
                  </a:lnTo>
                  <a:lnTo>
                    <a:pt x="519" y="29"/>
                  </a:lnTo>
                  <a:lnTo>
                    <a:pt x="523" y="29"/>
                  </a:lnTo>
                  <a:lnTo>
                    <a:pt x="526" y="29"/>
                  </a:lnTo>
                  <a:lnTo>
                    <a:pt x="528" y="29"/>
                  </a:lnTo>
                  <a:lnTo>
                    <a:pt x="681" y="5"/>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58" name="Freeform 100"/>
            <p:cNvSpPr>
              <a:spLocks/>
            </p:cNvSpPr>
            <p:nvPr/>
          </p:nvSpPr>
          <p:spPr bwMode="auto">
            <a:xfrm>
              <a:off x="2563975" y="4896925"/>
              <a:ext cx="474415" cy="168901"/>
            </a:xfrm>
            <a:custGeom>
              <a:avLst/>
              <a:gdLst>
                <a:gd name="T0" fmla="*/ 705 w 707"/>
                <a:gd name="T1" fmla="*/ 0 h 251"/>
                <a:gd name="T2" fmla="*/ 705 w 707"/>
                <a:gd name="T3" fmla="*/ 14 h 251"/>
                <a:gd name="T4" fmla="*/ 705 w 707"/>
                <a:gd name="T5" fmla="*/ 31 h 251"/>
                <a:gd name="T6" fmla="*/ 690 w 707"/>
                <a:gd name="T7" fmla="*/ 37 h 251"/>
                <a:gd name="T8" fmla="*/ 681 w 707"/>
                <a:gd name="T9" fmla="*/ 56 h 251"/>
                <a:gd name="T10" fmla="*/ 670 w 707"/>
                <a:gd name="T11" fmla="*/ 53 h 251"/>
                <a:gd name="T12" fmla="*/ 644 w 707"/>
                <a:gd name="T13" fmla="*/ 76 h 251"/>
                <a:gd name="T14" fmla="*/ 637 w 707"/>
                <a:gd name="T15" fmla="*/ 74 h 251"/>
                <a:gd name="T16" fmla="*/ 627 w 707"/>
                <a:gd name="T17" fmla="*/ 73 h 251"/>
                <a:gd name="T18" fmla="*/ 617 w 707"/>
                <a:gd name="T19" fmla="*/ 85 h 251"/>
                <a:gd name="T20" fmla="*/ 609 w 707"/>
                <a:gd name="T21" fmla="*/ 100 h 251"/>
                <a:gd name="T22" fmla="*/ 607 w 707"/>
                <a:gd name="T23" fmla="*/ 104 h 251"/>
                <a:gd name="T24" fmla="*/ 578 w 707"/>
                <a:gd name="T25" fmla="*/ 119 h 251"/>
                <a:gd name="T26" fmla="*/ 564 w 707"/>
                <a:gd name="T27" fmla="*/ 133 h 251"/>
                <a:gd name="T28" fmla="*/ 543 w 707"/>
                <a:gd name="T29" fmla="*/ 139 h 251"/>
                <a:gd name="T30" fmla="*/ 529 w 707"/>
                <a:gd name="T31" fmla="*/ 155 h 251"/>
                <a:gd name="T32" fmla="*/ 525 w 707"/>
                <a:gd name="T33" fmla="*/ 166 h 251"/>
                <a:gd name="T34" fmla="*/ 511 w 707"/>
                <a:gd name="T35" fmla="*/ 173 h 251"/>
                <a:gd name="T36" fmla="*/ 399 w 707"/>
                <a:gd name="T37" fmla="*/ 214 h 251"/>
                <a:gd name="T38" fmla="*/ 5 w 707"/>
                <a:gd name="T39" fmla="*/ 250 h 251"/>
                <a:gd name="T40" fmla="*/ 2 w 707"/>
                <a:gd name="T41" fmla="*/ 245 h 251"/>
                <a:gd name="T42" fmla="*/ 11 w 707"/>
                <a:gd name="T43" fmla="*/ 239 h 251"/>
                <a:gd name="T44" fmla="*/ 19 w 707"/>
                <a:gd name="T45" fmla="*/ 223 h 251"/>
                <a:gd name="T46" fmla="*/ 13 w 707"/>
                <a:gd name="T47" fmla="*/ 212 h 251"/>
                <a:gd name="T48" fmla="*/ 17 w 707"/>
                <a:gd name="T49" fmla="*/ 200 h 251"/>
                <a:gd name="T50" fmla="*/ 25 w 707"/>
                <a:gd name="T51" fmla="*/ 191 h 251"/>
                <a:gd name="T52" fmla="*/ 29 w 707"/>
                <a:gd name="T53" fmla="*/ 187 h 251"/>
                <a:gd name="T54" fmla="*/ 33 w 707"/>
                <a:gd name="T55" fmla="*/ 173 h 251"/>
                <a:gd name="T56" fmla="*/ 26 w 707"/>
                <a:gd name="T57" fmla="*/ 172 h 251"/>
                <a:gd name="T58" fmla="*/ 29 w 707"/>
                <a:gd name="T59" fmla="*/ 169 h 251"/>
                <a:gd name="T60" fmla="*/ 35 w 707"/>
                <a:gd name="T61" fmla="*/ 161 h 251"/>
                <a:gd name="T62" fmla="*/ 44 w 707"/>
                <a:gd name="T63" fmla="*/ 151 h 251"/>
                <a:gd name="T64" fmla="*/ 44 w 707"/>
                <a:gd name="T65" fmla="*/ 140 h 251"/>
                <a:gd name="T66" fmla="*/ 52 w 707"/>
                <a:gd name="T67" fmla="*/ 125 h 251"/>
                <a:gd name="T68" fmla="*/ 55 w 707"/>
                <a:gd name="T69" fmla="*/ 125 h 251"/>
                <a:gd name="T70" fmla="*/ 49 w 707"/>
                <a:gd name="T71" fmla="*/ 118 h 251"/>
                <a:gd name="T72" fmla="*/ 44 w 707"/>
                <a:gd name="T73" fmla="*/ 110 h 251"/>
                <a:gd name="T74" fmla="*/ 52 w 707"/>
                <a:gd name="T75" fmla="*/ 109 h 251"/>
                <a:gd name="T76" fmla="*/ 179 w 707"/>
                <a:gd name="T77" fmla="*/ 73 h 251"/>
                <a:gd name="T78" fmla="*/ 181 w 707"/>
                <a:gd name="T79" fmla="*/ 55 h 251"/>
                <a:gd name="T80" fmla="*/ 199 w 707"/>
                <a:gd name="T81" fmla="*/ 56 h 251"/>
                <a:gd name="T82" fmla="*/ 214 w 707"/>
                <a:gd name="T83" fmla="*/ 56 h 251"/>
                <a:gd name="T84" fmla="*/ 234 w 707"/>
                <a:gd name="T85" fmla="*/ 53 h 251"/>
                <a:gd name="T86" fmla="*/ 274 w 707"/>
                <a:gd name="T87" fmla="*/ 50 h 251"/>
                <a:gd name="T88" fmla="*/ 327 w 707"/>
                <a:gd name="T89" fmla="*/ 46 h 251"/>
                <a:gd name="T90" fmla="*/ 385 w 707"/>
                <a:gd name="T91" fmla="*/ 40 h 251"/>
                <a:gd name="T92" fmla="*/ 442 w 707"/>
                <a:gd name="T93" fmla="*/ 35 h 251"/>
                <a:gd name="T94" fmla="*/ 489 w 707"/>
                <a:gd name="T95" fmla="*/ 31 h 251"/>
                <a:gd name="T96" fmla="*/ 519 w 707"/>
                <a:gd name="T97" fmla="*/ 29 h 251"/>
                <a:gd name="T98" fmla="*/ 681 w 707"/>
                <a:gd name="T99" fmla="*/ 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7" h="251">
                  <a:moveTo>
                    <a:pt x="681" y="5"/>
                  </a:moveTo>
                  <a:lnTo>
                    <a:pt x="691" y="0"/>
                  </a:lnTo>
                  <a:lnTo>
                    <a:pt x="705" y="0"/>
                  </a:lnTo>
                  <a:lnTo>
                    <a:pt x="705" y="0"/>
                  </a:lnTo>
                  <a:lnTo>
                    <a:pt x="705" y="1"/>
                  </a:lnTo>
                  <a:lnTo>
                    <a:pt x="705" y="4"/>
                  </a:lnTo>
                  <a:lnTo>
                    <a:pt x="705" y="10"/>
                  </a:lnTo>
                  <a:lnTo>
                    <a:pt x="705" y="14"/>
                  </a:lnTo>
                  <a:lnTo>
                    <a:pt x="706" y="20"/>
                  </a:lnTo>
                  <a:lnTo>
                    <a:pt x="705" y="26"/>
                  </a:lnTo>
                  <a:lnTo>
                    <a:pt x="705" y="29"/>
                  </a:lnTo>
                  <a:lnTo>
                    <a:pt x="705" y="31"/>
                  </a:lnTo>
                  <a:lnTo>
                    <a:pt x="705" y="31"/>
                  </a:lnTo>
                  <a:lnTo>
                    <a:pt x="699" y="31"/>
                  </a:lnTo>
                  <a:lnTo>
                    <a:pt x="694" y="32"/>
                  </a:lnTo>
                  <a:lnTo>
                    <a:pt x="690" y="37"/>
                  </a:lnTo>
                  <a:lnTo>
                    <a:pt x="687" y="43"/>
                  </a:lnTo>
                  <a:lnTo>
                    <a:pt x="684" y="49"/>
                  </a:lnTo>
                  <a:lnTo>
                    <a:pt x="683" y="53"/>
                  </a:lnTo>
                  <a:lnTo>
                    <a:pt x="681" y="56"/>
                  </a:lnTo>
                  <a:lnTo>
                    <a:pt x="681" y="56"/>
                  </a:lnTo>
                  <a:lnTo>
                    <a:pt x="681" y="56"/>
                  </a:lnTo>
                  <a:lnTo>
                    <a:pt x="675" y="53"/>
                  </a:lnTo>
                  <a:lnTo>
                    <a:pt x="670" y="53"/>
                  </a:lnTo>
                  <a:lnTo>
                    <a:pt x="663" y="58"/>
                  </a:lnTo>
                  <a:lnTo>
                    <a:pt x="655" y="62"/>
                  </a:lnTo>
                  <a:lnTo>
                    <a:pt x="650" y="70"/>
                  </a:lnTo>
                  <a:lnTo>
                    <a:pt x="644" y="76"/>
                  </a:lnTo>
                  <a:lnTo>
                    <a:pt x="640" y="79"/>
                  </a:lnTo>
                  <a:lnTo>
                    <a:pt x="639" y="79"/>
                  </a:lnTo>
                  <a:lnTo>
                    <a:pt x="639" y="79"/>
                  </a:lnTo>
                  <a:lnTo>
                    <a:pt x="637" y="74"/>
                  </a:lnTo>
                  <a:lnTo>
                    <a:pt x="634" y="73"/>
                  </a:lnTo>
                  <a:lnTo>
                    <a:pt x="633" y="71"/>
                  </a:lnTo>
                  <a:lnTo>
                    <a:pt x="630" y="71"/>
                  </a:lnTo>
                  <a:lnTo>
                    <a:pt x="627" y="73"/>
                  </a:lnTo>
                  <a:lnTo>
                    <a:pt x="624" y="74"/>
                  </a:lnTo>
                  <a:lnTo>
                    <a:pt x="621" y="77"/>
                  </a:lnTo>
                  <a:lnTo>
                    <a:pt x="619" y="82"/>
                  </a:lnTo>
                  <a:lnTo>
                    <a:pt x="617" y="85"/>
                  </a:lnTo>
                  <a:lnTo>
                    <a:pt x="614" y="89"/>
                  </a:lnTo>
                  <a:lnTo>
                    <a:pt x="612" y="93"/>
                  </a:lnTo>
                  <a:lnTo>
                    <a:pt x="611" y="95"/>
                  </a:lnTo>
                  <a:lnTo>
                    <a:pt x="609" y="100"/>
                  </a:lnTo>
                  <a:lnTo>
                    <a:pt x="609" y="101"/>
                  </a:lnTo>
                  <a:lnTo>
                    <a:pt x="607" y="103"/>
                  </a:lnTo>
                  <a:lnTo>
                    <a:pt x="607" y="104"/>
                  </a:lnTo>
                  <a:lnTo>
                    <a:pt x="607" y="104"/>
                  </a:lnTo>
                  <a:lnTo>
                    <a:pt x="600" y="106"/>
                  </a:lnTo>
                  <a:lnTo>
                    <a:pt x="592" y="109"/>
                  </a:lnTo>
                  <a:lnTo>
                    <a:pt x="585" y="113"/>
                  </a:lnTo>
                  <a:lnTo>
                    <a:pt x="578" y="119"/>
                  </a:lnTo>
                  <a:lnTo>
                    <a:pt x="574" y="124"/>
                  </a:lnTo>
                  <a:lnTo>
                    <a:pt x="568" y="128"/>
                  </a:lnTo>
                  <a:lnTo>
                    <a:pt x="565" y="131"/>
                  </a:lnTo>
                  <a:lnTo>
                    <a:pt x="564" y="133"/>
                  </a:lnTo>
                  <a:lnTo>
                    <a:pt x="564" y="133"/>
                  </a:lnTo>
                  <a:lnTo>
                    <a:pt x="555" y="133"/>
                  </a:lnTo>
                  <a:lnTo>
                    <a:pt x="548" y="136"/>
                  </a:lnTo>
                  <a:lnTo>
                    <a:pt x="543" y="139"/>
                  </a:lnTo>
                  <a:lnTo>
                    <a:pt x="537" y="143"/>
                  </a:lnTo>
                  <a:lnTo>
                    <a:pt x="534" y="148"/>
                  </a:lnTo>
                  <a:lnTo>
                    <a:pt x="531" y="152"/>
                  </a:lnTo>
                  <a:lnTo>
                    <a:pt x="529" y="155"/>
                  </a:lnTo>
                  <a:lnTo>
                    <a:pt x="529" y="156"/>
                  </a:lnTo>
                  <a:lnTo>
                    <a:pt x="529" y="156"/>
                  </a:lnTo>
                  <a:lnTo>
                    <a:pt x="528" y="161"/>
                  </a:lnTo>
                  <a:lnTo>
                    <a:pt x="525" y="166"/>
                  </a:lnTo>
                  <a:lnTo>
                    <a:pt x="522" y="170"/>
                  </a:lnTo>
                  <a:lnTo>
                    <a:pt x="517" y="172"/>
                  </a:lnTo>
                  <a:lnTo>
                    <a:pt x="514" y="173"/>
                  </a:lnTo>
                  <a:lnTo>
                    <a:pt x="511" y="173"/>
                  </a:lnTo>
                  <a:lnTo>
                    <a:pt x="508" y="173"/>
                  </a:lnTo>
                  <a:lnTo>
                    <a:pt x="508" y="173"/>
                  </a:lnTo>
                  <a:lnTo>
                    <a:pt x="508" y="202"/>
                  </a:lnTo>
                  <a:lnTo>
                    <a:pt x="399" y="214"/>
                  </a:lnTo>
                  <a:lnTo>
                    <a:pt x="185" y="232"/>
                  </a:lnTo>
                  <a:lnTo>
                    <a:pt x="5" y="248"/>
                  </a:lnTo>
                  <a:lnTo>
                    <a:pt x="5" y="250"/>
                  </a:lnTo>
                  <a:lnTo>
                    <a:pt x="5" y="250"/>
                  </a:lnTo>
                  <a:lnTo>
                    <a:pt x="1" y="250"/>
                  </a:lnTo>
                  <a:lnTo>
                    <a:pt x="0" y="248"/>
                  </a:lnTo>
                  <a:lnTo>
                    <a:pt x="0" y="247"/>
                  </a:lnTo>
                  <a:lnTo>
                    <a:pt x="2" y="245"/>
                  </a:lnTo>
                  <a:lnTo>
                    <a:pt x="5" y="242"/>
                  </a:lnTo>
                  <a:lnTo>
                    <a:pt x="7" y="241"/>
                  </a:lnTo>
                  <a:lnTo>
                    <a:pt x="10" y="239"/>
                  </a:lnTo>
                  <a:lnTo>
                    <a:pt x="11" y="239"/>
                  </a:lnTo>
                  <a:lnTo>
                    <a:pt x="11" y="239"/>
                  </a:lnTo>
                  <a:lnTo>
                    <a:pt x="16" y="233"/>
                  </a:lnTo>
                  <a:lnTo>
                    <a:pt x="17" y="227"/>
                  </a:lnTo>
                  <a:lnTo>
                    <a:pt x="19" y="223"/>
                  </a:lnTo>
                  <a:lnTo>
                    <a:pt x="17" y="219"/>
                  </a:lnTo>
                  <a:lnTo>
                    <a:pt x="16" y="217"/>
                  </a:lnTo>
                  <a:lnTo>
                    <a:pt x="14" y="215"/>
                  </a:lnTo>
                  <a:lnTo>
                    <a:pt x="13" y="212"/>
                  </a:lnTo>
                  <a:lnTo>
                    <a:pt x="13" y="212"/>
                  </a:lnTo>
                  <a:lnTo>
                    <a:pt x="17" y="202"/>
                  </a:lnTo>
                  <a:lnTo>
                    <a:pt x="17" y="202"/>
                  </a:lnTo>
                  <a:lnTo>
                    <a:pt x="17" y="200"/>
                  </a:lnTo>
                  <a:lnTo>
                    <a:pt x="19" y="199"/>
                  </a:lnTo>
                  <a:lnTo>
                    <a:pt x="20" y="197"/>
                  </a:lnTo>
                  <a:lnTo>
                    <a:pt x="22" y="194"/>
                  </a:lnTo>
                  <a:lnTo>
                    <a:pt x="25" y="191"/>
                  </a:lnTo>
                  <a:lnTo>
                    <a:pt x="26" y="188"/>
                  </a:lnTo>
                  <a:lnTo>
                    <a:pt x="28" y="187"/>
                  </a:lnTo>
                  <a:lnTo>
                    <a:pt x="29" y="187"/>
                  </a:lnTo>
                  <a:lnTo>
                    <a:pt x="29" y="187"/>
                  </a:lnTo>
                  <a:lnTo>
                    <a:pt x="33" y="182"/>
                  </a:lnTo>
                  <a:lnTo>
                    <a:pt x="34" y="178"/>
                  </a:lnTo>
                  <a:lnTo>
                    <a:pt x="34" y="176"/>
                  </a:lnTo>
                  <a:lnTo>
                    <a:pt x="33" y="173"/>
                  </a:lnTo>
                  <a:lnTo>
                    <a:pt x="31" y="173"/>
                  </a:lnTo>
                  <a:lnTo>
                    <a:pt x="28" y="172"/>
                  </a:lnTo>
                  <a:lnTo>
                    <a:pt x="26" y="172"/>
                  </a:lnTo>
                  <a:lnTo>
                    <a:pt x="26" y="172"/>
                  </a:lnTo>
                  <a:lnTo>
                    <a:pt x="26" y="172"/>
                  </a:lnTo>
                  <a:lnTo>
                    <a:pt x="26" y="172"/>
                  </a:lnTo>
                  <a:lnTo>
                    <a:pt x="28" y="170"/>
                  </a:lnTo>
                  <a:lnTo>
                    <a:pt x="29" y="169"/>
                  </a:lnTo>
                  <a:lnTo>
                    <a:pt x="31" y="167"/>
                  </a:lnTo>
                  <a:lnTo>
                    <a:pt x="33" y="164"/>
                  </a:lnTo>
                  <a:lnTo>
                    <a:pt x="34" y="163"/>
                  </a:lnTo>
                  <a:lnTo>
                    <a:pt x="35" y="161"/>
                  </a:lnTo>
                  <a:lnTo>
                    <a:pt x="37" y="160"/>
                  </a:lnTo>
                  <a:lnTo>
                    <a:pt x="37" y="160"/>
                  </a:lnTo>
                  <a:lnTo>
                    <a:pt x="41" y="155"/>
                  </a:lnTo>
                  <a:lnTo>
                    <a:pt x="44" y="151"/>
                  </a:lnTo>
                  <a:lnTo>
                    <a:pt x="46" y="148"/>
                  </a:lnTo>
                  <a:lnTo>
                    <a:pt x="46" y="145"/>
                  </a:lnTo>
                  <a:lnTo>
                    <a:pt x="46" y="142"/>
                  </a:lnTo>
                  <a:lnTo>
                    <a:pt x="44" y="140"/>
                  </a:lnTo>
                  <a:lnTo>
                    <a:pt x="43" y="139"/>
                  </a:lnTo>
                  <a:lnTo>
                    <a:pt x="43" y="139"/>
                  </a:lnTo>
                  <a:lnTo>
                    <a:pt x="52" y="125"/>
                  </a:lnTo>
                  <a:lnTo>
                    <a:pt x="52" y="125"/>
                  </a:lnTo>
                  <a:lnTo>
                    <a:pt x="52" y="125"/>
                  </a:lnTo>
                  <a:lnTo>
                    <a:pt x="53" y="125"/>
                  </a:lnTo>
                  <a:lnTo>
                    <a:pt x="55" y="125"/>
                  </a:lnTo>
                  <a:lnTo>
                    <a:pt x="55" y="125"/>
                  </a:lnTo>
                  <a:lnTo>
                    <a:pt x="55" y="125"/>
                  </a:lnTo>
                  <a:lnTo>
                    <a:pt x="55" y="124"/>
                  </a:lnTo>
                  <a:lnTo>
                    <a:pt x="53" y="121"/>
                  </a:lnTo>
                  <a:lnTo>
                    <a:pt x="49" y="118"/>
                  </a:lnTo>
                  <a:lnTo>
                    <a:pt x="49" y="118"/>
                  </a:lnTo>
                  <a:lnTo>
                    <a:pt x="46" y="115"/>
                  </a:lnTo>
                  <a:lnTo>
                    <a:pt x="44" y="112"/>
                  </a:lnTo>
                  <a:lnTo>
                    <a:pt x="44" y="110"/>
                  </a:lnTo>
                  <a:lnTo>
                    <a:pt x="46" y="109"/>
                  </a:lnTo>
                  <a:lnTo>
                    <a:pt x="49" y="109"/>
                  </a:lnTo>
                  <a:lnTo>
                    <a:pt x="50" y="109"/>
                  </a:lnTo>
                  <a:lnTo>
                    <a:pt x="52" y="109"/>
                  </a:lnTo>
                  <a:lnTo>
                    <a:pt x="53" y="109"/>
                  </a:lnTo>
                  <a:lnTo>
                    <a:pt x="55" y="85"/>
                  </a:lnTo>
                  <a:lnTo>
                    <a:pt x="55" y="83"/>
                  </a:lnTo>
                  <a:lnTo>
                    <a:pt x="179" y="73"/>
                  </a:lnTo>
                  <a:lnTo>
                    <a:pt x="179" y="53"/>
                  </a:lnTo>
                  <a:lnTo>
                    <a:pt x="179" y="53"/>
                  </a:lnTo>
                  <a:lnTo>
                    <a:pt x="179" y="53"/>
                  </a:lnTo>
                  <a:lnTo>
                    <a:pt x="181" y="55"/>
                  </a:lnTo>
                  <a:lnTo>
                    <a:pt x="184" y="55"/>
                  </a:lnTo>
                  <a:lnTo>
                    <a:pt x="188" y="55"/>
                  </a:lnTo>
                  <a:lnTo>
                    <a:pt x="193" y="55"/>
                  </a:lnTo>
                  <a:lnTo>
                    <a:pt x="199" y="56"/>
                  </a:lnTo>
                  <a:lnTo>
                    <a:pt x="205" y="56"/>
                  </a:lnTo>
                  <a:lnTo>
                    <a:pt x="212" y="56"/>
                  </a:lnTo>
                  <a:lnTo>
                    <a:pt x="212" y="56"/>
                  </a:lnTo>
                  <a:lnTo>
                    <a:pt x="214" y="56"/>
                  </a:lnTo>
                  <a:lnTo>
                    <a:pt x="217" y="56"/>
                  </a:lnTo>
                  <a:lnTo>
                    <a:pt x="221" y="55"/>
                  </a:lnTo>
                  <a:lnTo>
                    <a:pt x="226" y="55"/>
                  </a:lnTo>
                  <a:lnTo>
                    <a:pt x="234" y="53"/>
                  </a:lnTo>
                  <a:lnTo>
                    <a:pt x="242" y="53"/>
                  </a:lnTo>
                  <a:lnTo>
                    <a:pt x="251" y="52"/>
                  </a:lnTo>
                  <a:lnTo>
                    <a:pt x="262" y="52"/>
                  </a:lnTo>
                  <a:lnTo>
                    <a:pt x="274" y="50"/>
                  </a:lnTo>
                  <a:lnTo>
                    <a:pt x="286" y="49"/>
                  </a:lnTo>
                  <a:lnTo>
                    <a:pt x="298" y="49"/>
                  </a:lnTo>
                  <a:lnTo>
                    <a:pt x="313" y="47"/>
                  </a:lnTo>
                  <a:lnTo>
                    <a:pt x="327" y="46"/>
                  </a:lnTo>
                  <a:lnTo>
                    <a:pt x="342" y="44"/>
                  </a:lnTo>
                  <a:lnTo>
                    <a:pt x="355" y="43"/>
                  </a:lnTo>
                  <a:lnTo>
                    <a:pt x="370" y="41"/>
                  </a:lnTo>
                  <a:lnTo>
                    <a:pt x="385" y="40"/>
                  </a:lnTo>
                  <a:lnTo>
                    <a:pt x="400" y="40"/>
                  </a:lnTo>
                  <a:lnTo>
                    <a:pt x="415" y="38"/>
                  </a:lnTo>
                  <a:lnTo>
                    <a:pt x="427" y="37"/>
                  </a:lnTo>
                  <a:lnTo>
                    <a:pt x="442" y="35"/>
                  </a:lnTo>
                  <a:lnTo>
                    <a:pt x="454" y="34"/>
                  </a:lnTo>
                  <a:lnTo>
                    <a:pt x="468" y="32"/>
                  </a:lnTo>
                  <a:lnTo>
                    <a:pt x="480" y="32"/>
                  </a:lnTo>
                  <a:lnTo>
                    <a:pt x="489" y="31"/>
                  </a:lnTo>
                  <a:lnTo>
                    <a:pt x="499" y="31"/>
                  </a:lnTo>
                  <a:lnTo>
                    <a:pt x="508" y="31"/>
                  </a:lnTo>
                  <a:lnTo>
                    <a:pt x="514" y="31"/>
                  </a:lnTo>
                  <a:lnTo>
                    <a:pt x="519" y="29"/>
                  </a:lnTo>
                  <a:lnTo>
                    <a:pt x="523" y="29"/>
                  </a:lnTo>
                  <a:lnTo>
                    <a:pt x="526" y="29"/>
                  </a:lnTo>
                  <a:lnTo>
                    <a:pt x="528" y="29"/>
                  </a:lnTo>
                  <a:lnTo>
                    <a:pt x="681" y="5"/>
                  </a:lnTo>
                </a:path>
              </a:pathLst>
            </a:custGeom>
            <a:solidFill>
              <a:schemeClr val="accent3">
                <a:lumMod val="60000"/>
                <a:lumOff val="40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59" name="Freeform 101"/>
            <p:cNvSpPr>
              <a:spLocks/>
            </p:cNvSpPr>
            <p:nvPr/>
          </p:nvSpPr>
          <p:spPr bwMode="auto">
            <a:xfrm>
              <a:off x="2498871" y="5053407"/>
              <a:ext cx="200737" cy="348980"/>
            </a:xfrm>
            <a:custGeom>
              <a:avLst/>
              <a:gdLst>
                <a:gd name="T0" fmla="*/ 221 w 299"/>
                <a:gd name="T1" fmla="*/ 502 h 520"/>
                <a:gd name="T2" fmla="*/ 233 w 299"/>
                <a:gd name="T3" fmla="*/ 498 h 520"/>
                <a:gd name="T4" fmla="*/ 245 w 299"/>
                <a:gd name="T5" fmla="*/ 495 h 520"/>
                <a:gd name="T6" fmla="*/ 257 w 299"/>
                <a:gd name="T7" fmla="*/ 490 h 520"/>
                <a:gd name="T8" fmla="*/ 247 w 299"/>
                <a:gd name="T9" fmla="*/ 488 h 520"/>
                <a:gd name="T10" fmla="*/ 265 w 299"/>
                <a:gd name="T11" fmla="*/ 488 h 520"/>
                <a:gd name="T12" fmla="*/ 266 w 299"/>
                <a:gd name="T13" fmla="*/ 493 h 520"/>
                <a:gd name="T14" fmla="*/ 281 w 299"/>
                <a:gd name="T15" fmla="*/ 488 h 520"/>
                <a:gd name="T16" fmla="*/ 290 w 299"/>
                <a:gd name="T17" fmla="*/ 495 h 520"/>
                <a:gd name="T18" fmla="*/ 298 w 299"/>
                <a:gd name="T19" fmla="*/ 489 h 520"/>
                <a:gd name="T20" fmla="*/ 281 w 299"/>
                <a:gd name="T21" fmla="*/ 0 h 520"/>
                <a:gd name="T22" fmla="*/ 102 w 299"/>
                <a:gd name="T23" fmla="*/ 17 h 520"/>
                <a:gd name="T24" fmla="*/ 101 w 299"/>
                <a:gd name="T25" fmla="*/ 24 h 520"/>
                <a:gd name="T26" fmla="*/ 78 w 299"/>
                <a:gd name="T27" fmla="*/ 49 h 520"/>
                <a:gd name="T28" fmla="*/ 54 w 299"/>
                <a:gd name="T29" fmla="*/ 96 h 520"/>
                <a:gd name="T30" fmla="*/ 47 w 299"/>
                <a:gd name="T31" fmla="*/ 112 h 520"/>
                <a:gd name="T32" fmla="*/ 48 w 299"/>
                <a:gd name="T33" fmla="*/ 120 h 520"/>
                <a:gd name="T34" fmla="*/ 38 w 299"/>
                <a:gd name="T35" fmla="*/ 124 h 520"/>
                <a:gd name="T36" fmla="*/ 36 w 299"/>
                <a:gd name="T37" fmla="*/ 132 h 520"/>
                <a:gd name="T38" fmla="*/ 39 w 299"/>
                <a:gd name="T39" fmla="*/ 140 h 520"/>
                <a:gd name="T40" fmla="*/ 33 w 299"/>
                <a:gd name="T41" fmla="*/ 147 h 520"/>
                <a:gd name="T42" fmla="*/ 35 w 299"/>
                <a:gd name="T43" fmla="*/ 150 h 520"/>
                <a:gd name="T44" fmla="*/ 39 w 299"/>
                <a:gd name="T45" fmla="*/ 154 h 520"/>
                <a:gd name="T46" fmla="*/ 29 w 299"/>
                <a:gd name="T47" fmla="*/ 160 h 520"/>
                <a:gd name="T48" fmla="*/ 24 w 299"/>
                <a:gd name="T49" fmla="*/ 173 h 520"/>
                <a:gd name="T50" fmla="*/ 36 w 299"/>
                <a:gd name="T51" fmla="*/ 203 h 520"/>
                <a:gd name="T52" fmla="*/ 39 w 299"/>
                <a:gd name="T53" fmla="*/ 210 h 520"/>
                <a:gd name="T54" fmla="*/ 35 w 299"/>
                <a:gd name="T55" fmla="*/ 214 h 520"/>
                <a:gd name="T56" fmla="*/ 32 w 299"/>
                <a:gd name="T57" fmla="*/ 225 h 520"/>
                <a:gd name="T58" fmla="*/ 30 w 299"/>
                <a:gd name="T59" fmla="*/ 228 h 520"/>
                <a:gd name="T60" fmla="*/ 30 w 299"/>
                <a:gd name="T61" fmla="*/ 236 h 520"/>
                <a:gd name="T62" fmla="*/ 35 w 299"/>
                <a:gd name="T63" fmla="*/ 237 h 520"/>
                <a:gd name="T64" fmla="*/ 39 w 299"/>
                <a:gd name="T65" fmla="*/ 243 h 520"/>
                <a:gd name="T66" fmla="*/ 38 w 299"/>
                <a:gd name="T67" fmla="*/ 270 h 520"/>
                <a:gd name="T68" fmla="*/ 47 w 299"/>
                <a:gd name="T69" fmla="*/ 280 h 520"/>
                <a:gd name="T70" fmla="*/ 44 w 299"/>
                <a:gd name="T71" fmla="*/ 286 h 520"/>
                <a:gd name="T72" fmla="*/ 51 w 299"/>
                <a:gd name="T73" fmla="*/ 289 h 520"/>
                <a:gd name="T74" fmla="*/ 51 w 299"/>
                <a:gd name="T75" fmla="*/ 296 h 520"/>
                <a:gd name="T76" fmla="*/ 57 w 299"/>
                <a:gd name="T77" fmla="*/ 300 h 520"/>
                <a:gd name="T78" fmla="*/ 53 w 299"/>
                <a:gd name="T79" fmla="*/ 310 h 520"/>
                <a:gd name="T80" fmla="*/ 47 w 299"/>
                <a:gd name="T81" fmla="*/ 313 h 520"/>
                <a:gd name="T82" fmla="*/ 36 w 299"/>
                <a:gd name="T83" fmla="*/ 318 h 520"/>
                <a:gd name="T84" fmla="*/ 45 w 299"/>
                <a:gd name="T85" fmla="*/ 324 h 520"/>
                <a:gd name="T86" fmla="*/ 36 w 299"/>
                <a:gd name="T87" fmla="*/ 337 h 520"/>
                <a:gd name="T88" fmla="*/ 27 w 299"/>
                <a:gd name="T89" fmla="*/ 352 h 520"/>
                <a:gd name="T90" fmla="*/ 21 w 299"/>
                <a:gd name="T91" fmla="*/ 381 h 520"/>
                <a:gd name="T92" fmla="*/ 12 w 299"/>
                <a:gd name="T93" fmla="*/ 388 h 520"/>
                <a:gd name="T94" fmla="*/ 14 w 299"/>
                <a:gd name="T95" fmla="*/ 395 h 520"/>
                <a:gd name="T96" fmla="*/ 8 w 299"/>
                <a:gd name="T97" fmla="*/ 403 h 520"/>
                <a:gd name="T98" fmla="*/ 12 w 299"/>
                <a:gd name="T99" fmla="*/ 408 h 520"/>
                <a:gd name="T100" fmla="*/ 3 w 299"/>
                <a:gd name="T101" fmla="*/ 418 h 520"/>
                <a:gd name="T102" fmla="*/ 0 w 299"/>
                <a:gd name="T103" fmla="*/ 425 h 520"/>
                <a:gd name="T104" fmla="*/ 5 w 299"/>
                <a:gd name="T105" fmla="*/ 429 h 520"/>
                <a:gd name="T106" fmla="*/ 2 w 299"/>
                <a:gd name="T107" fmla="*/ 438 h 520"/>
                <a:gd name="T108" fmla="*/ 171 w 299"/>
                <a:gd name="T109" fmla="*/ 432 h 520"/>
                <a:gd name="T110" fmla="*/ 167 w 299"/>
                <a:gd name="T111" fmla="*/ 459 h 520"/>
                <a:gd name="T112" fmla="*/ 167 w 299"/>
                <a:gd name="T113" fmla="*/ 477 h 520"/>
                <a:gd name="T114" fmla="*/ 178 w 299"/>
                <a:gd name="T115" fmla="*/ 488 h 520"/>
                <a:gd name="T116" fmla="*/ 188 w 299"/>
                <a:gd name="T117" fmla="*/ 513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9" h="520">
                  <a:moveTo>
                    <a:pt x="203" y="516"/>
                  </a:moveTo>
                  <a:lnTo>
                    <a:pt x="212" y="507"/>
                  </a:lnTo>
                  <a:lnTo>
                    <a:pt x="212" y="499"/>
                  </a:lnTo>
                  <a:lnTo>
                    <a:pt x="221" y="502"/>
                  </a:lnTo>
                  <a:lnTo>
                    <a:pt x="221" y="502"/>
                  </a:lnTo>
                  <a:lnTo>
                    <a:pt x="224" y="501"/>
                  </a:lnTo>
                  <a:lnTo>
                    <a:pt x="229" y="499"/>
                  </a:lnTo>
                  <a:lnTo>
                    <a:pt x="233" y="498"/>
                  </a:lnTo>
                  <a:lnTo>
                    <a:pt x="237" y="496"/>
                  </a:lnTo>
                  <a:lnTo>
                    <a:pt x="239" y="495"/>
                  </a:lnTo>
                  <a:lnTo>
                    <a:pt x="242" y="495"/>
                  </a:lnTo>
                  <a:lnTo>
                    <a:pt x="245" y="495"/>
                  </a:lnTo>
                  <a:lnTo>
                    <a:pt x="254" y="493"/>
                  </a:lnTo>
                  <a:lnTo>
                    <a:pt x="259" y="493"/>
                  </a:lnTo>
                  <a:lnTo>
                    <a:pt x="259" y="492"/>
                  </a:lnTo>
                  <a:lnTo>
                    <a:pt x="257" y="490"/>
                  </a:lnTo>
                  <a:lnTo>
                    <a:pt x="254" y="489"/>
                  </a:lnTo>
                  <a:lnTo>
                    <a:pt x="250" y="488"/>
                  </a:lnTo>
                  <a:lnTo>
                    <a:pt x="247" y="488"/>
                  </a:lnTo>
                  <a:lnTo>
                    <a:pt x="247" y="488"/>
                  </a:lnTo>
                  <a:lnTo>
                    <a:pt x="254" y="486"/>
                  </a:lnTo>
                  <a:lnTo>
                    <a:pt x="259" y="486"/>
                  </a:lnTo>
                  <a:lnTo>
                    <a:pt x="263" y="486"/>
                  </a:lnTo>
                  <a:lnTo>
                    <a:pt x="265" y="488"/>
                  </a:lnTo>
                  <a:lnTo>
                    <a:pt x="266" y="489"/>
                  </a:lnTo>
                  <a:lnTo>
                    <a:pt x="266" y="492"/>
                  </a:lnTo>
                  <a:lnTo>
                    <a:pt x="266" y="492"/>
                  </a:lnTo>
                  <a:lnTo>
                    <a:pt x="266" y="493"/>
                  </a:lnTo>
                  <a:lnTo>
                    <a:pt x="272" y="495"/>
                  </a:lnTo>
                  <a:lnTo>
                    <a:pt x="280" y="486"/>
                  </a:lnTo>
                  <a:lnTo>
                    <a:pt x="280" y="486"/>
                  </a:lnTo>
                  <a:lnTo>
                    <a:pt x="281" y="488"/>
                  </a:lnTo>
                  <a:lnTo>
                    <a:pt x="283" y="489"/>
                  </a:lnTo>
                  <a:lnTo>
                    <a:pt x="283" y="490"/>
                  </a:lnTo>
                  <a:lnTo>
                    <a:pt x="287" y="493"/>
                  </a:lnTo>
                  <a:lnTo>
                    <a:pt x="290" y="495"/>
                  </a:lnTo>
                  <a:lnTo>
                    <a:pt x="293" y="495"/>
                  </a:lnTo>
                  <a:lnTo>
                    <a:pt x="295" y="493"/>
                  </a:lnTo>
                  <a:lnTo>
                    <a:pt x="296" y="492"/>
                  </a:lnTo>
                  <a:lnTo>
                    <a:pt x="298" y="489"/>
                  </a:lnTo>
                  <a:lnTo>
                    <a:pt x="298" y="488"/>
                  </a:lnTo>
                  <a:lnTo>
                    <a:pt x="298" y="488"/>
                  </a:lnTo>
                  <a:lnTo>
                    <a:pt x="277" y="332"/>
                  </a:lnTo>
                  <a:lnTo>
                    <a:pt x="281" y="0"/>
                  </a:lnTo>
                  <a:lnTo>
                    <a:pt x="281" y="0"/>
                  </a:lnTo>
                  <a:lnTo>
                    <a:pt x="102" y="15"/>
                  </a:lnTo>
                  <a:lnTo>
                    <a:pt x="102" y="15"/>
                  </a:lnTo>
                  <a:lnTo>
                    <a:pt x="102" y="17"/>
                  </a:lnTo>
                  <a:lnTo>
                    <a:pt x="102" y="18"/>
                  </a:lnTo>
                  <a:lnTo>
                    <a:pt x="101" y="21"/>
                  </a:lnTo>
                  <a:lnTo>
                    <a:pt x="101" y="22"/>
                  </a:lnTo>
                  <a:lnTo>
                    <a:pt x="101" y="24"/>
                  </a:lnTo>
                  <a:lnTo>
                    <a:pt x="99" y="25"/>
                  </a:lnTo>
                  <a:lnTo>
                    <a:pt x="99" y="27"/>
                  </a:lnTo>
                  <a:lnTo>
                    <a:pt x="87" y="36"/>
                  </a:lnTo>
                  <a:lnTo>
                    <a:pt x="78" y="49"/>
                  </a:lnTo>
                  <a:lnTo>
                    <a:pt x="78" y="75"/>
                  </a:lnTo>
                  <a:lnTo>
                    <a:pt x="71" y="82"/>
                  </a:lnTo>
                  <a:lnTo>
                    <a:pt x="66" y="82"/>
                  </a:lnTo>
                  <a:lnTo>
                    <a:pt x="54" y="96"/>
                  </a:lnTo>
                  <a:lnTo>
                    <a:pt x="59" y="104"/>
                  </a:lnTo>
                  <a:lnTo>
                    <a:pt x="45" y="111"/>
                  </a:lnTo>
                  <a:lnTo>
                    <a:pt x="47" y="111"/>
                  </a:lnTo>
                  <a:lnTo>
                    <a:pt x="47" y="112"/>
                  </a:lnTo>
                  <a:lnTo>
                    <a:pt x="48" y="114"/>
                  </a:lnTo>
                  <a:lnTo>
                    <a:pt x="48" y="115"/>
                  </a:lnTo>
                  <a:lnTo>
                    <a:pt x="48" y="117"/>
                  </a:lnTo>
                  <a:lnTo>
                    <a:pt x="48" y="120"/>
                  </a:lnTo>
                  <a:lnTo>
                    <a:pt x="45" y="121"/>
                  </a:lnTo>
                  <a:lnTo>
                    <a:pt x="41" y="123"/>
                  </a:lnTo>
                  <a:lnTo>
                    <a:pt x="39" y="123"/>
                  </a:lnTo>
                  <a:lnTo>
                    <a:pt x="38" y="124"/>
                  </a:lnTo>
                  <a:lnTo>
                    <a:pt x="36" y="126"/>
                  </a:lnTo>
                  <a:lnTo>
                    <a:pt x="36" y="127"/>
                  </a:lnTo>
                  <a:lnTo>
                    <a:pt x="36" y="129"/>
                  </a:lnTo>
                  <a:lnTo>
                    <a:pt x="36" y="132"/>
                  </a:lnTo>
                  <a:lnTo>
                    <a:pt x="38" y="134"/>
                  </a:lnTo>
                  <a:lnTo>
                    <a:pt x="39" y="137"/>
                  </a:lnTo>
                  <a:lnTo>
                    <a:pt x="39" y="138"/>
                  </a:lnTo>
                  <a:lnTo>
                    <a:pt x="39" y="140"/>
                  </a:lnTo>
                  <a:lnTo>
                    <a:pt x="38" y="141"/>
                  </a:lnTo>
                  <a:lnTo>
                    <a:pt x="36" y="144"/>
                  </a:lnTo>
                  <a:lnTo>
                    <a:pt x="35" y="145"/>
                  </a:lnTo>
                  <a:lnTo>
                    <a:pt x="33" y="147"/>
                  </a:lnTo>
                  <a:lnTo>
                    <a:pt x="32" y="148"/>
                  </a:lnTo>
                  <a:lnTo>
                    <a:pt x="32" y="150"/>
                  </a:lnTo>
                  <a:lnTo>
                    <a:pt x="33" y="150"/>
                  </a:lnTo>
                  <a:lnTo>
                    <a:pt x="35" y="150"/>
                  </a:lnTo>
                  <a:lnTo>
                    <a:pt x="36" y="150"/>
                  </a:lnTo>
                  <a:lnTo>
                    <a:pt x="38" y="151"/>
                  </a:lnTo>
                  <a:lnTo>
                    <a:pt x="39" y="153"/>
                  </a:lnTo>
                  <a:lnTo>
                    <a:pt x="39" y="154"/>
                  </a:lnTo>
                  <a:lnTo>
                    <a:pt x="38" y="156"/>
                  </a:lnTo>
                  <a:lnTo>
                    <a:pt x="33" y="159"/>
                  </a:lnTo>
                  <a:lnTo>
                    <a:pt x="32" y="159"/>
                  </a:lnTo>
                  <a:lnTo>
                    <a:pt x="29" y="160"/>
                  </a:lnTo>
                  <a:lnTo>
                    <a:pt x="29" y="160"/>
                  </a:lnTo>
                  <a:lnTo>
                    <a:pt x="27" y="162"/>
                  </a:lnTo>
                  <a:lnTo>
                    <a:pt x="27" y="165"/>
                  </a:lnTo>
                  <a:lnTo>
                    <a:pt x="24" y="173"/>
                  </a:lnTo>
                  <a:lnTo>
                    <a:pt x="30" y="180"/>
                  </a:lnTo>
                  <a:lnTo>
                    <a:pt x="32" y="186"/>
                  </a:lnTo>
                  <a:lnTo>
                    <a:pt x="36" y="203"/>
                  </a:lnTo>
                  <a:lnTo>
                    <a:pt x="36" y="203"/>
                  </a:lnTo>
                  <a:lnTo>
                    <a:pt x="38" y="204"/>
                  </a:lnTo>
                  <a:lnTo>
                    <a:pt x="38" y="206"/>
                  </a:lnTo>
                  <a:lnTo>
                    <a:pt x="39" y="208"/>
                  </a:lnTo>
                  <a:lnTo>
                    <a:pt x="39" y="210"/>
                  </a:lnTo>
                  <a:lnTo>
                    <a:pt x="39" y="211"/>
                  </a:lnTo>
                  <a:lnTo>
                    <a:pt x="38" y="213"/>
                  </a:lnTo>
                  <a:lnTo>
                    <a:pt x="35" y="214"/>
                  </a:lnTo>
                  <a:lnTo>
                    <a:pt x="35" y="214"/>
                  </a:lnTo>
                  <a:lnTo>
                    <a:pt x="33" y="216"/>
                  </a:lnTo>
                  <a:lnTo>
                    <a:pt x="33" y="219"/>
                  </a:lnTo>
                  <a:lnTo>
                    <a:pt x="32" y="222"/>
                  </a:lnTo>
                  <a:lnTo>
                    <a:pt x="32" y="225"/>
                  </a:lnTo>
                  <a:lnTo>
                    <a:pt x="32" y="227"/>
                  </a:lnTo>
                  <a:lnTo>
                    <a:pt x="32" y="228"/>
                  </a:lnTo>
                  <a:lnTo>
                    <a:pt x="32" y="228"/>
                  </a:lnTo>
                  <a:lnTo>
                    <a:pt x="30" y="228"/>
                  </a:lnTo>
                  <a:lnTo>
                    <a:pt x="30" y="230"/>
                  </a:lnTo>
                  <a:lnTo>
                    <a:pt x="30" y="231"/>
                  </a:lnTo>
                  <a:lnTo>
                    <a:pt x="30" y="233"/>
                  </a:lnTo>
                  <a:lnTo>
                    <a:pt x="30" y="236"/>
                  </a:lnTo>
                  <a:lnTo>
                    <a:pt x="30" y="237"/>
                  </a:lnTo>
                  <a:lnTo>
                    <a:pt x="32" y="238"/>
                  </a:lnTo>
                  <a:lnTo>
                    <a:pt x="33" y="238"/>
                  </a:lnTo>
                  <a:lnTo>
                    <a:pt x="35" y="237"/>
                  </a:lnTo>
                  <a:lnTo>
                    <a:pt x="36" y="237"/>
                  </a:lnTo>
                  <a:lnTo>
                    <a:pt x="38" y="240"/>
                  </a:lnTo>
                  <a:lnTo>
                    <a:pt x="38" y="241"/>
                  </a:lnTo>
                  <a:lnTo>
                    <a:pt x="39" y="243"/>
                  </a:lnTo>
                  <a:lnTo>
                    <a:pt x="38" y="253"/>
                  </a:lnTo>
                  <a:lnTo>
                    <a:pt x="44" y="258"/>
                  </a:lnTo>
                  <a:lnTo>
                    <a:pt x="36" y="266"/>
                  </a:lnTo>
                  <a:lnTo>
                    <a:pt x="38" y="270"/>
                  </a:lnTo>
                  <a:lnTo>
                    <a:pt x="48" y="269"/>
                  </a:lnTo>
                  <a:lnTo>
                    <a:pt x="48" y="279"/>
                  </a:lnTo>
                  <a:lnTo>
                    <a:pt x="47" y="279"/>
                  </a:lnTo>
                  <a:lnTo>
                    <a:pt x="47" y="280"/>
                  </a:lnTo>
                  <a:lnTo>
                    <a:pt x="45" y="282"/>
                  </a:lnTo>
                  <a:lnTo>
                    <a:pt x="44" y="283"/>
                  </a:lnTo>
                  <a:lnTo>
                    <a:pt x="42" y="285"/>
                  </a:lnTo>
                  <a:lnTo>
                    <a:pt x="44" y="286"/>
                  </a:lnTo>
                  <a:lnTo>
                    <a:pt x="45" y="288"/>
                  </a:lnTo>
                  <a:lnTo>
                    <a:pt x="51" y="288"/>
                  </a:lnTo>
                  <a:lnTo>
                    <a:pt x="51" y="288"/>
                  </a:lnTo>
                  <a:lnTo>
                    <a:pt x="51" y="289"/>
                  </a:lnTo>
                  <a:lnTo>
                    <a:pt x="51" y="291"/>
                  </a:lnTo>
                  <a:lnTo>
                    <a:pt x="50" y="291"/>
                  </a:lnTo>
                  <a:lnTo>
                    <a:pt x="50" y="294"/>
                  </a:lnTo>
                  <a:lnTo>
                    <a:pt x="51" y="296"/>
                  </a:lnTo>
                  <a:lnTo>
                    <a:pt x="54" y="297"/>
                  </a:lnTo>
                  <a:lnTo>
                    <a:pt x="59" y="297"/>
                  </a:lnTo>
                  <a:lnTo>
                    <a:pt x="59" y="297"/>
                  </a:lnTo>
                  <a:lnTo>
                    <a:pt x="57" y="300"/>
                  </a:lnTo>
                  <a:lnTo>
                    <a:pt x="56" y="301"/>
                  </a:lnTo>
                  <a:lnTo>
                    <a:pt x="56" y="304"/>
                  </a:lnTo>
                  <a:lnTo>
                    <a:pt x="54" y="307"/>
                  </a:lnTo>
                  <a:lnTo>
                    <a:pt x="53" y="310"/>
                  </a:lnTo>
                  <a:lnTo>
                    <a:pt x="51" y="312"/>
                  </a:lnTo>
                  <a:lnTo>
                    <a:pt x="51" y="313"/>
                  </a:lnTo>
                  <a:lnTo>
                    <a:pt x="50" y="313"/>
                  </a:lnTo>
                  <a:lnTo>
                    <a:pt x="47" y="313"/>
                  </a:lnTo>
                  <a:lnTo>
                    <a:pt x="42" y="315"/>
                  </a:lnTo>
                  <a:lnTo>
                    <a:pt x="39" y="315"/>
                  </a:lnTo>
                  <a:lnTo>
                    <a:pt x="36" y="316"/>
                  </a:lnTo>
                  <a:lnTo>
                    <a:pt x="36" y="318"/>
                  </a:lnTo>
                  <a:lnTo>
                    <a:pt x="39" y="319"/>
                  </a:lnTo>
                  <a:lnTo>
                    <a:pt x="45" y="322"/>
                  </a:lnTo>
                  <a:lnTo>
                    <a:pt x="45" y="324"/>
                  </a:lnTo>
                  <a:lnTo>
                    <a:pt x="45" y="324"/>
                  </a:lnTo>
                  <a:lnTo>
                    <a:pt x="44" y="329"/>
                  </a:lnTo>
                  <a:lnTo>
                    <a:pt x="41" y="332"/>
                  </a:lnTo>
                  <a:lnTo>
                    <a:pt x="39" y="334"/>
                  </a:lnTo>
                  <a:lnTo>
                    <a:pt x="36" y="337"/>
                  </a:lnTo>
                  <a:lnTo>
                    <a:pt x="36" y="340"/>
                  </a:lnTo>
                  <a:lnTo>
                    <a:pt x="35" y="342"/>
                  </a:lnTo>
                  <a:lnTo>
                    <a:pt x="33" y="352"/>
                  </a:lnTo>
                  <a:lnTo>
                    <a:pt x="27" y="352"/>
                  </a:lnTo>
                  <a:lnTo>
                    <a:pt x="21" y="375"/>
                  </a:lnTo>
                  <a:lnTo>
                    <a:pt x="14" y="379"/>
                  </a:lnTo>
                  <a:lnTo>
                    <a:pt x="21" y="379"/>
                  </a:lnTo>
                  <a:lnTo>
                    <a:pt x="21" y="381"/>
                  </a:lnTo>
                  <a:lnTo>
                    <a:pt x="20" y="381"/>
                  </a:lnTo>
                  <a:lnTo>
                    <a:pt x="17" y="384"/>
                  </a:lnTo>
                  <a:lnTo>
                    <a:pt x="15" y="385"/>
                  </a:lnTo>
                  <a:lnTo>
                    <a:pt x="12" y="388"/>
                  </a:lnTo>
                  <a:lnTo>
                    <a:pt x="12" y="389"/>
                  </a:lnTo>
                  <a:lnTo>
                    <a:pt x="12" y="392"/>
                  </a:lnTo>
                  <a:lnTo>
                    <a:pt x="14" y="393"/>
                  </a:lnTo>
                  <a:lnTo>
                    <a:pt x="14" y="395"/>
                  </a:lnTo>
                  <a:lnTo>
                    <a:pt x="12" y="396"/>
                  </a:lnTo>
                  <a:lnTo>
                    <a:pt x="11" y="397"/>
                  </a:lnTo>
                  <a:lnTo>
                    <a:pt x="8" y="400"/>
                  </a:lnTo>
                  <a:lnTo>
                    <a:pt x="8" y="403"/>
                  </a:lnTo>
                  <a:lnTo>
                    <a:pt x="6" y="405"/>
                  </a:lnTo>
                  <a:lnTo>
                    <a:pt x="8" y="406"/>
                  </a:lnTo>
                  <a:lnTo>
                    <a:pt x="11" y="406"/>
                  </a:lnTo>
                  <a:lnTo>
                    <a:pt x="12" y="408"/>
                  </a:lnTo>
                  <a:lnTo>
                    <a:pt x="12" y="411"/>
                  </a:lnTo>
                  <a:lnTo>
                    <a:pt x="11" y="412"/>
                  </a:lnTo>
                  <a:lnTo>
                    <a:pt x="6" y="417"/>
                  </a:lnTo>
                  <a:lnTo>
                    <a:pt x="3" y="418"/>
                  </a:lnTo>
                  <a:lnTo>
                    <a:pt x="0" y="420"/>
                  </a:lnTo>
                  <a:lnTo>
                    <a:pt x="0" y="421"/>
                  </a:lnTo>
                  <a:lnTo>
                    <a:pt x="0" y="423"/>
                  </a:lnTo>
                  <a:lnTo>
                    <a:pt x="0" y="425"/>
                  </a:lnTo>
                  <a:lnTo>
                    <a:pt x="0" y="426"/>
                  </a:lnTo>
                  <a:lnTo>
                    <a:pt x="2" y="427"/>
                  </a:lnTo>
                  <a:lnTo>
                    <a:pt x="3" y="427"/>
                  </a:lnTo>
                  <a:lnTo>
                    <a:pt x="5" y="429"/>
                  </a:lnTo>
                  <a:lnTo>
                    <a:pt x="3" y="430"/>
                  </a:lnTo>
                  <a:lnTo>
                    <a:pt x="3" y="433"/>
                  </a:lnTo>
                  <a:lnTo>
                    <a:pt x="3" y="435"/>
                  </a:lnTo>
                  <a:lnTo>
                    <a:pt x="2" y="438"/>
                  </a:lnTo>
                  <a:lnTo>
                    <a:pt x="2" y="441"/>
                  </a:lnTo>
                  <a:lnTo>
                    <a:pt x="2" y="442"/>
                  </a:lnTo>
                  <a:lnTo>
                    <a:pt x="2" y="444"/>
                  </a:lnTo>
                  <a:lnTo>
                    <a:pt x="171" y="432"/>
                  </a:lnTo>
                  <a:lnTo>
                    <a:pt x="171" y="453"/>
                  </a:lnTo>
                  <a:lnTo>
                    <a:pt x="170" y="453"/>
                  </a:lnTo>
                  <a:lnTo>
                    <a:pt x="168" y="455"/>
                  </a:lnTo>
                  <a:lnTo>
                    <a:pt x="167" y="459"/>
                  </a:lnTo>
                  <a:lnTo>
                    <a:pt x="165" y="462"/>
                  </a:lnTo>
                  <a:lnTo>
                    <a:pt x="164" y="468"/>
                  </a:lnTo>
                  <a:lnTo>
                    <a:pt x="164" y="472"/>
                  </a:lnTo>
                  <a:lnTo>
                    <a:pt x="167" y="477"/>
                  </a:lnTo>
                  <a:lnTo>
                    <a:pt x="171" y="480"/>
                  </a:lnTo>
                  <a:lnTo>
                    <a:pt x="173" y="481"/>
                  </a:lnTo>
                  <a:lnTo>
                    <a:pt x="176" y="484"/>
                  </a:lnTo>
                  <a:lnTo>
                    <a:pt x="178" y="488"/>
                  </a:lnTo>
                  <a:lnTo>
                    <a:pt x="182" y="493"/>
                  </a:lnTo>
                  <a:lnTo>
                    <a:pt x="185" y="499"/>
                  </a:lnTo>
                  <a:lnTo>
                    <a:pt x="188" y="505"/>
                  </a:lnTo>
                  <a:lnTo>
                    <a:pt x="188" y="513"/>
                  </a:lnTo>
                  <a:lnTo>
                    <a:pt x="187" y="519"/>
                  </a:lnTo>
                  <a:lnTo>
                    <a:pt x="203" y="516"/>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60" name="Freeform 102"/>
            <p:cNvSpPr>
              <a:spLocks/>
            </p:cNvSpPr>
            <p:nvPr/>
          </p:nvSpPr>
          <p:spPr bwMode="auto">
            <a:xfrm>
              <a:off x="2498871" y="5053407"/>
              <a:ext cx="200737" cy="348980"/>
            </a:xfrm>
            <a:custGeom>
              <a:avLst/>
              <a:gdLst>
                <a:gd name="T0" fmla="*/ 221 w 299"/>
                <a:gd name="T1" fmla="*/ 502 h 520"/>
                <a:gd name="T2" fmla="*/ 237 w 299"/>
                <a:gd name="T3" fmla="*/ 496 h 520"/>
                <a:gd name="T4" fmla="*/ 254 w 299"/>
                <a:gd name="T5" fmla="*/ 493 h 520"/>
                <a:gd name="T6" fmla="*/ 250 w 299"/>
                <a:gd name="T7" fmla="*/ 488 h 520"/>
                <a:gd name="T8" fmla="*/ 259 w 299"/>
                <a:gd name="T9" fmla="*/ 486 h 520"/>
                <a:gd name="T10" fmla="*/ 266 w 299"/>
                <a:gd name="T11" fmla="*/ 492 h 520"/>
                <a:gd name="T12" fmla="*/ 280 w 299"/>
                <a:gd name="T13" fmla="*/ 486 h 520"/>
                <a:gd name="T14" fmla="*/ 287 w 299"/>
                <a:gd name="T15" fmla="*/ 493 h 520"/>
                <a:gd name="T16" fmla="*/ 298 w 299"/>
                <a:gd name="T17" fmla="*/ 489 h 520"/>
                <a:gd name="T18" fmla="*/ 281 w 299"/>
                <a:gd name="T19" fmla="*/ 0 h 520"/>
                <a:gd name="T20" fmla="*/ 102 w 299"/>
                <a:gd name="T21" fmla="*/ 18 h 520"/>
                <a:gd name="T22" fmla="*/ 99 w 299"/>
                <a:gd name="T23" fmla="*/ 27 h 520"/>
                <a:gd name="T24" fmla="*/ 66 w 299"/>
                <a:gd name="T25" fmla="*/ 82 h 520"/>
                <a:gd name="T26" fmla="*/ 47 w 299"/>
                <a:gd name="T27" fmla="*/ 111 h 520"/>
                <a:gd name="T28" fmla="*/ 48 w 299"/>
                <a:gd name="T29" fmla="*/ 120 h 520"/>
                <a:gd name="T30" fmla="*/ 38 w 299"/>
                <a:gd name="T31" fmla="*/ 124 h 520"/>
                <a:gd name="T32" fmla="*/ 38 w 299"/>
                <a:gd name="T33" fmla="*/ 134 h 520"/>
                <a:gd name="T34" fmla="*/ 38 w 299"/>
                <a:gd name="T35" fmla="*/ 141 h 520"/>
                <a:gd name="T36" fmla="*/ 32 w 299"/>
                <a:gd name="T37" fmla="*/ 150 h 520"/>
                <a:gd name="T38" fmla="*/ 38 w 299"/>
                <a:gd name="T39" fmla="*/ 151 h 520"/>
                <a:gd name="T40" fmla="*/ 33 w 299"/>
                <a:gd name="T41" fmla="*/ 159 h 520"/>
                <a:gd name="T42" fmla="*/ 27 w 299"/>
                <a:gd name="T43" fmla="*/ 165 h 520"/>
                <a:gd name="T44" fmla="*/ 36 w 299"/>
                <a:gd name="T45" fmla="*/ 203 h 520"/>
                <a:gd name="T46" fmla="*/ 39 w 299"/>
                <a:gd name="T47" fmla="*/ 210 h 520"/>
                <a:gd name="T48" fmla="*/ 35 w 299"/>
                <a:gd name="T49" fmla="*/ 214 h 520"/>
                <a:gd name="T50" fmla="*/ 32 w 299"/>
                <a:gd name="T51" fmla="*/ 227 h 520"/>
                <a:gd name="T52" fmla="*/ 30 w 299"/>
                <a:gd name="T53" fmla="*/ 230 h 520"/>
                <a:gd name="T54" fmla="*/ 32 w 299"/>
                <a:gd name="T55" fmla="*/ 238 h 520"/>
                <a:gd name="T56" fmla="*/ 38 w 299"/>
                <a:gd name="T57" fmla="*/ 240 h 520"/>
                <a:gd name="T58" fmla="*/ 36 w 299"/>
                <a:gd name="T59" fmla="*/ 266 h 520"/>
                <a:gd name="T60" fmla="*/ 47 w 299"/>
                <a:gd name="T61" fmla="*/ 279 h 520"/>
                <a:gd name="T62" fmla="*/ 44 w 299"/>
                <a:gd name="T63" fmla="*/ 286 h 520"/>
                <a:gd name="T64" fmla="*/ 51 w 299"/>
                <a:gd name="T65" fmla="*/ 289 h 520"/>
                <a:gd name="T66" fmla="*/ 54 w 299"/>
                <a:gd name="T67" fmla="*/ 297 h 520"/>
                <a:gd name="T68" fmla="*/ 56 w 299"/>
                <a:gd name="T69" fmla="*/ 301 h 520"/>
                <a:gd name="T70" fmla="*/ 51 w 299"/>
                <a:gd name="T71" fmla="*/ 313 h 520"/>
                <a:gd name="T72" fmla="*/ 39 w 299"/>
                <a:gd name="T73" fmla="*/ 315 h 520"/>
                <a:gd name="T74" fmla="*/ 45 w 299"/>
                <a:gd name="T75" fmla="*/ 322 h 520"/>
                <a:gd name="T76" fmla="*/ 39 w 299"/>
                <a:gd name="T77" fmla="*/ 334 h 520"/>
                <a:gd name="T78" fmla="*/ 27 w 299"/>
                <a:gd name="T79" fmla="*/ 352 h 520"/>
                <a:gd name="T80" fmla="*/ 21 w 299"/>
                <a:gd name="T81" fmla="*/ 381 h 520"/>
                <a:gd name="T82" fmla="*/ 12 w 299"/>
                <a:gd name="T83" fmla="*/ 389 h 520"/>
                <a:gd name="T84" fmla="*/ 12 w 299"/>
                <a:gd name="T85" fmla="*/ 396 h 520"/>
                <a:gd name="T86" fmla="*/ 8 w 299"/>
                <a:gd name="T87" fmla="*/ 406 h 520"/>
                <a:gd name="T88" fmla="*/ 11 w 299"/>
                <a:gd name="T89" fmla="*/ 412 h 520"/>
                <a:gd name="T90" fmla="*/ 0 w 299"/>
                <a:gd name="T91" fmla="*/ 421 h 520"/>
                <a:gd name="T92" fmla="*/ 3 w 299"/>
                <a:gd name="T93" fmla="*/ 427 h 520"/>
                <a:gd name="T94" fmla="*/ 3 w 299"/>
                <a:gd name="T95" fmla="*/ 435 h 520"/>
                <a:gd name="T96" fmla="*/ 171 w 299"/>
                <a:gd name="T97" fmla="*/ 432 h 520"/>
                <a:gd name="T98" fmla="*/ 167 w 299"/>
                <a:gd name="T99" fmla="*/ 459 h 520"/>
                <a:gd name="T100" fmla="*/ 171 w 299"/>
                <a:gd name="T101" fmla="*/ 480 h 520"/>
                <a:gd name="T102" fmla="*/ 182 w 299"/>
                <a:gd name="T103" fmla="*/ 493 h 520"/>
                <a:gd name="T104" fmla="*/ 203 w 299"/>
                <a:gd name="T105" fmla="*/ 516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9" h="520">
                  <a:moveTo>
                    <a:pt x="203" y="516"/>
                  </a:moveTo>
                  <a:lnTo>
                    <a:pt x="212" y="507"/>
                  </a:lnTo>
                  <a:lnTo>
                    <a:pt x="212" y="499"/>
                  </a:lnTo>
                  <a:lnTo>
                    <a:pt x="221" y="502"/>
                  </a:lnTo>
                  <a:lnTo>
                    <a:pt x="221" y="502"/>
                  </a:lnTo>
                  <a:lnTo>
                    <a:pt x="221" y="502"/>
                  </a:lnTo>
                  <a:lnTo>
                    <a:pt x="224" y="501"/>
                  </a:lnTo>
                  <a:lnTo>
                    <a:pt x="229" y="499"/>
                  </a:lnTo>
                  <a:lnTo>
                    <a:pt x="233" y="498"/>
                  </a:lnTo>
                  <a:lnTo>
                    <a:pt x="237" y="496"/>
                  </a:lnTo>
                  <a:lnTo>
                    <a:pt x="239" y="495"/>
                  </a:lnTo>
                  <a:lnTo>
                    <a:pt x="242" y="495"/>
                  </a:lnTo>
                  <a:lnTo>
                    <a:pt x="245" y="495"/>
                  </a:lnTo>
                  <a:lnTo>
                    <a:pt x="245" y="495"/>
                  </a:lnTo>
                  <a:lnTo>
                    <a:pt x="254" y="493"/>
                  </a:lnTo>
                  <a:lnTo>
                    <a:pt x="259" y="493"/>
                  </a:lnTo>
                  <a:lnTo>
                    <a:pt x="259" y="492"/>
                  </a:lnTo>
                  <a:lnTo>
                    <a:pt x="257" y="490"/>
                  </a:lnTo>
                  <a:lnTo>
                    <a:pt x="254" y="489"/>
                  </a:lnTo>
                  <a:lnTo>
                    <a:pt x="250" y="488"/>
                  </a:lnTo>
                  <a:lnTo>
                    <a:pt x="247" y="488"/>
                  </a:lnTo>
                  <a:lnTo>
                    <a:pt x="247" y="488"/>
                  </a:lnTo>
                  <a:lnTo>
                    <a:pt x="247" y="488"/>
                  </a:lnTo>
                  <a:lnTo>
                    <a:pt x="254" y="486"/>
                  </a:lnTo>
                  <a:lnTo>
                    <a:pt x="259" y="486"/>
                  </a:lnTo>
                  <a:lnTo>
                    <a:pt x="263" y="486"/>
                  </a:lnTo>
                  <a:lnTo>
                    <a:pt x="265" y="488"/>
                  </a:lnTo>
                  <a:lnTo>
                    <a:pt x="266" y="489"/>
                  </a:lnTo>
                  <a:lnTo>
                    <a:pt x="266" y="492"/>
                  </a:lnTo>
                  <a:lnTo>
                    <a:pt x="266" y="492"/>
                  </a:lnTo>
                  <a:lnTo>
                    <a:pt x="266" y="493"/>
                  </a:lnTo>
                  <a:lnTo>
                    <a:pt x="272" y="495"/>
                  </a:lnTo>
                  <a:lnTo>
                    <a:pt x="280" y="486"/>
                  </a:lnTo>
                  <a:lnTo>
                    <a:pt x="280" y="486"/>
                  </a:lnTo>
                  <a:lnTo>
                    <a:pt x="280" y="486"/>
                  </a:lnTo>
                  <a:lnTo>
                    <a:pt x="281" y="488"/>
                  </a:lnTo>
                  <a:lnTo>
                    <a:pt x="283" y="489"/>
                  </a:lnTo>
                  <a:lnTo>
                    <a:pt x="283" y="490"/>
                  </a:lnTo>
                  <a:lnTo>
                    <a:pt x="283" y="490"/>
                  </a:lnTo>
                  <a:lnTo>
                    <a:pt x="287" y="493"/>
                  </a:lnTo>
                  <a:lnTo>
                    <a:pt x="290" y="495"/>
                  </a:lnTo>
                  <a:lnTo>
                    <a:pt x="293" y="495"/>
                  </a:lnTo>
                  <a:lnTo>
                    <a:pt x="295" y="493"/>
                  </a:lnTo>
                  <a:lnTo>
                    <a:pt x="296" y="492"/>
                  </a:lnTo>
                  <a:lnTo>
                    <a:pt x="298" y="489"/>
                  </a:lnTo>
                  <a:lnTo>
                    <a:pt x="298" y="488"/>
                  </a:lnTo>
                  <a:lnTo>
                    <a:pt x="298" y="488"/>
                  </a:lnTo>
                  <a:lnTo>
                    <a:pt x="277" y="332"/>
                  </a:lnTo>
                  <a:lnTo>
                    <a:pt x="281" y="0"/>
                  </a:lnTo>
                  <a:lnTo>
                    <a:pt x="281" y="0"/>
                  </a:lnTo>
                  <a:lnTo>
                    <a:pt x="102" y="15"/>
                  </a:lnTo>
                  <a:lnTo>
                    <a:pt x="102" y="15"/>
                  </a:lnTo>
                  <a:lnTo>
                    <a:pt x="102" y="15"/>
                  </a:lnTo>
                  <a:lnTo>
                    <a:pt x="102" y="17"/>
                  </a:lnTo>
                  <a:lnTo>
                    <a:pt x="102" y="18"/>
                  </a:lnTo>
                  <a:lnTo>
                    <a:pt x="101" y="21"/>
                  </a:lnTo>
                  <a:lnTo>
                    <a:pt x="101" y="22"/>
                  </a:lnTo>
                  <a:lnTo>
                    <a:pt x="101" y="24"/>
                  </a:lnTo>
                  <a:lnTo>
                    <a:pt x="99" y="25"/>
                  </a:lnTo>
                  <a:lnTo>
                    <a:pt x="99" y="27"/>
                  </a:lnTo>
                  <a:lnTo>
                    <a:pt x="87" y="36"/>
                  </a:lnTo>
                  <a:lnTo>
                    <a:pt x="78" y="49"/>
                  </a:lnTo>
                  <a:lnTo>
                    <a:pt x="78" y="75"/>
                  </a:lnTo>
                  <a:lnTo>
                    <a:pt x="71" y="82"/>
                  </a:lnTo>
                  <a:lnTo>
                    <a:pt x="66" y="82"/>
                  </a:lnTo>
                  <a:lnTo>
                    <a:pt x="54" y="96"/>
                  </a:lnTo>
                  <a:lnTo>
                    <a:pt x="59" y="104"/>
                  </a:lnTo>
                  <a:lnTo>
                    <a:pt x="45" y="111"/>
                  </a:lnTo>
                  <a:lnTo>
                    <a:pt x="45" y="111"/>
                  </a:lnTo>
                  <a:lnTo>
                    <a:pt x="47" y="111"/>
                  </a:lnTo>
                  <a:lnTo>
                    <a:pt x="47" y="112"/>
                  </a:lnTo>
                  <a:lnTo>
                    <a:pt x="48" y="114"/>
                  </a:lnTo>
                  <a:lnTo>
                    <a:pt x="48" y="115"/>
                  </a:lnTo>
                  <a:lnTo>
                    <a:pt x="48" y="117"/>
                  </a:lnTo>
                  <a:lnTo>
                    <a:pt x="48" y="120"/>
                  </a:lnTo>
                  <a:lnTo>
                    <a:pt x="45" y="121"/>
                  </a:lnTo>
                  <a:lnTo>
                    <a:pt x="41" y="123"/>
                  </a:lnTo>
                  <a:lnTo>
                    <a:pt x="41" y="123"/>
                  </a:lnTo>
                  <a:lnTo>
                    <a:pt x="39" y="123"/>
                  </a:lnTo>
                  <a:lnTo>
                    <a:pt x="38" y="124"/>
                  </a:lnTo>
                  <a:lnTo>
                    <a:pt x="36" y="126"/>
                  </a:lnTo>
                  <a:lnTo>
                    <a:pt x="36" y="127"/>
                  </a:lnTo>
                  <a:lnTo>
                    <a:pt x="36" y="129"/>
                  </a:lnTo>
                  <a:lnTo>
                    <a:pt x="36" y="132"/>
                  </a:lnTo>
                  <a:lnTo>
                    <a:pt x="38" y="134"/>
                  </a:lnTo>
                  <a:lnTo>
                    <a:pt x="39" y="137"/>
                  </a:lnTo>
                  <a:lnTo>
                    <a:pt x="39" y="137"/>
                  </a:lnTo>
                  <a:lnTo>
                    <a:pt x="39" y="138"/>
                  </a:lnTo>
                  <a:lnTo>
                    <a:pt x="39" y="140"/>
                  </a:lnTo>
                  <a:lnTo>
                    <a:pt x="38" y="141"/>
                  </a:lnTo>
                  <a:lnTo>
                    <a:pt x="36" y="144"/>
                  </a:lnTo>
                  <a:lnTo>
                    <a:pt x="35" y="145"/>
                  </a:lnTo>
                  <a:lnTo>
                    <a:pt x="33" y="147"/>
                  </a:lnTo>
                  <a:lnTo>
                    <a:pt x="32" y="148"/>
                  </a:lnTo>
                  <a:lnTo>
                    <a:pt x="32" y="150"/>
                  </a:lnTo>
                  <a:lnTo>
                    <a:pt x="32" y="150"/>
                  </a:lnTo>
                  <a:lnTo>
                    <a:pt x="33" y="150"/>
                  </a:lnTo>
                  <a:lnTo>
                    <a:pt x="35" y="150"/>
                  </a:lnTo>
                  <a:lnTo>
                    <a:pt x="36" y="150"/>
                  </a:lnTo>
                  <a:lnTo>
                    <a:pt x="38" y="151"/>
                  </a:lnTo>
                  <a:lnTo>
                    <a:pt x="39" y="153"/>
                  </a:lnTo>
                  <a:lnTo>
                    <a:pt x="39" y="154"/>
                  </a:lnTo>
                  <a:lnTo>
                    <a:pt x="38" y="156"/>
                  </a:lnTo>
                  <a:lnTo>
                    <a:pt x="33" y="159"/>
                  </a:lnTo>
                  <a:lnTo>
                    <a:pt x="33" y="159"/>
                  </a:lnTo>
                  <a:lnTo>
                    <a:pt x="32" y="159"/>
                  </a:lnTo>
                  <a:lnTo>
                    <a:pt x="29" y="160"/>
                  </a:lnTo>
                  <a:lnTo>
                    <a:pt x="29" y="160"/>
                  </a:lnTo>
                  <a:lnTo>
                    <a:pt x="27" y="162"/>
                  </a:lnTo>
                  <a:lnTo>
                    <a:pt x="27" y="165"/>
                  </a:lnTo>
                  <a:lnTo>
                    <a:pt x="24" y="173"/>
                  </a:lnTo>
                  <a:lnTo>
                    <a:pt x="30" y="180"/>
                  </a:lnTo>
                  <a:lnTo>
                    <a:pt x="32" y="186"/>
                  </a:lnTo>
                  <a:lnTo>
                    <a:pt x="36" y="203"/>
                  </a:lnTo>
                  <a:lnTo>
                    <a:pt x="36" y="203"/>
                  </a:lnTo>
                  <a:lnTo>
                    <a:pt x="36" y="203"/>
                  </a:lnTo>
                  <a:lnTo>
                    <a:pt x="38" y="204"/>
                  </a:lnTo>
                  <a:lnTo>
                    <a:pt x="38" y="206"/>
                  </a:lnTo>
                  <a:lnTo>
                    <a:pt x="39" y="208"/>
                  </a:lnTo>
                  <a:lnTo>
                    <a:pt x="39" y="210"/>
                  </a:lnTo>
                  <a:lnTo>
                    <a:pt x="39" y="211"/>
                  </a:lnTo>
                  <a:lnTo>
                    <a:pt x="38" y="213"/>
                  </a:lnTo>
                  <a:lnTo>
                    <a:pt x="35" y="214"/>
                  </a:lnTo>
                  <a:lnTo>
                    <a:pt x="35" y="214"/>
                  </a:lnTo>
                  <a:lnTo>
                    <a:pt x="35" y="214"/>
                  </a:lnTo>
                  <a:lnTo>
                    <a:pt x="33" y="216"/>
                  </a:lnTo>
                  <a:lnTo>
                    <a:pt x="33" y="219"/>
                  </a:lnTo>
                  <a:lnTo>
                    <a:pt x="32" y="222"/>
                  </a:lnTo>
                  <a:lnTo>
                    <a:pt x="32" y="225"/>
                  </a:lnTo>
                  <a:lnTo>
                    <a:pt x="32" y="227"/>
                  </a:lnTo>
                  <a:lnTo>
                    <a:pt x="32" y="228"/>
                  </a:lnTo>
                  <a:lnTo>
                    <a:pt x="32" y="228"/>
                  </a:lnTo>
                  <a:lnTo>
                    <a:pt x="30" y="228"/>
                  </a:lnTo>
                  <a:lnTo>
                    <a:pt x="30" y="228"/>
                  </a:lnTo>
                  <a:lnTo>
                    <a:pt x="30" y="230"/>
                  </a:lnTo>
                  <a:lnTo>
                    <a:pt x="30" y="231"/>
                  </a:lnTo>
                  <a:lnTo>
                    <a:pt x="30" y="233"/>
                  </a:lnTo>
                  <a:lnTo>
                    <a:pt x="30" y="236"/>
                  </a:lnTo>
                  <a:lnTo>
                    <a:pt x="30" y="237"/>
                  </a:lnTo>
                  <a:lnTo>
                    <a:pt x="32" y="238"/>
                  </a:lnTo>
                  <a:lnTo>
                    <a:pt x="33" y="238"/>
                  </a:lnTo>
                  <a:lnTo>
                    <a:pt x="35" y="237"/>
                  </a:lnTo>
                  <a:lnTo>
                    <a:pt x="35" y="237"/>
                  </a:lnTo>
                  <a:lnTo>
                    <a:pt x="36" y="237"/>
                  </a:lnTo>
                  <a:lnTo>
                    <a:pt x="38" y="240"/>
                  </a:lnTo>
                  <a:lnTo>
                    <a:pt x="38" y="241"/>
                  </a:lnTo>
                  <a:lnTo>
                    <a:pt x="39" y="243"/>
                  </a:lnTo>
                  <a:lnTo>
                    <a:pt x="38" y="253"/>
                  </a:lnTo>
                  <a:lnTo>
                    <a:pt x="44" y="258"/>
                  </a:lnTo>
                  <a:lnTo>
                    <a:pt x="36" y="266"/>
                  </a:lnTo>
                  <a:lnTo>
                    <a:pt x="38" y="270"/>
                  </a:lnTo>
                  <a:lnTo>
                    <a:pt x="48" y="269"/>
                  </a:lnTo>
                  <a:lnTo>
                    <a:pt x="48" y="279"/>
                  </a:lnTo>
                  <a:lnTo>
                    <a:pt x="48" y="279"/>
                  </a:lnTo>
                  <a:lnTo>
                    <a:pt x="47" y="279"/>
                  </a:lnTo>
                  <a:lnTo>
                    <a:pt x="47" y="280"/>
                  </a:lnTo>
                  <a:lnTo>
                    <a:pt x="45" y="282"/>
                  </a:lnTo>
                  <a:lnTo>
                    <a:pt x="44" y="283"/>
                  </a:lnTo>
                  <a:lnTo>
                    <a:pt x="42" y="285"/>
                  </a:lnTo>
                  <a:lnTo>
                    <a:pt x="44" y="286"/>
                  </a:lnTo>
                  <a:lnTo>
                    <a:pt x="45" y="288"/>
                  </a:lnTo>
                  <a:lnTo>
                    <a:pt x="51" y="288"/>
                  </a:lnTo>
                  <a:lnTo>
                    <a:pt x="51" y="288"/>
                  </a:lnTo>
                  <a:lnTo>
                    <a:pt x="51" y="288"/>
                  </a:lnTo>
                  <a:lnTo>
                    <a:pt x="51" y="289"/>
                  </a:lnTo>
                  <a:lnTo>
                    <a:pt x="51" y="291"/>
                  </a:lnTo>
                  <a:lnTo>
                    <a:pt x="50" y="291"/>
                  </a:lnTo>
                  <a:lnTo>
                    <a:pt x="50" y="294"/>
                  </a:lnTo>
                  <a:lnTo>
                    <a:pt x="51" y="296"/>
                  </a:lnTo>
                  <a:lnTo>
                    <a:pt x="54" y="297"/>
                  </a:lnTo>
                  <a:lnTo>
                    <a:pt x="59" y="297"/>
                  </a:lnTo>
                  <a:lnTo>
                    <a:pt x="59" y="297"/>
                  </a:lnTo>
                  <a:lnTo>
                    <a:pt x="59" y="297"/>
                  </a:lnTo>
                  <a:lnTo>
                    <a:pt x="57" y="300"/>
                  </a:lnTo>
                  <a:lnTo>
                    <a:pt x="56" y="301"/>
                  </a:lnTo>
                  <a:lnTo>
                    <a:pt x="56" y="304"/>
                  </a:lnTo>
                  <a:lnTo>
                    <a:pt x="54" y="307"/>
                  </a:lnTo>
                  <a:lnTo>
                    <a:pt x="53" y="310"/>
                  </a:lnTo>
                  <a:lnTo>
                    <a:pt x="51" y="312"/>
                  </a:lnTo>
                  <a:lnTo>
                    <a:pt x="51" y="313"/>
                  </a:lnTo>
                  <a:lnTo>
                    <a:pt x="51" y="313"/>
                  </a:lnTo>
                  <a:lnTo>
                    <a:pt x="50" y="313"/>
                  </a:lnTo>
                  <a:lnTo>
                    <a:pt x="47" y="313"/>
                  </a:lnTo>
                  <a:lnTo>
                    <a:pt x="42" y="315"/>
                  </a:lnTo>
                  <a:lnTo>
                    <a:pt x="39" y="315"/>
                  </a:lnTo>
                  <a:lnTo>
                    <a:pt x="36" y="316"/>
                  </a:lnTo>
                  <a:lnTo>
                    <a:pt x="36" y="318"/>
                  </a:lnTo>
                  <a:lnTo>
                    <a:pt x="39" y="319"/>
                  </a:lnTo>
                  <a:lnTo>
                    <a:pt x="45" y="322"/>
                  </a:lnTo>
                  <a:lnTo>
                    <a:pt x="45" y="322"/>
                  </a:lnTo>
                  <a:lnTo>
                    <a:pt x="45" y="324"/>
                  </a:lnTo>
                  <a:lnTo>
                    <a:pt x="45" y="324"/>
                  </a:lnTo>
                  <a:lnTo>
                    <a:pt x="44" y="329"/>
                  </a:lnTo>
                  <a:lnTo>
                    <a:pt x="41" y="332"/>
                  </a:lnTo>
                  <a:lnTo>
                    <a:pt x="39" y="334"/>
                  </a:lnTo>
                  <a:lnTo>
                    <a:pt x="36" y="337"/>
                  </a:lnTo>
                  <a:lnTo>
                    <a:pt x="36" y="340"/>
                  </a:lnTo>
                  <a:lnTo>
                    <a:pt x="35" y="342"/>
                  </a:lnTo>
                  <a:lnTo>
                    <a:pt x="33" y="352"/>
                  </a:lnTo>
                  <a:lnTo>
                    <a:pt x="27" y="352"/>
                  </a:lnTo>
                  <a:lnTo>
                    <a:pt x="21" y="375"/>
                  </a:lnTo>
                  <a:lnTo>
                    <a:pt x="14" y="379"/>
                  </a:lnTo>
                  <a:lnTo>
                    <a:pt x="21" y="379"/>
                  </a:lnTo>
                  <a:lnTo>
                    <a:pt x="21" y="379"/>
                  </a:lnTo>
                  <a:lnTo>
                    <a:pt x="21" y="381"/>
                  </a:lnTo>
                  <a:lnTo>
                    <a:pt x="20" y="381"/>
                  </a:lnTo>
                  <a:lnTo>
                    <a:pt x="17" y="384"/>
                  </a:lnTo>
                  <a:lnTo>
                    <a:pt x="15" y="385"/>
                  </a:lnTo>
                  <a:lnTo>
                    <a:pt x="12" y="388"/>
                  </a:lnTo>
                  <a:lnTo>
                    <a:pt x="12" y="389"/>
                  </a:lnTo>
                  <a:lnTo>
                    <a:pt x="12" y="392"/>
                  </a:lnTo>
                  <a:lnTo>
                    <a:pt x="14" y="393"/>
                  </a:lnTo>
                  <a:lnTo>
                    <a:pt x="14" y="393"/>
                  </a:lnTo>
                  <a:lnTo>
                    <a:pt x="14" y="395"/>
                  </a:lnTo>
                  <a:lnTo>
                    <a:pt x="12" y="396"/>
                  </a:lnTo>
                  <a:lnTo>
                    <a:pt x="11" y="397"/>
                  </a:lnTo>
                  <a:lnTo>
                    <a:pt x="8" y="400"/>
                  </a:lnTo>
                  <a:lnTo>
                    <a:pt x="8" y="403"/>
                  </a:lnTo>
                  <a:lnTo>
                    <a:pt x="6" y="405"/>
                  </a:lnTo>
                  <a:lnTo>
                    <a:pt x="8" y="406"/>
                  </a:lnTo>
                  <a:lnTo>
                    <a:pt x="11" y="406"/>
                  </a:lnTo>
                  <a:lnTo>
                    <a:pt x="11" y="406"/>
                  </a:lnTo>
                  <a:lnTo>
                    <a:pt x="12" y="408"/>
                  </a:lnTo>
                  <a:lnTo>
                    <a:pt x="12" y="411"/>
                  </a:lnTo>
                  <a:lnTo>
                    <a:pt x="11" y="412"/>
                  </a:lnTo>
                  <a:lnTo>
                    <a:pt x="6" y="417"/>
                  </a:lnTo>
                  <a:lnTo>
                    <a:pt x="6" y="417"/>
                  </a:lnTo>
                  <a:lnTo>
                    <a:pt x="3" y="418"/>
                  </a:lnTo>
                  <a:lnTo>
                    <a:pt x="0" y="420"/>
                  </a:lnTo>
                  <a:lnTo>
                    <a:pt x="0" y="421"/>
                  </a:lnTo>
                  <a:lnTo>
                    <a:pt x="0" y="423"/>
                  </a:lnTo>
                  <a:lnTo>
                    <a:pt x="0" y="425"/>
                  </a:lnTo>
                  <a:lnTo>
                    <a:pt x="0" y="426"/>
                  </a:lnTo>
                  <a:lnTo>
                    <a:pt x="2" y="427"/>
                  </a:lnTo>
                  <a:lnTo>
                    <a:pt x="3" y="427"/>
                  </a:lnTo>
                  <a:lnTo>
                    <a:pt x="3" y="427"/>
                  </a:lnTo>
                  <a:lnTo>
                    <a:pt x="5" y="429"/>
                  </a:lnTo>
                  <a:lnTo>
                    <a:pt x="3" y="430"/>
                  </a:lnTo>
                  <a:lnTo>
                    <a:pt x="3" y="433"/>
                  </a:lnTo>
                  <a:lnTo>
                    <a:pt x="3" y="435"/>
                  </a:lnTo>
                  <a:lnTo>
                    <a:pt x="2" y="438"/>
                  </a:lnTo>
                  <a:lnTo>
                    <a:pt x="2" y="441"/>
                  </a:lnTo>
                  <a:lnTo>
                    <a:pt x="2" y="442"/>
                  </a:lnTo>
                  <a:lnTo>
                    <a:pt x="2" y="444"/>
                  </a:lnTo>
                  <a:lnTo>
                    <a:pt x="171" y="432"/>
                  </a:lnTo>
                  <a:lnTo>
                    <a:pt x="171" y="453"/>
                  </a:lnTo>
                  <a:lnTo>
                    <a:pt x="171" y="453"/>
                  </a:lnTo>
                  <a:lnTo>
                    <a:pt x="170" y="453"/>
                  </a:lnTo>
                  <a:lnTo>
                    <a:pt x="168" y="455"/>
                  </a:lnTo>
                  <a:lnTo>
                    <a:pt x="167" y="459"/>
                  </a:lnTo>
                  <a:lnTo>
                    <a:pt x="165" y="462"/>
                  </a:lnTo>
                  <a:lnTo>
                    <a:pt x="164" y="468"/>
                  </a:lnTo>
                  <a:lnTo>
                    <a:pt x="164" y="472"/>
                  </a:lnTo>
                  <a:lnTo>
                    <a:pt x="167" y="477"/>
                  </a:lnTo>
                  <a:lnTo>
                    <a:pt x="171" y="480"/>
                  </a:lnTo>
                  <a:lnTo>
                    <a:pt x="171" y="480"/>
                  </a:lnTo>
                  <a:lnTo>
                    <a:pt x="173" y="481"/>
                  </a:lnTo>
                  <a:lnTo>
                    <a:pt x="176" y="484"/>
                  </a:lnTo>
                  <a:lnTo>
                    <a:pt x="178" y="488"/>
                  </a:lnTo>
                  <a:lnTo>
                    <a:pt x="182" y="493"/>
                  </a:lnTo>
                  <a:lnTo>
                    <a:pt x="185" y="499"/>
                  </a:lnTo>
                  <a:lnTo>
                    <a:pt x="188" y="505"/>
                  </a:lnTo>
                  <a:lnTo>
                    <a:pt x="188" y="513"/>
                  </a:lnTo>
                  <a:lnTo>
                    <a:pt x="187" y="519"/>
                  </a:lnTo>
                  <a:lnTo>
                    <a:pt x="203" y="516"/>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61" name="Freeform 103"/>
            <p:cNvSpPr>
              <a:spLocks/>
            </p:cNvSpPr>
            <p:nvPr/>
          </p:nvSpPr>
          <p:spPr bwMode="auto">
            <a:xfrm>
              <a:off x="2685140" y="5040988"/>
              <a:ext cx="215807" cy="350222"/>
            </a:xfrm>
            <a:custGeom>
              <a:avLst/>
              <a:gdLst>
                <a:gd name="T0" fmla="*/ 42 w 321"/>
                <a:gd name="T1" fmla="*/ 514 h 522"/>
                <a:gd name="T2" fmla="*/ 45 w 321"/>
                <a:gd name="T3" fmla="*/ 501 h 522"/>
                <a:gd name="T4" fmla="*/ 63 w 321"/>
                <a:gd name="T5" fmla="*/ 463 h 522"/>
                <a:gd name="T6" fmla="*/ 81 w 321"/>
                <a:gd name="T7" fmla="*/ 512 h 522"/>
                <a:gd name="T8" fmla="*/ 77 w 321"/>
                <a:gd name="T9" fmla="*/ 514 h 522"/>
                <a:gd name="T10" fmla="*/ 68 w 321"/>
                <a:gd name="T11" fmla="*/ 517 h 522"/>
                <a:gd name="T12" fmla="*/ 61 w 321"/>
                <a:gd name="T13" fmla="*/ 520 h 522"/>
                <a:gd name="T14" fmla="*/ 59 w 321"/>
                <a:gd name="T15" fmla="*/ 521 h 522"/>
                <a:gd name="T16" fmla="*/ 69 w 321"/>
                <a:gd name="T17" fmla="*/ 520 h 522"/>
                <a:gd name="T18" fmla="*/ 83 w 321"/>
                <a:gd name="T19" fmla="*/ 517 h 522"/>
                <a:gd name="T20" fmla="*/ 93 w 321"/>
                <a:gd name="T21" fmla="*/ 514 h 522"/>
                <a:gd name="T22" fmla="*/ 96 w 321"/>
                <a:gd name="T23" fmla="*/ 514 h 522"/>
                <a:gd name="T24" fmla="*/ 96 w 321"/>
                <a:gd name="T25" fmla="*/ 511 h 522"/>
                <a:gd name="T26" fmla="*/ 94 w 321"/>
                <a:gd name="T27" fmla="*/ 508 h 522"/>
                <a:gd name="T28" fmla="*/ 102 w 321"/>
                <a:gd name="T29" fmla="*/ 499 h 522"/>
                <a:gd name="T30" fmla="*/ 105 w 321"/>
                <a:gd name="T31" fmla="*/ 495 h 522"/>
                <a:gd name="T32" fmla="*/ 105 w 321"/>
                <a:gd name="T33" fmla="*/ 492 h 522"/>
                <a:gd name="T34" fmla="*/ 105 w 321"/>
                <a:gd name="T35" fmla="*/ 492 h 522"/>
                <a:gd name="T36" fmla="*/ 105 w 321"/>
                <a:gd name="T37" fmla="*/ 490 h 522"/>
                <a:gd name="T38" fmla="*/ 105 w 321"/>
                <a:gd name="T39" fmla="*/ 488 h 522"/>
                <a:gd name="T40" fmla="*/ 104 w 321"/>
                <a:gd name="T41" fmla="*/ 484 h 522"/>
                <a:gd name="T42" fmla="*/ 104 w 321"/>
                <a:gd name="T43" fmla="*/ 482 h 522"/>
                <a:gd name="T44" fmla="*/ 107 w 321"/>
                <a:gd name="T45" fmla="*/ 472 h 522"/>
                <a:gd name="T46" fmla="*/ 99 w 321"/>
                <a:gd name="T47" fmla="*/ 463 h 522"/>
                <a:gd name="T48" fmla="*/ 92 w 321"/>
                <a:gd name="T49" fmla="*/ 456 h 522"/>
                <a:gd name="T50" fmla="*/ 87 w 321"/>
                <a:gd name="T51" fmla="*/ 455 h 522"/>
                <a:gd name="T52" fmla="*/ 320 w 321"/>
                <a:gd name="T53" fmla="*/ 414 h 522"/>
                <a:gd name="T54" fmla="*/ 305 w 321"/>
                <a:gd name="T55" fmla="*/ 385 h 522"/>
                <a:gd name="T56" fmla="*/ 305 w 321"/>
                <a:gd name="T57" fmla="*/ 376 h 522"/>
                <a:gd name="T58" fmla="*/ 305 w 321"/>
                <a:gd name="T59" fmla="*/ 364 h 522"/>
                <a:gd name="T60" fmla="*/ 303 w 321"/>
                <a:gd name="T61" fmla="*/ 356 h 522"/>
                <a:gd name="T62" fmla="*/ 299 w 321"/>
                <a:gd name="T63" fmla="*/ 349 h 522"/>
                <a:gd name="T64" fmla="*/ 295 w 321"/>
                <a:gd name="T65" fmla="*/ 337 h 522"/>
                <a:gd name="T66" fmla="*/ 295 w 321"/>
                <a:gd name="T67" fmla="*/ 325 h 522"/>
                <a:gd name="T68" fmla="*/ 296 w 321"/>
                <a:gd name="T69" fmla="*/ 319 h 522"/>
                <a:gd name="T70" fmla="*/ 296 w 321"/>
                <a:gd name="T71" fmla="*/ 310 h 522"/>
                <a:gd name="T72" fmla="*/ 296 w 321"/>
                <a:gd name="T73" fmla="*/ 300 h 522"/>
                <a:gd name="T74" fmla="*/ 298 w 321"/>
                <a:gd name="T75" fmla="*/ 294 h 522"/>
                <a:gd name="T76" fmla="*/ 299 w 321"/>
                <a:gd name="T77" fmla="*/ 292 h 522"/>
                <a:gd name="T78" fmla="*/ 305 w 321"/>
                <a:gd name="T79" fmla="*/ 285 h 522"/>
                <a:gd name="T80" fmla="*/ 308 w 321"/>
                <a:gd name="T81" fmla="*/ 277 h 522"/>
                <a:gd name="T82" fmla="*/ 305 w 321"/>
                <a:gd name="T83" fmla="*/ 273 h 522"/>
                <a:gd name="T84" fmla="*/ 302 w 321"/>
                <a:gd name="T85" fmla="*/ 271 h 522"/>
                <a:gd name="T86" fmla="*/ 300 w 321"/>
                <a:gd name="T87" fmla="*/ 265 h 522"/>
                <a:gd name="T88" fmla="*/ 298 w 321"/>
                <a:gd name="T89" fmla="*/ 257 h 522"/>
                <a:gd name="T90" fmla="*/ 295 w 321"/>
                <a:gd name="T91" fmla="*/ 252 h 522"/>
                <a:gd name="T92" fmla="*/ 293 w 321"/>
                <a:gd name="T93" fmla="*/ 250 h 522"/>
                <a:gd name="T94" fmla="*/ 278 w 321"/>
                <a:gd name="T95" fmla="*/ 217 h 522"/>
                <a:gd name="T96" fmla="*/ 218 w 321"/>
                <a:gd name="T97" fmla="*/ 0 h 522"/>
                <a:gd name="T98" fmla="*/ 0 w 321"/>
                <a:gd name="T99" fmla="*/ 351 h 522"/>
                <a:gd name="T100" fmla="*/ 36 w 321"/>
                <a:gd name="T101" fmla="*/ 50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1" h="522">
                  <a:moveTo>
                    <a:pt x="36" y="507"/>
                  </a:moveTo>
                  <a:lnTo>
                    <a:pt x="42" y="514"/>
                  </a:lnTo>
                  <a:lnTo>
                    <a:pt x="48" y="508"/>
                  </a:lnTo>
                  <a:lnTo>
                    <a:pt x="45" y="501"/>
                  </a:lnTo>
                  <a:lnTo>
                    <a:pt x="51" y="465"/>
                  </a:lnTo>
                  <a:lnTo>
                    <a:pt x="63" y="463"/>
                  </a:lnTo>
                  <a:lnTo>
                    <a:pt x="61" y="496"/>
                  </a:lnTo>
                  <a:lnTo>
                    <a:pt x="81" y="512"/>
                  </a:lnTo>
                  <a:lnTo>
                    <a:pt x="80" y="512"/>
                  </a:lnTo>
                  <a:lnTo>
                    <a:pt x="77" y="514"/>
                  </a:lnTo>
                  <a:lnTo>
                    <a:pt x="72" y="515"/>
                  </a:lnTo>
                  <a:lnTo>
                    <a:pt x="68" y="517"/>
                  </a:lnTo>
                  <a:lnTo>
                    <a:pt x="64" y="518"/>
                  </a:lnTo>
                  <a:lnTo>
                    <a:pt x="61" y="520"/>
                  </a:lnTo>
                  <a:lnTo>
                    <a:pt x="59" y="521"/>
                  </a:lnTo>
                  <a:lnTo>
                    <a:pt x="59" y="521"/>
                  </a:lnTo>
                  <a:lnTo>
                    <a:pt x="64" y="521"/>
                  </a:lnTo>
                  <a:lnTo>
                    <a:pt x="69" y="520"/>
                  </a:lnTo>
                  <a:lnTo>
                    <a:pt x="77" y="518"/>
                  </a:lnTo>
                  <a:lnTo>
                    <a:pt x="83" y="517"/>
                  </a:lnTo>
                  <a:lnTo>
                    <a:pt x="89" y="515"/>
                  </a:lnTo>
                  <a:lnTo>
                    <a:pt x="93" y="514"/>
                  </a:lnTo>
                  <a:lnTo>
                    <a:pt x="96" y="514"/>
                  </a:lnTo>
                  <a:lnTo>
                    <a:pt x="96" y="514"/>
                  </a:lnTo>
                  <a:lnTo>
                    <a:pt x="96" y="512"/>
                  </a:lnTo>
                  <a:lnTo>
                    <a:pt x="96" y="511"/>
                  </a:lnTo>
                  <a:lnTo>
                    <a:pt x="94" y="509"/>
                  </a:lnTo>
                  <a:lnTo>
                    <a:pt x="94" y="508"/>
                  </a:lnTo>
                  <a:lnTo>
                    <a:pt x="98" y="504"/>
                  </a:lnTo>
                  <a:lnTo>
                    <a:pt x="102" y="499"/>
                  </a:lnTo>
                  <a:lnTo>
                    <a:pt x="104" y="496"/>
                  </a:lnTo>
                  <a:lnTo>
                    <a:pt x="105" y="495"/>
                  </a:lnTo>
                  <a:lnTo>
                    <a:pt x="105" y="493"/>
                  </a:lnTo>
                  <a:lnTo>
                    <a:pt x="105" y="492"/>
                  </a:lnTo>
                  <a:lnTo>
                    <a:pt x="105" y="492"/>
                  </a:lnTo>
                  <a:lnTo>
                    <a:pt x="105" y="492"/>
                  </a:lnTo>
                  <a:lnTo>
                    <a:pt x="105" y="492"/>
                  </a:lnTo>
                  <a:lnTo>
                    <a:pt x="105" y="490"/>
                  </a:lnTo>
                  <a:lnTo>
                    <a:pt x="105" y="489"/>
                  </a:lnTo>
                  <a:lnTo>
                    <a:pt x="105" y="488"/>
                  </a:lnTo>
                  <a:lnTo>
                    <a:pt x="104" y="485"/>
                  </a:lnTo>
                  <a:lnTo>
                    <a:pt x="104" y="484"/>
                  </a:lnTo>
                  <a:lnTo>
                    <a:pt x="104" y="482"/>
                  </a:lnTo>
                  <a:lnTo>
                    <a:pt x="104" y="482"/>
                  </a:lnTo>
                  <a:lnTo>
                    <a:pt x="107" y="478"/>
                  </a:lnTo>
                  <a:lnTo>
                    <a:pt x="107" y="472"/>
                  </a:lnTo>
                  <a:lnTo>
                    <a:pt x="104" y="468"/>
                  </a:lnTo>
                  <a:lnTo>
                    <a:pt x="99" y="463"/>
                  </a:lnTo>
                  <a:lnTo>
                    <a:pt x="96" y="460"/>
                  </a:lnTo>
                  <a:lnTo>
                    <a:pt x="92" y="456"/>
                  </a:lnTo>
                  <a:lnTo>
                    <a:pt x="89" y="455"/>
                  </a:lnTo>
                  <a:lnTo>
                    <a:pt x="87" y="455"/>
                  </a:lnTo>
                  <a:lnTo>
                    <a:pt x="86" y="436"/>
                  </a:lnTo>
                  <a:lnTo>
                    <a:pt x="320" y="414"/>
                  </a:lnTo>
                  <a:lnTo>
                    <a:pt x="305" y="386"/>
                  </a:lnTo>
                  <a:lnTo>
                    <a:pt x="305" y="385"/>
                  </a:lnTo>
                  <a:lnTo>
                    <a:pt x="305" y="381"/>
                  </a:lnTo>
                  <a:lnTo>
                    <a:pt x="305" y="376"/>
                  </a:lnTo>
                  <a:lnTo>
                    <a:pt x="305" y="370"/>
                  </a:lnTo>
                  <a:lnTo>
                    <a:pt x="305" y="364"/>
                  </a:lnTo>
                  <a:lnTo>
                    <a:pt x="303" y="358"/>
                  </a:lnTo>
                  <a:lnTo>
                    <a:pt x="303" y="356"/>
                  </a:lnTo>
                  <a:lnTo>
                    <a:pt x="303" y="353"/>
                  </a:lnTo>
                  <a:lnTo>
                    <a:pt x="299" y="349"/>
                  </a:lnTo>
                  <a:lnTo>
                    <a:pt x="296" y="343"/>
                  </a:lnTo>
                  <a:lnTo>
                    <a:pt x="295" y="337"/>
                  </a:lnTo>
                  <a:lnTo>
                    <a:pt x="295" y="330"/>
                  </a:lnTo>
                  <a:lnTo>
                    <a:pt x="295" y="325"/>
                  </a:lnTo>
                  <a:lnTo>
                    <a:pt x="295" y="322"/>
                  </a:lnTo>
                  <a:lnTo>
                    <a:pt x="296" y="319"/>
                  </a:lnTo>
                  <a:lnTo>
                    <a:pt x="296" y="316"/>
                  </a:lnTo>
                  <a:lnTo>
                    <a:pt x="296" y="310"/>
                  </a:lnTo>
                  <a:lnTo>
                    <a:pt x="296" y="304"/>
                  </a:lnTo>
                  <a:lnTo>
                    <a:pt x="296" y="300"/>
                  </a:lnTo>
                  <a:lnTo>
                    <a:pt x="298" y="295"/>
                  </a:lnTo>
                  <a:lnTo>
                    <a:pt x="298" y="294"/>
                  </a:lnTo>
                  <a:lnTo>
                    <a:pt x="298" y="292"/>
                  </a:lnTo>
                  <a:lnTo>
                    <a:pt x="299" y="292"/>
                  </a:lnTo>
                  <a:lnTo>
                    <a:pt x="299" y="290"/>
                  </a:lnTo>
                  <a:lnTo>
                    <a:pt x="305" y="285"/>
                  </a:lnTo>
                  <a:lnTo>
                    <a:pt x="308" y="280"/>
                  </a:lnTo>
                  <a:lnTo>
                    <a:pt x="308" y="277"/>
                  </a:lnTo>
                  <a:lnTo>
                    <a:pt x="308" y="274"/>
                  </a:lnTo>
                  <a:lnTo>
                    <a:pt x="305" y="273"/>
                  </a:lnTo>
                  <a:lnTo>
                    <a:pt x="303" y="273"/>
                  </a:lnTo>
                  <a:lnTo>
                    <a:pt x="302" y="271"/>
                  </a:lnTo>
                  <a:lnTo>
                    <a:pt x="300" y="270"/>
                  </a:lnTo>
                  <a:lnTo>
                    <a:pt x="300" y="265"/>
                  </a:lnTo>
                  <a:lnTo>
                    <a:pt x="300" y="260"/>
                  </a:lnTo>
                  <a:lnTo>
                    <a:pt x="298" y="257"/>
                  </a:lnTo>
                  <a:lnTo>
                    <a:pt x="296" y="255"/>
                  </a:lnTo>
                  <a:lnTo>
                    <a:pt x="295" y="252"/>
                  </a:lnTo>
                  <a:lnTo>
                    <a:pt x="293" y="250"/>
                  </a:lnTo>
                  <a:lnTo>
                    <a:pt x="293" y="250"/>
                  </a:lnTo>
                  <a:lnTo>
                    <a:pt x="292" y="249"/>
                  </a:lnTo>
                  <a:lnTo>
                    <a:pt x="278" y="217"/>
                  </a:lnTo>
                  <a:lnTo>
                    <a:pt x="216" y="0"/>
                  </a:lnTo>
                  <a:lnTo>
                    <a:pt x="218" y="0"/>
                  </a:lnTo>
                  <a:lnTo>
                    <a:pt x="3" y="18"/>
                  </a:lnTo>
                  <a:lnTo>
                    <a:pt x="0" y="351"/>
                  </a:lnTo>
                  <a:lnTo>
                    <a:pt x="20" y="507"/>
                  </a:lnTo>
                  <a:lnTo>
                    <a:pt x="36" y="507"/>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62" name="Freeform 104"/>
            <p:cNvSpPr>
              <a:spLocks/>
            </p:cNvSpPr>
            <p:nvPr/>
          </p:nvSpPr>
          <p:spPr bwMode="auto">
            <a:xfrm>
              <a:off x="2685140" y="5040988"/>
              <a:ext cx="215807" cy="350222"/>
            </a:xfrm>
            <a:custGeom>
              <a:avLst/>
              <a:gdLst>
                <a:gd name="T0" fmla="*/ 42 w 321"/>
                <a:gd name="T1" fmla="*/ 514 h 522"/>
                <a:gd name="T2" fmla="*/ 45 w 321"/>
                <a:gd name="T3" fmla="*/ 501 h 522"/>
                <a:gd name="T4" fmla="*/ 63 w 321"/>
                <a:gd name="T5" fmla="*/ 463 h 522"/>
                <a:gd name="T6" fmla="*/ 81 w 321"/>
                <a:gd name="T7" fmla="*/ 512 h 522"/>
                <a:gd name="T8" fmla="*/ 80 w 321"/>
                <a:gd name="T9" fmla="*/ 512 h 522"/>
                <a:gd name="T10" fmla="*/ 72 w 321"/>
                <a:gd name="T11" fmla="*/ 515 h 522"/>
                <a:gd name="T12" fmla="*/ 64 w 321"/>
                <a:gd name="T13" fmla="*/ 518 h 522"/>
                <a:gd name="T14" fmla="*/ 59 w 321"/>
                <a:gd name="T15" fmla="*/ 521 h 522"/>
                <a:gd name="T16" fmla="*/ 59 w 321"/>
                <a:gd name="T17" fmla="*/ 521 h 522"/>
                <a:gd name="T18" fmla="*/ 69 w 321"/>
                <a:gd name="T19" fmla="*/ 520 h 522"/>
                <a:gd name="T20" fmla="*/ 83 w 321"/>
                <a:gd name="T21" fmla="*/ 517 h 522"/>
                <a:gd name="T22" fmla="*/ 93 w 321"/>
                <a:gd name="T23" fmla="*/ 514 h 522"/>
                <a:gd name="T24" fmla="*/ 96 w 321"/>
                <a:gd name="T25" fmla="*/ 514 h 522"/>
                <a:gd name="T26" fmla="*/ 96 w 321"/>
                <a:gd name="T27" fmla="*/ 512 h 522"/>
                <a:gd name="T28" fmla="*/ 94 w 321"/>
                <a:gd name="T29" fmla="*/ 509 h 522"/>
                <a:gd name="T30" fmla="*/ 94 w 321"/>
                <a:gd name="T31" fmla="*/ 508 h 522"/>
                <a:gd name="T32" fmla="*/ 102 w 321"/>
                <a:gd name="T33" fmla="*/ 499 h 522"/>
                <a:gd name="T34" fmla="*/ 105 w 321"/>
                <a:gd name="T35" fmla="*/ 495 h 522"/>
                <a:gd name="T36" fmla="*/ 105 w 321"/>
                <a:gd name="T37" fmla="*/ 492 h 522"/>
                <a:gd name="T38" fmla="*/ 105 w 321"/>
                <a:gd name="T39" fmla="*/ 492 h 522"/>
                <a:gd name="T40" fmla="*/ 105 w 321"/>
                <a:gd name="T41" fmla="*/ 492 h 522"/>
                <a:gd name="T42" fmla="*/ 105 w 321"/>
                <a:gd name="T43" fmla="*/ 489 h 522"/>
                <a:gd name="T44" fmla="*/ 104 w 321"/>
                <a:gd name="T45" fmla="*/ 485 h 522"/>
                <a:gd name="T46" fmla="*/ 104 w 321"/>
                <a:gd name="T47" fmla="*/ 482 h 522"/>
                <a:gd name="T48" fmla="*/ 104 w 321"/>
                <a:gd name="T49" fmla="*/ 482 h 522"/>
                <a:gd name="T50" fmla="*/ 107 w 321"/>
                <a:gd name="T51" fmla="*/ 472 h 522"/>
                <a:gd name="T52" fmla="*/ 99 w 321"/>
                <a:gd name="T53" fmla="*/ 463 h 522"/>
                <a:gd name="T54" fmla="*/ 92 w 321"/>
                <a:gd name="T55" fmla="*/ 456 h 522"/>
                <a:gd name="T56" fmla="*/ 87 w 321"/>
                <a:gd name="T57" fmla="*/ 455 h 522"/>
                <a:gd name="T58" fmla="*/ 320 w 321"/>
                <a:gd name="T59" fmla="*/ 414 h 522"/>
                <a:gd name="T60" fmla="*/ 305 w 321"/>
                <a:gd name="T61" fmla="*/ 386 h 522"/>
                <a:gd name="T62" fmla="*/ 305 w 321"/>
                <a:gd name="T63" fmla="*/ 381 h 522"/>
                <a:gd name="T64" fmla="*/ 305 w 321"/>
                <a:gd name="T65" fmla="*/ 370 h 522"/>
                <a:gd name="T66" fmla="*/ 303 w 321"/>
                <a:gd name="T67" fmla="*/ 358 h 522"/>
                <a:gd name="T68" fmla="*/ 303 w 321"/>
                <a:gd name="T69" fmla="*/ 353 h 522"/>
                <a:gd name="T70" fmla="*/ 299 w 321"/>
                <a:gd name="T71" fmla="*/ 349 h 522"/>
                <a:gd name="T72" fmla="*/ 295 w 321"/>
                <a:gd name="T73" fmla="*/ 337 h 522"/>
                <a:gd name="T74" fmla="*/ 295 w 321"/>
                <a:gd name="T75" fmla="*/ 325 h 522"/>
                <a:gd name="T76" fmla="*/ 296 w 321"/>
                <a:gd name="T77" fmla="*/ 319 h 522"/>
                <a:gd name="T78" fmla="*/ 296 w 321"/>
                <a:gd name="T79" fmla="*/ 316 h 522"/>
                <a:gd name="T80" fmla="*/ 296 w 321"/>
                <a:gd name="T81" fmla="*/ 304 h 522"/>
                <a:gd name="T82" fmla="*/ 298 w 321"/>
                <a:gd name="T83" fmla="*/ 295 h 522"/>
                <a:gd name="T84" fmla="*/ 298 w 321"/>
                <a:gd name="T85" fmla="*/ 292 h 522"/>
                <a:gd name="T86" fmla="*/ 299 w 321"/>
                <a:gd name="T87" fmla="*/ 290 h 522"/>
                <a:gd name="T88" fmla="*/ 305 w 321"/>
                <a:gd name="T89" fmla="*/ 285 h 522"/>
                <a:gd name="T90" fmla="*/ 308 w 321"/>
                <a:gd name="T91" fmla="*/ 277 h 522"/>
                <a:gd name="T92" fmla="*/ 305 w 321"/>
                <a:gd name="T93" fmla="*/ 273 h 522"/>
                <a:gd name="T94" fmla="*/ 302 w 321"/>
                <a:gd name="T95" fmla="*/ 271 h 522"/>
                <a:gd name="T96" fmla="*/ 300 w 321"/>
                <a:gd name="T97" fmla="*/ 270 h 522"/>
                <a:gd name="T98" fmla="*/ 300 w 321"/>
                <a:gd name="T99" fmla="*/ 260 h 522"/>
                <a:gd name="T100" fmla="*/ 296 w 321"/>
                <a:gd name="T101" fmla="*/ 255 h 522"/>
                <a:gd name="T102" fmla="*/ 293 w 321"/>
                <a:gd name="T103" fmla="*/ 250 h 522"/>
                <a:gd name="T104" fmla="*/ 292 w 321"/>
                <a:gd name="T105" fmla="*/ 249 h 522"/>
                <a:gd name="T106" fmla="*/ 216 w 321"/>
                <a:gd name="T107" fmla="*/ 0 h 522"/>
                <a:gd name="T108" fmla="*/ 3 w 321"/>
                <a:gd name="T109" fmla="*/ 18 h 522"/>
                <a:gd name="T110" fmla="*/ 20 w 321"/>
                <a:gd name="T111" fmla="*/ 50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1" h="522">
                  <a:moveTo>
                    <a:pt x="36" y="507"/>
                  </a:moveTo>
                  <a:lnTo>
                    <a:pt x="42" y="514"/>
                  </a:lnTo>
                  <a:lnTo>
                    <a:pt x="48" y="508"/>
                  </a:lnTo>
                  <a:lnTo>
                    <a:pt x="45" y="501"/>
                  </a:lnTo>
                  <a:lnTo>
                    <a:pt x="51" y="465"/>
                  </a:lnTo>
                  <a:lnTo>
                    <a:pt x="63" y="463"/>
                  </a:lnTo>
                  <a:lnTo>
                    <a:pt x="61" y="496"/>
                  </a:lnTo>
                  <a:lnTo>
                    <a:pt x="81" y="512"/>
                  </a:lnTo>
                  <a:lnTo>
                    <a:pt x="81" y="512"/>
                  </a:lnTo>
                  <a:lnTo>
                    <a:pt x="80" y="512"/>
                  </a:lnTo>
                  <a:lnTo>
                    <a:pt x="77" y="514"/>
                  </a:lnTo>
                  <a:lnTo>
                    <a:pt x="72" y="515"/>
                  </a:lnTo>
                  <a:lnTo>
                    <a:pt x="68" y="517"/>
                  </a:lnTo>
                  <a:lnTo>
                    <a:pt x="64" y="518"/>
                  </a:lnTo>
                  <a:lnTo>
                    <a:pt x="61" y="520"/>
                  </a:lnTo>
                  <a:lnTo>
                    <a:pt x="59" y="521"/>
                  </a:lnTo>
                  <a:lnTo>
                    <a:pt x="59" y="521"/>
                  </a:lnTo>
                  <a:lnTo>
                    <a:pt x="59" y="521"/>
                  </a:lnTo>
                  <a:lnTo>
                    <a:pt x="64" y="521"/>
                  </a:lnTo>
                  <a:lnTo>
                    <a:pt x="69" y="520"/>
                  </a:lnTo>
                  <a:lnTo>
                    <a:pt x="77" y="518"/>
                  </a:lnTo>
                  <a:lnTo>
                    <a:pt x="83" y="517"/>
                  </a:lnTo>
                  <a:lnTo>
                    <a:pt x="89" y="515"/>
                  </a:lnTo>
                  <a:lnTo>
                    <a:pt x="93" y="514"/>
                  </a:lnTo>
                  <a:lnTo>
                    <a:pt x="96" y="514"/>
                  </a:lnTo>
                  <a:lnTo>
                    <a:pt x="96" y="514"/>
                  </a:lnTo>
                  <a:lnTo>
                    <a:pt x="96" y="514"/>
                  </a:lnTo>
                  <a:lnTo>
                    <a:pt x="96" y="512"/>
                  </a:lnTo>
                  <a:lnTo>
                    <a:pt x="96" y="511"/>
                  </a:lnTo>
                  <a:lnTo>
                    <a:pt x="94" y="509"/>
                  </a:lnTo>
                  <a:lnTo>
                    <a:pt x="94" y="508"/>
                  </a:lnTo>
                  <a:lnTo>
                    <a:pt x="94" y="508"/>
                  </a:lnTo>
                  <a:lnTo>
                    <a:pt x="98" y="504"/>
                  </a:lnTo>
                  <a:lnTo>
                    <a:pt x="102" y="499"/>
                  </a:lnTo>
                  <a:lnTo>
                    <a:pt x="104" y="496"/>
                  </a:lnTo>
                  <a:lnTo>
                    <a:pt x="105" y="495"/>
                  </a:lnTo>
                  <a:lnTo>
                    <a:pt x="105" y="493"/>
                  </a:lnTo>
                  <a:lnTo>
                    <a:pt x="105" y="492"/>
                  </a:lnTo>
                  <a:lnTo>
                    <a:pt x="105" y="492"/>
                  </a:lnTo>
                  <a:lnTo>
                    <a:pt x="105" y="492"/>
                  </a:lnTo>
                  <a:lnTo>
                    <a:pt x="105" y="492"/>
                  </a:lnTo>
                  <a:lnTo>
                    <a:pt x="105" y="492"/>
                  </a:lnTo>
                  <a:lnTo>
                    <a:pt x="105" y="490"/>
                  </a:lnTo>
                  <a:lnTo>
                    <a:pt x="105" y="489"/>
                  </a:lnTo>
                  <a:lnTo>
                    <a:pt x="105" y="488"/>
                  </a:lnTo>
                  <a:lnTo>
                    <a:pt x="104" y="485"/>
                  </a:lnTo>
                  <a:lnTo>
                    <a:pt x="104" y="484"/>
                  </a:lnTo>
                  <a:lnTo>
                    <a:pt x="104" y="482"/>
                  </a:lnTo>
                  <a:lnTo>
                    <a:pt x="104" y="482"/>
                  </a:lnTo>
                  <a:lnTo>
                    <a:pt x="104" y="482"/>
                  </a:lnTo>
                  <a:lnTo>
                    <a:pt x="107" y="478"/>
                  </a:lnTo>
                  <a:lnTo>
                    <a:pt x="107" y="472"/>
                  </a:lnTo>
                  <a:lnTo>
                    <a:pt x="104" y="468"/>
                  </a:lnTo>
                  <a:lnTo>
                    <a:pt x="99" y="463"/>
                  </a:lnTo>
                  <a:lnTo>
                    <a:pt x="96" y="460"/>
                  </a:lnTo>
                  <a:lnTo>
                    <a:pt x="92" y="456"/>
                  </a:lnTo>
                  <a:lnTo>
                    <a:pt x="89" y="455"/>
                  </a:lnTo>
                  <a:lnTo>
                    <a:pt x="87" y="455"/>
                  </a:lnTo>
                  <a:lnTo>
                    <a:pt x="86" y="436"/>
                  </a:lnTo>
                  <a:lnTo>
                    <a:pt x="320" y="414"/>
                  </a:lnTo>
                  <a:lnTo>
                    <a:pt x="305" y="386"/>
                  </a:lnTo>
                  <a:lnTo>
                    <a:pt x="305" y="386"/>
                  </a:lnTo>
                  <a:lnTo>
                    <a:pt x="305" y="385"/>
                  </a:lnTo>
                  <a:lnTo>
                    <a:pt x="305" y="381"/>
                  </a:lnTo>
                  <a:lnTo>
                    <a:pt x="305" y="376"/>
                  </a:lnTo>
                  <a:lnTo>
                    <a:pt x="305" y="370"/>
                  </a:lnTo>
                  <a:lnTo>
                    <a:pt x="305" y="364"/>
                  </a:lnTo>
                  <a:lnTo>
                    <a:pt x="303" y="358"/>
                  </a:lnTo>
                  <a:lnTo>
                    <a:pt x="303" y="356"/>
                  </a:lnTo>
                  <a:lnTo>
                    <a:pt x="303" y="353"/>
                  </a:lnTo>
                  <a:lnTo>
                    <a:pt x="303" y="353"/>
                  </a:lnTo>
                  <a:lnTo>
                    <a:pt x="299" y="349"/>
                  </a:lnTo>
                  <a:lnTo>
                    <a:pt x="296" y="343"/>
                  </a:lnTo>
                  <a:lnTo>
                    <a:pt x="295" y="337"/>
                  </a:lnTo>
                  <a:lnTo>
                    <a:pt x="295" y="330"/>
                  </a:lnTo>
                  <a:lnTo>
                    <a:pt x="295" y="325"/>
                  </a:lnTo>
                  <a:lnTo>
                    <a:pt x="295" y="322"/>
                  </a:lnTo>
                  <a:lnTo>
                    <a:pt x="296" y="319"/>
                  </a:lnTo>
                  <a:lnTo>
                    <a:pt x="296" y="316"/>
                  </a:lnTo>
                  <a:lnTo>
                    <a:pt x="296" y="316"/>
                  </a:lnTo>
                  <a:lnTo>
                    <a:pt x="296" y="310"/>
                  </a:lnTo>
                  <a:lnTo>
                    <a:pt x="296" y="304"/>
                  </a:lnTo>
                  <a:lnTo>
                    <a:pt x="296" y="300"/>
                  </a:lnTo>
                  <a:lnTo>
                    <a:pt x="298" y="295"/>
                  </a:lnTo>
                  <a:lnTo>
                    <a:pt x="298" y="294"/>
                  </a:lnTo>
                  <a:lnTo>
                    <a:pt x="298" y="292"/>
                  </a:lnTo>
                  <a:lnTo>
                    <a:pt x="299" y="292"/>
                  </a:lnTo>
                  <a:lnTo>
                    <a:pt x="299" y="290"/>
                  </a:lnTo>
                  <a:lnTo>
                    <a:pt x="299" y="290"/>
                  </a:lnTo>
                  <a:lnTo>
                    <a:pt x="305" y="285"/>
                  </a:lnTo>
                  <a:lnTo>
                    <a:pt x="308" y="280"/>
                  </a:lnTo>
                  <a:lnTo>
                    <a:pt x="308" y="277"/>
                  </a:lnTo>
                  <a:lnTo>
                    <a:pt x="308" y="274"/>
                  </a:lnTo>
                  <a:lnTo>
                    <a:pt x="305" y="273"/>
                  </a:lnTo>
                  <a:lnTo>
                    <a:pt x="303" y="273"/>
                  </a:lnTo>
                  <a:lnTo>
                    <a:pt x="302" y="271"/>
                  </a:lnTo>
                  <a:lnTo>
                    <a:pt x="300" y="270"/>
                  </a:lnTo>
                  <a:lnTo>
                    <a:pt x="300" y="270"/>
                  </a:lnTo>
                  <a:lnTo>
                    <a:pt x="300" y="265"/>
                  </a:lnTo>
                  <a:lnTo>
                    <a:pt x="300" y="260"/>
                  </a:lnTo>
                  <a:lnTo>
                    <a:pt x="298" y="257"/>
                  </a:lnTo>
                  <a:lnTo>
                    <a:pt x="296" y="255"/>
                  </a:lnTo>
                  <a:lnTo>
                    <a:pt x="295" y="252"/>
                  </a:lnTo>
                  <a:lnTo>
                    <a:pt x="293" y="250"/>
                  </a:lnTo>
                  <a:lnTo>
                    <a:pt x="293" y="250"/>
                  </a:lnTo>
                  <a:lnTo>
                    <a:pt x="292" y="249"/>
                  </a:lnTo>
                  <a:lnTo>
                    <a:pt x="278" y="217"/>
                  </a:lnTo>
                  <a:lnTo>
                    <a:pt x="216" y="0"/>
                  </a:lnTo>
                  <a:lnTo>
                    <a:pt x="218" y="0"/>
                  </a:lnTo>
                  <a:lnTo>
                    <a:pt x="3" y="18"/>
                  </a:lnTo>
                  <a:lnTo>
                    <a:pt x="0" y="351"/>
                  </a:lnTo>
                  <a:lnTo>
                    <a:pt x="20" y="507"/>
                  </a:lnTo>
                  <a:lnTo>
                    <a:pt x="36" y="507"/>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63" name="Freeform 105"/>
            <p:cNvSpPr>
              <a:spLocks/>
            </p:cNvSpPr>
            <p:nvPr/>
          </p:nvSpPr>
          <p:spPr bwMode="auto">
            <a:xfrm>
              <a:off x="2743010" y="5304896"/>
              <a:ext cx="507569" cy="389343"/>
            </a:xfrm>
            <a:custGeom>
              <a:avLst/>
              <a:gdLst>
                <a:gd name="T0" fmla="*/ 543 w 756"/>
                <a:gd name="T1" fmla="*/ 41 h 580"/>
                <a:gd name="T2" fmla="*/ 543 w 756"/>
                <a:gd name="T3" fmla="*/ 58 h 580"/>
                <a:gd name="T4" fmla="*/ 578 w 756"/>
                <a:gd name="T5" fmla="*/ 94 h 580"/>
                <a:gd name="T6" fmla="*/ 608 w 756"/>
                <a:gd name="T7" fmla="*/ 135 h 580"/>
                <a:gd name="T8" fmla="*/ 621 w 756"/>
                <a:gd name="T9" fmla="*/ 160 h 580"/>
                <a:gd name="T10" fmla="*/ 611 w 756"/>
                <a:gd name="T11" fmla="*/ 154 h 580"/>
                <a:gd name="T12" fmla="*/ 642 w 756"/>
                <a:gd name="T13" fmla="*/ 198 h 580"/>
                <a:gd name="T14" fmla="*/ 656 w 756"/>
                <a:gd name="T15" fmla="*/ 236 h 580"/>
                <a:gd name="T16" fmla="*/ 705 w 756"/>
                <a:gd name="T17" fmla="*/ 321 h 580"/>
                <a:gd name="T18" fmla="*/ 725 w 756"/>
                <a:gd name="T19" fmla="*/ 354 h 580"/>
                <a:gd name="T20" fmla="*/ 741 w 756"/>
                <a:gd name="T21" fmla="*/ 381 h 580"/>
                <a:gd name="T22" fmla="*/ 753 w 756"/>
                <a:gd name="T23" fmla="*/ 405 h 580"/>
                <a:gd name="T24" fmla="*/ 755 w 756"/>
                <a:gd name="T25" fmla="*/ 477 h 580"/>
                <a:gd name="T26" fmla="*/ 743 w 756"/>
                <a:gd name="T27" fmla="*/ 515 h 580"/>
                <a:gd name="T28" fmla="*/ 744 w 756"/>
                <a:gd name="T29" fmla="*/ 543 h 580"/>
                <a:gd name="T30" fmla="*/ 714 w 756"/>
                <a:gd name="T31" fmla="*/ 570 h 580"/>
                <a:gd name="T32" fmla="*/ 678 w 756"/>
                <a:gd name="T33" fmla="*/ 579 h 580"/>
                <a:gd name="T34" fmla="*/ 677 w 756"/>
                <a:gd name="T35" fmla="*/ 565 h 580"/>
                <a:gd name="T36" fmla="*/ 684 w 756"/>
                <a:gd name="T37" fmla="*/ 537 h 580"/>
                <a:gd name="T38" fmla="*/ 675 w 756"/>
                <a:gd name="T39" fmla="*/ 552 h 580"/>
                <a:gd name="T40" fmla="*/ 635 w 756"/>
                <a:gd name="T41" fmla="*/ 513 h 580"/>
                <a:gd name="T42" fmla="*/ 605 w 756"/>
                <a:gd name="T43" fmla="*/ 505 h 580"/>
                <a:gd name="T44" fmla="*/ 590 w 756"/>
                <a:gd name="T45" fmla="*/ 477 h 580"/>
                <a:gd name="T46" fmla="*/ 560 w 756"/>
                <a:gd name="T47" fmla="*/ 420 h 580"/>
                <a:gd name="T48" fmla="*/ 536 w 756"/>
                <a:gd name="T49" fmla="*/ 399 h 580"/>
                <a:gd name="T50" fmla="*/ 534 w 756"/>
                <a:gd name="T51" fmla="*/ 415 h 580"/>
                <a:gd name="T52" fmla="*/ 494 w 756"/>
                <a:gd name="T53" fmla="*/ 359 h 580"/>
                <a:gd name="T54" fmla="*/ 497 w 756"/>
                <a:gd name="T55" fmla="*/ 345 h 580"/>
                <a:gd name="T56" fmla="*/ 490 w 756"/>
                <a:gd name="T57" fmla="*/ 303 h 580"/>
                <a:gd name="T58" fmla="*/ 487 w 756"/>
                <a:gd name="T59" fmla="*/ 337 h 580"/>
                <a:gd name="T60" fmla="*/ 471 w 756"/>
                <a:gd name="T61" fmla="*/ 316 h 580"/>
                <a:gd name="T62" fmla="*/ 476 w 756"/>
                <a:gd name="T63" fmla="*/ 267 h 580"/>
                <a:gd name="T64" fmla="*/ 474 w 756"/>
                <a:gd name="T65" fmla="*/ 225 h 580"/>
                <a:gd name="T66" fmla="*/ 470 w 756"/>
                <a:gd name="T67" fmla="*/ 209 h 580"/>
                <a:gd name="T68" fmla="*/ 441 w 756"/>
                <a:gd name="T69" fmla="*/ 187 h 580"/>
                <a:gd name="T70" fmla="*/ 395 w 756"/>
                <a:gd name="T71" fmla="*/ 151 h 580"/>
                <a:gd name="T72" fmla="*/ 360 w 756"/>
                <a:gd name="T73" fmla="*/ 117 h 580"/>
                <a:gd name="T74" fmla="*/ 300 w 756"/>
                <a:gd name="T75" fmla="*/ 111 h 580"/>
                <a:gd name="T76" fmla="*/ 270 w 756"/>
                <a:gd name="T77" fmla="*/ 138 h 580"/>
                <a:gd name="T78" fmla="*/ 261 w 756"/>
                <a:gd name="T79" fmla="*/ 141 h 580"/>
                <a:gd name="T80" fmla="*/ 234 w 756"/>
                <a:gd name="T81" fmla="*/ 153 h 580"/>
                <a:gd name="T82" fmla="*/ 207 w 756"/>
                <a:gd name="T83" fmla="*/ 151 h 580"/>
                <a:gd name="T84" fmla="*/ 201 w 756"/>
                <a:gd name="T85" fmla="*/ 120 h 580"/>
                <a:gd name="T86" fmla="*/ 174 w 756"/>
                <a:gd name="T87" fmla="*/ 105 h 580"/>
                <a:gd name="T88" fmla="*/ 145 w 756"/>
                <a:gd name="T89" fmla="*/ 99 h 580"/>
                <a:gd name="T90" fmla="*/ 107 w 756"/>
                <a:gd name="T91" fmla="*/ 96 h 580"/>
                <a:gd name="T92" fmla="*/ 132 w 756"/>
                <a:gd name="T93" fmla="*/ 93 h 580"/>
                <a:gd name="T94" fmla="*/ 85 w 756"/>
                <a:gd name="T95" fmla="*/ 96 h 580"/>
                <a:gd name="T96" fmla="*/ 43 w 756"/>
                <a:gd name="T97" fmla="*/ 105 h 580"/>
                <a:gd name="T98" fmla="*/ 57 w 756"/>
                <a:gd name="T99" fmla="*/ 88 h 580"/>
                <a:gd name="T100" fmla="*/ 42 w 756"/>
                <a:gd name="T101" fmla="*/ 96 h 580"/>
                <a:gd name="T102" fmla="*/ 18 w 756"/>
                <a:gd name="T103" fmla="*/ 115 h 580"/>
                <a:gd name="T104" fmla="*/ 19 w 756"/>
                <a:gd name="T105" fmla="*/ 98 h 580"/>
                <a:gd name="T106" fmla="*/ 21 w 756"/>
                <a:gd name="T107" fmla="*/ 78 h 580"/>
                <a:gd name="T108" fmla="*/ 485 w 756"/>
                <a:gd name="T109" fmla="*/ 31 h 580"/>
                <a:gd name="T110" fmla="*/ 503 w 756"/>
                <a:gd name="T111" fmla="*/ 25 h 580"/>
                <a:gd name="T112" fmla="*/ 522 w 756"/>
                <a:gd name="T113" fmla="*/ 3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6" h="580">
                  <a:moveTo>
                    <a:pt x="551" y="11"/>
                  </a:moveTo>
                  <a:lnTo>
                    <a:pt x="551" y="27"/>
                  </a:lnTo>
                  <a:lnTo>
                    <a:pt x="555" y="27"/>
                  </a:lnTo>
                  <a:lnTo>
                    <a:pt x="556" y="35"/>
                  </a:lnTo>
                  <a:lnTo>
                    <a:pt x="555" y="35"/>
                  </a:lnTo>
                  <a:lnTo>
                    <a:pt x="554" y="36"/>
                  </a:lnTo>
                  <a:lnTo>
                    <a:pt x="552" y="36"/>
                  </a:lnTo>
                  <a:lnTo>
                    <a:pt x="549" y="38"/>
                  </a:lnTo>
                  <a:lnTo>
                    <a:pt x="545" y="38"/>
                  </a:lnTo>
                  <a:lnTo>
                    <a:pt x="543" y="41"/>
                  </a:lnTo>
                  <a:lnTo>
                    <a:pt x="540" y="44"/>
                  </a:lnTo>
                  <a:lnTo>
                    <a:pt x="539" y="48"/>
                  </a:lnTo>
                  <a:lnTo>
                    <a:pt x="539" y="52"/>
                  </a:lnTo>
                  <a:lnTo>
                    <a:pt x="539" y="57"/>
                  </a:lnTo>
                  <a:lnTo>
                    <a:pt x="539" y="58"/>
                  </a:lnTo>
                  <a:lnTo>
                    <a:pt x="539" y="60"/>
                  </a:lnTo>
                  <a:lnTo>
                    <a:pt x="539" y="60"/>
                  </a:lnTo>
                  <a:lnTo>
                    <a:pt x="540" y="60"/>
                  </a:lnTo>
                  <a:lnTo>
                    <a:pt x="543" y="60"/>
                  </a:lnTo>
                  <a:lnTo>
                    <a:pt x="543" y="58"/>
                  </a:lnTo>
                  <a:lnTo>
                    <a:pt x="545" y="51"/>
                  </a:lnTo>
                  <a:lnTo>
                    <a:pt x="546" y="45"/>
                  </a:lnTo>
                  <a:lnTo>
                    <a:pt x="549" y="42"/>
                  </a:lnTo>
                  <a:lnTo>
                    <a:pt x="552" y="39"/>
                  </a:lnTo>
                  <a:lnTo>
                    <a:pt x="556" y="39"/>
                  </a:lnTo>
                  <a:lnTo>
                    <a:pt x="558" y="39"/>
                  </a:lnTo>
                  <a:lnTo>
                    <a:pt x="560" y="39"/>
                  </a:lnTo>
                  <a:lnTo>
                    <a:pt x="561" y="41"/>
                  </a:lnTo>
                  <a:lnTo>
                    <a:pt x="579" y="80"/>
                  </a:lnTo>
                  <a:lnTo>
                    <a:pt x="578" y="94"/>
                  </a:lnTo>
                  <a:lnTo>
                    <a:pt x="587" y="111"/>
                  </a:lnTo>
                  <a:lnTo>
                    <a:pt x="590" y="107"/>
                  </a:lnTo>
                  <a:lnTo>
                    <a:pt x="591" y="108"/>
                  </a:lnTo>
                  <a:lnTo>
                    <a:pt x="593" y="111"/>
                  </a:lnTo>
                  <a:lnTo>
                    <a:pt x="596" y="115"/>
                  </a:lnTo>
                  <a:lnTo>
                    <a:pt x="599" y="121"/>
                  </a:lnTo>
                  <a:lnTo>
                    <a:pt x="602" y="126"/>
                  </a:lnTo>
                  <a:lnTo>
                    <a:pt x="605" y="129"/>
                  </a:lnTo>
                  <a:lnTo>
                    <a:pt x="606" y="134"/>
                  </a:lnTo>
                  <a:lnTo>
                    <a:pt x="608" y="135"/>
                  </a:lnTo>
                  <a:lnTo>
                    <a:pt x="615" y="147"/>
                  </a:lnTo>
                  <a:lnTo>
                    <a:pt x="621" y="156"/>
                  </a:lnTo>
                  <a:lnTo>
                    <a:pt x="624" y="161"/>
                  </a:lnTo>
                  <a:lnTo>
                    <a:pt x="627" y="165"/>
                  </a:lnTo>
                  <a:lnTo>
                    <a:pt x="627" y="168"/>
                  </a:lnTo>
                  <a:lnTo>
                    <a:pt x="627" y="168"/>
                  </a:lnTo>
                  <a:lnTo>
                    <a:pt x="627" y="168"/>
                  </a:lnTo>
                  <a:lnTo>
                    <a:pt x="624" y="165"/>
                  </a:lnTo>
                  <a:lnTo>
                    <a:pt x="623" y="162"/>
                  </a:lnTo>
                  <a:lnTo>
                    <a:pt x="621" y="160"/>
                  </a:lnTo>
                  <a:lnTo>
                    <a:pt x="618" y="157"/>
                  </a:lnTo>
                  <a:lnTo>
                    <a:pt x="615" y="153"/>
                  </a:lnTo>
                  <a:lnTo>
                    <a:pt x="612" y="150"/>
                  </a:lnTo>
                  <a:lnTo>
                    <a:pt x="611" y="147"/>
                  </a:lnTo>
                  <a:lnTo>
                    <a:pt x="609" y="146"/>
                  </a:lnTo>
                  <a:lnTo>
                    <a:pt x="609" y="146"/>
                  </a:lnTo>
                  <a:lnTo>
                    <a:pt x="605" y="147"/>
                  </a:lnTo>
                  <a:lnTo>
                    <a:pt x="606" y="147"/>
                  </a:lnTo>
                  <a:lnTo>
                    <a:pt x="608" y="150"/>
                  </a:lnTo>
                  <a:lnTo>
                    <a:pt x="611" y="154"/>
                  </a:lnTo>
                  <a:lnTo>
                    <a:pt x="614" y="159"/>
                  </a:lnTo>
                  <a:lnTo>
                    <a:pt x="618" y="164"/>
                  </a:lnTo>
                  <a:lnTo>
                    <a:pt x="621" y="168"/>
                  </a:lnTo>
                  <a:lnTo>
                    <a:pt x="623" y="171"/>
                  </a:lnTo>
                  <a:lnTo>
                    <a:pt x="623" y="173"/>
                  </a:lnTo>
                  <a:lnTo>
                    <a:pt x="633" y="183"/>
                  </a:lnTo>
                  <a:lnTo>
                    <a:pt x="639" y="190"/>
                  </a:lnTo>
                  <a:lnTo>
                    <a:pt x="644" y="195"/>
                  </a:lnTo>
                  <a:lnTo>
                    <a:pt x="644" y="198"/>
                  </a:lnTo>
                  <a:lnTo>
                    <a:pt x="642" y="198"/>
                  </a:lnTo>
                  <a:lnTo>
                    <a:pt x="641" y="198"/>
                  </a:lnTo>
                  <a:lnTo>
                    <a:pt x="639" y="198"/>
                  </a:lnTo>
                  <a:lnTo>
                    <a:pt x="638" y="198"/>
                  </a:lnTo>
                  <a:lnTo>
                    <a:pt x="638" y="198"/>
                  </a:lnTo>
                  <a:lnTo>
                    <a:pt x="638" y="198"/>
                  </a:lnTo>
                  <a:lnTo>
                    <a:pt x="639" y="198"/>
                  </a:lnTo>
                  <a:lnTo>
                    <a:pt x="639" y="198"/>
                  </a:lnTo>
                  <a:lnTo>
                    <a:pt x="644" y="211"/>
                  </a:lnTo>
                  <a:lnTo>
                    <a:pt x="650" y="225"/>
                  </a:lnTo>
                  <a:lnTo>
                    <a:pt x="656" y="236"/>
                  </a:lnTo>
                  <a:lnTo>
                    <a:pt x="660" y="247"/>
                  </a:lnTo>
                  <a:lnTo>
                    <a:pt x="666" y="257"/>
                  </a:lnTo>
                  <a:lnTo>
                    <a:pt x="672" y="269"/>
                  </a:lnTo>
                  <a:lnTo>
                    <a:pt x="678" y="277"/>
                  </a:lnTo>
                  <a:lnTo>
                    <a:pt x="683" y="286"/>
                  </a:lnTo>
                  <a:lnTo>
                    <a:pt x="689" y="294"/>
                  </a:lnTo>
                  <a:lnTo>
                    <a:pt x="692" y="302"/>
                  </a:lnTo>
                  <a:lnTo>
                    <a:pt x="696" y="309"/>
                  </a:lnTo>
                  <a:lnTo>
                    <a:pt x="701" y="316"/>
                  </a:lnTo>
                  <a:lnTo>
                    <a:pt x="705" y="321"/>
                  </a:lnTo>
                  <a:lnTo>
                    <a:pt x="708" y="326"/>
                  </a:lnTo>
                  <a:lnTo>
                    <a:pt x="710" y="330"/>
                  </a:lnTo>
                  <a:lnTo>
                    <a:pt x="711" y="333"/>
                  </a:lnTo>
                  <a:lnTo>
                    <a:pt x="714" y="336"/>
                  </a:lnTo>
                  <a:lnTo>
                    <a:pt x="717" y="340"/>
                  </a:lnTo>
                  <a:lnTo>
                    <a:pt x="720" y="343"/>
                  </a:lnTo>
                  <a:lnTo>
                    <a:pt x="722" y="348"/>
                  </a:lnTo>
                  <a:lnTo>
                    <a:pt x="722" y="351"/>
                  </a:lnTo>
                  <a:lnTo>
                    <a:pt x="724" y="353"/>
                  </a:lnTo>
                  <a:lnTo>
                    <a:pt x="725" y="354"/>
                  </a:lnTo>
                  <a:lnTo>
                    <a:pt x="726" y="354"/>
                  </a:lnTo>
                  <a:lnTo>
                    <a:pt x="731" y="359"/>
                  </a:lnTo>
                  <a:lnTo>
                    <a:pt x="735" y="362"/>
                  </a:lnTo>
                  <a:lnTo>
                    <a:pt x="737" y="365"/>
                  </a:lnTo>
                  <a:lnTo>
                    <a:pt x="738" y="367"/>
                  </a:lnTo>
                  <a:lnTo>
                    <a:pt x="738" y="370"/>
                  </a:lnTo>
                  <a:lnTo>
                    <a:pt x="737" y="373"/>
                  </a:lnTo>
                  <a:lnTo>
                    <a:pt x="737" y="375"/>
                  </a:lnTo>
                  <a:lnTo>
                    <a:pt x="737" y="376"/>
                  </a:lnTo>
                  <a:lnTo>
                    <a:pt x="741" y="381"/>
                  </a:lnTo>
                  <a:lnTo>
                    <a:pt x="744" y="384"/>
                  </a:lnTo>
                  <a:lnTo>
                    <a:pt x="746" y="386"/>
                  </a:lnTo>
                  <a:lnTo>
                    <a:pt x="746" y="389"/>
                  </a:lnTo>
                  <a:lnTo>
                    <a:pt x="746" y="390"/>
                  </a:lnTo>
                  <a:lnTo>
                    <a:pt x="746" y="390"/>
                  </a:lnTo>
                  <a:lnTo>
                    <a:pt x="746" y="392"/>
                  </a:lnTo>
                  <a:lnTo>
                    <a:pt x="744" y="392"/>
                  </a:lnTo>
                  <a:lnTo>
                    <a:pt x="753" y="400"/>
                  </a:lnTo>
                  <a:lnTo>
                    <a:pt x="753" y="402"/>
                  </a:lnTo>
                  <a:lnTo>
                    <a:pt x="753" y="405"/>
                  </a:lnTo>
                  <a:lnTo>
                    <a:pt x="755" y="409"/>
                  </a:lnTo>
                  <a:lnTo>
                    <a:pt x="755" y="415"/>
                  </a:lnTo>
                  <a:lnTo>
                    <a:pt x="755" y="420"/>
                  </a:lnTo>
                  <a:lnTo>
                    <a:pt x="755" y="429"/>
                  </a:lnTo>
                  <a:lnTo>
                    <a:pt x="755" y="438"/>
                  </a:lnTo>
                  <a:lnTo>
                    <a:pt x="755" y="445"/>
                  </a:lnTo>
                  <a:lnTo>
                    <a:pt x="755" y="453"/>
                  </a:lnTo>
                  <a:lnTo>
                    <a:pt x="755" y="462"/>
                  </a:lnTo>
                  <a:lnTo>
                    <a:pt x="755" y="469"/>
                  </a:lnTo>
                  <a:lnTo>
                    <a:pt x="755" y="477"/>
                  </a:lnTo>
                  <a:lnTo>
                    <a:pt x="755" y="482"/>
                  </a:lnTo>
                  <a:lnTo>
                    <a:pt x="755" y="486"/>
                  </a:lnTo>
                  <a:lnTo>
                    <a:pt x="755" y="491"/>
                  </a:lnTo>
                  <a:lnTo>
                    <a:pt x="755" y="491"/>
                  </a:lnTo>
                  <a:lnTo>
                    <a:pt x="752" y="495"/>
                  </a:lnTo>
                  <a:lnTo>
                    <a:pt x="749" y="498"/>
                  </a:lnTo>
                  <a:lnTo>
                    <a:pt x="747" y="502"/>
                  </a:lnTo>
                  <a:lnTo>
                    <a:pt x="746" y="507"/>
                  </a:lnTo>
                  <a:lnTo>
                    <a:pt x="744" y="511"/>
                  </a:lnTo>
                  <a:lnTo>
                    <a:pt x="743" y="515"/>
                  </a:lnTo>
                  <a:lnTo>
                    <a:pt x="743" y="519"/>
                  </a:lnTo>
                  <a:lnTo>
                    <a:pt x="743" y="523"/>
                  </a:lnTo>
                  <a:lnTo>
                    <a:pt x="743" y="526"/>
                  </a:lnTo>
                  <a:lnTo>
                    <a:pt x="743" y="531"/>
                  </a:lnTo>
                  <a:lnTo>
                    <a:pt x="743" y="534"/>
                  </a:lnTo>
                  <a:lnTo>
                    <a:pt x="743" y="537"/>
                  </a:lnTo>
                  <a:lnTo>
                    <a:pt x="743" y="540"/>
                  </a:lnTo>
                  <a:lnTo>
                    <a:pt x="743" y="541"/>
                  </a:lnTo>
                  <a:lnTo>
                    <a:pt x="744" y="543"/>
                  </a:lnTo>
                  <a:lnTo>
                    <a:pt x="744" y="543"/>
                  </a:lnTo>
                  <a:lnTo>
                    <a:pt x="743" y="549"/>
                  </a:lnTo>
                  <a:lnTo>
                    <a:pt x="741" y="555"/>
                  </a:lnTo>
                  <a:lnTo>
                    <a:pt x="738" y="558"/>
                  </a:lnTo>
                  <a:lnTo>
                    <a:pt x="735" y="559"/>
                  </a:lnTo>
                  <a:lnTo>
                    <a:pt x="732" y="561"/>
                  </a:lnTo>
                  <a:lnTo>
                    <a:pt x="729" y="561"/>
                  </a:lnTo>
                  <a:lnTo>
                    <a:pt x="726" y="561"/>
                  </a:lnTo>
                  <a:lnTo>
                    <a:pt x="725" y="561"/>
                  </a:lnTo>
                  <a:lnTo>
                    <a:pt x="720" y="565"/>
                  </a:lnTo>
                  <a:lnTo>
                    <a:pt x="714" y="570"/>
                  </a:lnTo>
                  <a:lnTo>
                    <a:pt x="710" y="571"/>
                  </a:lnTo>
                  <a:lnTo>
                    <a:pt x="707" y="571"/>
                  </a:lnTo>
                  <a:lnTo>
                    <a:pt x="704" y="571"/>
                  </a:lnTo>
                  <a:lnTo>
                    <a:pt x="701" y="570"/>
                  </a:lnTo>
                  <a:lnTo>
                    <a:pt x="699" y="570"/>
                  </a:lnTo>
                  <a:lnTo>
                    <a:pt x="699" y="570"/>
                  </a:lnTo>
                  <a:lnTo>
                    <a:pt x="692" y="576"/>
                  </a:lnTo>
                  <a:lnTo>
                    <a:pt x="687" y="579"/>
                  </a:lnTo>
                  <a:lnTo>
                    <a:pt x="683" y="579"/>
                  </a:lnTo>
                  <a:lnTo>
                    <a:pt x="678" y="579"/>
                  </a:lnTo>
                  <a:lnTo>
                    <a:pt x="675" y="579"/>
                  </a:lnTo>
                  <a:lnTo>
                    <a:pt x="672" y="576"/>
                  </a:lnTo>
                  <a:lnTo>
                    <a:pt x="671" y="576"/>
                  </a:lnTo>
                  <a:lnTo>
                    <a:pt x="671" y="574"/>
                  </a:lnTo>
                  <a:lnTo>
                    <a:pt x="666" y="567"/>
                  </a:lnTo>
                  <a:lnTo>
                    <a:pt x="666" y="564"/>
                  </a:lnTo>
                  <a:lnTo>
                    <a:pt x="668" y="561"/>
                  </a:lnTo>
                  <a:lnTo>
                    <a:pt x="669" y="562"/>
                  </a:lnTo>
                  <a:lnTo>
                    <a:pt x="674" y="564"/>
                  </a:lnTo>
                  <a:lnTo>
                    <a:pt x="677" y="565"/>
                  </a:lnTo>
                  <a:lnTo>
                    <a:pt x="680" y="567"/>
                  </a:lnTo>
                  <a:lnTo>
                    <a:pt x="680" y="568"/>
                  </a:lnTo>
                  <a:lnTo>
                    <a:pt x="695" y="562"/>
                  </a:lnTo>
                  <a:lnTo>
                    <a:pt x="687" y="552"/>
                  </a:lnTo>
                  <a:lnTo>
                    <a:pt x="687" y="552"/>
                  </a:lnTo>
                  <a:lnTo>
                    <a:pt x="689" y="551"/>
                  </a:lnTo>
                  <a:lnTo>
                    <a:pt x="689" y="549"/>
                  </a:lnTo>
                  <a:lnTo>
                    <a:pt x="691" y="548"/>
                  </a:lnTo>
                  <a:lnTo>
                    <a:pt x="687" y="541"/>
                  </a:lnTo>
                  <a:lnTo>
                    <a:pt x="684" y="537"/>
                  </a:lnTo>
                  <a:lnTo>
                    <a:pt x="681" y="535"/>
                  </a:lnTo>
                  <a:lnTo>
                    <a:pt x="680" y="534"/>
                  </a:lnTo>
                  <a:lnTo>
                    <a:pt x="678" y="535"/>
                  </a:lnTo>
                  <a:lnTo>
                    <a:pt x="677" y="537"/>
                  </a:lnTo>
                  <a:lnTo>
                    <a:pt x="677" y="538"/>
                  </a:lnTo>
                  <a:lnTo>
                    <a:pt x="677" y="540"/>
                  </a:lnTo>
                  <a:lnTo>
                    <a:pt x="680" y="546"/>
                  </a:lnTo>
                  <a:lnTo>
                    <a:pt x="680" y="549"/>
                  </a:lnTo>
                  <a:lnTo>
                    <a:pt x="678" y="551"/>
                  </a:lnTo>
                  <a:lnTo>
                    <a:pt x="675" y="552"/>
                  </a:lnTo>
                  <a:lnTo>
                    <a:pt x="672" y="552"/>
                  </a:lnTo>
                  <a:lnTo>
                    <a:pt x="669" y="552"/>
                  </a:lnTo>
                  <a:lnTo>
                    <a:pt x="668" y="551"/>
                  </a:lnTo>
                  <a:lnTo>
                    <a:pt x="666" y="551"/>
                  </a:lnTo>
                  <a:lnTo>
                    <a:pt x="660" y="541"/>
                  </a:lnTo>
                  <a:lnTo>
                    <a:pt x="656" y="532"/>
                  </a:lnTo>
                  <a:lnTo>
                    <a:pt x="651" y="525"/>
                  </a:lnTo>
                  <a:lnTo>
                    <a:pt x="647" y="519"/>
                  </a:lnTo>
                  <a:lnTo>
                    <a:pt x="641" y="515"/>
                  </a:lnTo>
                  <a:lnTo>
                    <a:pt x="635" y="513"/>
                  </a:lnTo>
                  <a:lnTo>
                    <a:pt x="630" y="510"/>
                  </a:lnTo>
                  <a:lnTo>
                    <a:pt x="626" y="507"/>
                  </a:lnTo>
                  <a:lnTo>
                    <a:pt x="623" y="505"/>
                  </a:lnTo>
                  <a:lnTo>
                    <a:pt x="618" y="505"/>
                  </a:lnTo>
                  <a:lnTo>
                    <a:pt x="614" y="505"/>
                  </a:lnTo>
                  <a:lnTo>
                    <a:pt x="611" y="505"/>
                  </a:lnTo>
                  <a:lnTo>
                    <a:pt x="609" y="505"/>
                  </a:lnTo>
                  <a:lnTo>
                    <a:pt x="606" y="505"/>
                  </a:lnTo>
                  <a:lnTo>
                    <a:pt x="605" y="505"/>
                  </a:lnTo>
                  <a:lnTo>
                    <a:pt x="605" y="505"/>
                  </a:lnTo>
                  <a:lnTo>
                    <a:pt x="605" y="507"/>
                  </a:lnTo>
                  <a:lnTo>
                    <a:pt x="605" y="507"/>
                  </a:lnTo>
                  <a:lnTo>
                    <a:pt x="603" y="505"/>
                  </a:lnTo>
                  <a:lnTo>
                    <a:pt x="602" y="502"/>
                  </a:lnTo>
                  <a:lnTo>
                    <a:pt x="599" y="501"/>
                  </a:lnTo>
                  <a:lnTo>
                    <a:pt x="597" y="498"/>
                  </a:lnTo>
                  <a:lnTo>
                    <a:pt x="596" y="495"/>
                  </a:lnTo>
                  <a:lnTo>
                    <a:pt x="594" y="493"/>
                  </a:lnTo>
                  <a:lnTo>
                    <a:pt x="593" y="491"/>
                  </a:lnTo>
                  <a:lnTo>
                    <a:pt x="590" y="477"/>
                  </a:lnTo>
                  <a:lnTo>
                    <a:pt x="587" y="465"/>
                  </a:lnTo>
                  <a:lnTo>
                    <a:pt x="582" y="458"/>
                  </a:lnTo>
                  <a:lnTo>
                    <a:pt x="579" y="453"/>
                  </a:lnTo>
                  <a:lnTo>
                    <a:pt x="576" y="452"/>
                  </a:lnTo>
                  <a:lnTo>
                    <a:pt x="573" y="452"/>
                  </a:lnTo>
                  <a:lnTo>
                    <a:pt x="572" y="452"/>
                  </a:lnTo>
                  <a:lnTo>
                    <a:pt x="572" y="452"/>
                  </a:lnTo>
                  <a:lnTo>
                    <a:pt x="564" y="445"/>
                  </a:lnTo>
                  <a:lnTo>
                    <a:pt x="560" y="435"/>
                  </a:lnTo>
                  <a:lnTo>
                    <a:pt x="560" y="420"/>
                  </a:lnTo>
                  <a:lnTo>
                    <a:pt x="554" y="411"/>
                  </a:lnTo>
                  <a:lnTo>
                    <a:pt x="560" y="399"/>
                  </a:lnTo>
                  <a:lnTo>
                    <a:pt x="548" y="406"/>
                  </a:lnTo>
                  <a:lnTo>
                    <a:pt x="548" y="405"/>
                  </a:lnTo>
                  <a:lnTo>
                    <a:pt x="546" y="405"/>
                  </a:lnTo>
                  <a:lnTo>
                    <a:pt x="543" y="403"/>
                  </a:lnTo>
                  <a:lnTo>
                    <a:pt x="542" y="402"/>
                  </a:lnTo>
                  <a:lnTo>
                    <a:pt x="539" y="400"/>
                  </a:lnTo>
                  <a:lnTo>
                    <a:pt x="537" y="400"/>
                  </a:lnTo>
                  <a:lnTo>
                    <a:pt x="536" y="399"/>
                  </a:lnTo>
                  <a:lnTo>
                    <a:pt x="536" y="400"/>
                  </a:lnTo>
                  <a:lnTo>
                    <a:pt x="540" y="408"/>
                  </a:lnTo>
                  <a:lnTo>
                    <a:pt x="545" y="414"/>
                  </a:lnTo>
                  <a:lnTo>
                    <a:pt x="546" y="418"/>
                  </a:lnTo>
                  <a:lnTo>
                    <a:pt x="546" y="420"/>
                  </a:lnTo>
                  <a:lnTo>
                    <a:pt x="545" y="420"/>
                  </a:lnTo>
                  <a:lnTo>
                    <a:pt x="543" y="420"/>
                  </a:lnTo>
                  <a:lnTo>
                    <a:pt x="540" y="419"/>
                  </a:lnTo>
                  <a:lnTo>
                    <a:pt x="539" y="418"/>
                  </a:lnTo>
                  <a:lnTo>
                    <a:pt x="534" y="415"/>
                  </a:lnTo>
                  <a:lnTo>
                    <a:pt x="531" y="412"/>
                  </a:lnTo>
                  <a:lnTo>
                    <a:pt x="527" y="409"/>
                  </a:lnTo>
                  <a:lnTo>
                    <a:pt x="525" y="406"/>
                  </a:lnTo>
                  <a:lnTo>
                    <a:pt x="522" y="403"/>
                  </a:lnTo>
                  <a:lnTo>
                    <a:pt x="519" y="400"/>
                  </a:lnTo>
                  <a:lnTo>
                    <a:pt x="518" y="399"/>
                  </a:lnTo>
                  <a:lnTo>
                    <a:pt x="518" y="399"/>
                  </a:lnTo>
                  <a:lnTo>
                    <a:pt x="515" y="386"/>
                  </a:lnTo>
                  <a:lnTo>
                    <a:pt x="492" y="359"/>
                  </a:lnTo>
                  <a:lnTo>
                    <a:pt x="494" y="359"/>
                  </a:lnTo>
                  <a:lnTo>
                    <a:pt x="495" y="357"/>
                  </a:lnTo>
                  <a:lnTo>
                    <a:pt x="497" y="357"/>
                  </a:lnTo>
                  <a:lnTo>
                    <a:pt x="498" y="356"/>
                  </a:lnTo>
                  <a:lnTo>
                    <a:pt x="500" y="356"/>
                  </a:lnTo>
                  <a:lnTo>
                    <a:pt x="501" y="354"/>
                  </a:lnTo>
                  <a:lnTo>
                    <a:pt x="503" y="354"/>
                  </a:lnTo>
                  <a:lnTo>
                    <a:pt x="503" y="354"/>
                  </a:lnTo>
                  <a:lnTo>
                    <a:pt x="498" y="353"/>
                  </a:lnTo>
                  <a:lnTo>
                    <a:pt x="497" y="349"/>
                  </a:lnTo>
                  <a:lnTo>
                    <a:pt x="497" y="345"/>
                  </a:lnTo>
                  <a:lnTo>
                    <a:pt x="497" y="339"/>
                  </a:lnTo>
                  <a:lnTo>
                    <a:pt x="498" y="333"/>
                  </a:lnTo>
                  <a:lnTo>
                    <a:pt x="500" y="327"/>
                  </a:lnTo>
                  <a:lnTo>
                    <a:pt x="500" y="323"/>
                  </a:lnTo>
                  <a:lnTo>
                    <a:pt x="500" y="321"/>
                  </a:lnTo>
                  <a:lnTo>
                    <a:pt x="497" y="313"/>
                  </a:lnTo>
                  <a:lnTo>
                    <a:pt x="495" y="307"/>
                  </a:lnTo>
                  <a:lnTo>
                    <a:pt x="492" y="304"/>
                  </a:lnTo>
                  <a:lnTo>
                    <a:pt x="492" y="303"/>
                  </a:lnTo>
                  <a:lnTo>
                    <a:pt x="490" y="303"/>
                  </a:lnTo>
                  <a:lnTo>
                    <a:pt x="489" y="304"/>
                  </a:lnTo>
                  <a:lnTo>
                    <a:pt x="489" y="307"/>
                  </a:lnTo>
                  <a:lnTo>
                    <a:pt x="487" y="310"/>
                  </a:lnTo>
                  <a:lnTo>
                    <a:pt x="487" y="315"/>
                  </a:lnTo>
                  <a:lnTo>
                    <a:pt x="487" y="319"/>
                  </a:lnTo>
                  <a:lnTo>
                    <a:pt x="487" y="323"/>
                  </a:lnTo>
                  <a:lnTo>
                    <a:pt x="487" y="327"/>
                  </a:lnTo>
                  <a:lnTo>
                    <a:pt x="487" y="332"/>
                  </a:lnTo>
                  <a:lnTo>
                    <a:pt x="487" y="334"/>
                  </a:lnTo>
                  <a:lnTo>
                    <a:pt x="487" y="337"/>
                  </a:lnTo>
                  <a:lnTo>
                    <a:pt x="487" y="337"/>
                  </a:lnTo>
                  <a:lnTo>
                    <a:pt x="487" y="337"/>
                  </a:lnTo>
                  <a:lnTo>
                    <a:pt x="485" y="336"/>
                  </a:lnTo>
                  <a:lnTo>
                    <a:pt x="482" y="333"/>
                  </a:lnTo>
                  <a:lnTo>
                    <a:pt x="479" y="330"/>
                  </a:lnTo>
                  <a:lnTo>
                    <a:pt x="474" y="327"/>
                  </a:lnTo>
                  <a:lnTo>
                    <a:pt x="473" y="324"/>
                  </a:lnTo>
                  <a:lnTo>
                    <a:pt x="470" y="323"/>
                  </a:lnTo>
                  <a:lnTo>
                    <a:pt x="470" y="321"/>
                  </a:lnTo>
                  <a:lnTo>
                    <a:pt x="471" y="316"/>
                  </a:lnTo>
                  <a:lnTo>
                    <a:pt x="473" y="309"/>
                  </a:lnTo>
                  <a:lnTo>
                    <a:pt x="473" y="303"/>
                  </a:lnTo>
                  <a:lnTo>
                    <a:pt x="473" y="297"/>
                  </a:lnTo>
                  <a:lnTo>
                    <a:pt x="471" y="291"/>
                  </a:lnTo>
                  <a:lnTo>
                    <a:pt x="471" y="288"/>
                  </a:lnTo>
                  <a:lnTo>
                    <a:pt x="470" y="285"/>
                  </a:lnTo>
                  <a:lnTo>
                    <a:pt x="470" y="283"/>
                  </a:lnTo>
                  <a:lnTo>
                    <a:pt x="473" y="277"/>
                  </a:lnTo>
                  <a:lnTo>
                    <a:pt x="474" y="273"/>
                  </a:lnTo>
                  <a:lnTo>
                    <a:pt x="476" y="267"/>
                  </a:lnTo>
                  <a:lnTo>
                    <a:pt x="476" y="263"/>
                  </a:lnTo>
                  <a:lnTo>
                    <a:pt x="477" y="257"/>
                  </a:lnTo>
                  <a:lnTo>
                    <a:pt x="477" y="253"/>
                  </a:lnTo>
                  <a:lnTo>
                    <a:pt x="477" y="247"/>
                  </a:lnTo>
                  <a:lnTo>
                    <a:pt x="477" y="243"/>
                  </a:lnTo>
                  <a:lnTo>
                    <a:pt x="476" y="239"/>
                  </a:lnTo>
                  <a:lnTo>
                    <a:pt x="476" y="234"/>
                  </a:lnTo>
                  <a:lnTo>
                    <a:pt x="474" y="231"/>
                  </a:lnTo>
                  <a:lnTo>
                    <a:pt x="474" y="227"/>
                  </a:lnTo>
                  <a:lnTo>
                    <a:pt x="474" y="225"/>
                  </a:lnTo>
                  <a:lnTo>
                    <a:pt x="473" y="223"/>
                  </a:lnTo>
                  <a:lnTo>
                    <a:pt x="473" y="222"/>
                  </a:lnTo>
                  <a:lnTo>
                    <a:pt x="473" y="222"/>
                  </a:lnTo>
                  <a:lnTo>
                    <a:pt x="473" y="222"/>
                  </a:lnTo>
                  <a:lnTo>
                    <a:pt x="473" y="220"/>
                  </a:lnTo>
                  <a:lnTo>
                    <a:pt x="473" y="217"/>
                  </a:lnTo>
                  <a:lnTo>
                    <a:pt x="473" y="216"/>
                  </a:lnTo>
                  <a:lnTo>
                    <a:pt x="471" y="213"/>
                  </a:lnTo>
                  <a:lnTo>
                    <a:pt x="471" y="210"/>
                  </a:lnTo>
                  <a:lnTo>
                    <a:pt x="470" y="209"/>
                  </a:lnTo>
                  <a:lnTo>
                    <a:pt x="470" y="209"/>
                  </a:lnTo>
                  <a:lnTo>
                    <a:pt x="467" y="207"/>
                  </a:lnTo>
                  <a:lnTo>
                    <a:pt x="464" y="204"/>
                  </a:lnTo>
                  <a:lnTo>
                    <a:pt x="461" y="201"/>
                  </a:lnTo>
                  <a:lnTo>
                    <a:pt x="459" y="195"/>
                  </a:lnTo>
                  <a:lnTo>
                    <a:pt x="456" y="192"/>
                  </a:lnTo>
                  <a:lnTo>
                    <a:pt x="453" y="189"/>
                  </a:lnTo>
                  <a:lnTo>
                    <a:pt x="452" y="186"/>
                  </a:lnTo>
                  <a:lnTo>
                    <a:pt x="452" y="184"/>
                  </a:lnTo>
                  <a:lnTo>
                    <a:pt x="441" y="187"/>
                  </a:lnTo>
                  <a:lnTo>
                    <a:pt x="435" y="187"/>
                  </a:lnTo>
                  <a:lnTo>
                    <a:pt x="431" y="187"/>
                  </a:lnTo>
                  <a:lnTo>
                    <a:pt x="429" y="186"/>
                  </a:lnTo>
                  <a:lnTo>
                    <a:pt x="428" y="183"/>
                  </a:lnTo>
                  <a:lnTo>
                    <a:pt x="428" y="181"/>
                  </a:lnTo>
                  <a:lnTo>
                    <a:pt x="429" y="181"/>
                  </a:lnTo>
                  <a:lnTo>
                    <a:pt x="429" y="180"/>
                  </a:lnTo>
                  <a:lnTo>
                    <a:pt x="421" y="174"/>
                  </a:lnTo>
                  <a:lnTo>
                    <a:pt x="410" y="161"/>
                  </a:lnTo>
                  <a:lnTo>
                    <a:pt x="395" y="151"/>
                  </a:lnTo>
                  <a:lnTo>
                    <a:pt x="393" y="151"/>
                  </a:lnTo>
                  <a:lnTo>
                    <a:pt x="393" y="148"/>
                  </a:lnTo>
                  <a:lnTo>
                    <a:pt x="388" y="146"/>
                  </a:lnTo>
                  <a:lnTo>
                    <a:pt x="385" y="141"/>
                  </a:lnTo>
                  <a:lnTo>
                    <a:pt x="381" y="137"/>
                  </a:lnTo>
                  <a:lnTo>
                    <a:pt x="378" y="132"/>
                  </a:lnTo>
                  <a:lnTo>
                    <a:pt x="377" y="129"/>
                  </a:lnTo>
                  <a:lnTo>
                    <a:pt x="375" y="128"/>
                  </a:lnTo>
                  <a:lnTo>
                    <a:pt x="366" y="121"/>
                  </a:lnTo>
                  <a:lnTo>
                    <a:pt x="360" y="117"/>
                  </a:lnTo>
                  <a:lnTo>
                    <a:pt x="354" y="111"/>
                  </a:lnTo>
                  <a:lnTo>
                    <a:pt x="348" y="108"/>
                  </a:lnTo>
                  <a:lnTo>
                    <a:pt x="342" y="105"/>
                  </a:lnTo>
                  <a:lnTo>
                    <a:pt x="338" y="104"/>
                  </a:lnTo>
                  <a:lnTo>
                    <a:pt x="335" y="104"/>
                  </a:lnTo>
                  <a:lnTo>
                    <a:pt x="333" y="102"/>
                  </a:lnTo>
                  <a:lnTo>
                    <a:pt x="319" y="102"/>
                  </a:lnTo>
                  <a:lnTo>
                    <a:pt x="311" y="102"/>
                  </a:lnTo>
                  <a:lnTo>
                    <a:pt x="305" y="107"/>
                  </a:lnTo>
                  <a:lnTo>
                    <a:pt x="300" y="111"/>
                  </a:lnTo>
                  <a:lnTo>
                    <a:pt x="300" y="117"/>
                  </a:lnTo>
                  <a:lnTo>
                    <a:pt x="300" y="121"/>
                  </a:lnTo>
                  <a:lnTo>
                    <a:pt x="302" y="124"/>
                  </a:lnTo>
                  <a:lnTo>
                    <a:pt x="302" y="126"/>
                  </a:lnTo>
                  <a:lnTo>
                    <a:pt x="296" y="124"/>
                  </a:lnTo>
                  <a:lnTo>
                    <a:pt x="289" y="126"/>
                  </a:lnTo>
                  <a:lnTo>
                    <a:pt x="283" y="128"/>
                  </a:lnTo>
                  <a:lnTo>
                    <a:pt x="279" y="131"/>
                  </a:lnTo>
                  <a:lnTo>
                    <a:pt x="275" y="135"/>
                  </a:lnTo>
                  <a:lnTo>
                    <a:pt x="270" y="138"/>
                  </a:lnTo>
                  <a:lnTo>
                    <a:pt x="267" y="141"/>
                  </a:lnTo>
                  <a:lnTo>
                    <a:pt x="267" y="143"/>
                  </a:lnTo>
                  <a:lnTo>
                    <a:pt x="262" y="148"/>
                  </a:lnTo>
                  <a:lnTo>
                    <a:pt x="259" y="150"/>
                  </a:lnTo>
                  <a:lnTo>
                    <a:pt x="258" y="150"/>
                  </a:lnTo>
                  <a:lnTo>
                    <a:pt x="258" y="148"/>
                  </a:lnTo>
                  <a:lnTo>
                    <a:pt x="258" y="147"/>
                  </a:lnTo>
                  <a:lnTo>
                    <a:pt x="259" y="144"/>
                  </a:lnTo>
                  <a:lnTo>
                    <a:pt x="261" y="143"/>
                  </a:lnTo>
                  <a:lnTo>
                    <a:pt x="261" y="141"/>
                  </a:lnTo>
                  <a:lnTo>
                    <a:pt x="259" y="141"/>
                  </a:lnTo>
                  <a:lnTo>
                    <a:pt x="259" y="143"/>
                  </a:lnTo>
                  <a:lnTo>
                    <a:pt x="256" y="146"/>
                  </a:lnTo>
                  <a:lnTo>
                    <a:pt x="253" y="147"/>
                  </a:lnTo>
                  <a:lnTo>
                    <a:pt x="252" y="150"/>
                  </a:lnTo>
                  <a:lnTo>
                    <a:pt x="249" y="151"/>
                  </a:lnTo>
                  <a:lnTo>
                    <a:pt x="247" y="153"/>
                  </a:lnTo>
                  <a:lnTo>
                    <a:pt x="246" y="154"/>
                  </a:lnTo>
                  <a:lnTo>
                    <a:pt x="240" y="153"/>
                  </a:lnTo>
                  <a:lnTo>
                    <a:pt x="234" y="153"/>
                  </a:lnTo>
                  <a:lnTo>
                    <a:pt x="229" y="154"/>
                  </a:lnTo>
                  <a:lnTo>
                    <a:pt x="225" y="157"/>
                  </a:lnTo>
                  <a:lnTo>
                    <a:pt x="220" y="159"/>
                  </a:lnTo>
                  <a:lnTo>
                    <a:pt x="217" y="160"/>
                  </a:lnTo>
                  <a:lnTo>
                    <a:pt x="214" y="161"/>
                  </a:lnTo>
                  <a:lnTo>
                    <a:pt x="214" y="161"/>
                  </a:lnTo>
                  <a:lnTo>
                    <a:pt x="209" y="156"/>
                  </a:lnTo>
                  <a:lnTo>
                    <a:pt x="206" y="151"/>
                  </a:lnTo>
                  <a:lnTo>
                    <a:pt x="206" y="151"/>
                  </a:lnTo>
                  <a:lnTo>
                    <a:pt x="207" y="151"/>
                  </a:lnTo>
                  <a:lnTo>
                    <a:pt x="210" y="153"/>
                  </a:lnTo>
                  <a:lnTo>
                    <a:pt x="213" y="156"/>
                  </a:lnTo>
                  <a:lnTo>
                    <a:pt x="216" y="157"/>
                  </a:lnTo>
                  <a:lnTo>
                    <a:pt x="217" y="157"/>
                  </a:lnTo>
                  <a:lnTo>
                    <a:pt x="217" y="148"/>
                  </a:lnTo>
                  <a:lnTo>
                    <a:pt x="209" y="137"/>
                  </a:lnTo>
                  <a:lnTo>
                    <a:pt x="184" y="118"/>
                  </a:lnTo>
                  <a:lnTo>
                    <a:pt x="196" y="120"/>
                  </a:lnTo>
                  <a:lnTo>
                    <a:pt x="201" y="121"/>
                  </a:lnTo>
                  <a:lnTo>
                    <a:pt x="201" y="120"/>
                  </a:lnTo>
                  <a:lnTo>
                    <a:pt x="198" y="118"/>
                  </a:lnTo>
                  <a:lnTo>
                    <a:pt x="195" y="115"/>
                  </a:lnTo>
                  <a:lnTo>
                    <a:pt x="189" y="114"/>
                  </a:lnTo>
                  <a:lnTo>
                    <a:pt x="184" y="111"/>
                  </a:lnTo>
                  <a:lnTo>
                    <a:pt x="183" y="111"/>
                  </a:lnTo>
                  <a:lnTo>
                    <a:pt x="189" y="98"/>
                  </a:lnTo>
                  <a:lnTo>
                    <a:pt x="173" y="101"/>
                  </a:lnTo>
                  <a:lnTo>
                    <a:pt x="173" y="101"/>
                  </a:lnTo>
                  <a:lnTo>
                    <a:pt x="173" y="102"/>
                  </a:lnTo>
                  <a:lnTo>
                    <a:pt x="174" y="105"/>
                  </a:lnTo>
                  <a:lnTo>
                    <a:pt x="174" y="107"/>
                  </a:lnTo>
                  <a:lnTo>
                    <a:pt x="174" y="110"/>
                  </a:lnTo>
                  <a:lnTo>
                    <a:pt x="176" y="113"/>
                  </a:lnTo>
                  <a:lnTo>
                    <a:pt x="176" y="114"/>
                  </a:lnTo>
                  <a:lnTo>
                    <a:pt x="176" y="114"/>
                  </a:lnTo>
                  <a:lnTo>
                    <a:pt x="170" y="110"/>
                  </a:lnTo>
                  <a:lnTo>
                    <a:pt x="163" y="107"/>
                  </a:lnTo>
                  <a:lnTo>
                    <a:pt x="157" y="104"/>
                  </a:lnTo>
                  <a:lnTo>
                    <a:pt x="151" y="102"/>
                  </a:lnTo>
                  <a:lnTo>
                    <a:pt x="145" y="99"/>
                  </a:lnTo>
                  <a:lnTo>
                    <a:pt x="138" y="98"/>
                  </a:lnTo>
                  <a:lnTo>
                    <a:pt x="134" y="96"/>
                  </a:lnTo>
                  <a:lnTo>
                    <a:pt x="129" y="96"/>
                  </a:lnTo>
                  <a:lnTo>
                    <a:pt x="124" y="96"/>
                  </a:lnTo>
                  <a:lnTo>
                    <a:pt x="120" y="96"/>
                  </a:lnTo>
                  <a:lnTo>
                    <a:pt x="115" y="96"/>
                  </a:lnTo>
                  <a:lnTo>
                    <a:pt x="112" y="96"/>
                  </a:lnTo>
                  <a:lnTo>
                    <a:pt x="109" y="96"/>
                  </a:lnTo>
                  <a:lnTo>
                    <a:pt x="108" y="96"/>
                  </a:lnTo>
                  <a:lnTo>
                    <a:pt x="107" y="96"/>
                  </a:lnTo>
                  <a:lnTo>
                    <a:pt x="107" y="96"/>
                  </a:lnTo>
                  <a:lnTo>
                    <a:pt x="107" y="96"/>
                  </a:lnTo>
                  <a:lnTo>
                    <a:pt x="108" y="96"/>
                  </a:lnTo>
                  <a:lnTo>
                    <a:pt x="109" y="94"/>
                  </a:lnTo>
                  <a:lnTo>
                    <a:pt x="112" y="94"/>
                  </a:lnTo>
                  <a:lnTo>
                    <a:pt x="115" y="94"/>
                  </a:lnTo>
                  <a:lnTo>
                    <a:pt x="118" y="93"/>
                  </a:lnTo>
                  <a:lnTo>
                    <a:pt x="120" y="93"/>
                  </a:lnTo>
                  <a:lnTo>
                    <a:pt x="121" y="93"/>
                  </a:lnTo>
                  <a:lnTo>
                    <a:pt x="132" y="93"/>
                  </a:lnTo>
                  <a:lnTo>
                    <a:pt x="138" y="91"/>
                  </a:lnTo>
                  <a:lnTo>
                    <a:pt x="138" y="91"/>
                  </a:lnTo>
                  <a:lnTo>
                    <a:pt x="137" y="88"/>
                  </a:lnTo>
                  <a:lnTo>
                    <a:pt x="131" y="88"/>
                  </a:lnTo>
                  <a:lnTo>
                    <a:pt x="126" y="87"/>
                  </a:lnTo>
                  <a:lnTo>
                    <a:pt x="123" y="85"/>
                  </a:lnTo>
                  <a:lnTo>
                    <a:pt x="120" y="85"/>
                  </a:lnTo>
                  <a:lnTo>
                    <a:pt x="94" y="91"/>
                  </a:lnTo>
                  <a:lnTo>
                    <a:pt x="85" y="96"/>
                  </a:lnTo>
                  <a:lnTo>
                    <a:pt x="85" y="96"/>
                  </a:lnTo>
                  <a:lnTo>
                    <a:pt x="82" y="96"/>
                  </a:lnTo>
                  <a:lnTo>
                    <a:pt x="79" y="96"/>
                  </a:lnTo>
                  <a:lnTo>
                    <a:pt x="75" y="96"/>
                  </a:lnTo>
                  <a:lnTo>
                    <a:pt x="72" y="96"/>
                  </a:lnTo>
                  <a:lnTo>
                    <a:pt x="68" y="96"/>
                  </a:lnTo>
                  <a:lnTo>
                    <a:pt x="66" y="98"/>
                  </a:lnTo>
                  <a:lnTo>
                    <a:pt x="65" y="98"/>
                  </a:lnTo>
                  <a:lnTo>
                    <a:pt x="54" y="102"/>
                  </a:lnTo>
                  <a:lnTo>
                    <a:pt x="46" y="105"/>
                  </a:lnTo>
                  <a:lnTo>
                    <a:pt x="43" y="105"/>
                  </a:lnTo>
                  <a:lnTo>
                    <a:pt x="45" y="104"/>
                  </a:lnTo>
                  <a:lnTo>
                    <a:pt x="48" y="102"/>
                  </a:lnTo>
                  <a:lnTo>
                    <a:pt x="52" y="99"/>
                  </a:lnTo>
                  <a:lnTo>
                    <a:pt x="55" y="98"/>
                  </a:lnTo>
                  <a:lnTo>
                    <a:pt x="57" y="96"/>
                  </a:lnTo>
                  <a:lnTo>
                    <a:pt x="61" y="93"/>
                  </a:lnTo>
                  <a:lnTo>
                    <a:pt x="63" y="90"/>
                  </a:lnTo>
                  <a:lnTo>
                    <a:pt x="63" y="88"/>
                  </a:lnTo>
                  <a:lnTo>
                    <a:pt x="60" y="88"/>
                  </a:lnTo>
                  <a:lnTo>
                    <a:pt x="57" y="88"/>
                  </a:lnTo>
                  <a:lnTo>
                    <a:pt x="54" y="90"/>
                  </a:lnTo>
                  <a:lnTo>
                    <a:pt x="51" y="90"/>
                  </a:lnTo>
                  <a:lnTo>
                    <a:pt x="49" y="90"/>
                  </a:lnTo>
                  <a:lnTo>
                    <a:pt x="42" y="84"/>
                  </a:lnTo>
                  <a:lnTo>
                    <a:pt x="38" y="81"/>
                  </a:lnTo>
                  <a:lnTo>
                    <a:pt x="36" y="83"/>
                  </a:lnTo>
                  <a:lnTo>
                    <a:pt x="36" y="85"/>
                  </a:lnTo>
                  <a:lnTo>
                    <a:pt x="38" y="88"/>
                  </a:lnTo>
                  <a:lnTo>
                    <a:pt x="40" y="93"/>
                  </a:lnTo>
                  <a:lnTo>
                    <a:pt x="42" y="96"/>
                  </a:lnTo>
                  <a:lnTo>
                    <a:pt x="42" y="96"/>
                  </a:lnTo>
                  <a:lnTo>
                    <a:pt x="36" y="102"/>
                  </a:lnTo>
                  <a:lnTo>
                    <a:pt x="31" y="110"/>
                  </a:lnTo>
                  <a:lnTo>
                    <a:pt x="31" y="110"/>
                  </a:lnTo>
                  <a:lnTo>
                    <a:pt x="30" y="111"/>
                  </a:lnTo>
                  <a:lnTo>
                    <a:pt x="27" y="111"/>
                  </a:lnTo>
                  <a:lnTo>
                    <a:pt x="24" y="113"/>
                  </a:lnTo>
                  <a:lnTo>
                    <a:pt x="22" y="114"/>
                  </a:lnTo>
                  <a:lnTo>
                    <a:pt x="19" y="115"/>
                  </a:lnTo>
                  <a:lnTo>
                    <a:pt x="18" y="115"/>
                  </a:lnTo>
                  <a:lnTo>
                    <a:pt x="18" y="115"/>
                  </a:lnTo>
                  <a:lnTo>
                    <a:pt x="22" y="110"/>
                  </a:lnTo>
                  <a:lnTo>
                    <a:pt x="24" y="107"/>
                  </a:lnTo>
                  <a:lnTo>
                    <a:pt x="25" y="102"/>
                  </a:lnTo>
                  <a:lnTo>
                    <a:pt x="24" y="101"/>
                  </a:lnTo>
                  <a:lnTo>
                    <a:pt x="22" y="98"/>
                  </a:lnTo>
                  <a:lnTo>
                    <a:pt x="21" y="98"/>
                  </a:lnTo>
                  <a:lnTo>
                    <a:pt x="19" y="96"/>
                  </a:lnTo>
                  <a:lnTo>
                    <a:pt x="19" y="96"/>
                  </a:lnTo>
                  <a:lnTo>
                    <a:pt x="19" y="98"/>
                  </a:lnTo>
                  <a:lnTo>
                    <a:pt x="19" y="98"/>
                  </a:lnTo>
                  <a:lnTo>
                    <a:pt x="19" y="96"/>
                  </a:lnTo>
                  <a:lnTo>
                    <a:pt x="19" y="96"/>
                  </a:lnTo>
                  <a:lnTo>
                    <a:pt x="19" y="94"/>
                  </a:lnTo>
                  <a:lnTo>
                    <a:pt x="18" y="91"/>
                  </a:lnTo>
                  <a:lnTo>
                    <a:pt x="18" y="90"/>
                  </a:lnTo>
                  <a:lnTo>
                    <a:pt x="18" y="88"/>
                  </a:lnTo>
                  <a:lnTo>
                    <a:pt x="18" y="88"/>
                  </a:lnTo>
                  <a:lnTo>
                    <a:pt x="21" y="84"/>
                  </a:lnTo>
                  <a:lnTo>
                    <a:pt x="21" y="78"/>
                  </a:lnTo>
                  <a:lnTo>
                    <a:pt x="18" y="74"/>
                  </a:lnTo>
                  <a:lnTo>
                    <a:pt x="13" y="69"/>
                  </a:lnTo>
                  <a:lnTo>
                    <a:pt x="9" y="66"/>
                  </a:lnTo>
                  <a:lnTo>
                    <a:pt x="5" y="63"/>
                  </a:lnTo>
                  <a:lnTo>
                    <a:pt x="2" y="61"/>
                  </a:lnTo>
                  <a:lnTo>
                    <a:pt x="0" y="61"/>
                  </a:lnTo>
                  <a:lnTo>
                    <a:pt x="0" y="42"/>
                  </a:lnTo>
                  <a:lnTo>
                    <a:pt x="233" y="20"/>
                  </a:lnTo>
                  <a:lnTo>
                    <a:pt x="247" y="47"/>
                  </a:lnTo>
                  <a:lnTo>
                    <a:pt x="485" y="31"/>
                  </a:lnTo>
                  <a:lnTo>
                    <a:pt x="492" y="50"/>
                  </a:lnTo>
                  <a:lnTo>
                    <a:pt x="506" y="50"/>
                  </a:lnTo>
                  <a:lnTo>
                    <a:pt x="506" y="48"/>
                  </a:lnTo>
                  <a:lnTo>
                    <a:pt x="504" y="45"/>
                  </a:lnTo>
                  <a:lnTo>
                    <a:pt x="504" y="42"/>
                  </a:lnTo>
                  <a:lnTo>
                    <a:pt x="504" y="38"/>
                  </a:lnTo>
                  <a:lnTo>
                    <a:pt x="503" y="33"/>
                  </a:lnTo>
                  <a:lnTo>
                    <a:pt x="503" y="30"/>
                  </a:lnTo>
                  <a:lnTo>
                    <a:pt x="503" y="27"/>
                  </a:lnTo>
                  <a:lnTo>
                    <a:pt x="503" y="25"/>
                  </a:lnTo>
                  <a:lnTo>
                    <a:pt x="498" y="18"/>
                  </a:lnTo>
                  <a:lnTo>
                    <a:pt x="498" y="11"/>
                  </a:lnTo>
                  <a:lnTo>
                    <a:pt x="498" y="6"/>
                  </a:lnTo>
                  <a:lnTo>
                    <a:pt x="501" y="3"/>
                  </a:lnTo>
                  <a:lnTo>
                    <a:pt x="504" y="0"/>
                  </a:lnTo>
                  <a:lnTo>
                    <a:pt x="506" y="0"/>
                  </a:lnTo>
                  <a:lnTo>
                    <a:pt x="509" y="0"/>
                  </a:lnTo>
                  <a:lnTo>
                    <a:pt x="510" y="0"/>
                  </a:lnTo>
                  <a:lnTo>
                    <a:pt x="515" y="2"/>
                  </a:lnTo>
                  <a:lnTo>
                    <a:pt x="522" y="3"/>
                  </a:lnTo>
                  <a:lnTo>
                    <a:pt x="527" y="5"/>
                  </a:lnTo>
                  <a:lnTo>
                    <a:pt x="533" y="6"/>
                  </a:lnTo>
                  <a:lnTo>
                    <a:pt x="539" y="6"/>
                  </a:lnTo>
                  <a:lnTo>
                    <a:pt x="542" y="6"/>
                  </a:lnTo>
                  <a:lnTo>
                    <a:pt x="545" y="6"/>
                  </a:lnTo>
                  <a:lnTo>
                    <a:pt x="546" y="6"/>
                  </a:lnTo>
                  <a:lnTo>
                    <a:pt x="551" y="11"/>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64" name="Freeform 106"/>
            <p:cNvSpPr>
              <a:spLocks/>
            </p:cNvSpPr>
            <p:nvPr/>
          </p:nvSpPr>
          <p:spPr bwMode="auto">
            <a:xfrm>
              <a:off x="2743010" y="5304896"/>
              <a:ext cx="507569" cy="389343"/>
            </a:xfrm>
            <a:custGeom>
              <a:avLst/>
              <a:gdLst>
                <a:gd name="T0" fmla="*/ 549 w 756"/>
                <a:gd name="T1" fmla="*/ 38 h 580"/>
                <a:gd name="T2" fmla="*/ 539 w 756"/>
                <a:gd name="T3" fmla="*/ 60 h 580"/>
                <a:gd name="T4" fmla="*/ 558 w 756"/>
                <a:gd name="T5" fmla="*/ 39 h 580"/>
                <a:gd name="T6" fmla="*/ 596 w 756"/>
                <a:gd name="T7" fmla="*/ 115 h 580"/>
                <a:gd name="T8" fmla="*/ 627 w 756"/>
                <a:gd name="T9" fmla="*/ 165 h 580"/>
                <a:gd name="T10" fmla="*/ 611 w 756"/>
                <a:gd name="T11" fmla="*/ 147 h 580"/>
                <a:gd name="T12" fmla="*/ 621 w 756"/>
                <a:gd name="T13" fmla="*/ 168 h 580"/>
                <a:gd name="T14" fmla="*/ 639 w 756"/>
                <a:gd name="T15" fmla="*/ 198 h 580"/>
                <a:gd name="T16" fmla="*/ 656 w 756"/>
                <a:gd name="T17" fmla="*/ 236 h 580"/>
                <a:gd name="T18" fmla="*/ 705 w 756"/>
                <a:gd name="T19" fmla="*/ 321 h 580"/>
                <a:gd name="T20" fmla="*/ 724 w 756"/>
                <a:gd name="T21" fmla="*/ 353 h 580"/>
                <a:gd name="T22" fmla="*/ 737 w 756"/>
                <a:gd name="T23" fmla="*/ 375 h 580"/>
                <a:gd name="T24" fmla="*/ 744 w 756"/>
                <a:gd name="T25" fmla="*/ 392 h 580"/>
                <a:gd name="T26" fmla="*/ 755 w 756"/>
                <a:gd name="T27" fmla="*/ 445 h 580"/>
                <a:gd name="T28" fmla="*/ 752 w 756"/>
                <a:gd name="T29" fmla="*/ 495 h 580"/>
                <a:gd name="T30" fmla="*/ 743 w 756"/>
                <a:gd name="T31" fmla="*/ 534 h 580"/>
                <a:gd name="T32" fmla="*/ 735 w 756"/>
                <a:gd name="T33" fmla="*/ 559 h 580"/>
                <a:gd name="T34" fmla="*/ 704 w 756"/>
                <a:gd name="T35" fmla="*/ 571 h 580"/>
                <a:gd name="T36" fmla="*/ 672 w 756"/>
                <a:gd name="T37" fmla="*/ 576 h 580"/>
                <a:gd name="T38" fmla="*/ 680 w 756"/>
                <a:gd name="T39" fmla="*/ 567 h 580"/>
                <a:gd name="T40" fmla="*/ 687 w 756"/>
                <a:gd name="T41" fmla="*/ 541 h 580"/>
                <a:gd name="T42" fmla="*/ 680 w 756"/>
                <a:gd name="T43" fmla="*/ 549 h 580"/>
                <a:gd name="T44" fmla="*/ 651 w 756"/>
                <a:gd name="T45" fmla="*/ 525 h 580"/>
                <a:gd name="T46" fmla="*/ 609 w 756"/>
                <a:gd name="T47" fmla="*/ 505 h 580"/>
                <a:gd name="T48" fmla="*/ 597 w 756"/>
                <a:gd name="T49" fmla="*/ 498 h 580"/>
                <a:gd name="T50" fmla="*/ 573 w 756"/>
                <a:gd name="T51" fmla="*/ 452 h 580"/>
                <a:gd name="T52" fmla="*/ 548 w 756"/>
                <a:gd name="T53" fmla="*/ 405 h 580"/>
                <a:gd name="T54" fmla="*/ 545 w 756"/>
                <a:gd name="T55" fmla="*/ 414 h 580"/>
                <a:gd name="T56" fmla="*/ 525 w 756"/>
                <a:gd name="T57" fmla="*/ 406 h 580"/>
                <a:gd name="T58" fmla="*/ 497 w 756"/>
                <a:gd name="T59" fmla="*/ 357 h 580"/>
                <a:gd name="T60" fmla="*/ 497 w 756"/>
                <a:gd name="T61" fmla="*/ 339 h 580"/>
                <a:gd name="T62" fmla="*/ 490 w 756"/>
                <a:gd name="T63" fmla="*/ 303 h 580"/>
                <a:gd name="T64" fmla="*/ 487 w 756"/>
                <a:gd name="T65" fmla="*/ 337 h 580"/>
                <a:gd name="T66" fmla="*/ 470 w 756"/>
                <a:gd name="T67" fmla="*/ 321 h 580"/>
                <a:gd name="T68" fmla="*/ 470 w 756"/>
                <a:gd name="T69" fmla="*/ 283 h 580"/>
                <a:gd name="T70" fmla="*/ 476 w 756"/>
                <a:gd name="T71" fmla="*/ 234 h 580"/>
                <a:gd name="T72" fmla="*/ 473 w 756"/>
                <a:gd name="T73" fmla="*/ 217 h 580"/>
                <a:gd name="T74" fmla="*/ 459 w 756"/>
                <a:gd name="T75" fmla="*/ 195 h 580"/>
                <a:gd name="T76" fmla="*/ 428 w 756"/>
                <a:gd name="T77" fmla="*/ 183 h 580"/>
                <a:gd name="T78" fmla="*/ 388 w 756"/>
                <a:gd name="T79" fmla="*/ 146 h 580"/>
                <a:gd name="T80" fmla="*/ 348 w 756"/>
                <a:gd name="T81" fmla="*/ 108 h 580"/>
                <a:gd name="T82" fmla="*/ 300 w 756"/>
                <a:gd name="T83" fmla="*/ 117 h 580"/>
                <a:gd name="T84" fmla="*/ 270 w 756"/>
                <a:gd name="T85" fmla="*/ 138 h 580"/>
                <a:gd name="T86" fmla="*/ 261 w 756"/>
                <a:gd name="T87" fmla="*/ 143 h 580"/>
                <a:gd name="T88" fmla="*/ 246 w 756"/>
                <a:gd name="T89" fmla="*/ 154 h 580"/>
                <a:gd name="T90" fmla="*/ 214 w 756"/>
                <a:gd name="T91" fmla="*/ 161 h 580"/>
                <a:gd name="T92" fmla="*/ 209 w 756"/>
                <a:gd name="T93" fmla="*/ 137 h 580"/>
                <a:gd name="T94" fmla="*/ 183 w 756"/>
                <a:gd name="T95" fmla="*/ 111 h 580"/>
                <a:gd name="T96" fmla="*/ 176 w 756"/>
                <a:gd name="T97" fmla="*/ 114 h 580"/>
                <a:gd name="T98" fmla="*/ 129 w 756"/>
                <a:gd name="T99" fmla="*/ 96 h 580"/>
                <a:gd name="T100" fmla="*/ 107 w 756"/>
                <a:gd name="T101" fmla="*/ 96 h 580"/>
                <a:gd name="T102" fmla="*/ 138 w 756"/>
                <a:gd name="T103" fmla="*/ 91 h 580"/>
                <a:gd name="T104" fmla="*/ 85 w 756"/>
                <a:gd name="T105" fmla="*/ 96 h 580"/>
                <a:gd name="T106" fmla="*/ 46 w 756"/>
                <a:gd name="T107" fmla="*/ 105 h 580"/>
                <a:gd name="T108" fmla="*/ 63 w 756"/>
                <a:gd name="T109" fmla="*/ 88 h 580"/>
                <a:gd name="T110" fmla="*/ 36 w 756"/>
                <a:gd name="T111" fmla="*/ 85 h 580"/>
                <a:gd name="T112" fmla="*/ 27 w 756"/>
                <a:gd name="T113" fmla="*/ 111 h 580"/>
                <a:gd name="T114" fmla="*/ 24 w 756"/>
                <a:gd name="T115" fmla="*/ 101 h 580"/>
                <a:gd name="T116" fmla="*/ 19 w 756"/>
                <a:gd name="T117" fmla="*/ 94 h 580"/>
                <a:gd name="T118" fmla="*/ 9 w 756"/>
                <a:gd name="T119" fmla="*/ 66 h 580"/>
                <a:gd name="T120" fmla="*/ 506 w 756"/>
                <a:gd name="T121" fmla="*/ 50 h 580"/>
                <a:gd name="T122" fmla="*/ 498 w 756"/>
                <a:gd name="T123" fmla="*/ 18 h 580"/>
                <a:gd name="T124" fmla="*/ 522 w 756"/>
                <a:gd name="T125" fmla="*/ 3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580">
                  <a:moveTo>
                    <a:pt x="551" y="11"/>
                  </a:moveTo>
                  <a:lnTo>
                    <a:pt x="551" y="27"/>
                  </a:lnTo>
                  <a:lnTo>
                    <a:pt x="555" y="27"/>
                  </a:lnTo>
                  <a:lnTo>
                    <a:pt x="556" y="35"/>
                  </a:lnTo>
                  <a:lnTo>
                    <a:pt x="556" y="35"/>
                  </a:lnTo>
                  <a:lnTo>
                    <a:pt x="555" y="35"/>
                  </a:lnTo>
                  <a:lnTo>
                    <a:pt x="554" y="36"/>
                  </a:lnTo>
                  <a:lnTo>
                    <a:pt x="552" y="36"/>
                  </a:lnTo>
                  <a:lnTo>
                    <a:pt x="549" y="38"/>
                  </a:lnTo>
                  <a:lnTo>
                    <a:pt x="549" y="38"/>
                  </a:lnTo>
                  <a:lnTo>
                    <a:pt x="545" y="38"/>
                  </a:lnTo>
                  <a:lnTo>
                    <a:pt x="543" y="41"/>
                  </a:lnTo>
                  <a:lnTo>
                    <a:pt x="540" y="44"/>
                  </a:lnTo>
                  <a:lnTo>
                    <a:pt x="539" y="48"/>
                  </a:lnTo>
                  <a:lnTo>
                    <a:pt x="539" y="52"/>
                  </a:lnTo>
                  <a:lnTo>
                    <a:pt x="539" y="57"/>
                  </a:lnTo>
                  <a:lnTo>
                    <a:pt x="539" y="58"/>
                  </a:lnTo>
                  <a:lnTo>
                    <a:pt x="539" y="60"/>
                  </a:lnTo>
                  <a:lnTo>
                    <a:pt x="539" y="60"/>
                  </a:lnTo>
                  <a:lnTo>
                    <a:pt x="539" y="60"/>
                  </a:lnTo>
                  <a:lnTo>
                    <a:pt x="540" y="60"/>
                  </a:lnTo>
                  <a:lnTo>
                    <a:pt x="543" y="60"/>
                  </a:lnTo>
                  <a:lnTo>
                    <a:pt x="543" y="58"/>
                  </a:lnTo>
                  <a:lnTo>
                    <a:pt x="543" y="58"/>
                  </a:lnTo>
                  <a:lnTo>
                    <a:pt x="545" y="51"/>
                  </a:lnTo>
                  <a:lnTo>
                    <a:pt x="546" y="45"/>
                  </a:lnTo>
                  <a:lnTo>
                    <a:pt x="549" y="42"/>
                  </a:lnTo>
                  <a:lnTo>
                    <a:pt x="552" y="39"/>
                  </a:lnTo>
                  <a:lnTo>
                    <a:pt x="556" y="39"/>
                  </a:lnTo>
                  <a:lnTo>
                    <a:pt x="558" y="39"/>
                  </a:lnTo>
                  <a:lnTo>
                    <a:pt x="560" y="39"/>
                  </a:lnTo>
                  <a:lnTo>
                    <a:pt x="561" y="41"/>
                  </a:lnTo>
                  <a:lnTo>
                    <a:pt x="579" y="80"/>
                  </a:lnTo>
                  <a:lnTo>
                    <a:pt x="578" y="94"/>
                  </a:lnTo>
                  <a:lnTo>
                    <a:pt x="587" y="111"/>
                  </a:lnTo>
                  <a:lnTo>
                    <a:pt x="590" y="107"/>
                  </a:lnTo>
                  <a:lnTo>
                    <a:pt x="590" y="107"/>
                  </a:lnTo>
                  <a:lnTo>
                    <a:pt x="591" y="108"/>
                  </a:lnTo>
                  <a:lnTo>
                    <a:pt x="593" y="111"/>
                  </a:lnTo>
                  <a:lnTo>
                    <a:pt x="596" y="115"/>
                  </a:lnTo>
                  <a:lnTo>
                    <a:pt x="599" y="121"/>
                  </a:lnTo>
                  <a:lnTo>
                    <a:pt x="602" y="126"/>
                  </a:lnTo>
                  <a:lnTo>
                    <a:pt x="605" y="129"/>
                  </a:lnTo>
                  <a:lnTo>
                    <a:pt x="606" y="134"/>
                  </a:lnTo>
                  <a:lnTo>
                    <a:pt x="608" y="135"/>
                  </a:lnTo>
                  <a:lnTo>
                    <a:pt x="608" y="135"/>
                  </a:lnTo>
                  <a:lnTo>
                    <a:pt x="615" y="147"/>
                  </a:lnTo>
                  <a:lnTo>
                    <a:pt x="621" y="156"/>
                  </a:lnTo>
                  <a:lnTo>
                    <a:pt x="624" y="161"/>
                  </a:lnTo>
                  <a:lnTo>
                    <a:pt x="627" y="165"/>
                  </a:lnTo>
                  <a:lnTo>
                    <a:pt x="627" y="168"/>
                  </a:lnTo>
                  <a:lnTo>
                    <a:pt x="627" y="168"/>
                  </a:lnTo>
                  <a:lnTo>
                    <a:pt x="627" y="168"/>
                  </a:lnTo>
                  <a:lnTo>
                    <a:pt x="624" y="165"/>
                  </a:lnTo>
                  <a:lnTo>
                    <a:pt x="623" y="162"/>
                  </a:lnTo>
                  <a:lnTo>
                    <a:pt x="621" y="160"/>
                  </a:lnTo>
                  <a:lnTo>
                    <a:pt x="618" y="157"/>
                  </a:lnTo>
                  <a:lnTo>
                    <a:pt x="615" y="153"/>
                  </a:lnTo>
                  <a:lnTo>
                    <a:pt x="612" y="150"/>
                  </a:lnTo>
                  <a:lnTo>
                    <a:pt x="611" y="147"/>
                  </a:lnTo>
                  <a:lnTo>
                    <a:pt x="609" y="146"/>
                  </a:lnTo>
                  <a:lnTo>
                    <a:pt x="609" y="146"/>
                  </a:lnTo>
                  <a:lnTo>
                    <a:pt x="605" y="147"/>
                  </a:lnTo>
                  <a:lnTo>
                    <a:pt x="605" y="147"/>
                  </a:lnTo>
                  <a:lnTo>
                    <a:pt x="606" y="147"/>
                  </a:lnTo>
                  <a:lnTo>
                    <a:pt x="608" y="150"/>
                  </a:lnTo>
                  <a:lnTo>
                    <a:pt x="611" y="154"/>
                  </a:lnTo>
                  <a:lnTo>
                    <a:pt x="614" y="159"/>
                  </a:lnTo>
                  <a:lnTo>
                    <a:pt x="618" y="164"/>
                  </a:lnTo>
                  <a:lnTo>
                    <a:pt x="621" y="168"/>
                  </a:lnTo>
                  <a:lnTo>
                    <a:pt x="623" y="171"/>
                  </a:lnTo>
                  <a:lnTo>
                    <a:pt x="623" y="173"/>
                  </a:lnTo>
                  <a:lnTo>
                    <a:pt x="623" y="173"/>
                  </a:lnTo>
                  <a:lnTo>
                    <a:pt x="633" y="183"/>
                  </a:lnTo>
                  <a:lnTo>
                    <a:pt x="639" y="190"/>
                  </a:lnTo>
                  <a:lnTo>
                    <a:pt x="644" y="195"/>
                  </a:lnTo>
                  <a:lnTo>
                    <a:pt x="644" y="198"/>
                  </a:lnTo>
                  <a:lnTo>
                    <a:pt x="642" y="198"/>
                  </a:lnTo>
                  <a:lnTo>
                    <a:pt x="641" y="198"/>
                  </a:lnTo>
                  <a:lnTo>
                    <a:pt x="639" y="198"/>
                  </a:lnTo>
                  <a:lnTo>
                    <a:pt x="638" y="198"/>
                  </a:lnTo>
                  <a:lnTo>
                    <a:pt x="638" y="198"/>
                  </a:lnTo>
                  <a:lnTo>
                    <a:pt x="638" y="198"/>
                  </a:lnTo>
                  <a:lnTo>
                    <a:pt x="638" y="198"/>
                  </a:lnTo>
                  <a:lnTo>
                    <a:pt x="639" y="198"/>
                  </a:lnTo>
                  <a:lnTo>
                    <a:pt x="639" y="198"/>
                  </a:lnTo>
                  <a:lnTo>
                    <a:pt x="639" y="198"/>
                  </a:lnTo>
                  <a:lnTo>
                    <a:pt x="644" y="211"/>
                  </a:lnTo>
                  <a:lnTo>
                    <a:pt x="650" y="225"/>
                  </a:lnTo>
                  <a:lnTo>
                    <a:pt x="656" y="236"/>
                  </a:lnTo>
                  <a:lnTo>
                    <a:pt x="660" y="247"/>
                  </a:lnTo>
                  <a:lnTo>
                    <a:pt x="666" y="257"/>
                  </a:lnTo>
                  <a:lnTo>
                    <a:pt x="672" y="269"/>
                  </a:lnTo>
                  <a:lnTo>
                    <a:pt x="678" y="277"/>
                  </a:lnTo>
                  <a:lnTo>
                    <a:pt x="683" y="286"/>
                  </a:lnTo>
                  <a:lnTo>
                    <a:pt x="689" y="294"/>
                  </a:lnTo>
                  <a:lnTo>
                    <a:pt x="692" y="302"/>
                  </a:lnTo>
                  <a:lnTo>
                    <a:pt x="696" y="309"/>
                  </a:lnTo>
                  <a:lnTo>
                    <a:pt x="701" y="316"/>
                  </a:lnTo>
                  <a:lnTo>
                    <a:pt x="705" y="321"/>
                  </a:lnTo>
                  <a:lnTo>
                    <a:pt x="708" y="326"/>
                  </a:lnTo>
                  <a:lnTo>
                    <a:pt x="710" y="330"/>
                  </a:lnTo>
                  <a:lnTo>
                    <a:pt x="711" y="333"/>
                  </a:lnTo>
                  <a:lnTo>
                    <a:pt x="711" y="333"/>
                  </a:lnTo>
                  <a:lnTo>
                    <a:pt x="714" y="336"/>
                  </a:lnTo>
                  <a:lnTo>
                    <a:pt x="717" y="340"/>
                  </a:lnTo>
                  <a:lnTo>
                    <a:pt x="720" y="343"/>
                  </a:lnTo>
                  <a:lnTo>
                    <a:pt x="722" y="348"/>
                  </a:lnTo>
                  <a:lnTo>
                    <a:pt x="722" y="351"/>
                  </a:lnTo>
                  <a:lnTo>
                    <a:pt x="724" y="353"/>
                  </a:lnTo>
                  <a:lnTo>
                    <a:pt x="725" y="354"/>
                  </a:lnTo>
                  <a:lnTo>
                    <a:pt x="726" y="354"/>
                  </a:lnTo>
                  <a:lnTo>
                    <a:pt x="726" y="354"/>
                  </a:lnTo>
                  <a:lnTo>
                    <a:pt x="731" y="359"/>
                  </a:lnTo>
                  <a:lnTo>
                    <a:pt x="735" y="362"/>
                  </a:lnTo>
                  <a:lnTo>
                    <a:pt x="737" y="365"/>
                  </a:lnTo>
                  <a:lnTo>
                    <a:pt x="738" y="367"/>
                  </a:lnTo>
                  <a:lnTo>
                    <a:pt x="738" y="370"/>
                  </a:lnTo>
                  <a:lnTo>
                    <a:pt x="737" y="373"/>
                  </a:lnTo>
                  <a:lnTo>
                    <a:pt x="737" y="375"/>
                  </a:lnTo>
                  <a:lnTo>
                    <a:pt x="737" y="376"/>
                  </a:lnTo>
                  <a:lnTo>
                    <a:pt x="737" y="376"/>
                  </a:lnTo>
                  <a:lnTo>
                    <a:pt x="741" y="381"/>
                  </a:lnTo>
                  <a:lnTo>
                    <a:pt x="744" y="384"/>
                  </a:lnTo>
                  <a:lnTo>
                    <a:pt x="746" y="386"/>
                  </a:lnTo>
                  <a:lnTo>
                    <a:pt x="746" y="389"/>
                  </a:lnTo>
                  <a:lnTo>
                    <a:pt x="746" y="390"/>
                  </a:lnTo>
                  <a:lnTo>
                    <a:pt x="746" y="390"/>
                  </a:lnTo>
                  <a:lnTo>
                    <a:pt x="746" y="392"/>
                  </a:lnTo>
                  <a:lnTo>
                    <a:pt x="744" y="392"/>
                  </a:lnTo>
                  <a:lnTo>
                    <a:pt x="753" y="400"/>
                  </a:lnTo>
                  <a:lnTo>
                    <a:pt x="753" y="400"/>
                  </a:lnTo>
                  <a:lnTo>
                    <a:pt x="753" y="402"/>
                  </a:lnTo>
                  <a:lnTo>
                    <a:pt x="753" y="405"/>
                  </a:lnTo>
                  <a:lnTo>
                    <a:pt x="755" y="409"/>
                  </a:lnTo>
                  <a:lnTo>
                    <a:pt x="755" y="415"/>
                  </a:lnTo>
                  <a:lnTo>
                    <a:pt x="755" y="420"/>
                  </a:lnTo>
                  <a:lnTo>
                    <a:pt x="755" y="429"/>
                  </a:lnTo>
                  <a:lnTo>
                    <a:pt x="755" y="438"/>
                  </a:lnTo>
                  <a:lnTo>
                    <a:pt x="755" y="445"/>
                  </a:lnTo>
                  <a:lnTo>
                    <a:pt x="755" y="453"/>
                  </a:lnTo>
                  <a:lnTo>
                    <a:pt x="755" y="462"/>
                  </a:lnTo>
                  <a:lnTo>
                    <a:pt x="755" y="469"/>
                  </a:lnTo>
                  <a:lnTo>
                    <a:pt x="755" y="477"/>
                  </a:lnTo>
                  <a:lnTo>
                    <a:pt x="755" y="482"/>
                  </a:lnTo>
                  <a:lnTo>
                    <a:pt x="755" y="486"/>
                  </a:lnTo>
                  <a:lnTo>
                    <a:pt x="755" y="491"/>
                  </a:lnTo>
                  <a:lnTo>
                    <a:pt x="755" y="491"/>
                  </a:lnTo>
                  <a:lnTo>
                    <a:pt x="755" y="491"/>
                  </a:lnTo>
                  <a:lnTo>
                    <a:pt x="752" y="495"/>
                  </a:lnTo>
                  <a:lnTo>
                    <a:pt x="749" y="498"/>
                  </a:lnTo>
                  <a:lnTo>
                    <a:pt x="747" y="502"/>
                  </a:lnTo>
                  <a:lnTo>
                    <a:pt x="746" y="507"/>
                  </a:lnTo>
                  <a:lnTo>
                    <a:pt x="744" y="511"/>
                  </a:lnTo>
                  <a:lnTo>
                    <a:pt x="743" y="515"/>
                  </a:lnTo>
                  <a:lnTo>
                    <a:pt x="743" y="519"/>
                  </a:lnTo>
                  <a:lnTo>
                    <a:pt x="743" y="523"/>
                  </a:lnTo>
                  <a:lnTo>
                    <a:pt x="743" y="526"/>
                  </a:lnTo>
                  <a:lnTo>
                    <a:pt x="743" y="531"/>
                  </a:lnTo>
                  <a:lnTo>
                    <a:pt x="743" y="534"/>
                  </a:lnTo>
                  <a:lnTo>
                    <a:pt x="743" y="537"/>
                  </a:lnTo>
                  <a:lnTo>
                    <a:pt x="743" y="540"/>
                  </a:lnTo>
                  <a:lnTo>
                    <a:pt x="743" y="541"/>
                  </a:lnTo>
                  <a:lnTo>
                    <a:pt x="744" y="543"/>
                  </a:lnTo>
                  <a:lnTo>
                    <a:pt x="744" y="543"/>
                  </a:lnTo>
                  <a:lnTo>
                    <a:pt x="744" y="543"/>
                  </a:lnTo>
                  <a:lnTo>
                    <a:pt x="743" y="549"/>
                  </a:lnTo>
                  <a:lnTo>
                    <a:pt x="741" y="555"/>
                  </a:lnTo>
                  <a:lnTo>
                    <a:pt x="738" y="558"/>
                  </a:lnTo>
                  <a:lnTo>
                    <a:pt x="735" y="559"/>
                  </a:lnTo>
                  <a:lnTo>
                    <a:pt x="732" y="561"/>
                  </a:lnTo>
                  <a:lnTo>
                    <a:pt x="729" y="561"/>
                  </a:lnTo>
                  <a:lnTo>
                    <a:pt x="726" y="561"/>
                  </a:lnTo>
                  <a:lnTo>
                    <a:pt x="725" y="561"/>
                  </a:lnTo>
                  <a:lnTo>
                    <a:pt x="725" y="561"/>
                  </a:lnTo>
                  <a:lnTo>
                    <a:pt x="720" y="565"/>
                  </a:lnTo>
                  <a:lnTo>
                    <a:pt x="714" y="570"/>
                  </a:lnTo>
                  <a:lnTo>
                    <a:pt x="710" y="571"/>
                  </a:lnTo>
                  <a:lnTo>
                    <a:pt x="707" y="571"/>
                  </a:lnTo>
                  <a:lnTo>
                    <a:pt x="704" y="571"/>
                  </a:lnTo>
                  <a:lnTo>
                    <a:pt x="701" y="570"/>
                  </a:lnTo>
                  <a:lnTo>
                    <a:pt x="699" y="570"/>
                  </a:lnTo>
                  <a:lnTo>
                    <a:pt x="699" y="570"/>
                  </a:lnTo>
                  <a:lnTo>
                    <a:pt x="699" y="570"/>
                  </a:lnTo>
                  <a:lnTo>
                    <a:pt x="692" y="576"/>
                  </a:lnTo>
                  <a:lnTo>
                    <a:pt x="687" y="579"/>
                  </a:lnTo>
                  <a:lnTo>
                    <a:pt x="683" y="579"/>
                  </a:lnTo>
                  <a:lnTo>
                    <a:pt x="678" y="579"/>
                  </a:lnTo>
                  <a:lnTo>
                    <a:pt x="675" y="579"/>
                  </a:lnTo>
                  <a:lnTo>
                    <a:pt x="672" y="576"/>
                  </a:lnTo>
                  <a:lnTo>
                    <a:pt x="671" y="576"/>
                  </a:lnTo>
                  <a:lnTo>
                    <a:pt x="671" y="574"/>
                  </a:lnTo>
                  <a:lnTo>
                    <a:pt x="671" y="574"/>
                  </a:lnTo>
                  <a:lnTo>
                    <a:pt x="666" y="567"/>
                  </a:lnTo>
                  <a:lnTo>
                    <a:pt x="666" y="564"/>
                  </a:lnTo>
                  <a:lnTo>
                    <a:pt x="668" y="561"/>
                  </a:lnTo>
                  <a:lnTo>
                    <a:pt x="669" y="562"/>
                  </a:lnTo>
                  <a:lnTo>
                    <a:pt x="674" y="564"/>
                  </a:lnTo>
                  <a:lnTo>
                    <a:pt x="677" y="565"/>
                  </a:lnTo>
                  <a:lnTo>
                    <a:pt x="680" y="567"/>
                  </a:lnTo>
                  <a:lnTo>
                    <a:pt x="680" y="568"/>
                  </a:lnTo>
                  <a:lnTo>
                    <a:pt x="695" y="562"/>
                  </a:lnTo>
                  <a:lnTo>
                    <a:pt x="687" y="552"/>
                  </a:lnTo>
                  <a:lnTo>
                    <a:pt x="687" y="552"/>
                  </a:lnTo>
                  <a:lnTo>
                    <a:pt x="687" y="552"/>
                  </a:lnTo>
                  <a:lnTo>
                    <a:pt x="689" y="551"/>
                  </a:lnTo>
                  <a:lnTo>
                    <a:pt x="689" y="549"/>
                  </a:lnTo>
                  <a:lnTo>
                    <a:pt x="691" y="548"/>
                  </a:lnTo>
                  <a:lnTo>
                    <a:pt x="691" y="548"/>
                  </a:lnTo>
                  <a:lnTo>
                    <a:pt x="687" y="541"/>
                  </a:lnTo>
                  <a:lnTo>
                    <a:pt x="684" y="537"/>
                  </a:lnTo>
                  <a:lnTo>
                    <a:pt x="681" y="535"/>
                  </a:lnTo>
                  <a:lnTo>
                    <a:pt x="680" y="534"/>
                  </a:lnTo>
                  <a:lnTo>
                    <a:pt x="678" y="535"/>
                  </a:lnTo>
                  <a:lnTo>
                    <a:pt x="677" y="537"/>
                  </a:lnTo>
                  <a:lnTo>
                    <a:pt x="677" y="538"/>
                  </a:lnTo>
                  <a:lnTo>
                    <a:pt x="677" y="540"/>
                  </a:lnTo>
                  <a:lnTo>
                    <a:pt x="677" y="540"/>
                  </a:lnTo>
                  <a:lnTo>
                    <a:pt x="680" y="546"/>
                  </a:lnTo>
                  <a:lnTo>
                    <a:pt x="680" y="549"/>
                  </a:lnTo>
                  <a:lnTo>
                    <a:pt x="678" y="551"/>
                  </a:lnTo>
                  <a:lnTo>
                    <a:pt x="675" y="552"/>
                  </a:lnTo>
                  <a:lnTo>
                    <a:pt x="672" y="552"/>
                  </a:lnTo>
                  <a:lnTo>
                    <a:pt x="669" y="552"/>
                  </a:lnTo>
                  <a:lnTo>
                    <a:pt x="668" y="551"/>
                  </a:lnTo>
                  <a:lnTo>
                    <a:pt x="666" y="551"/>
                  </a:lnTo>
                  <a:lnTo>
                    <a:pt x="666" y="551"/>
                  </a:lnTo>
                  <a:lnTo>
                    <a:pt x="660" y="541"/>
                  </a:lnTo>
                  <a:lnTo>
                    <a:pt x="656" y="532"/>
                  </a:lnTo>
                  <a:lnTo>
                    <a:pt x="651" y="525"/>
                  </a:lnTo>
                  <a:lnTo>
                    <a:pt x="647" y="519"/>
                  </a:lnTo>
                  <a:lnTo>
                    <a:pt x="641" y="515"/>
                  </a:lnTo>
                  <a:lnTo>
                    <a:pt x="635" y="513"/>
                  </a:lnTo>
                  <a:lnTo>
                    <a:pt x="630" y="510"/>
                  </a:lnTo>
                  <a:lnTo>
                    <a:pt x="626" y="507"/>
                  </a:lnTo>
                  <a:lnTo>
                    <a:pt x="623" y="505"/>
                  </a:lnTo>
                  <a:lnTo>
                    <a:pt x="618" y="505"/>
                  </a:lnTo>
                  <a:lnTo>
                    <a:pt x="614" y="505"/>
                  </a:lnTo>
                  <a:lnTo>
                    <a:pt x="611" y="505"/>
                  </a:lnTo>
                  <a:lnTo>
                    <a:pt x="609" y="505"/>
                  </a:lnTo>
                  <a:lnTo>
                    <a:pt x="606" y="505"/>
                  </a:lnTo>
                  <a:lnTo>
                    <a:pt x="605" y="505"/>
                  </a:lnTo>
                  <a:lnTo>
                    <a:pt x="605" y="505"/>
                  </a:lnTo>
                  <a:lnTo>
                    <a:pt x="605" y="507"/>
                  </a:lnTo>
                  <a:lnTo>
                    <a:pt x="605" y="507"/>
                  </a:lnTo>
                  <a:lnTo>
                    <a:pt x="605" y="507"/>
                  </a:lnTo>
                  <a:lnTo>
                    <a:pt x="603" y="505"/>
                  </a:lnTo>
                  <a:lnTo>
                    <a:pt x="602" y="502"/>
                  </a:lnTo>
                  <a:lnTo>
                    <a:pt x="599" y="501"/>
                  </a:lnTo>
                  <a:lnTo>
                    <a:pt x="597" y="498"/>
                  </a:lnTo>
                  <a:lnTo>
                    <a:pt x="596" y="495"/>
                  </a:lnTo>
                  <a:lnTo>
                    <a:pt x="594" y="493"/>
                  </a:lnTo>
                  <a:lnTo>
                    <a:pt x="593" y="491"/>
                  </a:lnTo>
                  <a:lnTo>
                    <a:pt x="593" y="491"/>
                  </a:lnTo>
                  <a:lnTo>
                    <a:pt x="590" y="477"/>
                  </a:lnTo>
                  <a:lnTo>
                    <a:pt x="587" y="465"/>
                  </a:lnTo>
                  <a:lnTo>
                    <a:pt x="582" y="458"/>
                  </a:lnTo>
                  <a:lnTo>
                    <a:pt x="579" y="453"/>
                  </a:lnTo>
                  <a:lnTo>
                    <a:pt x="576" y="452"/>
                  </a:lnTo>
                  <a:lnTo>
                    <a:pt x="573" y="452"/>
                  </a:lnTo>
                  <a:lnTo>
                    <a:pt x="572" y="452"/>
                  </a:lnTo>
                  <a:lnTo>
                    <a:pt x="572" y="452"/>
                  </a:lnTo>
                  <a:lnTo>
                    <a:pt x="564" y="445"/>
                  </a:lnTo>
                  <a:lnTo>
                    <a:pt x="560" y="435"/>
                  </a:lnTo>
                  <a:lnTo>
                    <a:pt x="560" y="420"/>
                  </a:lnTo>
                  <a:lnTo>
                    <a:pt x="554" y="411"/>
                  </a:lnTo>
                  <a:lnTo>
                    <a:pt x="560" y="399"/>
                  </a:lnTo>
                  <a:lnTo>
                    <a:pt x="548" y="406"/>
                  </a:lnTo>
                  <a:lnTo>
                    <a:pt x="548" y="406"/>
                  </a:lnTo>
                  <a:lnTo>
                    <a:pt x="548" y="405"/>
                  </a:lnTo>
                  <a:lnTo>
                    <a:pt x="546" y="405"/>
                  </a:lnTo>
                  <a:lnTo>
                    <a:pt x="543" y="403"/>
                  </a:lnTo>
                  <a:lnTo>
                    <a:pt x="542" y="402"/>
                  </a:lnTo>
                  <a:lnTo>
                    <a:pt x="539" y="400"/>
                  </a:lnTo>
                  <a:lnTo>
                    <a:pt x="537" y="400"/>
                  </a:lnTo>
                  <a:lnTo>
                    <a:pt x="536" y="399"/>
                  </a:lnTo>
                  <a:lnTo>
                    <a:pt x="536" y="400"/>
                  </a:lnTo>
                  <a:lnTo>
                    <a:pt x="536" y="400"/>
                  </a:lnTo>
                  <a:lnTo>
                    <a:pt x="540" y="408"/>
                  </a:lnTo>
                  <a:lnTo>
                    <a:pt x="545" y="414"/>
                  </a:lnTo>
                  <a:lnTo>
                    <a:pt x="546" y="418"/>
                  </a:lnTo>
                  <a:lnTo>
                    <a:pt x="546" y="420"/>
                  </a:lnTo>
                  <a:lnTo>
                    <a:pt x="545" y="420"/>
                  </a:lnTo>
                  <a:lnTo>
                    <a:pt x="543" y="420"/>
                  </a:lnTo>
                  <a:lnTo>
                    <a:pt x="540" y="419"/>
                  </a:lnTo>
                  <a:lnTo>
                    <a:pt x="539" y="418"/>
                  </a:lnTo>
                  <a:lnTo>
                    <a:pt x="534" y="415"/>
                  </a:lnTo>
                  <a:lnTo>
                    <a:pt x="531" y="412"/>
                  </a:lnTo>
                  <a:lnTo>
                    <a:pt x="527" y="409"/>
                  </a:lnTo>
                  <a:lnTo>
                    <a:pt x="525" y="406"/>
                  </a:lnTo>
                  <a:lnTo>
                    <a:pt x="522" y="403"/>
                  </a:lnTo>
                  <a:lnTo>
                    <a:pt x="519" y="400"/>
                  </a:lnTo>
                  <a:lnTo>
                    <a:pt x="518" y="399"/>
                  </a:lnTo>
                  <a:lnTo>
                    <a:pt x="518" y="399"/>
                  </a:lnTo>
                  <a:lnTo>
                    <a:pt x="515" y="386"/>
                  </a:lnTo>
                  <a:lnTo>
                    <a:pt x="492" y="359"/>
                  </a:lnTo>
                  <a:lnTo>
                    <a:pt x="492" y="359"/>
                  </a:lnTo>
                  <a:lnTo>
                    <a:pt x="494" y="359"/>
                  </a:lnTo>
                  <a:lnTo>
                    <a:pt x="495" y="357"/>
                  </a:lnTo>
                  <a:lnTo>
                    <a:pt x="497" y="357"/>
                  </a:lnTo>
                  <a:lnTo>
                    <a:pt x="498" y="356"/>
                  </a:lnTo>
                  <a:lnTo>
                    <a:pt x="500" y="356"/>
                  </a:lnTo>
                  <a:lnTo>
                    <a:pt x="501" y="354"/>
                  </a:lnTo>
                  <a:lnTo>
                    <a:pt x="503" y="354"/>
                  </a:lnTo>
                  <a:lnTo>
                    <a:pt x="503" y="354"/>
                  </a:lnTo>
                  <a:lnTo>
                    <a:pt x="503" y="354"/>
                  </a:lnTo>
                  <a:lnTo>
                    <a:pt x="498" y="353"/>
                  </a:lnTo>
                  <a:lnTo>
                    <a:pt x="497" y="349"/>
                  </a:lnTo>
                  <a:lnTo>
                    <a:pt x="497" y="345"/>
                  </a:lnTo>
                  <a:lnTo>
                    <a:pt x="497" y="339"/>
                  </a:lnTo>
                  <a:lnTo>
                    <a:pt x="498" y="333"/>
                  </a:lnTo>
                  <a:lnTo>
                    <a:pt x="500" y="327"/>
                  </a:lnTo>
                  <a:lnTo>
                    <a:pt x="500" y="323"/>
                  </a:lnTo>
                  <a:lnTo>
                    <a:pt x="500" y="321"/>
                  </a:lnTo>
                  <a:lnTo>
                    <a:pt x="500" y="321"/>
                  </a:lnTo>
                  <a:lnTo>
                    <a:pt x="497" y="313"/>
                  </a:lnTo>
                  <a:lnTo>
                    <a:pt x="495" y="307"/>
                  </a:lnTo>
                  <a:lnTo>
                    <a:pt x="492" y="304"/>
                  </a:lnTo>
                  <a:lnTo>
                    <a:pt x="492" y="303"/>
                  </a:lnTo>
                  <a:lnTo>
                    <a:pt x="490" y="303"/>
                  </a:lnTo>
                  <a:lnTo>
                    <a:pt x="489" y="304"/>
                  </a:lnTo>
                  <a:lnTo>
                    <a:pt x="489" y="307"/>
                  </a:lnTo>
                  <a:lnTo>
                    <a:pt x="487" y="310"/>
                  </a:lnTo>
                  <a:lnTo>
                    <a:pt x="487" y="315"/>
                  </a:lnTo>
                  <a:lnTo>
                    <a:pt x="487" y="319"/>
                  </a:lnTo>
                  <a:lnTo>
                    <a:pt x="487" y="323"/>
                  </a:lnTo>
                  <a:lnTo>
                    <a:pt x="487" y="327"/>
                  </a:lnTo>
                  <a:lnTo>
                    <a:pt x="487" y="332"/>
                  </a:lnTo>
                  <a:lnTo>
                    <a:pt x="487" y="334"/>
                  </a:lnTo>
                  <a:lnTo>
                    <a:pt x="487" y="337"/>
                  </a:lnTo>
                  <a:lnTo>
                    <a:pt x="487" y="337"/>
                  </a:lnTo>
                  <a:lnTo>
                    <a:pt x="487" y="337"/>
                  </a:lnTo>
                  <a:lnTo>
                    <a:pt x="487" y="337"/>
                  </a:lnTo>
                  <a:lnTo>
                    <a:pt x="485" y="336"/>
                  </a:lnTo>
                  <a:lnTo>
                    <a:pt x="482" y="333"/>
                  </a:lnTo>
                  <a:lnTo>
                    <a:pt x="479" y="330"/>
                  </a:lnTo>
                  <a:lnTo>
                    <a:pt x="474" y="327"/>
                  </a:lnTo>
                  <a:lnTo>
                    <a:pt x="473" y="324"/>
                  </a:lnTo>
                  <a:lnTo>
                    <a:pt x="470" y="323"/>
                  </a:lnTo>
                  <a:lnTo>
                    <a:pt x="470" y="321"/>
                  </a:lnTo>
                  <a:lnTo>
                    <a:pt x="470" y="321"/>
                  </a:lnTo>
                  <a:lnTo>
                    <a:pt x="471" y="316"/>
                  </a:lnTo>
                  <a:lnTo>
                    <a:pt x="473" y="309"/>
                  </a:lnTo>
                  <a:lnTo>
                    <a:pt x="473" y="303"/>
                  </a:lnTo>
                  <a:lnTo>
                    <a:pt x="473" y="297"/>
                  </a:lnTo>
                  <a:lnTo>
                    <a:pt x="471" y="291"/>
                  </a:lnTo>
                  <a:lnTo>
                    <a:pt x="471" y="288"/>
                  </a:lnTo>
                  <a:lnTo>
                    <a:pt x="470" y="285"/>
                  </a:lnTo>
                  <a:lnTo>
                    <a:pt x="470" y="283"/>
                  </a:lnTo>
                  <a:lnTo>
                    <a:pt x="470" y="283"/>
                  </a:lnTo>
                  <a:lnTo>
                    <a:pt x="473" y="277"/>
                  </a:lnTo>
                  <a:lnTo>
                    <a:pt x="474" y="273"/>
                  </a:lnTo>
                  <a:lnTo>
                    <a:pt x="476" y="267"/>
                  </a:lnTo>
                  <a:lnTo>
                    <a:pt x="476" y="263"/>
                  </a:lnTo>
                  <a:lnTo>
                    <a:pt x="477" y="257"/>
                  </a:lnTo>
                  <a:lnTo>
                    <a:pt x="477" y="253"/>
                  </a:lnTo>
                  <a:lnTo>
                    <a:pt x="477" y="247"/>
                  </a:lnTo>
                  <a:lnTo>
                    <a:pt x="477" y="243"/>
                  </a:lnTo>
                  <a:lnTo>
                    <a:pt x="476" y="239"/>
                  </a:lnTo>
                  <a:lnTo>
                    <a:pt x="476" y="234"/>
                  </a:lnTo>
                  <a:lnTo>
                    <a:pt x="474" y="231"/>
                  </a:lnTo>
                  <a:lnTo>
                    <a:pt x="474" y="227"/>
                  </a:lnTo>
                  <a:lnTo>
                    <a:pt x="474" y="225"/>
                  </a:lnTo>
                  <a:lnTo>
                    <a:pt x="473" y="223"/>
                  </a:lnTo>
                  <a:lnTo>
                    <a:pt x="473" y="222"/>
                  </a:lnTo>
                  <a:lnTo>
                    <a:pt x="473" y="222"/>
                  </a:lnTo>
                  <a:lnTo>
                    <a:pt x="473" y="222"/>
                  </a:lnTo>
                  <a:lnTo>
                    <a:pt x="473" y="222"/>
                  </a:lnTo>
                  <a:lnTo>
                    <a:pt x="473" y="220"/>
                  </a:lnTo>
                  <a:lnTo>
                    <a:pt x="473" y="217"/>
                  </a:lnTo>
                  <a:lnTo>
                    <a:pt x="473" y="216"/>
                  </a:lnTo>
                  <a:lnTo>
                    <a:pt x="471" y="213"/>
                  </a:lnTo>
                  <a:lnTo>
                    <a:pt x="471" y="210"/>
                  </a:lnTo>
                  <a:lnTo>
                    <a:pt x="470" y="209"/>
                  </a:lnTo>
                  <a:lnTo>
                    <a:pt x="470" y="209"/>
                  </a:lnTo>
                  <a:lnTo>
                    <a:pt x="470" y="209"/>
                  </a:lnTo>
                  <a:lnTo>
                    <a:pt x="467" y="207"/>
                  </a:lnTo>
                  <a:lnTo>
                    <a:pt x="464" y="204"/>
                  </a:lnTo>
                  <a:lnTo>
                    <a:pt x="461" y="201"/>
                  </a:lnTo>
                  <a:lnTo>
                    <a:pt x="459" y="195"/>
                  </a:lnTo>
                  <a:lnTo>
                    <a:pt x="456" y="192"/>
                  </a:lnTo>
                  <a:lnTo>
                    <a:pt x="453" y="189"/>
                  </a:lnTo>
                  <a:lnTo>
                    <a:pt x="452" y="186"/>
                  </a:lnTo>
                  <a:lnTo>
                    <a:pt x="452" y="184"/>
                  </a:lnTo>
                  <a:lnTo>
                    <a:pt x="452" y="184"/>
                  </a:lnTo>
                  <a:lnTo>
                    <a:pt x="441" y="187"/>
                  </a:lnTo>
                  <a:lnTo>
                    <a:pt x="435" y="187"/>
                  </a:lnTo>
                  <a:lnTo>
                    <a:pt x="431" y="187"/>
                  </a:lnTo>
                  <a:lnTo>
                    <a:pt x="429" y="186"/>
                  </a:lnTo>
                  <a:lnTo>
                    <a:pt x="428" y="183"/>
                  </a:lnTo>
                  <a:lnTo>
                    <a:pt x="428" y="181"/>
                  </a:lnTo>
                  <a:lnTo>
                    <a:pt x="429" y="181"/>
                  </a:lnTo>
                  <a:lnTo>
                    <a:pt x="429" y="180"/>
                  </a:lnTo>
                  <a:lnTo>
                    <a:pt x="421" y="174"/>
                  </a:lnTo>
                  <a:lnTo>
                    <a:pt x="410" y="161"/>
                  </a:lnTo>
                  <a:lnTo>
                    <a:pt x="395" y="151"/>
                  </a:lnTo>
                  <a:lnTo>
                    <a:pt x="395" y="151"/>
                  </a:lnTo>
                  <a:lnTo>
                    <a:pt x="393" y="151"/>
                  </a:lnTo>
                  <a:lnTo>
                    <a:pt x="393" y="148"/>
                  </a:lnTo>
                  <a:lnTo>
                    <a:pt x="388" y="146"/>
                  </a:lnTo>
                  <a:lnTo>
                    <a:pt x="385" y="141"/>
                  </a:lnTo>
                  <a:lnTo>
                    <a:pt x="381" y="137"/>
                  </a:lnTo>
                  <a:lnTo>
                    <a:pt x="378" y="132"/>
                  </a:lnTo>
                  <a:lnTo>
                    <a:pt x="377" y="129"/>
                  </a:lnTo>
                  <a:lnTo>
                    <a:pt x="375" y="128"/>
                  </a:lnTo>
                  <a:lnTo>
                    <a:pt x="375" y="128"/>
                  </a:lnTo>
                  <a:lnTo>
                    <a:pt x="366" y="121"/>
                  </a:lnTo>
                  <a:lnTo>
                    <a:pt x="360" y="117"/>
                  </a:lnTo>
                  <a:lnTo>
                    <a:pt x="354" y="111"/>
                  </a:lnTo>
                  <a:lnTo>
                    <a:pt x="348" y="108"/>
                  </a:lnTo>
                  <a:lnTo>
                    <a:pt x="342" y="105"/>
                  </a:lnTo>
                  <a:lnTo>
                    <a:pt x="338" y="104"/>
                  </a:lnTo>
                  <a:lnTo>
                    <a:pt x="335" y="104"/>
                  </a:lnTo>
                  <a:lnTo>
                    <a:pt x="333" y="102"/>
                  </a:lnTo>
                  <a:lnTo>
                    <a:pt x="333" y="102"/>
                  </a:lnTo>
                  <a:lnTo>
                    <a:pt x="319" y="102"/>
                  </a:lnTo>
                  <a:lnTo>
                    <a:pt x="311" y="102"/>
                  </a:lnTo>
                  <a:lnTo>
                    <a:pt x="305" y="107"/>
                  </a:lnTo>
                  <a:lnTo>
                    <a:pt x="300" y="111"/>
                  </a:lnTo>
                  <a:lnTo>
                    <a:pt x="300" y="117"/>
                  </a:lnTo>
                  <a:lnTo>
                    <a:pt x="300" y="121"/>
                  </a:lnTo>
                  <a:lnTo>
                    <a:pt x="302" y="124"/>
                  </a:lnTo>
                  <a:lnTo>
                    <a:pt x="302" y="126"/>
                  </a:lnTo>
                  <a:lnTo>
                    <a:pt x="302" y="126"/>
                  </a:lnTo>
                  <a:lnTo>
                    <a:pt x="296" y="124"/>
                  </a:lnTo>
                  <a:lnTo>
                    <a:pt x="289" y="126"/>
                  </a:lnTo>
                  <a:lnTo>
                    <a:pt x="283" y="128"/>
                  </a:lnTo>
                  <a:lnTo>
                    <a:pt x="279" y="131"/>
                  </a:lnTo>
                  <a:lnTo>
                    <a:pt x="275" y="135"/>
                  </a:lnTo>
                  <a:lnTo>
                    <a:pt x="270" y="138"/>
                  </a:lnTo>
                  <a:lnTo>
                    <a:pt x="267" y="141"/>
                  </a:lnTo>
                  <a:lnTo>
                    <a:pt x="267" y="143"/>
                  </a:lnTo>
                  <a:lnTo>
                    <a:pt x="267" y="143"/>
                  </a:lnTo>
                  <a:lnTo>
                    <a:pt x="262" y="148"/>
                  </a:lnTo>
                  <a:lnTo>
                    <a:pt x="259" y="150"/>
                  </a:lnTo>
                  <a:lnTo>
                    <a:pt x="258" y="150"/>
                  </a:lnTo>
                  <a:lnTo>
                    <a:pt x="258" y="148"/>
                  </a:lnTo>
                  <a:lnTo>
                    <a:pt x="258" y="147"/>
                  </a:lnTo>
                  <a:lnTo>
                    <a:pt x="259" y="144"/>
                  </a:lnTo>
                  <a:lnTo>
                    <a:pt x="261" y="143"/>
                  </a:lnTo>
                  <a:lnTo>
                    <a:pt x="261" y="141"/>
                  </a:lnTo>
                  <a:lnTo>
                    <a:pt x="261" y="141"/>
                  </a:lnTo>
                  <a:lnTo>
                    <a:pt x="259" y="141"/>
                  </a:lnTo>
                  <a:lnTo>
                    <a:pt x="259" y="143"/>
                  </a:lnTo>
                  <a:lnTo>
                    <a:pt x="256" y="146"/>
                  </a:lnTo>
                  <a:lnTo>
                    <a:pt x="253" y="147"/>
                  </a:lnTo>
                  <a:lnTo>
                    <a:pt x="252" y="150"/>
                  </a:lnTo>
                  <a:lnTo>
                    <a:pt x="249" y="151"/>
                  </a:lnTo>
                  <a:lnTo>
                    <a:pt x="247" y="153"/>
                  </a:lnTo>
                  <a:lnTo>
                    <a:pt x="246" y="154"/>
                  </a:lnTo>
                  <a:lnTo>
                    <a:pt x="246" y="154"/>
                  </a:lnTo>
                  <a:lnTo>
                    <a:pt x="240" y="153"/>
                  </a:lnTo>
                  <a:lnTo>
                    <a:pt x="234" y="153"/>
                  </a:lnTo>
                  <a:lnTo>
                    <a:pt x="229" y="154"/>
                  </a:lnTo>
                  <a:lnTo>
                    <a:pt x="225" y="157"/>
                  </a:lnTo>
                  <a:lnTo>
                    <a:pt x="220" y="159"/>
                  </a:lnTo>
                  <a:lnTo>
                    <a:pt x="217" y="160"/>
                  </a:lnTo>
                  <a:lnTo>
                    <a:pt x="214" y="161"/>
                  </a:lnTo>
                  <a:lnTo>
                    <a:pt x="214" y="161"/>
                  </a:lnTo>
                  <a:lnTo>
                    <a:pt x="214" y="161"/>
                  </a:lnTo>
                  <a:lnTo>
                    <a:pt x="209" y="156"/>
                  </a:lnTo>
                  <a:lnTo>
                    <a:pt x="206" y="151"/>
                  </a:lnTo>
                  <a:lnTo>
                    <a:pt x="206" y="151"/>
                  </a:lnTo>
                  <a:lnTo>
                    <a:pt x="207" y="151"/>
                  </a:lnTo>
                  <a:lnTo>
                    <a:pt x="210" y="153"/>
                  </a:lnTo>
                  <a:lnTo>
                    <a:pt x="213" y="156"/>
                  </a:lnTo>
                  <a:lnTo>
                    <a:pt x="216" y="157"/>
                  </a:lnTo>
                  <a:lnTo>
                    <a:pt x="217" y="157"/>
                  </a:lnTo>
                  <a:lnTo>
                    <a:pt x="217" y="148"/>
                  </a:lnTo>
                  <a:lnTo>
                    <a:pt x="209" y="137"/>
                  </a:lnTo>
                  <a:lnTo>
                    <a:pt x="184" y="118"/>
                  </a:lnTo>
                  <a:lnTo>
                    <a:pt x="184" y="118"/>
                  </a:lnTo>
                  <a:lnTo>
                    <a:pt x="196" y="120"/>
                  </a:lnTo>
                  <a:lnTo>
                    <a:pt x="201" y="121"/>
                  </a:lnTo>
                  <a:lnTo>
                    <a:pt x="201" y="120"/>
                  </a:lnTo>
                  <a:lnTo>
                    <a:pt x="198" y="118"/>
                  </a:lnTo>
                  <a:lnTo>
                    <a:pt x="195" y="115"/>
                  </a:lnTo>
                  <a:lnTo>
                    <a:pt x="189" y="114"/>
                  </a:lnTo>
                  <a:lnTo>
                    <a:pt x="184" y="111"/>
                  </a:lnTo>
                  <a:lnTo>
                    <a:pt x="183" y="111"/>
                  </a:lnTo>
                  <a:lnTo>
                    <a:pt x="189" y="98"/>
                  </a:lnTo>
                  <a:lnTo>
                    <a:pt x="173" y="101"/>
                  </a:lnTo>
                  <a:lnTo>
                    <a:pt x="173" y="101"/>
                  </a:lnTo>
                  <a:lnTo>
                    <a:pt x="173" y="101"/>
                  </a:lnTo>
                  <a:lnTo>
                    <a:pt x="173" y="102"/>
                  </a:lnTo>
                  <a:lnTo>
                    <a:pt x="174" y="105"/>
                  </a:lnTo>
                  <a:lnTo>
                    <a:pt x="174" y="107"/>
                  </a:lnTo>
                  <a:lnTo>
                    <a:pt x="174" y="110"/>
                  </a:lnTo>
                  <a:lnTo>
                    <a:pt x="176" y="113"/>
                  </a:lnTo>
                  <a:lnTo>
                    <a:pt x="176" y="114"/>
                  </a:lnTo>
                  <a:lnTo>
                    <a:pt x="176" y="114"/>
                  </a:lnTo>
                  <a:lnTo>
                    <a:pt x="176" y="114"/>
                  </a:lnTo>
                  <a:lnTo>
                    <a:pt x="170" y="110"/>
                  </a:lnTo>
                  <a:lnTo>
                    <a:pt x="163" y="107"/>
                  </a:lnTo>
                  <a:lnTo>
                    <a:pt x="157" y="104"/>
                  </a:lnTo>
                  <a:lnTo>
                    <a:pt x="151" y="102"/>
                  </a:lnTo>
                  <a:lnTo>
                    <a:pt x="145" y="99"/>
                  </a:lnTo>
                  <a:lnTo>
                    <a:pt x="138" y="98"/>
                  </a:lnTo>
                  <a:lnTo>
                    <a:pt x="134" y="96"/>
                  </a:lnTo>
                  <a:lnTo>
                    <a:pt x="129" y="96"/>
                  </a:lnTo>
                  <a:lnTo>
                    <a:pt x="124" y="96"/>
                  </a:lnTo>
                  <a:lnTo>
                    <a:pt x="120" y="96"/>
                  </a:lnTo>
                  <a:lnTo>
                    <a:pt x="115" y="96"/>
                  </a:lnTo>
                  <a:lnTo>
                    <a:pt x="112" y="96"/>
                  </a:lnTo>
                  <a:lnTo>
                    <a:pt x="109" y="96"/>
                  </a:lnTo>
                  <a:lnTo>
                    <a:pt x="108" y="96"/>
                  </a:lnTo>
                  <a:lnTo>
                    <a:pt x="107" y="96"/>
                  </a:lnTo>
                  <a:lnTo>
                    <a:pt x="107" y="96"/>
                  </a:lnTo>
                  <a:lnTo>
                    <a:pt x="107" y="96"/>
                  </a:lnTo>
                  <a:lnTo>
                    <a:pt x="107" y="96"/>
                  </a:lnTo>
                  <a:lnTo>
                    <a:pt x="108" y="96"/>
                  </a:lnTo>
                  <a:lnTo>
                    <a:pt x="109" y="94"/>
                  </a:lnTo>
                  <a:lnTo>
                    <a:pt x="112" y="94"/>
                  </a:lnTo>
                  <a:lnTo>
                    <a:pt x="115" y="94"/>
                  </a:lnTo>
                  <a:lnTo>
                    <a:pt x="118" y="93"/>
                  </a:lnTo>
                  <a:lnTo>
                    <a:pt x="120" y="93"/>
                  </a:lnTo>
                  <a:lnTo>
                    <a:pt x="121" y="93"/>
                  </a:lnTo>
                  <a:lnTo>
                    <a:pt x="121" y="93"/>
                  </a:lnTo>
                  <a:lnTo>
                    <a:pt x="132" y="93"/>
                  </a:lnTo>
                  <a:lnTo>
                    <a:pt x="138" y="91"/>
                  </a:lnTo>
                  <a:lnTo>
                    <a:pt x="138" y="91"/>
                  </a:lnTo>
                  <a:lnTo>
                    <a:pt x="137" y="88"/>
                  </a:lnTo>
                  <a:lnTo>
                    <a:pt x="131" y="88"/>
                  </a:lnTo>
                  <a:lnTo>
                    <a:pt x="126" y="87"/>
                  </a:lnTo>
                  <a:lnTo>
                    <a:pt x="123" y="85"/>
                  </a:lnTo>
                  <a:lnTo>
                    <a:pt x="120" y="85"/>
                  </a:lnTo>
                  <a:lnTo>
                    <a:pt x="94" y="91"/>
                  </a:lnTo>
                  <a:lnTo>
                    <a:pt x="85" y="96"/>
                  </a:lnTo>
                  <a:lnTo>
                    <a:pt x="85" y="96"/>
                  </a:lnTo>
                  <a:lnTo>
                    <a:pt x="85" y="96"/>
                  </a:lnTo>
                  <a:lnTo>
                    <a:pt x="82" y="96"/>
                  </a:lnTo>
                  <a:lnTo>
                    <a:pt x="79" y="96"/>
                  </a:lnTo>
                  <a:lnTo>
                    <a:pt x="75" y="96"/>
                  </a:lnTo>
                  <a:lnTo>
                    <a:pt x="72" y="96"/>
                  </a:lnTo>
                  <a:lnTo>
                    <a:pt x="68" y="96"/>
                  </a:lnTo>
                  <a:lnTo>
                    <a:pt x="66" y="98"/>
                  </a:lnTo>
                  <a:lnTo>
                    <a:pt x="65" y="98"/>
                  </a:lnTo>
                  <a:lnTo>
                    <a:pt x="65" y="98"/>
                  </a:lnTo>
                  <a:lnTo>
                    <a:pt x="54" y="102"/>
                  </a:lnTo>
                  <a:lnTo>
                    <a:pt x="46" y="105"/>
                  </a:lnTo>
                  <a:lnTo>
                    <a:pt x="43" y="105"/>
                  </a:lnTo>
                  <a:lnTo>
                    <a:pt x="45" y="104"/>
                  </a:lnTo>
                  <a:lnTo>
                    <a:pt x="48" y="102"/>
                  </a:lnTo>
                  <a:lnTo>
                    <a:pt x="52" y="99"/>
                  </a:lnTo>
                  <a:lnTo>
                    <a:pt x="55" y="98"/>
                  </a:lnTo>
                  <a:lnTo>
                    <a:pt x="57" y="96"/>
                  </a:lnTo>
                  <a:lnTo>
                    <a:pt x="57" y="96"/>
                  </a:lnTo>
                  <a:lnTo>
                    <a:pt x="61" y="93"/>
                  </a:lnTo>
                  <a:lnTo>
                    <a:pt x="63" y="90"/>
                  </a:lnTo>
                  <a:lnTo>
                    <a:pt x="63" y="88"/>
                  </a:lnTo>
                  <a:lnTo>
                    <a:pt x="60" y="88"/>
                  </a:lnTo>
                  <a:lnTo>
                    <a:pt x="57" y="88"/>
                  </a:lnTo>
                  <a:lnTo>
                    <a:pt x="54" y="90"/>
                  </a:lnTo>
                  <a:lnTo>
                    <a:pt x="51" y="90"/>
                  </a:lnTo>
                  <a:lnTo>
                    <a:pt x="49" y="90"/>
                  </a:lnTo>
                  <a:lnTo>
                    <a:pt x="49" y="90"/>
                  </a:lnTo>
                  <a:lnTo>
                    <a:pt x="42" y="84"/>
                  </a:lnTo>
                  <a:lnTo>
                    <a:pt x="38" y="81"/>
                  </a:lnTo>
                  <a:lnTo>
                    <a:pt x="36" y="83"/>
                  </a:lnTo>
                  <a:lnTo>
                    <a:pt x="36" y="85"/>
                  </a:lnTo>
                  <a:lnTo>
                    <a:pt x="38" y="88"/>
                  </a:lnTo>
                  <a:lnTo>
                    <a:pt x="40" y="93"/>
                  </a:lnTo>
                  <a:lnTo>
                    <a:pt x="42" y="96"/>
                  </a:lnTo>
                  <a:lnTo>
                    <a:pt x="42" y="96"/>
                  </a:lnTo>
                  <a:lnTo>
                    <a:pt x="36" y="102"/>
                  </a:lnTo>
                  <a:lnTo>
                    <a:pt x="31" y="110"/>
                  </a:lnTo>
                  <a:lnTo>
                    <a:pt x="31" y="110"/>
                  </a:lnTo>
                  <a:lnTo>
                    <a:pt x="31" y="110"/>
                  </a:lnTo>
                  <a:lnTo>
                    <a:pt x="30" y="111"/>
                  </a:lnTo>
                  <a:lnTo>
                    <a:pt x="27" y="111"/>
                  </a:lnTo>
                  <a:lnTo>
                    <a:pt x="24" y="113"/>
                  </a:lnTo>
                  <a:lnTo>
                    <a:pt x="22" y="114"/>
                  </a:lnTo>
                  <a:lnTo>
                    <a:pt x="19" y="115"/>
                  </a:lnTo>
                  <a:lnTo>
                    <a:pt x="18" y="115"/>
                  </a:lnTo>
                  <a:lnTo>
                    <a:pt x="18" y="115"/>
                  </a:lnTo>
                  <a:lnTo>
                    <a:pt x="18" y="115"/>
                  </a:lnTo>
                  <a:lnTo>
                    <a:pt x="22" y="110"/>
                  </a:lnTo>
                  <a:lnTo>
                    <a:pt x="24" y="107"/>
                  </a:lnTo>
                  <a:lnTo>
                    <a:pt x="25" y="102"/>
                  </a:lnTo>
                  <a:lnTo>
                    <a:pt x="24" y="101"/>
                  </a:lnTo>
                  <a:lnTo>
                    <a:pt x="22" y="98"/>
                  </a:lnTo>
                  <a:lnTo>
                    <a:pt x="21" y="98"/>
                  </a:lnTo>
                  <a:lnTo>
                    <a:pt x="19" y="96"/>
                  </a:lnTo>
                  <a:lnTo>
                    <a:pt x="19" y="96"/>
                  </a:lnTo>
                  <a:lnTo>
                    <a:pt x="19" y="98"/>
                  </a:lnTo>
                  <a:lnTo>
                    <a:pt x="19" y="98"/>
                  </a:lnTo>
                  <a:lnTo>
                    <a:pt x="19" y="98"/>
                  </a:lnTo>
                  <a:lnTo>
                    <a:pt x="19" y="96"/>
                  </a:lnTo>
                  <a:lnTo>
                    <a:pt x="19" y="96"/>
                  </a:lnTo>
                  <a:lnTo>
                    <a:pt x="19" y="94"/>
                  </a:lnTo>
                  <a:lnTo>
                    <a:pt x="18" y="91"/>
                  </a:lnTo>
                  <a:lnTo>
                    <a:pt x="18" y="90"/>
                  </a:lnTo>
                  <a:lnTo>
                    <a:pt x="18" y="88"/>
                  </a:lnTo>
                  <a:lnTo>
                    <a:pt x="18" y="88"/>
                  </a:lnTo>
                  <a:lnTo>
                    <a:pt x="18" y="88"/>
                  </a:lnTo>
                  <a:lnTo>
                    <a:pt x="21" y="84"/>
                  </a:lnTo>
                  <a:lnTo>
                    <a:pt x="21" y="78"/>
                  </a:lnTo>
                  <a:lnTo>
                    <a:pt x="18" y="74"/>
                  </a:lnTo>
                  <a:lnTo>
                    <a:pt x="13" y="69"/>
                  </a:lnTo>
                  <a:lnTo>
                    <a:pt x="9" y="66"/>
                  </a:lnTo>
                  <a:lnTo>
                    <a:pt x="5" y="63"/>
                  </a:lnTo>
                  <a:lnTo>
                    <a:pt x="2" y="61"/>
                  </a:lnTo>
                  <a:lnTo>
                    <a:pt x="0" y="61"/>
                  </a:lnTo>
                  <a:lnTo>
                    <a:pt x="0" y="42"/>
                  </a:lnTo>
                  <a:lnTo>
                    <a:pt x="233" y="20"/>
                  </a:lnTo>
                  <a:lnTo>
                    <a:pt x="247" y="47"/>
                  </a:lnTo>
                  <a:lnTo>
                    <a:pt x="485" y="31"/>
                  </a:lnTo>
                  <a:lnTo>
                    <a:pt x="492" y="50"/>
                  </a:lnTo>
                  <a:lnTo>
                    <a:pt x="506" y="50"/>
                  </a:lnTo>
                  <a:lnTo>
                    <a:pt x="506" y="50"/>
                  </a:lnTo>
                  <a:lnTo>
                    <a:pt x="506" y="48"/>
                  </a:lnTo>
                  <a:lnTo>
                    <a:pt x="504" y="45"/>
                  </a:lnTo>
                  <a:lnTo>
                    <a:pt x="504" y="42"/>
                  </a:lnTo>
                  <a:lnTo>
                    <a:pt x="504" y="38"/>
                  </a:lnTo>
                  <a:lnTo>
                    <a:pt x="503" y="33"/>
                  </a:lnTo>
                  <a:lnTo>
                    <a:pt x="503" y="30"/>
                  </a:lnTo>
                  <a:lnTo>
                    <a:pt x="503" y="27"/>
                  </a:lnTo>
                  <a:lnTo>
                    <a:pt x="503" y="25"/>
                  </a:lnTo>
                  <a:lnTo>
                    <a:pt x="503" y="25"/>
                  </a:lnTo>
                  <a:lnTo>
                    <a:pt x="498" y="18"/>
                  </a:lnTo>
                  <a:lnTo>
                    <a:pt x="498" y="11"/>
                  </a:lnTo>
                  <a:lnTo>
                    <a:pt x="498" y="6"/>
                  </a:lnTo>
                  <a:lnTo>
                    <a:pt x="501" y="3"/>
                  </a:lnTo>
                  <a:lnTo>
                    <a:pt x="504" y="0"/>
                  </a:lnTo>
                  <a:lnTo>
                    <a:pt x="506" y="0"/>
                  </a:lnTo>
                  <a:lnTo>
                    <a:pt x="509" y="0"/>
                  </a:lnTo>
                  <a:lnTo>
                    <a:pt x="510" y="0"/>
                  </a:lnTo>
                  <a:lnTo>
                    <a:pt x="510" y="0"/>
                  </a:lnTo>
                  <a:lnTo>
                    <a:pt x="515" y="2"/>
                  </a:lnTo>
                  <a:lnTo>
                    <a:pt x="522" y="3"/>
                  </a:lnTo>
                  <a:lnTo>
                    <a:pt x="527" y="5"/>
                  </a:lnTo>
                  <a:lnTo>
                    <a:pt x="533" y="6"/>
                  </a:lnTo>
                  <a:lnTo>
                    <a:pt x="539" y="6"/>
                  </a:lnTo>
                  <a:lnTo>
                    <a:pt x="542" y="6"/>
                  </a:lnTo>
                  <a:lnTo>
                    <a:pt x="545" y="6"/>
                  </a:lnTo>
                  <a:lnTo>
                    <a:pt x="546" y="6"/>
                  </a:lnTo>
                  <a:lnTo>
                    <a:pt x="551" y="11"/>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65" name="Freeform 107"/>
            <p:cNvSpPr>
              <a:spLocks/>
            </p:cNvSpPr>
            <p:nvPr/>
          </p:nvSpPr>
          <p:spPr bwMode="auto">
            <a:xfrm>
              <a:off x="3183668" y="5450201"/>
              <a:ext cx="11454" cy="21113"/>
            </a:xfrm>
            <a:custGeom>
              <a:avLst/>
              <a:gdLst>
                <a:gd name="T0" fmla="*/ 12 w 17"/>
                <a:gd name="T1" fmla="*/ 8 h 32"/>
                <a:gd name="T2" fmla="*/ 12 w 17"/>
                <a:gd name="T3" fmla="*/ 6 h 32"/>
                <a:gd name="T4" fmla="*/ 11 w 17"/>
                <a:gd name="T5" fmla="*/ 5 h 32"/>
                <a:gd name="T6" fmla="*/ 11 w 17"/>
                <a:gd name="T7" fmla="*/ 2 h 32"/>
                <a:gd name="T8" fmla="*/ 11 w 17"/>
                <a:gd name="T9" fmla="*/ 0 h 32"/>
                <a:gd name="T10" fmla="*/ 8 w 17"/>
                <a:gd name="T11" fmla="*/ 0 h 32"/>
                <a:gd name="T12" fmla="*/ 6 w 17"/>
                <a:gd name="T13" fmla="*/ 0 h 32"/>
                <a:gd name="T14" fmla="*/ 1 w 17"/>
                <a:gd name="T15" fmla="*/ 2 h 32"/>
                <a:gd name="T16" fmla="*/ 0 w 17"/>
                <a:gd name="T17" fmla="*/ 8 h 32"/>
                <a:gd name="T18" fmla="*/ 0 w 17"/>
                <a:gd name="T19" fmla="*/ 9 h 32"/>
                <a:gd name="T20" fmla="*/ 0 w 17"/>
                <a:gd name="T21" fmla="*/ 11 h 32"/>
                <a:gd name="T22" fmla="*/ 1 w 17"/>
                <a:gd name="T23" fmla="*/ 12 h 32"/>
                <a:gd name="T24" fmla="*/ 1 w 17"/>
                <a:gd name="T25" fmla="*/ 15 h 32"/>
                <a:gd name="T26" fmla="*/ 4 w 17"/>
                <a:gd name="T27" fmla="*/ 17 h 32"/>
                <a:gd name="T28" fmla="*/ 4 w 17"/>
                <a:gd name="T29" fmla="*/ 18 h 32"/>
                <a:gd name="T30" fmla="*/ 6 w 17"/>
                <a:gd name="T31" fmla="*/ 20 h 32"/>
                <a:gd name="T32" fmla="*/ 6 w 17"/>
                <a:gd name="T33" fmla="*/ 21 h 32"/>
                <a:gd name="T34" fmla="*/ 16 w 17"/>
                <a:gd name="T35" fmla="*/ 31 h 32"/>
                <a:gd name="T36" fmla="*/ 12 w 17"/>
                <a:gd name="T37"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32">
                  <a:moveTo>
                    <a:pt x="12" y="8"/>
                  </a:moveTo>
                  <a:lnTo>
                    <a:pt x="12" y="6"/>
                  </a:lnTo>
                  <a:lnTo>
                    <a:pt x="11" y="5"/>
                  </a:lnTo>
                  <a:lnTo>
                    <a:pt x="11" y="2"/>
                  </a:lnTo>
                  <a:lnTo>
                    <a:pt x="11" y="0"/>
                  </a:lnTo>
                  <a:lnTo>
                    <a:pt x="8" y="0"/>
                  </a:lnTo>
                  <a:lnTo>
                    <a:pt x="6" y="0"/>
                  </a:lnTo>
                  <a:lnTo>
                    <a:pt x="1" y="2"/>
                  </a:lnTo>
                  <a:lnTo>
                    <a:pt x="0" y="8"/>
                  </a:lnTo>
                  <a:lnTo>
                    <a:pt x="0" y="9"/>
                  </a:lnTo>
                  <a:lnTo>
                    <a:pt x="0" y="11"/>
                  </a:lnTo>
                  <a:lnTo>
                    <a:pt x="1" y="12"/>
                  </a:lnTo>
                  <a:lnTo>
                    <a:pt x="1" y="15"/>
                  </a:lnTo>
                  <a:lnTo>
                    <a:pt x="4" y="17"/>
                  </a:lnTo>
                  <a:lnTo>
                    <a:pt x="4" y="18"/>
                  </a:lnTo>
                  <a:lnTo>
                    <a:pt x="6" y="20"/>
                  </a:lnTo>
                  <a:lnTo>
                    <a:pt x="6" y="21"/>
                  </a:lnTo>
                  <a:lnTo>
                    <a:pt x="16" y="31"/>
                  </a:lnTo>
                  <a:lnTo>
                    <a:pt x="12" y="8"/>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66" name="Freeform 108"/>
            <p:cNvSpPr>
              <a:spLocks/>
            </p:cNvSpPr>
            <p:nvPr/>
          </p:nvSpPr>
          <p:spPr bwMode="auto">
            <a:xfrm>
              <a:off x="3183668" y="5450201"/>
              <a:ext cx="11454" cy="21113"/>
            </a:xfrm>
            <a:custGeom>
              <a:avLst/>
              <a:gdLst>
                <a:gd name="T0" fmla="*/ 12 w 17"/>
                <a:gd name="T1" fmla="*/ 8 h 32"/>
                <a:gd name="T2" fmla="*/ 12 w 17"/>
                <a:gd name="T3" fmla="*/ 8 h 32"/>
                <a:gd name="T4" fmla="*/ 12 w 17"/>
                <a:gd name="T5" fmla="*/ 6 h 32"/>
                <a:gd name="T6" fmla="*/ 11 w 17"/>
                <a:gd name="T7" fmla="*/ 5 h 32"/>
                <a:gd name="T8" fmla="*/ 11 w 17"/>
                <a:gd name="T9" fmla="*/ 2 h 32"/>
                <a:gd name="T10" fmla="*/ 11 w 17"/>
                <a:gd name="T11" fmla="*/ 0 h 32"/>
                <a:gd name="T12" fmla="*/ 8 w 17"/>
                <a:gd name="T13" fmla="*/ 0 h 32"/>
                <a:gd name="T14" fmla="*/ 6 w 17"/>
                <a:gd name="T15" fmla="*/ 0 h 32"/>
                <a:gd name="T16" fmla="*/ 1 w 17"/>
                <a:gd name="T17" fmla="*/ 2 h 32"/>
                <a:gd name="T18" fmla="*/ 0 w 17"/>
                <a:gd name="T19" fmla="*/ 8 h 32"/>
                <a:gd name="T20" fmla="*/ 0 w 17"/>
                <a:gd name="T21" fmla="*/ 8 h 32"/>
                <a:gd name="T22" fmla="*/ 0 w 17"/>
                <a:gd name="T23" fmla="*/ 9 h 32"/>
                <a:gd name="T24" fmla="*/ 0 w 17"/>
                <a:gd name="T25" fmla="*/ 11 h 32"/>
                <a:gd name="T26" fmla="*/ 1 w 17"/>
                <a:gd name="T27" fmla="*/ 12 h 32"/>
                <a:gd name="T28" fmla="*/ 1 w 17"/>
                <a:gd name="T29" fmla="*/ 15 h 32"/>
                <a:gd name="T30" fmla="*/ 4 w 17"/>
                <a:gd name="T31" fmla="*/ 17 h 32"/>
                <a:gd name="T32" fmla="*/ 4 w 17"/>
                <a:gd name="T33" fmla="*/ 18 h 32"/>
                <a:gd name="T34" fmla="*/ 6 w 17"/>
                <a:gd name="T35" fmla="*/ 20 h 32"/>
                <a:gd name="T36" fmla="*/ 6 w 17"/>
                <a:gd name="T37" fmla="*/ 21 h 32"/>
                <a:gd name="T38" fmla="*/ 16 w 17"/>
                <a:gd name="T39" fmla="*/ 31 h 32"/>
                <a:gd name="T40" fmla="*/ 12 w 17"/>
                <a:gd name="T41"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2">
                  <a:moveTo>
                    <a:pt x="12" y="8"/>
                  </a:moveTo>
                  <a:lnTo>
                    <a:pt x="12" y="8"/>
                  </a:lnTo>
                  <a:lnTo>
                    <a:pt x="12" y="6"/>
                  </a:lnTo>
                  <a:lnTo>
                    <a:pt x="11" y="5"/>
                  </a:lnTo>
                  <a:lnTo>
                    <a:pt x="11" y="2"/>
                  </a:lnTo>
                  <a:lnTo>
                    <a:pt x="11" y="0"/>
                  </a:lnTo>
                  <a:lnTo>
                    <a:pt x="8" y="0"/>
                  </a:lnTo>
                  <a:lnTo>
                    <a:pt x="6" y="0"/>
                  </a:lnTo>
                  <a:lnTo>
                    <a:pt x="1" y="2"/>
                  </a:lnTo>
                  <a:lnTo>
                    <a:pt x="0" y="8"/>
                  </a:lnTo>
                  <a:lnTo>
                    <a:pt x="0" y="8"/>
                  </a:lnTo>
                  <a:lnTo>
                    <a:pt x="0" y="9"/>
                  </a:lnTo>
                  <a:lnTo>
                    <a:pt x="0" y="11"/>
                  </a:lnTo>
                  <a:lnTo>
                    <a:pt x="1" y="12"/>
                  </a:lnTo>
                  <a:lnTo>
                    <a:pt x="1" y="15"/>
                  </a:lnTo>
                  <a:lnTo>
                    <a:pt x="4" y="17"/>
                  </a:lnTo>
                  <a:lnTo>
                    <a:pt x="4" y="18"/>
                  </a:lnTo>
                  <a:lnTo>
                    <a:pt x="6" y="20"/>
                  </a:lnTo>
                  <a:lnTo>
                    <a:pt x="6" y="21"/>
                  </a:lnTo>
                  <a:lnTo>
                    <a:pt x="16" y="31"/>
                  </a:lnTo>
                  <a:lnTo>
                    <a:pt x="12" y="8"/>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67" name="Freeform 109"/>
            <p:cNvSpPr>
              <a:spLocks/>
            </p:cNvSpPr>
            <p:nvPr/>
          </p:nvSpPr>
          <p:spPr bwMode="auto">
            <a:xfrm>
              <a:off x="3227673" y="5671263"/>
              <a:ext cx="21099" cy="35395"/>
            </a:xfrm>
            <a:custGeom>
              <a:avLst/>
              <a:gdLst>
                <a:gd name="T0" fmla="*/ 30 w 31"/>
                <a:gd name="T1" fmla="*/ 0 h 52"/>
                <a:gd name="T2" fmla="*/ 30 w 31"/>
                <a:gd name="T3" fmla="*/ 0 h 52"/>
                <a:gd name="T4" fmla="*/ 30 w 31"/>
                <a:gd name="T5" fmla="*/ 0 h 52"/>
                <a:gd name="T6" fmla="*/ 30 w 31"/>
                <a:gd name="T7" fmla="*/ 2 h 52"/>
                <a:gd name="T8" fmla="*/ 30 w 31"/>
                <a:gd name="T9" fmla="*/ 3 h 52"/>
                <a:gd name="T10" fmla="*/ 28 w 31"/>
                <a:gd name="T11" fmla="*/ 6 h 52"/>
                <a:gd name="T12" fmla="*/ 28 w 31"/>
                <a:gd name="T13" fmla="*/ 9 h 52"/>
                <a:gd name="T14" fmla="*/ 27 w 31"/>
                <a:gd name="T15" fmla="*/ 12 h 52"/>
                <a:gd name="T16" fmla="*/ 25 w 31"/>
                <a:gd name="T17" fmla="*/ 16 h 52"/>
                <a:gd name="T18" fmla="*/ 24 w 31"/>
                <a:gd name="T19" fmla="*/ 19 h 52"/>
                <a:gd name="T20" fmla="*/ 22 w 31"/>
                <a:gd name="T21" fmla="*/ 24 h 52"/>
                <a:gd name="T22" fmla="*/ 19 w 31"/>
                <a:gd name="T23" fmla="*/ 27 h 52"/>
                <a:gd name="T24" fmla="*/ 16 w 31"/>
                <a:gd name="T25" fmla="*/ 32 h 52"/>
                <a:gd name="T26" fmla="*/ 13 w 31"/>
                <a:gd name="T27" fmla="*/ 36 h 52"/>
                <a:gd name="T28" fmla="*/ 9 w 31"/>
                <a:gd name="T29" fmla="*/ 40 h 52"/>
                <a:gd name="T30" fmla="*/ 4 w 31"/>
                <a:gd name="T31" fmla="*/ 46 h 52"/>
                <a:gd name="T32" fmla="*/ 0 w 31"/>
                <a:gd name="T33" fmla="*/ 51 h 52"/>
                <a:gd name="T34" fmla="*/ 0 w 31"/>
                <a:gd name="T35" fmla="*/ 51 h 52"/>
                <a:gd name="T36" fmla="*/ 0 w 31"/>
                <a:gd name="T37" fmla="*/ 49 h 52"/>
                <a:gd name="T38" fmla="*/ 0 w 31"/>
                <a:gd name="T39" fmla="*/ 48 h 52"/>
                <a:gd name="T40" fmla="*/ 0 w 31"/>
                <a:gd name="T41" fmla="*/ 46 h 52"/>
                <a:gd name="T42" fmla="*/ 15 w 31"/>
                <a:gd name="T43" fmla="*/ 29 h 52"/>
                <a:gd name="T44" fmla="*/ 15 w 31"/>
                <a:gd name="T45" fmla="*/ 22 h 52"/>
                <a:gd name="T46" fmla="*/ 15 w 31"/>
                <a:gd name="T47" fmla="*/ 21 h 52"/>
                <a:gd name="T48" fmla="*/ 16 w 31"/>
                <a:gd name="T49" fmla="*/ 21 h 52"/>
                <a:gd name="T50" fmla="*/ 18 w 31"/>
                <a:gd name="T51" fmla="*/ 19 h 52"/>
                <a:gd name="T52" fmla="*/ 19 w 31"/>
                <a:gd name="T53" fmla="*/ 18 h 52"/>
                <a:gd name="T54" fmla="*/ 21 w 31"/>
                <a:gd name="T55" fmla="*/ 15 h 52"/>
                <a:gd name="T56" fmla="*/ 22 w 31"/>
                <a:gd name="T57" fmla="*/ 12 h 52"/>
                <a:gd name="T58" fmla="*/ 24 w 31"/>
                <a:gd name="T59" fmla="*/ 9 h 52"/>
                <a:gd name="T60" fmla="*/ 24 w 31"/>
                <a:gd name="T61" fmla="*/ 3 h 52"/>
                <a:gd name="T62" fmla="*/ 25 w 31"/>
                <a:gd name="T63" fmla="*/ 2 h 52"/>
                <a:gd name="T64" fmla="*/ 27 w 31"/>
                <a:gd name="T65" fmla="*/ 0 h 52"/>
                <a:gd name="T66" fmla="*/ 28 w 31"/>
                <a:gd name="T67" fmla="*/ 0 h 52"/>
                <a:gd name="T68" fmla="*/ 30 w 31"/>
                <a:gd name="T6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52">
                  <a:moveTo>
                    <a:pt x="30" y="0"/>
                  </a:moveTo>
                  <a:lnTo>
                    <a:pt x="30" y="0"/>
                  </a:lnTo>
                  <a:lnTo>
                    <a:pt x="30" y="0"/>
                  </a:lnTo>
                  <a:lnTo>
                    <a:pt x="30" y="2"/>
                  </a:lnTo>
                  <a:lnTo>
                    <a:pt x="30" y="3"/>
                  </a:lnTo>
                  <a:lnTo>
                    <a:pt x="28" y="6"/>
                  </a:lnTo>
                  <a:lnTo>
                    <a:pt x="28" y="9"/>
                  </a:lnTo>
                  <a:lnTo>
                    <a:pt x="27" y="12"/>
                  </a:lnTo>
                  <a:lnTo>
                    <a:pt x="25" y="16"/>
                  </a:lnTo>
                  <a:lnTo>
                    <a:pt x="24" y="19"/>
                  </a:lnTo>
                  <a:lnTo>
                    <a:pt x="22" y="24"/>
                  </a:lnTo>
                  <a:lnTo>
                    <a:pt x="19" y="27"/>
                  </a:lnTo>
                  <a:lnTo>
                    <a:pt x="16" y="32"/>
                  </a:lnTo>
                  <a:lnTo>
                    <a:pt x="13" y="36"/>
                  </a:lnTo>
                  <a:lnTo>
                    <a:pt x="9" y="40"/>
                  </a:lnTo>
                  <a:lnTo>
                    <a:pt x="4" y="46"/>
                  </a:lnTo>
                  <a:lnTo>
                    <a:pt x="0" y="51"/>
                  </a:lnTo>
                  <a:lnTo>
                    <a:pt x="0" y="51"/>
                  </a:lnTo>
                  <a:lnTo>
                    <a:pt x="0" y="49"/>
                  </a:lnTo>
                  <a:lnTo>
                    <a:pt x="0" y="48"/>
                  </a:lnTo>
                  <a:lnTo>
                    <a:pt x="0" y="46"/>
                  </a:lnTo>
                  <a:lnTo>
                    <a:pt x="15" y="29"/>
                  </a:lnTo>
                  <a:lnTo>
                    <a:pt x="15" y="22"/>
                  </a:lnTo>
                  <a:lnTo>
                    <a:pt x="15" y="21"/>
                  </a:lnTo>
                  <a:lnTo>
                    <a:pt x="16" y="21"/>
                  </a:lnTo>
                  <a:lnTo>
                    <a:pt x="18" y="19"/>
                  </a:lnTo>
                  <a:lnTo>
                    <a:pt x="19" y="18"/>
                  </a:lnTo>
                  <a:lnTo>
                    <a:pt x="21" y="15"/>
                  </a:lnTo>
                  <a:lnTo>
                    <a:pt x="22" y="12"/>
                  </a:lnTo>
                  <a:lnTo>
                    <a:pt x="24" y="9"/>
                  </a:lnTo>
                  <a:lnTo>
                    <a:pt x="24" y="3"/>
                  </a:lnTo>
                  <a:lnTo>
                    <a:pt x="25" y="2"/>
                  </a:lnTo>
                  <a:lnTo>
                    <a:pt x="27" y="0"/>
                  </a:lnTo>
                  <a:lnTo>
                    <a:pt x="28" y="0"/>
                  </a:lnTo>
                  <a:lnTo>
                    <a:pt x="30" y="0"/>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68" name="Freeform 110"/>
            <p:cNvSpPr>
              <a:spLocks/>
            </p:cNvSpPr>
            <p:nvPr/>
          </p:nvSpPr>
          <p:spPr bwMode="auto">
            <a:xfrm>
              <a:off x="3227673" y="5671263"/>
              <a:ext cx="21099" cy="35395"/>
            </a:xfrm>
            <a:custGeom>
              <a:avLst/>
              <a:gdLst>
                <a:gd name="T0" fmla="*/ 30 w 31"/>
                <a:gd name="T1" fmla="*/ 0 h 52"/>
                <a:gd name="T2" fmla="*/ 30 w 31"/>
                <a:gd name="T3" fmla="*/ 0 h 52"/>
                <a:gd name="T4" fmla="*/ 30 w 31"/>
                <a:gd name="T5" fmla="*/ 0 h 52"/>
                <a:gd name="T6" fmla="*/ 30 w 31"/>
                <a:gd name="T7" fmla="*/ 0 h 52"/>
                <a:gd name="T8" fmla="*/ 30 w 31"/>
                <a:gd name="T9" fmla="*/ 2 h 52"/>
                <a:gd name="T10" fmla="*/ 30 w 31"/>
                <a:gd name="T11" fmla="*/ 3 h 52"/>
                <a:gd name="T12" fmla="*/ 28 w 31"/>
                <a:gd name="T13" fmla="*/ 6 h 52"/>
                <a:gd name="T14" fmla="*/ 28 w 31"/>
                <a:gd name="T15" fmla="*/ 9 h 52"/>
                <a:gd name="T16" fmla="*/ 27 w 31"/>
                <a:gd name="T17" fmla="*/ 12 h 52"/>
                <a:gd name="T18" fmla="*/ 25 w 31"/>
                <a:gd name="T19" fmla="*/ 16 h 52"/>
                <a:gd name="T20" fmla="*/ 24 w 31"/>
                <a:gd name="T21" fmla="*/ 19 h 52"/>
                <a:gd name="T22" fmla="*/ 22 w 31"/>
                <a:gd name="T23" fmla="*/ 24 h 52"/>
                <a:gd name="T24" fmla="*/ 19 w 31"/>
                <a:gd name="T25" fmla="*/ 27 h 52"/>
                <a:gd name="T26" fmla="*/ 16 w 31"/>
                <a:gd name="T27" fmla="*/ 32 h 52"/>
                <a:gd name="T28" fmla="*/ 13 w 31"/>
                <a:gd name="T29" fmla="*/ 36 h 52"/>
                <a:gd name="T30" fmla="*/ 9 w 31"/>
                <a:gd name="T31" fmla="*/ 40 h 52"/>
                <a:gd name="T32" fmla="*/ 4 w 31"/>
                <a:gd name="T33" fmla="*/ 46 h 52"/>
                <a:gd name="T34" fmla="*/ 0 w 31"/>
                <a:gd name="T35" fmla="*/ 51 h 52"/>
                <a:gd name="T36" fmla="*/ 0 w 31"/>
                <a:gd name="T37" fmla="*/ 51 h 52"/>
                <a:gd name="T38" fmla="*/ 0 w 31"/>
                <a:gd name="T39" fmla="*/ 51 h 52"/>
                <a:gd name="T40" fmla="*/ 0 w 31"/>
                <a:gd name="T41" fmla="*/ 49 h 52"/>
                <a:gd name="T42" fmla="*/ 0 w 31"/>
                <a:gd name="T43" fmla="*/ 48 h 52"/>
                <a:gd name="T44" fmla="*/ 0 w 31"/>
                <a:gd name="T45" fmla="*/ 46 h 52"/>
                <a:gd name="T46" fmla="*/ 15 w 31"/>
                <a:gd name="T47" fmla="*/ 29 h 52"/>
                <a:gd name="T48" fmla="*/ 15 w 31"/>
                <a:gd name="T49" fmla="*/ 22 h 52"/>
                <a:gd name="T50" fmla="*/ 15 w 31"/>
                <a:gd name="T51" fmla="*/ 22 h 52"/>
                <a:gd name="T52" fmla="*/ 15 w 31"/>
                <a:gd name="T53" fmla="*/ 21 h 52"/>
                <a:gd name="T54" fmla="*/ 16 w 31"/>
                <a:gd name="T55" fmla="*/ 21 h 52"/>
                <a:gd name="T56" fmla="*/ 18 w 31"/>
                <a:gd name="T57" fmla="*/ 19 h 52"/>
                <a:gd name="T58" fmla="*/ 19 w 31"/>
                <a:gd name="T59" fmla="*/ 18 h 52"/>
                <a:gd name="T60" fmla="*/ 21 w 31"/>
                <a:gd name="T61" fmla="*/ 15 h 52"/>
                <a:gd name="T62" fmla="*/ 22 w 31"/>
                <a:gd name="T63" fmla="*/ 12 h 52"/>
                <a:gd name="T64" fmla="*/ 24 w 31"/>
                <a:gd name="T65" fmla="*/ 9 h 52"/>
                <a:gd name="T66" fmla="*/ 24 w 31"/>
                <a:gd name="T67" fmla="*/ 3 h 52"/>
                <a:gd name="T68" fmla="*/ 24 w 31"/>
                <a:gd name="T69" fmla="*/ 3 h 52"/>
                <a:gd name="T70" fmla="*/ 25 w 31"/>
                <a:gd name="T71" fmla="*/ 2 h 52"/>
                <a:gd name="T72" fmla="*/ 27 w 31"/>
                <a:gd name="T73" fmla="*/ 0 h 52"/>
                <a:gd name="T74" fmla="*/ 28 w 31"/>
                <a:gd name="T75" fmla="*/ 0 h 52"/>
                <a:gd name="T76" fmla="*/ 30 w 31"/>
                <a:gd name="T7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 h="52">
                  <a:moveTo>
                    <a:pt x="30" y="0"/>
                  </a:moveTo>
                  <a:lnTo>
                    <a:pt x="30" y="0"/>
                  </a:lnTo>
                  <a:lnTo>
                    <a:pt x="30" y="0"/>
                  </a:lnTo>
                  <a:lnTo>
                    <a:pt x="30" y="0"/>
                  </a:lnTo>
                  <a:lnTo>
                    <a:pt x="30" y="2"/>
                  </a:lnTo>
                  <a:lnTo>
                    <a:pt x="30" y="3"/>
                  </a:lnTo>
                  <a:lnTo>
                    <a:pt x="28" y="6"/>
                  </a:lnTo>
                  <a:lnTo>
                    <a:pt x="28" y="9"/>
                  </a:lnTo>
                  <a:lnTo>
                    <a:pt x="27" y="12"/>
                  </a:lnTo>
                  <a:lnTo>
                    <a:pt x="25" y="16"/>
                  </a:lnTo>
                  <a:lnTo>
                    <a:pt x="24" y="19"/>
                  </a:lnTo>
                  <a:lnTo>
                    <a:pt x="22" y="24"/>
                  </a:lnTo>
                  <a:lnTo>
                    <a:pt x="19" y="27"/>
                  </a:lnTo>
                  <a:lnTo>
                    <a:pt x="16" y="32"/>
                  </a:lnTo>
                  <a:lnTo>
                    <a:pt x="13" y="36"/>
                  </a:lnTo>
                  <a:lnTo>
                    <a:pt x="9" y="40"/>
                  </a:lnTo>
                  <a:lnTo>
                    <a:pt x="4" y="46"/>
                  </a:lnTo>
                  <a:lnTo>
                    <a:pt x="0" y="51"/>
                  </a:lnTo>
                  <a:lnTo>
                    <a:pt x="0" y="51"/>
                  </a:lnTo>
                  <a:lnTo>
                    <a:pt x="0" y="51"/>
                  </a:lnTo>
                  <a:lnTo>
                    <a:pt x="0" y="49"/>
                  </a:lnTo>
                  <a:lnTo>
                    <a:pt x="0" y="48"/>
                  </a:lnTo>
                  <a:lnTo>
                    <a:pt x="0" y="46"/>
                  </a:lnTo>
                  <a:lnTo>
                    <a:pt x="15" y="29"/>
                  </a:lnTo>
                  <a:lnTo>
                    <a:pt x="15" y="22"/>
                  </a:lnTo>
                  <a:lnTo>
                    <a:pt x="15" y="22"/>
                  </a:lnTo>
                  <a:lnTo>
                    <a:pt x="15" y="21"/>
                  </a:lnTo>
                  <a:lnTo>
                    <a:pt x="16" y="21"/>
                  </a:lnTo>
                  <a:lnTo>
                    <a:pt x="18" y="19"/>
                  </a:lnTo>
                  <a:lnTo>
                    <a:pt x="19" y="18"/>
                  </a:lnTo>
                  <a:lnTo>
                    <a:pt x="21" y="15"/>
                  </a:lnTo>
                  <a:lnTo>
                    <a:pt x="22" y="12"/>
                  </a:lnTo>
                  <a:lnTo>
                    <a:pt x="24" y="9"/>
                  </a:lnTo>
                  <a:lnTo>
                    <a:pt x="24" y="3"/>
                  </a:lnTo>
                  <a:lnTo>
                    <a:pt x="24" y="3"/>
                  </a:lnTo>
                  <a:lnTo>
                    <a:pt x="25" y="2"/>
                  </a:lnTo>
                  <a:lnTo>
                    <a:pt x="27" y="0"/>
                  </a:lnTo>
                  <a:lnTo>
                    <a:pt x="28" y="0"/>
                  </a:lnTo>
                  <a:lnTo>
                    <a:pt x="30" y="0"/>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69" name="Freeform 111"/>
            <p:cNvSpPr>
              <a:spLocks/>
            </p:cNvSpPr>
            <p:nvPr/>
          </p:nvSpPr>
          <p:spPr bwMode="auto">
            <a:xfrm>
              <a:off x="3248772" y="5656981"/>
              <a:ext cx="11454" cy="11177"/>
            </a:xfrm>
            <a:custGeom>
              <a:avLst/>
              <a:gdLst>
                <a:gd name="T0" fmla="*/ 0 w 17"/>
                <a:gd name="T1" fmla="*/ 8 h 17"/>
                <a:gd name="T2" fmla="*/ 5 w 17"/>
                <a:gd name="T3" fmla="*/ 4 h 17"/>
                <a:gd name="T4" fmla="*/ 5 w 17"/>
                <a:gd name="T5" fmla="*/ 2 h 17"/>
                <a:gd name="T6" fmla="*/ 5 w 17"/>
                <a:gd name="T7" fmla="*/ 0 h 17"/>
                <a:gd name="T8" fmla="*/ 8 w 17"/>
                <a:gd name="T9" fmla="*/ 0 h 17"/>
                <a:gd name="T10" fmla="*/ 13 w 17"/>
                <a:gd name="T11" fmla="*/ 0 h 17"/>
                <a:gd name="T12" fmla="*/ 16 w 17"/>
                <a:gd name="T13" fmla="*/ 2 h 17"/>
                <a:gd name="T14" fmla="*/ 16 w 17"/>
                <a:gd name="T15" fmla="*/ 4 h 17"/>
                <a:gd name="T16" fmla="*/ 16 w 17"/>
                <a:gd name="T17" fmla="*/ 8 h 17"/>
                <a:gd name="T18" fmla="*/ 16 w 17"/>
                <a:gd name="T19" fmla="*/ 11 h 17"/>
                <a:gd name="T20" fmla="*/ 16 w 17"/>
                <a:gd name="T21" fmla="*/ 14 h 17"/>
                <a:gd name="T22" fmla="*/ 13 w 17"/>
                <a:gd name="T23" fmla="*/ 16 h 17"/>
                <a:gd name="T24" fmla="*/ 8 w 17"/>
                <a:gd name="T25" fmla="*/ 16 h 17"/>
                <a:gd name="T26" fmla="*/ 5 w 17"/>
                <a:gd name="T27" fmla="*/ 16 h 17"/>
                <a:gd name="T28" fmla="*/ 5 w 17"/>
                <a:gd name="T29" fmla="*/ 14 h 17"/>
                <a:gd name="T30" fmla="*/ 5 w 17"/>
                <a:gd name="T31" fmla="*/ 11 h 17"/>
                <a:gd name="T32" fmla="*/ 0 w 17"/>
                <a:gd name="T3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0" y="8"/>
                  </a:moveTo>
                  <a:lnTo>
                    <a:pt x="5" y="4"/>
                  </a:lnTo>
                  <a:lnTo>
                    <a:pt x="5" y="2"/>
                  </a:lnTo>
                  <a:lnTo>
                    <a:pt x="5" y="0"/>
                  </a:lnTo>
                  <a:lnTo>
                    <a:pt x="8" y="0"/>
                  </a:lnTo>
                  <a:lnTo>
                    <a:pt x="13" y="0"/>
                  </a:lnTo>
                  <a:lnTo>
                    <a:pt x="16" y="2"/>
                  </a:lnTo>
                  <a:lnTo>
                    <a:pt x="16" y="4"/>
                  </a:lnTo>
                  <a:lnTo>
                    <a:pt x="16" y="8"/>
                  </a:lnTo>
                  <a:lnTo>
                    <a:pt x="16" y="11"/>
                  </a:lnTo>
                  <a:lnTo>
                    <a:pt x="16" y="14"/>
                  </a:lnTo>
                  <a:lnTo>
                    <a:pt x="13" y="16"/>
                  </a:lnTo>
                  <a:lnTo>
                    <a:pt x="8" y="16"/>
                  </a:lnTo>
                  <a:lnTo>
                    <a:pt x="5" y="16"/>
                  </a:lnTo>
                  <a:lnTo>
                    <a:pt x="5" y="14"/>
                  </a:lnTo>
                  <a:lnTo>
                    <a:pt x="5" y="11"/>
                  </a:lnTo>
                  <a:lnTo>
                    <a:pt x="0" y="8"/>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70" name="Freeform 112"/>
            <p:cNvSpPr>
              <a:spLocks/>
            </p:cNvSpPr>
            <p:nvPr/>
          </p:nvSpPr>
          <p:spPr bwMode="auto">
            <a:xfrm>
              <a:off x="3248772" y="5656981"/>
              <a:ext cx="11454" cy="11177"/>
            </a:xfrm>
            <a:custGeom>
              <a:avLst/>
              <a:gdLst>
                <a:gd name="T0" fmla="*/ 0 w 17"/>
                <a:gd name="T1" fmla="*/ 8 h 17"/>
                <a:gd name="T2" fmla="*/ 0 w 17"/>
                <a:gd name="T3" fmla="*/ 8 h 17"/>
                <a:gd name="T4" fmla="*/ 5 w 17"/>
                <a:gd name="T5" fmla="*/ 4 h 17"/>
                <a:gd name="T6" fmla="*/ 5 w 17"/>
                <a:gd name="T7" fmla="*/ 2 h 17"/>
                <a:gd name="T8" fmla="*/ 5 w 17"/>
                <a:gd name="T9" fmla="*/ 0 h 17"/>
                <a:gd name="T10" fmla="*/ 8 w 17"/>
                <a:gd name="T11" fmla="*/ 0 h 17"/>
                <a:gd name="T12" fmla="*/ 8 w 17"/>
                <a:gd name="T13" fmla="*/ 0 h 17"/>
                <a:gd name="T14" fmla="*/ 13 w 17"/>
                <a:gd name="T15" fmla="*/ 0 h 17"/>
                <a:gd name="T16" fmla="*/ 16 w 17"/>
                <a:gd name="T17" fmla="*/ 2 h 17"/>
                <a:gd name="T18" fmla="*/ 16 w 17"/>
                <a:gd name="T19" fmla="*/ 4 h 17"/>
                <a:gd name="T20" fmla="*/ 16 w 17"/>
                <a:gd name="T21" fmla="*/ 8 h 17"/>
                <a:gd name="T22" fmla="*/ 16 w 17"/>
                <a:gd name="T23" fmla="*/ 8 h 17"/>
                <a:gd name="T24" fmla="*/ 16 w 17"/>
                <a:gd name="T25" fmla="*/ 11 h 17"/>
                <a:gd name="T26" fmla="*/ 16 w 17"/>
                <a:gd name="T27" fmla="*/ 14 h 17"/>
                <a:gd name="T28" fmla="*/ 13 w 17"/>
                <a:gd name="T29" fmla="*/ 16 h 17"/>
                <a:gd name="T30" fmla="*/ 8 w 17"/>
                <a:gd name="T31" fmla="*/ 16 h 17"/>
                <a:gd name="T32" fmla="*/ 8 w 17"/>
                <a:gd name="T33" fmla="*/ 16 h 17"/>
                <a:gd name="T34" fmla="*/ 5 w 17"/>
                <a:gd name="T35" fmla="*/ 16 h 17"/>
                <a:gd name="T36" fmla="*/ 5 w 17"/>
                <a:gd name="T37" fmla="*/ 14 h 17"/>
                <a:gd name="T38" fmla="*/ 5 w 17"/>
                <a:gd name="T39" fmla="*/ 11 h 17"/>
                <a:gd name="T40" fmla="*/ 0 w 17"/>
                <a:gd name="T4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0" y="8"/>
                  </a:moveTo>
                  <a:lnTo>
                    <a:pt x="0" y="8"/>
                  </a:lnTo>
                  <a:lnTo>
                    <a:pt x="5" y="4"/>
                  </a:lnTo>
                  <a:lnTo>
                    <a:pt x="5" y="2"/>
                  </a:lnTo>
                  <a:lnTo>
                    <a:pt x="5" y="0"/>
                  </a:lnTo>
                  <a:lnTo>
                    <a:pt x="8" y="0"/>
                  </a:lnTo>
                  <a:lnTo>
                    <a:pt x="8" y="0"/>
                  </a:lnTo>
                  <a:lnTo>
                    <a:pt x="13" y="0"/>
                  </a:lnTo>
                  <a:lnTo>
                    <a:pt x="16" y="2"/>
                  </a:lnTo>
                  <a:lnTo>
                    <a:pt x="16" y="4"/>
                  </a:lnTo>
                  <a:lnTo>
                    <a:pt x="16" y="8"/>
                  </a:lnTo>
                  <a:lnTo>
                    <a:pt x="16" y="8"/>
                  </a:lnTo>
                  <a:lnTo>
                    <a:pt x="16" y="11"/>
                  </a:lnTo>
                  <a:lnTo>
                    <a:pt x="16" y="14"/>
                  </a:lnTo>
                  <a:lnTo>
                    <a:pt x="13" y="16"/>
                  </a:lnTo>
                  <a:lnTo>
                    <a:pt x="8" y="16"/>
                  </a:lnTo>
                  <a:lnTo>
                    <a:pt x="8" y="16"/>
                  </a:lnTo>
                  <a:lnTo>
                    <a:pt x="5" y="16"/>
                  </a:lnTo>
                  <a:lnTo>
                    <a:pt x="5" y="14"/>
                  </a:lnTo>
                  <a:lnTo>
                    <a:pt x="5" y="11"/>
                  </a:lnTo>
                  <a:lnTo>
                    <a:pt x="0" y="8"/>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71" name="Freeform 113"/>
            <p:cNvSpPr>
              <a:spLocks/>
            </p:cNvSpPr>
            <p:nvPr/>
          </p:nvSpPr>
          <p:spPr bwMode="auto">
            <a:xfrm>
              <a:off x="3250580" y="5642077"/>
              <a:ext cx="11454" cy="11177"/>
            </a:xfrm>
            <a:custGeom>
              <a:avLst/>
              <a:gdLst>
                <a:gd name="T0" fmla="*/ 0 w 17"/>
                <a:gd name="T1" fmla="*/ 8 h 17"/>
                <a:gd name="T2" fmla="*/ 0 w 17"/>
                <a:gd name="T3" fmla="*/ 5 h 17"/>
                <a:gd name="T4" fmla="*/ 0 w 17"/>
                <a:gd name="T5" fmla="*/ 3 h 17"/>
                <a:gd name="T6" fmla="*/ 6 w 17"/>
                <a:gd name="T7" fmla="*/ 3 h 17"/>
                <a:gd name="T8" fmla="*/ 6 w 17"/>
                <a:gd name="T9" fmla="*/ 0 h 17"/>
                <a:gd name="T10" fmla="*/ 9 w 17"/>
                <a:gd name="T11" fmla="*/ 3 h 17"/>
                <a:gd name="T12" fmla="*/ 9 w 17"/>
                <a:gd name="T13" fmla="*/ 3 h 17"/>
                <a:gd name="T14" fmla="*/ 9 w 17"/>
                <a:gd name="T15" fmla="*/ 5 h 17"/>
                <a:gd name="T16" fmla="*/ 16 w 17"/>
                <a:gd name="T17" fmla="*/ 8 h 17"/>
                <a:gd name="T18" fmla="*/ 9 w 17"/>
                <a:gd name="T19" fmla="*/ 10 h 17"/>
                <a:gd name="T20" fmla="*/ 9 w 17"/>
                <a:gd name="T21" fmla="*/ 14 h 17"/>
                <a:gd name="T22" fmla="*/ 9 w 17"/>
                <a:gd name="T23" fmla="*/ 16 h 17"/>
                <a:gd name="T24" fmla="*/ 6 w 17"/>
                <a:gd name="T25" fmla="*/ 16 h 17"/>
                <a:gd name="T26" fmla="*/ 6 w 17"/>
                <a:gd name="T27" fmla="*/ 16 h 17"/>
                <a:gd name="T28" fmla="*/ 0 w 17"/>
                <a:gd name="T29" fmla="*/ 14 h 17"/>
                <a:gd name="T30" fmla="*/ 0 w 17"/>
                <a:gd name="T31" fmla="*/ 10 h 17"/>
                <a:gd name="T32" fmla="*/ 0 w 17"/>
                <a:gd name="T3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0" y="8"/>
                  </a:moveTo>
                  <a:lnTo>
                    <a:pt x="0" y="5"/>
                  </a:lnTo>
                  <a:lnTo>
                    <a:pt x="0" y="3"/>
                  </a:lnTo>
                  <a:lnTo>
                    <a:pt x="6" y="3"/>
                  </a:lnTo>
                  <a:lnTo>
                    <a:pt x="6" y="0"/>
                  </a:lnTo>
                  <a:lnTo>
                    <a:pt x="9" y="3"/>
                  </a:lnTo>
                  <a:lnTo>
                    <a:pt x="9" y="3"/>
                  </a:lnTo>
                  <a:lnTo>
                    <a:pt x="9" y="5"/>
                  </a:lnTo>
                  <a:lnTo>
                    <a:pt x="16" y="8"/>
                  </a:lnTo>
                  <a:lnTo>
                    <a:pt x="9" y="10"/>
                  </a:lnTo>
                  <a:lnTo>
                    <a:pt x="9" y="14"/>
                  </a:lnTo>
                  <a:lnTo>
                    <a:pt x="9" y="16"/>
                  </a:lnTo>
                  <a:lnTo>
                    <a:pt x="6" y="16"/>
                  </a:lnTo>
                  <a:lnTo>
                    <a:pt x="6" y="16"/>
                  </a:lnTo>
                  <a:lnTo>
                    <a:pt x="0" y="14"/>
                  </a:lnTo>
                  <a:lnTo>
                    <a:pt x="0" y="10"/>
                  </a:lnTo>
                  <a:lnTo>
                    <a:pt x="0" y="8"/>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72" name="Freeform 114"/>
            <p:cNvSpPr>
              <a:spLocks/>
            </p:cNvSpPr>
            <p:nvPr/>
          </p:nvSpPr>
          <p:spPr bwMode="auto">
            <a:xfrm>
              <a:off x="3250580" y="5642077"/>
              <a:ext cx="11454" cy="11177"/>
            </a:xfrm>
            <a:custGeom>
              <a:avLst/>
              <a:gdLst>
                <a:gd name="T0" fmla="*/ 0 w 17"/>
                <a:gd name="T1" fmla="*/ 8 h 17"/>
                <a:gd name="T2" fmla="*/ 0 w 17"/>
                <a:gd name="T3" fmla="*/ 8 h 17"/>
                <a:gd name="T4" fmla="*/ 0 w 17"/>
                <a:gd name="T5" fmla="*/ 5 h 17"/>
                <a:gd name="T6" fmla="*/ 0 w 17"/>
                <a:gd name="T7" fmla="*/ 3 h 17"/>
                <a:gd name="T8" fmla="*/ 6 w 17"/>
                <a:gd name="T9" fmla="*/ 3 h 17"/>
                <a:gd name="T10" fmla="*/ 6 w 17"/>
                <a:gd name="T11" fmla="*/ 0 h 17"/>
                <a:gd name="T12" fmla="*/ 6 w 17"/>
                <a:gd name="T13" fmla="*/ 0 h 17"/>
                <a:gd name="T14" fmla="*/ 9 w 17"/>
                <a:gd name="T15" fmla="*/ 3 h 17"/>
                <a:gd name="T16" fmla="*/ 9 w 17"/>
                <a:gd name="T17" fmla="*/ 3 h 17"/>
                <a:gd name="T18" fmla="*/ 9 w 17"/>
                <a:gd name="T19" fmla="*/ 5 h 17"/>
                <a:gd name="T20" fmla="*/ 16 w 17"/>
                <a:gd name="T21" fmla="*/ 8 h 17"/>
                <a:gd name="T22" fmla="*/ 16 w 17"/>
                <a:gd name="T23" fmla="*/ 8 h 17"/>
                <a:gd name="T24" fmla="*/ 9 w 17"/>
                <a:gd name="T25" fmla="*/ 10 h 17"/>
                <a:gd name="T26" fmla="*/ 9 w 17"/>
                <a:gd name="T27" fmla="*/ 14 h 17"/>
                <a:gd name="T28" fmla="*/ 9 w 17"/>
                <a:gd name="T29" fmla="*/ 16 h 17"/>
                <a:gd name="T30" fmla="*/ 6 w 17"/>
                <a:gd name="T31" fmla="*/ 16 h 17"/>
                <a:gd name="T32" fmla="*/ 6 w 17"/>
                <a:gd name="T33" fmla="*/ 16 h 17"/>
                <a:gd name="T34" fmla="*/ 6 w 17"/>
                <a:gd name="T35" fmla="*/ 16 h 17"/>
                <a:gd name="T36" fmla="*/ 0 w 17"/>
                <a:gd name="T37" fmla="*/ 14 h 17"/>
                <a:gd name="T38" fmla="*/ 0 w 17"/>
                <a:gd name="T39" fmla="*/ 10 h 17"/>
                <a:gd name="T40" fmla="*/ 0 w 17"/>
                <a:gd name="T4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0" y="8"/>
                  </a:moveTo>
                  <a:lnTo>
                    <a:pt x="0" y="8"/>
                  </a:lnTo>
                  <a:lnTo>
                    <a:pt x="0" y="5"/>
                  </a:lnTo>
                  <a:lnTo>
                    <a:pt x="0" y="3"/>
                  </a:lnTo>
                  <a:lnTo>
                    <a:pt x="6" y="3"/>
                  </a:lnTo>
                  <a:lnTo>
                    <a:pt x="6" y="0"/>
                  </a:lnTo>
                  <a:lnTo>
                    <a:pt x="6" y="0"/>
                  </a:lnTo>
                  <a:lnTo>
                    <a:pt x="9" y="3"/>
                  </a:lnTo>
                  <a:lnTo>
                    <a:pt x="9" y="3"/>
                  </a:lnTo>
                  <a:lnTo>
                    <a:pt x="9" y="5"/>
                  </a:lnTo>
                  <a:lnTo>
                    <a:pt x="16" y="8"/>
                  </a:lnTo>
                  <a:lnTo>
                    <a:pt x="16" y="8"/>
                  </a:lnTo>
                  <a:lnTo>
                    <a:pt x="9" y="10"/>
                  </a:lnTo>
                  <a:lnTo>
                    <a:pt x="9" y="14"/>
                  </a:lnTo>
                  <a:lnTo>
                    <a:pt x="9" y="16"/>
                  </a:lnTo>
                  <a:lnTo>
                    <a:pt x="6" y="16"/>
                  </a:lnTo>
                  <a:lnTo>
                    <a:pt x="6" y="16"/>
                  </a:lnTo>
                  <a:lnTo>
                    <a:pt x="6" y="16"/>
                  </a:lnTo>
                  <a:lnTo>
                    <a:pt x="0" y="14"/>
                  </a:lnTo>
                  <a:lnTo>
                    <a:pt x="0" y="10"/>
                  </a:lnTo>
                  <a:lnTo>
                    <a:pt x="0" y="8"/>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73" name="Freeform 115"/>
            <p:cNvSpPr>
              <a:spLocks/>
            </p:cNvSpPr>
            <p:nvPr/>
          </p:nvSpPr>
          <p:spPr bwMode="auto">
            <a:xfrm>
              <a:off x="3180051" y="5724665"/>
              <a:ext cx="11454" cy="11177"/>
            </a:xfrm>
            <a:custGeom>
              <a:avLst/>
              <a:gdLst>
                <a:gd name="T0" fmla="*/ 0 w 17"/>
                <a:gd name="T1" fmla="*/ 7 h 17"/>
                <a:gd name="T2" fmla="*/ 4 w 17"/>
                <a:gd name="T3" fmla="*/ 5 h 17"/>
                <a:gd name="T4" fmla="*/ 4 w 17"/>
                <a:gd name="T5" fmla="*/ 0 h 17"/>
                <a:gd name="T6" fmla="*/ 6 w 17"/>
                <a:gd name="T7" fmla="*/ 0 h 17"/>
                <a:gd name="T8" fmla="*/ 10 w 17"/>
                <a:gd name="T9" fmla="*/ 0 h 17"/>
                <a:gd name="T10" fmla="*/ 10 w 17"/>
                <a:gd name="T11" fmla="*/ 0 h 17"/>
                <a:gd name="T12" fmla="*/ 12 w 17"/>
                <a:gd name="T13" fmla="*/ 0 h 17"/>
                <a:gd name="T14" fmla="*/ 16 w 17"/>
                <a:gd name="T15" fmla="*/ 5 h 17"/>
                <a:gd name="T16" fmla="*/ 16 w 17"/>
                <a:gd name="T17" fmla="*/ 7 h 17"/>
                <a:gd name="T18" fmla="*/ 16 w 17"/>
                <a:gd name="T19" fmla="*/ 10 h 17"/>
                <a:gd name="T20" fmla="*/ 12 w 17"/>
                <a:gd name="T21" fmla="*/ 12 h 17"/>
                <a:gd name="T22" fmla="*/ 10 w 17"/>
                <a:gd name="T23" fmla="*/ 16 h 17"/>
                <a:gd name="T24" fmla="*/ 10 w 17"/>
                <a:gd name="T25" fmla="*/ 16 h 17"/>
                <a:gd name="T26" fmla="*/ 6 w 17"/>
                <a:gd name="T27" fmla="*/ 16 h 17"/>
                <a:gd name="T28" fmla="*/ 4 w 17"/>
                <a:gd name="T29" fmla="*/ 12 h 17"/>
                <a:gd name="T30" fmla="*/ 4 w 17"/>
                <a:gd name="T31" fmla="*/ 10 h 17"/>
                <a:gd name="T32" fmla="*/ 0 w 17"/>
                <a:gd name="T3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0" y="7"/>
                  </a:moveTo>
                  <a:lnTo>
                    <a:pt x="4" y="5"/>
                  </a:lnTo>
                  <a:lnTo>
                    <a:pt x="4" y="0"/>
                  </a:lnTo>
                  <a:lnTo>
                    <a:pt x="6" y="0"/>
                  </a:lnTo>
                  <a:lnTo>
                    <a:pt x="10" y="0"/>
                  </a:lnTo>
                  <a:lnTo>
                    <a:pt x="10" y="0"/>
                  </a:lnTo>
                  <a:lnTo>
                    <a:pt x="12" y="0"/>
                  </a:lnTo>
                  <a:lnTo>
                    <a:pt x="16" y="5"/>
                  </a:lnTo>
                  <a:lnTo>
                    <a:pt x="16" y="7"/>
                  </a:lnTo>
                  <a:lnTo>
                    <a:pt x="16" y="10"/>
                  </a:lnTo>
                  <a:lnTo>
                    <a:pt x="12" y="12"/>
                  </a:lnTo>
                  <a:lnTo>
                    <a:pt x="10" y="16"/>
                  </a:lnTo>
                  <a:lnTo>
                    <a:pt x="10" y="16"/>
                  </a:lnTo>
                  <a:lnTo>
                    <a:pt x="6" y="16"/>
                  </a:lnTo>
                  <a:lnTo>
                    <a:pt x="4" y="12"/>
                  </a:lnTo>
                  <a:lnTo>
                    <a:pt x="4" y="10"/>
                  </a:lnTo>
                  <a:lnTo>
                    <a:pt x="0" y="7"/>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74" name="Freeform 116"/>
            <p:cNvSpPr>
              <a:spLocks/>
            </p:cNvSpPr>
            <p:nvPr/>
          </p:nvSpPr>
          <p:spPr bwMode="auto">
            <a:xfrm>
              <a:off x="3180051" y="5724665"/>
              <a:ext cx="11454" cy="11177"/>
            </a:xfrm>
            <a:custGeom>
              <a:avLst/>
              <a:gdLst>
                <a:gd name="T0" fmla="*/ 0 w 17"/>
                <a:gd name="T1" fmla="*/ 7 h 17"/>
                <a:gd name="T2" fmla="*/ 0 w 17"/>
                <a:gd name="T3" fmla="*/ 7 h 17"/>
                <a:gd name="T4" fmla="*/ 4 w 17"/>
                <a:gd name="T5" fmla="*/ 5 h 17"/>
                <a:gd name="T6" fmla="*/ 4 w 17"/>
                <a:gd name="T7" fmla="*/ 0 h 17"/>
                <a:gd name="T8" fmla="*/ 6 w 17"/>
                <a:gd name="T9" fmla="*/ 0 h 17"/>
                <a:gd name="T10" fmla="*/ 10 w 17"/>
                <a:gd name="T11" fmla="*/ 0 h 17"/>
                <a:gd name="T12" fmla="*/ 10 w 17"/>
                <a:gd name="T13" fmla="*/ 0 h 17"/>
                <a:gd name="T14" fmla="*/ 10 w 17"/>
                <a:gd name="T15" fmla="*/ 0 h 17"/>
                <a:gd name="T16" fmla="*/ 12 w 17"/>
                <a:gd name="T17" fmla="*/ 0 h 17"/>
                <a:gd name="T18" fmla="*/ 16 w 17"/>
                <a:gd name="T19" fmla="*/ 5 h 17"/>
                <a:gd name="T20" fmla="*/ 16 w 17"/>
                <a:gd name="T21" fmla="*/ 7 h 17"/>
                <a:gd name="T22" fmla="*/ 16 w 17"/>
                <a:gd name="T23" fmla="*/ 7 h 17"/>
                <a:gd name="T24" fmla="*/ 16 w 17"/>
                <a:gd name="T25" fmla="*/ 10 h 17"/>
                <a:gd name="T26" fmla="*/ 12 w 17"/>
                <a:gd name="T27" fmla="*/ 12 h 17"/>
                <a:gd name="T28" fmla="*/ 10 w 17"/>
                <a:gd name="T29" fmla="*/ 16 h 17"/>
                <a:gd name="T30" fmla="*/ 10 w 17"/>
                <a:gd name="T31" fmla="*/ 16 h 17"/>
                <a:gd name="T32" fmla="*/ 10 w 17"/>
                <a:gd name="T33" fmla="*/ 16 h 17"/>
                <a:gd name="T34" fmla="*/ 6 w 17"/>
                <a:gd name="T35" fmla="*/ 16 h 17"/>
                <a:gd name="T36" fmla="*/ 4 w 17"/>
                <a:gd name="T37" fmla="*/ 12 h 17"/>
                <a:gd name="T38" fmla="*/ 4 w 17"/>
                <a:gd name="T39" fmla="*/ 10 h 17"/>
                <a:gd name="T40" fmla="*/ 0 w 17"/>
                <a:gd name="T4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0" y="7"/>
                  </a:moveTo>
                  <a:lnTo>
                    <a:pt x="0" y="7"/>
                  </a:lnTo>
                  <a:lnTo>
                    <a:pt x="4" y="5"/>
                  </a:lnTo>
                  <a:lnTo>
                    <a:pt x="4" y="0"/>
                  </a:lnTo>
                  <a:lnTo>
                    <a:pt x="6" y="0"/>
                  </a:lnTo>
                  <a:lnTo>
                    <a:pt x="10" y="0"/>
                  </a:lnTo>
                  <a:lnTo>
                    <a:pt x="10" y="0"/>
                  </a:lnTo>
                  <a:lnTo>
                    <a:pt x="10" y="0"/>
                  </a:lnTo>
                  <a:lnTo>
                    <a:pt x="12" y="0"/>
                  </a:lnTo>
                  <a:lnTo>
                    <a:pt x="16" y="5"/>
                  </a:lnTo>
                  <a:lnTo>
                    <a:pt x="16" y="7"/>
                  </a:lnTo>
                  <a:lnTo>
                    <a:pt x="16" y="7"/>
                  </a:lnTo>
                  <a:lnTo>
                    <a:pt x="16" y="10"/>
                  </a:lnTo>
                  <a:lnTo>
                    <a:pt x="12" y="12"/>
                  </a:lnTo>
                  <a:lnTo>
                    <a:pt x="10" y="16"/>
                  </a:lnTo>
                  <a:lnTo>
                    <a:pt x="10" y="16"/>
                  </a:lnTo>
                  <a:lnTo>
                    <a:pt x="10" y="16"/>
                  </a:lnTo>
                  <a:lnTo>
                    <a:pt x="6" y="16"/>
                  </a:lnTo>
                  <a:lnTo>
                    <a:pt x="4" y="12"/>
                  </a:lnTo>
                  <a:lnTo>
                    <a:pt x="4" y="10"/>
                  </a:lnTo>
                  <a:lnTo>
                    <a:pt x="0" y="7"/>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75" name="Freeform 117"/>
            <p:cNvSpPr>
              <a:spLocks/>
            </p:cNvSpPr>
            <p:nvPr/>
          </p:nvSpPr>
          <p:spPr bwMode="auto">
            <a:xfrm>
              <a:off x="3175228" y="5727149"/>
              <a:ext cx="11454" cy="11177"/>
            </a:xfrm>
            <a:custGeom>
              <a:avLst/>
              <a:gdLst>
                <a:gd name="T0" fmla="*/ 0 w 17"/>
                <a:gd name="T1" fmla="*/ 6 h 17"/>
                <a:gd name="T2" fmla="*/ 0 w 17"/>
                <a:gd name="T3" fmla="*/ 6 h 17"/>
                <a:gd name="T4" fmla="*/ 0 w 17"/>
                <a:gd name="T5" fmla="*/ 4 h 17"/>
                <a:gd name="T6" fmla="*/ 2 w 17"/>
                <a:gd name="T7" fmla="*/ 0 h 17"/>
                <a:gd name="T8" fmla="*/ 8 w 17"/>
                <a:gd name="T9" fmla="*/ 0 h 17"/>
                <a:gd name="T10" fmla="*/ 10 w 17"/>
                <a:gd name="T11" fmla="*/ 0 h 17"/>
                <a:gd name="T12" fmla="*/ 10 w 17"/>
                <a:gd name="T13" fmla="*/ 4 h 17"/>
                <a:gd name="T14" fmla="*/ 16 w 17"/>
                <a:gd name="T15" fmla="*/ 6 h 17"/>
                <a:gd name="T16" fmla="*/ 16 w 17"/>
                <a:gd name="T17" fmla="*/ 6 h 17"/>
                <a:gd name="T18" fmla="*/ 16 w 17"/>
                <a:gd name="T19" fmla="*/ 10 h 17"/>
                <a:gd name="T20" fmla="*/ 10 w 17"/>
                <a:gd name="T21" fmla="*/ 12 h 17"/>
                <a:gd name="T22" fmla="*/ 10 w 17"/>
                <a:gd name="T23" fmla="*/ 12 h 17"/>
                <a:gd name="T24" fmla="*/ 8 w 17"/>
                <a:gd name="T25" fmla="*/ 16 h 17"/>
                <a:gd name="T26" fmla="*/ 2 w 17"/>
                <a:gd name="T27" fmla="*/ 12 h 17"/>
                <a:gd name="T28" fmla="*/ 0 w 17"/>
                <a:gd name="T29" fmla="*/ 12 h 17"/>
                <a:gd name="T30" fmla="*/ 0 w 17"/>
                <a:gd name="T31" fmla="*/ 10 h 17"/>
                <a:gd name="T32" fmla="*/ 0 w 17"/>
                <a:gd name="T33"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0" y="6"/>
                  </a:moveTo>
                  <a:lnTo>
                    <a:pt x="0" y="6"/>
                  </a:lnTo>
                  <a:lnTo>
                    <a:pt x="0" y="4"/>
                  </a:lnTo>
                  <a:lnTo>
                    <a:pt x="2" y="0"/>
                  </a:lnTo>
                  <a:lnTo>
                    <a:pt x="8" y="0"/>
                  </a:lnTo>
                  <a:lnTo>
                    <a:pt x="10" y="0"/>
                  </a:lnTo>
                  <a:lnTo>
                    <a:pt x="10" y="4"/>
                  </a:lnTo>
                  <a:lnTo>
                    <a:pt x="16" y="6"/>
                  </a:lnTo>
                  <a:lnTo>
                    <a:pt x="16" y="6"/>
                  </a:lnTo>
                  <a:lnTo>
                    <a:pt x="16" y="10"/>
                  </a:lnTo>
                  <a:lnTo>
                    <a:pt x="10" y="12"/>
                  </a:lnTo>
                  <a:lnTo>
                    <a:pt x="10" y="12"/>
                  </a:lnTo>
                  <a:lnTo>
                    <a:pt x="8" y="16"/>
                  </a:lnTo>
                  <a:lnTo>
                    <a:pt x="2" y="12"/>
                  </a:lnTo>
                  <a:lnTo>
                    <a:pt x="0" y="12"/>
                  </a:lnTo>
                  <a:lnTo>
                    <a:pt x="0" y="10"/>
                  </a:lnTo>
                  <a:lnTo>
                    <a:pt x="0" y="6"/>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76" name="Freeform 118"/>
            <p:cNvSpPr>
              <a:spLocks/>
            </p:cNvSpPr>
            <p:nvPr/>
          </p:nvSpPr>
          <p:spPr bwMode="auto">
            <a:xfrm>
              <a:off x="3175228" y="5727149"/>
              <a:ext cx="11454" cy="11177"/>
            </a:xfrm>
            <a:custGeom>
              <a:avLst/>
              <a:gdLst>
                <a:gd name="T0" fmla="*/ 0 w 17"/>
                <a:gd name="T1" fmla="*/ 6 h 17"/>
                <a:gd name="T2" fmla="*/ 0 w 17"/>
                <a:gd name="T3" fmla="*/ 6 h 17"/>
                <a:gd name="T4" fmla="*/ 0 w 17"/>
                <a:gd name="T5" fmla="*/ 6 h 17"/>
                <a:gd name="T6" fmla="*/ 0 w 17"/>
                <a:gd name="T7" fmla="*/ 4 h 17"/>
                <a:gd name="T8" fmla="*/ 2 w 17"/>
                <a:gd name="T9" fmla="*/ 0 h 17"/>
                <a:gd name="T10" fmla="*/ 8 w 17"/>
                <a:gd name="T11" fmla="*/ 0 h 17"/>
                <a:gd name="T12" fmla="*/ 8 w 17"/>
                <a:gd name="T13" fmla="*/ 0 h 17"/>
                <a:gd name="T14" fmla="*/ 10 w 17"/>
                <a:gd name="T15" fmla="*/ 0 h 17"/>
                <a:gd name="T16" fmla="*/ 10 w 17"/>
                <a:gd name="T17" fmla="*/ 4 h 17"/>
                <a:gd name="T18" fmla="*/ 16 w 17"/>
                <a:gd name="T19" fmla="*/ 6 h 17"/>
                <a:gd name="T20" fmla="*/ 16 w 17"/>
                <a:gd name="T21" fmla="*/ 6 h 17"/>
                <a:gd name="T22" fmla="*/ 16 w 17"/>
                <a:gd name="T23" fmla="*/ 6 h 17"/>
                <a:gd name="T24" fmla="*/ 16 w 17"/>
                <a:gd name="T25" fmla="*/ 10 h 17"/>
                <a:gd name="T26" fmla="*/ 10 w 17"/>
                <a:gd name="T27" fmla="*/ 12 h 17"/>
                <a:gd name="T28" fmla="*/ 10 w 17"/>
                <a:gd name="T29" fmla="*/ 12 h 17"/>
                <a:gd name="T30" fmla="*/ 8 w 17"/>
                <a:gd name="T31" fmla="*/ 16 h 17"/>
                <a:gd name="T32" fmla="*/ 8 w 17"/>
                <a:gd name="T33" fmla="*/ 16 h 17"/>
                <a:gd name="T34" fmla="*/ 2 w 17"/>
                <a:gd name="T35" fmla="*/ 12 h 17"/>
                <a:gd name="T36" fmla="*/ 0 w 17"/>
                <a:gd name="T37" fmla="*/ 12 h 17"/>
                <a:gd name="T38" fmla="*/ 0 w 17"/>
                <a:gd name="T39" fmla="*/ 10 h 17"/>
                <a:gd name="T40" fmla="*/ 0 w 17"/>
                <a:gd name="T4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0" y="6"/>
                  </a:moveTo>
                  <a:lnTo>
                    <a:pt x="0" y="6"/>
                  </a:lnTo>
                  <a:lnTo>
                    <a:pt x="0" y="6"/>
                  </a:lnTo>
                  <a:lnTo>
                    <a:pt x="0" y="4"/>
                  </a:lnTo>
                  <a:lnTo>
                    <a:pt x="2" y="0"/>
                  </a:lnTo>
                  <a:lnTo>
                    <a:pt x="8" y="0"/>
                  </a:lnTo>
                  <a:lnTo>
                    <a:pt x="8" y="0"/>
                  </a:lnTo>
                  <a:lnTo>
                    <a:pt x="10" y="0"/>
                  </a:lnTo>
                  <a:lnTo>
                    <a:pt x="10" y="4"/>
                  </a:lnTo>
                  <a:lnTo>
                    <a:pt x="16" y="6"/>
                  </a:lnTo>
                  <a:lnTo>
                    <a:pt x="16" y="6"/>
                  </a:lnTo>
                  <a:lnTo>
                    <a:pt x="16" y="6"/>
                  </a:lnTo>
                  <a:lnTo>
                    <a:pt x="16" y="10"/>
                  </a:lnTo>
                  <a:lnTo>
                    <a:pt x="10" y="12"/>
                  </a:lnTo>
                  <a:lnTo>
                    <a:pt x="10" y="12"/>
                  </a:lnTo>
                  <a:lnTo>
                    <a:pt x="8" y="16"/>
                  </a:lnTo>
                  <a:lnTo>
                    <a:pt x="8" y="16"/>
                  </a:lnTo>
                  <a:lnTo>
                    <a:pt x="2" y="12"/>
                  </a:lnTo>
                  <a:lnTo>
                    <a:pt x="0" y="12"/>
                  </a:lnTo>
                  <a:lnTo>
                    <a:pt x="0" y="10"/>
                  </a:lnTo>
                  <a:lnTo>
                    <a:pt x="0" y="6"/>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77" name="Freeform 119"/>
            <p:cNvSpPr>
              <a:spLocks/>
            </p:cNvSpPr>
            <p:nvPr/>
          </p:nvSpPr>
          <p:spPr bwMode="auto">
            <a:xfrm>
              <a:off x="3171611" y="5730254"/>
              <a:ext cx="11454" cy="11799"/>
            </a:xfrm>
            <a:custGeom>
              <a:avLst/>
              <a:gdLst>
                <a:gd name="T0" fmla="*/ 0 w 17"/>
                <a:gd name="T1" fmla="*/ 6 h 17"/>
                <a:gd name="T2" fmla="*/ 0 w 17"/>
                <a:gd name="T3" fmla="*/ 6 h 17"/>
                <a:gd name="T4" fmla="*/ 0 w 17"/>
                <a:gd name="T5" fmla="*/ 0 h 17"/>
                <a:gd name="T6" fmla="*/ 5 w 17"/>
                <a:gd name="T7" fmla="*/ 0 h 17"/>
                <a:gd name="T8" fmla="*/ 5 w 17"/>
                <a:gd name="T9" fmla="*/ 0 h 17"/>
                <a:gd name="T10" fmla="*/ 5 w 17"/>
                <a:gd name="T11" fmla="*/ 0 h 17"/>
                <a:gd name="T12" fmla="*/ 16 w 17"/>
                <a:gd name="T13" fmla="*/ 0 h 17"/>
                <a:gd name="T14" fmla="*/ 16 w 17"/>
                <a:gd name="T15" fmla="*/ 6 h 17"/>
                <a:gd name="T16" fmla="*/ 16 w 17"/>
                <a:gd name="T17" fmla="*/ 6 h 17"/>
                <a:gd name="T18" fmla="*/ 16 w 17"/>
                <a:gd name="T19" fmla="*/ 9 h 17"/>
                <a:gd name="T20" fmla="*/ 16 w 17"/>
                <a:gd name="T21" fmla="*/ 16 h 17"/>
                <a:gd name="T22" fmla="*/ 5 w 17"/>
                <a:gd name="T23" fmla="*/ 16 h 17"/>
                <a:gd name="T24" fmla="*/ 5 w 17"/>
                <a:gd name="T25" fmla="*/ 16 h 17"/>
                <a:gd name="T26" fmla="*/ 5 w 17"/>
                <a:gd name="T27" fmla="*/ 16 h 17"/>
                <a:gd name="T28" fmla="*/ 0 w 17"/>
                <a:gd name="T29" fmla="*/ 16 h 17"/>
                <a:gd name="T30" fmla="*/ 0 w 17"/>
                <a:gd name="T31" fmla="*/ 9 h 17"/>
                <a:gd name="T32" fmla="*/ 0 w 17"/>
                <a:gd name="T33"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0" y="6"/>
                  </a:moveTo>
                  <a:lnTo>
                    <a:pt x="0" y="6"/>
                  </a:lnTo>
                  <a:lnTo>
                    <a:pt x="0" y="0"/>
                  </a:lnTo>
                  <a:lnTo>
                    <a:pt x="5" y="0"/>
                  </a:lnTo>
                  <a:lnTo>
                    <a:pt x="5" y="0"/>
                  </a:lnTo>
                  <a:lnTo>
                    <a:pt x="5" y="0"/>
                  </a:lnTo>
                  <a:lnTo>
                    <a:pt x="16" y="0"/>
                  </a:lnTo>
                  <a:lnTo>
                    <a:pt x="16" y="6"/>
                  </a:lnTo>
                  <a:lnTo>
                    <a:pt x="16" y="6"/>
                  </a:lnTo>
                  <a:lnTo>
                    <a:pt x="16" y="9"/>
                  </a:lnTo>
                  <a:lnTo>
                    <a:pt x="16" y="16"/>
                  </a:lnTo>
                  <a:lnTo>
                    <a:pt x="5" y="16"/>
                  </a:lnTo>
                  <a:lnTo>
                    <a:pt x="5" y="16"/>
                  </a:lnTo>
                  <a:lnTo>
                    <a:pt x="5" y="16"/>
                  </a:lnTo>
                  <a:lnTo>
                    <a:pt x="0" y="16"/>
                  </a:lnTo>
                  <a:lnTo>
                    <a:pt x="0" y="9"/>
                  </a:lnTo>
                  <a:lnTo>
                    <a:pt x="0" y="6"/>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78" name="Freeform 120"/>
            <p:cNvSpPr>
              <a:spLocks/>
            </p:cNvSpPr>
            <p:nvPr/>
          </p:nvSpPr>
          <p:spPr bwMode="auto">
            <a:xfrm>
              <a:off x="3171611" y="5730254"/>
              <a:ext cx="11454" cy="11799"/>
            </a:xfrm>
            <a:custGeom>
              <a:avLst/>
              <a:gdLst>
                <a:gd name="T0" fmla="*/ 0 w 17"/>
                <a:gd name="T1" fmla="*/ 6 h 17"/>
                <a:gd name="T2" fmla="*/ 0 w 17"/>
                <a:gd name="T3" fmla="*/ 6 h 17"/>
                <a:gd name="T4" fmla="*/ 0 w 17"/>
                <a:gd name="T5" fmla="*/ 6 h 17"/>
                <a:gd name="T6" fmla="*/ 0 w 17"/>
                <a:gd name="T7" fmla="*/ 0 h 17"/>
                <a:gd name="T8" fmla="*/ 5 w 17"/>
                <a:gd name="T9" fmla="*/ 0 h 17"/>
                <a:gd name="T10" fmla="*/ 5 w 17"/>
                <a:gd name="T11" fmla="*/ 0 h 17"/>
                <a:gd name="T12" fmla="*/ 5 w 17"/>
                <a:gd name="T13" fmla="*/ 0 h 17"/>
                <a:gd name="T14" fmla="*/ 5 w 17"/>
                <a:gd name="T15" fmla="*/ 0 h 17"/>
                <a:gd name="T16" fmla="*/ 16 w 17"/>
                <a:gd name="T17" fmla="*/ 0 h 17"/>
                <a:gd name="T18" fmla="*/ 16 w 17"/>
                <a:gd name="T19" fmla="*/ 6 h 17"/>
                <a:gd name="T20" fmla="*/ 16 w 17"/>
                <a:gd name="T21" fmla="*/ 6 h 17"/>
                <a:gd name="T22" fmla="*/ 16 w 17"/>
                <a:gd name="T23" fmla="*/ 6 h 17"/>
                <a:gd name="T24" fmla="*/ 16 w 17"/>
                <a:gd name="T25" fmla="*/ 9 h 17"/>
                <a:gd name="T26" fmla="*/ 16 w 17"/>
                <a:gd name="T27" fmla="*/ 16 h 17"/>
                <a:gd name="T28" fmla="*/ 5 w 17"/>
                <a:gd name="T29" fmla="*/ 16 h 17"/>
                <a:gd name="T30" fmla="*/ 5 w 17"/>
                <a:gd name="T31" fmla="*/ 16 h 17"/>
                <a:gd name="T32" fmla="*/ 5 w 17"/>
                <a:gd name="T33" fmla="*/ 16 h 17"/>
                <a:gd name="T34" fmla="*/ 5 w 17"/>
                <a:gd name="T35" fmla="*/ 16 h 17"/>
                <a:gd name="T36" fmla="*/ 0 w 17"/>
                <a:gd name="T37" fmla="*/ 16 h 17"/>
                <a:gd name="T38" fmla="*/ 0 w 17"/>
                <a:gd name="T39" fmla="*/ 9 h 17"/>
                <a:gd name="T40" fmla="*/ 0 w 17"/>
                <a:gd name="T4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0" y="6"/>
                  </a:moveTo>
                  <a:lnTo>
                    <a:pt x="0" y="6"/>
                  </a:lnTo>
                  <a:lnTo>
                    <a:pt x="0" y="6"/>
                  </a:lnTo>
                  <a:lnTo>
                    <a:pt x="0" y="0"/>
                  </a:lnTo>
                  <a:lnTo>
                    <a:pt x="5" y="0"/>
                  </a:lnTo>
                  <a:lnTo>
                    <a:pt x="5" y="0"/>
                  </a:lnTo>
                  <a:lnTo>
                    <a:pt x="5" y="0"/>
                  </a:lnTo>
                  <a:lnTo>
                    <a:pt x="5" y="0"/>
                  </a:lnTo>
                  <a:lnTo>
                    <a:pt x="16" y="0"/>
                  </a:lnTo>
                  <a:lnTo>
                    <a:pt x="16" y="6"/>
                  </a:lnTo>
                  <a:lnTo>
                    <a:pt x="16" y="6"/>
                  </a:lnTo>
                  <a:lnTo>
                    <a:pt x="16" y="6"/>
                  </a:lnTo>
                  <a:lnTo>
                    <a:pt x="16" y="9"/>
                  </a:lnTo>
                  <a:lnTo>
                    <a:pt x="16" y="16"/>
                  </a:lnTo>
                  <a:lnTo>
                    <a:pt x="5" y="16"/>
                  </a:lnTo>
                  <a:lnTo>
                    <a:pt x="5" y="16"/>
                  </a:lnTo>
                  <a:lnTo>
                    <a:pt x="5" y="16"/>
                  </a:lnTo>
                  <a:lnTo>
                    <a:pt x="5" y="16"/>
                  </a:lnTo>
                  <a:lnTo>
                    <a:pt x="0" y="16"/>
                  </a:lnTo>
                  <a:lnTo>
                    <a:pt x="0" y="9"/>
                  </a:lnTo>
                  <a:lnTo>
                    <a:pt x="0" y="6"/>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79" name="Freeform 121"/>
            <p:cNvSpPr>
              <a:spLocks/>
            </p:cNvSpPr>
            <p:nvPr/>
          </p:nvSpPr>
          <p:spPr bwMode="auto">
            <a:xfrm>
              <a:off x="3166789" y="5733980"/>
              <a:ext cx="11454" cy="11177"/>
            </a:xfrm>
            <a:custGeom>
              <a:avLst/>
              <a:gdLst>
                <a:gd name="T0" fmla="*/ 0 w 17"/>
                <a:gd name="T1" fmla="*/ 12 h 17"/>
                <a:gd name="T2" fmla="*/ 0 w 17"/>
                <a:gd name="T3" fmla="*/ 4 h 17"/>
                <a:gd name="T4" fmla="*/ 6 w 17"/>
                <a:gd name="T5" fmla="*/ 0 h 17"/>
                <a:gd name="T6" fmla="*/ 6 w 17"/>
                <a:gd name="T7" fmla="*/ 0 h 17"/>
                <a:gd name="T8" fmla="*/ 9 w 17"/>
                <a:gd name="T9" fmla="*/ 0 h 17"/>
                <a:gd name="T10" fmla="*/ 9 w 17"/>
                <a:gd name="T11" fmla="*/ 0 h 17"/>
                <a:gd name="T12" fmla="*/ 16 w 17"/>
                <a:gd name="T13" fmla="*/ 0 h 17"/>
                <a:gd name="T14" fmla="*/ 16 w 17"/>
                <a:gd name="T15" fmla="*/ 4 h 17"/>
                <a:gd name="T16" fmla="*/ 16 w 17"/>
                <a:gd name="T17" fmla="*/ 12 h 17"/>
                <a:gd name="T18" fmla="*/ 16 w 17"/>
                <a:gd name="T19" fmla="*/ 12 h 17"/>
                <a:gd name="T20" fmla="*/ 16 w 17"/>
                <a:gd name="T21" fmla="*/ 16 h 17"/>
                <a:gd name="T22" fmla="*/ 9 w 17"/>
                <a:gd name="T23" fmla="*/ 16 h 17"/>
                <a:gd name="T24" fmla="*/ 9 w 17"/>
                <a:gd name="T25" fmla="*/ 16 h 17"/>
                <a:gd name="T26" fmla="*/ 6 w 17"/>
                <a:gd name="T27" fmla="*/ 16 h 17"/>
                <a:gd name="T28" fmla="*/ 6 w 17"/>
                <a:gd name="T29" fmla="*/ 16 h 17"/>
                <a:gd name="T30" fmla="*/ 0 w 17"/>
                <a:gd name="T31" fmla="*/ 12 h 17"/>
                <a:gd name="T32" fmla="*/ 0 w 17"/>
                <a:gd name="T33"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0" y="12"/>
                  </a:moveTo>
                  <a:lnTo>
                    <a:pt x="0" y="4"/>
                  </a:lnTo>
                  <a:lnTo>
                    <a:pt x="6" y="0"/>
                  </a:lnTo>
                  <a:lnTo>
                    <a:pt x="6" y="0"/>
                  </a:lnTo>
                  <a:lnTo>
                    <a:pt x="9" y="0"/>
                  </a:lnTo>
                  <a:lnTo>
                    <a:pt x="9" y="0"/>
                  </a:lnTo>
                  <a:lnTo>
                    <a:pt x="16" y="0"/>
                  </a:lnTo>
                  <a:lnTo>
                    <a:pt x="16" y="4"/>
                  </a:lnTo>
                  <a:lnTo>
                    <a:pt x="16" y="12"/>
                  </a:lnTo>
                  <a:lnTo>
                    <a:pt x="16" y="12"/>
                  </a:lnTo>
                  <a:lnTo>
                    <a:pt x="16" y="16"/>
                  </a:lnTo>
                  <a:lnTo>
                    <a:pt x="9" y="16"/>
                  </a:lnTo>
                  <a:lnTo>
                    <a:pt x="9" y="16"/>
                  </a:lnTo>
                  <a:lnTo>
                    <a:pt x="6" y="16"/>
                  </a:lnTo>
                  <a:lnTo>
                    <a:pt x="6" y="16"/>
                  </a:lnTo>
                  <a:lnTo>
                    <a:pt x="0" y="12"/>
                  </a:lnTo>
                  <a:lnTo>
                    <a:pt x="0" y="12"/>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80" name="Freeform 122"/>
            <p:cNvSpPr>
              <a:spLocks/>
            </p:cNvSpPr>
            <p:nvPr/>
          </p:nvSpPr>
          <p:spPr bwMode="auto">
            <a:xfrm>
              <a:off x="3166789" y="5733980"/>
              <a:ext cx="11454" cy="11177"/>
            </a:xfrm>
            <a:custGeom>
              <a:avLst/>
              <a:gdLst>
                <a:gd name="T0" fmla="*/ 0 w 17"/>
                <a:gd name="T1" fmla="*/ 12 h 17"/>
                <a:gd name="T2" fmla="*/ 0 w 17"/>
                <a:gd name="T3" fmla="*/ 12 h 17"/>
                <a:gd name="T4" fmla="*/ 0 w 17"/>
                <a:gd name="T5" fmla="*/ 4 h 17"/>
                <a:gd name="T6" fmla="*/ 6 w 17"/>
                <a:gd name="T7" fmla="*/ 0 h 17"/>
                <a:gd name="T8" fmla="*/ 6 w 17"/>
                <a:gd name="T9" fmla="*/ 0 h 17"/>
                <a:gd name="T10" fmla="*/ 9 w 17"/>
                <a:gd name="T11" fmla="*/ 0 h 17"/>
                <a:gd name="T12" fmla="*/ 9 w 17"/>
                <a:gd name="T13" fmla="*/ 0 h 17"/>
                <a:gd name="T14" fmla="*/ 9 w 17"/>
                <a:gd name="T15" fmla="*/ 0 h 17"/>
                <a:gd name="T16" fmla="*/ 16 w 17"/>
                <a:gd name="T17" fmla="*/ 0 h 17"/>
                <a:gd name="T18" fmla="*/ 16 w 17"/>
                <a:gd name="T19" fmla="*/ 4 h 17"/>
                <a:gd name="T20" fmla="*/ 16 w 17"/>
                <a:gd name="T21" fmla="*/ 12 h 17"/>
                <a:gd name="T22" fmla="*/ 16 w 17"/>
                <a:gd name="T23" fmla="*/ 12 h 17"/>
                <a:gd name="T24" fmla="*/ 16 w 17"/>
                <a:gd name="T25" fmla="*/ 12 h 17"/>
                <a:gd name="T26" fmla="*/ 16 w 17"/>
                <a:gd name="T27" fmla="*/ 16 h 17"/>
                <a:gd name="T28" fmla="*/ 9 w 17"/>
                <a:gd name="T29" fmla="*/ 16 h 17"/>
                <a:gd name="T30" fmla="*/ 9 w 17"/>
                <a:gd name="T31" fmla="*/ 16 h 17"/>
                <a:gd name="T32" fmla="*/ 9 w 17"/>
                <a:gd name="T33" fmla="*/ 16 h 17"/>
                <a:gd name="T34" fmla="*/ 6 w 17"/>
                <a:gd name="T35" fmla="*/ 16 h 17"/>
                <a:gd name="T36" fmla="*/ 6 w 17"/>
                <a:gd name="T37" fmla="*/ 16 h 17"/>
                <a:gd name="T38" fmla="*/ 0 w 17"/>
                <a:gd name="T39" fmla="*/ 12 h 17"/>
                <a:gd name="T40" fmla="*/ 0 w 17"/>
                <a:gd name="T4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0" y="12"/>
                  </a:moveTo>
                  <a:lnTo>
                    <a:pt x="0" y="12"/>
                  </a:lnTo>
                  <a:lnTo>
                    <a:pt x="0" y="4"/>
                  </a:lnTo>
                  <a:lnTo>
                    <a:pt x="6" y="0"/>
                  </a:lnTo>
                  <a:lnTo>
                    <a:pt x="6" y="0"/>
                  </a:lnTo>
                  <a:lnTo>
                    <a:pt x="9" y="0"/>
                  </a:lnTo>
                  <a:lnTo>
                    <a:pt x="9" y="0"/>
                  </a:lnTo>
                  <a:lnTo>
                    <a:pt x="9" y="0"/>
                  </a:lnTo>
                  <a:lnTo>
                    <a:pt x="16" y="0"/>
                  </a:lnTo>
                  <a:lnTo>
                    <a:pt x="16" y="4"/>
                  </a:lnTo>
                  <a:lnTo>
                    <a:pt x="16" y="12"/>
                  </a:lnTo>
                  <a:lnTo>
                    <a:pt x="16" y="12"/>
                  </a:lnTo>
                  <a:lnTo>
                    <a:pt x="16" y="12"/>
                  </a:lnTo>
                  <a:lnTo>
                    <a:pt x="16" y="16"/>
                  </a:lnTo>
                  <a:lnTo>
                    <a:pt x="9" y="16"/>
                  </a:lnTo>
                  <a:lnTo>
                    <a:pt x="9" y="16"/>
                  </a:lnTo>
                  <a:lnTo>
                    <a:pt x="9" y="16"/>
                  </a:lnTo>
                  <a:lnTo>
                    <a:pt x="6" y="16"/>
                  </a:lnTo>
                  <a:lnTo>
                    <a:pt x="6" y="16"/>
                  </a:lnTo>
                  <a:lnTo>
                    <a:pt x="0" y="12"/>
                  </a:lnTo>
                  <a:lnTo>
                    <a:pt x="0" y="12"/>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81" name="Freeform 123"/>
            <p:cNvSpPr>
              <a:spLocks/>
            </p:cNvSpPr>
            <p:nvPr/>
          </p:nvSpPr>
          <p:spPr bwMode="auto">
            <a:xfrm>
              <a:off x="3162569" y="5737705"/>
              <a:ext cx="11454" cy="11799"/>
            </a:xfrm>
            <a:custGeom>
              <a:avLst/>
              <a:gdLst>
                <a:gd name="T0" fmla="*/ 0 w 17"/>
                <a:gd name="T1" fmla="*/ 5 h 17"/>
                <a:gd name="T2" fmla="*/ 0 w 17"/>
                <a:gd name="T3" fmla="*/ 5 h 17"/>
                <a:gd name="T4" fmla="*/ 0 w 17"/>
                <a:gd name="T5" fmla="*/ 0 h 17"/>
                <a:gd name="T6" fmla="*/ 6 w 17"/>
                <a:gd name="T7" fmla="*/ 0 h 17"/>
                <a:gd name="T8" fmla="*/ 6 w 17"/>
                <a:gd name="T9" fmla="*/ 0 h 17"/>
                <a:gd name="T10" fmla="*/ 9 w 17"/>
                <a:gd name="T11" fmla="*/ 0 h 17"/>
                <a:gd name="T12" fmla="*/ 9 w 17"/>
                <a:gd name="T13" fmla="*/ 0 h 17"/>
                <a:gd name="T14" fmla="*/ 16 w 17"/>
                <a:gd name="T15" fmla="*/ 5 h 17"/>
                <a:gd name="T16" fmla="*/ 16 w 17"/>
                <a:gd name="T17" fmla="*/ 5 h 17"/>
                <a:gd name="T18" fmla="*/ 16 w 17"/>
                <a:gd name="T19" fmla="*/ 5 h 17"/>
                <a:gd name="T20" fmla="*/ 9 w 17"/>
                <a:gd name="T21" fmla="*/ 16 h 17"/>
                <a:gd name="T22" fmla="*/ 9 w 17"/>
                <a:gd name="T23" fmla="*/ 16 h 17"/>
                <a:gd name="T24" fmla="*/ 6 w 17"/>
                <a:gd name="T25" fmla="*/ 16 h 17"/>
                <a:gd name="T26" fmla="*/ 6 w 17"/>
                <a:gd name="T27" fmla="*/ 16 h 17"/>
                <a:gd name="T28" fmla="*/ 0 w 17"/>
                <a:gd name="T29" fmla="*/ 16 h 17"/>
                <a:gd name="T30" fmla="*/ 0 w 17"/>
                <a:gd name="T31" fmla="*/ 5 h 17"/>
                <a:gd name="T32" fmla="*/ 0 w 17"/>
                <a:gd name="T33"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0" y="5"/>
                  </a:moveTo>
                  <a:lnTo>
                    <a:pt x="0" y="5"/>
                  </a:lnTo>
                  <a:lnTo>
                    <a:pt x="0" y="0"/>
                  </a:lnTo>
                  <a:lnTo>
                    <a:pt x="6" y="0"/>
                  </a:lnTo>
                  <a:lnTo>
                    <a:pt x="6" y="0"/>
                  </a:lnTo>
                  <a:lnTo>
                    <a:pt x="9" y="0"/>
                  </a:lnTo>
                  <a:lnTo>
                    <a:pt x="9" y="0"/>
                  </a:lnTo>
                  <a:lnTo>
                    <a:pt x="16" y="5"/>
                  </a:lnTo>
                  <a:lnTo>
                    <a:pt x="16" y="5"/>
                  </a:lnTo>
                  <a:lnTo>
                    <a:pt x="16" y="5"/>
                  </a:lnTo>
                  <a:lnTo>
                    <a:pt x="9" y="16"/>
                  </a:lnTo>
                  <a:lnTo>
                    <a:pt x="9" y="16"/>
                  </a:lnTo>
                  <a:lnTo>
                    <a:pt x="6" y="16"/>
                  </a:lnTo>
                  <a:lnTo>
                    <a:pt x="6" y="16"/>
                  </a:lnTo>
                  <a:lnTo>
                    <a:pt x="0" y="16"/>
                  </a:lnTo>
                  <a:lnTo>
                    <a:pt x="0" y="5"/>
                  </a:lnTo>
                  <a:lnTo>
                    <a:pt x="0" y="5"/>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82" name="Freeform 124"/>
            <p:cNvSpPr>
              <a:spLocks/>
            </p:cNvSpPr>
            <p:nvPr/>
          </p:nvSpPr>
          <p:spPr bwMode="auto">
            <a:xfrm>
              <a:off x="3162569" y="5737705"/>
              <a:ext cx="11454" cy="11799"/>
            </a:xfrm>
            <a:custGeom>
              <a:avLst/>
              <a:gdLst>
                <a:gd name="T0" fmla="*/ 0 w 17"/>
                <a:gd name="T1" fmla="*/ 5 h 17"/>
                <a:gd name="T2" fmla="*/ 0 w 17"/>
                <a:gd name="T3" fmla="*/ 5 h 17"/>
                <a:gd name="T4" fmla="*/ 0 w 17"/>
                <a:gd name="T5" fmla="*/ 5 h 17"/>
                <a:gd name="T6" fmla="*/ 0 w 17"/>
                <a:gd name="T7" fmla="*/ 0 h 17"/>
                <a:gd name="T8" fmla="*/ 6 w 17"/>
                <a:gd name="T9" fmla="*/ 0 h 17"/>
                <a:gd name="T10" fmla="*/ 6 w 17"/>
                <a:gd name="T11" fmla="*/ 0 h 17"/>
                <a:gd name="T12" fmla="*/ 6 w 17"/>
                <a:gd name="T13" fmla="*/ 0 h 17"/>
                <a:gd name="T14" fmla="*/ 9 w 17"/>
                <a:gd name="T15" fmla="*/ 0 h 17"/>
                <a:gd name="T16" fmla="*/ 9 w 17"/>
                <a:gd name="T17" fmla="*/ 0 h 17"/>
                <a:gd name="T18" fmla="*/ 16 w 17"/>
                <a:gd name="T19" fmla="*/ 5 h 17"/>
                <a:gd name="T20" fmla="*/ 16 w 17"/>
                <a:gd name="T21" fmla="*/ 5 h 17"/>
                <a:gd name="T22" fmla="*/ 16 w 17"/>
                <a:gd name="T23" fmla="*/ 5 h 17"/>
                <a:gd name="T24" fmla="*/ 16 w 17"/>
                <a:gd name="T25" fmla="*/ 5 h 17"/>
                <a:gd name="T26" fmla="*/ 9 w 17"/>
                <a:gd name="T27" fmla="*/ 16 h 17"/>
                <a:gd name="T28" fmla="*/ 9 w 17"/>
                <a:gd name="T29" fmla="*/ 16 h 17"/>
                <a:gd name="T30" fmla="*/ 6 w 17"/>
                <a:gd name="T31" fmla="*/ 16 h 17"/>
                <a:gd name="T32" fmla="*/ 6 w 17"/>
                <a:gd name="T33" fmla="*/ 16 h 17"/>
                <a:gd name="T34" fmla="*/ 6 w 17"/>
                <a:gd name="T35" fmla="*/ 16 h 17"/>
                <a:gd name="T36" fmla="*/ 0 w 17"/>
                <a:gd name="T37" fmla="*/ 16 h 17"/>
                <a:gd name="T38" fmla="*/ 0 w 17"/>
                <a:gd name="T39" fmla="*/ 5 h 17"/>
                <a:gd name="T40" fmla="*/ 0 w 17"/>
                <a:gd name="T41"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0" y="5"/>
                  </a:moveTo>
                  <a:lnTo>
                    <a:pt x="0" y="5"/>
                  </a:lnTo>
                  <a:lnTo>
                    <a:pt x="0" y="5"/>
                  </a:lnTo>
                  <a:lnTo>
                    <a:pt x="0" y="0"/>
                  </a:lnTo>
                  <a:lnTo>
                    <a:pt x="6" y="0"/>
                  </a:lnTo>
                  <a:lnTo>
                    <a:pt x="6" y="0"/>
                  </a:lnTo>
                  <a:lnTo>
                    <a:pt x="6" y="0"/>
                  </a:lnTo>
                  <a:lnTo>
                    <a:pt x="9" y="0"/>
                  </a:lnTo>
                  <a:lnTo>
                    <a:pt x="9" y="0"/>
                  </a:lnTo>
                  <a:lnTo>
                    <a:pt x="16" y="5"/>
                  </a:lnTo>
                  <a:lnTo>
                    <a:pt x="16" y="5"/>
                  </a:lnTo>
                  <a:lnTo>
                    <a:pt x="16" y="5"/>
                  </a:lnTo>
                  <a:lnTo>
                    <a:pt x="16" y="5"/>
                  </a:lnTo>
                  <a:lnTo>
                    <a:pt x="9" y="16"/>
                  </a:lnTo>
                  <a:lnTo>
                    <a:pt x="9" y="16"/>
                  </a:lnTo>
                  <a:lnTo>
                    <a:pt x="6" y="16"/>
                  </a:lnTo>
                  <a:lnTo>
                    <a:pt x="6" y="16"/>
                  </a:lnTo>
                  <a:lnTo>
                    <a:pt x="6" y="16"/>
                  </a:lnTo>
                  <a:lnTo>
                    <a:pt x="0" y="16"/>
                  </a:lnTo>
                  <a:lnTo>
                    <a:pt x="0" y="5"/>
                  </a:lnTo>
                  <a:lnTo>
                    <a:pt x="0" y="5"/>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83" name="Freeform 125"/>
            <p:cNvSpPr>
              <a:spLocks/>
            </p:cNvSpPr>
            <p:nvPr/>
          </p:nvSpPr>
          <p:spPr bwMode="auto">
            <a:xfrm>
              <a:off x="3222248" y="5705415"/>
              <a:ext cx="11454" cy="11799"/>
            </a:xfrm>
            <a:custGeom>
              <a:avLst/>
              <a:gdLst>
                <a:gd name="T0" fmla="*/ 0 w 17"/>
                <a:gd name="T1" fmla="*/ 4 h 17"/>
                <a:gd name="T2" fmla="*/ 0 w 17"/>
                <a:gd name="T3" fmla="*/ 4 h 17"/>
                <a:gd name="T4" fmla="*/ 0 w 17"/>
                <a:gd name="T5" fmla="*/ 0 h 17"/>
                <a:gd name="T6" fmla="*/ 10 w 17"/>
                <a:gd name="T7" fmla="*/ 0 h 17"/>
                <a:gd name="T8" fmla="*/ 10 w 17"/>
                <a:gd name="T9" fmla="*/ 0 h 17"/>
                <a:gd name="T10" fmla="*/ 10 w 17"/>
                <a:gd name="T11" fmla="*/ 0 h 17"/>
                <a:gd name="T12" fmla="*/ 16 w 17"/>
                <a:gd name="T13" fmla="*/ 0 h 17"/>
                <a:gd name="T14" fmla="*/ 16 w 17"/>
                <a:gd name="T15" fmla="*/ 4 h 17"/>
                <a:gd name="T16" fmla="*/ 16 w 17"/>
                <a:gd name="T17" fmla="*/ 4 h 17"/>
                <a:gd name="T18" fmla="*/ 16 w 17"/>
                <a:gd name="T19" fmla="*/ 12 h 17"/>
                <a:gd name="T20" fmla="*/ 16 w 17"/>
                <a:gd name="T21" fmla="*/ 16 h 17"/>
                <a:gd name="T22" fmla="*/ 10 w 17"/>
                <a:gd name="T23" fmla="*/ 16 h 17"/>
                <a:gd name="T24" fmla="*/ 10 w 17"/>
                <a:gd name="T25" fmla="*/ 16 h 17"/>
                <a:gd name="T26" fmla="*/ 10 w 17"/>
                <a:gd name="T27" fmla="*/ 16 h 17"/>
                <a:gd name="T28" fmla="*/ 0 w 17"/>
                <a:gd name="T29" fmla="*/ 16 h 17"/>
                <a:gd name="T30" fmla="*/ 0 w 17"/>
                <a:gd name="T31" fmla="*/ 12 h 17"/>
                <a:gd name="T32" fmla="*/ 0 w 17"/>
                <a:gd name="T33"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0" y="4"/>
                  </a:moveTo>
                  <a:lnTo>
                    <a:pt x="0" y="4"/>
                  </a:lnTo>
                  <a:lnTo>
                    <a:pt x="0" y="0"/>
                  </a:lnTo>
                  <a:lnTo>
                    <a:pt x="10" y="0"/>
                  </a:lnTo>
                  <a:lnTo>
                    <a:pt x="10" y="0"/>
                  </a:lnTo>
                  <a:lnTo>
                    <a:pt x="10" y="0"/>
                  </a:lnTo>
                  <a:lnTo>
                    <a:pt x="16" y="0"/>
                  </a:lnTo>
                  <a:lnTo>
                    <a:pt x="16" y="4"/>
                  </a:lnTo>
                  <a:lnTo>
                    <a:pt x="16" y="4"/>
                  </a:lnTo>
                  <a:lnTo>
                    <a:pt x="16" y="12"/>
                  </a:lnTo>
                  <a:lnTo>
                    <a:pt x="16" y="16"/>
                  </a:lnTo>
                  <a:lnTo>
                    <a:pt x="10" y="16"/>
                  </a:lnTo>
                  <a:lnTo>
                    <a:pt x="10" y="16"/>
                  </a:lnTo>
                  <a:lnTo>
                    <a:pt x="10" y="16"/>
                  </a:lnTo>
                  <a:lnTo>
                    <a:pt x="0" y="16"/>
                  </a:lnTo>
                  <a:lnTo>
                    <a:pt x="0" y="12"/>
                  </a:lnTo>
                  <a:lnTo>
                    <a:pt x="0" y="4"/>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84" name="Freeform 126"/>
            <p:cNvSpPr>
              <a:spLocks/>
            </p:cNvSpPr>
            <p:nvPr/>
          </p:nvSpPr>
          <p:spPr bwMode="auto">
            <a:xfrm>
              <a:off x="3222248" y="5705415"/>
              <a:ext cx="11454" cy="11799"/>
            </a:xfrm>
            <a:custGeom>
              <a:avLst/>
              <a:gdLst>
                <a:gd name="T0" fmla="*/ 0 w 17"/>
                <a:gd name="T1" fmla="*/ 4 h 17"/>
                <a:gd name="T2" fmla="*/ 0 w 17"/>
                <a:gd name="T3" fmla="*/ 4 h 17"/>
                <a:gd name="T4" fmla="*/ 0 w 17"/>
                <a:gd name="T5" fmla="*/ 4 h 17"/>
                <a:gd name="T6" fmla="*/ 0 w 17"/>
                <a:gd name="T7" fmla="*/ 0 h 17"/>
                <a:gd name="T8" fmla="*/ 10 w 17"/>
                <a:gd name="T9" fmla="*/ 0 h 17"/>
                <a:gd name="T10" fmla="*/ 10 w 17"/>
                <a:gd name="T11" fmla="*/ 0 h 17"/>
                <a:gd name="T12" fmla="*/ 10 w 17"/>
                <a:gd name="T13" fmla="*/ 0 h 17"/>
                <a:gd name="T14" fmla="*/ 10 w 17"/>
                <a:gd name="T15" fmla="*/ 0 h 17"/>
                <a:gd name="T16" fmla="*/ 16 w 17"/>
                <a:gd name="T17" fmla="*/ 0 h 17"/>
                <a:gd name="T18" fmla="*/ 16 w 17"/>
                <a:gd name="T19" fmla="*/ 4 h 17"/>
                <a:gd name="T20" fmla="*/ 16 w 17"/>
                <a:gd name="T21" fmla="*/ 4 h 17"/>
                <a:gd name="T22" fmla="*/ 16 w 17"/>
                <a:gd name="T23" fmla="*/ 4 h 17"/>
                <a:gd name="T24" fmla="*/ 16 w 17"/>
                <a:gd name="T25" fmla="*/ 12 h 17"/>
                <a:gd name="T26" fmla="*/ 16 w 17"/>
                <a:gd name="T27" fmla="*/ 16 h 17"/>
                <a:gd name="T28" fmla="*/ 10 w 17"/>
                <a:gd name="T29" fmla="*/ 16 h 17"/>
                <a:gd name="T30" fmla="*/ 10 w 17"/>
                <a:gd name="T31" fmla="*/ 16 h 17"/>
                <a:gd name="T32" fmla="*/ 10 w 17"/>
                <a:gd name="T33" fmla="*/ 16 h 17"/>
                <a:gd name="T34" fmla="*/ 10 w 17"/>
                <a:gd name="T35" fmla="*/ 16 h 17"/>
                <a:gd name="T36" fmla="*/ 0 w 17"/>
                <a:gd name="T37" fmla="*/ 16 h 17"/>
                <a:gd name="T38" fmla="*/ 0 w 17"/>
                <a:gd name="T39" fmla="*/ 12 h 17"/>
                <a:gd name="T40" fmla="*/ 0 w 17"/>
                <a:gd name="T4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0" y="4"/>
                  </a:moveTo>
                  <a:lnTo>
                    <a:pt x="0" y="4"/>
                  </a:lnTo>
                  <a:lnTo>
                    <a:pt x="0" y="4"/>
                  </a:lnTo>
                  <a:lnTo>
                    <a:pt x="0" y="0"/>
                  </a:lnTo>
                  <a:lnTo>
                    <a:pt x="10" y="0"/>
                  </a:lnTo>
                  <a:lnTo>
                    <a:pt x="10" y="0"/>
                  </a:lnTo>
                  <a:lnTo>
                    <a:pt x="10" y="0"/>
                  </a:lnTo>
                  <a:lnTo>
                    <a:pt x="10" y="0"/>
                  </a:lnTo>
                  <a:lnTo>
                    <a:pt x="16" y="0"/>
                  </a:lnTo>
                  <a:lnTo>
                    <a:pt x="16" y="4"/>
                  </a:lnTo>
                  <a:lnTo>
                    <a:pt x="16" y="4"/>
                  </a:lnTo>
                  <a:lnTo>
                    <a:pt x="16" y="4"/>
                  </a:lnTo>
                  <a:lnTo>
                    <a:pt x="16" y="12"/>
                  </a:lnTo>
                  <a:lnTo>
                    <a:pt x="16" y="16"/>
                  </a:lnTo>
                  <a:lnTo>
                    <a:pt x="10" y="16"/>
                  </a:lnTo>
                  <a:lnTo>
                    <a:pt x="10" y="16"/>
                  </a:lnTo>
                  <a:lnTo>
                    <a:pt x="10" y="16"/>
                  </a:lnTo>
                  <a:lnTo>
                    <a:pt x="10" y="16"/>
                  </a:lnTo>
                  <a:lnTo>
                    <a:pt x="0" y="16"/>
                  </a:lnTo>
                  <a:lnTo>
                    <a:pt x="0" y="12"/>
                  </a:lnTo>
                  <a:lnTo>
                    <a:pt x="0" y="4"/>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85" name="Freeform 127"/>
            <p:cNvSpPr>
              <a:spLocks/>
            </p:cNvSpPr>
            <p:nvPr/>
          </p:nvSpPr>
          <p:spPr bwMode="auto">
            <a:xfrm>
              <a:off x="3215616" y="5710383"/>
              <a:ext cx="11454" cy="11177"/>
            </a:xfrm>
            <a:custGeom>
              <a:avLst/>
              <a:gdLst>
                <a:gd name="T0" fmla="*/ 0 w 17"/>
                <a:gd name="T1" fmla="*/ 8 h 17"/>
                <a:gd name="T2" fmla="*/ 0 w 17"/>
                <a:gd name="T3" fmla="*/ 5 h 17"/>
                <a:gd name="T4" fmla="*/ 2 w 17"/>
                <a:gd name="T5" fmla="*/ 5 h 17"/>
                <a:gd name="T6" fmla="*/ 2 w 17"/>
                <a:gd name="T7" fmla="*/ 0 h 17"/>
                <a:gd name="T8" fmla="*/ 6 w 17"/>
                <a:gd name="T9" fmla="*/ 0 h 17"/>
                <a:gd name="T10" fmla="*/ 9 w 17"/>
                <a:gd name="T11" fmla="*/ 0 h 17"/>
                <a:gd name="T12" fmla="*/ 13 w 17"/>
                <a:gd name="T13" fmla="*/ 5 h 17"/>
                <a:gd name="T14" fmla="*/ 13 w 17"/>
                <a:gd name="T15" fmla="*/ 5 h 17"/>
                <a:gd name="T16" fmla="*/ 16 w 17"/>
                <a:gd name="T17" fmla="*/ 8 h 17"/>
                <a:gd name="T18" fmla="*/ 13 w 17"/>
                <a:gd name="T19" fmla="*/ 13 h 17"/>
                <a:gd name="T20" fmla="*/ 13 w 17"/>
                <a:gd name="T21" fmla="*/ 13 h 17"/>
                <a:gd name="T22" fmla="*/ 9 w 17"/>
                <a:gd name="T23" fmla="*/ 13 h 17"/>
                <a:gd name="T24" fmla="*/ 6 w 17"/>
                <a:gd name="T25" fmla="*/ 16 h 17"/>
                <a:gd name="T26" fmla="*/ 2 w 17"/>
                <a:gd name="T27" fmla="*/ 13 h 17"/>
                <a:gd name="T28" fmla="*/ 2 w 17"/>
                <a:gd name="T29" fmla="*/ 13 h 17"/>
                <a:gd name="T30" fmla="*/ 0 w 17"/>
                <a:gd name="T31" fmla="*/ 13 h 17"/>
                <a:gd name="T32" fmla="*/ 0 w 17"/>
                <a:gd name="T3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0" y="8"/>
                  </a:moveTo>
                  <a:lnTo>
                    <a:pt x="0" y="5"/>
                  </a:lnTo>
                  <a:lnTo>
                    <a:pt x="2" y="5"/>
                  </a:lnTo>
                  <a:lnTo>
                    <a:pt x="2" y="0"/>
                  </a:lnTo>
                  <a:lnTo>
                    <a:pt x="6" y="0"/>
                  </a:lnTo>
                  <a:lnTo>
                    <a:pt x="9" y="0"/>
                  </a:lnTo>
                  <a:lnTo>
                    <a:pt x="13" y="5"/>
                  </a:lnTo>
                  <a:lnTo>
                    <a:pt x="13" y="5"/>
                  </a:lnTo>
                  <a:lnTo>
                    <a:pt x="16" y="8"/>
                  </a:lnTo>
                  <a:lnTo>
                    <a:pt x="13" y="13"/>
                  </a:lnTo>
                  <a:lnTo>
                    <a:pt x="13" y="13"/>
                  </a:lnTo>
                  <a:lnTo>
                    <a:pt x="9" y="13"/>
                  </a:lnTo>
                  <a:lnTo>
                    <a:pt x="6" y="16"/>
                  </a:lnTo>
                  <a:lnTo>
                    <a:pt x="2" y="13"/>
                  </a:lnTo>
                  <a:lnTo>
                    <a:pt x="2" y="13"/>
                  </a:lnTo>
                  <a:lnTo>
                    <a:pt x="0" y="13"/>
                  </a:lnTo>
                  <a:lnTo>
                    <a:pt x="0" y="8"/>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86" name="Freeform 128"/>
            <p:cNvSpPr>
              <a:spLocks/>
            </p:cNvSpPr>
            <p:nvPr/>
          </p:nvSpPr>
          <p:spPr bwMode="auto">
            <a:xfrm>
              <a:off x="3215616" y="5710383"/>
              <a:ext cx="11454" cy="11177"/>
            </a:xfrm>
            <a:custGeom>
              <a:avLst/>
              <a:gdLst>
                <a:gd name="T0" fmla="*/ 0 w 17"/>
                <a:gd name="T1" fmla="*/ 8 h 17"/>
                <a:gd name="T2" fmla="*/ 0 w 17"/>
                <a:gd name="T3" fmla="*/ 8 h 17"/>
                <a:gd name="T4" fmla="*/ 0 w 17"/>
                <a:gd name="T5" fmla="*/ 5 h 17"/>
                <a:gd name="T6" fmla="*/ 2 w 17"/>
                <a:gd name="T7" fmla="*/ 5 h 17"/>
                <a:gd name="T8" fmla="*/ 2 w 17"/>
                <a:gd name="T9" fmla="*/ 0 h 17"/>
                <a:gd name="T10" fmla="*/ 6 w 17"/>
                <a:gd name="T11" fmla="*/ 0 h 17"/>
                <a:gd name="T12" fmla="*/ 6 w 17"/>
                <a:gd name="T13" fmla="*/ 0 h 17"/>
                <a:gd name="T14" fmla="*/ 9 w 17"/>
                <a:gd name="T15" fmla="*/ 0 h 17"/>
                <a:gd name="T16" fmla="*/ 13 w 17"/>
                <a:gd name="T17" fmla="*/ 5 h 17"/>
                <a:gd name="T18" fmla="*/ 13 w 17"/>
                <a:gd name="T19" fmla="*/ 5 h 17"/>
                <a:gd name="T20" fmla="*/ 16 w 17"/>
                <a:gd name="T21" fmla="*/ 8 h 17"/>
                <a:gd name="T22" fmla="*/ 16 w 17"/>
                <a:gd name="T23" fmla="*/ 8 h 17"/>
                <a:gd name="T24" fmla="*/ 13 w 17"/>
                <a:gd name="T25" fmla="*/ 13 h 17"/>
                <a:gd name="T26" fmla="*/ 13 w 17"/>
                <a:gd name="T27" fmla="*/ 13 h 17"/>
                <a:gd name="T28" fmla="*/ 9 w 17"/>
                <a:gd name="T29" fmla="*/ 13 h 17"/>
                <a:gd name="T30" fmla="*/ 6 w 17"/>
                <a:gd name="T31" fmla="*/ 16 h 17"/>
                <a:gd name="T32" fmla="*/ 6 w 17"/>
                <a:gd name="T33" fmla="*/ 16 h 17"/>
                <a:gd name="T34" fmla="*/ 2 w 17"/>
                <a:gd name="T35" fmla="*/ 13 h 17"/>
                <a:gd name="T36" fmla="*/ 2 w 17"/>
                <a:gd name="T37" fmla="*/ 13 h 17"/>
                <a:gd name="T38" fmla="*/ 0 w 17"/>
                <a:gd name="T39" fmla="*/ 13 h 17"/>
                <a:gd name="T40" fmla="*/ 0 w 17"/>
                <a:gd name="T4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0" y="8"/>
                  </a:moveTo>
                  <a:lnTo>
                    <a:pt x="0" y="8"/>
                  </a:lnTo>
                  <a:lnTo>
                    <a:pt x="0" y="5"/>
                  </a:lnTo>
                  <a:lnTo>
                    <a:pt x="2" y="5"/>
                  </a:lnTo>
                  <a:lnTo>
                    <a:pt x="2" y="0"/>
                  </a:lnTo>
                  <a:lnTo>
                    <a:pt x="6" y="0"/>
                  </a:lnTo>
                  <a:lnTo>
                    <a:pt x="6" y="0"/>
                  </a:lnTo>
                  <a:lnTo>
                    <a:pt x="9" y="0"/>
                  </a:lnTo>
                  <a:lnTo>
                    <a:pt x="13" y="5"/>
                  </a:lnTo>
                  <a:lnTo>
                    <a:pt x="13" y="5"/>
                  </a:lnTo>
                  <a:lnTo>
                    <a:pt x="16" y="8"/>
                  </a:lnTo>
                  <a:lnTo>
                    <a:pt x="16" y="8"/>
                  </a:lnTo>
                  <a:lnTo>
                    <a:pt x="13" y="13"/>
                  </a:lnTo>
                  <a:lnTo>
                    <a:pt x="13" y="13"/>
                  </a:lnTo>
                  <a:lnTo>
                    <a:pt x="9" y="13"/>
                  </a:lnTo>
                  <a:lnTo>
                    <a:pt x="6" y="16"/>
                  </a:lnTo>
                  <a:lnTo>
                    <a:pt x="6" y="16"/>
                  </a:lnTo>
                  <a:lnTo>
                    <a:pt x="2" y="13"/>
                  </a:lnTo>
                  <a:lnTo>
                    <a:pt x="2" y="13"/>
                  </a:lnTo>
                  <a:lnTo>
                    <a:pt x="0" y="13"/>
                  </a:lnTo>
                  <a:lnTo>
                    <a:pt x="0" y="8"/>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87" name="Freeform 129"/>
            <p:cNvSpPr>
              <a:spLocks/>
            </p:cNvSpPr>
            <p:nvPr/>
          </p:nvSpPr>
          <p:spPr bwMode="auto">
            <a:xfrm>
              <a:off x="3200546" y="5720940"/>
              <a:ext cx="11454" cy="11799"/>
            </a:xfrm>
            <a:custGeom>
              <a:avLst/>
              <a:gdLst>
                <a:gd name="T0" fmla="*/ 0 w 17"/>
                <a:gd name="T1" fmla="*/ 9 h 17"/>
                <a:gd name="T2" fmla="*/ 0 w 17"/>
                <a:gd name="T3" fmla="*/ 6 h 17"/>
                <a:gd name="T4" fmla="*/ 0 w 17"/>
                <a:gd name="T5" fmla="*/ 0 h 17"/>
                <a:gd name="T6" fmla="*/ 4 w 17"/>
                <a:gd name="T7" fmla="*/ 0 h 17"/>
                <a:gd name="T8" fmla="*/ 6 w 17"/>
                <a:gd name="T9" fmla="*/ 0 h 17"/>
                <a:gd name="T10" fmla="*/ 12 w 17"/>
                <a:gd name="T11" fmla="*/ 0 h 17"/>
                <a:gd name="T12" fmla="*/ 12 w 17"/>
                <a:gd name="T13" fmla="*/ 0 h 17"/>
                <a:gd name="T14" fmla="*/ 16 w 17"/>
                <a:gd name="T15" fmla="*/ 6 h 17"/>
                <a:gd name="T16" fmla="*/ 16 w 17"/>
                <a:gd name="T17" fmla="*/ 9 h 17"/>
                <a:gd name="T18" fmla="*/ 16 w 17"/>
                <a:gd name="T19" fmla="*/ 9 h 17"/>
                <a:gd name="T20" fmla="*/ 12 w 17"/>
                <a:gd name="T21" fmla="*/ 16 h 17"/>
                <a:gd name="T22" fmla="*/ 12 w 17"/>
                <a:gd name="T23" fmla="*/ 16 h 17"/>
                <a:gd name="T24" fmla="*/ 6 w 17"/>
                <a:gd name="T25" fmla="*/ 16 h 17"/>
                <a:gd name="T26" fmla="*/ 4 w 17"/>
                <a:gd name="T27" fmla="*/ 16 h 17"/>
                <a:gd name="T28" fmla="*/ 0 w 17"/>
                <a:gd name="T29" fmla="*/ 16 h 17"/>
                <a:gd name="T30" fmla="*/ 0 w 17"/>
                <a:gd name="T31" fmla="*/ 9 h 17"/>
                <a:gd name="T32" fmla="*/ 0 w 17"/>
                <a:gd name="T3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0" y="9"/>
                  </a:moveTo>
                  <a:lnTo>
                    <a:pt x="0" y="6"/>
                  </a:lnTo>
                  <a:lnTo>
                    <a:pt x="0" y="0"/>
                  </a:lnTo>
                  <a:lnTo>
                    <a:pt x="4" y="0"/>
                  </a:lnTo>
                  <a:lnTo>
                    <a:pt x="6" y="0"/>
                  </a:lnTo>
                  <a:lnTo>
                    <a:pt x="12" y="0"/>
                  </a:lnTo>
                  <a:lnTo>
                    <a:pt x="12" y="0"/>
                  </a:lnTo>
                  <a:lnTo>
                    <a:pt x="16" y="6"/>
                  </a:lnTo>
                  <a:lnTo>
                    <a:pt x="16" y="9"/>
                  </a:lnTo>
                  <a:lnTo>
                    <a:pt x="16" y="9"/>
                  </a:lnTo>
                  <a:lnTo>
                    <a:pt x="12" y="16"/>
                  </a:lnTo>
                  <a:lnTo>
                    <a:pt x="12" y="16"/>
                  </a:lnTo>
                  <a:lnTo>
                    <a:pt x="6" y="16"/>
                  </a:lnTo>
                  <a:lnTo>
                    <a:pt x="4" y="16"/>
                  </a:lnTo>
                  <a:lnTo>
                    <a:pt x="0" y="16"/>
                  </a:lnTo>
                  <a:lnTo>
                    <a:pt x="0" y="9"/>
                  </a:lnTo>
                  <a:lnTo>
                    <a:pt x="0" y="9"/>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88" name="Freeform 130"/>
            <p:cNvSpPr>
              <a:spLocks/>
            </p:cNvSpPr>
            <p:nvPr/>
          </p:nvSpPr>
          <p:spPr bwMode="auto">
            <a:xfrm>
              <a:off x="3200546" y="5720940"/>
              <a:ext cx="11454" cy="11799"/>
            </a:xfrm>
            <a:custGeom>
              <a:avLst/>
              <a:gdLst>
                <a:gd name="T0" fmla="*/ 0 w 17"/>
                <a:gd name="T1" fmla="*/ 9 h 17"/>
                <a:gd name="T2" fmla="*/ 0 w 17"/>
                <a:gd name="T3" fmla="*/ 9 h 17"/>
                <a:gd name="T4" fmla="*/ 0 w 17"/>
                <a:gd name="T5" fmla="*/ 6 h 17"/>
                <a:gd name="T6" fmla="*/ 0 w 17"/>
                <a:gd name="T7" fmla="*/ 0 h 17"/>
                <a:gd name="T8" fmla="*/ 4 w 17"/>
                <a:gd name="T9" fmla="*/ 0 h 17"/>
                <a:gd name="T10" fmla="*/ 6 w 17"/>
                <a:gd name="T11" fmla="*/ 0 h 17"/>
                <a:gd name="T12" fmla="*/ 6 w 17"/>
                <a:gd name="T13" fmla="*/ 0 h 17"/>
                <a:gd name="T14" fmla="*/ 12 w 17"/>
                <a:gd name="T15" fmla="*/ 0 h 17"/>
                <a:gd name="T16" fmla="*/ 12 w 17"/>
                <a:gd name="T17" fmla="*/ 0 h 17"/>
                <a:gd name="T18" fmla="*/ 16 w 17"/>
                <a:gd name="T19" fmla="*/ 6 h 17"/>
                <a:gd name="T20" fmla="*/ 16 w 17"/>
                <a:gd name="T21" fmla="*/ 9 h 17"/>
                <a:gd name="T22" fmla="*/ 16 w 17"/>
                <a:gd name="T23" fmla="*/ 9 h 17"/>
                <a:gd name="T24" fmla="*/ 16 w 17"/>
                <a:gd name="T25" fmla="*/ 9 h 17"/>
                <a:gd name="T26" fmla="*/ 12 w 17"/>
                <a:gd name="T27" fmla="*/ 16 h 17"/>
                <a:gd name="T28" fmla="*/ 12 w 17"/>
                <a:gd name="T29" fmla="*/ 16 h 17"/>
                <a:gd name="T30" fmla="*/ 6 w 17"/>
                <a:gd name="T31" fmla="*/ 16 h 17"/>
                <a:gd name="T32" fmla="*/ 6 w 17"/>
                <a:gd name="T33" fmla="*/ 16 h 17"/>
                <a:gd name="T34" fmla="*/ 4 w 17"/>
                <a:gd name="T35" fmla="*/ 16 h 17"/>
                <a:gd name="T36" fmla="*/ 0 w 17"/>
                <a:gd name="T37" fmla="*/ 16 h 17"/>
                <a:gd name="T38" fmla="*/ 0 w 17"/>
                <a:gd name="T39" fmla="*/ 9 h 17"/>
                <a:gd name="T40" fmla="*/ 0 w 17"/>
                <a:gd name="T4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0" y="9"/>
                  </a:moveTo>
                  <a:lnTo>
                    <a:pt x="0" y="9"/>
                  </a:lnTo>
                  <a:lnTo>
                    <a:pt x="0" y="6"/>
                  </a:lnTo>
                  <a:lnTo>
                    <a:pt x="0" y="0"/>
                  </a:lnTo>
                  <a:lnTo>
                    <a:pt x="4" y="0"/>
                  </a:lnTo>
                  <a:lnTo>
                    <a:pt x="6" y="0"/>
                  </a:lnTo>
                  <a:lnTo>
                    <a:pt x="6" y="0"/>
                  </a:lnTo>
                  <a:lnTo>
                    <a:pt x="12" y="0"/>
                  </a:lnTo>
                  <a:lnTo>
                    <a:pt x="12" y="0"/>
                  </a:lnTo>
                  <a:lnTo>
                    <a:pt x="16" y="6"/>
                  </a:lnTo>
                  <a:lnTo>
                    <a:pt x="16" y="9"/>
                  </a:lnTo>
                  <a:lnTo>
                    <a:pt x="16" y="9"/>
                  </a:lnTo>
                  <a:lnTo>
                    <a:pt x="16" y="9"/>
                  </a:lnTo>
                  <a:lnTo>
                    <a:pt x="12" y="16"/>
                  </a:lnTo>
                  <a:lnTo>
                    <a:pt x="12" y="16"/>
                  </a:lnTo>
                  <a:lnTo>
                    <a:pt x="6" y="16"/>
                  </a:lnTo>
                  <a:lnTo>
                    <a:pt x="6" y="16"/>
                  </a:lnTo>
                  <a:lnTo>
                    <a:pt x="4" y="16"/>
                  </a:lnTo>
                  <a:lnTo>
                    <a:pt x="0" y="16"/>
                  </a:lnTo>
                  <a:lnTo>
                    <a:pt x="0" y="9"/>
                  </a:lnTo>
                  <a:lnTo>
                    <a:pt x="0" y="9"/>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89" name="Freeform 131"/>
            <p:cNvSpPr>
              <a:spLocks/>
            </p:cNvSpPr>
            <p:nvPr/>
          </p:nvSpPr>
          <p:spPr bwMode="auto">
            <a:xfrm>
              <a:off x="2964846" y="4993795"/>
              <a:ext cx="280308" cy="213610"/>
            </a:xfrm>
            <a:custGeom>
              <a:avLst/>
              <a:gdLst>
                <a:gd name="T0" fmla="*/ 225 w 418"/>
                <a:gd name="T1" fmla="*/ 314 h 318"/>
                <a:gd name="T2" fmla="*/ 225 w 418"/>
                <a:gd name="T3" fmla="*/ 309 h 318"/>
                <a:gd name="T4" fmla="*/ 225 w 418"/>
                <a:gd name="T5" fmla="*/ 306 h 318"/>
                <a:gd name="T6" fmla="*/ 216 w 418"/>
                <a:gd name="T7" fmla="*/ 279 h 318"/>
                <a:gd name="T8" fmla="*/ 198 w 418"/>
                <a:gd name="T9" fmla="*/ 264 h 318"/>
                <a:gd name="T10" fmla="*/ 192 w 418"/>
                <a:gd name="T11" fmla="*/ 248 h 318"/>
                <a:gd name="T12" fmla="*/ 179 w 418"/>
                <a:gd name="T13" fmla="*/ 227 h 318"/>
                <a:gd name="T14" fmla="*/ 164 w 418"/>
                <a:gd name="T15" fmla="*/ 221 h 318"/>
                <a:gd name="T16" fmla="*/ 160 w 418"/>
                <a:gd name="T17" fmla="*/ 219 h 318"/>
                <a:gd name="T18" fmla="*/ 147 w 418"/>
                <a:gd name="T19" fmla="*/ 207 h 318"/>
                <a:gd name="T20" fmla="*/ 140 w 418"/>
                <a:gd name="T21" fmla="*/ 197 h 318"/>
                <a:gd name="T22" fmla="*/ 129 w 418"/>
                <a:gd name="T23" fmla="*/ 180 h 318"/>
                <a:gd name="T24" fmla="*/ 120 w 418"/>
                <a:gd name="T25" fmla="*/ 177 h 318"/>
                <a:gd name="T26" fmla="*/ 116 w 418"/>
                <a:gd name="T27" fmla="*/ 176 h 318"/>
                <a:gd name="T28" fmla="*/ 110 w 418"/>
                <a:gd name="T29" fmla="*/ 169 h 318"/>
                <a:gd name="T30" fmla="*/ 101 w 418"/>
                <a:gd name="T31" fmla="*/ 156 h 318"/>
                <a:gd name="T32" fmla="*/ 94 w 418"/>
                <a:gd name="T33" fmla="*/ 155 h 318"/>
                <a:gd name="T34" fmla="*/ 86 w 418"/>
                <a:gd name="T35" fmla="*/ 153 h 318"/>
                <a:gd name="T36" fmla="*/ 75 w 418"/>
                <a:gd name="T37" fmla="*/ 143 h 318"/>
                <a:gd name="T38" fmla="*/ 69 w 418"/>
                <a:gd name="T39" fmla="*/ 133 h 318"/>
                <a:gd name="T40" fmla="*/ 60 w 418"/>
                <a:gd name="T41" fmla="*/ 123 h 318"/>
                <a:gd name="T42" fmla="*/ 48 w 418"/>
                <a:gd name="T43" fmla="*/ 106 h 318"/>
                <a:gd name="T44" fmla="*/ 44 w 418"/>
                <a:gd name="T45" fmla="*/ 95 h 318"/>
                <a:gd name="T46" fmla="*/ 39 w 418"/>
                <a:gd name="T47" fmla="*/ 95 h 318"/>
                <a:gd name="T48" fmla="*/ 27 w 418"/>
                <a:gd name="T49" fmla="*/ 92 h 318"/>
                <a:gd name="T50" fmla="*/ 17 w 418"/>
                <a:gd name="T51" fmla="*/ 87 h 318"/>
                <a:gd name="T52" fmla="*/ 14 w 418"/>
                <a:gd name="T53" fmla="*/ 84 h 318"/>
                <a:gd name="T54" fmla="*/ 0 w 418"/>
                <a:gd name="T55" fmla="*/ 71 h 318"/>
                <a:gd name="T56" fmla="*/ 11 w 418"/>
                <a:gd name="T57" fmla="*/ 48 h 318"/>
                <a:gd name="T58" fmla="*/ 17 w 418"/>
                <a:gd name="T59" fmla="*/ 44 h 318"/>
                <a:gd name="T60" fmla="*/ 20 w 418"/>
                <a:gd name="T61" fmla="*/ 41 h 318"/>
                <a:gd name="T62" fmla="*/ 30 w 418"/>
                <a:gd name="T63" fmla="*/ 32 h 318"/>
                <a:gd name="T64" fmla="*/ 44 w 418"/>
                <a:gd name="T65" fmla="*/ 24 h 318"/>
                <a:gd name="T66" fmla="*/ 64 w 418"/>
                <a:gd name="T67" fmla="*/ 14 h 318"/>
                <a:gd name="T68" fmla="*/ 88 w 418"/>
                <a:gd name="T69" fmla="*/ 8 h 318"/>
                <a:gd name="T70" fmla="*/ 176 w 418"/>
                <a:gd name="T71" fmla="*/ 1 h 318"/>
                <a:gd name="T72" fmla="*/ 188 w 418"/>
                <a:gd name="T73" fmla="*/ 0 h 318"/>
                <a:gd name="T74" fmla="*/ 204 w 418"/>
                <a:gd name="T75" fmla="*/ 10 h 318"/>
                <a:gd name="T76" fmla="*/ 306 w 418"/>
                <a:gd name="T77" fmla="*/ 17 h 318"/>
                <a:gd name="T78" fmla="*/ 416 w 418"/>
                <a:gd name="T79" fmla="*/ 97 h 318"/>
                <a:gd name="T80" fmla="*/ 410 w 418"/>
                <a:gd name="T81" fmla="*/ 103 h 318"/>
                <a:gd name="T82" fmla="*/ 399 w 418"/>
                <a:gd name="T83" fmla="*/ 113 h 318"/>
                <a:gd name="T84" fmla="*/ 388 w 418"/>
                <a:gd name="T85" fmla="*/ 127 h 318"/>
                <a:gd name="T86" fmla="*/ 378 w 418"/>
                <a:gd name="T87" fmla="*/ 147 h 318"/>
                <a:gd name="T88" fmla="*/ 372 w 418"/>
                <a:gd name="T89" fmla="*/ 161 h 318"/>
                <a:gd name="T90" fmla="*/ 368 w 418"/>
                <a:gd name="T91" fmla="*/ 158 h 318"/>
                <a:gd name="T92" fmla="*/ 365 w 418"/>
                <a:gd name="T93" fmla="*/ 161 h 318"/>
                <a:gd name="T94" fmla="*/ 366 w 418"/>
                <a:gd name="T95" fmla="*/ 169 h 318"/>
                <a:gd name="T96" fmla="*/ 374 w 418"/>
                <a:gd name="T97" fmla="*/ 171 h 318"/>
                <a:gd name="T98" fmla="*/ 375 w 418"/>
                <a:gd name="T99" fmla="*/ 177 h 318"/>
                <a:gd name="T100" fmla="*/ 369 w 418"/>
                <a:gd name="T101" fmla="*/ 188 h 318"/>
                <a:gd name="T102" fmla="*/ 362 w 418"/>
                <a:gd name="T103" fmla="*/ 190 h 318"/>
                <a:gd name="T104" fmla="*/ 350 w 418"/>
                <a:gd name="T105" fmla="*/ 199 h 318"/>
                <a:gd name="T106" fmla="*/ 336 w 418"/>
                <a:gd name="T107" fmla="*/ 219 h 318"/>
                <a:gd name="T108" fmla="*/ 333 w 418"/>
                <a:gd name="T109" fmla="*/ 221 h 318"/>
                <a:gd name="T110" fmla="*/ 329 w 418"/>
                <a:gd name="T111" fmla="*/ 227 h 318"/>
                <a:gd name="T112" fmla="*/ 318 w 418"/>
                <a:gd name="T113" fmla="*/ 230 h 318"/>
                <a:gd name="T114" fmla="*/ 303 w 418"/>
                <a:gd name="T115" fmla="*/ 253 h 318"/>
                <a:gd name="T116" fmla="*/ 299 w 418"/>
                <a:gd name="T117" fmla="*/ 257 h 318"/>
                <a:gd name="T118" fmla="*/ 270 w 418"/>
                <a:gd name="T119" fmla="*/ 266 h 318"/>
                <a:gd name="T120" fmla="*/ 246 w 418"/>
                <a:gd name="T121" fmla="*/ 285 h 318"/>
                <a:gd name="T122" fmla="*/ 237 w 418"/>
                <a:gd name="T123" fmla="*/ 31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8" h="318">
                  <a:moveTo>
                    <a:pt x="227" y="317"/>
                  </a:moveTo>
                  <a:lnTo>
                    <a:pt x="227" y="315"/>
                  </a:lnTo>
                  <a:lnTo>
                    <a:pt x="225" y="314"/>
                  </a:lnTo>
                  <a:lnTo>
                    <a:pt x="225" y="312"/>
                  </a:lnTo>
                  <a:lnTo>
                    <a:pt x="225" y="311"/>
                  </a:lnTo>
                  <a:lnTo>
                    <a:pt x="225" y="309"/>
                  </a:lnTo>
                  <a:lnTo>
                    <a:pt x="225" y="308"/>
                  </a:lnTo>
                  <a:lnTo>
                    <a:pt x="225" y="306"/>
                  </a:lnTo>
                  <a:lnTo>
                    <a:pt x="225" y="306"/>
                  </a:lnTo>
                  <a:lnTo>
                    <a:pt x="224" y="295"/>
                  </a:lnTo>
                  <a:lnTo>
                    <a:pt x="221" y="286"/>
                  </a:lnTo>
                  <a:lnTo>
                    <a:pt x="216" y="279"/>
                  </a:lnTo>
                  <a:lnTo>
                    <a:pt x="210" y="272"/>
                  </a:lnTo>
                  <a:lnTo>
                    <a:pt x="204" y="267"/>
                  </a:lnTo>
                  <a:lnTo>
                    <a:pt x="198" y="264"/>
                  </a:lnTo>
                  <a:lnTo>
                    <a:pt x="195" y="262"/>
                  </a:lnTo>
                  <a:lnTo>
                    <a:pt x="194" y="260"/>
                  </a:lnTo>
                  <a:lnTo>
                    <a:pt x="192" y="248"/>
                  </a:lnTo>
                  <a:lnTo>
                    <a:pt x="191" y="239"/>
                  </a:lnTo>
                  <a:lnTo>
                    <a:pt x="185" y="232"/>
                  </a:lnTo>
                  <a:lnTo>
                    <a:pt x="179" y="227"/>
                  </a:lnTo>
                  <a:lnTo>
                    <a:pt x="173" y="224"/>
                  </a:lnTo>
                  <a:lnTo>
                    <a:pt x="168" y="223"/>
                  </a:lnTo>
                  <a:lnTo>
                    <a:pt x="164" y="221"/>
                  </a:lnTo>
                  <a:lnTo>
                    <a:pt x="162" y="221"/>
                  </a:lnTo>
                  <a:lnTo>
                    <a:pt x="162" y="221"/>
                  </a:lnTo>
                  <a:lnTo>
                    <a:pt x="160" y="219"/>
                  </a:lnTo>
                  <a:lnTo>
                    <a:pt x="156" y="215"/>
                  </a:lnTo>
                  <a:lnTo>
                    <a:pt x="152" y="212"/>
                  </a:lnTo>
                  <a:lnTo>
                    <a:pt x="147" y="207"/>
                  </a:lnTo>
                  <a:lnTo>
                    <a:pt x="144" y="203"/>
                  </a:lnTo>
                  <a:lnTo>
                    <a:pt x="141" y="200"/>
                  </a:lnTo>
                  <a:lnTo>
                    <a:pt x="140" y="197"/>
                  </a:lnTo>
                  <a:lnTo>
                    <a:pt x="137" y="190"/>
                  </a:lnTo>
                  <a:lnTo>
                    <a:pt x="132" y="185"/>
                  </a:lnTo>
                  <a:lnTo>
                    <a:pt x="129" y="180"/>
                  </a:lnTo>
                  <a:lnTo>
                    <a:pt x="126" y="179"/>
                  </a:lnTo>
                  <a:lnTo>
                    <a:pt x="123" y="177"/>
                  </a:lnTo>
                  <a:lnTo>
                    <a:pt x="120" y="177"/>
                  </a:lnTo>
                  <a:lnTo>
                    <a:pt x="117" y="177"/>
                  </a:lnTo>
                  <a:lnTo>
                    <a:pt x="117" y="177"/>
                  </a:lnTo>
                  <a:lnTo>
                    <a:pt x="116" y="176"/>
                  </a:lnTo>
                  <a:lnTo>
                    <a:pt x="114" y="173"/>
                  </a:lnTo>
                  <a:lnTo>
                    <a:pt x="111" y="171"/>
                  </a:lnTo>
                  <a:lnTo>
                    <a:pt x="110" y="169"/>
                  </a:lnTo>
                  <a:lnTo>
                    <a:pt x="107" y="163"/>
                  </a:lnTo>
                  <a:lnTo>
                    <a:pt x="104" y="158"/>
                  </a:lnTo>
                  <a:lnTo>
                    <a:pt x="101" y="156"/>
                  </a:lnTo>
                  <a:lnTo>
                    <a:pt x="98" y="155"/>
                  </a:lnTo>
                  <a:lnTo>
                    <a:pt x="96" y="153"/>
                  </a:lnTo>
                  <a:lnTo>
                    <a:pt x="94" y="155"/>
                  </a:lnTo>
                  <a:lnTo>
                    <a:pt x="91" y="155"/>
                  </a:lnTo>
                  <a:lnTo>
                    <a:pt x="91" y="155"/>
                  </a:lnTo>
                  <a:lnTo>
                    <a:pt x="86" y="153"/>
                  </a:lnTo>
                  <a:lnTo>
                    <a:pt x="81" y="152"/>
                  </a:lnTo>
                  <a:lnTo>
                    <a:pt x="78" y="147"/>
                  </a:lnTo>
                  <a:lnTo>
                    <a:pt x="75" y="143"/>
                  </a:lnTo>
                  <a:lnTo>
                    <a:pt x="72" y="138"/>
                  </a:lnTo>
                  <a:lnTo>
                    <a:pt x="71" y="136"/>
                  </a:lnTo>
                  <a:lnTo>
                    <a:pt x="69" y="133"/>
                  </a:lnTo>
                  <a:lnTo>
                    <a:pt x="69" y="131"/>
                  </a:lnTo>
                  <a:lnTo>
                    <a:pt x="65" y="128"/>
                  </a:lnTo>
                  <a:lnTo>
                    <a:pt x="60" y="123"/>
                  </a:lnTo>
                  <a:lnTo>
                    <a:pt x="55" y="117"/>
                  </a:lnTo>
                  <a:lnTo>
                    <a:pt x="51" y="111"/>
                  </a:lnTo>
                  <a:lnTo>
                    <a:pt x="48" y="106"/>
                  </a:lnTo>
                  <a:lnTo>
                    <a:pt x="47" y="100"/>
                  </a:lnTo>
                  <a:lnTo>
                    <a:pt x="44" y="97"/>
                  </a:lnTo>
                  <a:lnTo>
                    <a:pt x="44" y="95"/>
                  </a:lnTo>
                  <a:lnTo>
                    <a:pt x="44" y="95"/>
                  </a:lnTo>
                  <a:lnTo>
                    <a:pt x="41" y="95"/>
                  </a:lnTo>
                  <a:lnTo>
                    <a:pt x="39" y="95"/>
                  </a:lnTo>
                  <a:lnTo>
                    <a:pt x="38" y="93"/>
                  </a:lnTo>
                  <a:lnTo>
                    <a:pt x="32" y="93"/>
                  </a:lnTo>
                  <a:lnTo>
                    <a:pt x="27" y="92"/>
                  </a:lnTo>
                  <a:lnTo>
                    <a:pt x="22" y="90"/>
                  </a:lnTo>
                  <a:lnTo>
                    <a:pt x="20" y="89"/>
                  </a:lnTo>
                  <a:lnTo>
                    <a:pt x="17" y="87"/>
                  </a:lnTo>
                  <a:lnTo>
                    <a:pt x="15" y="86"/>
                  </a:lnTo>
                  <a:lnTo>
                    <a:pt x="14" y="84"/>
                  </a:lnTo>
                  <a:lnTo>
                    <a:pt x="14" y="84"/>
                  </a:lnTo>
                  <a:lnTo>
                    <a:pt x="3" y="83"/>
                  </a:lnTo>
                  <a:lnTo>
                    <a:pt x="0" y="78"/>
                  </a:lnTo>
                  <a:lnTo>
                    <a:pt x="0" y="71"/>
                  </a:lnTo>
                  <a:lnTo>
                    <a:pt x="0" y="63"/>
                  </a:lnTo>
                  <a:lnTo>
                    <a:pt x="5" y="56"/>
                  </a:lnTo>
                  <a:lnTo>
                    <a:pt x="11" y="48"/>
                  </a:lnTo>
                  <a:lnTo>
                    <a:pt x="14" y="44"/>
                  </a:lnTo>
                  <a:lnTo>
                    <a:pt x="15" y="43"/>
                  </a:lnTo>
                  <a:lnTo>
                    <a:pt x="17" y="44"/>
                  </a:lnTo>
                  <a:lnTo>
                    <a:pt x="17" y="44"/>
                  </a:lnTo>
                  <a:lnTo>
                    <a:pt x="18" y="43"/>
                  </a:lnTo>
                  <a:lnTo>
                    <a:pt x="20" y="41"/>
                  </a:lnTo>
                  <a:lnTo>
                    <a:pt x="22" y="38"/>
                  </a:lnTo>
                  <a:lnTo>
                    <a:pt x="25" y="35"/>
                  </a:lnTo>
                  <a:lnTo>
                    <a:pt x="30" y="32"/>
                  </a:lnTo>
                  <a:lnTo>
                    <a:pt x="33" y="30"/>
                  </a:lnTo>
                  <a:lnTo>
                    <a:pt x="39" y="27"/>
                  </a:lnTo>
                  <a:lnTo>
                    <a:pt x="44" y="24"/>
                  </a:lnTo>
                  <a:lnTo>
                    <a:pt x="51" y="20"/>
                  </a:lnTo>
                  <a:lnTo>
                    <a:pt x="57" y="17"/>
                  </a:lnTo>
                  <a:lnTo>
                    <a:pt x="64" y="14"/>
                  </a:lnTo>
                  <a:lnTo>
                    <a:pt x="71" y="13"/>
                  </a:lnTo>
                  <a:lnTo>
                    <a:pt x="80" y="11"/>
                  </a:lnTo>
                  <a:lnTo>
                    <a:pt x="88" y="8"/>
                  </a:lnTo>
                  <a:lnTo>
                    <a:pt x="96" y="8"/>
                  </a:lnTo>
                  <a:lnTo>
                    <a:pt x="174" y="1"/>
                  </a:lnTo>
                  <a:lnTo>
                    <a:pt x="176" y="1"/>
                  </a:lnTo>
                  <a:lnTo>
                    <a:pt x="177" y="0"/>
                  </a:lnTo>
                  <a:lnTo>
                    <a:pt x="182" y="0"/>
                  </a:lnTo>
                  <a:lnTo>
                    <a:pt x="188" y="0"/>
                  </a:lnTo>
                  <a:lnTo>
                    <a:pt x="192" y="1"/>
                  </a:lnTo>
                  <a:lnTo>
                    <a:pt x="198" y="4"/>
                  </a:lnTo>
                  <a:lnTo>
                    <a:pt x="204" y="10"/>
                  </a:lnTo>
                  <a:lnTo>
                    <a:pt x="212" y="20"/>
                  </a:lnTo>
                  <a:lnTo>
                    <a:pt x="215" y="31"/>
                  </a:lnTo>
                  <a:lnTo>
                    <a:pt x="306" y="17"/>
                  </a:lnTo>
                  <a:lnTo>
                    <a:pt x="417" y="97"/>
                  </a:lnTo>
                  <a:lnTo>
                    <a:pt x="417" y="97"/>
                  </a:lnTo>
                  <a:lnTo>
                    <a:pt x="416" y="97"/>
                  </a:lnTo>
                  <a:lnTo>
                    <a:pt x="414" y="100"/>
                  </a:lnTo>
                  <a:lnTo>
                    <a:pt x="411" y="101"/>
                  </a:lnTo>
                  <a:lnTo>
                    <a:pt x="410" y="103"/>
                  </a:lnTo>
                  <a:lnTo>
                    <a:pt x="407" y="106"/>
                  </a:lnTo>
                  <a:lnTo>
                    <a:pt x="402" y="110"/>
                  </a:lnTo>
                  <a:lnTo>
                    <a:pt x="399" y="113"/>
                  </a:lnTo>
                  <a:lnTo>
                    <a:pt x="395" y="119"/>
                  </a:lnTo>
                  <a:lnTo>
                    <a:pt x="392" y="123"/>
                  </a:lnTo>
                  <a:lnTo>
                    <a:pt x="388" y="127"/>
                  </a:lnTo>
                  <a:lnTo>
                    <a:pt x="385" y="134"/>
                  </a:lnTo>
                  <a:lnTo>
                    <a:pt x="381" y="140"/>
                  </a:lnTo>
                  <a:lnTo>
                    <a:pt x="378" y="147"/>
                  </a:lnTo>
                  <a:lnTo>
                    <a:pt x="375" y="155"/>
                  </a:lnTo>
                  <a:lnTo>
                    <a:pt x="372" y="161"/>
                  </a:lnTo>
                  <a:lnTo>
                    <a:pt x="372" y="161"/>
                  </a:lnTo>
                  <a:lnTo>
                    <a:pt x="369" y="160"/>
                  </a:lnTo>
                  <a:lnTo>
                    <a:pt x="368" y="158"/>
                  </a:lnTo>
                  <a:lnTo>
                    <a:pt x="368" y="158"/>
                  </a:lnTo>
                  <a:lnTo>
                    <a:pt x="366" y="158"/>
                  </a:lnTo>
                  <a:lnTo>
                    <a:pt x="366" y="158"/>
                  </a:lnTo>
                  <a:lnTo>
                    <a:pt x="365" y="161"/>
                  </a:lnTo>
                  <a:lnTo>
                    <a:pt x="365" y="164"/>
                  </a:lnTo>
                  <a:lnTo>
                    <a:pt x="365" y="167"/>
                  </a:lnTo>
                  <a:lnTo>
                    <a:pt x="366" y="169"/>
                  </a:lnTo>
                  <a:lnTo>
                    <a:pt x="368" y="170"/>
                  </a:lnTo>
                  <a:lnTo>
                    <a:pt x="372" y="171"/>
                  </a:lnTo>
                  <a:lnTo>
                    <a:pt x="374" y="171"/>
                  </a:lnTo>
                  <a:lnTo>
                    <a:pt x="374" y="173"/>
                  </a:lnTo>
                  <a:lnTo>
                    <a:pt x="375" y="174"/>
                  </a:lnTo>
                  <a:lnTo>
                    <a:pt x="375" y="177"/>
                  </a:lnTo>
                  <a:lnTo>
                    <a:pt x="375" y="180"/>
                  </a:lnTo>
                  <a:lnTo>
                    <a:pt x="372" y="183"/>
                  </a:lnTo>
                  <a:lnTo>
                    <a:pt x="369" y="188"/>
                  </a:lnTo>
                  <a:lnTo>
                    <a:pt x="365" y="190"/>
                  </a:lnTo>
                  <a:lnTo>
                    <a:pt x="363" y="190"/>
                  </a:lnTo>
                  <a:lnTo>
                    <a:pt x="362" y="190"/>
                  </a:lnTo>
                  <a:lnTo>
                    <a:pt x="358" y="193"/>
                  </a:lnTo>
                  <a:lnTo>
                    <a:pt x="353" y="194"/>
                  </a:lnTo>
                  <a:lnTo>
                    <a:pt x="350" y="199"/>
                  </a:lnTo>
                  <a:lnTo>
                    <a:pt x="345" y="203"/>
                  </a:lnTo>
                  <a:lnTo>
                    <a:pt x="341" y="210"/>
                  </a:lnTo>
                  <a:lnTo>
                    <a:pt x="336" y="219"/>
                  </a:lnTo>
                  <a:lnTo>
                    <a:pt x="336" y="219"/>
                  </a:lnTo>
                  <a:lnTo>
                    <a:pt x="335" y="221"/>
                  </a:lnTo>
                  <a:lnTo>
                    <a:pt x="333" y="221"/>
                  </a:lnTo>
                  <a:lnTo>
                    <a:pt x="332" y="224"/>
                  </a:lnTo>
                  <a:lnTo>
                    <a:pt x="330" y="226"/>
                  </a:lnTo>
                  <a:lnTo>
                    <a:pt x="329" y="227"/>
                  </a:lnTo>
                  <a:lnTo>
                    <a:pt x="328" y="229"/>
                  </a:lnTo>
                  <a:lnTo>
                    <a:pt x="328" y="229"/>
                  </a:lnTo>
                  <a:lnTo>
                    <a:pt x="318" y="230"/>
                  </a:lnTo>
                  <a:lnTo>
                    <a:pt x="318" y="234"/>
                  </a:lnTo>
                  <a:lnTo>
                    <a:pt x="325" y="236"/>
                  </a:lnTo>
                  <a:lnTo>
                    <a:pt x="303" y="253"/>
                  </a:lnTo>
                  <a:lnTo>
                    <a:pt x="299" y="246"/>
                  </a:lnTo>
                  <a:lnTo>
                    <a:pt x="294" y="253"/>
                  </a:lnTo>
                  <a:lnTo>
                    <a:pt x="299" y="257"/>
                  </a:lnTo>
                  <a:lnTo>
                    <a:pt x="290" y="267"/>
                  </a:lnTo>
                  <a:lnTo>
                    <a:pt x="284" y="266"/>
                  </a:lnTo>
                  <a:lnTo>
                    <a:pt x="270" y="266"/>
                  </a:lnTo>
                  <a:lnTo>
                    <a:pt x="257" y="267"/>
                  </a:lnTo>
                  <a:lnTo>
                    <a:pt x="251" y="270"/>
                  </a:lnTo>
                  <a:lnTo>
                    <a:pt x="246" y="285"/>
                  </a:lnTo>
                  <a:lnTo>
                    <a:pt x="256" y="295"/>
                  </a:lnTo>
                  <a:lnTo>
                    <a:pt x="245" y="317"/>
                  </a:lnTo>
                  <a:lnTo>
                    <a:pt x="237" y="315"/>
                  </a:lnTo>
                  <a:lnTo>
                    <a:pt x="227" y="317"/>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90" name="Freeform 132"/>
            <p:cNvSpPr>
              <a:spLocks/>
            </p:cNvSpPr>
            <p:nvPr/>
          </p:nvSpPr>
          <p:spPr bwMode="auto">
            <a:xfrm>
              <a:off x="2964846" y="4993795"/>
              <a:ext cx="280308" cy="213610"/>
            </a:xfrm>
            <a:custGeom>
              <a:avLst/>
              <a:gdLst>
                <a:gd name="T0" fmla="*/ 225 w 418"/>
                <a:gd name="T1" fmla="*/ 314 h 318"/>
                <a:gd name="T2" fmla="*/ 225 w 418"/>
                <a:gd name="T3" fmla="*/ 308 h 318"/>
                <a:gd name="T4" fmla="*/ 224 w 418"/>
                <a:gd name="T5" fmla="*/ 295 h 318"/>
                <a:gd name="T6" fmla="*/ 204 w 418"/>
                <a:gd name="T7" fmla="*/ 267 h 318"/>
                <a:gd name="T8" fmla="*/ 194 w 418"/>
                <a:gd name="T9" fmla="*/ 260 h 318"/>
                <a:gd name="T10" fmla="*/ 179 w 418"/>
                <a:gd name="T11" fmla="*/ 227 h 318"/>
                <a:gd name="T12" fmla="*/ 162 w 418"/>
                <a:gd name="T13" fmla="*/ 221 h 318"/>
                <a:gd name="T14" fmla="*/ 156 w 418"/>
                <a:gd name="T15" fmla="*/ 215 h 318"/>
                <a:gd name="T16" fmla="*/ 141 w 418"/>
                <a:gd name="T17" fmla="*/ 200 h 318"/>
                <a:gd name="T18" fmla="*/ 132 w 418"/>
                <a:gd name="T19" fmla="*/ 185 h 318"/>
                <a:gd name="T20" fmla="*/ 120 w 418"/>
                <a:gd name="T21" fmla="*/ 177 h 318"/>
                <a:gd name="T22" fmla="*/ 116 w 418"/>
                <a:gd name="T23" fmla="*/ 176 h 318"/>
                <a:gd name="T24" fmla="*/ 110 w 418"/>
                <a:gd name="T25" fmla="*/ 169 h 318"/>
                <a:gd name="T26" fmla="*/ 98 w 418"/>
                <a:gd name="T27" fmla="*/ 155 h 318"/>
                <a:gd name="T28" fmla="*/ 91 w 418"/>
                <a:gd name="T29" fmla="*/ 155 h 318"/>
                <a:gd name="T30" fmla="*/ 78 w 418"/>
                <a:gd name="T31" fmla="*/ 147 h 318"/>
                <a:gd name="T32" fmla="*/ 69 w 418"/>
                <a:gd name="T33" fmla="*/ 133 h 318"/>
                <a:gd name="T34" fmla="*/ 60 w 418"/>
                <a:gd name="T35" fmla="*/ 123 h 318"/>
                <a:gd name="T36" fmla="*/ 47 w 418"/>
                <a:gd name="T37" fmla="*/ 100 h 318"/>
                <a:gd name="T38" fmla="*/ 44 w 418"/>
                <a:gd name="T39" fmla="*/ 95 h 318"/>
                <a:gd name="T40" fmla="*/ 38 w 418"/>
                <a:gd name="T41" fmla="*/ 93 h 318"/>
                <a:gd name="T42" fmla="*/ 20 w 418"/>
                <a:gd name="T43" fmla="*/ 89 h 318"/>
                <a:gd name="T44" fmla="*/ 14 w 418"/>
                <a:gd name="T45" fmla="*/ 84 h 318"/>
                <a:gd name="T46" fmla="*/ 0 w 418"/>
                <a:gd name="T47" fmla="*/ 71 h 318"/>
                <a:gd name="T48" fmla="*/ 14 w 418"/>
                <a:gd name="T49" fmla="*/ 44 h 318"/>
                <a:gd name="T50" fmla="*/ 17 w 418"/>
                <a:gd name="T51" fmla="*/ 44 h 318"/>
                <a:gd name="T52" fmla="*/ 25 w 418"/>
                <a:gd name="T53" fmla="*/ 35 h 318"/>
                <a:gd name="T54" fmla="*/ 44 w 418"/>
                <a:gd name="T55" fmla="*/ 24 h 318"/>
                <a:gd name="T56" fmla="*/ 71 w 418"/>
                <a:gd name="T57" fmla="*/ 13 h 318"/>
                <a:gd name="T58" fmla="*/ 174 w 418"/>
                <a:gd name="T59" fmla="*/ 1 h 318"/>
                <a:gd name="T60" fmla="*/ 182 w 418"/>
                <a:gd name="T61" fmla="*/ 0 h 318"/>
                <a:gd name="T62" fmla="*/ 204 w 418"/>
                <a:gd name="T63" fmla="*/ 10 h 318"/>
                <a:gd name="T64" fmla="*/ 417 w 418"/>
                <a:gd name="T65" fmla="*/ 97 h 318"/>
                <a:gd name="T66" fmla="*/ 414 w 418"/>
                <a:gd name="T67" fmla="*/ 100 h 318"/>
                <a:gd name="T68" fmla="*/ 402 w 418"/>
                <a:gd name="T69" fmla="*/ 110 h 318"/>
                <a:gd name="T70" fmla="*/ 388 w 418"/>
                <a:gd name="T71" fmla="*/ 127 h 318"/>
                <a:gd name="T72" fmla="*/ 375 w 418"/>
                <a:gd name="T73" fmla="*/ 155 h 318"/>
                <a:gd name="T74" fmla="*/ 369 w 418"/>
                <a:gd name="T75" fmla="*/ 160 h 318"/>
                <a:gd name="T76" fmla="*/ 366 w 418"/>
                <a:gd name="T77" fmla="*/ 158 h 318"/>
                <a:gd name="T78" fmla="*/ 365 w 418"/>
                <a:gd name="T79" fmla="*/ 167 h 318"/>
                <a:gd name="T80" fmla="*/ 372 w 418"/>
                <a:gd name="T81" fmla="*/ 171 h 318"/>
                <a:gd name="T82" fmla="*/ 375 w 418"/>
                <a:gd name="T83" fmla="*/ 177 h 318"/>
                <a:gd name="T84" fmla="*/ 365 w 418"/>
                <a:gd name="T85" fmla="*/ 190 h 318"/>
                <a:gd name="T86" fmla="*/ 358 w 418"/>
                <a:gd name="T87" fmla="*/ 193 h 318"/>
                <a:gd name="T88" fmla="*/ 341 w 418"/>
                <a:gd name="T89" fmla="*/ 210 h 318"/>
                <a:gd name="T90" fmla="*/ 335 w 418"/>
                <a:gd name="T91" fmla="*/ 221 h 318"/>
                <a:gd name="T92" fmla="*/ 329 w 418"/>
                <a:gd name="T93" fmla="*/ 227 h 318"/>
                <a:gd name="T94" fmla="*/ 318 w 418"/>
                <a:gd name="T95" fmla="*/ 234 h 318"/>
                <a:gd name="T96" fmla="*/ 294 w 418"/>
                <a:gd name="T97" fmla="*/ 253 h 318"/>
                <a:gd name="T98" fmla="*/ 270 w 418"/>
                <a:gd name="T99" fmla="*/ 266 h 318"/>
                <a:gd name="T100" fmla="*/ 256 w 418"/>
                <a:gd name="T101" fmla="*/ 295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8" h="318">
                  <a:moveTo>
                    <a:pt x="227" y="317"/>
                  </a:moveTo>
                  <a:lnTo>
                    <a:pt x="227" y="317"/>
                  </a:lnTo>
                  <a:lnTo>
                    <a:pt x="227" y="315"/>
                  </a:lnTo>
                  <a:lnTo>
                    <a:pt x="225" y="314"/>
                  </a:lnTo>
                  <a:lnTo>
                    <a:pt x="225" y="312"/>
                  </a:lnTo>
                  <a:lnTo>
                    <a:pt x="225" y="311"/>
                  </a:lnTo>
                  <a:lnTo>
                    <a:pt x="225" y="309"/>
                  </a:lnTo>
                  <a:lnTo>
                    <a:pt x="225" y="308"/>
                  </a:lnTo>
                  <a:lnTo>
                    <a:pt x="225" y="306"/>
                  </a:lnTo>
                  <a:lnTo>
                    <a:pt x="225" y="306"/>
                  </a:lnTo>
                  <a:lnTo>
                    <a:pt x="225" y="306"/>
                  </a:lnTo>
                  <a:lnTo>
                    <a:pt x="224" y="295"/>
                  </a:lnTo>
                  <a:lnTo>
                    <a:pt x="221" y="286"/>
                  </a:lnTo>
                  <a:lnTo>
                    <a:pt x="216" y="279"/>
                  </a:lnTo>
                  <a:lnTo>
                    <a:pt x="210" y="272"/>
                  </a:lnTo>
                  <a:lnTo>
                    <a:pt x="204" y="267"/>
                  </a:lnTo>
                  <a:lnTo>
                    <a:pt x="198" y="264"/>
                  </a:lnTo>
                  <a:lnTo>
                    <a:pt x="195" y="262"/>
                  </a:lnTo>
                  <a:lnTo>
                    <a:pt x="194" y="260"/>
                  </a:lnTo>
                  <a:lnTo>
                    <a:pt x="194" y="260"/>
                  </a:lnTo>
                  <a:lnTo>
                    <a:pt x="192" y="248"/>
                  </a:lnTo>
                  <a:lnTo>
                    <a:pt x="191" y="239"/>
                  </a:lnTo>
                  <a:lnTo>
                    <a:pt x="185" y="232"/>
                  </a:lnTo>
                  <a:lnTo>
                    <a:pt x="179" y="227"/>
                  </a:lnTo>
                  <a:lnTo>
                    <a:pt x="173" y="224"/>
                  </a:lnTo>
                  <a:lnTo>
                    <a:pt x="168" y="223"/>
                  </a:lnTo>
                  <a:lnTo>
                    <a:pt x="164" y="221"/>
                  </a:lnTo>
                  <a:lnTo>
                    <a:pt x="162" y="221"/>
                  </a:lnTo>
                  <a:lnTo>
                    <a:pt x="162" y="221"/>
                  </a:lnTo>
                  <a:lnTo>
                    <a:pt x="162" y="221"/>
                  </a:lnTo>
                  <a:lnTo>
                    <a:pt x="160" y="219"/>
                  </a:lnTo>
                  <a:lnTo>
                    <a:pt x="156" y="215"/>
                  </a:lnTo>
                  <a:lnTo>
                    <a:pt x="152" y="212"/>
                  </a:lnTo>
                  <a:lnTo>
                    <a:pt x="147" y="207"/>
                  </a:lnTo>
                  <a:lnTo>
                    <a:pt x="144" y="203"/>
                  </a:lnTo>
                  <a:lnTo>
                    <a:pt x="141" y="200"/>
                  </a:lnTo>
                  <a:lnTo>
                    <a:pt x="140" y="197"/>
                  </a:lnTo>
                  <a:lnTo>
                    <a:pt x="140" y="197"/>
                  </a:lnTo>
                  <a:lnTo>
                    <a:pt x="137" y="190"/>
                  </a:lnTo>
                  <a:lnTo>
                    <a:pt x="132" y="185"/>
                  </a:lnTo>
                  <a:lnTo>
                    <a:pt x="129" y="180"/>
                  </a:lnTo>
                  <a:lnTo>
                    <a:pt x="126" y="179"/>
                  </a:lnTo>
                  <a:lnTo>
                    <a:pt x="123" y="177"/>
                  </a:lnTo>
                  <a:lnTo>
                    <a:pt x="120" y="177"/>
                  </a:lnTo>
                  <a:lnTo>
                    <a:pt x="117" y="177"/>
                  </a:lnTo>
                  <a:lnTo>
                    <a:pt x="117" y="177"/>
                  </a:lnTo>
                  <a:lnTo>
                    <a:pt x="117" y="177"/>
                  </a:lnTo>
                  <a:lnTo>
                    <a:pt x="116" y="176"/>
                  </a:lnTo>
                  <a:lnTo>
                    <a:pt x="114" y="173"/>
                  </a:lnTo>
                  <a:lnTo>
                    <a:pt x="111" y="171"/>
                  </a:lnTo>
                  <a:lnTo>
                    <a:pt x="110" y="169"/>
                  </a:lnTo>
                  <a:lnTo>
                    <a:pt x="110" y="169"/>
                  </a:lnTo>
                  <a:lnTo>
                    <a:pt x="107" y="163"/>
                  </a:lnTo>
                  <a:lnTo>
                    <a:pt x="104" y="158"/>
                  </a:lnTo>
                  <a:lnTo>
                    <a:pt x="101" y="156"/>
                  </a:lnTo>
                  <a:lnTo>
                    <a:pt x="98" y="155"/>
                  </a:lnTo>
                  <a:lnTo>
                    <a:pt x="96" y="153"/>
                  </a:lnTo>
                  <a:lnTo>
                    <a:pt x="94" y="155"/>
                  </a:lnTo>
                  <a:lnTo>
                    <a:pt x="91" y="155"/>
                  </a:lnTo>
                  <a:lnTo>
                    <a:pt x="91" y="155"/>
                  </a:lnTo>
                  <a:lnTo>
                    <a:pt x="91" y="155"/>
                  </a:lnTo>
                  <a:lnTo>
                    <a:pt x="86" y="153"/>
                  </a:lnTo>
                  <a:lnTo>
                    <a:pt x="81" y="152"/>
                  </a:lnTo>
                  <a:lnTo>
                    <a:pt x="78" y="147"/>
                  </a:lnTo>
                  <a:lnTo>
                    <a:pt x="75" y="143"/>
                  </a:lnTo>
                  <a:lnTo>
                    <a:pt x="72" y="138"/>
                  </a:lnTo>
                  <a:lnTo>
                    <a:pt x="71" y="136"/>
                  </a:lnTo>
                  <a:lnTo>
                    <a:pt x="69" y="133"/>
                  </a:lnTo>
                  <a:lnTo>
                    <a:pt x="69" y="131"/>
                  </a:lnTo>
                  <a:lnTo>
                    <a:pt x="69" y="131"/>
                  </a:lnTo>
                  <a:lnTo>
                    <a:pt x="65" y="128"/>
                  </a:lnTo>
                  <a:lnTo>
                    <a:pt x="60" y="123"/>
                  </a:lnTo>
                  <a:lnTo>
                    <a:pt x="55" y="117"/>
                  </a:lnTo>
                  <a:lnTo>
                    <a:pt x="51" y="111"/>
                  </a:lnTo>
                  <a:lnTo>
                    <a:pt x="48" y="106"/>
                  </a:lnTo>
                  <a:lnTo>
                    <a:pt x="47" y="100"/>
                  </a:lnTo>
                  <a:lnTo>
                    <a:pt x="44" y="97"/>
                  </a:lnTo>
                  <a:lnTo>
                    <a:pt x="44" y="95"/>
                  </a:lnTo>
                  <a:lnTo>
                    <a:pt x="44" y="95"/>
                  </a:lnTo>
                  <a:lnTo>
                    <a:pt x="44" y="95"/>
                  </a:lnTo>
                  <a:lnTo>
                    <a:pt x="41" y="95"/>
                  </a:lnTo>
                  <a:lnTo>
                    <a:pt x="39" y="95"/>
                  </a:lnTo>
                  <a:lnTo>
                    <a:pt x="38" y="93"/>
                  </a:lnTo>
                  <a:lnTo>
                    <a:pt x="38" y="93"/>
                  </a:lnTo>
                  <a:lnTo>
                    <a:pt x="32" y="93"/>
                  </a:lnTo>
                  <a:lnTo>
                    <a:pt x="27" y="92"/>
                  </a:lnTo>
                  <a:lnTo>
                    <a:pt x="22" y="90"/>
                  </a:lnTo>
                  <a:lnTo>
                    <a:pt x="20" y="89"/>
                  </a:lnTo>
                  <a:lnTo>
                    <a:pt x="17" y="87"/>
                  </a:lnTo>
                  <a:lnTo>
                    <a:pt x="15" y="86"/>
                  </a:lnTo>
                  <a:lnTo>
                    <a:pt x="14" y="84"/>
                  </a:lnTo>
                  <a:lnTo>
                    <a:pt x="14" y="84"/>
                  </a:lnTo>
                  <a:lnTo>
                    <a:pt x="14" y="84"/>
                  </a:lnTo>
                  <a:lnTo>
                    <a:pt x="3" y="83"/>
                  </a:lnTo>
                  <a:lnTo>
                    <a:pt x="0" y="78"/>
                  </a:lnTo>
                  <a:lnTo>
                    <a:pt x="0" y="71"/>
                  </a:lnTo>
                  <a:lnTo>
                    <a:pt x="0" y="63"/>
                  </a:lnTo>
                  <a:lnTo>
                    <a:pt x="5" y="56"/>
                  </a:lnTo>
                  <a:lnTo>
                    <a:pt x="11" y="48"/>
                  </a:lnTo>
                  <a:lnTo>
                    <a:pt x="14" y="44"/>
                  </a:lnTo>
                  <a:lnTo>
                    <a:pt x="15" y="43"/>
                  </a:lnTo>
                  <a:lnTo>
                    <a:pt x="17" y="44"/>
                  </a:lnTo>
                  <a:lnTo>
                    <a:pt x="17" y="44"/>
                  </a:lnTo>
                  <a:lnTo>
                    <a:pt x="17" y="44"/>
                  </a:lnTo>
                  <a:lnTo>
                    <a:pt x="18" y="43"/>
                  </a:lnTo>
                  <a:lnTo>
                    <a:pt x="20" y="41"/>
                  </a:lnTo>
                  <a:lnTo>
                    <a:pt x="22" y="38"/>
                  </a:lnTo>
                  <a:lnTo>
                    <a:pt x="25" y="35"/>
                  </a:lnTo>
                  <a:lnTo>
                    <a:pt x="30" y="32"/>
                  </a:lnTo>
                  <a:lnTo>
                    <a:pt x="33" y="30"/>
                  </a:lnTo>
                  <a:lnTo>
                    <a:pt x="39" y="27"/>
                  </a:lnTo>
                  <a:lnTo>
                    <a:pt x="44" y="24"/>
                  </a:lnTo>
                  <a:lnTo>
                    <a:pt x="51" y="20"/>
                  </a:lnTo>
                  <a:lnTo>
                    <a:pt x="57" y="17"/>
                  </a:lnTo>
                  <a:lnTo>
                    <a:pt x="64" y="14"/>
                  </a:lnTo>
                  <a:lnTo>
                    <a:pt x="71" y="13"/>
                  </a:lnTo>
                  <a:lnTo>
                    <a:pt x="80" y="11"/>
                  </a:lnTo>
                  <a:lnTo>
                    <a:pt x="88" y="8"/>
                  </a:lnTo>
                  <a:lnTo>
                    <a:pt x="96" y="8"/>
                  </a:lnTo>
                  <a:lnTo>
                    <a:pt x="174" y="1"/>
                  </a:lnTo>
                  <a:lnTo>
                    <a:pt x="174" y="1"/>
                  </a:lnTo>
                  <a:lnTo>
                    <a:pt x="176" y="1"/>
                  </a:lnTo>
                  <a:lnTo>
                    <a:pt x="177" y="0"/>
                  </a:lnTo>
                  <a:lnTo>
                    <a:pt x="182" y="0"/>
                  </a:lnTo>
                  <a:lnTo>
                    <a:pt x="188" y="0"/>
                  </a:lnTo>
                  <a:lnTo>
                    <a:pt x="192" y="1"/>
                  </a:lnTo>
                  <a:lnTo>
                    <a:pt x="198" y="4"/>
                  </a:lnTo>
                  <a:lnTo>
                    <a:pt x="204" y="10"/>
                  </a:lnTo>
                  <a:lnTo>
                    <a:pt x="212" y="20"/>
                  </a:lnTo>
                  <a:lnTo>
                    <a:pt x="215" y="31"/>
                  </a:lnTo>
                  <a:lnTo>
                    <a:pt x="306" y="17"/>
                  </a:lnTo>
                  <a:lnTo>
                    <a:pt x="417" y="97"/>
                  </a:lnTo>
                  <a:lnTo>
                    <a:pt x="417" y="97"/>
                  </a:lnTo>
                  <a:lnTo>
                    <a:pt x="417" y="97"/>
                  </a:lnTo>
                  <a:lnTo>
                    <a:pt x="416" y="97"/>
                  </a:lnTo>
                  <a:lnTo>
                    <a:pt x="414" y="100"/>
                  </a:lnTo>
                  <a:lnTo>
                    <a:pt x="411" y="101"/>
                  </a:lnTo>
                  <a:lnTo>
                    <a:pt x="410" y="103"/>
                  </a:lnTo>
                  <a:lnTo>
                    <a:pt x="407" y="106"/>
                  </a:lnTo>
                  <a:lnTo>
                    <a:pt x="402" y="110"/>
                  </a:lnTo>
                  <a:lnTo>
                    <a:pt x="399" y="113"/>
                  </a:lnTo>
                  <a:lnTo>
                    <a:pt x="395" y="119"/>
                  </a:lnTo>
                  <a:lnTo>
                    <a:pt x="392" y="123"/>
                  </a:lnTo>
                  <a:lnTo>
                    <a:pt x="388" y="127"/>
                  </a:lnTo>
                  <a:lnTo>
                    <a:pt x="385" y="134"/>
                  </a:lnTo>
                  <a:lnTo>
                    <a:pt x="381" y="140"/>
                  </a:lnTo>
                  <a:lnTo>
                    <a:pt x="378" y="147"/>
                  </a:lnTo>
                  <a:lnTo>
                    <a:pt x="375" y="155"/>
                  </a:lnTo>
                  <a:lnTo>
                    <a:pt x="372" y="161"/>
                  </a:lnTo>
                  <a:lnTo>
                    <a:pt x="372" y="161"/>
                  </a:lnTo>
                  <a:lnTo>
                    <a:pt x="372" y="161"/>
                  </a:lnTo>
                  <a:lnTo>
                    <a:pt x="369" y="160"/>
                  </a:lnTo>
                  <a:lnTo>
                    <a:pt x="368" y="158"/>
                  </a:lnTo>
                  <a:lnTo>
                    <a:pt x="368" y="158"/>
                  </a:lnTo>
                  <a:lnTo>
                    <a:pt x="368" y="158"/>
                  </a:lnTo>
                  <a:lnTo>
                    <a:pt x="366" y="158"/>
                  </a:lnTo>
                  <a:lnTo>
                    <a:pt x="366" y="158"/>
                  </a:lnTo>
                  <a:lnTo>
                    <a:pt x="365" y="161"/>
                  </a:lnTo>
                  <a:lnTo>
                    <a:pt x="365" y="164"/>
                  </a:lnTo>
                  <a:lnTo>
                    <a:pt x="365" y="167"/>
                  </a:lnTo>
                  <a:lnTo>
                    <a:pt x="366" y="169"/>
                  </a:lnTo>
                  <a:lnTo>
                    <a:pt x="368" y="170"/>
                  </a:lnTo>
                  <a:lnTo>
                    <a:pt x="372" y="171"/>
                  </a:lnTo>
                  <a:lnTo>
                    <a:pt x="372" y="171"/>
                  </a:lnTo>
                  <a:lnTo>
                    <a:pt x="374" y="171"/>
                  </a:lnTo>
                  <a:lnTo>
                    <a:pt x="374" y="173"/>
                  </a:lnTo>
                  <a:lnTo>
                    <a:pt x="375" y="174"/>
                  </a:lnTo>
                  <a:lnTo>
                    <a:pt x="375" y="177"/>
                  </a:lnTo>
                  <a:lnTo>
                    <a:pt x="375" y="180"/>
                  </a:lnTo>
                  <a:lnTo>
                    <a:pt x="372" y="183"/>
                  </a:lnTo>
                  <a:lnTo>
                    <a:pt x="369" y="188"/>
                  </a:lnTo>
                  <a:lnTo>
                    <a:pt x="365" y="190"/>
                  </a:lnTo>
                  <a:lnTo>
                    <a:pt x="365" y="190"/>
                  </a:lnTo>
                  <a:lnTo>
                    <a:pt x="363" y="190"/>
                  </a:lnTo>
                  <a:lnTo>
                    <a:pt x="362" y="190"/>
                  </a:lnTo>
                  <a:lnTo>
                    <a:pt x="358" y="193"/>
                  </a:lnTo>
                  <a:lnTo>
                    <a:pt x="353" y="194"/>
                  </a:lnTo>
                  <a:lnTo>
                    <a:pt x="350" y="199"/>
                  </a:lnTo>
                  <a:lnTo>
                    <a:pt x="345" y="203"/>
                  </a:lnTo>
                  <a:lnTo>
                    <a:pt x="341" y="210"/>
                  </a:lnTo>
                  <a:lnTo>
                    <a:pt x="336" y="219"/>
                  </a:lnTo>
                  <a:lnTo>
                    <a:pt x="336" y="219"/>
                  </a:lnTo>
                  <a:lnTo>
                    <a:pt x="336" y="219"/>
                  </a:lnTo>
                  <a:lnTo>
                    <a:pt x="335" y="221"/>
                  </a:lnTo>
                  <a:lnTo>
                    <a:pt x="333" y="221"/>
                  </a:lnTo>
                  <a:lnTo>
                    <a:pt x="332" y="224"/>
                  </a:lnTo>
                  <a:lnTo>
                    <a:pt x="330" y="226"/>
                  </a:lnTo>
                  <a:lnTo>
                    <a:pt x="329" y="227"/>
                  </a:lnTo>
                  <a:lnTo>
                    <a:pt x="328" y="229"/>
                  </a:lnTo>
                  <a:lnTo>
                    <a:pt x="328" y="229"/>
                  </a:lnTo>
                  <a:lnTo>
                    <a:pt x="318" y="230"/>
                  </a:lnTo>
                  <a:lnTo>
                    <a:pt x="318" y="234"/>
                  </a:lnTo>
                  <a:lnTo>
                    <a:pt x="325" y="236"/>
                  </a:lnTo>
                  <a:lnTo>
                    <a:pt x="303" y="253"/>
                  </a:lnTo>
                  <a:lnTo>
                    <a:pt x="299" y="246"/>
                  </a:lnTo>
                  <a:lnTo>
                    <a:pt x="294" y="253"/>
                  </a:lnTo>
                  <a:lnTo>
                    <a:pt x="299" y="257"/>
                  </a:lnTo>
                  <a:lnTo>
                    <a:pt x="290" y="267"/>
                  </a:lnTo>
                  <a:lnTo>
                    <a:pt x="284" y="266"/>
                  </a:lnTo>
                  <a:lnTo>
                    <a:pt x="270" y="266"/>
                  </a:lnTo>
                  <a:lnTo>
                    <a:pt x="257" y="267"/>
                  </a:lnTo>
                  <a:lnTo>
                    <a:pt x="251" y="270"/>
                  </a:lnTo>
                  <a:lnTo>
                    <a:pt x="246" y="285"/>
                  </a:lnTo>
                  <a:lnTo>
                    <a:pt x="256" y="295"/>
                  </a:lnTo>
                  <a:lnTo>
                    <a:pt x="245" y="317"/>
                  </a:lnTo>
                  <a:lnTo>
                    <a:pt x="237" y="315"/>
                  </a:lnTo>
                  <a:lnTo>
                    <a:pt x="227" y="317"/>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91" name="Freeform 133"/>
            <p:cNvSpPr>
              <a:spLocks/>
            </p:cNvSpPr>
            <p:nvPr/>
          </p:nvSpPr>
          <p:spPr bwMode="auto">
            <a:xfrm>
              <a:off x="3137854" y="5192502"/>
              <a:ext cx="11454" cy="11177"/>
            </a:xfrm>
            <a:custGeom>
              <a:avLst/>
              <a:gdLst>
                <a:gd name="T0" fmla="*/ 2 w 17"/>
                <a:gd name="T1" fmla="*/ 4 h 17"/>
                <a:gd name="T2" fmla="*/ 4 w 17"/>
                <a:gd name="T3" fmla="*/ 1 h 17"/>
                <a:gd name="T4" fmla="*/ 8 w 17"/>
                <a:gd name="T5" fmla="*/ 0 h 17"/>
                <a:gd name="T6" fmla="*/ 9 w 17"/>
                <a:gd name="T7" fmla="*/ 0 h 17"/>
                <a:gd name="T8" fmla="*/ 13 w 17"/>
                <a:gd name="T9" fmla="*/ 0 h 17"/>
                <a:gd name="T10" fmla="*/ 16 w 17"/>
                <a:gd name="T11" fmla="*/ 0 h 17"/>
                <a:gd name="T12" fmla="*/ 16 w 17"/>
                <a:gd name="T13" fmla="*/ 1 h 17"/>
                <a:gd name="T14" fmla="*/ 16 w 17"/>
                <a:gd name="T15" fmla="*/ 3 h 17"/>
                <a:gd name="T16" fmla="*/ 16 w 17"/>
                <a:gd name="T17" fmla="*/ 4 h 17"/>
                <a:gd name="T18" fmla="*/ 16 w 17"/>
                <a:gd name="T19" fmla="*/ 4 h 17"/>
                <a:gd name="T20" fmla="*/ 16 w 17"/>
                <a:gd name="T21" fmla="*/ 7 h 17"/>
                <a:gd name="T22" fmla="*/ 16 w 17"/>
                <a:gd name="T23" fmla="*/ 7 h 17"/>
                <a:gd name="T24" fmla="*/ 13 w 17"/>
                <a:gd name="T25" fmla="*/ 9 h 17"/>
                <a:gd name="T26" fmla="*/ 12 w 17"/>
                <a:gd name="T27" fmla="*/ 12 h 17"/>
                <a:gd name="T28" fmla="*/ 8 w 17"/>
                <a:gd name="T29" fmla="*/ 13 h 17"/>
                <a:gd name="T30" fmla="*/ 5 w 17"/>
                <a:gd name="T31" fmla="*/ 16 h 17"/>
                <a:gd name="T32" fmla="*/ 2 w 17"/>
                <a:gd name="T33" fmla="*/ 16 h 17"/>
                <a:gd name="T34" fmla="*/ 2 w 17"/>
                <a:gd name="T35" fmla="*/ 13 h 17"/>
                <a:gd name="T36" fmla="*/ 0 w 17"/>
                <a:gd name="T37" fmla="*/ 12 h 17"/>
                <a:gd name="T38" fmla="*/ 0 w 17"/>
                <a:gd name="T39" fmla="*/ 12 h 17"/>
                <a:gd name="T40" fmla="*/ 0 w 17"/>
                <a:gd name="T41" fmla="*/ 10 h 17"/>
                <a:gd name="T42" fmla="*/ 0 w 17"/>
                <a:gd name="T43" fmla="*/ 9 h 17"/>
                <a:gd name="T44" fmla="*/ 0 w 17"/>
                <a:gd name="T45" fmla="*/ 7 h 17"/>
                <a:gd name="T46" fmla="*/ 0 w 17"/>
                <a:gd name="T47" fmla="*/ 6 h 17"/>
                <a:gd name="T48" fmla="*/ 2 w 17"/>
                <a:gd name="T4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17">
                  <a:moveTo>
                    <a:pt x="2" y="4"/>
                  </a:moveTo>
                  <a:lnTo>
                    <a:pt x="4" y="1"/>
                  </a:lnTo>
                  <a:lnTo>
                    <a:pt x="8" y="0"/>
                  </a:lnTo>
                  <a:lnTo>
                    <a:pt x="9" y="0"/>
                  </a:lnTo>
                  <a:lnTo>
                    <a:pt x="13" y="0"/>
                  </a:lnTo>
                  <a:lnTo>
                    <a:pt x="16" y="0"/>
                  </a:lnTo>
                  <a:lnTo>
                    <a:pt x="16" y="1"/>
                  </a:lnTo>
                  <a:lnTo>
                    <a:pt x="16" y="3"/>
                  </a:lnTo>
                  <a:lnTo>
                    <a:pt x="16" y="4"/>
                  </a:lnTo>
                  <a:lnTo>
                    <a:pt x="16" y="4"/>
                  </a:lnTo>
                  <a:lnTo>
                    <a:pt x="16" y="7"/>
                  </a:lnTo>
                  <a:lnTo>
                    <a:pt x="16" y="7"/>
                  </a:lnTo>
                  <a:lnTo>
                    <a:pt x="13" y="9"/>
                  </a:lnTo>
                  <a:lnTo>
                    <a:pt x="12" y="12"/>
                  </a:lnTo>
                  <a:lnTo>
                    <a:pt x="8" y="13"/>
                  </a:lnTo>
                  <a:lnTo>
                    <a:pt x="5" y="16"/>
                  </a:lnTo>
                  <a:lnTo>
                    <a:pt x="2" y="16"/>
                  </a:lnTo>
                  <a:lnTo>
                    <a:pt x="2" y="13"/>
                  </a:lnTo>
                  <a:lnTo>
                    <a:pt x="0" y="12"/>
                  </a:lnTo>
                  <a:lnTo>
                    <a:pt x="0" y="12"/>
                  </a:lnTo>
                  <a:lnTo>
                    <a:pt x="0" y="10"/>
                  </a:lnTo>
                  <a:lnTo>
                    <a:pt x="0" y="9"/>
                  </a:lnTo>
                  <a:lnTo>
                    <a:pt x="0" y="7"/>
                  </a:lnTo>
                  <a:lnTo>
                    <a:pt x="0" y="6"/>
                  </a:lnTo>
                  <a:lnTo>
                    <a:pt x="2" y="4"/>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92" name="Freeform 134"/>
            <p:cNvSpPr>
              <a:spLocks/>
            </p:cNvSpPr>
            <p:nvPr/>
          </p:nvSpPr>
          <p:spPr bwMode="auto">
            <a:xfrm>
              <a:off x="3137854" y="5192502"/>
              <a:ext cx="11454" cy="11177"/>
            </a:xfrm>
            <a:custGeom>
              <a:avLst/>
              <a:gdLst>
                <a:gd name="T0" fmla="*/ 2 w 17"/>
                <a:gd name="T1" fmla="*/ 4 h 17"/>
                <a:gd name="T2" fmla="*/ 2 w 17"/>
                <a:gd name="T3" fmla="*/ 4 h 17"/>
                <a:gd name="T4" fmla="*/ 4 w 17"/>
                <a:gd name="T5" fmla="*/ 1 h 17"/>
                <a:gd name="T6" fmla="*/ 8 w 17"/>
                <a:gd name="T7" fmla="*/ 0 h 17"/>
                <a:gd name="T8" fmla="*/ 9 w 17"/>
                <a:gd name="T9" fmla="*/ 0 h 17"/>
                <a:gd name="T10" fmla="*/ 13 w 17"/>
                <a:gd name="T11" fmla="*/ 0 h 17"/>
                <a:gd name="T12" fmla="*/ 13 w 17"/>
                <a:gd name="T13" fmla="*/ 0 h 17"/>
                <a:gd name="T14" fmla="*/ 16 w 17"/>
                <a:gd name="T15" fmla="*/ 0 h 17"/>
                <a:gd name="T16" fmla="*/ 16 w 17"/>
                <a:gd name="T17" fmla="*/ 1 h 17"/>
                <a:gd name="T18" fmla="*/ 16 w 17"/>
                <a:gd name="T19" fmla="*/ 3 h 17"/>
                <a:gd name="T20" fmla="*/ 16 w 17"/>
                <a:gd name="T21" fmla="*/ 4 h 17"/>
                <a:gd name="T22" fmla="*/ 16 w 17"/>
                <a:gd name="T23" fmla="*/ 4 h 17"/>
                <a:gd name="T24" fmla="*/ 16 w 17"/>
                <a:gd name="T25" fmla="*/ 7 h 17"/>
                <a:gd name="T26" fmla="*/ 16 w 17"/>
                <a:gd name="T27" fmla="*/ 7 h 17"/>
                <a:gd name="T28" fmla="*/ 13 w 17"/>
                <a:gd name="T29" fmla="*/ 9 h 17"/>
                <a:gd name="T30" fmla="*/ 13 w 17"/>
                <a:gd name="T31" fmla="*/ 9 h 17"/>
                <a:gd name="T32" fmla="*/ 12 w 17"/>
                <a:gd name="T33" fmla="*/ 12 h 17"/>
                <a:gd name="T34" fmla="*/ 8 w 17"/>
                <a:gd name="T35" fmla="*/ 13 h 17"/>
                <a:gd name="T36" fmla="*/ 5 w 17"/>
                <a:gd name="T37" fmla="*/ 16 h 17"/>
                <a:gd name="T38" fmla="*/ 2 w 17"/>
                <a:gd name="T39" fmla="*/ 16 h 17"/>
                <a:gd name="T40" fmla="*/ 2 w 17"/>
                <a:gd name="T41" fmla="*/ 16 h 17"/>
                <a:gd name="T42" fmla="*/ 2 w 17"/>
                <a:gd name="T43" fmla="*/ 13 h 17"/>
                <a:gd name="T44" fmla="*/ 0 w 17"/>
                <a:gd name="T45" fmla="*/ 12 h 17"/>
                <a:gd name="T46" fmla="*/ 0 w 17"/>
                <a:gd name="T47" fmla="*/ 12 h 17"/>
                <a:gd name="T48" fmla="*/ 0 w 17"/>
                <a:gd name="T49" fmla="*/ 10 h 17"/>
                <a:gd name="T50" fmla="*/ 0 w 17"/>
                <a:gd name="T51" fmla="*/ 9 h 17"/>
                <a:gd name="T52" fmla="*/ 0 w 17"/>
                <a:gd name="T53" fmla="*/ 7 h 17"/>
                <a:gd name="T54" fmla="*/ 0 w 17"/>
                <a:gd name="T55" fmla="*/ 6 h 17"/>
                <a:gd name="T56" fmla="*/ 2 w 17"/>
                <a:gd name="T57"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 h="17">
                  <a:moveTo>
                    <a:pt x="2" y="4"/>
                  </a:moveTo>
                  <a:lnTo>
                    <a:pt x="2" y="4"/>
                  </a:lnTo>
                  <a:lnTo>
                    <a:pt x="4" y="1"/>
                  </a:lnTo>
                  <a:lnTo>
                    <a:pt x="8" y="0"/>
                  </a:lnTo>
                  <a:lnTo>
                    <a:pt x="9" y="0"/>
                  </a:lnTo>
                  <a:lnTo>
                    <a:pt x="13" y="0"/>
                  </a:lnTo>
                  <a:lnTo>
                    <a:pt x="13" y="0"/>
                  </a:lnTo>
                  <a:lnTo>
                    <a:pt x="16" y="0"/>
                  </a:lnTo>
                  <a:lnTo>
                    <a:pt x="16" y="1"/>
                  </a:lnTo>
                  <a:lnTo>
                    <a:pt x="16" y="3"/>
                  </a:lnTo>
                  <a:lnTo>
                    <a:pt x="16" y="4"/>
                  </a:lnTo>
                  <a:lnTo>
                    <a:pt x="16" y="4"/>
                  </a:lnTo>
                  <a:lnTo>
                    <a:pt x="16" y="7"/>
                  </a:lnTo>
                  <a:lnTo>
                    <a:pt x="16" y="7"/>
                  </a:lnTo>
                  <a:lnTo>
                    <a:pt x="13" y="9"/>
                  </a:lnTo>
                  <a:lnTo>
                    <a:pt x="13" y="9"/>
                  </a:lnTo>
                  <a:lnTo>
                    <a:pt x="12" y="12"/>
                  </a:lnTo>
                  <a:lnTo>
                    <a:pt x="8" y="13"/>
                  </a:lnTo>
                  <a:lnTo>
                    <a:pt x="5" y="16"/>
                  </a:lnTo>
                  <a:lnTo>
                    <a:pt x="2" y="16"/>
                  </a:lnTo>
                  <a:lnTo>
                    <a:pt x="2" y="16"/>
                  </a:lnTo>
                  <a:lnTo>
                    <a:pt x="2" y="13"/>
                  </a:lnTo>
                  <a:lnTo>
                    <a:pt x="0" y="12"/>
                  </a:lnTo>
                  <a:lnTo>
                    <a:pt x="0" y="12"/>
                  </a:lnTo>
                  <a:lnTo>
                    <a:pt x="0" y="10"/>
                  </a:lnTo>
                  <a:lnTo>
                    <a:pt x="0" y="9"/>
                  </a:lnTo>
                  <a:lnTo>
                    <a:pt x="0" y="7"/>
                  </a:lnTo>
                  <a:lnTo>
                    <a:pt x="0" y="6"/>
                  </a:lnTo>
                  <a:lnTo>
                    <a:pt x="2" y="4"/>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93" name="Freeform 135"/>
            <p:cNvSpPr>
              <a:spLocks/>
            </p:cNvSpPr>
            <p:nvPr/>
          </p:nvSpPr>
          <p:spPr bwMode="auto">
            <a:xfrm>
              <a:off x="2905167" y="4843522"/>
              <a:ext cx="475017" cy="216094"/>
            </a:xfrm>
            <a:custGeom>
              <a:avLst/>
              <a:gdLst>
                <a:gd name="T0" fmla="*/ 550 w 708"/>
                <a:gd name="T1" fmla="*/ 306 h 322"/>
                <a:gd name="T2" fmla="*/ 557 w 708"/>
                <a:gd name="T3" fmla="*/ 288 h 322"/>
                <a:gd name="T4" fmla="*/ 562 w 708"/>
                <a:gd name="T5" fmla="*/ 286 h 322"/>
                <a:gd name="T6" fmla="*/ 580 w 708"/>
                <a:gd name="T7" fmla="*/ 247 h 322"/>
                <a:gd name="T8" fmla="*/ 593 w 708"/>
                <a:gd name="T9" fmla="*/ 233 h 322"/>
                <a:gd name="T10" fmla="*/ 605 w 708"/>
                <a:gd name="T11" fmla="*/ 222 h 322"/>
                <a:gd name="T12" fmla="*/ 642 w 708"/>
                <a:gd name="T13" fmla="*/ 201 h 322"/>
                <a:gd name="T14" fmla="*/ 651 w 708"/>
                <a:gd name="T15" fmla="*/ 195 h 322"/>
                <a:gd name="T16" fmla="*/ 661 w 708"/>
                <a:gd name="T17" fmla="*/ 194 h 322"/>
                <a:gd name="T18" fmla="*/ 671 w 708"/>
                <a:gd name="T19" fmla="*/ 181 h 322"/>
                <a:gd name="T20" fmla="*/ 673 w 708"/>
                <a:gd name="T21" fmla="*/ 162 h 322"/>
                <a:gd name="T22" fmla="*/ 665 w 708"/>
                <a:gd name="T23" fmla="*/ 168 h 322"/>
                <a:gd name="T24" fmla="*/ 661 w 708"/>
                <a:gd name="T25" fmla="*/ 162 h 322"/>
                <a:gd name="T26" fmla="*/ 615 w 708"/>
                <a:gd name="T27" fmla="*/ 167 h 322"/>
                <a:gd name="T28" fmla="*/ 642 w 708"/>
                <a:gd name="T29" fmla="*/ 168 h 322"/>
                <a:gd name="T30" fmla="*/ 651 w 708"/>
                <a:gd name="T31" fmla="*/ 148 h 322"/>
                <a:gd name="T32" fmla="*/ 626 w 708"/>
                <a:gd name="T33" fmla="*/ 131 h 322"/>
                <a:gd name="T34" fmla="*/ 616 w 708"/>
                <a:gd name="T35" fmla="*/ 126 h 322"/>
                <a:gd name="T36" fmla="*/ 634 w 708"/>
                <a:gd name="T37" fmla="*/ 126 h 322"/>
                <a:gd name="T38" fmla="*/ 651 w 708"/>
                <a:gd name="T39" fmla="*/ 121 h 322"/>
                <a:gd name="T40" fmla="*/ 664 w 708"/>
                <a:gd name="T41" fmla="*/ 124 h 322"/>
                <a:gd name="T42" fmla="*/ 681 w 708"/>
                <a:gd name="T43" fmla="*/ 124 h 322"/>
                <a:gd name="T44" fmla="*/ 701 w 708"/>
                <a:gd name="T45" fmla="*/ 93 h 322"/>
                <a:gd name="T46" fmla="*/ 707 w 708"/>
                <a:gd name="T47" fmla="*/ 88 h 322"/>
                <a:gd name="T48" fmla="*/ 698 w 708"/>
                <a:gd name="T49" fmla="*/ 57 h 322"/>
                <a:gd name="T50" fmla="*/ 685 w 708"/>
                <a:gd name="T51" fmla="*/ 75 h 322"/>
                <a:gd name="T52" fmla="*/ 682 w 708"/>
                <a:gd name="T53" fmla="*/ 85 h 322"/>
                <a:gd name="T54" fmla="*/ 678 w 708"/>
                <a:gd name="T55" fmla="*/ 66 h 322"/>
                <a:gd name="T56" fmla="*/ 659 w 708"/>
                <a:gd name="T57" fmla="*/ 64 h 322"/>
                <a:gd name="T58" fmla="*/ 638 w 708"/>
                <a:gd name="T59" fmla="*/ 69 h 322"/>
                <a:gd name="T60" fmla="*/ 613 w 708"/>
                <a:gd name="T61" fmla="*/ 81 h 322"/>
                <a:gd name="T62" fmla="*/ 619 w 708"/>
                <a:gd name="T63" fmla="*/ 51 h 322"/>
                <a:gd name="T64" fmla="*/ 645 w 708"/>
                <a:gd name="T65" fmla="*/ 57 h 322"/>
                <a:gd name="T66" fmla="*/ 642 w 708"/>
                <a:gd name="T67" fmla="*/ 44 h 322"/>
                <a:gd name="T68" fmla="*/ 668 w 708"/>
                <a:gd name="T69" fmla="*/ 41 h 322"/>
                <a:gd name="T70" fmla="*/ 664 w 708"/>
                <a:gd name="T71" fmla="*/ 30 h 322"/>
                <a:gd name="T72" fmla="*/ 679 w 708"/>
                <a:gd name="T73" fmla="*/ 32 h 322"/>
                <a:gd name="T74" fmla="*/ 685 w 708"/>
                <a:gd name="T75" fmla="*/ 30 h 322"/>
                <a:gd name="T76" fmla="*/ 586 w 708"/>
                <a:gd name="T77" fmla="*/ 16 h 322"/>
                <a:gd name="T78" fmla="*/ 431 w 708"/>
                <a:gd name="T79" fmla="*/ 47 h 322"/>
                <a:gd name="T80" fmla="*/ 310 w 708"/>
                <a:gd name="T81" fmla="*/ 66 h 322"/>
                <a:gd name="T82" fmla="*/ 229 w 708"/>
                <a:gd name="T83" fmla="*/ 77 h 322"/>
                <a:gd name="T84" fmla="*/ 194 w 708"/>
                <a:gd name="T85" fmla="*/ 79 h 322"/>
                <a:gd name="T86" fmla="*/ 197 w 708"/>
                <a:gd name="T87" fmla="*/ 99 h 322"/>
                <a:gd name="T88" fmla="*/ 179 w 708"/>
                <a:gd name="T89" fmla="*/ 123 h 322"/>
                <a:gd name="T90" fmla="*/ 155 w 708"/>
                <a:gd name="T91" fmla="*/ 137 h 322"/>
                <a:gd name="T92" fmla="*/ 126 w 708"/>
                <a:gd name="T93" fmla="*/ 153 h 322"/>
                <a:gd name="T94" fmla="*/ 109 w 708"/>
                <a:gd name="T95" fmla="*/ 164 h 322"/>
                <a:gd name="T96" fmla="*/ 98 w 708"/>
                <a:gd name="T97" fmla="*/ 184 h 322"/>
                <a:gd name="T98" fmla="*/ 57 w 708"/>
                <a:gd name="T99" fmla="*/ 211 h 322"/>
                <a:gd name="T100" fmla="*/ 23 w 708"/>
                <a:gd name="T101" fmla="*/ 231 h 322"/>
                <a:gd name="T102" fmla="*/ 6 w 708"/>
                <a:gd name="T103" fmla="*/ 253 h 322"/>
                <a:gd name="T104" fmla="*/ 106 w 708"/>
                <a:gd name="T105" fmla="*/ 267 h 322"/>
                <a:gd name="T106" fmla="*/ 128 w 708"/>
                <a:gd name="T107" fmla="*/ 250 h 322"/>
                <a:gd name="T108" fmla="*/ 177 w 708"/>
                <a:gd name="T109" fmla="*/ 231 h 322"/>
                <a:gd name="T110" fmla="*/ 282 w 708"/>
                <a:gd name="T111" fmla="*/ 224 h 322"/>
                <a:gd name="T112" fmla="*/ 506 w 708"/>
                <a:gd name="T113"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08" h="322">
                  <a:moveTo>
                    <a:pt x="512" y="319"/>
                  </a:moveTo>
                  <a:lnTo>
                    <a:pt x="523" y="312"/>
                  </a:lnTo>
                  <a:lnTo>
                    <a:pt x="532" y="306"/>
                  </a:lnTo>
                  <a:lnTo>
                    <a:pt x="539" y="304"/>
                  </a:lnTo>
                  <a:lnTo>
                    <a:pt x="545" y="304"/>
                  </a:lnTo>
                  <a:lnTo>
                    <a:pt x="549" y="304"/>
                  </a:lnTo>
                  <a:lnTo>
                    <a:pt x="550" y="306"/>
                  </a:lnTo>
                  <a:lnTo>
                    <a:pt x="553" y="307"/>
                  </a:lnTo>
                  <a:lnTo>
                    <a:pt x="553" y="309"/>
                  </a:lnTo>
                  <a:lnTo>
                    <a:pt x="553" y="282"/>
                  </a:lnTo>
                  <a:lnTo>
                    <a:pt x="556" y="282"/>
                  </a:lnTo>
                  <a:lnTo>
                    <a:pt x="557" y="283"/>
                  </a:lnTo>
                  <a:lnTo>
                    <a:pt x="557" y="286"/>
                  </a:lnTo>
                  <a:lnTo>
                    <a:pt x="557" y="288"/>
                  </a:lnTo>
                  <a:lnTo>
                    <a:pt x="559" y="291"/>
                  </a:lnTo>
                  <a:lnTo>
                    <a:pt x="560" y="294"/>
                  </a:lnTo>
                  <a:lnTo>
                    <a:pt x="560" y="297"/>
                  </a:lnTo>
                  <a:lnTo>
                    <a:pt x="560" y="299"/>
                  </a:lnTo>
                  <a:lnTo>
                    <a:pt x="560" y="299"/>
                  </a:lnTo>
                  <a:lnTo>
                    <a:pt x="562" y="291"/>
                  </a:lnTo>
                  <a:lnTo>
                    <a:pt x="562" y="286"/>
                  </a:lnTo>
                  <a:lnTo>
                    <a:pt x="565" y="279"/>
                  </a:lnTo>
                  <a:lnTo>
                    <a:pt x="566" y="273"/>
                  </a:lnTo>
                  <a:lnTo>
                    <a:pt x="569" y="267"/>
                  </a:lnTo>
                  <a:lnTo>
                    <a:pt x="572" y="261"/>
                  </a:lnTo>
                  <a:lnTo>
                    <a:pt x="575" y="256"/>
                  </a:lnTo>
                  <a:lnTo>
                    <a:pt x="578" y="252"/>
                  </a:lnTo>
                  <a:lnTo>
                    <a:pt x="580" y="247"/>
                  </a:lnTo>
                  <a:lnTo>
                    <a:pt x="583" y="244"/>
                  </a:lnTo>
                  <a:lnTo>
                    <a:pt x="586" y="241"/>
                  </a:lnTo>
                  <a:lnTo>
                    <a:pt x="589" y="238"/>
                  </a:lnTo>
                  <a:lnTo>
                    <a:pt x="590" y="236"/>
                  </a:lnTo>
                  <a:lnTo>
                    <a:pt x="592" y="234"/>
                  </a:lnTo>
                  <a:lnTo>
                    <a:pt x="593" y="234"/>
                  </a:lnTo>
                  <a:lnTo>
                    <a:pt x="593" y="233"/>
                  </a:lnTo>
                  <a:lnTo>
                    <a:pt x="589" y="225"/>
                  </a:lnTo>
                  <a:lnTo>
                    <a:pt x="595" y="222"/>
                  </a:lnTo>
                  <a:lnTo>
                    <a:pt x="595" y="223"/>
                  </a:lnTo>
                  <a:lnTo>
                    <a:pt x="596" y="225"/>
                  </a:lnTo>
                  <a:lnTo>
                    <a:pt x="598" y="228"/>
                  </a:lnTo>
                  <a:lnTo>
                    <a:pt x="599" y="228"/>
                  </a:lnTo>
                  <a:lnTo>
                    <a:pt x="605" y="222"/>
                  </a:lnTo>
                  <a:lnTo>
                    <a:pt x="610" y="214"/>
                  </a:lnTo>
                  <a:lnTo>
                    <a:pt x="618" y="210"/>
                  </a:lnTo>
                  <a:lnTo>
                    <a:pt x="625" y="205"/>
                  </a:lnTo>
                  <a:lnTo>
                    <a:pt x="631" y="204"/>
                  </a:lnTo>
                  <a:lnTo>
                    <a:pt x="637" y="203"/>
                  </a:lnTo>
                  <a:lnTo>
                    <a:pt x="641" y="201"/>
                  </a:lnTo>
                  <a:lnTo>
                    <a:pt x="642" y="201"/>
                  </a:lnTo>
                  <a:lnTo>
                    <a:pt x="642" y="195"/>
                  </a:lnTo>
                  <a:lnTo>
                    <a:pt x="643" y="194"/>
                  </a:lnTo>
                  <a:lnTo>
                    <a:pt x="645" y="192"/>
                  </a:lnTo>
                  <a:lnTo>
                    <a:pt x="646" y="192"/>
                  </a:lnTo>
                  <a:lnTo>
                    <a:pt x="648" y="194"/>
                  </a:lnTo>
                  <a:lnTo>
                    <a:pt x="649" y="194"/>
                  </a:lnTo>
                  <a:lnTo>
                    <a:pt x="651" y="195"/>
                  </a:lnTo>
                  <a:lnTo>
                    <a:pt x="651" y="197"/>
                  </a:lnTo>
                  <a:lnTo>
                    <a:pt x="652" y="194"/>
                  </a:lnTo>
                  <a:lnTo>
                    <a:pt x="654" y="192"/>
                  </a:lnTo>
                  <a:lnTo>
                    <a:pt x="655" y="192"/>
                  </a:lnTo>
                  <a:lnTo>
                    <a:pt x="657" y="192"/>
                  </a:lnTo>
                  <a:lnTo>
                    <a:pt x="659" y="192"/>
                  </a:lnTo>
                  <a:lnTo>
                    <a:pt x="661" y="194"/>
                  </a:lnTo>
                  <a:lnTo>
                    <a:pt x="662" y="194"/>
                  </a:lnTo>
                  <a:lnTo>
                    <a:pt x="662" y="194"/>
                  </a:lnTo>
                  <a:lnTo>
                    <a:pt x="664" y="194"/>
                  </a:lnTo>
                  <a:lnTo>
                    <a:pt x="665" y="192"/>
                  </a:lnTo>
                  <a:lnTo>
                    <a:pt x="667" y="189"/>
                  </a:lnTo>
                  <a:lnTo>
                    <a:pt x="670" y="184"/>
                  </a:lnTo>
                  <a:lnTo>
                    <a:pt x="671" y="181"/>
                  </a:lnTo>
                  <a:lnTo>
                    <a:pt x="674" y="177"/>
                  </a:lnTo>
                  <a:lnTo>
                    <a:pt x="675" y="175"/>
                  </a:lnTo>
                  <a:lnTo>
                    <a:pt x="675" y="173"/>
                  </a:lnTo>
                  <a:lnTo>
                    <a:pt x="675" y="165"/>
                  </a:lnTo>
                  <a:lnTo>
                    <a:pt x="674" y="162"/>
                  </a:lnTo>
                  <a:lnTo>
                    <a:pt x="674" y="161"/>
                  </a:lnTo>
                  <a:lnTo>
                    <a:pt x="673" y="162"/>
                  </a:lnTo>
                  <a:lnTo>
                    <a:pt x="671" y="164"/>
                  </a:lnTo>
                  <a:lnTo>
                    <a:pt x="670" y="167"/>
                  </a:lnTo>
                  <a:lnTo>
                    <a:pt x="670" y="168"/>
                  </a:lnTo>
                  <a:lnTo>
                    <a:pt x="670" y="170"/>
                  </a:lnTo>
                  <a:lnTo>
                    <a:pt x="668" y="170"/>
                  </a:lnTo>
                  <a:lnTo>
                    <a:pt x="667" y="168"/>
                  </a:lnTo>
                  <a:lnTo>
                    <a:pt x="665" y="168"/>
                  </a:lnTo>
                  <a:lnTo>
                    <a:pt x="665" y="167"/>
                  </a:lnTo>
                  <a:lnTo>
                    <a:pt x="664" y="161"/>
                  </a:lnTo>
                  <a:lnTo>
                    <a:pt x="664" y="159"/>
                  </a:lnTo>
                  <a:lnTo>
                    <a:pt x="664" y="157"/>
                  </a:lnTo>
                  <a:lnTo>
                    <a:pt x="662" y="159"/>
                  </a:lnTo>
                  <a:lnTo>
                    <a:pt x="661" y="160"/>
                  </a:lnTo>
                  <a:lnTo>
                    <a:pt x="661" y="162"/>
                  </a:lnTo>
                  <a:lnTo>
                    <a:pt x="661" y="164"/>
                  </a:lnTo>
                  <a:lnTo>
                    <a:pt x="661" y="165"/>
                  </a:lnTo>
                  <a:lnTo>
                    <a:pt x="654" y="167"/>
                  </a:lnTo>
                  <a:lnTo>
                    <a:pt x="638" y="181"/>
                  </a:lnTo>
                  <a:lnTo>
                    <a:pt x="628" y="180"/>
                  </a:lnTo>
                  <a:lnTo>
                    <a:pt x="613" y="167"/>
                  </a:lnTo>
                  <a:lnTo>
                    <a:pt x="615" y="167"/>
                  </a:lnTo>
                  <a:lnTo>
                    <a:pt x="618" y="168"/>
                  </a:lnTo>
                  <a:lnTo>
                    <a:pt x="621" y="168"/>
                  </a:lnTo>
                  <a:lnTo>
                    <a:pt x="623" y="170"/>
                  </a:lnTo>
                  <a:lnTo>
                    <a:pt x="628" y="173"/>
                  </a:lnTo>
                  <a:lnTo>
                    <a:pt x="634" y="173"/>
                  </a:lnTo>
                  <a:lnTo>
                    <a:pt x="638" y="171"/>
                  </a:lnTo>
                  <a:lnTo>
                    <a:pt x="642" y="168"/>
                  </a:lnTo>
                  <a:lnTo>
                    <a:pt x="646" y="164"/>
                  </a:lnTo>
                  <a:lnTo>
                    <a:pt x="649" y="161"/>
                  </a:lnTo>
                  <a:lnTo>
                    <a:pt x="652" y="159"/>
                  </a:lnTo>
                  <a:lnTo>
                    <a:pt x="652" y="157"/>
                  </a:lnTo>
                  <a:lnTo>
                    <a:pt x="643" y="154"/>
                  </a:lnTo>
                  <a:lnTo>
                    <a:pt x="642" y="150"/>
                  </a:lnTo>
                  <a:lnTo>
                    <a:pt x="651" y="148"/>
                  </a:lnTo>
                  <a:lnTo>
                    <a:pt x="654" y="138"/>
                  </a:lnTo>
                  <a:lnTo>
                    <a:pt x="652" y="138"/>
                  </a:lnTo>
                  <a:lnTo>
                    <a:pt x="651" y="138"/>
                  </a:lnTo>
                  <a:lnTo>
                    <a:pt x="649" y="138"/>
                  </a:lnTo>
                  <a:lnTo>
                    <a:pt x="646" y="137"/>
                  </a:lnTo>
                  <a:lnTo>
                    <a:pt x="635" y="134"/>
                  </a:lnTo>
                  <a:lnTo>
                    <a:pt x="626" y="131"/>
                  </a:lnTo>
                  <a:lnTo>
                    <a:pt x="619" y="129"/>
                  </a:lnTo>
                  <a:lnTo>
                    <a:pt x="616" y="128"/>
                  </a:lnTo>
                  <a:lnTo>
                    <a:pt x="613" y="127"/>
                  </a:lnTo>
                  <a:lnTo>
                    <a:pt x="612" y="127"/>
                  </a:lnTo>
                  <a:lnTo>
                    <a:pt x="613" y="126"/>
                  </a:lnTo>
                  <a:lnTo>
                    <a:pt x="615" y="126"/>
                  </a:lnTo>
                  <a:lnTo>
                    <a:pt x="616" y="126"/>
                  </a:lnTo>
                  <a:lnTo>
                    <a:pt x="619" y="124"/>
                  </a:lnTo>
                  <a:lnTo>
                    <a:pt x="623" y="126"/>
                  </a:lnTo>
                  <a:lnTo>
                    <a:pt x="626" y="126"/>
                  </a:lnTo>
                  <a:lnTo>
                    <a:pt x="629" y="126"/>
                  </a:lnTo>
                  <a:lnTo>
                    <a:pt x="631" y="126"/>
                  </a:lnTo>
                  <a:lnTo>
                    <a:pt x="632" y="126"/>
                  </a:lnTo>
                  <a:lnTo>
                    <a:pt x="634" y="126"/>
                  </a:lnTo>
                  <a:lnTo>
                    <a:pt x="632" y="117"/>
                  </a:lnTo>
                  <a:lnTo>
                    <a:pt x="640" y="114"/>
                  </a:lnTo>
                  <a:lnTo>
                    <a:pt x="643" y="121"/>
                  </a:lnTo>
                  <a:lnTo>
                    <a:pt x="645" y="121"/>
                  </a:lnTo>
                  <a:lnTo>
                    <a:pt x="648" y="121"/>
                  </a:lnTo>
                  <a:lnTo>
                    <a:pt x="649" y="123"/>
                  </a:lnTo>
                  <a:lnTo>
                    <a:pt x="651" y="121"/>
                  </a:lnTo>
                  <a:lnTo>
                    <a:pt x="652" y="117"/>
                  </a:lnTo>
                  <a:lnTo>
                    <a:pt x="654" y="114"/>
                  </a:lnTo>
                  <a:lnTo>
                    <a:pt x="655" y="115"/>
                  </a:lnTo>
                  <a:lnTo>
                    <a:pt x="658" y="117"/>
                  </a:lnTo>
                  <a:lnTo>
                    <a:pt x="659" y="120"/>
                  </a:lnTo>
                  <a:lnTo>
                    <a:pt x="662" y="123"/>
                  </a:lnTo>
                  <a:lnTo>
                    <a:pt x="664" y="124"/>
                  </a:lnTo>
                  <a:lnTo>
                    <a:pt x="664" y="126"/>
                  </a:lnTo>
                  <a:lnTo>
                    <a:pt x="665" y="126"/>
                  </a:lnTo>
                  <a:lnTo>
                    <a:pt x="667" y="126"/>
                  </a:lnTo>
                  <a:lnTo>
                    <a:pt x="671" y="126"/>
                  </a:lnTo>
                  <a:lnTo>
                    <a:pt x="674" y="126"/>
                  </a:lnTo>
                  <a:lnTo>
                    <a:pt x="678" y="126"/>
                  </a:lnTo>
                  <a:lnTo>
                    <a:pt x="681" y="124"/>
                  </a:lnTo>
                  <a:lnTo>
                    <a:pt x="684" y="124"/>
                  </a:lnTo>
                  <a:lnTo>
                    <a:pt x="685" y="124"/>
                  </a:lnTo>
                  <a:lnTo>
                    <a:pt x="690" y="110"/>
                  </a:lnTo>
                  <a:lnTo>
                    <a:pt x="694" y="101"/>
                  </a:lnTo>
                  <a:lnTo>
                    <a:pt x="698" y="96"/>
                  </a:lnTo>
                  <a:lnTo>
                    <a:pt x="700" y="93"/>
                  </a:lnTo>
                  <a:lnTo>
                    <a:pt x="701" y="93"/>
                  </a:lnTo>
                  <a:lnTo>
                    <a:pt x="703" y="94"/>
                  </a:lnTo>
                  <a:lnTo>
                    <a:pt x="704" y="96"/>
                  </a:lnTo>
                  <a:lnTo>
                    <a:pt x="704" y="96"/>
                  </a:lnTo>
                  <a:lnTo>
                    <a:pt x="704" y="94"/>
                  </a:lnTo>
                  <a:lnTo>
                    <a:pt x="706" y="93"/>
                  </a:lnTo>
                  <a:lnTo>
                    <a:pt x="707" y="90"/>
                  </a:lnTo>
                  <a:lnTo>
                    <a:pt x="707" y="88"/>
                  </a:lnTo>
                  <a:lnTo>
                    <a:pt x="707" y="81"/>
                  </a:lnTo>
                  <a:lnTo>
                    <a:pt x="706" y="74"/>
                  </a:lnTo>
                  <a:lnTo>
                    <a:pt x="704" y="68"/>
                  </a:lnTo>
                  <a:lnTo>
                    <a:pt x="703" y="64"/>
                  </a:lnTo>
                  <a:lnTo>
                    <a:pt x="701" y="61"/>
                  </a:lnTo>
                  <a:lnTo>
                    <a:pt x="700" y="58"/>
                  </a:lnTo>
                  <a:lnTo>
                    <a:pt x="698" y="57"/>
                  </a:lnTo>
                  <a:lnTo>
                    <a:pt x="698" y="57"/>
                  </a:lnTo>
                  <a:lnTo>
                    <a:pt x="692" y="61"/>
                  </a:lnTo>
                  <a:lnTo>
                    <a:pt x="691" y="61"/>
                  </a:lnTo>
                  <a:lnTo>
                    <a:pt x="690" y="63"/>
                  </a:lnTo>
                  <a:lnTo>
                    <a:pt x="687" y="64"/>
                  </a:lnTo>
                  <a:lnTo>
                    <a:pt x="685" y="66"/>
                  </a:lnTo>
                  <a:lnTo>
                    <a:pt x="685" y="75"/>
                  </a:lnTo>
                  <a:lnTo>
                    <a:pt x="685" y="81"/>
                  </a:lnTo>
                  <a:lnTo>
                    <a:pt x="684" y="85"/>
                  </a:lnTo>
                  <a:lnTo>
                    <a:pt x="684" y="88"/>
                  </a:lnTo>
                  <a:lnTo>
                    <a:pt x="684" y="90"/>
                  </a:lnTo>
                  <a:lnTo>
                    <a:pt x="682" y="88"/>
                  </a:lnTo>
                  <a:lnTo>
                    <a:pt x="682" y="88"/>
                  </a:lnTo>
                  <a:lnTo>
                    <a:pt x="682" y="85"/>
                  </a:lnTo>
                  <a:lnTo>
                    <a:pt x="681" y="82"/>
                  </a:lnTo>
                  <a:lnTo>
                    <a:pt x="679" y="79"/>
                  </a:lnTo>
                  <a:lnTo>
                    <a:pt x="679" y="77"/>
                  </a:lnTo>
                  <a:lnTo>
                    <a:pt x="679" y="74"/>
                  </a:lnTo>
                  <a:lnTo>
                    <a:pt x="678" y="71"/>
                  </a:lnTo>
                  <a:lnTo>
                    <a:pt x="678" y="68"/>
                  </a:lnTo>
                  <a:lnTo>
                    <a:pt x="678" y="66"/>
                  </a:lnTo>
                  <a:lnTo>
                    <a:pt x="678" y="65"/>
                  </a:lnTo>
                  <a:lnTo>
                    <a:pt x="676" y="60"/>
                  </a:lnTo>
                  <a:lnTo>
                    <a:pt x="675" y="57"/>
                  </a:lnTo>
                  <a:lnTo>
                    <a:pt x="671" y="57"/>
                  </a:lnTo>
                  <a:lnTo>
                    <a:pt x="668" y="58"/>
                  </a:lnTo>
                  <a:lnTo>
                    <a:pt x="664" y="61"/>
                  </a:lnTo>
                  <a:lnTo>
                    <a:pt x="659" y="64"/>
                  </a:lnTo>
                  <a:lnTo>
                    <a:pt x="658" y="65"/>
                  </a:lnTo>
                  <a:lnTo>
                    <a:pt x="657" y="66"/>
                  </a:lnTo>
                  <a:lnTo>
                    <a:pt x="646" y="66"/>
                  </a:lnTo>
                  <a:lnTo>
                    <a:pt x="645" y="68"/>
                  </a:lnTo>
                  <a:lnTo>
                    <a:pt x="643" y="68"/>
                  </a:lnTo>
                  <a:lnTo>
                    <a:pt x="641" y="69"/>
                  </a:lnTo>
                  <a:lnTo>
                    <a:pt x="638" y="69"/>
                  </a:lnTo>
                  <a:lnTo>
                    <a:pt x="635" y="71"/>
                  </a:lnTo>
                  <a:lnTo>
                    <a:pt x="631" y="72"/>
                  </a:lnTo>
                  <a:lnTo>
                    <a:pt x="629" y="74"/>
                  </a:lnTo>
                  <a:lnTo>
                    <a:pt x="628" y="74"/>
                  </a:lnTo>
                  <a:lnTo>
                    <a:pt x="619" y="79"/>
                  </a:lnTo>
                  <a:lnTo>
                    <a:pt x="615" y="81"/>
                  </a:lnTo>
                  <a:lnTo>
                    <a:pt x="613" y="81"/>
                  </a:lnTo>
                  <a:lnTo>
                    <a:pt x="613" y="79"/>
                  </a:lnTo>
                  <a:lnTo>
                    <a:pt x="615" y="77"/>
                  </a:lnTo>
                  <a:lnTo>
                    <a:pt x="618" y="74"/>
                  </a:lnTo>
                  <a:lnTo>
                    <a:pt x="619" y="71"/>
                  </a:lnTo>
                  <a:lnTo>
                    <a:pt x="621" y="71"/>
                  </a:lnTo>
                  <a:lnTo>
                    <a:pt x="613" y="55"/>
                  </a:lnTo>
                  <a:lnTo>
                    <a:pt x="619" y="51"/>
                  </a:lnTo>
                  <a:lnTo>
                    <a:pt x="623" y="60"/>
                  </a:lnTo>
                  <a:lnTo>
                    <a:pt x="634" y="65"/>
                  </a:lnTo>
                  <a:lnTo>
                    <a:pt x="634" y="65"/>
                  </a:lnTo>
                  <a:lnTo>
                    <a:pt x="637" y="64"/>
                  </a:lnTo>
                  <a:lnTo>
                    <a:pt x="640" y="61"/>
                  </a:lnTo>
                  <a:lnTo>
                    <a:pt x="642" y="60"/>
                  </a:lnTo>
                  <a:lnTo>
                    <a:pt x="645" y="57"/>
                  </a:lnTo>
                  <a:lnTo>
                    <a:pt x="646" y="55"/>
                  </a:lnTo>
                  <a:lnTo>
                    <a:pt x="648" y="54"/>
                  </a:lnTo>
                  <a:lnTo>
                    <a:pt x="648" y="52"/>
                  </a:lnTo>
                  <a:lnTo>
                    <a:pt x="641" y="47"/>
                  </a:lnTo>
                  <a:lnTo>
                    <a:pt x="638" y="44"/>
                  </a:lnTo>
                  <a:lnTo>
                    <a:pt x="640" y="44"/>
                  </a:lnTo>
                  <a:lnTo>
                    <a:pt x="642" y="44"/>
                  </a:lnTo>
                  <a:lnTo>
                    <a:pt x="646" y="45"/>
                  </a:lnTo>
                  <a:lnTo>
                    <a:pt x="651" y="47"/>
                  </a:lnTo>
                  <a:lnTo>
                    <a:pt x="654" y="48"/>
                  </a:lnTo>
                  <a:lnTo>
                    <a:pt x="657" y="49"/>
                  </a:lnTo>
                  <a:lnTo>
                    <a:pt x="668" y="44"/>
                  </a:lnTo>
                  <a:lnTo>
                    <a:pt x="668" y="42"/>
                  </a:lnTo>
                  <a:lnTo>
                    <a:pt x="668" y="41"/>
                  </a:lnTo>
                  <a:lnTo>
                    <a:pt x="667" y="39"/>
                  </a:lnTo>
                  <a:lnTo>
                    <a:pt x="667" y="38"/>
                  </a:lnTo>
                  <a:lnTo>
                    <a:pt x="661" y="32"/>
                  </a:lnTo>
                  <a:lnTo>
                    <a:pt x="658" y="28"/>
                  </a:lnTo>
                  <a:lnTo>
                    <a:pt x="658" y="28"/>
                  </a:lnTo>
                  <a:lnTo>
                    <a:pt x="661" y="28"/>
                  </a:lnTo>
                  <a:lnTo>
                    <a:pt x="664" y="30"/>
                  </a:lnTo>
                  <a:lnTo>
                    <a:pt x="667" y="31"/>
                  </a:lnTo>
                  <a:lnTo>
                    <a:pt x="670" y="32"/>
                  </a:lnTo>
                  <a:lnTo>
                    <a:pt x="670" y="33"/>
                  </a:lnTo>
                  <a:lnTo>
                    <a:pt x="671" y="33"/>
                  </a:lnTo>
                  <a:lnTo>
                    <a:pt x="674" y="32"/>
                  </a:lnTo>
                  <a:lnTo>
                    <a:pt x="678" y="32"/>
                  </a:lnTo>
                  <a:lnTo>
                    <a:pt x="679" y="32"/>
                  </a:lnTo>
                  <a:lnTo>
                    <a:pt x="687" y="39"/>
                  </a:lnTo>
                  <a:lnTo>
                    <a:pt x="691" y="42"/>
                  </a:lnTo>
                  <a:lnTo>
                    <a:pt x="692" y="42"/>
                  </a:lnTo>
                  <a:lnTo>
                    <a:pt x="692" y="39"/>
                  </a:lnTo>
                  <a:lnTo>
                    <a:pt x="690" y="36"/>
                  </a:lnTo>
                  <a:lnTo>
                    <a:pt x="687" y="32"/>
                  </a:lnTo>
                  <a:lnTo>
                    <a:pt x="685" y="30"/>
                  </a:lnTo>
                  <a:lnTo>
                    <a:pt x="684" y="28"/>
                  </a:lnTo>
                  <a:lnTo>
                    <a:pt x="678" y="14"/>
                  </a:lnTo>
                  <a:lnTo>
                    <a:pt x="670" y="12"/>
                  </a:lnTo>
                  <a:lnTo>
                    <a:pt x="661" y="0"/>
                  </a:lnTo>
                  <a:lnTo>
                    <a:pt x="635" y="6"/>
                  </a:lnTo>
                  <a:lnTo>
                    <a:pt x="610" y="12"/>
                  </a:lnTo>
                  <a:lnTo>
                    <a:pt x="586" y="16"/>
                  </a:lnTo>
                  <a:lnTo>
                    <a:pt x="562" y="22"/>
                  </a:lnTo>
                  <a:lnTo>
                    <a:pt x="539" y="27"/>
                  </a:lnTo>
                  <a:lnTo>
                    <a:pt x="516" y="32"/>
                  </a:lnTo>
                  <a:lnTo>
                    <a:pt x="494" y="36"/>
                  </a:lnTo>
                  <a:lnTo>
                    <a:pt x="473" y="39"/>
                  </a:lnTo>
                  <a:lnTo>
                    <a:pt x="451" y="44"/>
                  </a:lnTo>
                  <a:lnTo>
                    <a:pt x="431" y="47"/>
                  </a:lnTo>
                  <a:lnTo>
                    <a:pt x="412" y="51"/>
                  </a:lnTo>
                  <a:lnTo>
                    <a:pt x="392" y="54"/>
                  </a:lnTo>
                  <a:lnTo>
                    <a:pt x="376" y="57"/>
                  </a:lnTo>
                  <a:lnTo>
                    <a:pt x="358" y="60"/>
                  </a:lnTo>
                  <a:lnTo>
                    <a:pt x="341" y="63"/>
                  </a:lnTo>
                  <a:lnTo>
                    <a:pt x="325" y="64"/>
                  </a:lnTo>
                  <a:lnTo>
                    <a:pt x="310" y="66"/>
                  </a:lnTo>
                  <a:lnTo>
                    <a:pt x="295" y="68"/>
                  </a:lnTo>
                  <a:lnTo>
                    <a:pt x="282" y="69"/>
                  </a:lnTo>
                  <a:lnTo>
                    <a:pt x="269" y="71"/>
                  </a:lnTo>
                  <a:lnTo>
                    <a:pt x="257" y="72"/>
                  </a:lnTo>
                  <a:lnTo>
                    <a:pt x="248" y="74"/>
                  </a:lnTo>
                  <a:lnTo>
                    <a:pt x="238" y="75"/>
                  </a:lnTo>
                  <a:lnTo>
                    <a:pt x="229" y="77"/>
                  </a:lnTo>
                  <a:lnTo>
                    <a:pt x="221" y="77"/>
                  </a:lnTo>
                  <a:lnTo>
                    <a:pt x="213" y="78"/>
                  </a:lnTo>
                  <a:lnTo>
                    <a:pt x="208" y="78"/>
                  </a:lnTo>
                  <a:lnTo>
                    <a:pt x="203" y="79"/>
                  </a:lnTo>
                  <a:lnTo>
                    <a:pt x="199" y="79"/>
                  </a:lnTo>
                  <a:lnTo>
                    <a:pt x="196" y="79"/>
                  </a:lnTo>
                  <a:lnTo>
                    <a:pt x="194" y="79"/>
                  </a:lnTo>
                  <a:lnTo>
                    <a:pt x="194" y="79"/>
                  </a:lnTo>
                  <a:lnTo>
                    <a:pt x="196" y="79"/>
                  </a:lnTo>
                  <a:lnTo>
                    <a:pt x="196" y="81"/>
                  </a:lnTo>
                  <a:lnTo>
                    <a:pt x="196" y="84"/>
                  </a:lnTo>
                  <a:lnTo>
                    <a:pt x="196" y="90"/>
                  </a:lnTo>
                  <a:lnTo>
                    <a:pt x="196" y="94"/>
                  </a:lnTo>
                  <a:lnTo>
                    <a:pt x="197" y="99"/>
                  </a:lnTo>
                  <a:lnTo>
                    <a:pt x="196" y="105"/>
                  </a:lnTo>
                  <a:lnTo>
                    <a:pt x="196" y="108"/>
                  </a:lnTo>
                  <a:lnTo>
                    <a:pt x="196" y="110"/>
                  </a:lnTo>
                  <a:lnTo>
                    <a:pt x="191" y="110"/>
                  </a:lnTo>
                  <a:lnTo>
                    <a:pt x="186" y="112"/>
                  </a:lnTo>
                  <a:lnTo>
                    <a:pt x="182" y="117"/>
                  </a:lnTo>
                  <a:lnTo>
                    <a:pt x="179" y="123"/>
                  </a:lnTo>
                  <a:lnTo>
                    <a:pt x="176" y="128"/>
                  </a:lnTo>
                  <a:lnTo>
                    <a:pt x="175" y="132"/>
                  </a:lnTo>
                  <a:lnTo>
                    <a:pt x="173" y="135"/>
                  </a:lnTo>
                  <a:lnTo>
                    <a:pt x="173" y="135"/>
                  </a:lnTo>
                  <a:lnTo>
                    <a:pt x="167" y="132"/>
                  </a:lnTo>
                  <a:lnTo>
                    <a:pt x="161" y="132"/>
                  </a:lnTo>
                  <a:lnTo>
                    <a:pt x="155" y="137"/>
                  </a:lnTo>
                  <a:lnTo>
                    <a:pt x="147" y="142"/>
                  </a:lnTo>
                  <a:lnTo>
                    <a:pt x="142" y="150"/>
                  </a:lnTo>
                  <a:lnTo>
                    <a:pt x="136" y="156"/>
                  </a:lnTo>
                  <a:lnTo>
                    <a:pt x="131" y="159"/>
                  </a:lnTo>
                  <a:lnTo>
                    <a:pt x="130" y="159"/>
                  </a:lnTo>
                  <a:lnTo>
                    <a:pt x="128" y="154"/>
                  </a:lnTo>
                  <a:lnTo>
                    <a:pt x="126" y="153"/>
                  </a:lnTo>
                  <a:lnTo>
                    <a:pt x="125" y="151"/>
                  </a:lnTo>
                  <a:lnTo>
                    <a:pt x="122" y="151"/>
                  </a:lnTo>
                  <a:lnTo>
                    <a:pt x="119" y="153"/>
                  </a:lnTo>
                  <a:lnTo>
                    <a:pt x="116" y="154"/>
                  </a:lnTo>
                  <a:lnTo>
                    <a:pt x="113" y="157"/>
                  </a:lnTo>
                  <a:lnTo>
                    <a:pt x="111" y="161"/>
                  </a:lnTo>
                  <a:lnTo>
                    <a:pt x="109" y="164"/>
                  </a:lnTo>
                  <a:lnTo>
                    <a:pt x="106" y="168"/>
                  </a:lnTo>
                  <a:lnTo>
                    <a:pt x="104" y="173"/>
                  </a:lnTo>
                  <a:lnTo>
                    <a:pt x="103" y="175"/>
                  </a:lnTo>
                  <a:lnTo>
                    <a:pt x="100" y="180"/>
                  </a:lnTo>
                  <a:lnTo>
                    <a:pt x="100" y="181"/>
                  </a:lnTo>
                  <a:lnTo>
                    <a:pt x="98" y="183"/>
                  </a:lnTo>
                  <a:lnTo>
                    <a:pt x="98" y="184"/>
                  </a:lnTo>
                  <a:lnTo>
                    <a:pt x="92" y="186"/>
                  </a:lnTo>
                  <a:lnTo>
                    <a:pt x="84" y="189"/>
                  </a:lnTo>
                  <a:lnTo>
                    <a:pt x="77" y="192"/>
                  </a:lnTo>
                  <a:lnTo>
                    <a:pt x="70" y="198"/>
                  </a:lnTo>
                  <a:lnTo>
                    <a:pt x="65" y="203"/>
                  </a:lnTo>
                  <a:lnTo>
                    <a:pt x="60" y="208"/>
                  </a:lnTo>
                  <a:lnTo>
                    <a:pt x="57" y="211"/>
                  </a:lnTo>
                  <a:lnTo>
                    <a:pt x="56" y="213"/>
                  </a:lnTo>
                  <a:lnTo>
                    <a:pt x="47" y="213"/>
                  </a:lnTo>
                  <a:lnTo>
                    <a:pt x="40" y="216"/>
                  </a:lnTo>
                  <a:lnTo>
                    <a:pt x="34" y="219"/>
                  </a:lnTo>
                  <a:lnTo>
                    <a:pt x="29" y="223"/>
                  </a:lnTo>
                  <a:lnTo>
                    <a:pt x="26" y="227"/>
                  </a:lnTo>
                  <a:lnTo>
                    <a:pt x="23" y="231"/>
                  </a:lnTo>
                  <a:lnTo>
                    <a:pt x="21" y="234"/>
                  </a:lnTo>
                  <a:lnTo>
                    <a:pt x="21" y="236"/>
                  </a:lnTo>
                  <a:lnTo>
                    <a:pt x="20" y="241"/>
                  </a:lnTo>
                  <a:lnTo>
                    <a:pt x="17" y="246"/>
                  </a:lnTo>
                  <a:lnTo>
                    <a:pt x="14" y="250"/>
                  </a:lnTo>
                  <a:lnTo>
                    <a:pt x="9" y="252"/>
                  </a:lnTo>
                  <a:lnTo>
                    <a:pt x="6" y="253"/>
                  </a:lnTo>
                  <a:lnTo>
                    <a:pt x="2" y="253"/>
                  </a:lnTo>
                  <a:lnTo>
                    <a:pt x="0" y="253"/>
                  </a:lnTo>
                  <a:lnTo>
                    <a:pt x="0" y="253"/>
                  </a:lnTo>
                  <a:lnTo>
                    <a:pt x="0" y="282"/>
                  </a:lnTo>
                  <a:lnTo>
                    <a:pt x="104" y="266"/>
                  </a:lnTo>
                  <a:lnTo>
                    <a:pt x="106" y="267"/>
                  </a:lnTo>
                  <a:lnTo>
                    <a:pt x="106" y="267"/>
                  </a:lnTo>
                  <a:lnTo>
                    <a:pt x="107" y="266"/>
                  </a:lnTo>
                  <a:lnTo>
                    <a:pt x="109" y="264"/>
                  </a:lnTo>
                  <a:lnTo>
                    <a:pt x="111" y="261"/>
                  </a:lnTo>
                  <a:lnTo>
                    <a:pt x="114" y="258"/>
                  </a:lnTo>
                  <a:lnTo>
                    <a:pt x="119" y="256"/>
                  </a:lnTo>
                  <a:lnTo>
                    <a:pt x="123" y="253"/>
                  </a:lnTo>
                  <a:lnTo>
                    <a:pt x="128" y="250"/>
                  </a:lnTo>
                  <a:lnTo>
                    <a:pt x="133" y="247"/>
                  </a:lnTo>
                  <a:lnTo>
                    <a:pt x="140" y="243"/>
                  </a:lnTo>
                  <a:lnTo>
                    <a:pt x="146" y="240"/>
                  </a:lnTo>
                  <a:lnTo>
                    <a:pt x="153" y="237"/>
                  </a:lnTo>
                  <a:lnTo>
                    <a:pt x="160" y="236"/>
                  </a:lnTo>
                  <a:lnTo>
                    <a:pt x="169" y="234"/>
                  </a:lnTo>
                  <a:lnTo>
                    <a:pt x="177" y="231"/>
                  </a:lnTo>
                  <a:lnTo>
                    <a:pt x="185" y="231"/>
                  </a:lnTo>
                  <a:lnTo>
                    <a:pt x="263" y="224"/>
                  </a:lnTo>
                  <a:lnTo>
                    <a:pt x="265" y="224"/>
                  </a:lnTo>
                  <a:lnTo>
                    <a:pt x="266" y="223"/>
                  </a:lnTo>
                  <a:lnTo>
                    <a:pt x="271" y="223"/>
                  </a:lnTo>
                  <a:lnTo>
                    <a:pt x="277" y="223"/>
                  </a:lnTo>
                  <a:lnTo>
                    <a:pt x="282" y="224"/>
                  </a:lnTo>
                  <a:lnTo>
                    <a:pt x="288" y="227"/>
                  </a:lnTo>
                  <a:lnTo>
                    <a:pt x="293" y="233"/>
                  </a:lnTo>
                  <a:lnTo>
                    <a:pt x="301" y="243"/>
                  </a:lnTo>
                  <a:lnTo>
                    <a:pt x="304" y="255"/>
                  </a:lnTo>
                  <a:lnTo>
                    <a:pt x="395" y="240"/>
                  </a:lnTo>
                  <a:lnTo>
                    <a:pt x="506" y="321"/>
                  </a:lnTo>
                  <a:lnTo>
                    <a:pt x="506" y="321"/>
                  </a:lnTo>
                  <a:lnTo>
                    <a:pt x="509" y="321"/>
                  </a:lnTo>
                  <a:lnTo>
                    <a:pt x="511" y="321"/>
                  </a:lnTo>
                  <a:lnTo>
                    <a:pt x="512" y="319"/>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94" name="Freeform 136"/>
            <p:cNvSpPr>
              <a:spLocks/>
            </p:cNvSpPr>
            <p:nvPr/>
          </p:nvSpPr>
          <p:spPr bwMode="auto">
            <a:xfrm>
              <a:off x="2905167" y="4843522"/>
              <a:ext cx="475017" cy="216094"/>
            </a:xfrm>
            <a:custGeom>
              <a:avLst/>
              <a:gdLst>
                <a:gd name="T0" fmla="*/ 549 w 708"/>
                <a:gd name="T1" fmla="*/ 304 h 322"/>
                <a:gd name="T2" fmla="*/ 557 w 708"/>
                <a:gd name="T3" fmla="*/ 283 h 322"/>
                <a:gd name="T4" fmla="*/ 560 w 708"/>
                <a:gd name="T5" fmla="*/ 299 h 322"/>
                <a:gd name="T6" fmla="*/ 572 w 708"/>
                <a:gd name="T7" fmla="*/ 261 h 322"/>
                <a:gd name="T8" fmla="*/ 590 w 708"/>
                <a:gd name="T9" fmla="*/ 236 h 322"/>
                <a:gd name="T10" fmla="*/ 595 w 708"/>
                <a:gd name="T11" fmla="*/ 223 h 322"/>
                <a:gd name="T12" fmla="*/ 618 w 708"/>
                <a:gd name="T13" fmla="*/ 210 h 322"/>
                <a:gd name="T14" fmla="*/ 642 w 708"/>
                <a:gd name="T15" fmla="*/ 195 h 322"/>
                <a:gd name="T16" fmla="*/ 651 w 708"/>
                <a:gd name="T17" fmla="*/ 197 h 322"/>
                <a:gd name="T18" fmla="*/ 661 w 708"/>
                <a:gd name="T19" fmla="*/ 194 h 322"/>
                <a:gd name="T20" fmla="*/ 670 w 708"/>
                <a:gd name="T21" fmla="*/ 184 h 322"/>
                <a:gd name="T22" fmla="*/ 674 w 708"/>
                <a:gd name="T23" fmla="*/ 162 h 322"/>
                <a:gd name="T24" fmla="*/ 670 w 708"/>
                <a:gd name="T25" fmla="*/ 170 h 322"/>
                <a:gd name="T26" fmla="*/ 664 w 708"/>
                <a:gd name="T27" fmla="*/ 159 h 322"/>
                <a:gd name="T28" fmla="*/ 654 w 708"/>
                <a:gd name="T29" fmla="*/ 167 h 322"/>
                <a:gd name="T30" fmla="*/ 621 w 708"/>
                <a:gd name="T31" fmla="*/ 168 h 322"/>
                <a:gd name="T32" fmla="*/ 646 w 708"/>
                <a:gd name="T33" fmla="*/ 164 h 322"/>
                <a:gd name="T34" fmla="*/ 654 w 708"/>
                <a:gd name="T35" fmla="*/ 138 h 322"/>
                <a:gd name="T36" fmla="*/ 635 w 708"/>
                <a:gd name="T37" fmla="*/ 134 h 322"/>
                <a:gd name="T38" fmla="*/ 615 w 708"/>
                <a:gd name="T39" fmla="*/ 126 h 322"/>
                <a:gd name="T40" fmla="*/ 632 w 708"/>
                <a:gd name="T41" fmla="*/ 126 h 322"/>
                <a:gd name="T42" fmla="*/ 648 w 708"/>
                <a:gd name="T43" fmla="*/ 121 h 322"/>
                <a:gd name="T44" fmla="*/ 658 w 708"/>
                <a:gd name="T45" fmla="*/ 117 h 322"/>
                <a:gd name="T46" fmla="*/ 667 w 708"/>
                <a:gd name="T47" fmla="*/ 126 h 322"/>
                <a:gd name="T48" fmla="*/ 685 w 708"/>
                <a:gd name="T49" fmla="*/ 124 h 322"/>
                <a:gd name="T50" fmla="*/ 704 w 708"/>
                <a:gd name="T51" fmla="*/ 96 h 322"/>
                <a:gd name="T52" fmla="*/ 707 w 708"/>
                <a:gd name="T53" fmla="*/ 88 h 322"/>
                <a:gd name="T54" fmla="*/ 698 w 708"/>
                <a:gd name="T55" fmla="*/ 57 h 322"/>
                <a:gd name="T56" fmla="*/ 685 w 708"/>
                <a:gd name="T57" fmla="*/ 66 h 322"/>
                <a:gd name="T58" fmla="*/ 682 w 708"/>
                <a:gd name="T59" fmla="*/ 88 h 322"/>
                <a:gd name="T60" fmla="*/ 678 w 708"/>
                <a:gd name="T61" fmla="*/ 71 h 322"/>
                <a:gd name="T62" fmla="*/ 671 w 708"/>
                <a:gd name="T63" fmla="*/ 57 h 322"/>
                <a:gd name="T64" fmla="*/ 646 w 708"/>
                <a:gd name="T65" fmla="*/ 66 h 322"/>
                <a:gd name="T66" fmla="*/ 629 w 708"/>
                <a:gd name="T67" fmla="*/ 74 h 322"/>
                <a:gd name="T68" fmla="*/ 615 w 708"/>
                <a:gd name="T69" fmla="*/ 77 h 322"/>
                <a:gd name="T70" fmla="*/ 634 w 708"/>
                <a:gd name="T71" fmla="*/ 65 h 322"/>
                <a:gd name="T72" fmla="*/ 646 w 708"/>
                <a:gd name="T73" fmla="*/ 55 h 322"/>
                <a:gd name="T74" fmla="*/ 642 w 708"/>
                <a:gd name="T75" fmla="*/ 44 h 322"/>
                <a:gd name="T76" fmla="*/ 668 w 708"/>
                <a:gd name="T77" fmla="*/ 42 h 322"/>
                <a:gd name="T78" fmla="*/ 658 w 708"/>
                <a:gd name="T79" fmla="*/ 28 h 322"/>
                <a:gd name="T80" fmla="*/ 671 w 708"/>
                <a:gd name="T81" fmla="*/ 33 h 322"/>
                <a:gd name="T82" fmla="*/ 692 w 708"/>
                <a:gd name="T83" fmla="*/ 42 h 322"/>
                <a:gd name="T84" fmla="*/ 670 w 708"/>
                <a:gd name="T85" fmla="*/ 12 h 322"/>
                <a:gd name="T86" fmla="*/ 539 w 708"/>
                <a:gd name="T87" fmla="*/ 27 h 322"/>
                <a:gd name="T88" fmla="*/ 392 w 708"/>
                <a:gd name="T89" fmla="*/ 54 h 322"/>
                <a:gd name="T90" fmla="*/ 282 w 708"/>
                <a:gd name="T91" fmla="*/ 69 h 322"/>
                <a:gd name="T92" fmla="*/ 213 w 708"/>
                <a:gd name="T93" fmla="*/ 78 h 322"/>
                <a:gd name="T94" fmla="*/ 196 w 708"/>
                <a:gd name="T95" fmla="*/ 79 h 322"/>
                <a:gd name="T96" fmla="*/ 196 w 708"/>
                <a:gd name="T97" fmla="*/ 105 h 322"/>
                <a:gd name="T98" fmla="*/ 179 w 708"/>
                <a:gd name="T99" fmla="*/ 123 h 322"/>
                <a:gd name="T100" fmla="*/ 161 w 708"/>
                <a:gd name="T101" fmla="*/ 132 h 322"/>
                <a:gd name="T102" fmla="*/ 130 w 708"/>
                <a:gd name="T103" fmla="*/ 159 h 322"/>
                <a:gd name="T104" fmla="*/ 113 w 708"/>
                <a:gd name="T105" fmla="*/ 157 h 322"/>
                <a:gd name="T106" fmla="*/ 100 w 708"/>
                <a:gd name="T107" fmla="*/ 181 h 322"/>
                <a:gd name="T108" fmla="*/ 70 w 708"/>
                <a:gd name="T109" fmla="*/ 198 h 322"/>
                <a:gd name="T110" fmla="*/ 40 w 708"/>
                <a:gd name="T111" fmla="*/ 216 h 322"/>
                <a:gd name="T112" fmla="*/ 21 w 708"/>
                <a:gd name="T113" fmla="*/ 236 h 322"/>
                <a:gd name="T114" fmla="*/ 0 w 708"/>
                <a:gd name="T115" fmla="*/ 253 h 322"/>
                <a:gd name="T116" fmla="*/ 107 w 708"/>
                <a:gd name="T117" fmla="*/ 266 h 322"/>
                <a:gd name="T118" fmla="*/ 133 w 708"/>
                <a:gd name="T119" fmla="*/ 247 h 322"/>
                <a:gd name="T120" fmla="*/ 185 w 708"/>
                <a:gd name="T121" fmla="*/ 231 h 322"/>
                <a:gd name="T122" fmla="*/ 282 w 708"/>
                <a:gd name="T123" fmla="*/ 224 h 322"/>
                <a:gd name="T124" fmla="*/ 506 w 708"/>
                <a:gd name="T125" fmla="*/ 32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8" h="322">
                  <a:moveTo>
                    <a:pt x="512" y="319"/>
                  </a:moveTo>
                  <a:lnTo>
                    <a:pt x="512" y="319"/>
                  </a:lnTo>
                  <a:lnTo>
                    <a:pt x="523" y="312"/>
                  </a:lnTo>
                  <a:lnTo>
                    <a:pt x="532" y="306"/>
                  </a:lnTo>
                  <a:lnTo>
                    <a:pt x="539" y="304"/>
                  </a:lnTo>
                  <a:lnTo>
                    <a:pt x="545" y="304"/>
                  </a:lnTo>
                  <a:lnTo>
                    <a:pt x="549" y="304"/>
                  </a:lnTo>
                  <a:lnTo>
                    <a:pt x="550" y="306"/>
                  </a:lnTo>
                  <a:lnTo>
                    <a:pt x="553" y="307"/>
                  </a:lnTo>
                  <a:lnTo>
                    <a:pt x="553" y="309"/>
                  </a:lnTo>
                  <a:lnTo>
                    <a:pt x="553" y="282"/>
                  </a:lnTo>
                  <a:lnTo>
                    <a:pt x="556" y="282"/>
                  </a:lnTo>
                  <a:lnTo>
                    <a:pt x="556" y="282"/>
                  </a:lnTo>
                  <a:lnTo>
                    <a:pt x="557" y="283"/>
                  </a:lnTo>
                  <a:lnTo>
                    <a:pt x="557" y="286"/>
                  </a:lnTo>
                  <a:lnTo>
                    <a:pt x="557" y="288"/>
                  </a:lnTo>
                  <a:lnTo>
                    <a:pt x="559" y="291"/>
                  </a:lnTo>
                  <a:lnTo>
                    <a:pt x="560" y="294"/>
                  </a:lnTo>
                  <a:lnTo>
                    <a:pt x="560" y="297"/>
                  </a:lnTo>
                  <a:lnTo>
                    <a:pt x="560" y="299"/>
                  </a:lnTo>
                  <a:lnTo>
                    <a:pt x="560" y="299"/>
                  </a:lnTo>
                  <a:lnTo>
                    <a:pt x="560" y="299"/>
                  </a:lnTo>
                  <a:lnTo>
                    <a:pt x="562" y="291"/>
                  </a:lnTo>
                  <a:lnTo>
                    <a:pt x="562" y="286"/>
                  </a:lnTo>
                  <a:lnTo>
                    <a:pt x="565" y="279"/>
                  </a:lnTo>
                  <a:lnTo>
                    <a:pt x="566" y="273"/>
                  </a:lnTo>
                  <a:lnTo>
                    <a:pt x="569" y="267"/>
                  </a:lnTo>
                  <a:lnTo>
                    <a:pt x="572" y="261"/>
                  </a:lnTo>
                  <a:lnTo>
                    <a:pt x="575" y="256"/>
                  </a:lnTo>
                  <a:lnTo>
                    <a:pt x="578" y="252"/>
                  </a:lnTo>
                  <a:lnTo>
                    <a:pt x="580" y="247"/>
                  </a:lnTo>
                  <a:lnTo>
                    <a:pt x="583" y="244"/>
                  </a:lnTo>
                  <a:lnTo>
                    <a:pt x="586" y="241"/>
                  </a:lnTo>
                  <a:lnTo>
                    <a:pt x="589" y="238"/>
                  </a:lnTo>
                  <a:lnTo>
                    <a:pt x="590" y="236"/>
                  </a:lnTo>
                  <a:lnTo>
                    <a:pt x="592" y="234"/>
                  </a:lnTo>
                  <a:lnTo>
                    <a:pt x="593" y="234"/>
                  </a:lnTo>
                  <a:lnTo>
                    <a:pt x="593" y="233"/>
                  </a:lnTo>
                  <a:lnTo>
                    <a:pt x="589" y="225"/>
                  </a:lnTo>
                  <a:lnTo>
                    <a:pt x="595" y="222"/>
                  </a:lnTo>
                  <a:lnTo>
                    <a:pt x="595" y="222"/>
                  </a:lnTo>
                  <a:lnTo>
                    <a:pt x="595" y="223"/>
                  </a:lnTo>
                  <a:lnTo>
                    <a:pt x="596" y="225"/>
                  </a:lnTo>
                  <a:lnTo>
                    <a:pt x="598" y="228"/>
                  </a:lnTo>
                  <a:lnTo>
                    <a:pt x="599" y="228"/>
                  </a:lnTo>
                  <a:lnTo>
                    <a:pt x="599" y="228"/>
                  </a:lnTo>
                  <a:lnTo>
                    <a:pt x="605" y="222"/>
                  </a:lnTo>
                  <a:lnTo>
                    <a:pt x="610" y="214"/>
                  </a:lnTo>
                  <a:lnTo>
                    <a:pt x="618" y="210"/>
                  </a:lnTo>
                  <a:lnTo>
                    <a:pt x="625" y="205"/>
                  </a:lnTo>
                  <a:lnTo>
                    <a:pt x="631" y="204"/>
                  </a:lnTo>
                  <a:lnTo>
                    <a:pt x="637" y="203"/>
                  </a:lnTo>
                  <a:lnTo>
                    <a:pt x="641" y="201"/>
                  </a:lnTo>
                  <a:lnTo>
                    <a:pt x="642" y="201"/>
                  </a:lnTo>
                  <a:lnTo>
                    <a:pt x="642" y="201"/>
                  </a:lnTo>
                  <a:lnTo>
                    <a:pt x="642" y="195"/>
                  </a:lnTo>
                  <a:lnTo>
                    <a:pt x="643" y="194"/>
                  </a:lnTo>
                  <a:lnTo>
                    <a:pt x="645" y="192"/>
                  </a:lnTo>
                  <a:lnTo>
                    <a:pt x="646" y="192"/>
                  </a:lnTo>
                  <a:lnTo>
                    <a:pt x="648" y="194"/>
                  </a:lnTo>
                  <a:lnTo>
                    <a:pt x="649" y="194"/>
                  </a:lnTo>
                  <a:lnTo>
                    <a:pt x="651" y="195"/>
                  </a:lnTo>
                  <a:lnTo>
                    <a:pt x="651" y="197"/>
                  </a:lnTo>
                  <a:lnTo>
                    <a:pt x="651" y="197"/>
                  </a:lnTo>
                  <a:lnTo>
                    <a:pt x="652" y="194"/>
                  </a:lnTo>
                  <a:lnTo>
                    <a:pt x="654" y="192"/>
                  </a:lnTo>
                  <a:lnTo>
                    <a:pt x="655" y="192"/>
                  </a:lnTo>
                  <a:lnTo>
                    <a:pt x="657" y="192"/>
                  </a:lnTo>
                  <a:lnTo>
                    <a:pt x="659" y="192"/>
                  </a:lnTo>
                  <a:lnTo>
                    <a:pt x="661" y="194"/>
                  </a:lnTo>
                  <a:lnTo>
                    <a:pt x="662" y="194"/>
                  </a:lnTo>
                  <a:lnTo>
                    <a:pt x="662" y="194"/>
                  </a:lnTo>
                  <a:lnTo>
                    <a:pt x="662" y="194"/>
                  </a:lnTo>
                  <a:lnTo>
                    <a:pt x="664" y="194"/>
                  </a:lnTo>
                  <a:lnTo>
                    <a:pt x="665" y="192"/>
                  </a:lnTo>
                  <a:lnTo>
                    <a:pt x="667" y="189"/>
                  </a:lnTo>
                  <a:lnTo>
                    <a:pt x="670" y="184"/>
                  </a:lnTo>
                  <a:lnTo>
                    <a:pt x="671" y="181"/>
                  </a:lnTo>
                  <a:lnTo>
                    <a:pt x="674" y="177"/>
                  </a:lnTo>
                  <a:lnTo>
                    <a:pt x="675" y="175"/>
                  </a:lnTo>
                  <a:lnTo>
                    <a:pt x="675" y="173"/>
                  </a:lnTo>
                  <a:lnTo>
                    <a:pt x="675" y="173"/>
                  </a:lnTo>
                  <a:lnTo>
                    <a:pt x="675" y="165"/>
                  </a:lnTo>
                  <a:lnTo>
                    <a:pt x="674" y="162"/>
                  </a:lnTo>
                  <a:lnTo>
                    <a:pt x="674" y="161"/>
                  </a:lnTo>
                  <a:lnTo>
                    <a:pt x="673" y="162"/>
                  </a:lnTo>
                  <a:lnTo>
                    <a:pt x="671" y="164"/>
                  </a:lnTo>
                  <a:lnTo>
                    <a:pt x="670" y="167"/>
                  </a:lnTo>
                  <a:lnTo>
                    <a:pt x="670" y="168"/>
                  </a:lnTo>
                  <a:lnTo>
                    <a:pt x="670" y="170"/>
                  </a:lnTo>
                  <a:lnTo>
                    <a:pt x="670" y="170"/>
                  </a:lnTo>
                  <a:lnTo>
                    <a:pt x="668" y="170"/>
                  </a:lnTo>
                  <a:lnTo>
                    <a:pt x="667" y="168"/>
                  </a:lnTo>
                  <a:lnTo>
                    <a:pt x="665" y="168"/>
                  </a:lnTo>
                  <a:lnTo>
                    <a:pt x="665" y="167"/>
                  </a:lnTo>
                  <a:lnTo>
                    <a:pt x="665" y="167"/>
                  </a:lnTo>
                  <a:lnTo>
                    <a:pt x="664" y="161"/>
                  </a:lnTo>
                  <a:lnTo>
                    <a:pt x="664" y="159"/>
                  </a:lnTo>
                  <a:lnTo>
                    <a:pt x="664" y="157"/>
                  </a:lnTo>
                  <a:lnTo>
                    <a:pt x="662" y="159"/>
                  </a:lnTo>
                  <a:lnTo>
                    <a:pt x="661" y="160"/>
                  </a:lnTo>
                  <a:lnTo>
                    <a:pt x="661" y="162"/>
                  </a:lnTo>
                  <a:lnTo>
                    <a:pt x="661" y="164"/>
                  </a:lnTo>
                  <a:lnTo>
                    <a:pt x="661" y="165"/>
                  </a:lnTo>
                  <a:lnTo>
                    <a:pt x="654" y="167"/>
                  </a:lnTo>
                  <a:lnTo>
                    <a:pt x="638" y="181"/>
                  </a:lnTo>
                  <a:lnTo>
                    <a:pt x="628" y="180"/>
                  </a:lnTo>
                  <a:lnTo>
                    <a:pt x="613" y="167"/>
                  </a:lnTo>
                  <a:lnTo>
                    <a:pt x="613" y="167"/>
                  </a:lnTo>
                  <a:lnTo>
                    <a:pt x="615" y="167"/>
                  </a:lnTo>
                  <a:lnTo>
                    <a:pt x="618" y="168"/>
                  </a:lnTo>
                  <a:lnTo>
                    <a:pt x="621" y="168"/>
                  </a:lnTo>
                  <a:lnTo>
                    <a:pt x="623" y="170"/>
                  </a:lnTo>
                  <a:lnTo>
                    <a:pt x="623" y="170"/>
                  </a:lnTo>
                  <a:lnTo>
                    <a:pt x="628" y="173"/>
                  </a:lnTo>
                  <a:lnTo>
                    <a:pt x="634" y="173"/>
                  </a:lnTo>
                  <a:lnTo>
                    <a:pt x="638" y="171"/>
                  </a:lnTo>
                  <a:lnTo>
                    <a:pt x="642" y="168"/>
                  </a:lnTo>
                  <a:lnTo>
                    <a:pt x="646" y="164"/>
                  </a:lnTo>
                  <a:lnTo>
                    <a:pt x="649" y="161"/>
                  </a:lnTo>
                  <a:lnTo>
                    <a:pt x="652" y="159"/>
                  </a:lnTo>
                  <a:lnTo>
                    <a:pt x="652" y="157"/>
                  </a:lnTo>
                  <a:lnTo>
                    <a:pt x="643" y="154"/>
                  </a:lnTo>
                  <a:lnTo>
                    <a:pt x="642" y="150"/>
                  </a:lnTo>
                  <a:lnTo>
                    <a:pt x="651" y="148"/>
                  </a:lnTo>
                  <a:lnTo>
                    <a:pt x="654" y="138"/>
                  </a:lnTo>
                  <a:lnTo>
                    <a:pt x="654" y="138"/>
                  </a:lnTo>
                  <a:lnTo>
                    <a:pt x="652" y="138"/>
                  </a:lnTo>
                  <a:lnTo>
                    <a:pt x="651" y="138"/>
                  </a:lnTo>
                  <a:lnTo>
                    <a:pt x="649" y="138"/>
                  </a:lnTo>
                  <a:lnTo>
                    <a:pt x="646" y="137"/>
                  </a:lnTo>
                  <a:lnTo>
                    <a:pt x="646" y="137"/>
                  </a:lnTo>
                  <a:lnTo>
                    <a:pt x="635" y="134"/>
                  </a:lnTo>
                  <a:lnTo>
                    <a:pt x="626" y="131"/>
                  </a:lnTo>
                  <a:lnTo>
                    <a:pt x="619" y="129"/>
                  </a:lnTo>
                  <a:lnTo>
                    <a:pt x="616" y="128"/>
                  </a:lnTo>
                  <a:lnTo>
                    <a:pt x="613" y="127"/>
                  </a:lnTo>
                  <a:lnTo>
                    <a:pt x="612" y="127"/>
                  </a:lnTo>
                  <a:lnTo>
                    <a:pt x="613" y="126"/>
                  </a:lnTo>
                  <a:lnTo>
                    <a:pt x="615" y="126"/>
                  </a:lnTo>
                  <a:lnTo>
                    <a:pt x="616" y="126"/>
                  </a:lnTo>
                  <a:lnTo>
                    <a:pt x="619" y="124"/>
                  </a:lnTo>
                  <a:lnTo>
                    <a:pt x="623" y="126"/>
                  </a:lnTo>
                  <a:lnTo>
                    <a:pt x="626" y="126"/>
                  </a:lnTo>
                  <a:lnTo>
                    <a:pt x="629" y="126"/>
                  </a:lnTo>
                  <a:lnTo>
                    <a:pt x="631" y="126"/>
                  </a:lnTo>
                  <a:lnTo>
                    <a:pt x="632" y="126"/>
                  </a:lnTo>
                  <a:lnTo>
                    <a:pt x="634" y="126"/>
                  </a:lnTo>
                  <a:lnTo>
                    <a:pt x="632" y="117"/>
                  </a:lnTo>
                  <a:lnTo>
                    <a:pt x="640" y="114"/>
                  </a:lnTo>
                  <a:lnTo>
                    <a:pt x="643" y="121"/>
                  </a:lnTo>
                  <a:lnTo>
                    <a:pt x="643" y="121"/>
                  </a:lnTo>
                  <a:lnTo>
                    <a:pt x="645" y="121"/>
                  </a:lnTo>
                  <a:lnTo>
                    <a:pt x="648" y="121"/>
                  </a:lnTo>
                  <a:lnTo>
                    <a:pt x="649" y="123"/>
                  </a:lnTo>
                  <a:lnTo>
                    <a:pt x="651" y="121"/>
                  </a:lnTo>
                  <a:lnTo>
                    <a:pt x="651" y="121"/>
                  </a:lnTo>
                  <a:lnTo>
                    <a:pt x="652" y="117"/>
                  </a:lnTo>
                  <a:lnTo>
                    <a:pt x="654" y="114"/>
                  </a:lnTo>
                  <a:lnTo>
                    <a:pt x="655" y="115"/>
                  </a:lnTo>
                  <a:lnTo>
                    <a:pt x="658" y="117"/>
                  </a:lnTo>
                  <a:lnTo>
                    <a:pt x="659" y="120"/>
                  </a:lnTo>
                  <a:lnTo>
                    <a:pt x="662" y="123"/>
                  </a:lnTo>
                  <a:lnTo>
                    <a:pt x="664" y="124"/>
                  </a:lnTo>
                  <a:lnTo>
                    <a:pt x="664" y="126"/>
                  </a:lnTo>
                  <a:lnTo>
                    <a:pt x="664" y="126"/>
                  </a:lnTo>
                  <a:lnTo>
                    <a:pt x="665" y="126"/>
                  </a:lnTo>
                  <a:lnTo>
                    <a:pt x="667" y="126"/>
                  </a:lnTo>
                  <a:lnTo>
                    <a:pt x="671" y="126"/>
                  </a:lnTo>
                  <a:lnTo>
                    <a:pt x="674" y="126"/>
                  </a:lnTo>
                  <a:lnTo>
                    <a:pt x="678" y="126"/>
                  </a:lnTo>
                  <a:lnTo>
                    <a:pt x="681" y="124"/>
                  </a:lnTo>
                  <a:lnTo>
                    <a:pt x="684" y="124"/>
                  </a:lnTo>
                  <a:lnTo>
                    <a:pt x="685" y="124"/>
                  </a:lnTo>
                  <a:lnTo>
                    <a:pt x="685" y="124"/>
                  </a:lnTo>
                  <a:lnTo>
                    <a:pt x="690" y="110"/>
                  </a:lnTo>
                  <a:lnTo>
                    <a:pt x="694" y="101"/>
                  </a:lnTo>
                  <a:lnTo>
                    <a:pt x="698" y="96"/>
                  </a:lnTo>
                  <a:lnTo>
                    <a:pt x="700" y="93"/>
                  </a:lnTo>
                  <a:lnTo>
                    <a:pt x="701" y="93"/>
                  </a:lnTo>
                  <a:lnTo>
                    <a:pt x="703" y="94"/>
                  </a:lnTo>
                  <a:lnTo>
                    <a:pt x="704" y="96"/>
                  </a:lnTo>
                  <a:lnTo>
                    <a:pt x="704" y="96"/>
                  </a:lnTo>
                  <a:lnTo>
                    <a:pt x="704" y="96"/>
                  </a:lnTo>
                  <a:lnTo>
                    <a:pt x="704" y="94"/>
                  </a:lnTo>
                  <a:lnTo>
                    <a:pt x="706" y="93"/>
                  </a:lnTo>
                  <a:lnTo>
                    <a:pt x="707" y="90"/>
                  </a:lnTo>
                  <a:lnTo>
                    <a:pt x="707" y="88"/>
                  </a:lnTo>
                  <a:lnTo>
                    <a:pt x="707" y="88"/>
                  </a:lnTo>
                  <a:lnTo>
                    <a:pt x="707" y="81"/>
                  </a:lnTo>
                  <a:lnTo>
                    <a:pt x="706" y="74"/>
                  </a:lnTo>
                  <a:lnTo>
                    <a:pt x="704" y="68"/>
                  </a:lnTo>
                  <a:lnTo>
                    <a:pt x="703" y="64"/>
                  </a:lnTo>
                  <a:lnTo>
                    <a:pt x="701" y="61"/>
                  </a:lnTo>
                  <a:lnTo>
                    <a:pt x="700" y="58"/>
                  </a:lnTo>
                  <a:lnTo>
                    <a:pt x="698" y="57"/>
                  </a:lnTo>
                  <a:lnTo>
                    <a:pt x="698" y="57"/>
                  </a:lnTo>
                  <a:lnTo>
                    <a:pt x="692" y="61"/>
                  </a:lnTo>
                  <a:lnTo>
                    <a:pt x="692" y="61"/>
                  </a:lnTo>
                  <a:lnTo>
                    <a:pt x="691" y="61"/>
                  </a:lnTo>
                  <a:lnTo>
                    <a:pt x="690" y="63"/>
                  </a:lnTo>
                  <a:lnTo>
                    <a:pt x="687" y="64"/>
                  </a:lnTo>
                  <a:lnTo>
                    <a:pt x="685" y="66"/>
                  </a:lnTo>
                  <a:lnTo>
                    <a:pt x="685" y="66"/>
                  </a:lnTo>
                  <a:lnTo>
                    <a:pt x="685" y="75"/>
                  </a:lnTo>
                  <a:lnTo>
                    <a:pt x="685" y="81"/>
                  </a:lnTo>
                  <a:lnTo>
                    <a:pt x="684" y="85"/>
                  </a:lnTo>
                  <a:lnTo>
                    <a:pt x="684" y="88"/>
                  </a:lnTo>
                  <a:lnTo>
                    <a:pt x="684" y="90"/>
                  </a:lnTo>
                  <a:lnTo>
                    <a:pt x="682" y="88"/>
                  </a:lnTo>
                  <a:lnTo>
                    <a:pt x="682" y="88"/>
                  </a:lnTo>
                  <a:lnTo>
                    <a:pt x="682" y="85"/>
                  </a:lnTo>
                  <a:lnTo>
                    <a:pt x="681" y="82"/>
                  </a:lnTo>
                  <a:lnTo>
                    <a:pt x="679" y="79"/>
                  </a:lnTo>
                  <a:lnTo>
                    <a:pt x="679" y="77"/>
                  </a:lnTo>
                  <a:lnTo>
                    <a:pt x="679" y="74"/>
                  </a:lnTo>
                  <a:lnTo>
                    <a:pt x="678" y="71"/>
                  </a:lnTo>
                  <a:lnTo>
                    <a:pt x="678" y="68"/>
                  </a:lnTo>
                  <a:lnTo>
                    <a:pt x="678" y="66"/>
                  </a:lnTo>
                  <a:lnTo>
                    <a:pt x="678" y="65"/>
                  </a:lnTo>
                  <a:lnTo>
                    <a:pt x="678" y="65"/>
                  </a:lnTo>
                  <a:lnTo>
                    <a:pt x="676" y="60"/>
                  </a:lnTo>
                  <a:lnTo>
                    <a:pt x="675" y="57"/>
                  </a:lnTo>
                  <a:lnTo>
                    <a:pt x="671" y="57"/>
                  </a:lnTo>
                  <a:lnTo>
                    <a:pt x="668" y="58"/>
                  </a:lnTo>
                  <a:lnTo>
                    <a:pt x="664" y="61"/>
                  </a:lnTo>
                  <a:lnTo>
                    <a:pt x="659" y="64"/>
                  </a:lnTo>
                  <a:lnTo>
                    <a:pt x="658" y="65"/>
                  </a:lnTo>
                  <a:lnTo>
                    <a:pt x="657" y="66"/>
                  </a:lnTo>
                  <a:lnTo>
                    <a:pt x="646" y="66"/>
                  </a:lnTo>
                  <a:lnTo>
                    <a:pt x="646" y="66"/>
                  </a:lnTo>
                  <a:lnTo>
                    <a:pt x="645" y="68"/>
                  </a:lnTo>
                  <a:lnTo>
                    <a:pt x="643" y="68"/>
                  </a:lnTo>
                  <a:lnTo>
                    <a:pt x="641" y="69"/>
                  </a:lnTo>
                  <a:lnTo>
                    <a:pt x="638" y="69"/>
                  </a:lnTo>
                  <a:lnTo>
                    <a:pt x="635" y="71"/>
                  </a:lnTo>
                  <a:lnTo>
                    <a:pt x="631" y="72"/>
                  </a:lnTo>
                  <a:lnTo>
                    <a:pt x="629" y="74"/>
                  </a:lnTo>
                  <a:lnTo>
                    <a:pt x="628" y="74"/>
                  </a:lnTo>
                  <a:lnTo>
                    <a:pt x="628" y="74"/>
                  </a:lnTo>
                  <a:lnTo>
                    <a:pt x="619" y="79"/>
                  </a:lnTo>
                  <a:lnTo>
                    <a:pt x="615" y="81"/>
                  </a:lnTo>
                  <a:lnTo>
                    <a:pt x="613" y="81"/>
                  </a:lnTo>
                  <a:lnTo>
                    <a:pt x="613" y="79"/>
                  </a:lnTo>
                  <a:lnTo>
                    <a:pt x="615" y="77"/>
                  </a:lnTo>
                  <a:lnTo>
                    <a:pt x="618" y="74"/>
                  </a:lnTo>
                  <a:lnTo>
                    <a:pt x="619" y="71"/>
                  </a:lnTo>
                  <a:lnTo>
                    <a:pt x="621" y="71"/>
                  </a:lnTo>
                  <a:lnTo>
                    <a:pt x="613" y="55"/>
                  </a:lnTo>
                  <a:lnTo>
                    <a:pt x="619" y="51"/>
                  </a:lnTo>
                  <a:lnTo>
                    <a:pt x="623" y="60"/>
                  </a:lnTo>
                  <a:lnTo>
                    <a:pt x="634" y="65"/>
                  </a:lnTo>
                  <a:lnTo>
                    <a:pt x="634" y="65"/>
                  </a:lnTo>
                  <a:lnTo>
                    <a:pt x="634" y="65"/>
                  </a:lnTo>
                  <a:lnTo>
                    <a:pt x="637" y="64"/>
                  </a:lnTo>
                  <a:lnTo>
                    <a:pt x="640" y="61"/>
                  </a:lnTo>
                  <a:lnTo>
                    <a:pt x="642" y="60"/>
                  </a:lnTo>
                  <a:lnTo>
                    <a:pt x="645" y="57"/>
                  </a:lnTo>
                  <a:lnTo>
                    <a:pt x="646" y="55"/>
                  </a:lnTo>
                  <a:lnTo>
                    <a:pt x="648" y="54"/>
                  </a:lnTo>
                  <a:lnTo>
                    <a:pt x="648" y="52"/>
                  </a:lnTo>
                  <a:lnTo>
                    <a:pt x="648" y="52"/>
                  </a:lnTo>
                  <a:lnTo>
                    <a:pt x="641" y="47"/>
                  </a:lnTo>
                  <a:lnTo>
                    <a:pt x="638" y="44"/>
                  </a:lnTo>
                  <a:lnTo>
                    <a:pt x="640" y="44"/>
                  </a:lnTo>
                  <a:lnTo>
                    <a:pt x="642" y="44"/>
                  </a:lnTo>
                  <a:lnTo>
                    <a:pt x="646" y="45"/>
                  </a:lnTo>
                  <a:lnTo>
                    <a:pt x="651" y="47"/>
                  </a:lnTo>
                  <a:lnTo>
                    <a:pt x="654" y="48"/>
                  </a:lnTo>
                  <a:lnTo>
                    <a:pt x="657" y="49"/>
                  </a:lnTo>
                  <a:lnTo>
                    <a:pt x="668" y="44"/>
                  </a:lnTo>
                  <a:lnTo>
                    <a:pt x="668" y="44"/>
                  </a:lnTo>
                  <a:lnTo>
                    <a:pt x="668" y="42"/>
                  </a:lnTo>
                  <a:lnTo>
                    <a:pt x="668" y="41"/>
                  </a:lnTo>
                  <a:lnTo>
                    <a:pt x="667" y="39"/>
                  </a:lnTo>
                  <a:lnTo>
                    <a:pt x="667" y="38"/>
                  </a:lnTo>
                  <a:lnTo>
                    <a:pt x="667" y="38"/>
                  </a:lnTo>
                  <a:lnTo>
                    <a:pt x="661" y="32"/>
                  </a:lnTo>
                  <a:lnTo>
                    <a:pt x="658" y="28"/>
                  </a:lnTo>
                  <a:lnTo>
                    <a:pt x="658" y="28"/>
                  </a:lnTo>
                  <a:lnTo>
                    <a:pt x="661" y="28"/>
                  </a:lnTo>
                  <a:lnTo>
                    <a:pt x="664" y="30"/>
                  </a:lnTo>
                  <a:lnTo>
                    <a:pt x="667" y="31"/>
                  </a:lnTo>
                  <a:lnTo>
                    <a:pt x="670" y="32"/>
                  </a:lnTo>
                  <a:lnTo>
                    <a:pt x="670" y="33"/>
                  </a:lnTo>
                  <a:lnTo>
                    <a:pt x="670" y="33"/>
                  </a:lnTo>
                  <a:lnTo>
                    <a:pt x="671" y="33"/>
                  </a:lnTo>
                  <a:lnTo>
                    <a:pt x="674" y="32"/>
                  </a:lnTo>
                  <a:lnTo>
                    <a:pt x="678" y="32"/>
                  </a:lnTo>
                  <a:lnTo>
                    <a:pt x="679" y="32"/>
                  </a:lnTo>
                  <a:lnTo>
                    <a:pt x="679" y="32"/>
                  </a:lnTo>
                  <a:lnTo>
                    <a:pt x="687" y="39"/>
                  </a:lnTo>
                  <a:lnTo>
                    <a:pt x="691" y="42"/>
                  </a:lnTo>
                  <a:lnTo>
                    <a:pt x="692" y="42"/>
                  </a:lnTo>
                  <a:lnTo>
                    <a:pt x="692" y="39"/>
                  </a:lnTo>
                  <a:lnTo>
                    <a:pt x="690" y="36"/>
                  </a:lnTo>
                  <a:lnTo>
                    <a:pt x="687" y="32"/>
                  </a:lnTo>
                  <a:lnTo>
                    <a:pt x="685" y="30"/>
                  </a:lnTo>
                  <a:lnTo>
                    <a:pt x="684" y="28"/>
                  </a:lnTo>
                  <a:lnTo>
                    <a:pt x="678" y="14"/>
                  </a:lnTo>
                  <a:lnTo>
                    <a:pt x="670" y="12"/>
                  </a:lnTo>
                  <a:lnTo>
                    <a:pt x="661" y="0"/>
                  </a:lnTo>
                  <a:lnTo>
                    <a:pt x="661" y="0"/>
                  </a:lnTo>
                  <a:lnTo>
                    <a:pt x="635" y="6"/>
                  </a:lnTo>
                  <a:lnTo>
                    <a:pt x="610" y="12"/>
                  </a:lnTo>
                  <a:lnTo>
                    <a:pt x="586" y="16"/>
                  </a:lnTo>
                  <a:lnTo>
                    <a:pt x="562" y="22"/>
                  </a:lnTo>
                  <a:lnTo>
                    <a:pt x="539" y="27"/>
                  </a:lnTo>
                  <a:lnTo>
                    <a:pt x="516" y="32"/>
                  </a:lnTo>
                  <a:lnTo>
                    <a:pt x="494" y="36"/>
                  </a:lnTo>
                  <a:lnTo>
                    <a:pt x="473" y="39"/>
                  </a:lnTo>
                  <a:lnTo>
                    <a:pt x="451" y="44"/>
                  </a:lnTo>
                  <a:lnTo>
                    <a:pt x="431" y="47"/>
                  </a:lnTo>
                  <a:lnTo>
                    <a:pt x="412" y="51"/>
                  </a:lnTo>
                  <a:lnTo>
                    <a:pt x="392" y="54"/>
                  </a:lnTo>
                  <a:lnTo>
                    <a:pt x="376" y="57"/>
                  </a:lnTo>
                  <a:lnTo>
                    <a:pt x="358" y="60"/>
                  </a:lnTo>
                  <a:lnTo>
                    <a:pt x="341" y="63"/>
                  </a:lnTo>
                  <a:lnTo>
                    <a:pt x="325" y="64"/>
                  </a:lnTo>
                  <a:lnTo>
                    <a:pt x="310" y="66"/>
                  </a:lnTo>
                  <a:lnTo>
                    <a:pt x="295" y="68"/>
                  </a:lnTo>
                  <a:lnTo>
                    <a:pt x="282" y="69"/>
                  </a:lnTo>
                  <a:lnTo>
                    <a:pt x="269" y="71"/>
                  </a:lnTo>
                  <a:lnTo>
                    <a:pt x="257" y="72"/>
                  </a:lnTo>
                  <a:lnTo>
                    <a:pt x="248" y="74"/>
                  </a:lnTo>
                  <a:lnTo>
                    <a:pt x="238" y="75"/>
                  </a:lnTo>
                  <a:lnTo>
                    <a:pt x="229" y="77"/>
                  </a:lnTo>
                  <a:lnTo>
                    <a:pt x="221" y="77"/>
                  </a:lnTo>
                  <a:lnTo>
                    <a:pt x="213" y="78"/>
                  </a:lnTo>
                  <a:lnTo>
                    <a:pt x="208" y="78"/>
                  </a:lnTo>
                  <a:lnTo>
                    <a:pt x="203" y="79"/>
                  </a:lnTo>
                  <a:lnTo>
                    <a:pt x="199" y="79"/>
                  </a:lnTo>
                  <a:lnTo>
                    <a:pt x="196" y="79"/>
                  </a:lnTo>
                  <a:lnTo>
                    <a:pt x="194" y="79"/>
                  </a:lnTo>
                  <a:lnTo>
                    <a:pt x="194" y="79"/>
                  </a:lnTo>
                  <a:lnTo>
                    <a:pt x="196" y="79"/>
                  </a:lnTo>
                  <a:lnTo>
                    <a:pt x="196" y="79"/>
                  </a:lnTo>
                  <a:lnTo>
                    <a:pt x="196" y="81"/>
                  </a:lnTo>
                  <a:lnTo>
                    <a:pt x="196" y="84"/>
                  </a:lnTo>
                  <a:lnTo>
                    <a:pt x="196" y="90"/>
                  </a:lnTo>
                  <a:lnTo>
                    <a:pt x="196" y="94"/>
                  </a:lnTo>
                  <a:lnTo>
                    <a:pt x="197" y="99"/>
                  </a:lnTo>
                  <a:lnTo>
                    <a:pt x="196" y="105"/>
                  </a:lnTo>
                  <a:lnTo>
                    <a:pt x="196" y="108"/>
                  </a:lnTo>
                  <a:lnTo>
                    <a:pt x="196" y="110"/>
                  </a:lnTo>
                  <a:lnTo>
                    <a:pt x="196" y="110"/>
                  </a:lnTo>
                  <a:lnTo>
                    <a:pt x="191" y="110"/>
                  </a:lnTo>
                  <a:lnTo>
                    <a:pt x="186" y="112"/>
                  </a:lnTo>
                  <a:lnTo>
                    <a:pt x="182" y="117"/>
                  </a:lnTo>
                  <a:lnTo>
                    <a:pt x="179" y="123"/>
                  </a:lnTo>
                  <a:lnTo>
                    <a:pt x="176" y="128"/>
                  </a:lnTo>
                  <a:lnTo>
                    <a:pt x="175" y="132"/>
                  </a:lnTo>
                  <a:lnTo>
                    <a:pt x="173" y="135"/>
                  </a:lnTo>
                  <a:lnTo>
                    <a:pt x="173" y="135"/>
                  </a:lnTo>
                  <a:lnTo>
                    <a:pt x="173" y="135"/>
                  </a:lnTo>
                  <a:lnTo>
                    <a:pt x="167" y="132"/>
                  </a:lnTo>
                  <a:lnTo>
                    <a:pt x="161" y="132"/>
                  </a:lnTo>
                  <a:lnTo>
                    <a:pt x="155" y="137"/>
                  </a:lnTo>
                  <a:lnTo>
                    <a:pt x="147" y="142"/>
                  </a:lnTo>
                  <a:lnTo>
                    <a:pt x="142" y="150"/>
                  </a:lnTo>
                  <a:lnTo>
                    <a:pt x="136" y="156"/>
                  </a:lnTo>
                  <a:lnTo>
                    <a:pt x="131" y="159"/>
                  </a:lnTo>
                  <a:lnTo>
                    <a:pt x="130" y="159"/>
                  </a:lnTo>
                  <a:lnTo>
                    <a:pt x="130" y="159"/>
                  </a:lnTo>
                  <a:lnTo>
                    <a:pt x="128" y="154"/>
                  </a:lnTo>
                  <a:lnTo>
                    <a:pt x="126" y="153"/>
                  </a:lnTo>
                  <a:lnTo>
                    <a:pt x="125" y="151"/>
                  </a:lnTo>
                  <a:lnTo>
                    <a:pt x="122" y="151"/>
                  </a:lnTo>
                  <a:lnTo>
                    <a:pt x="119" y="153"/>
                  </a:lnTo>
                  <a:lnTo>
                    <a:pt x="116" y="154"/>
                  </a:lnTo>
                  <a:lnTo>
                    <a:pt x="113" y="157"/>
                  </a:lnTo>
                  <a:lnTo>
                    <a:pt x="111" y="161"/>
                  </a:lnTo>
                  <a:lnTo>
                    <a:pt x="109" y="164"/>
                  </a:lnTo>
                  <a:lnTo>
                    <a:pt x="106" y="168"/>
                  </a:lnTo>
                  <a:lnTo>
                    <a:pt x="104" y="173"/>
                  </a:lnTo>
                  <a:lnTo>
                    <a:pt x="103" y="175"/>
                  </a:lnTo>
                  <a:lnTo>
                    <a:pt x="100" y="180"/>
                  </a:lnTo>
                  <a:lnTo>
                    <a:pt x="100" y="181"/>
                  </a:lnTo>
                  <a:lnTo>
                    <a:pt x="98" y="183"/>
                  </a:lnTo>
                  <a:lnTo>
                    <a:pt x="98" y="184"/>
                  </a:lnTo>
                  <a:lnTo>
                    <a:pt x="98" y="184"/>
                  </a:lnTo>
                  <a:lnTo>
                    <a:pt x="92" y="186"/>
                  </a:lnTo>
                  <a:lnTo>
                    <a:pt x="84" y="189"/>
                  </a:lnTo>
                  <a:lnTo>
                    <a:pt x="77" y="192"/>
                  </a:lnTo>
                  <a:lnTo>
                    <a:pt x="70" y="198"/>
                  </a:lnTo>
                  <a:lnTo>
                    <a:pt x="65" y="203"/>
                  </a:lnTo>
                  <a:lnTo>
                    <a:pt x="60" y="208"/>
                  </a:lnTo>
                  <a:lnTo>
                    <a:pt x="57" y="211"/>
                  </a:lnTo>
                  <a:lnTo>
                    <a:pt x="56" y="213"/>
                  </a:lnTo>
                  <a:lnTo>
                    <a:pt x="56" y="213"/>
                  </a:lnTo>
                  <a:lnTo>
                    <a:pt x="47" y="213"/>
                  </a:lnTo>
                  <a:lnTo>
                    <a:pt x="40" y="216"/>
                  </a:lnTo>
                  <a:lnTo>
                    <a:pt x="34" y="219"/>
                  </a:lnTo>
                  <a:lnTo>
                    <a:pt x="29" y="223"/>
                  </a:lnTo>
                  <a:lnTo>
                    <a:pt x="26" y="227"/>
                  </a:lnTo>
                  <a:lnTo>
                    <a:pt x="23" y="231"/>
                  </a:lnTo>
                  <a:lnTo>
                    <a:pt x="21" y="234"/>
                  </a:lnTo>
                  <a:lnTo>
                    <a:pt x="21" y="236"/>
                  </a:lnTo>
                  <a:lnTo>
                    <a:pt x="21" y="236"/>
                  </a:lnTo>
                  <a:lnTo>
                    <a:pt x="20" y="241"/>
                  </a:lnTo>
                  <a:lnTo>
                    <a:pt x="17" y="246"/>
                  </a:lnTo>
                  <a:lnTo>
                    <a:pt x="14" y="250"/>
                  </a:lnTo>
                  <a:lnTo>
                    <a:pt x="9" y="252"/>
                  </a:lnTo>
                  <a:lnTo>
                    <a:pt x="6" y="253"/>
                  </a:lnTo>
                  <a:lnTo>
                    <a:pt x="2" y="253"/>
                  </a:lnTo>
                  <a:lnTo>
                    <a:pt x="0" y="253"/>
                  </a:lnTo>
                  <a:lnTo>
                    <a:pt x="0" y="253"/>
                  </a:lnTo>
                  <a:lnTo>
                    <a:pt x="0" y="282"/>
                  </a:lnTo>
                  <a:lnTo>
                    <a:pt x="104" y="266"/>
                  </a:lnTo>
                  <a:lnTo>
                    <a:pt x="106" y="267"/>
                  </a:lnTo>
                  <a:lnTo>
                    <a:pt x="106" y="267"/>
                  </a:lnTo>
                  <a:lnTo>
                    <a:pt x="106" y="267"/>
                  </a:lnTo>
                  <a:lnTo>
                    <a:pt x="107" y="266"/>
                  </a:lnTo>
                  <a:lnTo>
                    <a:pt x="109" y="264"/>
                  </a:lnTo>
                  <a:lnTo>
                    <a:pt x="111" y="261"/>
                  </a:lnTo>
                  <a:lnTo>
                    <a:pt x="114" y="258"/>
                  </a:lnTo>
                  <a:lnTo>
                    <a:pt x="119" y="256"/>
                  </a:lnTo>
                  <a:lnTo>
                    <a:pt x="123" y="253"/>
                  </a:lnTo>
                  <a:lnTo>
                    <a:pt x="128" y="250"/>
                  </a:lnTo>
                  <a:lnTo>
                    <a:pt x="133" y="247"/>
                  </a:lnTo>
                  <a:lnTo>
                    <a:pt x="140" y="243"/>
                  </a:lnTo>
                  <a:lnTo>
                    <a:pt x="146" y="240"/>
                  </a:lnTo>
                  <a:lnTo>
                    <a:pt x="153" y="237"/>
                  </a:lnTo>
                  <a:lnTo>
                    <a:pt x="160" y="236"/>
                  </a:lnTo>
                  <a:lnTo>
                    <a:pt x="169" y="234"/>
                  </a:lnTo>
                  <a:lnTo>
                    <a:pt x="177" y="231"/>
                  </a:lnTo>
                  <a:lnTo>
                    <a:pt x="185" y="231"/>
                  </a:lnTo>
                  <a:lnTo>
                    <a:pt x="263" y="224"/>
                  </a:lnTo>
                  <a:lnTo>
                    <a:pt x="263" y="224"/>
                  </a:lnTo>
                  <a:lnTo>
                    <a:pt x="265" y="224"/>
                  </a:lnTo>
                  <a:lnTo>
                    <a:pt x="266" y="223"/>
                  </a:lnTo>
                  <a:lnTo>
                    <a:pt x="271" y="223"/>
                  </a:lnTo>
                  <a:lnTo>
                    <a:pt x="277" y="223"/>
                  </a:lnTo>
                  <a:lnTo>
                    <a:pt x="282" y="224"/>
                  </a:lnTo>
                  <a:lnTo>
                    <a:pt x="288" y="227"/>
                  </a:lnTo>
                  <a:lnTo>
                    <a:pt x="293" y="233"/>
                  </a:lnTo>
                  <a:lnTo>
                    <a:pt x="301" y="243"/>
                  </a:lnTo>
                  <a:lnTo>
                    <a:pt x="304" y="255"/>
                  </a:lnTo>
                  <a:lnTo>
                    <a:pt x="395" y="240"/>
                  </a:lnTo>
                  <a:lnTo>
                    <a:pt x="506" y="321"/>
                  </a:lnTo>
                  <a:lnTo>
                    <a:pt x="506" y="321"/>
                  </a:lnTo>
                  <a:lnTo>
                    <a:pt x="506" y="321"/>
                  </a:lnTo>
                  <a:lnTo>
                    <a:pt x="509" y="321"/>
                  </a:lnTo>
                  <a:lnTo>
                    <a:pt x="511" y="321"/>
                  </a:lnTo>
                  <a:lnTo>
                    <a:pt x="512" y="319"/>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95" name="Freeform 137"/>
            <p:cNvSpPr>
              <a:spLocks/>
            </p:cNvSpPr>
            <p:nvPr/>
          </p:nvSpPr>
          <p:spPr bwMode="auto">
            <a:xfrm>
              <a:off x="3351250" y="4946602"/>
              <a:ext cx="22907" cy="32911"/>
            </a:xfrm>
            <a:custGeom>
              <a:avLst/>
              <a:gdLst>
                <a:gd name="T0" fmla="*/ 0 w 34"/>
                <a:gd name="T1" fmla="*/ 48 h 49"/>
                <a:gd name="T2" fmla="*/ 1 w 34"/>
                <a:gd name="T3" fmla="*/ 45 h 49"/>
                <a:gd name="T4" fmla="*/ 2 w 34"/>
                <a:gd name="T5" fmla="*/ 42 h 49"/>
                <a:gd name="T6" fmla="*/ 5 w 34"/>
                <a:gd name="T7" fmla="*/ 36 h 49"/>
                <a:gd name="T8" fmla="*/ 8 w 34"/>
                <a:gd name="T9" fmla="*/ 29 h 49"/>
                <a:gd name="T10" fmla="*/ 13 w 34"/>
                <a:gd name="T11" fmla="*/ 21 h 49"/>
                <a:gd name="T12" fmla="*/ 17 w 34"/>
                <a:gd name="T13" fmla="*/ 12 h 49"/>
                <a:gd name="T14" fmla="*/ 23 w 34"/>
                <a:gd name="T15" fmla="*/ 5 h 49"/>
                <a:gd name="T16" fmla="*/ 27 w 34"/>
                <a:gd name="T17" fmla="*/ 0 h 49"/>
                <a:gd name="T18" fmla="*/ 33 w 34"/>
                <a:gd name="T19" fmla="*/ 0 h 49"/>
                <a:gd name="T20" fmla="*/ 33 w 34"/>
                <a:gd name="T21" fmla="*/ 0 h 49"/>
                <a:gd name="T22" fmla="*/ 30 w 34"/>
                <a:gd name="T23" fmla="*/ 3 h 49"/>
                <a:gd name="T24" fmla="*/ 27 w 34"/>
                <a:gd name="T25" fmla="*/ 6 h 49"/>
                <a:gd name="T26" fmla="*/ 25 w 34"/>
                <a:gd name="T27" fmla="*/ 11 h 49"/>
                <a:gd name="T28" fmla="*/ 20 w 34"/>
                <a:gd name="T29" fmla="*/ 18 h 49"/>
                <a:gd name="T30" fmla="*/ 16 w 34"/>
                <a:gd name="T31" fmla="*/ 24 h 49"/>
                <a:gd name="T32" fmla="*/ 10 w 34"/>
                <a:gd name="T33" fmla="*/ 33 h 49"/>
                <a:gd name="T34" fmla="*/ 5 w 34"/>
                <a:gd name="T35" fmla="*/ 45 h 49"/>
                <a:gd name="T36" fmla="*/ 4 w 34"/>
                <a:gd name="T37" fmla="*/ 45 h 49"/>
                <a:gd name="T38" fmla="*/ 2 w 34"/>
                <a:gd name="T39" fmla="*/ 47 h 49"/>
                <a:gd name="T40" fmla="*/ 1 w 34"/>
                <a:gd name="T41" fmla="*/ 47 h 49"/>
                <a:gd name="T42" fmla="*/ 0 w 34"/>
                <a:gd name="T43"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49">
                  <a:moveTo>
                    <a:pt x="0" y="48"/>
                  </a:moveTo>
                  <a:lnTo>
                    <a:pt x="1" y="45"/>
                  </a:lnTo>
                  <a:lnTo>
                    <a:pt x="2" y="42"/>
                  </a:lnTo>
                  <a:lnTo>
                    <a:pt x="5" y="36"/>
                  </a:lnTo>
                  <a:lnTo>
                    <a:pt x="8" y="29"/>
                  </a:lnTo>
                  <a:lnTo>
                    <a:pt x="13" y="21"/>
                  </a:lnTo>
                  <a:lnTo>
                    <a:pt x="17" y="12"/>
                  </a:lnTo>
                  <a:lnTo>
                    <a:pt x="23" y="5"/>
                  </a:lnTo>
                  <a:lnTo>
                    <a:pt x="27" y="0"/>
                  </a:lnTo>
                  <a:lnTo>
                    <a:pt x="33" y="0"/>
                  </a:lnTo>
                  <a:lnTo>
                    <a:pt x="33" y="0"/>
                  </a:lnTo>
                  <a:lnTo>
                    <a:pt x="30" y="3"/>
                  </a:lnTo>
                  <a:lnTo>
                    <a:pt x="27" y="6"/>
                  </a:lnTo>
                  <a:lnTo>
                    <a:pt x="25" y="11"/>
                  </a:lnTo>
                  <a:lnTo>
                    <a:pt x="20" y="18"/>
                  </a:lnTo>
                  <a:lnTo>
                    <a:pt x="16" y="24"/>
                  </a:lnTo>
                  <a:lnTo>
                    <a:pt x="10" y="33"/>
                  </a:lnTo>
                  <a:lnTo>
                    <a:pt x="5" y="45"/>
                  </a:lnTo>
                  <a:lnTo>
                    <a:pt x="4" y="45"/>
                  </a:lnTo>
                  <a:lnTo>
                    <a:pt x="2" y="47"/>
                  </a:lnTo>
                  <a:lnTo>
                    <a:pt x="1" y="47"/>
                  </a:lnTo>
                  <a:lnTo>
                    <a:pt x="0" y="48"/>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96" name="Freeform 138"/>
            <p:cNvSpPr>
              <a:spLocks/>
            </p:cNvSpPr>
            <p:nvPr/>
          </p:nvSpPr>
          <p:spPr bwMode="auto">
            <a:xfrm>
              <a:off x="3351250" y="4946602"/>
              <a:ext cx="22907" cy="32911"/>
            </a:xfrm>
            <a:custGeom>
              <a:avLst/>
              <a:gdLst>
                <a:gd name="T0" fmla="*/ 0 w 34"/>
                <a:gd name="T1" fmla="*/ 48 h 49"/>
                <a:gd name="T2" fmla="*/ 0 w 34"/>
                <a:gd name="T3" fmla="*/ 48 h 49"/>
                <a:gd name="T4" fmla="*/ 1 w 34"/>
                <a:gd name="T5" fmla="*/ 45 h 49"/>
                <a:gd name="T6" fmla="*/ 2 w 34"/>
                <a:gd name="T7" fmla="*/ 42 h 49"/>
                <a:gd name="T8" fmla="*/ 5 w 34"/>
                <a:gd name="T9" fmla="*/ 36 h 49"/>
                <a:gd name="T10" fmla="*/ 8 w 34"/>
                <a:gd name="T11" fmla="*/ 29 h 49"/>
                <a:gd name="T12" fmla="*/ 13 w 34"/>
                <a:gd name="T13" fmla="*/ 21 h 49"/>
                <a:gd name="T14" fmla="*/ 17 w 34"/>
                <a:gd name="T15" fmla="*/ 12 h 49"/>
                <a:gd name="T16" fmla="*/ 23 w 34"/>
                <a:gd name="T17" fmla="*/ 5 h 49"/>
                <a:gd name="T18" fmla="*/ 27 w 34"/>
                <a:gd name="T19" fmla="*/ 0 h 49"/>
                <a:gd name="T20" fmla="*/ 33 w 34"/>
                <a:gd name="T21" fmla="*/ 0 h 49"/>
                <a:gd name="T22" fmla="*/ 33 w 34"/>
                <a:gd name="T23" fmla="*/ 0 h 49"/>
                <a:gd name="T24" fmla="*/ 33 w 34"/>
                <a:gd name="T25" fmla="*/ 0 h 49"/>
                <a:gd name="T26" fmla="*/ 30 w 34"/>
                <a:gd name="T27" fmla="*/ 3 h 49"/>
                <a:gd name="T28" fmla="*/ 27 w 34"/>
                <a:gd name="T29" fmla="*/ 6 h 49"/>
                <a:gd name="T30" fmla="*/ 25 w 34"/>
                <a:gd name="T31" fmla="*/ 11 h 49"/>
                <a:gd name="T32" fmla="*/ 20 w 34"/>
                <a:gd name="T33" fmla="*/ 18 h 49"/>
                <a:gd name="T34" fmla="*/ 16 w 34"/>
                <a:gd name="T35" fmla="*/ 24 h 49"/>
                <a:gd name="T36" fmla="*/ 10 w 34"/>
                <a:gd name="T37" fmla="*/ 33 h 49"/>
                <a:gd name="T38" fmla="*/ 5 w 34"/>
                <a:gd name="T39" fmla="*/ 45 h 49"/>
                <a:gd name="T40" fmla="*/ 5 w 34"/>
                <a:gd name="T41" fmla="*/ 45 h 49"/>
                <a:gd name="T42" fmla="*/ 4 w 34"/>
                <a:gd name="T43" fmla="*/ 45 h 49"/>
                <a:gd name="T44" fmla="*/ 2 w 34"/>
                <a:gd name="T45" fmla="*/ 47 h 49"/>
                <a:gd name="T46" fmla="*/ 1 w 34"/>
                <a:gd name="T47" fmla="*/ 47 h 49"/>
                <a:gd name="T48" fmla="*/ 0 w 34"/>
                <a:gd name="T49"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49">
                  <a:moveTo>
                    <a:pt x="0" y="48"/>
                  </a:moveTo>
                  <a:lnTo>
                    <a:pt x="0" y="48"/>
                  </a:lnTo>
                  <a:lnTo>
                    <a:pt x="1" y="45"/>
                  </a:lnTo>
                  <a:lnTo>
                    <a:pt x="2" y="42"/>
                  </a:lnTo>
                  <a:lnTo>
                    <a:pt x="5" y="36"/>
                  </a:lnTo>
                  <a:lnTo>
                    <a:pt x="8" y="29"/>
                  </a:lnTo>
                  <a:lnTo>
                    <a:pt x="13" y="21"/>
                  </a:lnTo>
                  <a:lnTo>
                    <a:pt x="17" y="12"/>
                  </a:lnTo>
                  <a:lnTo>
                    <a:pt x="23" y="5"/>
                  </a:lnTo>
                  <a:lnTo>
                    <a:pt x="27" y="0"/>
                  </a:lnTo>
                  <a:lnTo>
                    <a:pt x="33" y="0"/>
                  </a:lnTo>
                  <a:lnTo>
                    <a:pt x="33" y="0"/>
                  </a:lnTo>
                  <a:lnTo>
                    <a:pt x="33" y="0"/>
                  </a:lnTo>
                  <a:lnTo>
                    <a:pt x="30" y="3"/>
                  </a:lnTo>
                  <a:lnTo>
                    <a:pt x="27" y="6"/>
                  </a:lnTo>
                  <a:lnTo>
                    <a:pt x="25" y="11"/>
                  </a:lnTo>
                  <a:lnTo>
                    <a:pt x="20" y="18"/>
                  </a:lnTo>
                  <a:lnTo>
                    <a:pt x="16" y="24"/>
                  </a:lnTo>
                  <a:lnTo>
                    <a:pt x="10" y="33"/>
                  </a:lnTo>
                  <a:lnTo>
                    <a:pt x="5" y="45"/>
                  </a:lnTo>
                  <a:lnTo>
                    <a:pt x="5" y="45"/>
                  </a:lnTo>
                  <a:lnTo>
                    <a:pt x="4" y="45"/>
                  </a:lnTo>
                  <a:lnTo>
                    <a:pt x="2" y="47"/>
                  </a:lnTo>
                  <a:lnTo>
                    <a:pt x="1" y="47"/>
                  </a:lnTo>
                  <a:lnTo>
                    <a:pt x="0" y="48"/>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97" name="Freeform 139"/>
            <p:cNvSpPr>
              <a:spLocks/>
            </p:cNvSpPr>
            <p:nvPr/>
          </p:nvSpPr>
          <p:spPr bwMode="auto">
            <a:xfrm>
              <a:off x="3359689" y="4842281"/>
              <a:ext cx="31346" cy="45951"/>
            </a:xfrm>
            <a:custGeom>
              <a:avLst/>
              <a:gdLst>
                <a:gd name="T0" fmla="*/ 4 w 47"/>
                <a:gd name="T1" fmla="*/ 0 h 69"/>
                <a:gd name="T2" fmla="*/ 4 w 47"/>
                <a:gd name="T3" fmla="*/ 0 h 69"/>
                <a:gd name="T4" fmla="*/ 4 w 47"/>
                <a:gd name="T5" fmla="*/ 0 h 69"/>
                <a:gd name="T6" fmla="*/ 5 w 47"/>
                <a:gd name="T7" fmla="*/ 2 h 69"/>
                <a:gd name="T8" fmla="*/ 5 w 47"/>
                <a:gd name="T9" fmla="*/ 5 h 69"/>
                <a:gd name="T10" fmla="*/ 7 w 47"/>
                <a:gd name="T11" fmla="*/ 8 h 69"/>
                <a:gd name="T12" fmla="*/ 8 w 47"/>
                <a:gd name="T13" fmla="*/ 11 h 69"/>
                <a:gd name="T14" fmla="*/ 11 w 47"/>
                <a:gd name="T15" fmla="*/ 15 h 69"/>
                <a:gd name="T16" fmla="*/ 13 w 47"/>
                <a:gd name="T17" fmla="*/ 18 h 69"/>
                <a:gd name="T18" fmla="*/ 14 w 47"/>
                <a:gd name="T19" fmla="*/ 22 h 69"/>
                <a:gd name="T20" fmla="*/ 17 w 47"/>
                <a:gd name="T21" fmla="*/ 26 h 69"/>
                <a:gd name="T22" fmla="*/ 20 w 47"/>
                <a:gd name="T23" fmla="*/ 30 h 69"/>
                <a:gd name="T24" fmla="*/ 21 w 47"/>
                <a:gd name="T25" fmla="*/ 35 h 69"/>
                <a:gd name="T26" fmla="*/ 23 w 47"/>
                <a:gd name="T27" fmla="*/ 39 h 69"/>
                <a:gd name="T28" fmla="*/ 26 w 47"/>
                <a:gd name="T29" fmla="*/ 42 h 69"/>
                <a:gd name="T30" fmla="*/ 29 w 47"/>
                <a:gd name="T31" fmla="*/ 46 h 69"/>
                <a:gd name="T32" fmla="*/ 32 w 47"/>
                <a:gd name="T33" fmla="*/ 49 h 69"/>
                <a:gd name="T34" fmla="*/ 34 w 47"/>
                <a:gd name="T35" fmla="*/ 51 h 69"/>
                <a:gd name="T36" fmla="*/ 37 w 47"/>
                <a:gd name="T37" fmla="*/ 54 h 69"/>
                <a:gd name="T38" fmla="*/ 40 w 47"/>
                <a:gd name="T39" fmla="*/ 60 h 69"/>
                <a:gd name="T40" fmla="*/ 44 w 47"/>
                <a:gd name="T41" fmla="*/ 65 h 69"/>
                <a:gd name="T42" fmla="*/ 46 w 47"/>
                <a:gd name="T43" fmla="*/ 68 h 69"/>
                <a:gd name="T44" fmla="*/ 44 w 47"/>
                <a:gd name="T45" fmla="*/ 68 h 69"/>
                <a:gd name="T46" fmla="*/ 38 w 47"/>
                <a:gd name="T47" fmla="*/ 63 h 69"/>
                <a:gd name="T48" fmla="*/ 28 w 47"/>
                <a:gd name="T49" fmla="*/ 53 h 69"/>
                <a:gd name="T50" fmla="*/ 28 w 47"/>
                <a:gd name="T51" fmla="*/ 53 h 69"/>
                <a:gd name="T52" fmla="*/ 26 w 47"/>
                <a:gd name="T53" fmla="*/ 51 h 69"/>
                <a:gd name="T54" fmla="*/ 25 w 47"/>
                <a:gd name="T55" fmla="*/ 49 h 69"/>
                <a:gd name="T56" fmla="*/ 23 w 47"/>
                <a:gd name="T57" fmla="*/ 46 h 69"/>
                <a:gd name="T58" fmla="*/ 21 w 47"/>
                <a:gd name="T59" fmla="*/ 44 h 69"/>
                <a:gd name="T60" fmla="*/ 18 w 47"/>
                <a:gd name="T61" fmla="*/ 39 h 69"/>
                <a:gd name="T62" fmla="*/ 15 w 47"/>
                <a:gd name="T63" fmla="*/ 35 h 69"/>
                <a:gd name="T64" fmla="*/ 13 w 47"/>
                <a:gd name="T65" fmla="*/ 30 h 69"/>
                <a:gd name="T66" fmla="*/ 10 w 47"/>
                <a:gd name="T67" fmla="*/ 26 h 69"/>
                <a:gd name="T68" fmla="*/ 8 w 47"/>
                <a:gd name="T69" fmla="*/ 22 h 69"/>
                <a:gd name="T70" fmla="*/ 5 w 47"/>
                <a:gd name="T71" fmla="*/ 18 h 69"/>
                <a:gd name="T72" fmla="*/ 4 w 47"/>
                <a:gd name="T73" fmla="*/ 15 h 69"/>
                <a:gd name="T74" fmla="*/ 1 w 47"/>
                <a:gd name="T75" fmla="*/ 11 h 69"/>
                <a:gd name="T76" fmla="*/ 1 w 47"/>
                <a:gd name="T77" fmla="*/ 8 h 69"/>
                <a:gd name="T78" fmla="*/ 0 w 47"/>
                <a:gd name="T79" fmla="*/ 5 h 69"/>
                <a:gd name="T80" fmla="*/ 0 w 47"/>
                <a:gd name="T81" fmla="*/ 2 h 69"/>
                <a:gd name="T82" fmla="*/ 0 w 47"/>
                <a:gd name="T83" fmla="*/ 0 h 69"/>
                <a:gd name="T84" fmla="*/ 1 w 47"/>
                <a:gd name="T85" fmla="*/ 0 h 69"/>
                <a:gd name="T86" fmla="*/ 2 w 47"/>
                <a:gd name="T87" fmla="*/ 0 h 69"/>
                <a:gd name="T88" fmla="*/ 4 w 47"/>
                <a:gd name="T8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 h="69">
                  <a:moveTo>
                    <a:pt x="4" y="0"/>
                  </a:moveTo>
                  <a:lnTo>
                    <a:pt x="4" y="0"/>
                  </a:lnTo>
                  <a:lnTo>
                    <a:pt x="4" y="0"/>
                  </a:lnTo>
                  <a:lnTo>
                    <a:pt x="5" y="2"/>
                  </a:lnTo>
                  <a:lnTo>
                    <a:pt x="5" y="5"/>
                  </a:lnTo>
                  <a:lnTo>
                    <a:pt x="7" y="8"/>
                  </a:lnTo>
                  <a:lnTo>
                    <a:pt x="8" y="11"/>
                  </a:lnTo>
                  <a:lnTo>
                    <a:pt x="11" y="15"/>
                  </a:lnTo>
                  <a:lnTo>
                    <a:pt x="13" y="18"/>
                  </a:lnTo>
                  <a:lnTo>
                    <a:pt x="14" y="22"/>
                  </a:lnTo>
                  <a:lnTo>
                    <a:pt x="17" y="26"/>
                  </a:lnTo>
                  <a:lnTo>
                    <a:pt x="20" y="30"/>
                  </a:lnTo>
                  <a:lnTo>
                    <a:pt x="21" y="35"/>
                  </a:lnTo>
                  <a:lnTo>
                    <a:pt x="23" y="39"/>
                  </a:lnTo>
                  <a:lnTo>
                    <a:pt x="26" y="42"/>
                  </a:lnTo>
                  <a:lnTo>
                    <a:pt x="29" y="46"/>
                  </a:lnTo>
                  <a:lnTo>
                    <a:pt x="32" y="49"/>
                  </a:lnTo>
                  <a:lnTo>
                    <a:pt x="34" y="51"/>
                  </a:lnTo>
                  <a:lnTo>
                    <a:pt x="37" y="54"/>
                  </a:lnTo>
                  <a:lnTo>
                    <a:pt x="40" y="60"/>
                  </a:lnTo>
                  <a:lnTo>
                    <a:pt x="44" y="65"/>
                  </a:lnTo>
                  <a:lnTo>
                    <a:pt x="46" y="68"/>
                  </a:lnTo>
                  <a:lnTo>
                    <a:pt x="44" y="68"/>
                  </a:lnTo>
                  <a:lnTo>
                    <a:pt x="38" y="63"/>
                  </a:lnTo>
                  <a:lnTo>
                    <a:pt x="28" y="53"/>
                  </a:lnTo>
                  <a:lnTo>
                    <a:pt x="28" y="53"/>
                  </a:lnTo>
                  <a:lnTo>
                    <a:pt x="26" y="51"/>
                  </a:lnTo>
                  <a:lnTo>
                    <a:pt x="25" y="49"/>
                  </a:lnTo>
                  <a:lnTo>
                    <a:pt x="23" y="46"/>
                  </a:lnTo>
                  <a:lnTo>
                    <a:pt x="21" y="44"/>
                  </a:lnTo>
                  <a:lnTo>
                    <a:pt x="18" y="39"/>
                  </a:lnTo>
                  <a:lnTo>
                    <a:pt x="15" y="35"/>
                  </a:lnTo>
                  <a:lnTo>
                    <a:pt x="13" y="30"/>
                  </a:lnTo>
                  <a:lnTo>
                    <a:pt x="10" y="26"/>
                  </a:lnTo>
                  <a:lnTo>
                    <a:pt x="8" y="22"/>
                  </a:lnTo>
                  <a:lnTo>
                    <a:pt x="5" y="18"/>
                  </a:lnTo>
                  <a:lnTo>
                    <a:pt x="4" y="15"/>
                  </a:lnTo>
                  <a:lnTo>
                    <a:pt x="1" y="11"/>
                  </a:lnTo>
                  <a:lnTo>
                    <a:pt x="1" y="8"/>
                  </a:lnTo>
                  <a:lnTo>
                    <a:pt x="0" y="5"/>
                  </a:lnTo>
                  <a:lnTo>
                    <a:pt x="0" y="2"/>
                  </a:lnTo>
                  <a:lnTo>
                    <a:pt x="0" y="0"/>
                  </a:lnTo>
                  <a:lnTo>
                    <a:pt x="1" y="0"/>
                  </a:lnTo>
                  <a:lnTo>
                    <a:pt x="2" y="0"/>
                  </a:lnTo>
                  <a:lnTo>
                    <a:pt x="4" y="0"/>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98" name="Freeform 140"/>
            <p:cNvSpPr>
              <a:spLocks/>
            </p:cNvSpPr>
            <p:nvPr/>
          </p:nvSpPr>
          <p:spPr bwMode="auto">
            <a:xfrm>
              <a:off x="3359689" y="4842281"/>
              <a:ext cx="31346" cy="45951"/>
            </a:xfrm>
            <a:custGeom>
              <a:avLst/>
              <a:gdLst>
                <a:gd name="T0" fmla="*/ 4 w 47"/>
                <a:gd name="T1" fmla="*/ 0 h 69"/>
                <a:gd name="T2" fmla="*/ 4 w 47"/>
                <a:gd name="T3" fmla="*/ 0 h 69"/>
                <a:gd name="T4" fmla="*/ 4 w 47"/>
                <a:gd name="T5" fmla="*/ 0 h 69"/>
                <a:gd name="T6" fmla="*/ 4 w 47"/>
                <a:gd name="T7" fmla="*/ 0 h 69"/>
                <a:gd name="T8" fmla="*/ 5 w 47"/>
                <a:gd name="T9" fmla="*/ 2 h 69"/>
                <a:gd name="T10" fmla="*/ 5 w 47"/>
                <a:gd name="T11" fmla="*/ 5 h 69"/>
                <a:gd name="T12" fmla="*/ 7 w 47"/>
                <a:gd name="T13" fmla="*/ 8 h 69"/>
                <a:gd name="T14" fmla="*/ 8 w 47"/>
                <a:gd name="T15" fmla="*/ 11 h 69"/>
                <a:gd name="T16" fmla="*/ 11 w 47"/>
                <a:gd name="T17" fmla="*/ 15 h 69"/>
                <a:gd name="T18" fmla="*/ 13 w 47"/>
                <a:gd name="T19" fmla="*/ 18 h 69"/>
                <a:gd name="T20" fmla="*/ 14 w 47"/>
                <a:gd name="T21" fmla="*/ 22 h 69"/>
                <a:gd name="T22" fmla="*/ 17 w 47"/>
                <a:gd name="T23" fmla="*/ 26 h 69"/>
                <a:gd name="T24" fmla="*/ 20 w 47"/>
                <a:gd name="T25" fmla="*/ 30 h 69"/>
                <a:gd name="T26" fmla="*/ 21 w 47"/>
                <a:gd name="T27" fmla="*/ 35 h 69"/>
                <a:gd name="T28" fmla="*/ 23 w 47"/>
                <a:gd name="T29" fmla="*/ 39 h 69"/>
                <a:gd name="T30" fmla="*/ 26 w 47"/>
                <a:gd name="T31" fmla="*/ 42 h 69"/>
                <a:gd name="T32" fmla="*/ 29 w 47"/>
                <a:gd name="T33" fmla="*/ 46 h 69"/>
                <a:gd name="T34" fmla="*/ 32 w 47"/>
                <a:gd name="T35" fmla="*/ 49 h 69"/>
                <a:gd name="T36" fmla="*/ 32 w 47"/>
                <a:gd name="T37" fmla="*/ 49 h 69"/>
                <a:gd name="T38" fmla="*/ 34 w 47"/>
                <a:gd name="T39" fmla="*/ 51 h 69"/>
                <a:gd name="T40" fmla="*/ 37 w 47"/>
                <a:gd name="T41" fmla="*/ 54 h 69"/>
                <a:gd name="T42" fmla="*/ 40 w 47"/>
                <a:gd name="T43" fmla="*/ 60 h 69"/>
                <a:gd name="T44" fmla="*/ 44 w 47"/>
                <a:gd name="T45" fmla="*/ 65 h 69"/>
                <a:gd name="T46" fmla="*/ 46 w 47"/>
                <a:gd name="T47" fmla="*/ 68 h 69"/>
                <a:gd name="T48" fmla="*/ 44 w 47"/>
                <a:gd name="T49" fmla="*/ 68 h 69"/>
                <a:gd name="T50" fmla="*/ 38 w 47"/>
                <a:gd name="T51" fmla="*/ 63 h 69"/>
                <a:gd name="T52" fmla="*/ 28 w 47"/>
                <a:gd name="T53" fmla="*/ 53 h 69"/>
                <a:gd name="T54" fmla="*/ 28 w 47"/>
                <a:gd name="T55" fmla="*/ 53 h 69"/>
                <a:gd name="T56" fmla="*/ 28 w 47"/>
                <a:gd name="T57" fmla="*/ 53 h 69"/>
                <a:gd name="T58" fmla="*/ 26 w 47"/>
                <a:gd name="T59" fmla="*/ 51 h 69"/>
                <a:gd name="T60" fmla="*/ 25 w 47"/>
                <a:gd name="T61" fmla="*/ 49 h 69"/>
                <a:gd name="T62" fmla="*/ 23 w 47"/>
                <a:gd name="T63" fmla="*/ 46 h 69"/>
                <a:gd name="T64" fmla="*/ 21 w 47"/>
                <a:gd name="T65" fmla="*/ 44 h 69"/>
                <a:gd name="T66" fmla="*/ 18 w 47"/>
                <a:gd name="T67" fmla="*/ 39 h 69"/>
                <a:gd name="T68" fmla="*/ 15 w 47"/>
                <a:gd name="T69" fmla="*/ 35 h 69"/>
                <a:gd name="T70" fmla="*/ 13 w 47"/>
                <a:gd name="T71" fmla="*/ 30 h 69"/>
                <a:gd name="T72" fmla="*/ 10 w 47"/>
                <a:gd name="T73" fmla="*/ 26 h 69"/>
                <a:gd name="T74" fmla="*/ 8 w 47"/>
                <a:gd name="T75" fmla="*/ 22 h 69"/>
                <a:gd name="T76" fmla="*/ 5 w 47"/>
                <a:gd name="T77" fmla="*/ 18 h 69"/>
                <a:gd name="T78" fmla="*/ 4 w 47"/>
                <a:gd name="T79" fmla="*/ 15 h 69"/>
                <a:gd name="T80" fmla="*/ 1 w 47"/>
                <a:gd name="T81" fmla="*/ 11 h 69"/>
                <a:gd name="T82" fmla="*/ 1 w 47"/>
                <a:gd name="T83" fmla="*/ 8 h 69"/>
                <a:gd name="T84" fmla="*/ 0 w 47"/>
                <a:gd name="T85" fmla="*/ 5 h 69"/>
                <a:gd name="T86" fmla="*/ 0 w 47"/>
                <a:gd name="T87" fmla="*/ 2 h 69"/>
                <a:gd name="T88" fmla="*/ 0 w 47"/>
                <a:gd name="T89" fmla="*/ 2 h 69"/>
                <a:gd name="T90" fmla="*/ 0 w 47"/>
                <a:gd name="T91" fmla="*/ 0 h 69"/>
                <a:gd name="T92" fmla="*/ 1 w 47"/>
                <a:gd name="T93" fmla="*/ 0 h 69"/>
                <a:gd name="T94" fmla="*/ 2 w 47"/>
                <a:gd name="T95" fmla="*/ 0 h 69"/>
                <a:gd name="T96" fmla="*/ 4 w 47"/>
                <a:gd name="T9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 h="69">
                  <a:moveTo>
                    <a:pt x="4" y="0"/>
                  </a:moveTo>
                  <a:lnTo>
                    <a:pt x="4" y="0"/>
                  </a:lnTo>
                  <a:lnTo>
                    <a:pt x="4" y="0"/>
                  </a:lnTo>
                  <a:lnTo>
                    <a:pt x="4" y="0"/>
                  </a:lnTo>
                  <a:lnTo>
                    <a:pt x="5" y="2"/>
                  </a:lnTo>
                  <a:lnTo>
                    <a:pt x="5" y="5"/>
                  </a:lnTo>
                  <a:lnTo>
                    <a:pt x="7" y="8"/>
                  </a:lnTo>
                  <a:lnTo>
                    <a:pt x="8" y="11"/>
                  </a:lnTo>
                  <a:lnTo>
                    <a:pt x="11" y="15"/>
                  </a:lnTo>
                  <a:lnTo>
                    <a:pt x="13" y="18"/>
                  </a:lnTo>
                  <a:lnTo>
                    <a:pt x="14" y="22"/>
                  </a:lnTo>
                  <a:lnTo>
                    <a:pt x="17" y="26"/>
                  </a:lnTo>
                  <a:lnTo>
                    <a:pt x="20" y="30"/>
                  </a:lnTo>
                  <a:lnTo>
                    <a:pt x="21" y="35"/>
                  </a:lnTo>
                  <a:lnTo>
                    <a:pt x="23" y="39"/>
                  </a:lnTo>
                  <a:lnTo>
                    <a:pt x="26" y="42"/>
                  </a:lnTo>
                  <a:lnTo>
                    <a:pt x="29" y="46"/>
                  </a:lnTo>
                  <a:lnTo>
                    <a:pt x="32" y="49"/>
                  </a:lnTo>
                  <a:lnTo>
                    <a:pt x="32" y="49"/>
                  </a:lnTo>
                  <a:lnTo>
                    <a:pt x="34" y="51"/>
                  </a:lnTo>
                  <a:lnTo>
                    <a:pt x="37" y="54"/>
                  </a:lnTo>
                  <a:lnTo>
                    <a:pt x="40" y="60"/>
                  </a:lnTo>
                  <a:lnTo>
                    <a:pt x="44" y="65"/>
                  </a:lnTo>
                  <a:lnTo>
                    <a:pt x="46" y="68"/>
                  </a:lnTo>
                  <a:lnTo>
                    <a:pt x="44" y="68"/>
                  </a:lnTo>
                  <a:lnTo>
                    <a:pt x="38" y="63"/>
                  </a:lnTo>
                  <a:lnTo>
                    <a:pt x="28" y="53"/>
                  </a:lnTo>
                  <a:lnTo>
                    <a:pt x="28" y="53"/>
                  </a:lnTo>
                  <a:lnTo>
                    <a:pt x="28" y="53"/>
                  </a:lnTo>
                  <a:lnTo>
                    <a:pt x="26" y="51"/>
                  </a:lnTo>
                  <a:lnTo>
                    <a:pt x="25" y="49"/>
                  </a:lnTo>
                  <a:lnTo>
                    <a:pt x="23" y="46"/>
                  </a:lnTo>
                  <a:lnTo>
                    <a:pt x="21" y="44"/>
                  </a:lnTo>
                  <a:lnTo>
                    <a:pt x="18" y="39"/>
                  </a:lnTo>
                  <a:lnTo>
                    <a:pt x="15" y="35"/>
                  </a:lnTo>
                  <a:lnTo>
                    <a:pt x="13" y="30"/>
                  </a:lnTo>
                  <a:lnTo>
                    <a:pt x="10" y="26"/>
                  </a:lnTo>
                  <a:lnTo>
                    <a:pt x="8" y="22"/>
                  </a:lnTo>
                  <a:lnTo>
                    <a:pt x="5" y="18"/>
                  </a:lnTo>
                  <a:lnTo>
                    <a:pt x="4" y="15"/>
                  </a:lnTo>
                  <a:lnTo>
                    <a:pt x="1" y="11"/>
                  </a:lnTo>
                  <a:lnTo>
                    <a:pt x="1" y="8"/>
                  </a:lnTo>
                  <a:lnTo>
                    <a:pt x="0" y="5"/>
                  </a:lnTo>
                  <a:lnTo>
                    <a:pt x="0" y="2"/>
                  </a:lnTo>
                  <a:lnTo>
                    <a:pt x="0" y="2"/>
                  </a:lnTo>
                  <a:lnTo>
                    <a:pt x="0" y="0"/>
                  </a:lnTo>
                  <a:lnTo>
                    <a:pt x="1" y="0"/>
                  </a:lnTo>
                  <a:lnTo>
                    <a:pt x="2" y="0"/>
                  </a:lnTo>
                  <a:lnTo>
                    <a:pt x="4" y="0"/>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399" name="Freeform 141"/>
            <p:cNvSpPr>
              <a:spLocks/>
            </p:cNvSpPr>
            <p:nvPr/>
          </p:nvSpPr>
          <p:spPr bwMode="auto">
            <a:xfrm>
              <a:off x="3388624" y="4890094"/>
              <a:ext cx="12056" cy="42846"/>
            </a:xfrm>
            <a:custGeom>
              <a:avLst/>
              <a:gdLst>
                <a:gd name="T0" fmla="*/ 7 w 18"/>
                <a:gd name="T1" fmla="*/ 0 h 63"/>
                <a:gd name="T2" fmla="*/ 16 w 18"/>
                <a:gd name="T3" fmla="*/ 15 h 63"/>
                <a:gd name="T4" fmla="*/ 17 w 18"/>
                <a:gd name="T5" fmla="*/ 57 h 63"/>
                <a:gd name="T6" fmla="*/ 3 w 18"/>
                <a:gd name="T7" fmla="*/ 62 h 63"/>
                <a:gd name="T8" fmla="*/ 0 w 18"/>
                <a:gd name="T9" fmla="*/ 60 h 63"/>
                <a:gd name="T10" fmla="*/ 13 w 18"/>
                <a:gd name="T11" fmla="*/ 47 h 63"/>
                <a:gd name="T12" fmla="*/ 11 w 18"/>
                <a:gd name="T13" fmla="*/ 18 h 63"/>
                <a:gd name="T14" fmla="*/ 3 w 18"/>
                <a:gd name="T15" fmla="*/ 2 h 63"/>
                <a:gd name="T16" fmla="*/ 7 w 18"/>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3">
                  <a:moveTo>
                    <a:pt x="7" y="0"/>
                  </a:moveTo>
                  <a:lnTo>
                    <a:pt x="16" y="15"/>
                  </a:lnTo>
                  <a:lnTo>
                    <a:pt x="17" y="57"/>
                  </a:lnTo>
                  <a:lnTo>
                    <a:pt x="3" y="62"/>
                  </a:lnTo>
                  <a:lnTo>
                    <a:pt x="0" y="60"/>
                  </a:lnTo>
                  <a:lnTo>
                    <a:pt x="13" y="47"/>
                  </a:lnTo>
                  <a:lnTo>
                    <a:pt x="11" y="18"/>
                  </a:lnTo>
                  <a:lnTo>
                    <a:pt x="3" y="2"/>
                  </a:lnTo>
                  <a:lnTo>
                    <a:pt x="7" y="0"/>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00" name="Freeform 142"/>
            <p:cNvSpPr>
              <a:spLocks/>
            </p:cNvSpPr>
            <p:nvPr/>
          </p:nvSpPr>
          <p:spPr bwMode="auto">
            <a:xfrm>
              <a:off x="3388624" y="4890094"/>
              <a:ext cx="12056" cy="42846"/>
            </a:xfrm>
            <a:custGeom>
              <a:avLst/>
              <a:gdLst>
                <a:gd name="T0" fmla="*/ 7 w 18"/>
                <a:gd name="T1" fmla="*/ 0 h 63"/>
                <a:gd name="T2" fmla="*/ 16 w 18"/>
                <a:gd name="T3" fmla="*/ 15 h 63"/>
                <a:gd name="T4" fmla="*/ 17 w 18"/>
                <a:gd name="T5" fmla="*/ 57 h 63"/>
                <a:gd name="T6" fmla="*/ 3 w 18"/>
                <a:gd name="T7" fmla="*/ 62 h 63"/>
                <a:gd name="T8" fmla="*/ 0 w 18"/>
                <a:gd name="T9" fmla="*/ 60 h 63"/>
                <a:gd name="T10" fmla="*/ 13 w 18"/>
                <a:gd name="T11" fmla="*/ 47 h 63"/>
                <a:gd name="T12" fmla="*/ 11 w 18"/>
                <a:gd name="T13" fmla="*/ 18 h 63"/>
                <a:gd name="T14" fmla="*/ 3 w 18"/>
                <a:gd name="T15" fmla="*/ 2 h 63"/>
                <a:gd name="T16" fmla="*/ 7 w 18"/>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3">
                  <a:moveTo>
                    <a:pt x="7" y="0"/>
                  </a:moveTo>
                  <a:lnTo>
                    <a:pt x="16" y="15"/>
                  </a:lnTo>
                  <a:lnTo>
                    <a:pt x="17" y="57"/>
                  </a:lnTo>
                  <a:lnTo>
                    <a:pt x="3" y="62"/>
                  </a:lnTo>
                  <a:lnTo>
                    <a:pt x="0" y="60"/>
                  </a:lnTo>
                  <a:lnTo>
                    <a:pt x="13" y="47"/>
                  </a:lnTo>
                  <a:lnTo>
                    <a:pt x="11" y="18"/>
                  </a:lnTo>
                  <a:lnTo>
                    <a:pt x="3" y="2"/>
                  </a:lnTo>
                  <a:lnTo>
                    <a:pt x="7" y="0"/>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01" name="Freeform 143"/>
            <p:cNvSpPr>
              <a:spLocks/>
            </p:cNvSpPr>
            <p:nvPr/>
          </p:nvSpPr>
          <p:spPr bwMode="auto">
            <a:xfrm>
              <a:off x="3341605" y="4734233"/>
              <a:ext cx="24113" cy="68306"/>
            </a:xfrm>
            <a:custGeom>
              <a:avLst/>
              <a:gdLst>
                <a:gd name="T0" fmla="*/ 7 w 36"/>
                <a:gd name="T1" fmla="*/ 14 h 102"/>
                <a:gd name="T2" fmla="*/ 9 w 36"/>
                <a:gd name="T3" fmla="*/ 11 h 102"/>
                <a:gd name="T4" fmla="*/ 11 w 36"/>
                <a:gd name="T5" fmla="*/ 10 h 102"/>
                <a:gd name="T6" fmla="*/ 14 w 36"/>
                <a:gd name="T7" fmla="*/ 7 h 102"/>
                <a:gd name="T8" fmla="*/ 17 w 36"/>
                <a:gd name="T9" fmla="*/ 5 h 102"/>
                <a:gd name="T10" fmla="*/ 20 w 36"/>
                <a:gd name="T11" fmla="*/ 2 h 102"/>
                <a:gd name="T12" fmla="*/ 23 w 36"/>
                <a:gd name="T13" fmla="*/ 1 h 102"/>
                <a:gd name="T14" fmla="*/ 27 w 36"/>
                <a:gd name="T15" fmla="*/ 0 h 102"/>
                <a:gd name="T16" fmla="*/ 33 w 36"/>
                <a:gd name="T17" fmla="*/ 0 h 102"/>
                <a:gd name="T18" fmla="*/ 33 w 36"/>
                <a:gd name="T19" fmla="*/ 0 h 102"/>
                <a:gd name="T20" fmla="*/ 33 w 36"/>
                <a:gd name="T21" fmla="*/ 1 h 102"/>
                <a:gd name="T22" fmla="*/ 33 w 36"/>
                <a:gd name="T23" fmla="*/ 4 h 102"/>
                <a:gd name="T24" fmla="*/ 35 w 36"/>
                <a:gd name="T25" fmla="*/ 5 h 102"/>
                <a:gd name="T26" fmla="*/ 35 w 36"/>
                <a:gd name="T27" fmla="*/ 8 h 102"/>
                <a:gd name="T28" fmla="*/ 35 w 36"/>
                <a:gd name="T29" fmla="*/ 10 h 102"/>
                <a:gd name="T30" fmla="*/ 35 w 36"/>
                <a:gd name="T31" fmla="*/ 11 h 102"/>
                <a:gd name="T32" fmla="*/ 35 w 36"/>
                <a:gd name="T33" fmla="*/ 13 h 102"/>
                <a:gd name="T34" fmla="*/ 30 w 36"/>
                <a:gd name="T35" fmla="*/ 20 h 102"/>
                <a:gd name="T36" fmla="*/ 29 w 36"/>
                <a:gd name="T37" fmla="*/ 25 h 102"/>
                <a:gd name="T38" fmla="*/ 30 w 36"/>
                <a:gd name="T39" fmla="*/ 31 h 102"/>
                <a:gd name="T40" fmla="*/ 27 w 36"/>
                <a:gd name="T41" fmla="*/ 41 h 102"/>
                <a:gd name="T42" fmla="*/ 23 w 36"/>
                <a:gd name="T43" fmla="*/ 49 h 102"/>
                <a:gd name="T44" fmla="*/ 21 w 36"/>
                <a:gd name="T45" fmla="*/ 53 h 102"/>
                <a:gd name="T46" fmla="*/ 12 w 36"/>
                <a:gd name="T47" fmla="*/ 61 h 102"/>
                <a:gd name="T48" fmla="*/ 12 w 36"/>
                <a:gd name="T49" fmla="*/ 68 h 102"/>
                <a:gd name="T50" fmla="*/ 7 w 36"/>
                <a:gd name="T51" fmla="*/ 78 h 102"/>
                <a:gd name="T52" fmla="*/ 7 w 36"/>
                <a:gd name="T53" fmla="*/ 82 h 102"/>
                <a:gd name="T54" fmla="*/ 7 w 36"/>
                <a:gd name="T55" fmla="*/ 84 h 102"/>
                <a:gd name="T56" fmla="*/ 7 w 36"/>
                <a:gd name="T57" fmla="*/ 88 h 102"/>
                <a:gd name="T58" fmla="*/ 7 w 36"/>
                <a:gd name="T59" fmla="*/ 92 h 102"/>
                <a:gd name="T60" fmla="*/ 7 w 36"/>
                <a:gd name="T61" fmla="*/ 98 h 102"/>
                <a:gd name="T62" fmla="*/ 7 w 36"/>
                <a:gd name="T63" fmla="*/ 101 h 102"/>
                <a:gd name="T64" fmla="*/ 5 w 36"/>
                <a:gd name="T65" fmla="*/ 101 h 102"/>
                <a:gd name="T66" fmla="*/ 4 w 36"/>
                <a:gd name="T67" fmla="*/ 97 h 102"/>
                <a:gd name="T68" fmla="*/ 1 w 36"/>
                <a:gd name="T69" fmla="*/ 85 h 102"/>
                <a:gd name="T70" fmla="*/ 1 w 36"/>
                <a:gd name="T71" fmla="*/ 82 h 102"/>
                <a:gd name="T72" fmla="*/ 0 w 36"/>
                <a:gd name="T73" fmla="*/ 79 h 102"/>
                <a:gd name="T74" fmla="*/ 0 w 36"/>
                <a:gd name="T75" fmla="*/ 74 h 102"/>
                <a:gd name="T76" fmla="*/ 0 w 36"/>
                <a:gd name="T77" fmla="*/ 70 h 102"/>
                <a:gd name="T78" fmla="*/ 0 w 36"/>
                <a:gd name="T79" fmla="*/ 65 h 102"/>
                <a:gd name="T80" fmla="*/ 0 w 36"/>
                <a:gd name="T81" fmla="*/ 61 h 102"/>
                <a:gd name="T82" fmla="*/ 0 w 36"/>
                <a:gd name="T83" fmla="*/ 58 h 102"/>
                <a:gd name="T84" fmla="*/ 0 w 36"/>
                <a:gd name="T85" fmla="*/ 56 h 102"/>
                <a:gd name="T86" fmla="*/ 1 w 36"/>
                <a:gd name="T87" fmla="*/ 47 h 102"/>
                <a:gd name="T88" fmla="*/ 7 w 36"/>
                <a:gd name="T89" fmla="*/ 44 h 102"/>
                <a:gd name="T90" fmla="*/ 7 w 36"/>
                <a:gd name="T91" fmla="*/ 34 h 102"/>
                <a:gd name="T92" fmla="*/ 12 w 36"/>
                <a:gd name="T93" fmla="*/ 25 h 102"/>
                <a:gd name="T94" fmla="*/ 14 w 36"/>
                <a:gd name="T95" fmla="*/ 23 h 102"/>
                <a:gd name="T96" fmla="*/ 14 w 36"/>
                <a:gd name="T97" fmla="*/ 20 h 102"/>
                <a:gd name="T98" fmla="*/ 14 w 36"/>
                <a:gd name="T99" fmla="*/ 17 h 102"/>
                <a:gd name="T100" fmla="*/ 11 w 36"/>
                <a:gd name="T101" fmla="*/ 17 h 102"/>
                <a:gd name="T102" fmla="*/ 9 w 36"/>
                <a:gd name="T103" fmla="*/ 16 h 102"/>
                <a:gd name="T104" fmla="*/ 7 w 36"/>
                <a:gd name="T105" fmla="*/ 14 h 102"/>
                <a:gd name="T106" fmla="*/ 7 w 36"/>
                <a:gd name="T107" fmla="*/ 14 h 102"/>
                <a:gd name="T108" fmla="*/ 7 w 36"/>
                <a:gd name="T10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 h="102">
                  <a:moveTo>
                    <a:pt x="7" y="14"/>
                  </a:moveTo>
                  <a:lnTo>
                    <a:pt x="9" y="11"/>
                  </a:lnTo>
                  <a:lnTo>
                    <a:pt x="11" y="10"/>
                  </a:lnTo>
                  <a:lnTo>
                    <a:pt x="14" y="7"/>
                  </a:lnTo>
                  <a:lnTo>
                    <a:pt x="17" y="5"/>
                  </a:lnTo>
                  <a:lnTo>
                    <a:pt x="20" y="2"/>
                  </a:lnTo>
                  <a:lnTo>
                    <a:pt x="23" y="1"/>
                  </a:lnTo>
                  <a:lnTo>
                    <a:pt x="27" y="0"/>
                  </a:lnTo>
                  <a:lnTo>
                    <a:pt x="33" y="0"/>
                  </a:lnTo>
                  <a:lnTo>
                    <a:pt x="33" y="0"/>
                  </a:lnTo>
                  <a:lnTo>
                    <a:pt x="33" y="1"/>
                  </a:lnTo>
                  <a:lnTo>
                    <a:pt x="33" y="4"/>
                  </a:lnTo>
                  <a:lnTo>
                    <a:pt x="35" y="5"/>
                  </a:lnTo>
                  <a:lnTo>
                    <a:pt x="35" y="8"/>
                  </a:lnTo>
                  <a:lnTo>
                    <a:pt x="35" y="10"/>
                  </a:lnTo>
                  <a:lnTo>
                    <a:pt x="35" y="11"/>
                  </a:lnTo>
                  <a:lnTo>
                    <a:pt x="35" y="13"/>
                  </a:lnTo>
                  <a:lnTo>
                    <a:pt x="30" y="20"/>
                  </a:lnTo>
                  <a:lnTo>
                    <a:pt x="29" y="25"/>
                  </a:lnTo>
                  <a:lnTo>
                    <a:pt x="30" y="31"/>
                  </a:lnTo>
                  <a:lnTo>
                    <a:pt x="27" y="41"/>
                  </a:lnTo>
                  <a:lnTo>
                    <a:pt x="23" y="49"/>
                  </a:lnTo>
                  <a:lnTo>
                    <a:pt x="21" y="53"/>
                  </a:lnTo>
                  <a:lnTo>
                    <a:pt x="12" y="61"/>
                  </a:lnTo>
                  <a:lnTo>
                    <a:pt x="12" y="68"/>
                  </a:lnTo>
                  <a:lnTo>
                    <a:pt x="7" y="78"/>
                  </a:lnTo>
                  <a:lnTo>
                    <a:pt x="7" y="82"/>
                  </a:lnTo>
                  <a:lnTo>
                    <a:pt x="7" y="84"/>
                  </a:lnTo>
                  <a:lnTo>
                    <a:pt x="7" y="88"/>
                  </a:lnTo>
                  <a:lnTo>
                    <a:pt x="7" y="92"/>
                  </a:lnTo>
                  <a:lnTo>
                    <a:pt x="7" y="98"/>
                  </a:lnTo>
                  <a:lnTo>
                    <a:pt x="7" y="101"/>
                  </a:lnTo>
                  <a:lnTo>
                    <a:pt x="5" y="101"/>
                  </a:lnTo>
                  <a:lnTo>
                    <a:pt x="4" y="97"/>
                  </a:lnTo>
                  <a:lnTo>
                    <a:pt x="1" y="85"/>
                  </a:lnTo>
                  <a:lnTo>
                    <a:pt x="1" y="82"/>
                  </a:lnTo>
                  <a:lnTo>
                    <a:pt x="0" y="79"/>
                  </a:lnTo>
                  <a:lnTo>
                    <a:pt x="0" y="74"/>
                  </a:lnTo>
                  <a:lnTo>
                    <a:pt x="0" y="70"/>
                  </a:lnTo>
                  <a:lnTo>
                    <a:pt x="0" y="65"/>
                  </a:lnTo>
                  <a:lnTo>
                    <a:pt x="0" y="61"/>
                  </a:lnTo>
                  <a:lnTo>
                    <a:pt x="0" y="58"/>
                  </a:lnTo>
                  <a:lnTo>
                    <a:pt x="0" y="56"/>
                  </a:lnTo>
                  <a:lnTo>
                    <a:pt x="1" y="47"/>
                  </a:lnTo>
                  <a:lnTo>
                    <a:pt x="7" y="44"/>
                  </a:lnTo>
                  <a:lnTo>
                    <a:pt x="7" y="34"/>
                  </a:lnTo>
                  <a:lnTo>
                    <a:pt x="12" y="25"/>
                  </a:lnTo>
                  <a:lnTo>
                    <a:pt x="14" y="23"/>
                  </a:lnTo>
                  <a:lnTo>
                    <a:pt x="14" y="20"/>
                  </a:lnTo>
                  <a:lnTo>
                    <a:pt x="14" y="17"/>
                  </a:lnTo>
                  <a:lnTo>
                    <a:pt x="11" y="17"/>
                  </a:lnTo>
                  <a:lnTo>
                    <a:pt x="9" y="16"/>
                  </a:lnTo>
                  <a:lnTo>
                    <a:pt x="7" y="14"/>
                  </a:lnTo>
                  <a:lnTo>
                    <a:pt x="7" y="14"/>
                  </a:lnTo>
                  <a:lnTo>
                    <a:pt x="7" y="14"/>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02" name="Freeform 144"/>
            <p:cNvSpPr>
              <a:spLocks/>
            </p:cNvSpPr>
            <p:nvPr/>
          </p:nvSpPr>
          <p:spPr bwMode="auto">
            <a:xfrm>
              <a:off x="3341605" y="4734233"/>
              <a:ext cx="24113" cy="68306"/>
            </a:xfrm>
            <a:custGeom>
              <a:avLst/>
              <a:gdLst>
                <a:gd name="T0" fmla="*/ 7 w 36"/>
                <a:gd name="T1" fmla="*/ 14 h 102"/>
                <a:gd name="T2" fmla="*/ 7 w 36"/>
                <a:gd name="T3" fmla="*/ 14 h 102"/>
                <a:gd name="T4" fmla="*/ 9 w 36"/>
                <a:gd name="T5" fmla="*/ 11 h 102"/>
                <a:gd name="T6" fmla="*/ 11 w 36"/>
                <a:gd name="T7" fmla="*/ 10 h 102"/>
                <a:gd name="T8" fmla="*/ 14 w 36"/>
                <a:gd name="T9" fmla="*/ 7 h 102"/>
                <a:gd name="T10" fmla="*/ 17 w 36"/>
                <a:gd name="T11" fmla="*/ 5 h 102"/>
                <a:gd name="T12" fmla="*/ 20 w 36"/>
                <a:gd name="T13" fmla="*/ 2 h 102"/>
                <a:gd name="T14" fmla="*/ 23 w 36"/>
                <a:gd name="T15" fmla="*/ 1 h 102"/>
                <a:gd name="T16" fmla="*/ 27 w 36"/>
                <a:gd name="T17" fmla="*/ 0 h 102"/>
                <a:gd name="T18" fmla="*/ 33 w 36"/>
                <a:gd name="T19" fmla="*/ 0 h 102"/>
                <a:gd name="T20" fmla="*/ 33 w 36"/>
                <a:gd name="T21" fmla="*/ 0 h 102"/>
                <a:gd name="T22" fmla="*/ 33 w 36"/>
                <a:gd name="T23" fmla="*/ 0 h 102"/>
                <a:gd name="T24" fmla="*/ 33 w 36"/>
                <a:gd name="T25" fmla="*/ 1 h 102"/>
                <a:gd name="T26" fmla="*/ 33 w 36"/>
                <a:gd name="T27" fmla="*/ 4 h 102"/>
                <a:gd name="T28" fmla="*/ 35 w 36"/>
                <a:gd name="T29" fmla="*/ 5 h 102"/>
                <a:gd name="T30" fmla="*/ 35 w 36"/>
                <a:gd name="T31" fmla="*/ 8 h 102"/>
                <a:gd name="T32" fmla="*/ 35 w 36"/>
                <a:gd name="T33" fmla="*/ 10 h 102"/>
                <a:gd name="T34" fmla="*/ 35 w 36"/>
                <a:gd name="T35" fmla="*/ 11 h 102"/>
                <a:gd name="T36" fmla="*/ 35 w 36"/>
                <a:gd name="T37" fmla="*/ 13 h 102"/>
                <a:gd name="T38" fmla="*/ 30 w 36"/>
                <a:gd name="T39" fmla="*/ 20 h 102"/>
                <a:gd name="T40" fmla="*/ 29 w 36"/>
                <a:gd name="T41" fmla="*/ 25 h 102"/>
                <a:gd name="T42" fmla="*/ 30 w 36"/>
                <a:gd name="T43" fmla="*/ 31 h 102"/>
                <a:gd name="T44" fmla="*/ 27 w 36"/>
                <a:gd name="T45" fmla="*/ 41 h 102"/>
                <a:gd name="T46" fmla="*/ 23 w 36"/>
                <a:gd name="T47" fmla="*/ 49 h 102"/>
                <a:gd name="T48" fmla="*/ 21 w 36"/>
                <a:gd name="T49" fmla="*/ 53 h 102"/>
                <a:gd name="T50" fmla="*/ 12 w 36"/>
                <a:gd name="T51" fmla="*/ 61 h 102"/>
                <a:gd name="T52" fmla="*/ 12 w 36"/>
                <a:gd name="T53" fmla="*/ 68 h 102"/>
                <a:gd name="T54" fmla="*/ 7 w 36"/>
                <a:gd name="T55" fmla="*/ 78 h 102"/>
                <a:gd name="T56" fmla="*/ 7 w 36"/>
                <a:gd name="T57" fmla="*/ 82 h 102"/>
                <a:gd name="T58" fmla="*/ 7 w 36"/>
                <a:gd name="T59" fmla="*/ 82 h 102"/>
                <a:gd name="T60" fmla="*/ 7 w 36"/>
                <a:gd name="T61" fmla="*/ 84 h 102"/>
                <a:gd name="T62" fmla="*/ 7 w 36"/>
                <a:gd name="T63" fmla="*/ 88 h 102"/>
                <a:gd name="T64" fmla="*/ 7 w 36"/>
                <a:gd name="T65" fmla="*/ 92 h 102"/>
                <a:gd name="T66" fmla="*/ 7 w 36"/>
                <a:gd name="T67" fmla="*/ 98 h 102"/>
                <a:gd name="T68" fmla="*/ 7 w 36"/>
                <a:gd name="T69" fmla="*/ 101 h 102"/>
                <a:gd name="T70" fmla="*/ 5 w 36"/>
                <a:gd name="T71" fmla="*/ 101 h 102"/>
                <a:gd name="T72" fmla="*/ 4 w 36"/>
                <a:gd name="T73" fmla="*/ 97 h 102"/>
                <a:gd name="T74" fmla="*/ 1 w 36"/>
                <a:gd name="T75" fmla="*/ 85 h 102"/>
                <a:gd name="T76" fmla="*/ 1 w 36"/>
                <a:gd name="T77" fmla="*/ 85 h 102"/>
                <a:gd name="T78" fmla="*/ 1 w 36"/>
                <a:gd name="T79" fmla="*/ 82 h 102"/>
                <a:gd name="T80" fmla="*/ 0 w 36"/>
                <a:gd name="T81" fmla="*/ 79 h 102"/>
                <a:gd name="T82" fmla="*/ 0 w 36"/>
                <a:gd name="T83" fmla="*/ 74 h 102"/>
                <a:gd name="T84" fmla="*/ 0 w 36"/>
                <a:gd name="T85" fmla="*/ 70 h 102"/>
                <a:gd name="T86" fmla="*/ 0 w 36"/>
                <a:gd name="T87" fmla="*/ 65 h 102"/>
                <a:gd name="T88" fmla="*/ 0 w 36"/>
                <a:gd name="T89" fmla="*/ 61 h 102"/>
                <a:gd name="T90" fmla="*/ 0 w 36"/>
                <a:gd name="T91" fmla="*/ 58 h 102"/>
                <a:gd name="T92" fmla="*/ 0 w 36"/>
                <a:gd name="T93" fmla="*/ 56 h 102"/>
                <a:gd name="T94" fmla="*/ 1 w 36"/>
                <a:gd name="T95" fmla="*/ 47 h 102"/>
                <a:gd name="T96" fmla="*/ 7 w 36"/>
                <a:gd name="T97" fmla="*/ 44 h 102"/>
                <a:gd name="T98" fmla="*/ 7 w 36"/>
                <a:gd name="T99" fmla="*/ 34 h 102"/>
                <a:gd name="T100" fmla="*/ 12 w 36"/>
                <a:gd name="T101" fmla="*/ 25 h 102"/>
                <a:gd name="T102" fmla="*/ 12 w 36"/>
                <a:gd name="T103" fmla="*/ 25 h 102"/>
                <a:gd name="T104" fmla="*/ 14 w 36"/>
                <a:gd name="T105" fmla="*/ 23 h 102"/>
                <a:gd name="T106" fmla="*/ 14 w 36"/>
                <a:gd name="T107" fmla="*/ 20 h 102"/>
                <a:gd name="T108" fmla="*/ 14 w 36"/>
                <a:gd name="T109" fmla="*/ 17 h 102"/>
                <a:gd name="T110" fmla="*/ 11 w 36"/>
                <a:gd name="T111" fmla="*/ 17 h 102"/>
                <a:gd name="T112" fmla="*/ 9 w 36"/>
                <a:gd name="T113" fmla="*/ 16 h 102"/>
                <a:gd name="T114" fmla="*/ 7 w 36"/>
                <a:gd name="T115" fmla="*/ 14 h 102"/>
                <a:gd name="T116" fmla="*/ 7 w 36"/>
                <a:gd name="T117" fmla="*/ 14 h 102"/>
                <a:gd name="T118" fmla="*/ 7 w 36"/>
                <a:gd name="T1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102">
                  <a:moveTo>
                    <a:pt x="7" y="14"/>
                  </a:moveTo>
                  <a:lnTo>
                    <a:pt x="7" y="14"/>
                  </a:lnTo>
                  <a:lnTo>
                    <a:pt x="9" y="11"/>
                  </a:lnTo>
                  <a:lnTo>
                    <a:pt x="11" y="10"/>
                  </a:lnTo>
                  <a:lnTo>
                    <a:pt x="14" y="7"/>
                  </a:lnTo>
                  <a:lnTo>
                    <a:pt x="17" y="5"/>
                  </a:lnTo>
                  <a:lnTo>
                    <a:pt x="20" y="2"/>
                  </a:lnTo>
                  <a:lnTo>
                    <a:pt x="23" y="1"/>
                  </a:lnTo>
                  <a:lnTo>
                    <a:pt x="27" y="0"/>
                  </a:lnTo>
                  <a:lnTo>
                    <a:pt x="33" y="0"/>
                  </a:lnTo>
                  <a:lnTo>
                    <a:pt x="33" y="0"/>
                  </a:lnTo>
                  <a:lnTo>
                    <a:pt x="33" y="0"/>
                  </a:lnTo>
                  <a:lnTo>
                    <a:pt x="33" y="1"/>
                  </a:lnTo>
                  <a:lnTo>
                    <a:pt x="33" y="4"/>
                  </a:lnTo>
                  <a:lnTo>
                    <a:pt x="35" y="5"/>
                  </a:lnTo>
                  <a:lnTo>
                    <a:pt x="35" y="8"/>
                  </a:lnTo>
                  <a:lnTo>
                    <a:pt x="35" y="10"/>
                  </a:lnTo>
                  <a:lnTo>
                    <a:pt x="35" y="11"/>
                  </a:lnTo>
                  <a:lnTo>
                    <a:pt x="35" y="13"/>
                  </a:lnTo>
                  <a:lnTo>
                    <a:pt x="30" y="20"/>
                  </a:lnTo>
                  <a:lnTo>
                    <a:pt x="29" y="25"/>
                  </a:lnTo>
                  <a:lnTo>
                    <a:pt x="30" y="31"/>
                  </a:lnTo>
                  <a:lnTo>
                    <a:pt x="27" y="41"/>
                  </a:lnTo>
                  <a:lnTo>
                    <a:pt x="23" y="49"/>
                  </a:lnTo>
                  <a:lnTo>
                    <a:pt x="21" y="53"/>
                  </a:lnTo>
                  <a:lnTo>
                    <a:pt x="12" y="61"/>
                  </a:lnTo>
                  <a:lnTo>
                    <a:pt x="12" y="68"/>
                  </a:lnTo>
                  <a:lnTo>
                    <a:pt x="7" y="78"/>
                  </a:lnTo>
                  <a:lnTo>
                    <a:pt x="7" y="82"/>
                  </a:lnTo>
                  <a:lnTo>
                    <a:pt x="7" y="82"/>
                  </a:lnTo>
                  <a:lnTo>
                    <a:pt x="7" y="84"/>
                  </a:lnTo>
                  <a:lnTo>
                    <a:pt x="7" y="88"/>
                  </a:lnTo>
                  <a:lnTo>
                    <a:pt x="7" y="92"/>
                  </a:lnTo>
                  <a:lnTo>
                    <a:pt x="7" y="98"/>
                  </a:lnTo>
                  <a:lnTo>
                    <a:pt x="7" y="101"/>
                  </a:lnTo>
                  <a:lnTo>
                    <a:pt x="5" y="101"/>
                  </a:lnTo>
                  <a:lnTo>
                    <a:pt x="4" y="97"/>
                  </a:lnTo>
                  <a:lnTo>
                    <a:pt x="1" y="85"/>
                  </a:lnTo>
                  <a:lnTo>
                    <a:pt x="1" y="85"/>
                  </a:lnTo>
                  <a:lnTo>
                    <a:pt x="1" y="82"/>
                  </a:lnTo>
                  <a:lnTo>
                    <a:pt x="0" y="79"/>
                  </a:lnTo>
                  <a:lnTo>
                    <a:pt x="0" y="74"/>
                  </a:lnTo>
                  <a:lnTo>
                    <a:pt x="0" y="70"/>
                  </a:lnTo>
                  <a:lnTo>
                    <a:pt x="0" y="65"/>
                  </a:lnTo>
                  <a:lnTo>
                    <a:pt x="0" y="61"/>
                  </a:lnTo>
                  <a:lnTo>
                    <a:pt x="0" y="58"/>
                  </a:lnTo>
                  <a:lnTo>
                    <a:pt x="0" y="56"/>
                  </a:lnTo>
                  <a:lnTo>
                    <a:pt x="1" y="47"/>
                  </a:lnTo>
                  <a:lnTo>
                    <a:pt x="7" y="44"/>
                  </a:lnTo>
                  <a:lnTo>
                    <a:pt x="7" y="34"/>
                  </a:lnTo>
                  <a:lnTo>
                    <a:pt x="12" y="25"/>
                  </a:lnTo>
                  <a:lnTo>
                    <a:pt x="12" y="25"/>
                  </a:lnTo>
                  <a:lnTo>
                    <a:pt x="14" y="23"/>
                  </a:lnTo>
                  <a:lnTo>
                    <a:pt x="14" y="20"/>
                  </a:lnTo>
                  <a:lnTo>
                    <a:pt x="14" y="17"/>
                  </a:lnTo>
                  <a:lnTo>
                    <a:pt x="11" y="17"/>
                  </a:lnTo>
                  <a:lnTo>
                    <a:pt x="9" y="16"/>
                  </a:lnTo>
                  <a:lnTo>
                    <a:pt x="7" y="14"/>
                  </a:lnTo>
                  <a:lnTo>
                    <a:pt x="7" y="14"/>
                  </a:lnTo>
                  <a:lnTo>
                    <a:pt x="7" y="14"/>
                  </a:lnTo>
                </a:path>
              </a:pathLst>
            </a:custGeom>
            <a:solidFill>
              <a:schemeClr val="accent2">
                <a:lumMod val="7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03" name="Freeform 145"/>
            <p:cNvSpPr>
              <a:spLocks/>
            </p:cNvSpPr>
            <p:nvPr/>
          </p:nvSpPr>
          <p:spPr bwMode="auto">
            <a:xfrm>
              <a:off x="2918430" y="4667170"/>
              <a:ext cx="443068" cy="250247"/>
            </a:xfrm>
            <a:custGeom>
              <a:avLst/>
              <a:gdLst>
                <a:gd name="T0" fmla="*/ 647 w 660"/>
                <a:gd name="T1" fmla="*/ 251 h 373"/>
                <a:gd name="T2" fmla="*/ 656 w 660"/>
                <a:gd name="T3" fmla="*/ 260 h 373"/>
                <a:gd name="T4" fmla="*/ 628 w 660"/>
                <a:gd name="T5" fmla="*/ 225 h 373"/>
                <a:gd name="T6" fmla="*/ 614 w 660"/>
                <a:gd name="T7" fmla="*/ 222 h 373"/>
                <a:gd name="T8" fmla="*/ 615 w 660"/>
                <a:gd name="T9" fmla="*/ 233 h 373"/>
                <a:gd name="T10" fmla="*/ 608 w 660"/>
                <a:gd name="T11" fmla="*/ 234 h 373"/>
                <a:gd name="T12" fmla="*/ 562 w 660"/>
                <a:gd name="T13" fmla="*/ 210 h 373"/>
                <a:gd name="T14" fmla="*/ 612 w 660"/>
                <a:gd name="T15" fmla="*/ 213 h 373"/>
                <a:gd name="T16" fmla="*/ 593 w 660"/>
                <a:gd name="T17" fmla="*/ 197 h 373"/>
                <a:gd name="T18" fmla="*/ 596 w 660"/>
                <a:gd name="T19" fmla="*/ 167 h 373"/>
                <a:gd name="T20" fmla="*/ 579 w 660"/>
                <a:gd name="T21" fmla="*/ 154 h 373"/>
                <a:gd name="T22" fmla="*/ 587 w 660"/>
                <a:gd name="T23" fmla="*/ 123 h 373"/>
                <a:gd name="T24" fmla="*/ 560 w 660"/>
                <a:gd name="T25" fmla="*/ 107 h 373"/>
                <a:gd name="T26" fmla="*/ 525 w 660"/>
                <a:gd name="T27" fmla="*/ 93 h 373"/>
                <a:gd name="T28" fmla="*/ 515 w 660"/>
                <a:gd name="T29" fmla="*/ 93 h 373"/>
                <a:gd name="T30" fmla="*/ 500 w 660"/>
                <a:gd name="T31" fmla="*/ 93 h 373"/>
                <a:gd name="T32" fmla="*/ 500 w 660"/>
                <a:gd name="T33" fmla="*/ 66 h 373"/>
                <a:gd name="T34" fmla="*/ 515 w 660"/>
                <a:gd name="T35" fmla="*/ 47 h 373"/>
                <a:gd name="T36" fmla="*/ 491 w 660"/>
                <a:gd name="T37" fmla="*/ 24 h 373"/>
                <a:gd name="T38" fmla="*/ 470 w 660"/>
                <a:gd name="T39" fmla="*/ 11 h 373"/>
                <a:gd name="T40" fmla="*/ 459 w 660"/>
                <a:gd name="T41" fmla="*/ 2 h 373"/>
                <a:gd name="T42" fmla="*/ 450 w 660"/>
                <a:gd name="T43" fmla="*/ 8 h 373"/>
                <a:gd name="T44" fmla="*/ 434 w 660"/>
                <a:gd name="T45" fmla="*/ 15 h 373"/>
                <a:gd name="T46" fmla="*/ 407 w 660"/>
                <a:gd name="T47" fmla="*/ 2 h 373"/>
                <a:gd name="T48" fmla="*/ 393 w 660"/>
                <a:gd name="T49" fmla="*/ 33 h 373"/>
                <a:gd name="T50" fmla="*/ 378 w 660"/>
                <a:gd name="T51" fmla="*/ 60 h 373"/>
                <a:gd name="T52" fmla="*/ 371 w 660"/>
                <a:gd name="T53" fmla="*/ 74 h 373"/>
                <a:gd name="T54" fmla="*/ 360 w 660"/>
                <a:gd name="T55" fmla="*/ 71 h 373"/>
                <a:gd name="T56" fmla="*/ 351 w 660"/>
                <a:gd name="T57" fmla="*/ 90 h 373"/>
                <a:gd name="T58" fmla="*/ 348 w 660"/>
                <a:gd name="T59" fmla="*/ 99 h 373"/>
                <a:gd name="T60" fmla="*/ 339 w 660"/>
                <a:gd name="T61" fmla="*/ 117 h 373"/>
                <a:gd name="T62" fmla="*/ 314 w 660"/>
                <a:gd name="T63" fmla="*/ 107 h 373"/>
                <a:gd name="T64" fmla="*/ 308 w 660"/>
                <a:gd name="T65" fmla="*/ 126 h 373"/>
                <a:gd name="T66" fmla="*/ 303 w 660"/>
                <a:gd name="T67" fmla="*/ 138 h 373"/>
                <a:gd name="T68" fmla="*/ 297 w 660"/>
                <a:gd name="T69" fmla="*/ 153 h 373"/>
                <a:gd name="T70" fmla="*/ 291 w 660"/>
                <a:gd name="T71" fmla="*/ 177 h 373"/>
                <a:gd name="T72" fmla="*/ 276 w 660"/>
                <a:gd name="T73" fmla="*/ 203 h 373"/>
                <a:gd name="T74" fmla="*/ 276 w 660"/>
                <a:gd name="T75" fmla="*/ 213 h 373"/>
                <a:gd name="T76" fmla="*/ 264 w 660"/>
                <a:gd name="T77" fmla="*/ 240 h 373"/>
                <a:gd name="T78" fmla="*/ 251 w 660"/>
                <a:gd name="T79" fmla="*/ 240 h 373"/>
                <a:gd name="T80" fmla="*/ 234 w 660"/>
                <a:gd name="T81" fmla="*/ 246 h 373"/>
                <a:gd name="T82" fmla="*/ 230 w 660"/>
                <a:gd name="T83" fmla="*/ 258 h 373"/>
                <a:gd name="T84" fmla="*/ 221 w 660"/>
                <a:gd name="T85" fmla="*/ 263 h 373"/>
                <a:gd name="T86" fmla="*/ 197 w 660"/>
                <a:gd name="T87" fmla="*/ 269 h 373"/>
                <a:gd name="T88" fmla="*/ 186 w 660"/>
                <a:gd name="T89" fmla="*/ 272 h 373"/>
                <a:gd name="T90" fmla="*/ 163 w 660"/>
                <a:gd name="T91" fmla="*/ 276 h 373"/>
                <a:gd name="T92" fmla="*/ 141 w 660"/>
                <a:gd name="T93" fmla="*/ 257 h 373"/>
                <a:gd name="T94" fmla="*/ 119 w 660"/>
                <a:gd name="T95" fmla="*/ 273 h 373"/>
                <a:gd name="T96" fmla="*/ 120 w 660"/>
                <a:gd name="T97" fmla="*/ 270 h 373"/>
                <a:gd name="T98" fmla="*/ 96 w 660"/>
                <a:gd name="T99" fmla="*/ 290 h 373"/>
                <a:gd name="T100" fmla="*/ 83 w 660"/>
                <a:gd name="T101" fmla="*/ 310 h 373"/>
                <a:gd name="T102" fmla="*/ 75 w 660"/>
                <a:gd name="T103" fmla="*/ 321 h 373"/>
                <a:gd name="T104" fmla="*/ 71 w 660"/>
                <a:gd name="T105" fmla="*/ 330 h 373"/>
                <a:gd name="T106" fmla="*/ 54 w 660"/>
                <a:gd name="T107" fmla="*/ 341 h 373"/>
                <a:gd name="T108" fmla="*/ 44 w 660"/>
                <a:gd name="T109" fmla="*/ 348 h 373"/>
                <a:gd name="T110" fmla="*/ 18 w 660"/>
                <a:gd name="T111" fmla="*/ 362 h 373"/>
                <a:gd name="T112" fmla="*/ 0 w 660"/>
                <a:gd name="T113" fmla="*/ 372 h 373"/>
                <a:gd name="T114" fmla="*/ 177 w 660"/>
                <a:gd name="T115" fmla="*/ 342 h 373"/>
                <a:gd name="T116" fmla="*/ 210 w 660"/>
                <a:gd name="T117" fmla="*/ 341 h 373"/>
                <a:gd name="T118" fmla="*/ 276 w 660"/>
                <a:gd name="T119" fmla="*/ 332 h 373"/>
                <a:gd name="T120" fmla="*/ 374 w 660"/>
                <a:gd name="T121" fmla="*/ 317 h 373"/>
                <a:gd name="T122" fmla="*/ 496 w 660"/>
                <a:gd name="T123" fmla="*/ 296 h 373"/>
                <a:gd name="T124" fmla="*/ 641 w 660"/>
                <a:gd name="T125" fmla="*/ 26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0" h="373">
                  <a:moveTo>
                    <a:pt x="645" y="261"/>
                  </a:moveTo>
                  <a:lnTo>
                    <a:pt x="647" y="261"/>
                  </a:lnTo>
                  <a:lnTo>
                    <a:pt x="648" y="263"/>
                  </a:lnTo>
                  <a:lnTo>
                    <a:pt x="650" y="263"/>
                  </a:lnTo>
                  <a:lnTo>
                    <a:pt x="650" y="261"/>
                  </a:lnTo>
                  <a:lnTo>
                    <a:pt x="647" y="251"/>
                  </a:lnTo>
                  <a:lnTo>
                    <a:pt x="647" y="248"/>
                  </a:lnTo>
                  <a:lnTo>
                    <a:pt x="647" y="248"/>
                  </a:lnTo>
                  <a:lnTo>
                    <a:pt x="648" y="248"/>
                  </a:lnTo>
                  <a:lnTo>
                    <a:pt x="651" y="251"/>
                  </a:lnTo>
                  <a:lnTo>
                    <a:pt x="653" y="257"/>
                  </a:lnTo>
                  <a:lnTo>
                    <a:pt x="656" y="260"/>
                  </a:lnTo>
                  <a:lnTo>
                    <a:pt x="656" y="261"/>
                  </a:lnTo>
                  <a:lnTo>
                    <a:pt x="659" y="257"/>
                  </a:lnTo>
                  <a:lnTo>
                    <a:pt x="642" y="222"/>
                  </a:lnTo>
                  <a:lnTo>
                    <a:pt x="635" y="221"/>
                  </a:lnTo>
                  <a:lnTo>
                    <a:pt x="629" y="225"/>
                  </a:lnTo>
                  <a:lnTo>
                    <a:pt x="628" y="225"/>
                  </a:lnTo>
                  <a:lnTo>
                    <a:pt x="626" y="225"/>
                  </a:lnTo>
                  <a:lnTo>
                    <a:pt x="624" y="225"/>
                  </a:lnTo>
                  <a:lnTo>
                    <a:pt x="623" y="225"/>
                  </a:lnTo>
                  <a:lnTo>
                    <a:pt x="618" y="222"/>
                  </a:lnTo>
                  <a:lnTo>
                    <a:pt x="615" y="221"/>
                  </a:lnTo>
                  <a:lnTo>
                    <a:pt x="614" y="222"/>
                  </a:lnTo>
                  <a:lnTo>
                    <a:pt x="612" y="224"/>
                  </a:lnTo>
                  <a:lnTo>
                    <a:pt x="612" y="225"/>
                  </a:lnTo>
                  <a:lnTo>
                    <a:pt x="612" y="227"/>
                  </a:lnTo>
                  <a:lnTo>
                    <a:pt x="612" y="228"/>
                  </a:lnTo>
                  <a:lnTo>
                    <a:pt x="612" y="230"/>
                  </a:lnTo>
                  <a:lnTo>
                    <a:pt x="615" y="233"/>
                  </a:lnTo>
                  <a:lnTo>
                    <a:pt x="617" y="236"/>
                  </a:lnTo>
                  <a:lnTo>
                    <a:pt x="615" y="236"/>
                  </a:lnTo>
                  <a:lnTo>
                    <a:pt x="614" y="236"/>
                  </a:lnTo>
                  <a:lnTo>
                    <a:pt x="612" y="236"/>
                  </a:lnTo>
                  <a:lnTo>
                    <a:pt x="609" y="234"/>
                  </a:lnTo>
                  <a:lnTo>
                    <a:pt x="608" y="234"/>
                  </a:lnTo>
                  <a:lnTo>
                    <a:pt x="608" y="233"/>
                  </a:lnTo>
                  <a:lnTo>
                    <a:pt x="599" y="233"/>
                  </a:lnTo>
                  <a:lnTo>
                    <a:pt x="593" y="227"/>
                  </a:lnTo>
                  <a:lnTo>
                    <a:pt x="587" y="224"/>
                  </a:lnTo>
                  <a:lnTo>
                    <a:pt x="578" y="212"/>
                  </a:lnTo>
                  <a:lnTo>
                    <a:pt x="562" y="210"/>
                  </a:lnTo>
                  <a:lnTo>
                    <a:pt x="552" y="209"/>
                  </a:lnTo>
                  <a:lnTo>
                    <a:pt x="536" y="203"/>
                  </a:lnTo>
                  <a:lnTo>
                    <a:pt x="549" y="201"/>
                  </a:lnTo>
                  <a:lnTo>
                    <a:pt x="581" y="206"/>
                  </a:lnTo>
                  <a:lnTo>
                    <a:pt x="602" y="224"/>
                  </a:lnTo>
                  <a:lnTo>
                    <a:pt x="612" y="213"/>
                  </a:lnTo>
                  <a:lnTo>
                    <a:pt x="596" y="201"/>
                  </a:lnTo>
                  <a:lnTo>
                    <a:pt x="579" y="194"/>
                  </a:lnTo>
                  <a:lnTo>
                    <a:pt x="562" y="179"/>
                  </a:lnTo>
                  <a:lnTo>
                    <a:pt x="568" y="180"/>
                  </a:lnTo>
                  <a:lnTo>
                    <a:pt x="585" y="192"/>
                  </a:lnTo>
                  <a:lnTo>
                    <a:pt x="593" y="197"/>
                  </a:lnTo>
                  <a:lnTo>
                    <a:pt x="599" y="192"/>
                  </a:lnTo>
                  <a:lnTo>
                    <a:pt x="593" y="186"/>
                  </a:lnTo>
                  <a:lnTo>
                    <a:pt x="593" y="179"/>
                  </a:lnTo>
                  <a:lnTo>
                    <a:pt x="606" y="186"/>
                  </a:lnTo>
                  <a:lnTo>
                    <a:pt x="606" y="174"/>
                  </a:lnTo>
                  <a:lnTo>
                    <a:pt x="596" y="167"/>
                  </a:lnTo>
                  <a:lnTo>
                    <a:pt x="593" y="159"/>
                  </a:lnTo>
                  <a:lnTo>
                    <a:pt x="578" y="158"/>
                  </a:lnTo>
                  <a:lnTo>
                    <a:pt x="557" y="143"/>
                  </a:lnTo>
                  <a:lnTo>
                    <a:pt x="542" y="126"/>
                  </a:lnTo>
                  <a:lnTo>
                    <a:pt x="560" y="141"/>
                  </a:lnTo>
                  <a:lnTo>
                    <a:pt x="579" y="154"/>
                  </a:lnTo>
                  <a:lnTo>
                    <a:pt x="593" y="155"/>
                  </a:lnTo>
                  <a:lnTo>
                    <a:pt x="593" y="137"/>
                  </a:lnTo>
                  <a:lnTo>
                    <a:pt x="599" y="129"/>
                  </a:lnTo>
                  <a:lnTo>
                    <a:pt x="599" y="125"/>
                  </a:lnTo>
                  <a:lnTo>
                    <a:pt x="593" y="125"/>
                  </a:lnTo>
                  <a:lnTo>
                    <a:pt x="587" y="123"/>
                  </a:lnTo>
                  <a:lnTo>
                    <a:pt x="581" y="120"/>
                  </a:lnTo>
                  <a:lnTo>
                    <a:pt x="573" y="117"/>
                  </a:lnTo>
                  <a:lnTo>
                    <a:pt x="569" y="113"/>
                  </a:lnTo>
                  <a:lnTo>
                    <a:pt x="563" y="110"/>
                  </a:lnTo>
                  <a:lnTo>
                    <a:pt x="560" y="108"/>
                  </a:lnTo>
                  <a:lnTo>
                    <a:pt x="560" y="107"/>
                  </a:lnTo>
                  <a:lnTo>
                    <a:pt x="549" y="107"/>
                  </a:lnTo>
                  <a:lnTo>
                    <a:pt x="540" y="104"/>
                  </a:lnTo>
                  <a:lnTo>
                    <a:pt x="533" y="102"/>
                  </a:lnTo>
                  <a:lnTo>
                    <a:pt x="529" y="99"/>
                  </a:lnTo>
                  <a:lnTo>
                    <a:pt x="527" y="96"/>
                  </a:lnTo>
                  <a:lnTo>
                    <a:pt x="525" y="93"/>
                  </a:lnTo>
                  <a:lnTo>
                    <a:pt x="524" y="93"/>
                  </a:lnTo>
                  <a:lnTo>
                    <a:pt x="524" y="93"/>
                  </a:lnTo>
                  <a:lnTo>
                    <a:pt x="524" y="93"/>
                  </a:lnTo>
                  <a:lnTo>
                    <a:pt x="521" y="93"/>
                  </a:lnTo>
                  <a:lnTo>
                    <a:pt x="518" y="93"/>
                  </a:lnTo>
                  <a:lnTo>
                    <a:pt x="515" y="93"/>
                  </a:lnTo>
                  <a:lnTo>
                    <a:pt x="512" y="95"/>
                  </a:lnTo>
                  <a:lnTo>
                    <a:pt x="509" y="95"/>
                  </a:lnTo>
                  <a:lnTo>
                    <a:pt x="506" y="96"/>
                  </a:lnTo>
                  <a:lnTo>
                    <a:pt x="506" y="96"/>
                  </a:lnTo>
                  <a:lnTo>
                    <a:pt x="501" y="95"/>
                  </a:lnTo>
                  <a:lnTo>
                    <a:pt x="500" y="93"/>
                  </a:lnTo>
                  <a:lnTo>
                    <a:pt x="499" y="87"/>
                  </a:lnTo>
                  <a:lnTo>
                    <a:pt x="499" y="83"/>
                  </a:lnTo>
                  <a:lnTo>
                    <a:pt x="499" y="77"/>
                  </a:lnTo>
                  <a:lnTo>
                    <a:pt x="499" y="72"/>
                  </a:lnTo>
                  <a:lnTo>
                    <a:pt x="500" y="68"/>
                  </a:lnTo>
                  <a:lnTo>
                    <a:pt x="500" y="66"/>
                  </a:lnTo>
                  <a:lnTo>
                    <a:pt x="501" y="66"/>
                  </a:lnTo>
                  <a:lnTo>
                    <a:pt x="503" y="65"/>
                  </a:lnTo>
                  <a:lnTo>
                    <a:pt x="506" y="63"/>
                  </a:lnTo>
                  <a:lnTo>
                    <a:pt x="507" y="62"/>
                  </a:lnTo>
                  <a:lnTo>
                    <a:pt x="513" y="54"/>
                  </a:lnTo>
                  <a:lnTo>
                    <a:pt x="515" y="47"/>
                  </a:lnTo>
                  <a:lnTo>
                    <a:pt x="513" y="39"/>
                  </a:lnTo>
                  <a:lnTo>
                    <a:pt x="509" y="33"/>
                  </a:lnTo>
                  <a:lnTo>
                    <a:pt x="503" y="30"/>
                  </a:lnTo>
                  <a:lnTo>
                    <a:pt x="497" y="27"/>
                  </a:lnTo>
                  <a:lnTo>
                    <a:pt x="494" y="26"/>
                  </a:lnTo>
                  <a:lnTo>
                    <a:pt x="491" y="24"/>
                  </a:lnTo>
                  <a:lnTo>
                    <a:pt x="480" y="24"/>
                  </a:lnTo>
                  <a:lnTo>
                    <a:pt x="474" y="21"/>
                  </a:lnTo>
                  <a:lnTo>
                    <a:pt x="470" y="20"/>
                  </a:lnTo>
                  <a:lnTo>
                    <a:pt x="470" y="15"/>
                  </a:lnTo>
                  <a:lnTo>
                    <a:pt x="470" y="12"/>
                  </a:lnTo>
                  <a:lnTo>
                    <a:pt x="470" y="11"/>
                  </a:lnTo>
                  <a:lnTo>
                    <a:pt x="471" y="8"/>
                  </a:lnTo>
                  <a:lnTo>
                    <a:pt x="471" y="6"/>
                  </a:lnTo>
                  <a:lnTo>
                    <a:pt x="468" y="3"/>
                  </a:lnTo>
                  <a:lnTo>
                    <a:pt x="465" y="0"/>
                  </a:lnTo>
                  <a:lnTo>
                    <a:pt x="461" y="0"/>
                  </a:lnTo>
                  <a:lnTo>
                    <a:pt x="459" y="2"/>
                  </a:lnTo>
                  <a:lnTo>
                    <a:pt x="455" y="3"/>
                  </a:lnTo>
                  <a:lnTo>
                    <a:pt x="452" y="3"/>
                  </a:lnTo>
                  <a:lnTo>
                    <a:pt x="450" y="5"/>
                  </a:lnTo>
                  <a:lnTo>
                    <a:pt x="449" y="6"/>
                  </a:lnTo>
                  <a:lnTo>
                    <a:pt x="450" y="6"/>
                  </a:lnTo>
                  <a:lnTo>
                    <a:pt x="450" y="8"/>
                  </a:lnTo>
                  <a:lnTo>
                    <a:pt x="450" y="11"/>
                  </a:lnTo>
                  <a:lnTo>
                    <a:pt x="450" y="14"/>
                  </a:lnTo>
                  <a:lnTo>
                    <a:pt x="449" y="15"/>
                  </a:lnTo>
                  <a:lnTo>
                    <a:pt x="446" y="17"/>
                  </a:lnTo>
                  <a:lnTo>
                    <a:pt x="441" y="18"/>
                  </a:lnTo>
                  <a:lnTo>
                    <a:pt x="434" y="15"/>
                  </a:lnTo>
                  <a:lnTo>
                    <a:pt x="423" y="11"/>
                  </a:lnTo>
                  <a:lnTo>
                    <a:pt x="422" y="9"/>
                  </a:lnTo>
                  <a:lnTo>
                    <a:pt x="419" y="8"/>
                  </a:lnTo>
                  <a:lnTo>
                    <a:pt x="414" y="6"/>
                  </a:lnTo>
                  <a:lnTo>
                    <a:pt x="410" y="5"/>
                  </a:lnTo>
                  <a:lnTo>
                    <a:pt x="407" y="2"/>
                  </a:lnTo>
                  <a:lnTo>
                    <a:pt x="402" y="0"/>
                  </a:lnTo>
                  <a:lnTo>
                    <a:pt x="399" y="0"/>
                  </a:lnTo>
                  <a:lnTo>
                    <a:pt x="399" y="0"/>
                  </a:lnTo>
                  <a:lnTo>
                    <a:pt x="397" y="29"/>
                  </a:lnTo>
                  <a:lnTo>
                    <a:pt x="393" y="32"/>
                  </a:lnTo>
                  <a:lnTo>
                    <a:pt x="393" y="33"/>
                  </a:lnTo>
                  <a:lnTo>
                    <a:pt x="392" y="38"/>
                  </a:lnTo>
                  <a:lnTo>
                    <a:pt x="390" y="42"/>
                  </a:lnTo>
                  <a:lnTo>
                    <a:pt x="387" y="48"/>
                  </a:lnTo>
                  <a:lnTo>
                    <a:pt x="384" y="54"/>
                  </a:lnTo>
                  <a:lnTo>
                    <a:pt x="381" y="57"/>
                  </a:lnTo>
                  <a:lnTo>
                    <a:pt x="378" y="60"/>
                  </a:lnTo>
                  <a:lnTo>
                    <a:pt x="375" y="59"/>
                  </a:lnTo>
                  <a:lnTo>
                    <a:pt x="375" y="60"/>
                  </a:lnTo>
                  <a:lnTo>
                    <a:pt x="375" y="62"/>
                  </a:lnTo>
                  <a:lnTo>
                    <a:pt x="374" y="65"/>
                  </a:lnTo>
                  <a:lnTo>
                    <a:pt x="372" y="69"/>
                  </a:lnTo>
                  <a:lnTo>
                    <a:pt x="371" y="74"/>
                  </a:lnTo>
                  <a:lnTo>
                    <a:pt x="368" y="77"/>
                  </a:lnTo>
                  <a:lnTo>
                    <a:pt x="366" y="77"/>
                  </a:lnTo>
                  <a:lnTo>
                    <a:pt x="363" y="74"/>
                  </a:lnTo>
                  <a:lnTo>
                    <a:pt x="362" y="74"/>
                  </a:lnTo>
                  <a:lnTo>
                    <a:pt x="362" y="72"/>
                  </a:lnTo>
                  <a:lnTo>
                    <a:pt x="360" y="71"/>
                  </a:lnTo>
                  <a:lnTo>
                    <a:pt x="357" y="71"/>
                  </a:lnTo>
                  <a:lnTo>
                    <a:pt x="356" y="72"/>
                  </a:lnTo>
                  <a:lnTo>
                    <a:pt x="353" y="74"/>
                  </a:lnTo>
                  <a:lnTo>
                    <a:pt x="351" y="80"/>
                  </a:lnTo>
                  <a:lnTo>
                    <a:pt x="351" y="89"/>
                  </a:lnTo>
                  <a:lnTo>
                    <a:pt x="351" y="90"/>
                  </a:lnTo>
                  <a:lnTo>
                    <a:pt x="351" y="91"/>
                  </a:lnTo>
                  <a:lnTo>
                    <a:pt x="350" y="93"/>
                  </a:lnTo>
                  <a:lnTo>
                    <a:pt x="350" y="95"/>
                  </a:lnTo>
                  <a:lnTo>
                    <a:pt x="348" y="96"/>
                  </a:lnTo>
                  <a:lnTo>
                    <a:pt x="348" y="98"/>
                  </a:lnTo>
                  <a:lnTo>
                    <a:pt x="348" y="99"/>
                  </a:lnTo>
                  <a:lnTo>
                    <a:pt x="348" y="99"/>
                  </a:lnTo>
                  <a:lnTo>
                    <a:pt x="348" y="101"/>
                  </a:lnTo>
                  <a:lnTo>
                    <a:pt x="347" y="104"/>
                  </a:lnTo>
                  <a:lnTo>
                    <a:pt x="345" y="110"/>
                  </a:lnTo>
                  <a:lnTo>
                    <a:pt x="344" y="114"/>
                  </a:lnTo>
                  <a:lnTo>
                    <a:pt x="339" y="117"/>
                  </a:lnTo>
                  <a:lnTo>
                    <a:pt x="335" y="119"/>
                  </a:lnTo>
                  <a:lnTo>
                    <a:pt x="329" y="117"/>
                  </a:lnTo>
                  <a:lnTo>
                    <a:pt x="321" y="111"/>
                  </a:lnTo>
                  <a:lnTo>
                    <a:pt x="320" y="110"/>
                  </a:lnTo>
                  <a:lnTo>
                    <a:pt x="317" y="108"/>
                  </a:lnTo>
                  <a:lnTo>
                    <a:pt x="314" y="107"/>
                  </a:lnTo>
                  <a:lnTo>
                    <a:pt x="311" y="107"/>
                  </a:lnTo>
                  <a:lnTo>
                    <a:pt x="308" y="108"/>
                  </a:lnTo>
                  <a:lnTo>
                    <a:pt x="306" y="111"/>
                  </a:lnTo>
                  <a:lnTo>
                    <a:pt x="306" y="117"/>
                  </a:lnTo>
                  <a:lnTo>
                    <a:pt x="308" y="125"/>
                  </a:lnTo>
                  <a:lnTo>
                    <a:pt x="308" y="126"/>
                  </a:lnTo>
                  <a:lnTo>
                    <a:pt x="308" y="129"/>
                  </a:lnTo>
                  <a:lnTo>
                    <a:pt x="306" y="131"/>
                  </a:lnTo>
                  <a:lnTo>
                    <a:pt x="305" y="132"/>
                  </a:lnTo>
                  <a:lnTo>
                    <a:pt x="305" y="135"/>
                  </a:lnTo>
                  <a:lnTo>
                    <a:pt x="303" y="137"/>
                  </a:lnTo>
                  <a:lnTo>
                    <a:pt x="303" y="138"/>
                  </a:lnTo>
                  <a:lnTo>
                    <a:pt x="302" y="138"/>
                  </a:lnTo>
                  <a:lnTo>
                    <a:pt x="300" y="149"/>
                  </a:lnTo>
                  <a:lnTo>
                    <a:pt x="300" y="149"/>
                  </a:lnTo>
                  <a:lnTo>
                    <a:pt x="299" y="150"/>
                  </a:lnTo>
                  <a:lnTo>
                    <a:pt x="297" y="152"/>
                  </a:lnTo>
                  <a:lnTo>
                    <a:pt x="297" y="153"/>
                  </a:lnTo>
                  <a:lnTo>
                    <a:pt x="296" y="155"/>
                  </a:lnTo>
                  <a:lnTo>
                    <a:pt x="295" y="159"/>
                  </a:lnTo>
                  <a:lnTo>
                    <a:pt x="294" y="165"/>
                  </a:lnTo>
                  <a:lnTo>
                    <a:pt x="294" y="171"/>
                  </a:lnTo>
                  <a:lnTo>
                    <a:pt x="294" y="174"/>
                  </a:lnTo>
                  <a:lnTo>
                    <a:pt x="291" y="177"/>
                  </a:lnTo>
                  <a:lnTo>
                    <a:pt x="288" y="182"/>
                  </a:lnTo>
                  <a:lnTo>
                    <a:pt x="285" y="186"/>
                  </a:lnTo>
                  <a:lnTo>
                    <a:pt x="282" y="189"/>
                  </a:lnTo>
                  <a:lnTo>
                    <a:pt x="279" y="194"/>
                  </a:lnTo>
                  <a:lnTo>
                    <a:pt x="278" y="198"/>
                  </a:lnTo>
                  <a:lnTo>
                    <a:pt x="276" y="203"/>
                  </a:lnTo>
                  <a:lnTo>
                    <a:pt x="276" y="204"/>
                  </a:lnTo>
                  <a:lnTo>
                    <a:pt x="276" y="206"/>
                  </a:lnTo>
                  <a:lnTo>
                    <a:pt x="276" y="207"/>
                  </a:lnTo>
                  <a:lnTo>
                    <a:pt x="276" y="210"/>
                  </a:lnTo>
                  <a:lnTo>
                    <a:pt x="276" y="212"/>
                  </a:lnTo>
                  <a:lnTo>
                    <a:pt x="276" y="213"/>
                  </a:lnTo>
                  <a:lnTo>
                    <a:pt x="276" y="215"/>
                  </a:lnTo>
                  <a:lnTo>
                    <a:pt x="276" y="215"/>
                  </a:lnTo>
                  <a:lnTo>
                    <a:pt x="281" y="217"/>
                  </a:lnTo>
                  <a:lnTo>
                    <a:pt x="275" y="224"/>
                  </a:lnTo>
                  <a:lnTo>
                    <a:pt x="279" y="230"/>
                  </a:lnTo>
                  <a:lnTo>
                    <a:pt x="264" y="240"/>
                  </a:lnTo>
                  <a:lnTo>
                    <a:pt x="264" y="240"/>
                  </a:lnTo>
                  <a:lnTo>
                    <a:pt x="263" y="240"/>
                  </a:lnTo>
                  <a:lnTo>
                    <a:pt x="261" y="239"/>
                  </a:lnTo>
                  <a:lnTo>
                    <a:pt x="258" y="239"/>
                  </a:lnTo>
                  <a:lnTo>
                    <a:pt x="254" y="239"/>
                  </a:lnTo>
                  <a:lnTo>
                    <a:pt x="251" y="240"/>
                  </a:lnTo>
                  <a:lnTo>
                    <a:pt x="246" y="245"/>
                  </a:lnTo>
                  <a:lnTo>
                    <a:pt x="245" y="249"/>
                  </a:lnTo>
                  <a:lnTo>
                    <a:pt x="243" y="248"/>
                  </a:lnTo>
                  <a:lnTo>
                    <a:pt x="242" y="248"/>
                  </a:lnTo>
                  <a:lnTo>
                    <a:pt x="239" y="248"/>
                  </a:lnTo>
                  <a:lnTo>
                    <a:pt x="234" y="246"/>
                  </a:lnTo>
                  <a:lnTo>
                    <a:pt x="231" y="246"/>
                  </a:lnTo>
                  <a:lnTo>
                    <a:pt x="230" y="248"/>
                  </a:lnTo>
                  <a:lnTo>
                    <a:pt x="230" y="249"/>
                  </a:lnTo>
                  <a:lnTo>
                    <a:pt x="231" y="255"/>
                  </a:lnTo>
                  <a:lnTo>
                    <a:pt x="231" y="257"/>
                  </a:lnTo>
                  <a:lnTo>
                    <a:pt x="230" y="258"/>
                  </a:lnTo>
                  <a:lnTo>
                    <a:pt x="229" y="258"/>
                  </a:lnTo>
                  <a:lnTo>
                    <a:pt x="226" y="260"/>
                  </a:lnTo>
                  <a:lnTo>
                    <a:pt x="224" y="261"/>
                  </a:lnTo>
                  <a:lnTo>
                    <a:pt x="222" y="263"/>
                  </a:lnTo>
                  <a:lnTo>
                    <a:pt x="221" y="263"/>
                  </a:lnTo>
                  <a:lnTo>
                    <a:pt x="221" y="263"/>
                  </a:lnTo>
                  <a:lnTo>
                    <a:pt x="219" y="264"/>
                  </a:lnTo>
                  <a:lnTo>
                    <a:pt x="216" y="266"/>
                  </a:lnTo>
                  <a:lnTo>
                    <a:pt x="212" y="267"/>
                  </a:lnTo>
                  <a:lnTo>
                    <a:pt x="206" y="269"/>
                  </a:lnTo>
                  <a:lnTo>
                    <a:pt x="201" y="269"/>
                  </a:lnTo>
                  <a:lnTo>
                    <a:pt x="197" y="269"/>
                  </a:lnTo>
                  <a:lnTo>
                    <a:pt x="195" y="267"/>
                  </a:lnTo>
                  <a:lnTo>
                    <a:pt x="193" y="263"/>
                  </a:lnTo>
                  <a:lnTo>
                    <a:pt x="193" y="263"/>
                  </a:lnTo>
                  <a:lnTo>
                    <a:pt x="192" y="266"/>
                  </a:lnTo>
                  <a:lnTo>
                    <a:pt x="189" y="269"/>
                  </a:lnTo>
                  <a:lnTo>
                    <a:pt x="186" y="272"/>
                  </a:lnTo>
                  <a:lnTo>
                    <a:pt x="182" y="276"/>
                  </a:lnTo>
                  <a:lnTo>
                    <a:pt x="177" y="278"/>
                  </a:lnTo>
                  <a:lnTo>
                    <a:pt x="173" y="278"/>
                  </a:lnTo>
                  <a:lnTo>
                    <a:pt x="167" y="276"/>
                  </a:lnTo>
                  <a:lnTo>
                    <a:pt x="165" y="276"/>
                  </a:lnTo>
                  <a:lnTo>
                    <a:pt x="163" y="276"/>
                  </a:lnTo>
                  <a:lnTo>
                    <a:pt x="160" y="275"/>
                  </a:lnTo>
                  <a:lnTo>
                    <a:pt x="157" y="273"/>
                  </a:lnTo>
                  <a:lnTo>
                    <a:pt x="153" y="272"/>
                  </a:lnTo>
                  <a:lnTo>
                    <a:pt x="149" y="267"/>
                  </a:lnTo>
                  <a:lnTo>
                    <a:pt x="144" y="263"/>
                  </a:lnTo>
                  <a:lnTo>
                    <a:pt x="141" y="257"/>
                  </a:lnTo>
                  <a:lnTo>
                    <a:pt x="140" y="254"/>
                  </a:lnTo>
                  <a:lnTo>
                    <a:pt x="140" y="251"/>
                  </a:lnTo>
                  <a:lnTo>
                    <a:pt x="140" y="248"/>
                  </a:lnTo>
                  <a:lnTo>
                    <a:pt x="138" y="248"/>
                  </a:lnTo>
                  <a:lnTo>
                    <a:pt x="119" y="275"/>
                  </a:lnTo>
                  <a:lnTo>
                    <a:pt x="119" y="273"/>
                  </a:lnTo>
                  <a:lnTo>
                    <a:pt x="120" y="273"/>
                  </a:lnTo>
                  <a:lnTo>
                    <a:pt x="120" y="272"/>
                  </a:lnTo>
                  <a:lnTo>
                    <a:pt x="122" y="270"/>
                  </a:lnTo>
                  <a:lnTo>
                    <a:pt x="123" y="269"/>
                  </a:lnTo>
                  <a:lnTo>
                    <a:pt x="122" y="269"/>
                  </a:lnTo>
                  <a:lnTo>
                    <a:pt x="120" y="270"/>
                  </a:lnTo>
                  <a:lnTo>
                    <a:pt x="119" y="275"/>
                  </a:lnTo>
                  <a:lnTo>
                    <a:pt x="114" y="279"/>
                  </a:lnTo>
                  <a:lnTo>
                    <a:pt x="110" y="281"/>
                  </a:lnTo>
                  <a:lnTo>
                    <a:pt x="105" y="284"/>
                  </a:lnTo>
                  <a:lnTo>
                    <a:pt x="99" y="287"/>
                  </a:lnTo>
                  <a:lnTo>
                    <a:pt x="96" y="290"/>
                  </a:lnTo>
                  <a:lnTo>
                    <a:pt x="91" y="293"/>
                  </a:lnTo>
                  <a:lnTo>
                    <a:pt x="89" y="296"/>
                  </a:lnTo>
                  <a:lnTo>
                    <a:pt x="87" y="302"/>
                  </a:lnTo>
                  <a:lnTo>
                    <a:pt x="86" y="305"/>
                  </a:lnTo>
                  <a:lnTo>
                    <a:pt x="84" y="308"/>
                  </a:lnTo>
                  <a:lnTo>
                    <a:pt x="83" y="310"/>
                  </a:lnTo>
                  <a:lnTo>
                    <a:pt x="81" y="312"/>
                  </a:lnTo>
                  <a:lnTo>
                    <a:pt x="80" y="314"/>
                  </a:lnTo>
                  <a:lnTo>
                    <a:pt x="78" y="315"/>
                  </a:lnTo>
                  <a:lnTo>
                    <a:pt x="77" y="317"/>
                  </a:lnTo>
                  <a:lnTo>
                    <a:pt x="75" y="320"/>
                  </a:lnTo>
                  <a:lnTo>
                    <a:pt x="75" y="321"/>
                  </a:lnTo>
                  <a:lnTo>
                    <a:pt x="74" y="323"/>
                  </a:lnTo>
                  <a:lnTo>
                    <a:pt x="74" y="324"/>
                  </a:lnTo>
                  <a:lnTo>
                    <a:pt x="74" y="327"/>
                  </a:lnTo>
                  <a:lnTo>
                    <a:pt x="72" y="327"/>
                  </a:lnTo>
                  <a:lnTo>
                    <a:pt x="71" y="329"/>
                  </a:lnTo>
                  <a:lnTo>
                    <a:pt x="71" y="330"/>
                  </a:lnTo>
                  <a:lnTo>
                    <a:pt x="68" y="330"/>
                  </a:lnTo>
                  <a:lnTo>
                    <a:pt x="64" y="333"/>
                  </a:lnTo>
                  <a:lnTo>
                    <a:pt x="60" y="335"/>
                  </a:lnTo>
                  <a:lnTo>
                    <a:pt x="57" y="338"/>
                  </a:lnTo>
                  <a:lnTo>
                    <a:pt x="55" y="339"/>
                  </a:lnTo>
                  <a:lnTo>
                    <a:pt x="54" y="341"/>
                  </a:lnTo>
                  <a:lnTo>
                    <a:pt x="53" y="342"/>
                  </a:lnTo>
                  <a:lnTo>
                    <a:pt x="53" y="344"/>
                  </a:lnTo>
                  <a:lnTo>
                    <a:pt x="51" y="345"/>
                  </a:lnTo>
                  <a:lnTo>
                    <a:pt x="50" y="345"/>
                  </a:lnTo>
                  <a:lnTo>
                    <a:pt x="47" y="347"/>
                  </a:lnTo>
                  <a:lnTo>
                    <a:pt x="44" y="348"/>
                  </a:lnTo>
                  <a:lnTo>
                    <a:pt x="39" y="351"/>
                  </a:lnTo>
                  <a:lnTo>
                    <a:pt x="35" y="353"/>
                  </a:lnTo>
                  <a:lnTo>
                    <a:pt x="31" y="356"/>
                  </a:lnTo>
                  <a:lnTo>
                    <a:pt x="27" y="357"/>
                  </a:lnTo>
                  <a:lnTo>
                    <a:pt x="22" y="360"/>
                  </a:lnTo>
                  <a:lnTo>
                    <a:pt x="18" y="362"/>
                  </a:lnTo>
                  <a:lnTo>
                    <a:pt x="14" y="365"/>
                  </a:lnTo>
                  <a:lnTo>
                    <a:pt x="9" y="366"/>
                  </a:lnTo>
                  <a:lnTo>
                    <a:pt x="6" y="368"/>
                  </a:lnTo>
                  <a:lnTo>
                    <a:pt x="3" y="369"/>
                  </a:lnTo>
                  <a:lnTo>
                    <a:pt x="0" y="371"/>
                  </a:lnTo>
                  <a:lnTo>
                    <a:pt x="0" y="372"/>
                  </a:lnTo>
                  <a:lnTo>
                    <a:pt x="0" y="372"/>
                  </a:lnTo>
                  <a:lnTo>
                    <a:pt x="153" y="348"/>
                  </a:lnTo>
                  <a:lnTo>
                    <a:pt x="163" y="342"/>
                  </a:lnTo>
                  <a:lnTo>
                    <a:pt x="176" y="342"/>
                  </a:lnTo>
                  <a:lnTo>
                    <a:pt x="176" y="342"/>
                  </a:lnTo>
                  <a:lnTo>
                    <a:pt x="177" y="342"/>
                  </a:lnTo>
                  <a:lnTo>
                    <a:pt x="180" y="342"/>
                  </a:lnTo>
                  <a:lnTo>
                    <a:pt x="185" y="342"/>
                  </a:lnTo>
                  <a:lnTo>
                    <a:pt x="189" y="341"/>
                  </a:lnTo>
                  <a:lnTo>
                    <a:pt x="195" y="341"/>
                  </a:lnTo>
                  <a:lnTo>
                    <a:pt x="201" y="341"/>
                  </a:lnTo>
                  <a:lnTo>
                    <a:pt x="210" y="341"/>
                  </a:lnTo>
                  <a:lnTo>
                    <a:pt x="219" y="339"/>
                  </a:lnTo>
                  <a:lnTo>
                    <a:pt x="229" y="338"/>
                  </a:lnTo>
                  <a:lnTo>
                    <a:pt x="239" y="336"/>
                  </a:lnTo>
                  <a:lnTo>
                    <a:pt x="251" y="335"/>
                  </a:lnTo>
                  <a:lnTo>
                    <a:pt x="263" y="333"/>
                  </a:lnTo>
                  <a:lnTo>
                    <a:pt x="276" y="332"/>
                  </a:lnTo>
                  <a:lnTo>
                    <a:pt x="291" y="330"/>
                  </a:lnTo>
                  <a:lnTo>
                    <a:pt x="305" y="327"/>
                  </a:lnTo>
                  <a:lnTo>
                    <a:pt x="321" y="326"/>
                  </a:lnTo>
                  <a:lnTo>
                    <a:pt x="338" y="323"/>
                  </a:lnTo>
                  <a:lnTo>
                    <a:pt x="356" y="320"/>
                  </a:lnTo>
                  <a:lnTo>
                    <a:pt x="374" y="317"/>
                  </a:lnTo>
                  <a:lnTo>
                    <a:pt x="393" y="314"/>
                  </a:lnTo>
                  <a:lnTo>
                    <a:pt x="411" y="310"/>
                  </a:lnTo>
                  <a:lnTo>
                    <a:pt x="431" y="308"/>
                  </a:lnTo>
                  <a:lnTo>
                    <a:pt x="453" y="303"/>
                  </a:lnTo>
                  <a:lnTo>
                    <a:pt x="474" y="300"/>
                  </a:lnTo>
                  <a:lnTo>
                    <a:pt x="496" y="296"/>
                  </a:lnTo>
                  <a:lnTo>
                    <a:pt x="519" y="290"/>
                  </a:lnTo>
                  <a:lnTo>
                    <a:pt x="542" y="285"/>
                  </a:lnTo>
                  <a:lnTo>
                    <a:pt x="566" y="279"/>
                  </a:lnTo>
                  <a:lnTo>
                    <a:pt x="591" y="276"/>
                  </a:lnTo>
                  <a:lnTo>
                    <a:pt x="615" y="270"/>
                  </a:lnTo>
                  <a:lnTo>
                    <a:pt x="641" y="263"/>
                  </a:lnTo>
                  <a:lnTo>
                    <a:pt x="645" y="261"/>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04" name="Freeform 146"/>
            <p:cNvSpPr>
              <a:spLocks/>
            </p:cNvSpPr>
            <p:nvPr/>
          </p:nvSpPr>
          <p:spPr bwMode="auto">
            <a:xfrm>
              <a:off x="2918430" y="4667170"/>
              <a:ext cx="443068" cy="250247"/>
            </a:xfrm>
            <a:custGeom>
              <a:avLst/>
              <a:gdLst>
                <a:gd name="T0" fmla="*/ 650 w 660"/>
                <a:gd name="T1" fmla="*/ 261 h 373"/>
                <a:gd name="T2" fmla="*/ 656 w 660"/>
                <a:gd name="T3" fmla="*/ 260 h 373"/>
                <a:gd name="T4" fmla="*/ 628 w 660"/>
                <a:gd name="T5" fmla="*/ 225 h 373"/>
                <a:gd name="T6" fmla="*/ 614 w 660"/>
                <a:gd name="T7" fmla="*/ 222 h 373"/>
                <a:gd name="T8" fmla="*/ 615 w 660"/>
                <a:gd name="T9" fmla="*/ 233 h 373"/>
                <a:gd name="T10" fmla="*/ 608 w 660"/>
                <a:gd name="T11" fmla="*/ 233 h 373"/>
                <a:gd name="T12" fmla="*/ 536 w 660"/>
                <a:gd name="T13" fmla="*/ 203 h 373"/>
                <a:gd name="T14" fmla="*/ 562 w 660"/>
                <a:gd name="T15" fmla="*/ 179 h 373"/>
                <a:gd name="T16" fmla="*/ 606 w 660"/>
                <a:gd name="T17" fmla="*/ 186 h 373"/>
                <a:gd name="T18" fmla="*/ 560 w 660"/>
                <a:gd name="T19" fmla="*/ 141 h 373"/>
                <a:gd name="T20" fmla="*/ 593 w 660"/>
                <a:gd name="T21" fmla="*/ 125 h 373"/>
                <a:gd name="T22" fmla="*/ 560 w 660"/>
                <a:gd name="T23" fmla="*/ 107 h 373"/>
                <a:gd name="T24" fmla="*/ 525 w 660"/>
                <a:gd name="T25" fmla="*/ 93 h 373"/>
                <a:gd name="T26" fmla="*/ 515 w 660"/>
                <a:gd name="T27" fmla="*/ 93 h 373"/>
                <a:gd name="T28" fmla="*/ 500 w 660"/>
                <a:gd name="T29" fmla="*/ 93 h 373"/>
                <a:gd name="T30" fmla="*/ 500 w 660"/>
                <a:gd name="T31" fmla="*/ 66 h 373"/>
                <a:gd name="T32" fmla="*/ 515 w 660"/>
                <a:gd name="T33" fmla="*/ 47 h 373"/>
                <a:gd name="T34" fmla="*/ 491 w 660"/>
                <a:gd name="T35" fmla="*/ 24 h 373"/>
                <a:gd name="T36" fmla="*/ 471 w 660"/>
                <a:gd name="T37" fmla="*/ 8 h 373"/>
                <a:gd name="T38" fmla="*/ 455 w 660"/>
                <a:gd name="T39" fmla="*/ 3 h 373"/>
                <a:gd name="T40" fmla="*/ 450 w 660"/>
                <a:gd name="T41" fmla="*/ 11 h 373"/>
                <a:gd name="T42" fmla="*/ 423 w 660"/>
                <a:gd name="T43" fmla="*/ 11 h 373"/>
                <a:gd name="T44" fmla="*/ 399 w 660"/>
                <a:gd name="T45" fmla="*/ 0 h 373"/>
                <a:gd name="T46" fmla="*/ 390 w 660"/>
                <a:gd name="T47" fmla="*/ 42 h 373"/>
                <a:gd name="T48" fmla="*/ 375 w 660"/>
                <a:gd name="T49" fmla="*/ 60 h 373"/>
                <a:gd name="T50" fmla="*/ 363 w 660"/>
                <a:gd name="T51" fmla="*/ 74 h 373"/>
                <a:gd name="T52" fmla="*/ 353 w 660"/>
                <a:gd name="T53" fmla="*/ 74 h 373"/>
                <a:gd name="T54" fmla="*/ 350 w 660"/>
                <a:gd name="T55" fmla="*/ 95 h 373"/>
                <a:gd name="T56" fmla="*/ 347 w 660"/>
                <a:gd name="T57" fmla="*/ 104 h 373"/>
                <a:gd name="T58" fmla="*/ 321 w 660"/>
                <a:gd name="T59" fmla="*/ 111 h 373"/>
                <a:gd name="T60" fmla="*/ 306 w 660"/>
                <a:gd name="T61" fmla="*/ 117 h 373"/>
                <a:gd name="T62" fmla="*/ 305 w 660"/>
                <a:gd name="T63" fmla="*/ 135 h 373"/>
                <a:gd name="T64" fmla="*/ 299 w 660"/>
                <a:gd name="T65" fmla="*/ 150 h 373"/>
                <a:gd name="T66" fmla="*/ 294 w 660"/>
                <a:gd name="T67" fmla="*/ 171 h 373"/>
                <a:gd name="T68" fmla="*/ 278 w 660"/>
                <a:gd name="T69" fmla="*/ 198 h 373"/>
                <a:gd name="T70" fmla="*/ 276 w 660"/>
                <a:gd name="T71" fmla="*/ 212 h 373"/>
                <a:gd name="T72" fmla="*/ 264 w 660"/>
                <a:gd name="T73" fmla="*/ 240 h 373"/>
                <a:gd name="T74" fmla="*/ 251 w 660"/>
                <a:gd name="T75" fmla="*/ 240 h 373"/>
                <a:gd name="T76" fmla="*/ 234 w 660"/>
                <a:gd name="T77" fmla="*/ 246 h 373"/>
                <a:gd name="T78" fmla="*/ 230 w 660"/>
                <a:gd name="T79" fmla="*/ 258 h 373"/>
                <a:gd name="T80" fmla="*/ 221 w 660"/>
                <a:gd name="T81" fmla="*/ 263 h 373"/>
                <a:gd name="T82" fmla="*/ 195 w 660"/>
                <a:gd name="T83" fmla="*/ 267 h 373"/>
                <a:gd name="T84" fmla="*/ 182 w 660"/>
                <a:gd name="T85" fmla="*/ 276 h 373"/>
                <a:gd name="T86" fmla="*/ 160 w 660"/>
                <a:gd name="T87" fmla="*/ 275 h 373"/>
                <a:gd name="T88" fmla="*/ 140 w 660"/>
                <a:gd name="T89" fmla="*/ 254 h 373"/>
                <a:gd name="T90" fmla="*/ 120 w 660"/>
                <a:gd name="T91" fmla="*/ 273 h 373"/>
                <a:gd name="T92" fmla="*/ 119 w 660"/>
                <a:gd name="T93" fmla="*/ 275 h 373"/>
                <a:gd name="T94" fmla="*/ 89 w 660"/>
                <a:gd name="T95" fmla="*/ 296 h 373"/>
                <a:gd name="T96" fmla="*/ 80 w 660"/>
                <a:gd name="T97" fmla="*/ 314 h 373"/>
                <a:gd name="T98" fmla="*/ 74 w 660"/>
                <a:gd name="T99" fmla="*/ 324 h 373"/>
                <a:gd name="T100" fmla="*/ 64 w 660"/>
                <a:gd name="T101" fmla="*/ 333 h 373"/>
                <a:gd name="T102" fmla="*/ 51 w 660"/>
                <a:gd name="T103" fmla="*/ 345 h 373"/>
                <a:gd name="T104" fmla="*/ 31 w 660"/>
                <a:gd name="T105" fmla="*/ 356 h 373"/>
                <a:gd name="T106" fmla="*/ 3 w 660"/>
                <a:gd name="T107" fmla="*/ 369 h 373"/>
                <a:gd name="T108" fmla="*/ 176 w 660"/>
                <a:gd name="T109" fmla="*/ 342 h 373"/>
                <a:gd name="T110" fmla="*/ 201 w 660"/>
                <a:gd name="T111" fmla="*/ 341 h 373"/>
                <a:gd name="T112" fmla="*/ 276 w 660"/>
                <a:gd name="T113" fmla="*/ 332 h 373"/>
                <a:gd name="T114" fmla="*/ 393 w 660"/>
                <a:gd name="T115" fmla="*/ 314 h 373"/>
                <a:gd name="T116" fmla="*/ 542 w 660"/>
                <a:gd name="T117" fmla="*/ 28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0" h="373">
                  <a:moveTo>
                    <a:pt x="645" y="261"/>
                  </a:moveTo>
                  <a:lnTo>
                    <a:pt x="645" y="261"/>
                  </a:lnTo>
                  <a:lnTo>
                    <a:pt x="647" y="261"/>
                  </a:lnTo>
                  <a:lnTo>
                    <a:pt x="648" y="263"/>
                  </a:lnTo>
                  <a:lnTo>
                    <a:pt x="650" y="263"/>
                  </a:lnTo>
                  <a:lnTo>
                    <a:pt x="650" y="261"/>
                  </a:lnTo>
                  <a:lnTo>
                    <a:pt x="650" y="261"/>
                  </a:lnTo>
                  <a:lnTo>
                    <a:pt x="647" y="251"/>
                  </a:lnTo>
                  <a:lnTo>
                    <a:pt x="647" y="248"/>
                  </a:lnTo>
                  <a:lnTo>
                    <a:pt x="647" y="248"/>
                  </a:lnTo>
                  <a:lnTo>
                    <a:pt x="648" y="248"/>
                  </a:lnTo>
                  <a:lnTo>
                    <a:pt x="651" y="251"/>
                  </a:lnTo>
                  <a:lnTo>
                    <a:pt x="653" y="257"/>
                  </a:lnTo>
                  <a:lnTo>
                    <a:pt x="656" y="260"/>
                  </a:lnTo>
                  <a:lnTo>
                    <a:pt x="656" y="261"/>
                  </a:lnTo>
                  <a:lnTo>
                    <a:pt x="659" y="257"/>
                  </a:lnTo>
                  <a:lnTo>
                    <a:pt x="642" y="222"/>
                  </a:lnTo>
                  <a:lnTo>
                    <a:pt x="635" y="221"/>
                  </a:lnTo>
                  <a:lnTo>
                    <a:pt x="629" y="225"/>
                  </a:lnTo>
                  <a:lnTo>
                    <a:pt x="629" y="225"/>
                  </a:lnTo>
                  <a:lnTo>
                    <a:pt x="628" y="225"/>
                  </a:lnTo>
                  <a:lnTo>
                    <a:pt x="626" y="225"/>
                  </a:lnTo>
                  <a:lnTo>
                    <a:pt x="624" y="225"/>
                  </a:lnTo>
                  <a:lnTo>
                    <a:pt x="623" y="225"/>
                  </a:lnTo>
                  <a:lnTo>
                    <a:pt x="623" y="225"/>
                  </a:lnTo>
                  <a:lnTo>
                    <a:pt x="618" y="222"/>
                  </a:lnTo>
                  <a:lnTo>
                    <a:pt x="615" y="221"/>
                  </a:lnTo>
                  <a:lnTo>
                    <a:pt x="614" y="222"/>
                  </a:lnTo>
                  <a:lnTo>
                    <a:pt x="612" y="224"/>
                  </a:lnTo>
                  <a:lnTo>
                    <a:pt x="612" y="225"/>
                  </a:lnTo>
                  <a:lnTo>
                    <a:pt x="612" y="227"/>
                  </a:lnTo>
                  <a:lnTo>
                    <a:pt x="612" y="228"/>
                  </a:lnTo>
                  <a:lnTo>
                    <a:pt x="612" y="230"/>
                  </a:lnTo>
                  <a:lnTo>
                    <a:pt x="612" y="230"/>
                  </a:lnTo>
                  <a:lnTo>
                    <a:pt x="615" y="233"/>
                  </a:lnTo>
                  <a:lnTo>
                    <a:pt x="617" y="236"/>
                  </a:lnTo>
                  <a:lnTo>
                    <a:pt x="615" y="236"/>
                  </a:lnTo>
                  <a:lnTo>
                    <a:pt x="614" y="236"/>
                  </a:lnTo>
                  <a:lnTo>
                    <a:pt x="612" y="236"/>
                  </a:lnTo>
                  <a:lnTo>
                    <a:pt x="609" y="234"/>
                  </a:lnTo>
                  <a:lnTo>
                    <a:pt x="608" y="234"/>
                  </a:lnTo>
                  <a:lnTo>
                    <a:pt x="608" y="233"/>
                  </a:lnTo>
                  <a:lnTo>
                    <a:pt x="599" y="233"/>
                  </a:lnTo>
                  <a:lnTo>
                    <a:pt x="593" y="227"/>
                  </a:lnTo>
                  <a:lnTo>
                    <a:pt x="587" y="224"/>
                  </a:lnTo>
                  <a:lnTo>
                    <a:pt x="578" y="212"/>
                  </a:lnTo>
                  <a:lnTo>
                    <a:pt x="562" y="210"/>
                  </a:lnTo>
                  <a:lnTo>
                    <a:pt x="552" y="209"/>
                  </a:lnTo>
                  <a:lnTo>
                    <a:pt x="536" y="203"/>
                  </a:lnTo>
                  <a:lnTo>
                    <a:pt x="549" y="201"/>
                  </a:lnTo>
                  <a:lnTo>
                    <a:pt x="581" y="206"/>
                  </a:lnTo>
                  <a:lnTo>
                    <a:pt x="602" y="224"/>
                  </a:lnTo>
                  <a:lnTo>
                    <a:pt x="612" y="213"/>
                  </a:lnTo>
                  <a:lnTo>
                    <a:pt x="596" y="201"/>
                  </a:lnTo>
                  <a:lnTo>
                    <a:pt x="579" y="194"/>
                  </a:lnTo>
                  <a:lnTo>
                    <a:pt x="562" y="179"/>
                  </a:lnTo>
                  <a:lnTo>
                    <a:pt x="568" y="180"/>
                  </a:lnTo>
                  <a:lnTo>
                    <a:pt x="585" y="192"/>
                  </a:lnTo>
                  <a:lnTo>
                    <a:pt x="593" y="197"/>
                  </a:lnTo>
                  <a:lnTo>
                    <a:pt x="599" y="192"/>
                  </a:lnTo>
                  <a:lnTo>
                    <a:pt x="593" y="186"/>
                  </a:lnTo>
                  <a:lnTo>
                    <a:pt x="593" y="179"/>
                  </a:lnTo>
                  <a:lnTo>
                    <a:pt x="606" y="186"/>
                  </a:lnTo>
                  <a:lnTo>
                    <a:pt x="606" y="174"/>
                  </a:lnTo>
                  <a:lnTo>
                    <a:pt x="596" y="167"/>
                  </a:lnTo>
                  <a:lnTo>
                    <a:pt x="593" y="159"/>
                  </a:lnTo>
                  <a:lnTo>
                    <a:pt x="578" y="158"/>
                  </a:lnTo>
                  <a:lnTo>
                    <a:pt x="557" y="143"/>
                  </a:lnTo>
                  <a:lnTo>
                    <a:pt x="542" y="126"/>
                  </a:lnTo>
                  <a:lnTo>
                    <a:pt x="560" y="141"/>
                  </a:lnTo>
                  <a:lnTo>
                    <a:pt x="579" y="154"/>
                  </a:lnTo>
                  <a:lnTo>
                    <a:pt x="593" y="155"/>
                  </a:lnTo>
                  <a:lnTo>
                    <a:pt x="593" y="137"/>
                  </a:lnTo>
                  <a:lnTo>
                    <a:pt x="599" y="129"/>
                  </a:lnTo>
                  <a:lnTo>
                    <a:pt x="599" y="125"/>
                  </a:lnTo>
                  <a:lnTo>
                    <a:pt x="599" y="125"/>
                  </a:lnTo>
                  <a:lnTo>
                    <a:pt x="593" y="125"/>
                  </a:lnTo>
                  <a:lnTo>
                    <a:pt x="587" y="123"/>
                  </a:lnTo>
                  <a:lnTo>
                    <a:pt x="581" y="120"/>
                  </a:lnTo>
                  <a:lnTo>
                    <a:pt x="573" y="117"/>
                  </a:lnTo>
                  <a:lnTo>
                    <a:pt x="569" y="113"/>
                  </a:lnTo>
                  <a:lnTo>
                    <a:pt x="563" y="110"/>
                  </a:lnTo>
                  <a:lnTo>
                    <a:pt x="560" y="108"/>
                  </a:lnTo>
                  <a:lnTo>
                    <a:pt x="560" y="107"/>
                  </a:lnTo>
                  <a:lnTo>
                    <a:pt x="560" y="107"/>
                  </a:lnTo>
                  <a:lnTo>
                    <a:pt x="549" y="107"/>
                  </a:lnTo>
                  <a:lnTo>
                    <a:pt x="540" y="104"/>
                  </a:lnTo>
                  <a:lnTo>
                    <a:pt x="533" y="102"/>
                  </a:lnTo>
                  <a:lnTo>
                    <a:pt x="529" y="99"/>
                  </a:lnTo>
                  <a:lnTo>
                    <a:pt x="527" y="96"/>
                  </a:lnTo>
                  <a:lnTo>
                    <a:pt x="525" y="93"/>
                  </a:lnTo>
                  <a:lnTo>
                    <a:pt x="524" y="93"/>
                  </a:lnTo>
                  <a:lnTo>
                    <a:pt x="524" y="93"/>
                  </a:lnTo>
                  <a:lnTo>
                    <a:pt x="524" y="93"/>
                  </a:lnTo>
                  <a:lnTo>
                    <a:pt x="524" y="93"/>
                  </a:lnTo>
                  <a:lnTo>
                    <a:pt x="521" y="93"/>
                  </a:lnTo>
                  <a:lnTo>
                    <a:pt x="518" y="93"/>
                  </a:lnTo>
                  <a:lnTo>
                    <a:pt x="515" y="93"/>
                  </a:lnTo>
                  <a:lnTo>
                    <a:pt x="512" y="95"/>
                  </a:lnTo>
                  <a:lnTo>
                    <a:pt x="509" y="95"/>
                  </a:lnTo>
                  <a:lnTo>
                    <a:pt x="506" y="96"/>
                  </a:lnTo>
                  <a:lnTo>
                    <a:pt x="506" y="96"/>
                  </a:lnTo>
                  <a:lnTo>
                    <a:pt x="506" y="96"/>
                  </a:lnTo>
                  <a:lnTo>
                    <a:pt x="501" y="95"/>
                  </a:lnTo>
                  <a:lnTo>
                    <a:pt x="500" y="93"/>
                  </a:lnTo>
                  <a:lnTo>
                    <a:pt x="499" y="87"/>
                  </a:lnTo>
                  <a:lnTo>
                    <a:pt x="499" y="83"/>
                  </a:lnTo>
                  <a:lnTo>
                    <a:pt x="499" y="77"/>
                  </a:lnTo>
                  <a:lnTo>
                    <a:pt x="499" y="72"/>
                  </a:lnTo>
                  <a:lnTo>
                    <a:pt x="500" y="68"/>
                  </a:lnTo>
                  <a:lnTo>
                    <a:pt x="500" y="66"/>
                  </a:lnTo>
                  <a:lnTo>
                    <a:pt x="500" y="66"/>
                  </a:lnTo>
                  <a:lnTo>
                    <a:pt x="501" y="66"/>
                  </a:lnTo>
                  <a:lnTo>
                    <a:pt x="503" y="65"/>
                  </a:lnTo>
                  <a:lnTo>
                    <a:pt x="506" y="63"/>
                  </a:lnTo>
                  <a:lnTo>
                    <a:pt x="507" y="62"/>
                  </a:lnTo>
                  <a:lnTo>
                    <a:pt x="507" y="62"/>
                  </a:lnTo>
                  <a:lnTo>
                    <a:pt x="513" y="54"/>
                  </a:lnTo>
                  <a:lnTo>
                    <a:pt x="515" y="47"/>
                  </a:lnTo>
                  <a:lnTo>
                    <a:pt x="513" y="39"/>
                  </a:lnTo>
                  <a:lnTo>
                    <a:pt x="509" y="33"/>
                  </a:lnTo>
                  <a:lnTo>
                    <a:pt x="503" y="30"/>
                  </a:lnTo>
                  <a:lnTo>
                    <a:pt x="497" y="27"/>
                  </a:lnTo>
                  <a:lnTo>
                    <a:pt x="494" y="26"/>
                  </a:lnTo>
                  <a:lnTo>
                    <a:pt x="491" y="24"/>
                  </a:lnTo>
                  <a:lnTo>
                    <a:pt x="491" y="24"/>
                  </a:lnTo>
                  <a:lnTo>
                    <a:pt x="480" y="24"/>
                  </a:lnTo>
                  <a:lnTo>
                    <a:pt x="474" y="21"/>
                  </a:lnTo>
                  <a:lnTo>
                    <a:pt x="470" y="20"/>
                  </a:lnTo>
                  <a:lnTo>
                    <a:pt x="470" y="15"/>
                  </a:lnTo>
                  <a:lnTo>
                    <a:pt x="470" y="12"/>
                  </a:lnTo>
                  <a:lnTo>
                    <a:pt x="470" y="11"/>
                  </a:lnTo>
                  <a:lnTo>
                    <a:pt x="471" y="8"/>
                  </a:lnTo>
                  <a:lnTo>
                    <a:pt x="471" y="6"/>
                  </a:lnTo>
                  <a:lnTo>
                    <a:pt x="471" y="6"/>
                  </a:lnTo>
                  <a:lnTo>
                    <a:pt x="468" y="3"/>
                  </a:lnTo>
                  <a:lnTo>
                    <a:pt x="465" y="0"/>
                  </a:lnTo>
                  <a:lnTo>
                    <a:pt x="461" y="0"/>
                  </a:lnTo>
                  <a:lnTo>
                    <a:pt x="459" y="2"/>
                  </a:lnTo>
                  <a:lnTo>
                    <a:pt x="455" y="3"/>
                  </a:lnTo>
                  <a:lnTo>
                    <a:pt x="452" y="3"/>
                  </a:lnTo>
                  <a:lnTo>
                    <a:pt x="450" y="5"/>
                  </a:lnTo>
                  <a:lnTo>
                    <a:pt x="449" y="6"/>
                  </a:lnTo>
                  <a:lnTo>
                    <a:pt x="450" y="6"/>
                  </a:lnTo>
                  <a:lnTo>
                    <a:pt x="450" y="6"/>
                  </a:lnTo>
                  <a:lnTo>
                    <a:pt x="450" y="8"/>
                  </a:lnTo>
                  <a:lnTo>
                    <a:pt x="450" y="11"/>
                  </a:lnTo>
                  <a:lnTo>
                    <a:pt x="450" y="14"/>
                  </a:lnTo>
                  <a:lnTo>
                    <a:pt x="449" y="15"/>
                  </a:lnTo>
                  <a:lnTo>
                    <a:pt x="446" y="17"/>
                  </a:lnTo>
                  <a:lnTo>
                    <a:pt x="441" y="18"/>
                  </a:lnTo>
                  <a:lnTo>
                    <a:pt x="434" y="15"/>
                  </a:lnTo>
                  <a:lnTo>
                    <a:pt x="423" y="11"/>
                  </a:lnTo>
                  <a:lnTo>
                    <a:pt x="423" y="11"/>
                  </a:lnTo>
                  <a:lnTo>
                    <a:pt x="422" y="9"/>
                  </a:lnTo>
                  <a:lnTo>
                    <a:pt x="419" y="8"/>
                  </a:lnTo>
                  <a:lnTo>
                    <a:pt x="414" y="6"/>
                  </a:lnTo>
                  <a:lnTo>
                    <a:pt x="410" y="5"/>
                  </a:lnTo>
                  <a:lnTo>
                    <a:pt x="407" y="2"/>
                  </a:lnTo>
                  <a:lnTo>
                    <a:pt x="402" y="0"/>
                  </a:lnTo>
                  <a:lnTo>
                    <a:pt x="399" y="0"/>
                  </a:lnTo>
                  <a:lnTo>
                    <a:pt x="399" y="0"/>
                  </a:lnTo>
                  <a:lnTo>
                    <a:pt x="397" y="29"/>
                  </a:lnTo>
                  <a:lnTo>
                    <a:pt x="393" y="32"/>
                  </a:lnTo>
                  <a:lnTo>
                    <a:pt x="393" y="32"/>
                  </a:lnTo>
                  <a:lnTo>
                    <a:pt x="393" y="33"/>
                  </a:lnTo>
                  <a:lnTo>
                    <a:pt x="392" y="38"/>
                  </a:lnTo>
                  <a:lnTo>
                    <a:pt x="390" y="42"/>
                  </a:lnTo>
                  <a:lnTo>
                    <a:pt x="387" y="48"/>
                  </a:lnTo>
                  <a:lnTo>
                    <a:pt x="384" y="54"/>
                  </a:lnTo>
                  <a:lnTo>
                    <a:pt x="381" y="57"/>
                  </a:lnTo>
                  <a:lnTo>
                    <a:pt x="378" y="60"/>
                  </a:lnTo>
                  <a:lnTo>
                    <a:pt x="375" y="59"/>
                  </a:lnTo>
                  <a:lnTo>
                    <a:pt x="375" y="59"/>
                  </a:lnTo>
                  <a:lnTo>
                    <a:pt x="375" y="60"/>
                  </a:lnTo>
                  <a:lnTo>
                    <a:pt x="375" y="62"/>
                  </a:lnTo>
                  <a:lnTo>
                    <a:pt x="374" y="65"/>
                  </a:lnTo>
                  <a:lnTo>
                    <a:pt x="372" y="69"/>
                  </a:lnTo>
                  <a:lnTo>
                    <a:pt x="371" y="74"/>
                  </a:lnTo>
                  <a:lnTo>
                    <a:pt x="368" y="77"/>
                  </a:lnTo>
                  <a:lnTo>
                    <a:pt x="366" y="77"/>
                  </a:lnTo>
                  <a:lnTo>
                    <a:pt x="363" y="74"/>
                  </a:lnTo>
                  <a:lnTo>
                    <a:pt x="363" y="74"/>
                  </a:lnTo>
                  <a:lnTo>
                    <a:pt x="362" y="74"/>
                  </a:lnTo>
                  <a:lnTo>
                    <a:pt x="362" y="72"/>
                  </a:lnTo>
                  <a:lnTo>
                    <a:pt x="360" y="71"/>
                  </a:lnTo>
                  <a:lnTo>
                    <a:pt x="357" y="71"/>
                  </a:lnTo>
                  <a:lnTo>
                    <a:pt x="356" y="72"/>
                  </a:lnTo>
                  <a:lnTo>
                    <a:pt x="353" y="74"/>
                  </a:lnTo>
                  <a:lnTo>
                    <a:pt x="351" y="80"/>
                  </a:lnTo>
                  <a:lnTo>
                    <a:pt x="351" y="89"/>
                  </a:lnTo>
                  <a:lnTo>
                    <a:pt x="351" y="89"/>
                  </a:lnTo>
                  <a:lnTo>
                    <a:pt x="351" y="90"/>
                  </a:lnTo>
                  <a:lnTo>
                    <a:pt x="351" y="91"/>
                  </a:lnTo>
                  <a:lnTo>
                    <a:pt x="350" y="93"/>
                  </a:lnTo>
                  <a:lnTo>
                    <a:pt x="350" y="95"/>
                  </a:lnTo>
                  <a:lnTo>
                    <a:pt x="348" y="96"/>
                  </a:lnTo>
                  <a:lnTo>
                    <a:pt x="348" y="98"/>
                  </a:lnTo>
                  <a:lnTo>
                    <a:pt x="348" y="99"/>
                  </a:lnTo>
                  <a:lnTo>
                    <a:pt x="348" y="99"/>
                  </a:lnTo>
                  <a:lnTo>
                    <a:pt x="348" y="99"/>
                  </a:lnTo>
                  <a:lnTo>
                    <a:pt x="348" y="101"/>
                  </a:lnTo>
                  <a:lnTo>
                    <a:pt x="347" y="104"/>
                  </a:lnTo>
                  <a:lnTo>
                    <a:pt x="345" y="110"/>
                  </a:lnTo>
                  <a:lnTo>
                    <a:pt x="344" y="114"/>
                  </a:lnTo>
                  <a:lnTo>
                    <a:pt x="339" y="117"/>
                  </a:lnTo>
                  <a:lnTo>
                    <a:pt x="335" y="119"/>
                  </a:lnTo>
                  <a:lnTo>
                    <a:pt x="329" y="117"/>
                  </a:lnTo>
                  <a:lnTo>
                    <a:pt x="321" y="111"/>
                  </a:lnTo>
                  <a:lnTo>
                    <a:pt x="321" y="111"/>
                  </a:lnTo>
                  <a:lnTo>
                    <a:pt x="320" y="110"/>
                  </a:lnTo>
                  <a:lnTo>
                    <a:pt x="317" y="108"/>
                  </a:lnTo>
                  <a:lnTo>
                    <a:pt x="314" y="107"/>
                  </a:lnTo>
                  <a:lnTo>
                    <a:pt x="311" y="107"/>
                  </a:lnTo>
                  <a:lnTo>
                    <a:pt x="308" y="108"/>
                  </a:lnTo>
                  <a:lnTo>
                    <a:pt x="306" y="111"/>
                  </a:lnTo>
                  <a:lnTo>
                    <a:pt x="306" y="117"/>
                  </a:lnTo>
                  <a:lnTo>
                    <a:pt x="308" y="125"/>
                  </a:lnTo>
                  <a:lnTo>
                    <a:pt x="308" y="125"/>
                  </a:lnTo>
                  <a:lnTo>
                    <a:pt x="308" y="126"/>
                  </a:lnTo>
                  <a:lnTo>
                    <a:pt x="308" y="129"/>
                  </a:lnTo>
                  <a:lnTo>
                    <a:pt x="306" y="131"/>
                  </a:lnTo>
                  <a:lnTo>
                    <a:pt x="305" y="132"/>
                  </a:lnTo>
                  <a:lnTo>
                    <a:pt x="305" y="135"/>
                  </a:lnTo>
                  <a:lnTo>
                    <a:pt x="303" y="137"/>
                  </a:lnTo>
                  <a:lnTo>
                    <a:pt x="303" y="138"/>
                  </a:lnTo>
                  <a:lnTo>
                    <a:pt x="302" y="138"/>
                  </a:lnTo>
                  <a:lnTo>
                    <a:pt x="300" y="149"/>
                  </a:lnTo>
                  <a:lnTo>
                    <a:pt x="300" y="149"/>
                  </a:lnTo>
                  <a:lnTo>
                    <a:pt x="300" y="149"/>
                  </a:lnTo>
                  <a:lnTo>
                    <a:pt x="299" y="150"/>
                  </a:lnTo>
                  <a:lnTo>
                    <a:pt x="297" y="152"/>
                  </a:lnTo>
                  <a:lnTo>
                    <a:pt x="297" y="153"/>
                  </a:lnTo>
                  <a:lnTo>
                    <a:pt x="296" y="155"/>
                  </a:lnTo>
                  <a:lnTo>
                    <a:pt x="295" y="159"/>
                  </a:lnTo>
                  <a:lnTo>
                    <a:pt x="294" y="165"/>
                  </a:lnTo>
                  <a:lnTo>
                    <a:pt x="294" y="171"/>
                  </a:lnTo>
                  <a:lnTo>
                    <a:pt x="294" y="171"/>
                  </a:lnTo>
                  <a:lnTo>
                    <a:pt x="294" y="174"/>
                  </a:lnTo>
                  <a:lnTo>
                    <a:pt x="291" y="177"/>
                  </a:lnTo>
                  <a:lnTo>
                    <a:pt x="288" y="182"/>
                  </a:lnTo>
                  <a:lnTo>
                    <a:pt x="285" y="186"/>
                  </a:lnTo>
                  <a:lnTo>
                    <a:pt x="282" y="189"/>
                  </a:lnTo>
                  <a:lnTo>
                    <a:pt x="279" y="194"/>
                  </a:lnTo>
                  <a:lnTo>
                    <a:pt x="278" y="198"/>
                  </a:lnTo>
                  <a:lnTo>
                    <a:pt x="276" y="203"/>
                  </a:lnTo>
                  <a:lnTo>
                    <a:pt x="276" y="203"/>
                  </a:lnTo>
                  <a:lnTo>
                    <a:pt x="276" y="204"/>
                  </a:lnTo>
                  <a:lnTo>
                    <a:pt x="276" y="206"/>
                  </a:lnTo>
                  <a:lnTo>
                    <a:pt x="276" y="207"/>
                  </a:lnTo>
                  <a:lnTo>
                    <a:pt x="276" y="210"/>
                  </a:lnTo>
                  <a:lnTo>
                    <a:pt x="276" y="212"/>
                  </a:lnTo>
                  <a:lnTo>
                    <a:pt x="276" y="213"/>
                  </a:lnTo>
                  <a:lnTo>
                    <a:pt x="276" y="215"/>
                  </a:lnTo>
                  <a:lnTo>
                    <a:pt x="276" y="215"/>
                  </a:lnTo>
                  <a:lnTo>
                    <a:pt x="281" y="217"/>
                  </a:lnTo>
                  <a:lnTo>
                    <a:pt x="275" y="224"/>
                  </a:lnTo>
                  <a:lnTo>
                    <a:pt x="279" y="230"/>
                  </a:lnTo>
                  <a:lnTo>
                    <a:pt x="264" y="240"/>
                  </a:lnTo>
                  <a:lnTo>
                    <a:pt x="264" y="240"/>
                  </a:lnTo>
                  <a:lnTo>
                    <a:pt x="264" y="240"/>
                  </a:lnTo>
                  <a:lnTo>
                    <a:pt x="263" y="240"/>
                  </a:lnTo>
                  <a:lnTo>
                    <a:pt x="261" y="239"/>
                  </a:lnTo>
                  <a:lnTo>
                    <a:pt x="258" y="239"/>
                  </a:lnTo>
                  <a:lnTo>
                    <a:pt x="254" y="239"/>
                  </a:lnTo>
                  <a:lnTo>
                    <a:pt x="251" y="240"/>
                  </a:lnTo>
                  <a:lnTo>
                    <a:pt x="246" y="245"/>
                  </a:lnTo>
                  <a:lnTo>
                    <a:pt x="245" y="249"/>
                  </a:lnTo>
                  <a:lnTo>
                    <a:pt x="245" y="249"/>
                  </a:lnTo>
                  <a:lnTo>
                    <a:pt x="243" y="248"/>
                  </a:lnTo>
                  <a:lnTo>
                    <a:pt x="242" y="248"/>
                  </a:lnTo>
                  <a:lnTo>
                    <a:pt x="239" y="248"/>
                  </a:lnTo>
                  <a:lnTo>
                    <a:pt x="234" y="246"/>
                  </a:lnTo>
                  <a:lnTo>
                    <a:pt x="231" y="246"/>
                  </a:lnTo>
                  <a:lnTo>
                    <a:pt x="230" y="248"/>
                  </a:lnTo>
                  <a:lnTo>
                    <a:pt x="230" y="249"/>
                  </a:lnTo>
                  <a:lnTo>
                    <a:pt x="231" y="255"/>
                  </a:lnTo>
                  <a:lnTo>
                    <a:pt x="231" y="255"/>
                  </a:lnTo>
                  <a:lnTo>
                    <a:pt x="231" y="257"/>
                  </a:lnTo>
                  <a:lnTo>
                    <a:pt x="230" y="258"/>
                  </a:lnTo>
                  <a:lnTo>
                    <a:pt x="229" y="258"/>
                  </a:lnTo>
                  <a:lnTo>
                    <a:pt x="226" y="260"/>
                  </a:lnTo>
                  <a:lnTo>
                    <a:pt x="224" y="261"/>
                  </a:lnTo>
                  <a:lnTo>
                    <a:pt x="222" y="263"/>
                  </a:lnTo>
                  <a:lnTo>
                    <a:pt x="221" y="263"/>
                  </a:lnTo>
                  <a:lnTo>
                    <a:pt x="221" y="263"/>
                  </a:lnTo>
                  <a:lnTo>
                    <a:pt x="221" y="263"/>
                  </a:lnTo>
                  <a:lnTo>
                    <a:pt x="219" y="264"/>
                  </a:lnTo>
                  <a:lnTo>
                    <a:pt x="216" y="266"/>
                  </a:lnTo>
                  <a:lnTo>
                    <a:pt x="212" y="267"/>
                  </a:lnTo>
                  <a:lnTo>
                    <a:pt x="206" y="269"/>
                  </a:lnTo>
                  <a:lnTo>
                    <a:pt x="201" y="269"/>
                  </a:lnTo>
                  <a:lnTo>
                    <a:pt x="197" y="269"/>
                  </a:lnTo>
                  <a:lnTo>
                    <a:pt x="195" y="267"/>
                  </a:lnTo>
                  <a:lnTo>
                    <a:pt x="193" y="263"/>
                  </a:lnTo>
                  <a:lnTo>
                    <a:pt x="193" y="263"/>
                  </a:lnTo>
                  <a:lnTo>
                    <a:pt x="193" y="263"/>
                  </a:lnTo>
                  <a:lnTo>
                    <a:pt x="192" y="266"/>
                  </a:lnTo>
                  <a:lnTo>
                    <a:pt x="189" y="269"/>
                  </a:lnTo>
                  <a:lnTo>
                    <a:pt x="186" y="272"/>
                  </a:lnTo>
                  <a:lnTo>
                    <a:pt x="182" y="276"/>
                  </a:lnTo>
                  <a:lnTo>
                    <a:pt x="177" y="278"/>
                  </a:lnTo>
                  <a:lnTo>
                    <a:pt x="173" y="278"/>
                  </a:lnTo>
                  <a:lnTo>
                    <a:pt x="167" y="276"/>
                  </a:lnTo>
                  <a:lnTo>
                    <a:pt x="167" y="276"/>
                  </a:lnTo>
                  <a:lnTo>
                    <a:pt x="165" y="276"/>
                  </a:lnTo>
                  <a:lnTo>
                    <a:pt x="163" y="276"/>
                  </a:lnTo>
                  <a:lnTo>
                    <a:pt x="160" y="275"/>
                  </a:lnTo>
                  <a:lnTo>
                    <a:pt x="157" y="273"/>
                  </a:lnTo>
                  <a:lnTo>
                    <a:pt x="153" y="272"/>
                  </a:lnTo>
                  <a:lnTo>
                    <a:pt x="149" y="267"/>
                  </a:lnTo>
                  <a:lnTo>
                    <a:pt x="144" y="263"/>
                  </a:lnTo>
                  <a:lnTo>
                    <a:pt x="141" y="257"/>
                  </a:lnTo>
                  <a:lnTo>
                    <a:pt x="141" y="257"/>
                  </a:lnTo>
                  <a:lnTo>
                    <a:pt x="140" y="254"/>
                  </a:lnTo>
                  <a:lnTo>
                    <a:pt x="140" y="251"/>
                  </a:lnTo>
                  <a:lnTo>
                    <a:pt x="140" y="248"/>
                  </a:lnTo>
                  <a:lnTo>
                    <a:pt x="138" y="248"/>
                  </a:lnTo>
                  <a:lnTo>
                    <a:pt x="119" y="275"/>
                  </a:lnTo>
                  <a:lnTo>
                    <a:pt x="119" y="275"/>
                  </a:lnTo>
                  <a:lnTo>
                    <a:pt x="119" y="273"/>
                  </a:lnTo>
                  <a:lnTo>
                    <a:pt x="120" y="273"/>
                  </a:lnTo>
                  <a:lnTo>
                    <a:pt x="120" y="272"/>
                  </a:lnTo>
                  <a:lnTo>
                    <a:pt x="122" y="270"/>
                  </a:lnTo>
                  <a:lnTo>
                    <a:pt x="123" y="269"/>
                  </a:lnTo>
                  <a:lnTo>
                    <a:pt x="122" y="269"/>
                  </a:lnTo>
                  <a:lnTo>
                    <a:pt x="120" y="270"/>
                  </a:lnTo>
                  <a:lnTo>
                    <a:pt x="119" y="275"/>
                  </a:lnTo>
                  <a:lnTo>
                    <a:pt x="119" y="275"/>
                  </a:lnTo>
                  <a:lnTo>
                    <a:pt x="114" y="279"/>
                  </a:lnTo>
                  <a:lnTo>
                    <a:pt x="110" y="281"/>
                  </a:lnTo>
                  <a:lnTo>
                    <a:pt x="105" y="284"/>
                  </a:lnTo>
                  <a:lnTo>
                    <a:pt x="99" y="287"/>
                  </a:lnTo>
                  <a:lnTo>
                    <a:pt x="96" y="290"/>
                  </a:lnTo>
                  <a:lnTo>
                    <a:pt x="91" y="293"/>
                  </a:lnTo>
                  <a:lnTo>
                    <a:pt x="89" y="296"/>
                  </a:lnTo>
                  <a:lnTo>
                    <a:pt x="87" y="302"/>
                  </a:lnTo>
                  <a:lnTo>
                    <a:pt x="87" y="302"/>
                  </a:lnTo>
                  <a:lnTo>
                    <a:pt x="86" y="305"/>
                  </a:lnTo>
                  <a:lnTo>
                    <a:pt x="84" y="308"/>
                  </a:lnTo>
                  <a:lnTo>
                    <a:pt x="83" y="310"/>
                  </a:lnTo>
                  <a:lnTo>
                    <a:pt x="81" y="312"/>
                  </a:lnTo>
                  <a:lnTo>
                    <a:pt x="80" y="314"/>
                  </a:lnTo>
                  <a:lnTo>
                    <a:pt x="78" y="315"/>
                  </a:lnTo>
                  <a:lnTo>
                    <a:pt x="77" y="317"/>
                  </a:lnTo>
                  <a:lnTo>
                    <a:pt x="75" y="320"/>
                  </a:lnTo>
                  <a:lnTo>
                    <a:pt x="75" y="320"/>
                  </a:lnTo>
                  <a:lnTo>
                    <a:pt x="75" y="321"/>
                  </a:lnTo>
                  <a:lnTo>
                    <a:pt x="74" y="323"/>
                  </a:lnTo>
                  <a:lnTo>
                    <a:pt x="74" y="324"/>
                  </a:lnTo>
                  <a:lnTo>
                    <a:pt x="74" y="327"/>
                  </a:lnTo>
                  <a:lnTo>
                    <a:pt x="72" y="327"/>
                  </a:lnTo>
                  <a:lnTo>
                    <a:pt x="71" y="329"/>
                  </a:lnTo>
                  <a:lnTo>
                    <a:pt x="71" y="330"/>
                  </a:lnTo>
                  <a:lnTo>
                    <a:pt x="68" y="330"/>
                  </a:lnTo>
                  <a:lnTo>
                    <a:pt x="68" y="330"/>
                  </a:lnTo>
                  <a:lnTo>
                    <a:pt x="64" y="333"/>
                  </a:lnTo>
                  <a:lnTo>
                    <a:pt x="60" y="335"/>
                  </a:lnTo>
                  <a:lnTo>
                    <a:pt x="57" y="338"/>
                  </a:lnTo>
                  <a:lnTo>
                    <a:pt x="55" y="339"/>
                  </a:lnTo>
                  <a:lnTo>
                    <a:pt x="54" y="341"/>
                  </a:lnTo>
                  <a:lnTo>
                    <a:pt x="53" y="342"/>
                  </a:lnTo>
                  <a:lnTo>
                    <a:pt x="53" y="344"/>
                  </a:lnTo>
                  <a:lnTo>
                    <a:pt x="51" y="345"/>
                  </a:lnTo>
                  <a:lnTo>
                    <a:pt x="51" y="345"/>
                  </a:lnTo>
                  <a:lnTo>
                    <a:pt x="50" y="345"/>
                  </a:lnTo>
                  <a:lnTo>
                    <a:pt x="47" y="347"/>
                  </a:lnTo>
                  <a:lnTo>
                    <a:pt x="44" y="348"/>
                  </a:lnTo>
                  <a:lnTo>
                    <a:pt x="39" y="351"/>
                  </a:lnTo>
                  <a:lnTo>
                    <a:pt x="35" y="353"/>
                  </a:lnTo>
                  <a:lnTo>
                    <a:pt x="31" y="356"/>
                  </a:lnTo>
                  <a:lnTo>
                    <a:pt x="27" y="357"/>
                  </a:lnTo>
                  <a:lnTo>
                    <a:pt x="22" y="360"/>
                  </a:lnTo>
                  <a:lnTo>
                    <a:pt x="18" y="362"/>
                  </a:lnTo>
                  <a:lnTo>
                    <a:pt x="14" y="365"/>
                  </a:lnTo>
                  <a:lnTo>
                    <a:pt x="9" y="366"/>
                  </a:lnTo>
                  <a:lnTo>
                    <a:pt x="6" y="368"/>
                  </a:lnTo>
                  <a:lnTo>
                    <a:pt x="3" y="369"/>
                  </a:lnTo>
                  <a:lnTo>
                    <a:pt x="0" y="371"/>
                  </a:lnTo>
                  <a:lnTo>
                    <a:pt x="0" y="372"/>
                  </a:lnTo>
                  <a:lnTo>
                    <a:pt x="0" y="372"/>
                  </a:lnTo>
                  <a:lnTo>
                    <a:pt x="153" y="348"/>
                  </a:lnTo>
                  <a:lnTo>
                    <a:pt x="163" y="342"/>
                  </a:lnTo>
                  <a:lnTo>
                    <a:pt x="176" y="342"/>
                  </a:lnTo>
                  <a:lnTo>
                    <a:pt x="176" y="342"/>
                  </a:lnTo>
                  <a:lnTo>
                    <a:pt x="176" y="342"/>
                  </a:lnTo>
                  <a:lnTo>
                    <a:pt x="177" y="342"/>
                  </a:lnTo>
                  <a:lnTo>
                    <a:pt x="180" y="342"/>
                  </a:lnTo>
                  <a:lnTo>
                    <a:pt x="185" y="342"/>
                  </a:lnTo>
                  <a:lnTo>
                    <a:pt x="189" y="341"/>
                  </a:lnTo>
                  <a:lnTo>
                    <a:pt x="195" y="341"/>
                  </a:lnTo>
                  <a:lnTo>
                    <a:pt x="201" y="341"/>
                  </a:lnTo>
                  <a:lnTo>
                    <a:pt x="210" y="341"/>
                  </a:lnTo>
                  <a:lnTo>
                    <a:pt x="219" y="339"/>
                  </a:lnTo>
                  <a:lnTo>
                    <a:pt x="229" y="338"/>
                  </a:lnTo>
                  <a:lnTo>
                    <a:pt x="239" y="336"/>
                  </a:lnTo>
                  <a:lnTo>
                    <a:pt x="251" y="335"/>
                  </a:lnTo>
                  <a:lnTo>
                    <a:pt x="263" y="333"/>
                  </a:lnTo>
                  <a:lnTo>
                    <a:pt x="276" y="332"/>
                  </a:lnTo>
                  <a:lnTo>
                    <a:pt x="291" y="330"/>
                  </a:lnTo>
                  <a:lnTo>
                    <a:pt x="305" y="327"/>
                  </a:lnTo>
                  <a:lnTo>
                    <a:pt x="321" y="326"/>
                  </a:lnTo>
                  <a:lnTo>
                    <a:pt x="338" y="323"/>
                  </a:lnTo>
                  <a:lnTo>
                    <a:pt x="356" y="320"/>
                  </a:lnTo>
                  <a:lnTo>
                    <a:pt x="374" y="317"/>
                  </a:lnTo>
                  <a:lnTo>
                    <a:pt x="393" y="314"/>
                  </a:lnTo>
                  <a:lnTo>
                    <a:pt x="411" y="310"/>
                  </a:lnTo>
                  <a:lnTo>
                    <a:pt x="431" y="308"/>
                  </a:lnTo>
                  <a:lnTo>
                    <a:pt x="453" y="303"/>
                  </a:lnTo>
                  <a:lnTo>
                    <a:pt x="474" y="300"/>
                  </a:lnTo>
                  <a:lnTo>
                    <a:pt x="496" y="296"/>
                  </a:lnTo>
                  <a:lnTo>
                    <a:pt x="519" y="290"/>
                  </a:lnTo>
                  <a:lnTo>
                    <a:pt x="542" y="285"/>
                  </a:lnTo>
                  <a:lnTo>
                    <a:pt x="566" y="279"/>
                  </a:lnTo>
                  <a:lnTo>
                    <a:pt x="591" y="276"/>
                  </a:lnTo>
                  <a:lnTo>
                    <a:pt x="615" y="270"/>
                  </a:lnTo>
                  <a:lnTo>
                    <a:pt x="641" y="263"/>
                  </a:lnTo>
                  <a:lnTo>
                    <a:pt x="645" y="261"/>
                  </a:lnTo>
                </a:path>
              </a:pathLst>
            </a:custGeom>
            <a:solidFill>
              <a:schemeClr val="accent2">
                <a:lumMod val="7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05" name="Freeform 147"/>
            <p:cNvSpPr>
              <a:spLocks/>
            </p:cNvSpPr>
            <p:nvPr/>
          </p:nvSpPr>
          <p:spPr bwMode="auto">
            <a:xfrm>
              <a:off x="3121578" y="4618735"/>
              <a:ext cx="256196" cy="127297"/>
            </a:xfrm>
            <a:custGeom>
              <a:avLst/>
              <a:gdLst>
                <a:gd name="T0" fmla="*/ 210 w 381"/>
                <a:gd name="T1" fmla="*/ 131 h 190"/>
                <a:gd name="T2" fmla="*/ 201 w 381"/>
                <a:gd name="T3" fmla="*/ 160 h 190"/>
                <a:gd name="T4" fmla="*/ 213 w 381"/>
                <a:gd name="T5" fmla="*/ 157 h 190"/>
                <a:gd name="T6" fmla="*/ 223 w 381"/>
                <a:gd name="T7" fmla="*/ 158 h 190"/>
                <a:gd name="T8" fmla="*/ 240 w 381"/>
                <a:gd name="T9" fmla="*/ 170 h 190"/>
                <a:gd name="T10" fmla="*/ 279 w 381"/>
                <a:gd name="T11" fmla="*/ 182 h 190"/>
                <a:gd name="T12" fmla="*/ 253 w 381"/>
                <a:gd name="T13" fmla="*/ 152 h 190"/>
                <a:gd name="T14" fmla="*/ 260 w 381"/>
                <a:gd name="T15" fmla="*/ 150 h 190"/>
                <a:gd name="T16" fmla="*/ 267 w 381"/>
                <a:gd name="T17" fmla="*/ 146 h 190"/>
                <a:gd name="T18" fmla="*/ 253 w 381"/>
                <a:gd name="T19" fmla="*/ 120 h 190"/>
                <a:gd name="T20" fmla="*/ 253 w 381"/>
                <a:gd name="T21" fmla="*/ 94 h 190"/>
                <a:gd name="T22" fmla="*/ 246 w 381"/>
                <a:gd name="T23" fmla="*/ 68 h 190"/>
                <a:gd name="T24" fmla="*/ 254 w 381"/>
                <a:gd name="T25" fmla="*/ 56 h 190"/>
                <a:gd name="T26" fmla="*/ 254 w 381"/>
                <a:gd name="T27" fmla="*/ 44 h 190"/>
                <a:gd name="T28" fmla="*/ 260 w 381"/>
                <a:gd name="T29" fmla="*/ 51 h 190"/>
                <a:gd name="T30" fmla="*/ 272 w 381"/>
                <a:gd name="T31" fmla="*/ 35 h 190"/>
                <a:gd name="T32" fmla="*/ 270 w 381"/>
                <a:gd name="T33" fmla="*/ 24 h 190"/>
                <a:gd name="T34" fmla="*/ 281 w 381"/>
                <a:gd name="T35" fmla="*/ 23 h 190"/>
                <a:gd name="T36" fmla="*/ 285 w 381"/>
                <a:gd name="T37" fmla="*/ 27 h 190"/>
                <a:gd name="T38" fmla="*/ 281 w 381"/>
                <a:gd name="T39" fmla="*/ 37 h 190"/>
                <a:gd name="T40" fmla="*/ 267 w 381"/>
                <a:gd name="T41" fmla="*/ 62 h 190"/>
                <a:gd name="T42" fmla="*/ 276 w 381"/>
                <a:gd name="T43" fmla="*/ 69 h 190"/>
                <a:gd name="T44" fmla="*/ 284 w 381"/>
                <a:gd name="T45" fmla="*/ 64 h 190"/>
                <a:gd name="T46" fmla="*/ 276 w 381"/>
                <a:gd name="T47" fmla="*/ 77 h 190"/>
                <a:gd name="T48" fmla="*/ 275 w 381"/>
                <a:gd name="T49" fmla="*/ 93 h 190"/>
                <a:gd name="T50" fmla="*/ 270 w 381"/>
                <a:gd name="T51" fmla="*/ 107 h 190"/>
                <a:gd name="T52" fmla="*/ 287 w 381"/>
                <a:gd name="T53" fmla="*/ 123 h 190"/>
                <a:gd name="T54" fmla="*/ 275 w 381"/>
                <a:gd name="T55" fmla="*/ 127 h 190"/>
                <a:gd name="T56" fmla="*/ 284 w 381"/>
                <a:gd name="T57" fmla="*/ 132 h 190"/>
                <a:gd name="T58" fmla="*/ 285 w 381"/>
                <a:gd name="T59" fmla="*/ 149 h 190"/>
                <a:gd name="T60" fmla="*/ 295 w 381"/>
                <a:gd name="T61" fmla="*/ 155 h 190"/>
                <a:gd name="T62" fmla="*/ 305 w 381"/>
                <a:gd name="T63" fmla="*/ 157 h 190"/>
                <a:gd name="T64" fmla="*/ 300 w 381"/>
                <a:gd name="T65" fmla="*/ 149 h 190"/>
                <a:gd name="T66" fmla="*/ 308 w 381"/>
                <a:gd name="T67" fmla="*/ 150 h 190"/>
                <a:gd name="T68" fmla="*/ 315 w 381"/>
                <a:gd name="T69" fmla="*/ 153 h 190"/>
                <a:gd name="T70" fmla="*/ 312 w 381"/>
                <a:gd name="T71" fmla="*/ 167 h 190"/>
                <a:gd name="T72" fmla="*/ 323 w 381"/>
                <a:gd name="T73" fmla="*/ 164 h 190"/>
                <a:gd name="T74" fmla="*/ 322 w 381"/>
                <a:gd name="T75" fmla="*/ 179 h 190"/>
                <a:gd name="T76" fmla="*/ 328 w 381"/>
                <a:gd name="T77" fmla="*/ 189 h 190"/>
                <a:gd name="T78" fmla="*/ 347 w 381"/>
                <a:gd name="T79" fmla="*/ 174 h 190"/>
                <a:gd name="T80" fmla="*/ 372 w 381"/>
                <a:gd name="T81" fmla="*/ 123 h 190"/>
                <a:gd name="T82" fmla="*/ 374 w 381"/>
                <a:gd name="T83" fmla="*/ 146 h 190"/>
                <a:gd name="T84" fmla="*/ 368 w 381"/>
                <a:gd name="T85" fmla="*/ 171 h 190"/>
                <a:gd name="T86" fmla="*/ 367 w 381"/>
                <a:gd name="T87" fmla="*/ 182 h 190"/>
                <a:gd name="T88" fmla="*/ 369 w 381"/>
                <a:gd name="T89" fmla="*/ 180 h 190"/>
                <a:gd name="T90" fmla="*/ 378 w 381"/>
                <a:gd name="T91" fmla="*/ 152 h 190"/>
                <a:gd name="T92" fmla="*/ 380 w 381"/>
                <a:gd name="T93" fmla="*/ 122 h 190"/>
                <a:gd name="T94" fmla="*/ 0 w 381"/>
                <a:gd name="T95" fmla="*/ 56 h 190"/>
                <a:gd name="T96" fmla="*/ 44 w 381"/>
                <a:gd name="T97" fmla="*/ 80 h 190"/>
                <a:gd name="T98" fmla="*/ 71 w 381"/>
                <a:gd name="T99" fmla="*/ 63 h 190"/>
                <a:gd name="T100" fmla="*/ 95 w 381"/>
                <a:gd name="T101" fmla="*/ 45 h 190"/>
                <a:gd name="T102" fmla="*/ 125 w 381"/>
                <a:gd name="T103" fmla="*/ 47 h 190"/>
                <a:gd name="T104" fmla="*/ 134 w 381"/>
                <a:gd name="T105" fmla="*/ 53 h 190"/>
                <a:gd name="T106" fmla="*/ 149 w 381"/>
                <a:gd name="T107" fmla="*/ 74 h 190"/>
                <a:gd name="T108" fmla="*/ 162 w 381"/>
                <a:gd name="T109" fmla="*/ 72 h 190"/>
                <a:gd name="T110" fmla="*/ 167 w 381"/>
                <a:gd name="T111" fmla="*/ 92 h 190"/>
                <a:gd name="T112" fmla="*/ 193 w 381"/>
                <a:gd name="T113" fmla="*/ 9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1" h="190">
                  <a:moveTo>
                    <a:pt x="209" y="97"/>
                  </a:moveTo>
                  <a:lnTo>
                    <a:pt x="221" y="104"/>
                  </a:lnTo>
                  <a:lnTo>
                    <a:pt x="213" y="116"/>
                  </a:lnTo>
                  <a:lnTo>
                    <a:pt x="213" y="123"/>
                  </a:lnTo>
                  <a:lnTo>
                    <a:pt x="213" y="125"/>
                  </a:lnTo>
                  <a:lnTo>
                    <a:pt x="212" y="127"/>
                  </a:lnTo>
                  <a:lnTo>
                    <a:pt x="210" y="131"/>
                  </a:lnTo>
                  <a:lnTo>
                    <a:pt x="207" y="137"/>
                  </a:lnTo>
                  <a:lnTo>
                    <a:pt x="206" y="143"/>
                  </a:lnTo>
                  <a:lnTo>
                    <a:pt x="203" y="149"/>
                  </a:lnTo>
                  <a:lnTo>
                    <a:pt x="201" y="152"/>
                  </a:lnTo>
                  <a:lnTo>
                    <a:pt x="201" y="153"/>
                  </a:lnTo>
                  <a:lnTo>
                    <a:pt x="200" y="157"/>
                  </a:lnTo>
                  <a:lnTo>
                    <a:pt x="201" y="160"/>
                  </a:lnTo>
                  <a:lnTo>
                    <a:pt x="203" y="162"/>
                  </a:lnTo>
                  <a:lnTo>
                    <a:pt x="204" y="162"/>
                  </a:lnTo>
                  <a:lnTo>
                    <a:pt x="206" y="162"/>
                  </a:lnTo>
                  <a:lnTo>
                    <a:pt x="209" y="162"/>
                  </a:lnTo>
                  <a:lnTo>
                    <a:pt x="210" y="161"/>
                  </a:lnTo>
                  <a:lnTo>
                    <a:pt x="212" y="161"/>
                  </a:lnTo>
                  <a:lnTo>
                    <a:pt x="213" y="157"/>
                  </a:lnTo>
                  <a:lnTo>
                    <a:pt x="216" y="155"/>
                  </a:lnTo>
                  <a:lnTo>
                    <a:pt x="218" y="155"/>
                  </a:lnTo>
                  <a:lnTo>
                    <a:pt x="219" y="155"/>
                  </a:lnTo>
                  <a:lnTo>
                    <a:pt x="221" y="156"/>
                  </a:lnTo>
                  <a:lnTo>
                    <a:pt x="221" y="157"/>
                  </a:lnTo>
                  <a:lnTo>
                    <a:pt x="221" y="157"/>
                  </a:lnTo>
                  <a:lnTo>
                    <a:pt x="223" y="158"/>
                  </a:lnTo>
                  <a:lnTo>
                    <a:pt x="231" y="170"/>
                  </a:lnTo>
                  <a:lnTo>
                    <a:pt x="234" y="170"/>
                  </a:lnTo>
                  <a:lnTo>
                    <a:pt x="234" y="162"/>
                  </a:lnTo>
                  <a:lnTo>
                    <a:pt x="239" y="162"/>
                  </a:lnTo>
                  <a:lnTo>
                    <a:pt x="239" y="164"/>
                  </a:lnTo>
                  <a:lnTo>
                    <a:pt x="240" y="167"/>
                  </a:lnTo>
                  <a:lnTo>
                    <a:pt x="240" y="170"/>
                  </a:lnTo>
                  <a:lnTo>
                    <a:pt x="242" y="170"/>
                  </a:lnTo>
                  <a:lnTo>
                    <a:pt x="252" y="170"/>
                  </a:lnTo>
                  <a:lnTo>
                    <a:pt x="260" y="171"/>
                  </a:lnTo>
                  <a:lnTo>
                    <a:pt x="267" y="173"/>
                  </a:lnTo>
                  <a:lnTo>
                    <a:pt x="272" y="176"/>
                  </a:lnTo>
                  <a:lnTo>
                    <a:pt x="276" y="179"/>
                  </a:lnTo>
                  <a:lnTo>
                    <a:pt x="279" y="182"/>
                  </a:lnTo>
                  <a:lnTo>
                    <a:pt x="281" y="183"/>
                  </a:lnTo>
                  <a:lnTo>
                    <a:pt x="281" y="185"/>
                  </a:lnTo>
                  <a:lnTo>
                    <a:pt x="284" y="177"/>
                  </a:lnTo>
                  <a:lnTo>
                    <a:pt x="276" y="168"/>
                  </a:lnTo>
                  <a:lnTo>
                    <a:pt x="275" y="161"/>
                  </a:lnTo>
                  <a:lnTo>
                    <a:pt x="265" y="158"/>
                  </a:lnTo>
                  <a:lnTo>
                    <a:pt x="253" y="152"/>
                  </a:lnTo>
                  <a:lnTo>
                    <a:pt x="245" y="144"/>
                  </a:lnTo>
                  <a:lnTo>
                    <a:pt x="246" y="141"/>
                  </a:lnTo>
                  <a:lnTo>
                    <a:pt x="253" y="147"/>
                  </a:lnTo>
                  <a:lnTo>
                    <a:pt x="254" y="147"/>
                  </a:lnTo>
                  <a:lnTo>
                    <a:pt x="256" y="149"/>
                  </a:lnTo>
                  <a:lnTo>
                    <a:pt x="259" y="149"/>
                  </a:lnTo>
                  <a:lnTo>
                    <a:pt x="260" y="150"/>
                  </a:lnTo>
                  <a:lnTo>
                    <a:pt x="267" y="155"/>
                  </a:lnTo>
                  <a:lnTo>
                    <a:pt x="272" y="156"/>
                  </a:lnTo>
                  <a:lnTo>
                    <a:pt x="273" y="155"/>
                  </a:lnTo>
                  <a:lnTo>
                    <a:pt x="273" y="153"/>
                  </a:lnTo>
                  <a:lnTo>
                    <a:pt x="272" y="150"/>
                  </a:lnTo>
                  <a:lnTo>
                    <a:pt x="269" y="149"/>
                  </a:lnTo>
                  <a:lnTo>
                    <a:pt x="267" y="146"/>
                  </a:lnTo>
                  <a:lnTo>
                    <a:pt x="266" y="146"/>
                  </a:lnTo>
                  <a:lnTo>
                    <a:pt x="263" y="141"/>
                  </a:lnTo>
                  <a:lnTo>
                    <a:pt x="260" y="138"/>
                  </a:lnTo>
                  <a:lnTo>
                    <a:pt x="257" y="134"/>
                  </a:lnTo>
                  <a:lnTo>
                    <a:pt x="256" y="130"/>
                  </a:lnTo>
                  <a:lnTo>
                    <a:pt x="253" y="126"/>
                  </a:lnTo>
                  <a:lnTo>
                    <a:pt x="253" y="120"/>
                  </a:lnTo>
                  <a:lnTo>
                    <a:pt x="252" y="116"/>
                  </a:lnTo>
                  <a:lnTo>
                    <a:pt x="252" y="111"/>
                  </a:lnTo>
                  <a:lnTo>
                    <a:pt x="252" y="107"/>
                  </a:lnTo>
                  <a:lnTo>
                    <a:pt x="252" y="102"/>
                  </a:lnTo>
                  <a:lnTo>
                    <a:pt x="252" y="100"/>
                  </a:lnTo>
                  <a:lnTo>
                    <a:pt x="253" y="97"/>
                  </a:lnTo>
                  <a:lnTo>
                    <a:pt x="253" y="94"/>
                  </a:lnTo>
                  <a:lnTo>
                    <a:pt x="253" y="92"/>
                  </a:lnTo>
                  <a:lnTo>
                    <a:pt x="253" y="90"/>
                  </a:lnTo>
                  <a:lnTo>
                    <a:pt x="253" y="90"/>
                  </a:lnTo>
                  <a:lnTo>
                    <a:pt x="253" y="83"/>
                  </a:lnTo>
                  <a:lnTo>
                    <a:pt x="251" y="78"/>
                  </a:lnTo>
                  <a:lnTo>
                    <a:pt x="249" y="72"/>
                  </a:lnTo>
                  <a:lnTo>
                    <a:pt x="246" y="68"/>
                  </a:lnTo>
                  <a:lnTo>
                    <a:pt x="243" y="65"/>
                  </a:lnTo>
                  <a:lnTo>
                    <a:pt x="242" y="63"/>
                  </a:lnTo>
                  <a:lnTo>
                    <a:pt x="240" y="62"/>
                  </a:lnTo>
                  <a:lnTo>
                    <a:pt x="239" y="62"/>
                  </a:lnTo>
                  <a:lnTo>
                    <a:pt x="251" y="62"/>
                  </a:lnTo>
                  <a:lnTo>
                    <a:pt x="254" y="57"/>
                  </a:lnTo>
                  <a:lnTo>
                    <a:pt x="254" y="56"/>
                  </a:lnTo>
                  <a:lnTo>
                    <a:pt x="254" y="54"/>
                  </a:lnTo>
                  <a:lnTo>
                    <a:pt x="254" y="51"/>
                  </a:lnTo>
                  <a:lnTo>
                    <a:pt x="254" y="50"/>
                  </a:lnTo>
                  <a:lnTo>
                    <a:pt x="253" y="47"/>
                  </a:lnTo>
                  <a:lnTo>
                    <a:pt x="252" y="44"/>
                  </a:lnTo>
                  <a:lnTo>
                    <a:pt x="253" y="44"/>
                  </a:lnTo>
                  <a:lnTo>
                    <a:pt x="254" y="44"/>
                  </a:lnTo>
                  <a:lnTo>
                    <a:pt x="256" y="44"/>
                  </a:lnTo>
                  <a:lnTo>
                    <a:pt x="256" y="45"/>
                  </a:lnTo>
                  <a:lnTo>
                    <a:pt x="257" y="47"/>
                  </a:lnTo>
                  <a:lnTo>
                    <a:pt x="257" y="47"/>
                  </a:lnTo>
                  <a:lnTo>
                    <a:pt x="259" y="50"/>
                  </a:lnTo>
                  <a:lnTo>
                    <a:pt x="259" y="51"/>
                  </a:lnTo>
                  <a:lnTo>
                    <a:pt x="260" y="51"/>
                  </a:lnTo>
                  <a:lnTo>
                    <a:pt x="260" y="51"/>
                  </a:lnTo>
                  <a:lnTo>
                    <a:pt x="262" y="50"/>
                  </a:lnTo>
                  <a:lnTo>
                    <a:pt x="262" y="48"/>
                  </a:lnTo>
                  <a:lnTo>
                    <a:pt x="263" y="47"/>
                  </a:lnTo>
                  <a:lnTo>
                    <a:pt x="263" y="47"/>
                  </a:lnTo>
                  <a:lnTo>
                    <a:pt x="272" y="35"/>
                  </a:lnTo>
                  <a:lnTo>
                    <a:pt x="272" y="35"/>
                  </a:lnTo>
                  <a:lnTo>
                    <a:pt x="270" y="34"/>
                  </a:lnTo>
                  <a:lnTo>
                    <a:pt x="270" y="32"/>
                  </a:lnTo>
                  <a:lnTo>
                    <a:pt x="270" y="30"/>
                  </a:lnTo>
                  <a:lnTo>
                    <a:pt x="270" y="29"/>
                  </a:lnTo>
                  <a:lnTo>
                    <a:pt x="270" y="27"/>
                  </a:lnTo>
                  <a:lnTo>
                    <a:pt x="270" y="24"/>
                  </a:lnTo>
                  <a:lnTo>
                    <a:pt x="270" y="24"/>
                  </a:lnTo>
                  <a:lnTo>
                    <a:pt x="275" y="20"/>
                  </a:lnTo>
                  <a:lnTo>
                    <a:pt x="278" y="18"/>
                  </a:lnTo>
                  <a:lnTo>
                    <a:pt x="279" y="17"/>
                  </a:lnTo>
                  <a:lnTo>
                    <a:pt x="281" y="18"/>
                  </a:lnTo>
                  <a:lnTo>
                    <a:pt x="281" y="20"/>
                  </a:lnTo>
                  <a:lnTo>
                    <a:pt x="281" y="21"/>
                  </a:lnTo>
                  <a:lnTo>
                    <a:pt x="281" y="23"/>
                  </a:lnTo>
                  <a:lnTo>
                    <a:pt x="279" y="23"/>
                  </a:lnTo>
                  <a:lnTo>
                    <a:pt x="279" y="27"/>
                  </a:lnTo>
                  <a:lnTo>
                    <a:pt x="279" y="30"/>
                  </a:lnTo>
                  <a:lnTo>
                    <a:pt x="279" y="30"/>
                  </a:lnTo>
                  <a:lnTo>
                    <a:pt x="282" y="30"/>
                  </a:lnTo>
                  <a:lnTo>
                    <a:pt x="284" y="29"/>
                  </a:lnTo>
                  <a:lnTo>
                    <a:pt x="285" y="27"/>
                  </a:lnTo>
                  <a:lnTo>
                    <a:pt x="286" y="26"/>
                  </a:lnTo>
                  <a:lnTo>
                    <a:pt x="287" y="26"/>
                  </a:lnTo>
                  <a:lnTo>
                    <a:pt x="286" y="29"/>
                  </a:lnTo>
                  <a:lnTo>
                    <a:pt x="286" y="31"/>
                  </a:lnTo>
                  <a:lnTo>
                    <a:pt x="285" y="32"/>
                  </a:lnTo>
                  <a:lnTo>
                    <a:pt x="282" y="35"/>
                  </a:lnTo>
                  <a:lnTo>
                    <a:pt x="281" y="37"/>
                  </a:lnTo>
                  <a:lnTo>
                    <a:pt x="279" y="38"/>
                  </a:lnTo>
                  <a:lnTo>
                    <a:pt x="279" y="39"/>
                  </a:lnTo>
                  <a:lnTo>
                    <a:pt x="278" y="39"/>
                  </a:lnTo>
                  <a:lnTo>
                    <a:pt x="273" y="44"/>
                  </a:lnTo>
                  <a:lnTo>
                    <a:pt x="270" y="50"/>
                  </a:lnTo>
                  <a:lnTo>
                    <a:pt x="267" y="56"/>
                  </a:lnTo>
                  <a:lnTo>
                    <a:pt x="267" y="62"/>
                  </a:lnTo>
                  <a:lnTo>
                    <a:pt x="267" y="67"/>
                  </a:lnTo>
                  <a:lnTo>
                    <a:pt x="267" y="71"/>
                  </a:lnTo>
                  <a:lnTo>
                    <a:pt x="269" y="74"/>
                  </a:lnTo>
                  <a:lnTo>
                    <a:pt x="269" y="75"/>
                  </a:lnTo>
                  <a:lnTo>
                    <a:pt x="272" y="74"/>
                  </a:lnTo>
                  <a:lnTo>
                    <a:pt x="273" y="72"/>
                  </a:lnTo>
                  <a:lnTo>
                    <a:pt x="276" y="69"/>
                  </a:lnTo>
                  <a:lnTo>
                    <a:pt x="278" y="67"/>
                  </a:lnTo>
                  <a:lnTo>
                    <a:pt x="279" y="64"/>
                  </a:lnTo>
                  <a:lnTo>
                    <a:pt x="281" y="62"/>
                  </a:lnTo>
                  <a:lnTo>
                    <a:pt x="282" y="60"/>
                  </a:lnTo>
                  <a:lnTo>
                    <a:pt x="282" y="59"/>
                  </a:lnTo>
                  <a:lnTo>
                    <a:pt x="284" y="62"/>
                  </a:lnTo>
                  <a:lnTo>
                    <a:pt x="284" y="64"/>
                  </a:lnTo>
                  <a:lnTo>
                    <a:pt x="282" y="67"/>
                  </a:lnTo>
                  <a:lnTo>
                    <a:pt x="281" y="69"/>
                  </a:lnTo>
                  <a:lnTo>
                    <a:pt x="279" y="72"/>
                  </a:lnTo>
                  <a:lnTo>
                    <a:pt x="278" y="74"/>
                  </a:lnTo>
                  <a:lnTo>
                    <a:pt x="278" y="75"/>
                  </a:lnTo>
                  <a:lnTo>
                    <a:pt x="276" y="75"/>
                  </a:lnTo>
                  <a:lnTo>
                    <a:pt x="276" y="77"/>
                  </a:lnTo>
                  <a:lnTo>
                    <a:pt x="276" y="78"/>
                  </a:lnTo>
                  <a:lnTo>
                    <a:pt x="276" y="81"/>
                  </a:lnTo>
                  <a:lnTo>
                    <a:pt x="276" y="84"/>
                  </a:lnTo>
                  <a:lnTo>
                    <a:pt x="276" y="87"/>
                  </a:lnTo>
                  <a:lnTo>
                    <a:pt x="276" y="90"/>
                  </a:lnTo>
                  <a:lnTo>
                    <a:pt x="275" y="93"/>
                  </a:lnTo>
                  <a:lnTo>
                    <a:pt x="275" y="93"/>
                  </a:lnTo>
                  <a:lnTo>
                    <a:pt x="270" y="98"/>
                  </a:lnTo>
                  <a:lnTo>
                    <a:pt x="269" y="101"/>
                  </a:lnTo>
                  <a:lnTo>
                    <a:pt x="267" y="104"/>
                  </a:lnTo>
                  <a:lnTo>
                    <a:pt x="267" y="105"/>
                  </a:lnTo>
                  <a:lnTo>
                    <a:pt x="267" y="105"/>
                  </a:lnTo>
                  <a:lnTo>
                    <a:pt x="269" y="107"/>
                  </a:lnTo>
                  <a:lnTo>
                    <a:pt x="270" y="107"/>
                  </a:lnTo>
                  <a:lnTo>
                    <a:pt x="270" y="107"/>
                  </a:lnTo>
                  <a:lnTo>
                    <a:pt x="279" y="111"/>
                  </a:lnTo>
                  <a:lnTo>
                    <a:pt x="285" y="116"/>
                  </a:lnTo>
                  <a:lnTo>
                    <a:pt x="287" y="119"/>
                  </a:lnTo>
                  <a:lnTo>
                    <a:pt x="289" y="120"/>
                  </a:lnTo>
                  <a:lnTo>
                    <a:pt x="289" y="122"/>
                  </a:lnTo>
                  <a:lnTo>
                    <a:pt x="287" y="123"/>
                  </a:lnTo>
                  <a:lnTo>
                    <a:pt x="286" y="123"/>
                  </a:lnTo>
                  <a:lnTo>
                    <a:pt x="285" y="123"/>
                  </a:lnTo>
                  <a:lnTo>
                    <a:pt x="281" y="123"/>
                  </a:lnTo>
                  <a:lnTo>
                    <a:pt x="278" y="125"/>
                  </a:lnTo>
                  <a:lnTo>
                    <a:pt x="275" y="125"/>
                  </a:lnTo>
                  <a:lnTo>
                    <a:pt x="275" y="126"/>
                  </a:lnTo>
                  <a:lnTo>
                    <a:pt x="275" y="127"/>
                  </a:lnTo>
                  <a:lnTo>
                    <a:pt x="275" y="127"/>
                  </a:lnTo>
                  <a:lnTo>
                    <a:pt x="275" y="128"/>
                  </a:lnTo>
                  <a:lnTo>
                    <a:pt x="276" y="128"/>
                  </a:lnTo>
                  <a:lnTo>
                    <a:pt x="282" y="128"/>
                  </a:lnTo>
                  <a:lnTo>
                    <a:pt x="285" y="130"/>
                  </a:lnTo>
                  <a:lnTo>
                    <a:pt x="285" y="131"/>
                  </a:lnTo>
                  <a:lnTo>
                    <a:pt x="284" y="132"/>
                  </a:lnTo>
                  <a:lnTo>
                    <a:pt x="281" y="134"/>
                  </a:lnTo>
                  <a:lnTo>
                    <a:pt x="278" y="135"/>
                  </a:lnTo>
                  <a:lnTo>
                    <a:pt x="276" y="135"/>
                  </a:lnTo>
                  <a:lnTo>
                    <a:pt x="275" y="137"/>
                  </a:lnTo>
                  <a:lnTo>
                    <a:pt x="275" y="140"/>
                  </a:lnTo>
                  <a:lnTo>
                    <a:pt x="284" y="150"/>
                  </a:lnTo>
                  <a:lnTo>
                    <a:pt x="285" y="149"/>
                  </a:lnTo>
                  <a:lnTo>
                    <a:pt x="286" y="149"/>
                  </a:lnTo>
                  <a:lnTo>
                    <a:pt x="287" y="147"/>
                  </a:lnTo>
                  <a:lnTo>
                    <a:pt x="287" y="147"/>
                  </a:lnTo>
                  <a:lnTo>
                    <a:pt x="289" y="149"/>
                  </a:lnTo>
                  <a:lnTo>
                    <a:pt x="292" y="150"/>
                  </a:lnTo>
                  <a:lnTo>
                    <a:pt x="293" y="153"/>
                  </a:lnTo>
                  <a:lnTo>
                    <a:pt x="295" y="155"/>
                  </a:lnTo>
                  <a:lnTo>
                    <a:pt x="295" y="156"/>
                  </a:lnTo>
                  <a:lnTo>
                    <a:pt x="296" y="157"/>
                  </a:lnTo>
                  <a:lnTo>
                    <a:pt x="296" y="157"/>
                  </a:lnTo>
                  <a:lnTo>
                    <a:pt x="298" y="158"/>
                  </a:lnTo>
                  <a:lnTo>
                    <a:pt x="300" y="158"/>
                  </a:lnTo>
                  <a:lnTo>
                    <a:pt x="303" y="157"/>
                  </a:lnTo>
                  <a:lnTo>
                    <a:pt x="305" y="157"/>
                  </a:lnTo>
                  <a:lnTo>
                    <a:pt x="305" y="157"/>
                  </a:lnTo>
                  <a:lnTo>
                    <a:pt x="305" y="157"/>
                  </a:lnTo>
                  <a:lnTo>
                    <a:pt x="303" y="156"/>
                  </a:lnTo>
                  <a:lnTo>
                    <a:pt x="303" y="156"/>
                  </a:lnTo>
                  <a:lnTo>
                    <a:pt x="303" y="155"/>
                  </a:lnTo>
                  <a:lnTo>
                    <a:pt x="302" y="152"/>
                  </a:lnTo>
                  <a:lnTo>
                    <a:pt x="300" y="149"/>
                  </a:lnTo>
                  <a:lnTo>
                    <a:pt x="302" y="147"/>
                  </a:lnTo>
                  <a:lnTo>
                    <a:pt x="303" y="146"/>
                  </a:lnTo>
                  <a:lnTo>
                    <a:pt x="305" y="144"/>
                  </a:lnTo>
                  <a:lnTo>
                    <a:pt x="305" y="144"/>
                  </a:lnTo>
                  <a:lnTo>
                    <a:pt x="306" y="144"/>
                  </a:lnTo>
                  <a:lnTo>
                    <a:pt x="308" y="144"/>
                  </a:lnTo>
                  <a:lnTo>
                    <a:pt x="308" y="150"/>
                  </a:lnTo>
                  <a:lnTo>
                    <a:pt x="308" y="155"/>
                  </a:lnTo>
                  <a:lnTo>
                    <a:pt x="309" y="156"/>
                  </a:lnTo>
                  <a:lnTo>
                    <a:pt x="311" y="157"/>
                  </a:lnTo>
                  <a:lnTo>
                    <a:pt x="312" y="156"/>
                  </a:lnTo>
                  <a:lnTo>
                    <a:pt x="314" y="155"/>
                  </a:lnTo>
                  <a:lnTo>
                    <a:pt x="315" y="155"/>
                  </a:lnTo>
                  <a:lnTo>
                    <a:pt x="315" y="153"/>
                  </a:lnTo>
                  <a:lnTo>
                    <a:pt x="316" y="153"/>
                  </a:lnTo>
                  <a:lnTo>
                    <a:pt x="317" y="155"/>
                  </a:lnTo>
                  <a:lnTo>
                    <a:pt x="319" y="156"/>
                  </a:lnTo>
                  <a:lnTo>
                    <a:pt x="319" y="156"/>
                  </a:lnTo>
                  <a:lnTo>
                    <a:pt x="314" y="161"/>
                  </a:lnTo>
                  <a:lnTo>
                    <a:pt x="312" y="164"/>
                  </a:lnTo>
                  <a:lnTo>
                    <a:pt x="312" y="167"/>
                  </a:lnTo>
                  <a:lnTo>
                    <a:pt x="315" y="167"/>
                  </a:lnTo>
                  <a:lnTo>
                    <a:pt x="317" y="165"/>
                  </a:lnTo>
                  <a:lnTo>
                    <a:pt x="320" y="164"/>
                  </a:lnTo>
                  <a:lnTo>
                    <a:pt x="323" y="162"/>
                  </a:lnTo>
                  <a:lnTo>
                    <a:pt x="323" y="162"/>
                  </a:lnTo>
                  <a:lnTo>
                    <a:pt x="323" y="164"/>
                  </a:lnTo>
                  <a:lnTo>
                    <a:pt x="323" y="164"/>
                  </a:lnTo>
                  <a:lnTo>
                    <a:pt x="323" y="167"/>
                  </a:lnTo>
                  <a:lnTo>
                    <a:pt x="323" y="168"/>
                  </a:lnTo>
                  <a:lnTo>
                    <a:pt x="323" y="171"/>
                  </a:lnTo>
                  <a:lnTo>
                    <a:pt x="323" y="173"/>
                  </a:lnTo>
                  <a:lnTo>
                    <a:pt x="323" y="174"/>
                  </a:lnTo>
                  <a:lnTo>
                    <a:pt x="323" y="174"/>
                  </a:lnTo>
                  <a:lnTo>
                    <a:pt x="322" y="179"/>
                  </a:lnTo>
                  <a:lnTo>
                    <a:pt x="322" y="182"/>
                  </a:lnTo>
                  <a:lnTo>
                    <a:pt x="322" y="185"/>
                  </a:lnTo>
                  <a:lnTo>
                    <a:pt x="323" y="186"/>
                  </a:lnTo>
                  <a:lnTo>
                    <a:pt x="325" y="188"/>
                  </a:lnTo>
                  <a:lnTo>
                    <a:pt x="326" y="189"/>
                  </a:lnTo>
                  <a:lnTo>
                    <a:pt x="328" y="189"/>
                  </a:lnTo>
                  <a:lnTo>
                    <a:pt x="328" y="189"/>
                  </a:lnTo>
                  <a:lnTo>
                    <a:pt x="334" y="186"/>
                  </a:lnTo>
                  <a:lnTo>
                    <a:pt x="334" y="186"/>
                  </a:lnTo>
                  <a:lnTo>
                    <a:pt x="336" y="183"/>
                  </a:lnTo>
                  <a:lnTo>
                    <a:pt x="338" y="182"/>
                  </a:lnTo>
                  <a:lnTo>
                    <a:pt x="341" y="179"/>
                  </a:lnTo>
                  <a:lnTo>
                    <a:pt x="344" y="177"/>
                  </a:lnTo>
                  <a:lnTo>
                    <a:pt x="347" y="174"/>
                  </a:lnTo>
                  <a:lnTo>
                    <a:pt x="349" y="173"/>
                  </a:lnTo>
                  <a:lnTo>
                    <a:pt x="353" y="171"/>
                  </a:lnTo>
                  <a:lnTo>
                    <a:pt x="359" y="171"/>
                  </a:lnTo>
                  <a:lnTo>
                    <a:pt x="364" y="167"/>
                  </a:lnTo>
                  <a:lnTo>
                    <a:pt x="365" y="144"/>
                  </a:lnTo>
                  <a:lnTo>
                    <a:pt x="369" y="144"/>
                  </a:lnTo>
                  <a:lnTo>
                    <a:pt x="372" y="123"/>
                  </a:lnTo>
                  <a:lnTo>
                    <a:pt x="372" y="123"/>
                  </a:lnTo>
                  <a:lnTo>
                    <a:pt x="374" y="122"/>
                  </a:lnTo>
                  <a:lnTo>
                    <a:pt x="375" y="122"/>
                  </a:lnTo>
                  <a:lnTo>
                    <a:pt x="375" y="123"/>
                  </a:lnTo>
                  <a:lnTo>
                    <a:pt x="375" y="131"/>
                  </a:lnTo>
                  <a:lnTo>
                    <a:pt x="374" y="138"/>
                  </a:lnTo>
                  <a:lnTo>
                    <a:pt x="374" y="146"/>
                  </a:lnTo>
                  <a:lnTo>
                    <a:pt x="372" y="152"/>
                  </a:lnTo>
                  <a:lnTo>
                    <a:pt x="371" y="156"/>
                  </a:lnTo>
                  <a:lnTo>
                    <a:pt x="371" y="160"/>
                  </a:lnTo>
                  <a:lnTo>
                    <a:pt x="369" y="164"/>
                  </a:lnTo>
                  <a:lnTo>
                    <a:pt x="369" y="167"/>
                  </a:lnTo>
                  <a:lnTo>
                    <a:pt x="368" y="170"/>
                  </a:lnTo>
                  <a:lnTo>
                    <a:pt x="368" y="171"/>
                  </a:lnTo>
                  <a:lnTo>
                    <a:pt x="368" y="173"/>
                  </a:lnTo>
                  <a:lnTo>
                    <a:pt x="367" y="174"/>
                  </a:lnTo>
                  <a:lnTo>
                    <a:pt x="367" y="176"/>
                  </a:lnTo>
                  <a:lnTo>
                    <a:pt x="367" y="176"/>
                  </a:lnTo>
                  <a:lnTo>
                    <a:pt x="367" y="177"/>
                  </a:lnTo>
                  <a:lnTo>
                    <a:pt x="367" y="177"/>
                  </a:lnTo>
                  <a:lnTo>
                    <a:pt x="367" y="182"/>
                  </a:lnTo>
                  <a:lnTo>
                    <a:pt x="367" y="183"/>
                  </a:lnTo>
                  <a:lnTo>
                    <a:pt x="367" y="185"/>
                  </a:lnTo>
                  <a:lnTo>
                    <a:pt x="368" y="183"/>
                  </a:lnTo>
                  <a:lnTo>
                    <a:pt x="368" y="183"/>
                  </a:lnTo>
                  <a:lnTo>
                    <a:pt x="368" y="182"/>
                  </a:lnTo>
                  <a:lnTo>
                    <a:pt x="369" y="182"/>
                  </a:lnTo>
                  <a:lnTo>
                    <a:pt x="369" y="180"/>
                  </a:lnTo>
                  <a:lnTo>
                    <a:pt x="371" y="179"/>
                  </a:lnTo>
                  <a:lnTo>
                    <a:pt x="372" y="174"/>
                  </a:lnTo>
                  <a:lnTo>
                    <a:pt x="374" y="171"/>
                  </a:lnTo>
                  <a:lnTo>
                    <a:pt x="375" y="167"/>
                  </a:lnTo>
                  <a:lnTo>
                    <a:pt x="375" y="161"/>
                  </a:lnTo>
                  <a:lnTo>
                    <a:pt x="377" y="157"/>
                  </a:lnTo>
                  <a:lnTo>
                    <a:pt x="378" y="152"/>
                  </a:lnTo>
                  <a:lnTo>
                    <a:pt x="378" y="146"/>
                  </a:lnTo>
                  <a:lnTo>
                    <a:pt x="378" y="141"/>
                  </a:lnTo>
                  <a:lnTo>
                    <a:pt x="378" y="135"/>
                  </a:lnTo>
                  <a:lnTo>
                    <a:pt x="378" y="131"/>
                  </a:lnTo>
                  <a:lnTo>
                    <a:pt x="380" y="127"/>
                  </a:lnTo>
                  <a:lnTo>
                    <a:pt x="380" y="125"/>
                  </a:lnTo>
                  <a:lnTo>
                    <a:pt x="380" y="122"/>
                  </a:lnTo>
                  <a:lnTo>
                    <a:pt x="380" y="120"/>
                  </a:lnTo>
                  <a:lnTo>
                    <a:pt x="380" y="120"/>
                  </a:lnTo>
                  <a:lnTo>
                    <a:pt x="380" y="120"/>
                  </a:lnTo>
                  <a:lnTo>
                    <a:pt x="326" y="130"/>
                  </a:lnTo>
                  <a:lnTo>
                    <a:pt x="292" y="0"/>
                  </a:lnTo>
                  <a:lnTo>
                    <a:pt x="0" y="56"/>
                  </a:lnTo>
                  <a:lnTo>
                    <a:pt x="0" y="56"/>
                  </a:lnTo>
                  <a:lnTo>
                    <a:pt x="8" y="107"/>
                  </a:lnTo>
                  <a:lnTo>
                    <a:pt x="38" y="80"/>
                  </a:lnTo>
                  <a:lnTo>
                    <a:pt x="38" y="80"/>
                  </a:lnTo>
                  <a:lnTo>
                    <a:pt x="38" y="81"/>
                  </a:lnTo>
                  <a:lnTo>
                    <a:pt x="39" y="81"/>
                  </a:lnTo>
                  <a:lnTo>
                    <a:pt x="41" y="81"/>
                  </a:lnTo>
                  <a:lnTo>
                    <a:pt x="44" y="80"/>
                  </a:lnTo>
                  <a:lnTo>
                    <a:pt x="48" y="75"/>
                  </a:lnTo>
                  <a:lnTo>
                    <a:pt x="53" y="69"/>
                  </a:lnTo>
                  <a:lnTo>
                    <a:pt x="59" y="60"/>
                  </a:lnTo>
                  <a:lnTo>
                    <a:pt x="60" y="60"/>
                  </a:lnTo>
                  <a:lnTo>
                    <a:pt x="63" y="62"/>
                  </a:lnTo>
                  <a:lnTo>
                    <a:pt x="66" y="63"/>
                  </a:lnTo>
                  <a:lnTo>
                    <a:pt x="71" y="63"/>
                  </a:lnTo>
                  <a:lnTo>
                    <a:pt x="75" y="63"/>
                  </a:lnTo>
                  <a:lnTo>
                    <a:pt x="81" y="62"/>
                  </a:lnTo>
                  <a:lnTo>
                    <a:pt x="86" y="57"/>
                  </a:lnTo>
                  <a:lnTo>
                    <a:pt x="90" y="51"/>
                  </a:lnTo>
                  <a:lnTo>
                    <a:pt x="92" y="50"/>
                  </a:lnTo>
                  <a:lnTo>
                    <a:pt x="92" y="48"/>
                  </a:lnTo>
                  <a:lnTo>
                    <a:pt x="95" y="45"/>
                  </a:lnTo>
                  <a:lnTo>
                    <a:pt x="96" y="44"/>
                  </a:lnTo>
                  <a:lnTo>
                    <a:pt x="101" y="42"/>
                  </a:lnTo>
                  <a:lnTo>
                    <a:pt x="105" y="42"/>
                  </a:lnTo>
                  <a:lnTo>
                    <a:pt x="113" y="44"/>
                  </a:lnTo>
                  <a:lnTo>
                    <a:pt x="122" y="47"/>
                  </a:lnTo>
                  <a:lnTo>
                    <a:pt x="123" y="47"/>
                  </a:lnTo>
                  <a:lnTo>
                    <a:pt x="125" y="47"/>
                  </a:lnTo>
                  <a:lnTo>
                    <a:pt x="126" y="47"/>
                  </a:lnTo>
                  <a:lnTo>
                    <a:pt x="127" y="47"/>
                  </a:lnTo>
                  <a:lnTo>
                    <a:pt x="129" y="47"/>
                  </a:lnTo>
                  <a:lnTo>
                    <a:pt x="131" y="47"/>
                  </a:lnTo>
                  <a:lnTo>
                    <a:pt x="132" y="47"/>
                  </a:lnTo>
                  <a:lnTo>
                    <a:pt x="132" y="47"/>
                  </a:lnTo>
                  <a:lnTo>
                    <a:pt x="134" y="53"/>
                  </a:lnTo>
                  <a:lnTo>
                    <a:pt x="135" y="54"/>
                  </a:lnTo>
                  <a:lnTo>
                    <a:pt x="138" y="56"/>
                  </a:lnTo>
                  <a:lnTo>
                    <a:pt x="141" y="59"/>
                  </a:lnTo>
                  <a:lnTo>
                    <a:pt x="144" y="62"/>
                  </a:lnTo>
                  <a:lnTo>
                    <a:pt x="147" y="65"/>
                  </a:lnTo>
                  <a:lnTo>
                    <a:pt x="149" y="69"/>
                  </a:lnTo>
                  <a:lnTo>
                    <a:pt x="149" y="74"/>
                  </a:lnTo>
                  <a:lnTo>
                    <a:pt x="146" y="78"/>
                  </a:lnTo>
                  <a:lnTo>
                    <a:pt x="147" y="77"/>
                  </a:lnTo>
                  <a:lnTo>
                    <a:pt x="149" y="75"/>
                  </a:lnTo>
                  <a:lnTo>
                    <a:pt x="152" y="75"/>
                  </a:lnTo>
                  <a:lnTo>
                    <a:pt x="156" y="74"/>
                  </a:lnTo>
                  <a:lnTo>
                    <a:pt x="158" y="72"/>
                  </a:lnTo>
                  <a:lnTo>
                    <a:pt x="162" y="72"/>
                  </a:lnTo>
                  <a:lnTo>
                    <a:pt x="165" y="75"/>
                  </a:lnTo>
                  <a:lnTo>
                    <a:pt x="168" y="78"/>
                  </a:lnTo>
                  <a:lnTo>
                    <a:pt x="168" y="80"/>
                  </a:lnTo>
                  <a:lnTo>
                    <a:pt x="167" y="83"/>
                  </a:lnTo>
                  <a:lnTo>
                    <a:pt x="167" y="84"/>
                  </a:lnTo>
                  <a:lnTo>
                    <a:pt x="167" y="87"/>
                  </a:lnTo>
                  <a:lnTo>
                    <a:pt x="167" y="92"/>
                  </a:lnTo>
                  <a:lnTo>
                    <a:pt x="171" y="93"/>
                  </a:lnTo>
                  <a:lnTo>
                    <a:pt x="177" y="95"/>
                  </a:lnTo>
                  <a:lnTo>
                    <a:pt x="188" y="95"/>
                  </a:lnTo>
                  <a:lnTo>
                    <a:pt x="188" y="95"/>
                  </a:lnTo>
                  <a:lnTo>
                    <a:pt x="189" y="95"/>
                  </a:lnTo>
                  <a:lnTo>
                    <a:pt x="191" y="97"/>
                  </a:lnTo>
                  <a:lnTo>
                    <a:pt x="193" y="97"/>
                  </a:lnTo>
                  <a:lnTo>
                    <a:pt x="194" y="98"/>
                  </a:lnTo>
                  <a:lnTo>
                    <a:pt x="197" y="100"/>
                  </a:lnTo>
                  <a:lnTo>
                    <a:pt x="200" y="101"/>
                  </a:lnTo>
                  <a:lnTo>
                    <a:pt x="203" y="102"/>
                  </a:lnTo>
                  <a:lnTo>
                    <a:pt x="209" y="97"/>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06" name="Freeform 148"/>
            <p:cNvSpPr>
              <a:spLocks/>
            </p:cNvSpPr>
            <p:nvPr/>
          </p:nvSpPr>
          <p:spPr bwMode="auto">
            <a:xfrm>
              <a:off x="3121578" y="4618735"/>
              <a:ext cx="256196" cy="127297"/>
            </a:xfrm>
            <a:custGeom>
              <a:avLst/>
              <a:gdLst>
                <a:gd name="T0" fmla="*/ 210 w 381"/>
                <a:gd name="T1" fmla="*/ 131 h 190"/>
                <a:gd name="T2" fmla="*/ 201 w 381"/>
                <a:gd name="T3" fmla="*/ 160 h 190"/>
                <a:gd name="T4" fmla="*/ 213 w 381"/>
                <a:gd name="T5" fmla="*/ 157 h 190"/>
                <a:gd name="T6" fmla="*/ 231 w 381"/>
                <a:gd name="T7" fmla="*/ 170 h 190"/>
                <a:gd name="T8" fmla="*/ 242 w 381"/>
                <a:gd name="T9" fmla="*/ 170 h 190"/>
                <a:gd name="T10" fmla="*/ 281 w 381"/>
                <a:gd name="T11" fmla="*/ 183 h 190"/>
                <a:gd name="T12" fmla="*/ 246 w 381"/>
                <a:gd name="T13" fmla="*/ 141 h 190"/>
                <a:gd name="T14" fmla="*/ 267 w 381"/>
                <a:gd name="T15" fmla="*/ 155 h 190"/>
                <a:gd name="T16" fmla="*/ 266 w 381"/>
                <a:gd name="T17" fmla="*/ 146 h 190"/>
                <a:gd name="T18" fmla="*/ 252 w 381"/>
                <a:gd name="T19" fmla="*/ 111 h 190"/>
                <a:gd name="T20" fmla="*/ 253 w 381"/>
                <a:gd name="T21" fmla="*/ 90 h 190"/>
                <a:gd name="T22" fmla="*/ 240 w 381"/>
                <a:gd name="T23" fmla="*/ 62 h 190"/>
                <a:gd name="T24" fmla="*/ 254 w 381"/>
                <a:gd name="T25" fmla="*/ 50 h 190"/>
                <a:gd name="T26" fmla="*/ 257 w 381"/>
                <a:gd name="T27" fmla="*/ 47 h 190"/>
                <a:gd name="T28" fmla="*/ 262 w 381"/>
                <a:gd name="T29" fmla="*/ 48 h 190"/>
                <a:gd name="T30" fmla="*/ 270 w 381"/>
                <a:gd name="T31" fmla="*/ 30 h 190"/>
                <a:gd name="T32" fmla="*/ 279 w 381"/>
                <a:gd name="T33" fmla="*/ 17 h 190"/>
                <a:gd name="T34" fmla="*/ 279 w 381"/>
                <a:gd name="T35" fmla="*/ 30 h 190"/>
                <a:gd name="T36" fmla="*/ 286 w 381"/>
                <a:gd name="T37" fmla="*/ 29 h 190"/>
                <a:gd name="T38" fmla="*/ 278 w 381"/>
                <a:gd name="T39" fmla="*/ 39 h 190"/>
                <a:gd name="T40" fmla="*/ 269 w 381"/>
                <a:gd name="T41" fmla="*/ 75 h 190"/>
                <a:gd name="T42" fmla="*/ 282 w 381"/>
                <a:gd name="T43" fmla="*/ 60 h 190"/>
                <a:gd name="T44" fmla="*/ 278 w 381"/>
                <a:gd name="T45" fmla="*/ 74 h 190"/>
                <a:gd name="T46" fmla="*/ 276 w 381"/>
                <a:gd name="T47" fmla="*/ 87 h 190"/>
                <a:gd name="T48" fmla="*/ 267 w 381"/>
                <a:gd name="T49" fmla="*/ 105 h 190"/>
                <a:gd name="T50" fmla="*/ 287 w 381"/>
                <a:gd name="T51" fmla="*/ 119 h 190"/>
                <a:gd name="T52" fmla="*/ 278 w 381"/>
                <a:gd name="T53" fmla="*/ 125 h 190"/>
                <a:gd name="T54" fmla="*/ 282 w 381"/>
                <a:gd name="T55" fmla="*/ 128 h 190"/>
                <a:gd name="T56" fmla="*/ 275 w 381"/>
                <a:gd name="T57" fmla="*/ 140 h 190"/>
                <a:gd name="T58" fmla="*/ 289 w 381"/>
                <a:gd name="T59" fmla="*/ 149 h 190"/>
                <a:gd name="T60" fmla="*/ 298 w 381"/>
                <a:gd name="T61" fmla="*/ 158 h 190"/>
                <a:gd name="T62" fmla="*/ 303 w 381"/>
                <a:gd name="T63" fmla="*/ 155 h 190"/>
                <a:gd name="T64" fmla="*/ 306 w 381"/>
                <a:gd name="T65" fmla="*/ 144 h 190"/>
                <a:gd name="T66" fmla="*/ 314 w 381"/>
                <a:gd name="T67" fmla="*/ 155 h 190"/>
                <a:gd name="T68" fmla="*/ 319 w 381"/>
                <a:gd name="T69" fmla="*/ 156 h 190"/>
                <a:gd name="T70" fmla="*/ 323 w 381"/>
                <a:gd name="T71" fmla="*/ 162 h 190"/>
                <a:gd name="T72" fmla="*/ 323 w 381"/>
                <a:gd name="T73" fmla="*/ 174 h 190"/>
                <a:gd name="T74" fmla="*/ 326 w 381"/>
                <a:gd name="T75" fmla="*/ 189 h 190"/>
                <a:gd name="T76" fmla="*/ 341 w 381"/>
                <a:gd name="T77" fmla="*/ 179 h 190"/>
                <a:gd name="T78" fmla="*/ 369 w 381"/>
                <a:gd name="T79" fmla="*/ 144 h 190"/>
                <a:gd name="T80" fmla="*/ 375 w 381"/>
                <a:gd name="T81" fmla="*/ 131 h 190"/>
                <a:gd name="T82" fmla="*/ 368 w 381"/>
                <a:gd name="T83" fmla="*/ 170 h 190"/>
                <a:gd name="T84" fmla="*/ 367 w 381"/>
                <a:gd name="T85" fmla="*/ 177 h 190"/>
                <a:gd name="T86" fmla="*/ 369 w 381"/>
                <a:gd name="T87" fmla="*/ 180 h 190"/>
                <a:gd name="T88" fmla="*/ 378 w 381"/>
                <a:gd name="T89" fmla="*/ 152 h 190"/>
                <a:gd name="T90" fmla="*/ 380 w 381"/>
                <a:gd name="T91" fmla="*/ 120 h 190"/>
                <a:gd name="T92" fmla="*/ 38 w 381"/>
                <a:gd name="T93" fmla="*/ 80 h 190"/>
                <a:gd name="T94" fmla="*/ 53 w 381"/>
                <a:gd name="T95" fmla="*/ 69 h 190"/>
                <a:gd name="T96" fmla="*/ 81 w 381"/>
                <a:gd name="T97" fmla="*/ 62 h 190"/>
                <a:gd name="T98" fmla="*/ 101 w 381"/>
                <a:gd name="T99" fmla="*/ 42 h 190"/>
                <a:gd name="T100" fmla="*/ 127 w 381"/>
                <a:gd name="T101" fmla="*/ 47 h 190"/>
                <a:gd name="T102" fmla="*/ 138 w 381"/>
                <a:gd name="T103" fmla="*/ 56 h 190"/>
                <a:gd name="T104" fmla="*/ 147 w 381"/>
                <a:gd name="T105" fmla="*/ 77 h 190"/>
                <a:gd name="T106" fmla="*/ 168 w 381"/>
                <a:gd name="T107" fmla="*/ 78 h 190"/>
                <a:gd name="T108" fmla="*/ 188 w 381"/>
                <a:gd name="T109" fmla="*/ 95 h 190"/>
                <a:gd name="T110" fmla="*/ 200 w 381"/>
                <a:gd name="T111" fmla="*/ 10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1" h="190">
                  <a:moveTo>
                    <a:pt x="209" y="97"/>
                  </a:moveTo>
                  <a:lnTo>
                    <a:pt x="221" y="104"/>
                  </a:lnTo>
                  <a:lnTo>
                    <a:pt x="213" y="116"/>
                  </a:lnTo>
                  <a:lnTo>
                    <a:pt x="213" y="123"/>
                  </a:lnTo>
                  <a:lnTo>
                    <a:pt x="213" y="123"/>
                  </a:lnTo>
                  <a:lnTo>
                    <a:pt x="213" y="125"/>
                  </a:lnTo>
                  <a:lnTo>
                    <a:pt x="212" y="127"/>
                  </a:lnTo>
                  <a:lnTo>
                    <a:pt x="210" y="131"/>
                  </a:lnTo>
                  <a:lnTo>
                    <a:pt x="207" y="137"/>
                  </a:lnTo>
                  <a:lnTo>
                    <a:pt x="206" y="143"/>
                  </a:lnTo>
                  <a:lnTo>
                    <a:pt x="203" y="149"/>
                  </a:lnTo>
                  <a:lnTo>
                    <a:pt x="201" y="152"/>
                  </a:lnTo>
                  <a:lnTo>
                    <a:pt x="201" y="153"/>
                  </a:lnTo>
                  <a:lnTo>
                    <a:pt x="201" y="153"/>
                  </a:lnTo>
                  <a:lnTo>
                    <a:pt x="200" y="157"/>
                  </a:lnTo>
                  <a:lnTo>
                    <a:pt x="201" y="160"/>
                  </a:lnTo>
                  <a:lnTo>
                    <a:pt x="203" y="162"/>
                  </a:lnTo>
                  <a:lnTo>
                    <a:pt x="204" y="162"/>
                  </a:lnTo>
                  <a:lnTo>
                    <a:pt x="206" y="162"/>
                  </a:lnTo>
                  <a:lnTo>
                    <a:pt x="209" y="162"/>
                  </a:lnTo>
                  <a:lnTo>
                    <a:pt x="210" y="161"/>
                  </a:lnTo>
                  <a:lnTo>
                    <a:pt x="212" y="161"/>
                  </a:lnTo>
                  <a:lnTo>
                    <a:pt x="212" y="161"/>
                  </a:lnTo>
                  <a:lnTo>
                    <a:pt x="213" y="157"/>
                  </a:lnTo>
                  <a:lnTo>
                    <a:pt x="216" y="155"/>
                  </a:lnTo>
                  <a:lnTo>
                    <a:pt x="218" y="155"/>
                  </a:lnTo>
                  <a:lnTo>
                    <a:pt x="219" y="155"/>
                  </a:lnTo>
                  <a:lnTo>
                    <a:pt x="221" y="156"/>
                  </a:lnTo>
                  <a:lnTo>
                    <a:pt x="221" y="157"/>
                  </a:lnTo>
                  <a:lnTo>
                    <a:pt x="221" y="157"/>
                  </a:lnTo>
                  <a:lnTo>
                    <a:pt x="223" y="158"/>
                  </a:lnTo>
                  <a:lnTo>
                    <a:pt x="231" y="170"/>
                  </a:lnTo>
                  <a:lnTo>
                    <a:pt x="234" y="170"/>
                  </a:lnTo>
                  <a:lnTo>
                    <a:pt x="234" y="162"/>
                  </a:lnTo>
                  <a:lnTo>
                    <a:pt x="239" y="162"/>
                  </a:lnTo>
                  <a:lnTo>
                    <a:pt x="239" y="162"/>
                  </a:lnTo>
                  <a:lnTo>
                    <a:pt x="239" y="164"/>
                  </a:lnTo>
                  <a:lnTo>
                    <a:pt x="240" y="167"/>
                  </a:lnTo>
                  <a:lnTo>
                    <a:pt x="240" y="170"/>
                  </a:lnTo>
                  <a:lnTo>
                    <a:pt x="242" y="170"/>
                  </a:lnTo>
                  <a:lnTo>
                    <a:pt x="242" y="170"/>
                  </a:lnTo>
                  <a:lnTo>
                    <a:pt x="252" y="170"/>
                  </a:lnTo>
                  <a:lnTo>
                    <a:pt x="260" y="171"/>
                  </a:lnTo>
                  <a:lnTo>
                    <a:pt x="267" y="173"/>
                  </a:lnTo>
                  <a:lnTo>
                    <a:pt x="272" y="176"/>
                  </a:lnTo>
                  <a:lnTo>
                    <a:pt x="276" y="179"/>
                  </a:lnTo>
                  <a:lnTo>
                    <a:pt x="279" y="182"/>
                  </a:lnTo>
                  <a:lnTo>
                    <a:pt x="281" y="183"/>
                  </a:lnTo>
                  <a:lnTo>
                    <a:pt x="281" y="185"/>
                  </a:lnTo>
                  <a:lnTo>
                    <a:pt x="284" y="177"/>
                  </a:lnTo>
                  <a:lnTo>
                    <a:pt x="276" y="168"/>
                  </a:lnTo>
                  <a:lnTo>
                    <a:pt x="275" y="161"/>
                  </a:lnTo>
                  <a:lnTo>
                    <a:pt x="265" y="158"/>
                  </a:lnTo>
                  <a:lnTo>
                    <a:pt x="253" y="152"/>
                  </a:lnTo>
                  <a:lnTo>
                    <a:pt x="245" y="144"/>
                  </a:lnTo>
                  <a:lnTo>
                    <a:pt x="246" y="141"/>
                  </a:lnTo>
                  <a:lnTo>
                    <a:pt x="253" y="147"/>
                  </a:lnTo>
                  <a:lnTo>
                    <a:pt x="253" y="147"/>
                  </a:lnTo>
                  <a:lnTo>
                    <a:pt x="254" y="147"/>
                  </a:lnTo>
                  <a:lnTo>
                    <a:pt x="256" y="149"/>
                  </a:lnTo>
                  <a:lnTo>
                    <a:pt x="259" y="149"/>
                  </a:lnTo>
                  <a:lnTo>
                    <a:pt x="260" y="150"/>
                  </a:lnTo>
                  <a:lnTo>
                    <a:pt x="260" y="150"/>
                  </a:lnTo>
                  <a:lnTo>
                    <a:pt x="267" y="155"/>
                  </a:lnTo>
                  <a:lnTo>
                    <a:pt x="272" y="156"/>
                  </a:lnTo>
                  <a:lnTo>
                    <a:pt x="273" y="155"/>
                  </a:lnTo>
                  <a:lnTo>
                    <a:pt x="273" y="153"/>
                  </a:lnTo>
                  <a:lnTo>
                    <a:pt x="272" y="150"/>
                  </a:lnTo>
                  <a:lnTo>
                    <a:pt x="269" y="149"/>
                  </a:lnTo>
                  <a:lnTo>
                    <a:pt x="267" y="146"/>
                  </a:lnTo>
                  <a:lnTo>
                    <a:pt x="266" y="146"/>
                  </a:lnTo>
                  <a:lnTo>
                    <a:pt x="266" y="146"/>
                  </a:lnTo>
                  <a:lnTo>
                    <a:pt x="263" y="141"/>
                  </a:lnTo>
                  <a:lnTo>
                    <a:pt x="260" y="138"/>
                  </a:lnTo>
                  <a:lnTo>
                    <a:pt x="257" y="134"/>
                  </a:lnTo>
                  <a:lnTo>
                    <a:pt x="256" y="130"/>
                  </a:lnTo>
                  <a:lnTo>
                    <a:pt x="253" y="126"/>
                  </a:lnTo>
                  <a:lnTo>
                    <a:pt x="253" y="120"/>
                  </a:lnTo>
                  <a:lnTo>
                    <a:pt x="252" y="116"/>
                  </a:lnTo>
                  <a:lnTo>
                    <a:pt x="252" y="111"/>
                  </a:lnTo>
                  <a:lnTo>
                    <a:pt x="252" y="107"/>
                  </a:lnTo>
                  <a:lnTo>
                    <a:pt x="252" y="102"/>
                  </a:lnTo>
                  <a:lnTo>
                    <a:pt x="252" y="100"/>
                  </a:lnTo>
                  <a:lnTo>
                    <a:pt x="253" y="97"/>
                  </a:lnTo>
                  <a:lnTo>
                    <a:pt x="253" y="94"/>
                  </a:lnTo>
                  <a:lnTo>
                    <a:pt x="253" y="92"/>
                  </a:lnTo>
                  <a:lnTo>
                    <a:pt x="253" y="90"/>
                  </a:lnTo>
                  <a:lnTo>
                    <a:pt x="253" y="90"/>
                  </a:lnTo>
                  <a:lnTo>
                    <a:pt x="253" y="90"/>
                  </a:lnTo>
                  <a:lnTo>
                    <a:pt x="253" y="83"/>
                  </a:lnTo>
                  <a:lnTo>
                    <a:pt x="251" y="78"/>
                  </a:lnTo>
                  <a:lnTo>
                    <a:pt x="249" y="72"/>
                  </a:lnTo>
                  <a:lnTo>
                    <a:pt x="246" y="68"/>
                  </a:lnTo>
                  <a:lnTo>
                    <a:pt x="243" y="65"/>
                  </a:lnTo>
                  <a:lnTo>
                    <a:pt x="242" y="63"/>
                  </a:lnTo>
                  <a:lnTo>
                    <a:pt x="240" y="62"/>
                  </a:lnTo>
                  <a:lnTo>
                    <a:pt x="239" y="62"/>
                  </a:lnTo>
                  <a:lnTo>
                    <a:pt x="251" y="62"/>
                  </a:lnTo>
                  <a:lnTo>
                    <a:pt x="254" y="57"/>
                  </a:lnTo>
                  <a:lnTo>
                    <a:pt x="254" y="57"/>
                  </a:lnTo>
                  <a:lnTo>
                    <a:pt x="254" y="56"/>
                  </a:lnTo>
                  <a:lnTo>
                    <a:pt x="254" y="54"/>
                  </a:lnTo>
                  <a:lnTo>
                    <a:pt x="254" y="51"/>
                  </a:lnTo>
                  <a:lnTo>
                    <a:pt x="254" y="50"/>
                  </a:lnTo>
                  <a:lnTo>
                    <a:pt x="254" y="50"/>
                  </a:lnTo>
                  <a:lnTo>
                    <a:pt x="253" y="47"/>
                  </a:lnTo>
                  <a:lnTo>
                    <a:pt x="252" y="44"/>
                  </a:lnTo>
                  <a:lnTo>
                    <a:pt x="253" y="44"/>
                  </a:lnTo>
                  <a:lnTo>
                    <a:pt x="254" y="44"/>
                  </a:lnTo>
                  <a:lnTo>
                    <a:pt x="256" y="44"/>
                  </a:lnTo>
                  <a:lnTo>
                    <a:pt x="256" y="45"/>
                  </a:lnTo>
                  <a:lnTo>
                    <a:pt x="257" y="47"/>
                  </a:lnTo>
                  <a:lnTo>
                    <a:pt x="257" y="47"/>
                  </a:lnTo>
                  <a:lnTo>
                    <a:pt x="257" y="47"/>
                  </a:lnTo>
                  <a:lnTo>
                    <a:pt x="259" y="50"/>
                  </a:lnTo>
                  <a:lnTo>
                    <a:pt x="259" y="51"/>
                  </a:lnTo>
                  <a:lnTo>
                    <a:pt x="260" y="51"/>
                  </a:lnTo>
                  <a:lnTo>
                    <a:pt x="260" y="51"/>
                  </a:lnTo>
                  <a:lnTo>
                    <a:pt x="262" y="50"/>
                  </a:lnTo>
                  <a:lnTo>
                    <a:pt x="262" y="48"/>
                  </a:lnTo>
                  <a:lnTo>
                    <a:pt x="263" y="47"/>
                  </a:lnTo>
                  <a:lnTo>
                    <a:pt x="263" y="47"/>
                  </a:lnTo>
                  <a:lnTo>
                    <a:pt x="272" y="35"/>
                  </a:lnTo>
                  <a:lnTo>
                    <a:pt x="272" y="35"/>
                  </a:lnTo>
                  <a:lnTo>
                    <a:pt x="272" y="35"/>
                  </a:lnTo>
                  <a:lnTo>
                    <a:pt x="270" y="34"/>
                  </a:lnTo>
                  <a:lnTo>
                    <a:pt x="270" y="32"/>
                  </a:lnTo>
                  <a:lnTo>
                    <a:pt x="270" y="30"/>
                  </a:lnTo>
                  <a:lnTo>
                    <a:pt x="270" y="29"/>
                  </a:lnTo>
                  <a:lnTo>
                    <a:pt x="270" y="27"/>
                  </a:lnTo>
                  <a:lnTo>
                    <a:pt x="270" y="24"/>
                  </a:lnTo>
                  <a:lnTo>
                    <a:pt x="270" y="24"/>
                  </a:lnTo>
                  <a:lnTo>
                    <a:pt x="270" y="24"/>
                  </a:lnTo>
                  <a:lnTo>
                    <a:pt x="275" y="20"/>
                  </a:lnTo>
                  <a:lnTo>
                    <a:pt x="278" y="18"/>
                  </a:lnTo>
                  <a:lnTo>
                    <a:pt x="279" y="17"/>
                  </a:lnTo>
                  <a:lnTo>
                    <a:pt x="281" y="18"/>
                  </a:lnTo>
                  <a:lnTo>
                    <a:pt x="281" y="20"/>
                  </a:lnTo>
                  <a:lnTo>
                    <a:pt x="281" y="21"/>
                  </a:lnTo>
                  <a:lnTo>
                    <a:pt x="281" y="23"/>
                  </a:lnTo>
                  <a:lnTo>
                    <a:pt x="279" y="23"/>
                  </a:lnTo>
                  <a:lnTo>
                    <a:pt x="279" y="23"/>
                  </a:lnTo>
                  <a:lnTo>
                    <a:pt x="279" y="27"/>
                  </a:lnTo>
                  <a:lnTo>
                    <a:pt x="279" y="30"/>
                  </a:lnTo>
                  <a:lnTo>
                    <a:pt x="279" y="30"/>
                  </a:lnTo>
                  <a:lnTo>
                    <a:pt x="282" y="30"/>
                  </a:lnTo>
                  <a:lnTo>
                    <a:pt x="284" y="29"/>
                  </a:lnTo>
                  <a:lnTo>
                    <a:pt x="285" y="27"/>
                  </a:lnTo>
                  <a:lnTo>
                    <a:pt x="286" y="26"/>
                  </a:lnTo>
                  <a:lnTo>
                    <a:pt x="287" y="26"/>
                  </a:lnTo>
                  <a:lnTo>
                    <a:pt x="287" y="26"/>
                  </a:lnTo>
                  <a:lnTo>
                    <a:pt x="286" y="29"/>
                  </a:lnTo>
                  <a:lnTo>
                    <a:pt x="286" y="31"/>
                  </a:lnTo>
                  <a:lnTo>
                    <a:pt x="285" y="32"/>
                  </a:lnTo>
                  <a:lnTo>
                    <a:pt x="282" y="35"/>
                  </a:lnTo>
                  <a:lnTo>
                    <a:pt x="281" y="37"/>
                  </a:lnTo>
                  <a:lnTo>
                    <a:pt x="279" y="38"/>
                  </a:lnTo>
                  <a:lnTo>
                    <a:pt x="279" y="39"/>
                  </a:lnTo>
                  <a:lnTo>
                    <a:pt x="278" y="39"/>
                  </a:lnTo>
                  <a:lnTo>
                    <a:pt x="278" y="39"/>
                  </a:lnTo>
                  <a:lnTo>
                    <a:pt x="273" y="44"/>
                  </a:lnTo>
                  <a:lnTo>
                    <a:pt x="270" y="50"/>
                  </a:lnTo>
                  <a:lnTo>
                    <a:pt x="267" y="56"/>
                  </a:lnTo>
                  <a:lnTo>
                    <a:pt x="267" y="62"/>
                  </a:lnTo>
                  <a:lnTo>
                    <a:pt x="267" y="67"/>
                  </a:lnTo>
                  <a:lnTo>
                    <a:pt x="267" y="71"/>
                  </a:lnTo>
                  <a:lnTo>
                    <a:pt x="269" y="74"/>
                  </a:lnTo>
                  <a:lnTo>
                    <a:pt x="269" y="75"/>
                  </a:lnTo>
                  <a:lnTo>
                    <a:pt x="269" y="75"/>
                  </a:lnTo>
                  <a:lnTo>
                    <a:pt x="272" y="74"/>
                  </a:lnTo>
                  <a:lnTo>
                    <a:pt x="273" y="72"/>
                  </a:lnTo>
                  <a:lnTo>
                    <a:pt x="276" y="69"/>
                  </a:lnTo>
                  <a:lnTo>
                    <a:pt x="278" y="67"/>
                  </a:lnTo>
                  <a:lnTo>
                    <a:pt x="279" y="64"/>
                  </a:lnTo>
                  <a:lnTo>
                    <a:pt x="281" y="62"/>
                  </a:lnTo>
                  <a:lnTo>
                    <a:pt x="282" y="60"/>
                  </a:lnTo>
                  <a:lnTo>
                    <a:pt x="282" y="59"/>
                  </a:lnTo>
                  <a:lnTo>
                    <a:pt x="282" y="59"/>
                  </a:lnTo>
                  <a:lnTo>
                    <a:pt x="284" y="62"/>
                  </a:lnTo>
                  <a:lnTo>
                    <a:pt x="284" y="64"/>
                  </a:lnTo>
                  <a:lnTo>
                    <a:pt x="282" y="67"/>
                  </a:lnTo>
                  <a:lnTo>
                    <a:pt x="281" y="69"/>
                  </a:lnTo>
                  <a:lnTo>
                    <a:pt x="279" y="72"/>
                  </a:lnTo>
                  <a:lnTo>
                    <a:pt x="278" y="74"/>
                  </a:lnTo>
                  <a:lnTo>
                    <a:pt x="278" y="75"/>
                  </a:lnTo>
                  <a:lnTo>
                    <a:pt x="276" y="75"/>
                  </a:lnTo>
                  <a:lnTo>
                    <a:pt x="276" y="75"/>
                  </a:lnTo>
                  <a:lnTo>
                    <a:pt x="276" y="77"/>
                  </a:lnTo>
                  <a:lnTo>
                    <a:pt x="276" y="78"/>
                  </a:lnTo>
                  <a:lnTo>
                    <a:pt x="276" y="81"/>
                  </a:lnTo>
                  <a:lnTo>
                    <a:pt x="276" y="84"/>
                  </a:lnTo>
                  <a:lnTo>
                    <a:pt x="276" y="87"/>
                  </a:lnTo>
                  <a:lnTo>
                    <a:pt x="276" y="90"/>
                  </a:lnTo>
                  <a:lnTo>
                    <a:pt x="275" y="93"/>
                  </a:lnTo>
                  <a:lnTo>
                    <a:pt x="275" y="93"/>
                  </a:lnTo>
                  <a:lnTo>
                    <a:pt x="275" y="93"/>
                  </a:lnTo>
                  <a:lnTo>
                    <a:pt x="270" y="98"/>
                  </a:lnTo>
                  <a:lnTo>
                    <a:pt x="269" y="101"/>
                  </a:lnTo>
                  <a:lnTo>
                    <a:pt x="267" y="104"/>
                  </a:lnTo>
                  <a:lnTo>
                    <a:pt x="267" y="105"/>
                  </a:lnTo>
                  <a:lnTo>
                    <a:pt x="267" y="105"/>
                  </a:lnTo>
                  <a:lnTo>
                    <a:pt x="269" y="107"/>
                  </a:lnTo>
                  <a:lnTo>
                    <a:pt x="270" y="107"/>
                  </a:lnTo>
                  <a:lnTo>
                    <a:pt x="270" y="107"/>
                  </a:lnTo>
                  <a:lnTo>
                    <a:pt x="270" y="107"/>
                  </a:lnTo>
                  <a:lnTo>
                    <a:pt x="279" y="111"/>
                  </a:lnTo>
                  <a:lnTo>
                    <a:pt x="285" y="116"/>
                  </a:lnTo>
                  <a:lnTo>
                    <a:pt x="287" y="119"/>
                  </a:lnTo>
                  <a:lnTo>
                    <a:pt x="289" y="120"/>
                  </a:lnTo>
                  <a:lnTo>
                    <a:pt x="289" y="122"/>
                  </a:lnTo>
                  <a:lnTo>
                    <a:pt x="287" y="123"/>
                  </a:lnTo>
                  <a:lnTo>
                    <a:pt x="286" y="123"/>
                  </a:lnTo>
                  <a:lnTo>
                    <a:pt x="285" y="123"/>
                  </a:lnTo>
                  <a:lnTo>
                    <a:pt x="285" y="123"/>
                  </a:lnTo>
                  <a:lnTo>
                    <a:pt x="281" y="123"/>
                  </a:lnTo>
                  <a:lnTo>
                    <a:pt x="278" y="125"/>
                  </a:lnTo>
                  <a:lnTo>
                    <a:pt x="275" y="125"/>
                  </a:lnTo>
                  <a:lnTo>
                    <a:pt x="275" y="126"/>
                  </a:lnTo>
                  <a:lnTo>
                    <a:pt x="275" y="127"/>
                  </a:lnTo>
                  <a:lnTo>
                    <a:pt x="275" y="127"/>
                  </a:lnTo>
                  <a:lnTo>
                    <a:pt x="275" y="128"/>
                  </a:lnTo>
                  <a:lnTo>
                    <a:pt x="276" y="128"/>
                  </a:lnTo>
                  <a:lnTo>
                    <a:pt x="276" y="128"/>
                  </a:lnTo>
                  <a:lnTo>
                    <a:pt x="282" y="128"/>
                  </a:lnTo>
                  <a:lnTo>
                    <a:pt x="285" y="130"/>
                  </a:lnTo>
                  <a:lnTo>
                    <a:pt x="285" y="131"/>
                  </a:lnTo>
                  <a:lnTo>
                    <a:pt x="284" y="132"/>
                  </a:lnTo>
                  <a:lnTo>
                    <a:pt x="281" y="134"/>
                  </a:lnTo>
                  <a:lnTo>
                    <a:pt x="278" y="135"/>
                  </a:lnTo>
                  <a:lnTo>
                    <a:pt x="276" y="135"/>
                  </a:lnTo>
                  <a:lnTo>
                    <a:pt x="275" y="137"/>
                  </a:lnTo>
                  <a:lnTo>
                    <a:pt x="275" y="140"/>
                  </a:lnTo>
                  <a:lnTo>
                    <a:pt x="284" y="150"/>
                  </a:lnTo>
                  <a:lnTo>
                    <a:pt x="284" y="150"/>
                  </a:lnTo>
                  <a:lnTo>
                    <a:pt x="285" y="149"/>
                  </a:lnTo>
                  <a:lnTo>
                    <a:pt x="286" y="149"/>
                  </a:lnTo>
                  <a:lnTo>
                    <a:pt x="287" y="147"/>
                  </a:lnTo>
                  <a:lnTo>
                    <a:pt x="287" y="147"/>
                  </a:lnTo>
                  <a:lnTo>
                    <a:pt x="287" y="147"/>
                  </a:lnTo>
                  <a:lnTo>
                    <a:pt x="289" y="149"/>
                  </a:lnTo>
                  <a:lnTo>
                    <a:pt x="292" y="150"/>
                  </a:lnTo>
                  <a:lnTo>
                    <a:pt x="293" y="153"/>
                  </a:lnTo>
                  <a:lnTo>
                    <a:pt x="295" y="155"/>
                  </a:lnTo>
                  <a:lnTo>
                    <a:pt x="295" y="156"/>
                  </a:lnTo>
                  <a:lnTo>
                    <a:pt x="296" y="157"/>
                  </a:lnTo>
                  <a:lnTo>
                    <a:pt x="296" y="157"/>
                  </a:lnTo>
                  <a:lnTo>
                    <a:pt x="298" y="158"/>
                  </a:lnTo>
                  <a:lnTo>
                    <a:pt x="298" y="158"/>
                  </a:lnTo>
                  <a:lnTo>
                    <a:pt x="300" y="158"/>
                  </a:lnTo>
                  <a:lnTo>
                    <a:pt x="303" y="157"/>
                  </a:lnTo>
                  <a:lnTo>
                    <a:pt x="305" y="157"/>
                  </a:lnTo>
                  <a:lnTo>
                    <a:pt x="305" y="157"/>
                  </a:lnTo>
                  <a:lnTo>
                    <a:pt x="305" y="157"/>
                  </a:lnTo>
                  <a:lnTo>
                    <a:pt x="303" y="156"/>
                  </a:lnTo>
                  <a:lnTo>
                    <a:pt x="303" y="156"/>
                  </a:lnTo>
                  <a:lnTo>
                    <a:pt x="303" y="155"/>
                  </a:lnTo>
                  <a:lnTo>
                    <a:pt x="303" y="155"/>
                  </a:lnTo>
                  <a:lnTo>
                    <a:pt x="302" y="152"/>
                  </a:lnTo>
                  <a:lnTo>
                    <a:pt x="300" y="149"/>
                  </a:lnTo>
                  <a:lnTo>
                    <a:pt x="302" y="147"/>
                  </a:lnTo>
                  <a:lnTo>
                    <a:pt x="303" y="146"/>
                  </a:lnTo>
                  <a:lnTo>
                    <a:pt x="305" y="144"/>
                  </a:lnTo>
                  <a:lnTo>
                    <a:pt x="305" y="144"/>
                  </a:lnTo>
                  <a:lnTo>
                    <a:pt x="306" y="144"/>
                  </a:lnTo>
                  <a:lnTo>
                    <a:pt x="308" y="144"/>
                  </a:lnTo>
                  <a:lnTo>
                    <a:pt x="308" y="144"/>
                  </a:lnTo>
                  <a:lnTo>
                    <a:pt x="308" y="150"/>
                  </a:lnTo>
                  <a:lnTo>
                    <a:pt x="308" y="155"/>
                  </a:lnTo>
                  <a:lnTo>
                    <a:pt x="309" y="156"/>
                  </a:lnTo>
                  <a:lnTo>
                    <a:pt x="311" y="157"/>
                  </a:lnTo>
                  <a:lnTo>
                    <a:pt x="312" y="156"/>
                  </a:lnTo>
                  <a:lnTo>
                    <a:pt x="314" y="155"/>
                  </a:lnTo>
                  <a:lnTo>
                    <a:pt x="315" y="155"/>
                  </a:lnTo>
                  <a:lnTo>
                    <a:pt x="315" y="153"/>
                  </a:lnTo>
                  <a:lnTo>
                    <a:pt x="315" y="153"/>
                  </a:lnTo>
                  <a:lnTo>
                    <a:pt x="316" y="153"/>
                  </a:lnTo>
                  <a:lnTo>
                    <a:pt x="317" y="155"/>
                  </a:lnTo>
                  <a:lnTo>
                    <a:pt x="319" y="156"/>
                  </a:lnTo>
                  <a:lnTo>
                    <a:pt x="319" y="156"/>
                  </a:lnTo>
                  <a:lnTo>
                    <a:pt x="319" y="156"/>
                  </a:lnTo>
                  <a:lnTo>
                    <a:pt x="314" y="161"/>
                  </a:lnTo>
                  <a:lnTo>
                    <a:pt x="312" y="164"/>
                  </a:lnTo>
                  <a:lnTo>
                    <a:pt x="312" y="167"/>
                  </a:lnTo>
                  <a:lnTo>
                    <a:pt x="315" y="167"/>
                  </a:lnTo>
                  <a:lnTo>
                    <a:pt x="317" y="165"/>
                  </a:lnTo>
                  <a:lnTo>
                    <a:pt x="320" y="164"/>
                  </a:lnTo>
                  <a:lnTo>
                    <a:pt x="323" y="162"/>
                  </a:lnTo>
                  <a:lnTo>
                    <a:pt x="323" y="162"/>
                  </a:lnTo>
                  <a:lnTo>
                    <a:pt x="323" y="162"/>
                  </a:lnTo>
                  <a:lnTo>
                    <a:pt x="323" y="164"/>
                  </a:lnTo>
                  <a:lnTo>
                    <a:pt x="323" y="164"/>
                  </a:lnTo>
                  <a:lnTo>
                    <a:pt x="323" y="167"/>
                  </a:lnTo>
                  <a:lnTo>
                    <a:pt x="323" y="168"/>
                  </a:lnTo>
                  <a:lnTo>
                    <a:pt x="323" y="171"/>
                  </a:lnTo>
                  <a:lnTo>
                    <a:pt x="323" y="173"/>
                  </a:lnTo>
                  <a:lnTo>
                    <a:pt x="323" y="174"/>
                  </a:lnTo>
                  <a:lnTo>
                    <a:pt x="323" y="174"/>
                  </a:lnTo>
                  <a:lnTo>
                    <a:pt x="323" y="174"/>
                  </a:lnTo>
                  <a:lnTo>
                    <a:pt x="322" y="179"/>
                  </a:lnTo>
                  <a:lnTo>
                    <a:pt x="322" y="182"/>
                  </a:lnTo>
                  <a:lnTo>
                    <a:pt x="322" y="185"/>
                  </a:lnTo>
                  <a:lnTo>
                    <a:pt x="323" y="186"/>
                  </a:lnTo>
                  <a:lnTo>
                    <a:pt x="325" y="188"/>
                  </a:lnTo>
                  <a:lnTo>
                    <a:pt x="326" y="189"/>
                  </a:lnTo>
                  <a:lnTo>
                    <a:pt x="328" y="189"/>
                  </a:lnTo>
                  <a:lnTo>
                    <a:pt x="328" y="189"/>
                  </a:lnTo>
                  <a:lnTo>
                    <a:pt x="334" y="186"/>
                  </a:lnTo>
                  <a:lnTo>
                    <a:pt x="334" y="186"/>
                  </a:lnTo>
                  <a:lnTo>
                    <a:pt x="334" y="186"/>
                  </a:lnTo>
                  <a:lnTo>
                    <a:pt x="336" y="183"/>
                  </a:lnTo>
                  <a:lnTo>
                    <a:pt x="338" y="182"/>
                  </a:lnTo>
                  <a:lnTo>
                    <a:pt x="341" y="179"/>
                  </a:lnTo>
                  <a:lnTo>
                    <a:pt x="344" y="177"/>
                  </a:lnTo>
                  <a:lnTo>
                    <a:pt x="347" y="174"/>
                  </a:lnTo>
                  <a:lnTo>
                    <a:pt x="349" y="173"/>
                  </a:lnTo>
                  <a:lnTo>
                    <a:pt x="353" y="171"/>
                  </a:lnTo>
                  <a:lnTo>
                    <a:pt x="359" y="171"/>
                  </a:lnTo>
                  <a:lnTo>
                    <a:pt x="364" y="167"/>
                  </a:lnTo>
                  <a:lnTo>
                    <a:pt x="365" y="144"/>
                  </a:lnTo>
                  <a:lnTo>
                    <a:pt x="369" y="144"/>
                  </a:lnTo>
                  <a:lnTo>
                    <a:pt x="372" y="123"/>
                  </a:lnTo>
                  <a:lnTo>
                    <a:pt x="372" y="123"/>
                  </a:lnTo>
                  <a:lnTo>
                    <a:pt x="372" y="123"/>
                  </a:lnTo>
                  <a:lnTo>
                    <a:pt x="374" y="122"/>
                  </a:lnTo>
                  <a:lnTo>
                    <a:pt x="375" y="122"/>
                  </a:lnTo>
                  <a:lnTo>
                    <a:pt x="375" y="123"/>
                  </a:lnTo>
                  <a:lnTo>
                    <a:pt x="375" y="123"/>
                  </a:lnTo>
                  <a:lnTo>
                    <a:pt x="375" y="131"/>
                  </a:lnTo>
                  <a:lnTo>
                    <a:pt x="374" y="138"/>
                  </a:lnTo>
                  <a:lnTo>
                    <a:pt x="374" y="146"/>
                  </a:lnTo>
                  <a:lnTo>
                    <a:pt x="372" y="152"/>
                  </a:lnTo>
                  <a:lnTo>
                    <a:pt x="371" y="156"/>
                  </a:lnTo>
                  <a:lnTo>
                    <a:pt x="371" y="160"/>
                  </a:lnTo>
                  <a:lnTo>
                    <a:pt x="369" y="164"/>
                  </a:lnTo>
                  <a:lnTo>
                    <a:pt x="369" y="167"/>
                  </a:lnTo>
                  <a:lnTo>
                    <a:pt x="368" y="170"/>
                  </a:lnTo>
                  <a:lnTo>
                    <a:pt x="368" y="171"/>
                  </a:lnTo>
                  <a:lnTo>
                    <a:pt x="368" y="173"/>
                  </a:lnTo>
                  <a:lnTo>
                    <a:pt x="367" y="174"/>
                  </a:lnTo>
                  <a:lnTo>
                    <a:pt x="367" y="176"/>
                  </a:lnTo>
                  <a:lnTo>
                    <a:pt x="367" y="176"/>
                  </a:lnTo>
                  <a:lnTo>
                    <a:pt x="367" y="177"/>
                  </a:lnTo>
                  <a:lnTo>
                    <a:pt x="367" y="177"/>
                  </a:lnTo>
                  <a:lnTo>
                    <a:pt x="367" y="177"/>
                  </a:lnTo>
                  <a:lnTo>
                    <a:pt x="367" y="182"/>
                  </a:lnTo>
                  <a:lnTo>
                    <a:pt x="367" y="183"/>
                  </a:lnTo>
                  <a:lnTo>
                    <a:pt x="367" y="185"/>
                  </a:lnTo>
                  <a:lnTo>
                    <a:pt x="368" y="183"/>
                  </a:lnTo>
                  <a:lnTo>
                    <a:pt x="368" y="183"/>
                  </a:lnTo>
                  <a:lnTo>
                    <a:pt x="368" y="182"/>
                  </a:lnTo>
                  <a:lnTo>
                    <a:pt x="369" y="182"/>
                  </a:lnTo>
                  <a:lnTo>
                    <a:pt x="369" y="180"/>
                  </a:lnTo>
                  <a:lnTo>
                    <a:pt x="369" y="180"/>
                  </a:lnTo>
                  <a:lnTo>
                    <a:pt x="371" y="179"/>
                  </a:lnTo>
                  <a:lnTo>
                    <a:pt x="372" y="174"/>
                  </a:lnTo>
                  <a:lnTo>
                    <a:pt x="374" y="171"/>
                  </a:lnTo>
                  <a:lnTo>
                    <a:pt x="375" y="167"/>
                  </a:lnTo>
                  <a:lnTo>
                    <a:pt x="375" y="161"/>
                  </a:lnTo>
                  <a:lnTo>
                    <a:pt x="377" y="157"/>
                  </a:lnTo>
                  <a:lnTo>
                    <a:pt x="378" y="152"/>
                  </a:lnTo>
                  <a:lnTo>
                    <a:pt x="378" y="146"/>
                  </a:lnTo>
                  <a:lnTo>
                    <a:pt x="378" y="141"/>
                  </a:lnTo>
                  <a:lnTo>
                    <a:pt x="378" y="135"/>
                  </a:lnTo>
                  <a:lnTo>
                    <a:pt x="378" y="131"/>
                  </a:lnTo>
                  <a:lnTo>
                    <a:pt x="380" y="127"/>
                  </a:lnTo>
                  <a:lnTo>
                    <a:pt x="380" y="125"/>
                  </a:lnTo>
                  <a:lnTo>
                    <a:pt x="380" y="122"/>
                  </a:lnTo>
                  <a:lnTo>
                    <a:pt x="380" y="120"/>
                  </a:lnTo>
                  <a:lnTo>
                    <a:pt x="380" y="120"/>
                  </a:lnTo>
                  <a:lnTo>
                    <a:pt x="380" y="120"/>
                  </a:lnTo>
                  <a:lnTo>
                    <a:pt x="326" y="130"/>
                  </a:lnTo>
                  <a:lnTo>
                    <a:pt x="292" y="0"/>
                  </a:lnTo>
                  <a:lnTo>
                    <a:pt x="0" y="56"/>
                  </a:lnTo>
                  <a:lnTo>
                    <a:pt x="0" y="56"/>
                  </a:lnTo>
                  <a:lnTo>
                    <a:pt x="8" y="107"/>
                  </a:lnTo>
                  <a:lnTo>
                    <a:pt x="38" y="80"/>
                  </a:lnTo>
                  <a:lnTo>
                    <a:pt x="38" y="80"/>
                  </a:lnTo>
                  <a:lnTo>
                    <a:pt x="38" y="80"/>
                  </a:lnTo>
                  <a:lnTo>
                    <a:pt x="38" y="81"/>
                  </a:lnTo>
                  <a:lnTo>
                    <a:pt x="39" y="81"/>
                  </a:lnTo>
                  <a:lnTo>
                    <a:pt x="41" y="81"/>
                  </a:lnTo>
                  <a:lnTo>
                    <a:pt x="44" y="80"/>
                  </a:lnTo>
                  <a:lnTo>
                    <a:pt x="48" y="75"/>
                  </a:lnTo>
                  <a:lnTo>
                    <a:pt x="53" y="69"/>
                  </a:lnTo>
                  <a:lnTo>
                    <a:pt x="59" y="60"/>
                  </a:lnTo>
                  <a:lnTo>
                    <a:pt x="59" y="60"/>
                  </a:lnTo>
                  <a:lnTo>
                    <a:pt x="60" y="60"/>
                  </a:lnTo>
                  <a:lnTo>
                    <a:pt x="63" y="62"/>
                  </a:lnTo>
                  <a:lnTo>
                    <a:pt x="66" y="63"/>
                  </a:lnTo>
                  <a:lnTo>
                    <a:pt x="71" y="63"/>
                  </a:lnTo>
                  <a:lnTo>
                    <a:pt x="75" y="63"/>
                  </a:lnTo>
                  <a:lnTo>
                    <a:pt x="81" y="62"/>
                  </a:lnTo>
                  <a:lnTo>
                    <a:pt x="86" y="57"/>
                  </a:lnTo>
                  <a:lnTo>
                    <a:pt x="90" y="51"/>
                  </a:lnTo>
                  <a:lnTo>
                    <a:pt x="90" y="51"/>
                  </a:lnTo>
                  <a:lnTo>
                    <a:pt x="92" y="50"/>
                  </a:lnTo>
                  <a:lnTo>
                    <a:pt x="92" y="48"/>
                  </a:lnTo>
                  <a:lnTo>
                    <a:pt x="95" y="45"/>
                  </a:lnTo>
                  <a:lnTo>
                    <a:pt x="96" y="44"/>
                  </a:lnTo>
                  <a:lnTo>
                    <a:pt x="101" y="42"/>
                  </a:lnTo>
                  <a:lnTo>
                    <a:pt x="105" y="42"/>
                  </a:lnTo>
                  <a:lnTo>
                    <a:pt x="113" y="44"/>
                  </a:lnTo>
                  <a:lnTo>
                    <a:pt x="122" y="47"/>
                  </a:lnTo>
                  <a:lnTo>
                    <a:pt x="122" y="47"/>
                  </a:lnTo>
                  <a:lnTo>
                    <a:pt x="123" y="47"/>
                  </a:lnTo>
                  <a:lnTo>
                    <a:pt x="125" y="47"/>
                  </a:lnTo>
                  <a:lnTo>
                    <a:pt x="126" y="47"/>
                  </a:lnTo>
                  <a:lnTo>
                    <a:pt x="127" y="47"/>
                  </a:lnTo>
                  <a:lnTo>
                    <a:pt x="129" y="47"/>
                  </a:lnTo>
                  <a:lnTo>
                    <a:pt x="131" y="47"/>
                  </a:lnTo>
                  <a:lnTo>
                    <a:pt x="132" y="47"/>
                  </a:lnTo>
                  <a:lnTo>
                    <a:pt x="132" y="47"/>
                  </a:lnTo>
                  <a:lnTo>
                    <a:pt x="134" y="53"/>
                  </a:lnTo>
                  <a:lnTo>
                    <a:pt x="134" y="53"/>
                  </a:lnTo>
                  <a:lnTo>
                    <a:pt x="135" y="54"/>
                  </a:lnTo>
                  <a:lnTo>
                    <a:pt x="138" y="56"/>
                  </a:lnTo>
                  <a:lnTo>
                    <a:pt x="141" y="59"/>
                  </a:lnTo>
                  <a:lnTo>
                    <a:pt x="144" y="62"/>
                  </a:lnTo>
                  <a:lnTo>
                    <a:pt x="147" y="65"/>
                  </a:lnTo>
                  <a:lnTo>
                    <a:pt x="149" y="69"/>
                  </a:lnTo>
                  <a:lnTo>
                    <a:pt x="149" y="74"/>
                  </a:lnTo>
                  <a:lnTo>
                    <a:pt x="146" y="78"/>
                  </a:lnTo>
                  <a:lnTo>
                    <a:pt x="146" y="78"/>
                  </a:lnTo>
                  <a:lnTo>
                    <a:pt x="147" y="77"/>
                  </a:lnTo>
                  <a:lnTo>
                    <a:pt x="149" y="75"/>
                  </a:lnTo>
                  <a:lnTo>
                    <a:pt x="152" y="75"/>
                  </a:lnTo>
                  <a:lnTo>
                    <a:pt x="156" y="74"/>
                  </a:lnTo>
                  <a:lnTo>
                    <a:pt x="158" y="72"/>
                  </a:lnTo>
                  <a:lnTo>
                    <a:pt x="162" y="72"/>
                  </a:lnTo>
                  <a:lnTo>
                    <a:pt x="165" y="75"/>
                  </a:lnTo>
                  <a:lnTo>
                    <a:pt x="168" y="78"/>
                  </a:lnTo>
                  <a:lnTo>
                    <a:pt x="168" y="78"/>
                  </a:lnTo>
                  <a:lnTo>
                    <a:pt x="168" y="80"/>
                  </a:lnTo>
                  <a:lnTo>
                    <a:pt x="167" y="83"/>
                  </a:lnTo>
                  <a:lnTo>
                    <a:pt x="167" y="84"/>
                  </a:lnTo>
                  <a:lnTo>
                    <a:pt x="167" y="87"/>
                  </a:lnTo>
                  <a:lnTo>
                    <a:pt x="167" y="92"/>
                  </a:lnTo>
                  <a:lnTo>
                    <a:pt x="171" y="93"/>
                  </a:lnTo>
                  <a:lnTo>
                    <a:pt x="177" y="95"/>
                  </a:lnTo>
                  <a:lnTo>
                    <a:pt x="188" y="95"/>
                  </a:lnTo>
                  <a:lnTo>
                    <a:pt x="188" y="95"/>
                  </a:lnTo>
                  <a:lnTo>
                    <a:pt x="188" y="95"/>
                  </a:lnTo>
                  <a:lnTo>
                    <a:pt x="189" y="95"/>
                  </a:lnTo>
                  <a:lnTo>
                    <a:pt x="191" y="97"/>
                  </a:lnTo>
                  <a:lnTo>
                    <a:pt x="193" y="97"/>
                  </a:lnTo>
                  <a:lnTo>
                    <a:pt x="194" y="98"/>
                  </a:lnTo>
                  <a:lnTo>
                    <a:pt x="197" y="100"/>
                  </a:lnTo>
                  <a:lnTo>
                    <a:pt x="200" y="101"/>
                  </a:lnTo>
                  <a:lnTo>
                    <a:pt x="203" y="102"/>
                  </a:lnTo>
                  <a:lnTo>
                    <a:pt x="209" y="97"/>
                  </a:lnTo>
                </a:path>
              </a:pathLst>
            </a:custGeom>
            <a:solidFill>
              <a:schemeClr val="accent2">
                <a:lumMod val="7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07" name="Freeform 149"/>
            <p:cNvSpPr>
              <a:spLocks/>
            </p:cNvSpPr>
            <p:nvPr/>
          </p:nvSpPr>
          <p:spPr bwMode="auto">
            <a:xfrm>
              <a:off x="3257211" y="4684556"/>
              <a:ext cx="13865" cy="14282"/>
            </a:xfrm>
            <a:custGeom>
              <a:avLst/>
              <a:gdLst>
                <a:gd name="T0" fmla="*/ 0 w 20"/>
                <a:gd name="T1" fmla="*/ 4 h 22"/>
                <a:gd name="T2" fmla="*/ 7 w 20"/>
                <a:gd name="T3" fmla="*/ 0 h 22"/>
                <a:gd name="T4" fmla="*/ 19 w 20"/>
                <a:gd name="T5" fmla="*/ 7 h 22"/>
                <a:gd name="T6" fmla="*/ 10 w 20"/>
                <a:gd name="T7" fmla="*/ 21 h 22"/>
                <a:gd name="T8" fmla="*/ 10 w 20"/>
                <a:gd name="T9" fmla="*/ 19 h 22"/>
                <a:gd name="T10" fmla="*/ 10 w 20"/>
                <a:gd name="T11" fmla="*/ 18 h 22"/>
                <a:gd name="T12" fmla="*/ 10 w 20"/>
                <a:gd name="T13" fmla="*/ 16 h 22"/>
                <a:gd name="T14" fmla="*/ 10 w 20"/>
                <a:gd name="T15" fmla="*/ 15 h 22"/>
                <a:gd name="T16" fmla="*/ 8 w 20"/>
                <a:gd name="T17" fmla="*/ 13 h 22"/>
                <a:gd name="T18" fmla="*/ 7 w 20"/>
                <a:gd name="T19" fmla="*/ 10 h 22"/>
                <a:gd name="T20" fmla="*/ 5 w 20"/>
                <a:gd name="T21" fmla="*/ 9 h 22"/>
                <a:gd name="T22" fmla="*/ 1 w 20"/>
                <a:gd name="T23" fmla="*/ 6 h 22"/>
                <a:gd name="T24" fmla="*/ 1 w 20"/>
                <a:gd name="T25" fmla="*/ 6 h 22"/>
                <a:gd name="T26" fmla="*/ 0 w 20"/>
                <a:gd name="T27" fmla="*/ 6 h 22"/>
                <a:gd name="T28" fmla="*/ 0 w 20"/>
                <a:gd name="T29" fmla="*/ 4 h 22"/>
                <a:gd name="T30" fmla="*/ 0 w 20"/>
                <a:gd name="T3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2">
                  <a:moveTo>
                    <a:pt x="0" y="4"/>
                  </a:moveTo>
                  <a:lnTo>
                    <a:pt x="7" y="0"/>
                  </a:lnTo>
                  <a:lnTo>
                    <a:pt x="19" y="7"/>
                  </a:lnTo>
                  <a:lnTo>
                    <a:pt x="10" y="21"/>
                  </a:lnTo>
                  <a:lnTo>
                    <a:pt x="10" y="19"/>
                  </a:lnTo>
                  <a:lnTo>
                    <a:pt x="10" y="18"/>
                  </a:lnTo>
                  <a:lnTo>
                    <a:pt x="10" y="16"/>
                  </a:lnTo>
                  <a:lnTo>
                    <a:pt x="10" y="15"/>
                  </a:lnTo>
                  <a:lnTo>
                    <a:pt x="8" y="13"/>
                  </a:lnTo>
                  <a:lnTo>
                    <a:pt x="7" y="10"/>
                  </a:lnTo>
                  <a:lnTo>
                    <a:pt x="5" y="9"/>
                  </a:lnTo>
                  <a:lnTo>
                    <a:pt x="1" y="6"/>
                  </a:lnTo>
                  <a:lnTo>
                    <a:pt x="1" y="6"/>
                  </a:lnTo>
                  <a:lnTo>
                    <a:pt x="0" y="6"/>
                  </a:lnTo>
                  <a:lnTo>
                    <a:pt x="0" y="4"/>
                  </a:lnTo>
                  <a:lnTo>
                    <a:pt x="0" y="4"/>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08" name="Freeform 150"/>
            <p:cNvSpPr>
              <a:spLocks/>
            </p:cNvSpPr>
            <p:nvPr/>
          </p:nvSpPr>
          <p:spPr bwMode="auto">
            <a:xfrm>
              <a:off x="3257211" y="4684556"/>
              <a:ext cx="13865" cy="14282"/>
            </a:xfrm>
            <a:custGeom>
              <a:avLst/>
              <a:gdLst>
                <a:gd name="T0" fmla="*/ 0 w 20"/>
                <a:gd name="T1" fmla="*/ 4 h 22"/>
                <a:gd name="T2" fmla="*/ 7 w 20"/>
                <a:gd name="T3" fmla="*/ 0 h 22"/>
                <a:gd name="T4" fmla="*/ 19 w 20"/>
                <a:gd name="T5" fmla="*/ 7 h 22"/>
                <a:gd name="T6" fmla="*/ 10 w 20"/>
                <a:gd name="T7" fmla="*/ 21 h 22"/>
                <a:gd name="T8" fmla="*/ 10 w 20"/>
                <a:gd name="T9" fmla="*/ 21 h 22"/>
                <a:gd name="T10" fmla="*/ 10 w 20"/>
                <a:gd name="T11" fmla="*/ 19 h 22"/>
                <a:gd name="T12" fmla="*/ 10 w 20"/>
                <a:gd name="T13" fmla="*/ 18 h 22"/>
                <a:gd name="T14" fmla="*/ 10 w 20"/>
                <a:gd name="T15" fmla="*/ 16 h 22"/>
                <a:gd name="T16" fmla="*/ 10 w 20"/>
                <a:gd name="T17" fmla="*/ 15 h 22"/>
                <a:gd name="T18" fmla="*/ 8 w 20"/>
                <a:gd name="T19" fmla="*/ 13 h 22"/>
                <a:gd name="T20" fmla="*/ 7 w 20"/>
                <a:gd name="T21" fmla="*/ 10 h 22"/>
                <a:gd name="T22" fmla="*/ 5 w 20"/>
                <a:gd name="T23" fmla="*/ 9 h 22"/>
                <a:gd name="T24" fmla="*/ 1 w 20"/>
                <a:gd name="T25" fmla="*/ 6 h 22"/>
                <a:gd name="T26" fmla="*/ 1 w 20"/>
                <a:gd name="T27" fmla="*/ 6 h 22"/>
                <a:gd name="T28" fmla="*/ 1 w 20"/>
                <a:gd name="T29" fmla="*/ 6 h 22"/>
                <a:gd name="T30" fmla="*/ 0 w 20"/>
                <a:gd name="T31" fmla="*/ 6 h 22"/>
                <a:gd name="T32" fmla="*/ 0 w 20"/>
                <a:gd name="T33" fmla="*/ 4 h 22"/>
                <a:gd name="T34" fmla="*/ 0 w 20"/>
                <a:gd name="T35"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2">
                  <a:moveTo>
                    <a:pt x="0" y="4"/>
                  </a:moveTo>
                  <a:lnTo>
                    <a:pt x="7" y="0"/>
                  </a:lnTo>
                  <a:lnTo>
                    <a:pt x="19" y="7"/>
                  </a:lnTo>
                  <a:lnTo>
                    <a:pt x="10" y="21"/>
                  </a:lnTo>
                  <a:lnTo>
                    <a:pt x="10" y="21"/>
                  </a:lnTo>
                  <a:lnTo>
                    <a:pt x="10" y="19"/>
                  </a:lnTo>
                  <a:lnTo>
                    <a:pt x="10" y="18"/>
                  </a:lnTo>
                  <a:lnTo>
                    <a:pt x="10" y="16"/>
                  </a:lnTo>
                  <a:lnTo>
                    <a:pt x="10" y="15"/>
                  </a:lnTo>
                  <a:lnTo>
                    <a:pt x="8" y="13"/>
                  </a:lnTo>
                  <a:lnTo>
                    <a:pt x="7" y="10"/>
                  </a:lnTo>
                  <a:lnTo>
                    <a:pt x="5" y="9"/>
                  </a:lnTo>
                  <a:lnTo>
                    <a:pt x="1" y="6"/>
                  </a:lnTo>
                  <a:lnTo>
                    <a:pt x="1" y="6"/>
                  </a:lnTo>
                  <a:lnTo>
                    <a:pt x="1" y="6"/>
                  </a:lnTo>
                  <a:lnTo>
                    <a:pt x="0" y="6"/>
                  </a:lnTo>
                  <a:lnTo>
                    <a:pt x="0" y="4"/>
                  </a:lnTo>
                  <a:lnTo>
                    <a:pt x="0" y="4"/>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09" name="Freeform 151"/>
            <p:cNvSpPr>
              <a:spLocks/>
            </p:cNvSpPr>
            <p:nvPr/>
          </p:nvSpPr>
          <p:spPr bwMode="auto">
            <a:xfrm>
              <a:off x="2830419" y="5022359"/>
              <a:ext cx="294776" cy="317932"/>
            </a:xfrm>
            <a:custGeom>
              <a:avLst/>
              <a:gdLst>
                <a:gd name="T0" fmla="*/ 416 w 439"/>
                <a:gd name="T1" fmla="*/ 412 h 473"/>
                <a:gd name="T2" fmla="*/ 416 w 439"/>
                <a:gd name="T3" fmla="*/ 392 h 473"/>
                <a:gd name="T4" fmla="*/ 413 w 439"/>
                <a:gd name="T5" fmla="*/ 395 h 473"/>
                <a:gd name="T6" fmla="*/ 412 w 439"/>
                <a:gd name="T7" fmla="*/ 392 h 473"/>
                <a:gd name="T8" fmla="*/ 407 w 439"/>
                <a:gd name="T9" fmla="*/ 375 h 473"/>
                <a:gd name="T10" fmla="*/ 415 w 439"/>
                <a:gd name="T11" fmla="*/ 380 h 473"/>
                <a:gd name="T12" fmla="*/ 412 w 439"/>
                <a:gd name="T13" fmla="*/ 359 h 473"/>
                <a:gd name="T14" fmla="*/ 419 w 439"/>
                <a:gd name="T15" fmla="*/ 361 h 473"/>
                <a:gd name="T16" fmla="*/ 422 w 439"/>
                <a:gd name="T17" fmla="*/ 353 h 473"/>
                <a:gd name="T18" fmla="*/ 422 w 439"/>
                <a:gd name="T19" fmla="*/ 337 h 473"/>
                <a:gd name="T20" fmla="*/ 428 w 439"/>
                <a:gd name="T21" fmla="*/ 337 h 473"/>
                <a:gd name="T22" fmla="*/ 431 w 439"/>
                <a:gd name="T23" fmla="*/ 331 h 473"/>
                <a:gd name="T24" fmla="*/ 424 w 439"/>
                <a:gd name="T25" fmla="*/ 326 h 473"/>
                <a:gd name="T26" fmla="*/ 424 w 439"/>
                <a:gd name="T27" fmla="*/ 320 h 473"/>
                <a:gd name="T28" fmla="*/ 425 w 439"/>
                <a:gd name="T29" fmla="*/ 313 h 473"/>
                <a:gd name="T30" fmla="*/ 429 w 439"/>
                <a:gd name="T31" fmla="*/ 299 h 473"/>
                <a:gd name="T32" fmla="*/ 432 w 439"/>
                <a:gd name="T33" fmla="*/ 290 h 473"/>
                <a:gd name="T34" fmla="*/ 426 w 439"/>
                <a:gd name="T35" fmla="*/ 273 h 473"/>
                <a:gd name="T36" fmla="*/ 426 w 439"/>
                <a:gd name="T37" fmla="*/ 269 h 473"/>
                <a:gd name="T38" fmla="*/ 426 w 439"/>
                <a:gd name="T39" fmla="*/ 263 h 473"/>
                <a:gd name="T40" fmla="*/ 416 w 439"/>
                <a:gd name="T41" fmla="*/ 236 h 473"/>
                <a:gd name="T42" fmla="*/ 396 w 439"/>
                <a:gd name="T43" fmla="*/ 219 h 473"/>
                <a:gd name="T44" fmla="*/ 385 w 439"/>
                <a:gd name="T45" fmla="*/ 189 h 473"/>
                <a:gd name="T46" fmla="*/ 365 w 439"/>
                <a:gd name="T47" fmla="*/ 178 h 473"/>
                <a:gd name="T48" fmla="*/ 356 w 439"/>
                <a:gd name="T49" fmla="*/ 171 h 473"/>
                <a:gd name="T50" fmla="*/ 341 w 439"/>
                <a:gd name="T51" fmla="*/ 157 h 473"/>
                <a:gd name="T52" fmla="*/ 330 w 439"/>
                <a:gd name="T53" fmla="*/ 136 h 473"/>
                <a:gd name="T54" fmla="*/ 317 w 439"/>
                <a:gd name="T55" fmla="*/ 134 h 473"/>
                <a:gd name="T56" fmla="*/ 311 w 439"/>
                <a:gd name="T57" fmla="*/ 128 h 473"/>
                <a:gd name="T58" fmla="*/ 302 w 439"/>
                <a:gd name="T59" fmla="*/ 112 h 473"/>
                <a:gd name="T60" fmla="*/ 291 w 439"/>
                <a:gd name="T61" fmla="*/ 111 h 473"/>
                <a:gd name="T62" fmla="*/ 278 w 439"/>
                <a:gd name="T63" fmla="*/ 103 h 473"/>
                <a:gd name="T64" fmla="*/ 269 w 439"/>
                <a:gd name="T65" fmla="*/ 90 h 473"/>
                <a:gd name="T66" fmla="*/ 255 w 439"/>
                <a:gd name="T67" fmla="*/ 73 h 473"/>
                <a:gd name="T68" fmla="*/ 244 w 439"/>
                <a:gd name="T69" fmla="*/ 54 h 473"/>
                <a:gd name="T70" fmla="*/ 239 w 439"/>
                <a:gd name="T71" fmla="*/ 51 h 473"/>
                <a:gd name="T72" fmla="*/ 222 w 439"/>
                <a:gd name="T73" fmla="*/ 46 h 473"/>
                <a:gd name="T74" fmla="*/ 214 w 439"/>
                <a:gd name="T75" fmla="*/ 40 h 473"/>
                <a:gd name="T76" fmla="*/ 200 w 439"/>
                <a:gd name="T77" fmla="*/ 28 h 473"/>
                <a:gd name="T78" fmla="*/ 214 w 439"/>
                <a:gd name="T79" fmla="*/ 0 h 473"/>
                <a:gd name="T80" fmla="*/ 62 w 439"/>
                <a:gd name="T81" fmla="*/ 244 h 473"/>
                <a:gd name="T82" fmla="*/ 79 w 439"/>
                <a:gd name="T83" fmla="*/ 279 h 473"/>
                <a:gd name="T84" fmla="*/ 84 w 439"/>
                <a:gd name="T85" fmla="*/ 293 h 473"/>
                <a:gd name="T86" fmla="*/ 89 w 439"/>
                <a:gd name="T87" fmla="*/ 301 h 473"/>
                <a:gd name="T88" fmla="*/ 89 w 439"/>
                <a:gd name="T89" fmla="*/ 312 h 473"/>
                <a:gd name="T90" fmla="*/ 82 w 439"/>
                <a:gd name="T91" fmla="*/ 322 h 473"/>
                <a:gd name="T92" fmla="*/ 80 w 439"/>
                <a:gd name="T93" fmla="*/ 337 h 473"/>
                <a:gd name="T94" fmla="*/ 79 w 439"/>
                <a:gd name="T95" fmla="*/ 353 h 473"/>
                <a:gd name="T96" fmla="*/ 83 w 439"/>
                <a:gd name="T97" fmla="*/ 376 h 473"/>
                <a:gd name="T98" fmla="*/ 89 w 439"/>
                <a:gd name="T99" fmla="*/ 392 h 473"/>
                <a:gd name="T100" fmla="*/ 89 w 439"/>
                <a:gd name="T101" fmla="*/ 412 h 473"/>
                <a:gd name="T102" fmla="*/ 355 w 439"/>
                <a:gd name="T103" fmla="*/ 452 h 473"/>
                <a:gd name="T104" fmla="*/ 374 w 439"/>
                <a:gd name="T105" fmla="*/ 467 h 473"/>
                <a:gd name="T106" fmla="*/ 373 w 439"/>
                <a:gd name="T107" fmla="*/ 451 h 473"/>
                <a:gd name="T108" fmla="*/ 369 w 439"/>
                <a:gd name="T109" fmla="*/ 433 h 473"/>
                <a:gd name="T110" fmla="*/ 376 w 439"/>
                <a:gd name="T111" fmla="*/ 421 h 473"/>
                <a:gd name="T112" fmla="*/ 392 w 439"/>
                <a:gd name="T113" fmla="*/ 425 h 473"/>
                <a:gd name="T114" fmla="*/ 412 w 439"/>
                <a:gd name="T115" fmla="*/ 428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9" h="473">
                  <a:moveTo>
                    <a:pt x="418" y="421"/>
                  </a:moveTo>
                  <a:lnTo>
                    <a:pt x="413" y="416"/>
                  </a:lnTo>
                  <a:lnTo>
                    <a:pt x="412" y="413"/>
                  </a:lnTo>
                  <a:lnTo>
                    <a:pt x="416" y="412"/>
                  </a:lnTo>
                  <a:lnTo>
                    <a:pt x="418" y="401"/>
                  </a:lnTo>
                  <a:lnTo>
                    <a:pt x="415" y="401"/>
                  </a:lnTo>
                  <a:lnTo>
                    <a:pt x="415" y="398"/>
                  </a:lnTo>
                  <a:lnTo>
                    <a:pt x="416" y="392"/>
                  </a:lnTo>
                  <a:lnTo>
                    <a:pt x="412" y="391"/>
                  </a:lnTo>
                  <a:lnTo>
                    <a:pt x="413" y="392"/>
                  </a:lnTo>
                  <a:lnTo>
                    <a:pt x="413" y="394"/>
                  </a:lnTo>
                  <a:lnTo>
                    <a:pt x="413" y="395"/>
                  </a:lnTo>
                  <a:lnTo>
                    <a:pt x="413" y="397"/>
                  </a:lnTo>
                  <a:lnTo>
                    <a:pt x="413" y="397"/>
                  </a:lnTo>
                  <a:lnTo>
                    <a:pt x="413" y="395"/>
                  </a:lnTo>
                  <a:lnTo>
                    <a:pt x="412" y="392"/>
                  </a:lnTo>
                  <a:lnTo>
                    <a:pt x="409" y="386"/>
                  </a:lnTo>
                  <a:lnTo>
                    <a:pt x="407" y="379"/>
                  </a:lnTo>
                  <a:lnTo>
                    <a:pt x="407" y="376"/>
                  </a:lnTo>
                  <a:lnTo>
                    <a:pt x="407" y="375"/>
                  </a:lnTo>
                  <a:lnTo>
                    <a:pt x="409" y="375"/>
                  </a:lnTo>
                  <a:lnTo>
                    <a:pt x="412" y="376"/>
                  </a:lnTo>
                  <a:lnTo>
                    <a:pt x="413" y="379"/>
                  </a:lnTo>
                  <a:lnTo>
                    <a:pt x="415" y="380"/>
                  </a:lnTo>
                  <a:lnTo>
                    <a:pt x="415" y="380"/>
                  </a:lnTo>
                  <a:lnTo>
                    <a:pt x="415" y="365"/>
                  </a:lnTo>
                  <a:lnTo>
                    <a:pt x="412" y="359"/>
                  </a:lnTo>
                  <a:lnTo>
                    <a:pt x="412" y="359"/>
                  </a:lnTo>
                  <a:lnTo>
                    <a:pt x="413" y="361"/>
                  </a:lnTo>
                  <a:lnTo>
                    <a:pt x="415" y="361"/>
                  </a:lnTo>
                  <a:lnTo>
                    <a:pt x="416" y="361"/>
                  </a:lnTo>
                  <a:lnTo>
                    <a:pt x="419" y="361"/>
                  </a:lnTo>
                  <a:lnTo>
                    <a:pt x="421" y="361"/>
                  </a:lnTo>
                  <a:lnTo>
                    <a:pt x="421" y="361"/>
                  </a:lnTo>
                  <a:lnTo>
                    <a:pt x="422" y="361"/>
                  </a:lnTo>
                  <a:lnTo>
                    <a:pt x="422" y="353"/>
                  </a:lnTo>
                  <a:lnTo>
                    <a:pt x="422" y="347"/>
                  </a:lnTo>
                  <a:lnTo>
                    <a:pt x="422" y="343"/>
                  </a:lnTo>
                  <a:lnTo>
                    <a:pt x="422" y="340"/>
                  </a:lnTo>
                  <a:lnTo>
                    <a:pt x="422" y="337"/>
                  </a:lnTo>
                  <a:lnTo>
                    <a:pt x="424" y="337"/>
                  </a:lnTo>
                  <a:lnTo>
                    <a:pt x="424" y="337"/>
                  </a:lnTo>
                  <a:lnTo>
                    <a:pt x="424" y="337"/>
                  </a:lnTo>
                  <a:lnTo>
                    <a:pt x="428" y="337"/>
                  </a:lnTo>
                  <a:lnTo>
                    <a:pt x="429" y="335"/>
                  </a:lnTo>
                  <a:lnTo>
                    <a:pt x="431" y="334"/>
                  </a:lnTo>
                  <a:lnTo>
                    <a:pt x="431" y="332"/>
                  </a:lnTo>
                  <a:lnTo>
                    <a:pt x="431" y="331"/>
                  </a:lnTo>
                  <a:lnTo>
                    <a:pt x="429" y="331"/>
                  </a:lnTo>
                  <a:lnTo>
                    <a:pt x="429" y="329"/>
                  </a:lnTo>
                  <a:lnTo>
                    <a:pt x="428" y="329"/>
                  </a:lnTo>
                  <a:lnTo>
                    <a:pt x="424" y="326"/>
                  </a:lnTo>
                  <a:lnTo>
                    <a:pt x="422" y="325"/>
                  </a:lnTo>
                  <a:lnTo>
                    <a:pt x="421" y="323"/>
                  </a:lnTo>
                  <a:lnTo>
                    <a:pt x="422" y="322"/>
                  </a:lnTo>
                  <a:lnTo>
                    <a:pt x="424" y="320"/>
                  </a:lnTo>
                  <a:lnTo>
                    <a:pt x="425" y="320"/>
                  </a:lnTo>
                  <a:lnTo>
                    <a:pt x="426" y="320"/>
                  </a:lnTo>
                  <a:lnTo>
                    <a:pt x="428" y="319"/>
                  </a:lnTo>
                  <a:lnTo>
                    <a:pt x="425" y="313"/>
                  </a:lnTo>
                  <a:lnTo>
                    <a:pt x="425" y="307"/>
                  </a:lnTo>
                  <a:lnTo>
                    <a:pt x="426" y="304"/>
                  </a:lnTo>
                  <a:lnTo>
                    <a:pt x="428" y="301"/>
                  </a:lnTo>
                  <a:lnTo>
                    <a:pt x="429" y="299"/>
                  </a:lnTo>
                  <a:lnTo>
                    <a:pt x="431" y="298"/>
                  </a:lnTo>
                  <a:lnTo>
                    <a:pt x="432" y="298"/>
                  </a:lnTo>
                  <a:lnTo>
                    <a:pt x="432" y="296"/>
                  </a:lnTo>
                  <a:lnTo>
                    <a:pt x="432" y="290"/>
                  </a:lnTo>
                  <a:lnTo>
                    <a:pt x="438" y="286"/>
                  </a:lnTo>
                  <a:lnTo>
                    <a:pt x="437" y="279"/>
                  </a:lnTo>
                  <a:lnTo>
                    <a:pt x="429" y="277"/>
                  </a:lnTo>
                  <a:lnTo>
                    <a:pt x="426" y="273"/>
                  </a:lnTo>
                  <a:lnTo>
                    <a:pt x="428" y="273"/>
                  </a:lnTo>
                  <a:lnTo>
                    <a:pt x="428" y="271"/>
                  </a:lnTo>
                  <a:lnTo>
                    <a:pt x="426" y="270"/>
                  </a:lnTo>
                  <a:lnTo>
                    <a:pt x="426" y="269"/>
                  </a:lnTo>
                  <a:lnTo>
                    <a:pt x="426" y="268"/>
                  </a:lnTo>
                  <a:lnTo>
                    <a:pt x="426" y="266"/>
                  </a:lnTo>
                  <a:lnTo>
                    <a:pt x="426" y="265"/>
                  </a:lnTo>
                  <a:lnTo>
                    <a:pt x="426" y="263"/>
                  </a:lnTo>
                  <a:lnTo>
                    <a:pt x="426" y="263"/>
                  </a:lnTo>
                  <a:lnTo>
                    <a:pt x="425" y="252"/>
                  </a:lnTo>
                  <a:lnTo>
                    <a:pt x="421" y="243"/>
                  </a:lnTo>
                  <a:lnTo>
                    <a:pt x="416" y="236"/>
                  </a:lnTo>
                  <a:lnTo>
                    <a:pt x="410" y="229"/>
                  </a:lnTo>
                  <a:lnTo>
                    <a:pt x="404" y="224"/>
                  </a:lnTo>
                  <a:lnTo>
                    <a:pt x="399" y="221"/>
                  </a:lnTo>
                  <a:lnTo>
                    <a:pt x="396" y="219"/>
                  </a:lnTo>
                  <a:lnTo>
                    <a:pt x="395" y="217"/>
                  </a:lnTo>
                  <a:lnTo>
                    <a:pt x="393" y="204"/>
                  </a:lnTo>
                  <a:lnTo>
                    <a:pt x="391" y="196"/>
                  </a:lnTo>
                  <a:lnTo>
                    <a:pt x="385" y="189"/>
                  </a:lnTo>
                  <a:lnTo>
                    <a:pt x="379" y="184"/>
                  </a:lnTo>
                  <a:lnTo>
                    <a:pt x="373" y="181"/>
                  </a:lnTo>
                  <a:lnTo>
                    <a:pt x="369" y="180"/>
                  </a:lnTo>
                  <a:lnTo>
                    <a:pt x="365" y="178"/>
                  </a:lnTo>
                  <a:lnTo>
                    <a:pt x="363" y="178"/>
                  </a:lnTo>
                  <a:lnTo>
                    <a:pt x="363" y="177"/>
                  </a:lnTo>
                  <a:lnTo>
                    <a:pt x="360" y="175"/>
                  </a:lnTo>
                  <a:lnTo>
                    <a:pt x="356" y="171"/>
                  </a:lnTo>
                  <a:lnTo>
                    <a:pt x="352" y="168"/>
                  </a:lnTo>
                  <a:lnTo>
                    <a:pt x="347" y="164"/>
                  </a:lnTo>
                  <a:lnTo>
                    <a:pt x="344" y="160"/>
                  </a:lnTo>
                  <a:lnTo>
                    <a:pt x="341" y="157"/>
                  </a:lnTo>
                  <a:lnTo>
                    <a:pt x="340" y="154"/>
                  </a:lnTo>
                  <a:lnTo>
                    <a:pt x="337" y="147"/>
                  </a:lnTo>
                  <a:lnTo>
                    <a:pt x="333" y="141"/>
                  </a:lnTo>
                  <a:lnTo>
                    <a:pt x="330" y="136"/>
                  </a:lnTo>
                  <a:lnTo>
                    <a:pt x="326" y="135"/>
                  </a:lnTo>
                  <a:lnTo>
                    <a:pt x="323" y="134"/>
                  </a:lnTo>
                  <a:lnTo>
                    <a:pt x="320" y="134"/>
                  </a:lnTo>
                  <a:lnTo>
                    <a:pt x="317" y="134"/>
                  </a:lnTo>
                  <a:lnTo>
                    <a:pt x="317" y="134"/>
                  </a:lnTo>
                  <a:lnTo>
                    <a:pt x="316" y="133"/>
                  </a:lnTo>
                  <a:lnTo>
                    <a:pt x="314" y="130"/>
                  </a:lnTo>
                  <a:lnTo>
                    <a:pt x="311" y="128"/>
                  </a:lnTo>
                  <a:lnTo>
                    <a:pt x="310" y="126"/>
                  </a:lnTo>
                  <a:lnTo>
                    <a:pt x="307" y="120"/>
                  </a:lnTo>
                  <a:lnTo>
                    <a:pt x="304" y="115"/>
                  </a:lnTo>
                  <a:lnTo>
                    <a:pt x="302" y="112"/>
                  </a:lnTo>
                  <a:lnTo>
                    <a:pt x="299" y="111"/>
                  </a:lnTo>
                  <a:lnTo>
                    <a:pt x="296" y="109"/>
                  </a:lnTo>
                  <a:lnTo>
                    <a:pt x="294" y="111"/>
                  </a:lnTo>
                  <a:lnTo>
                    <a:pt x="291" y="111"/>
                  </a:lnTo>
                  <a:lnTo>
                    <a:pt x="291" y="111"/>
                  </a:lnTo>
                  <a:lnTo>
                    <a:pt x="286" y="109"/>
                  </a:lnTo>
                  <a:lnTo>
                    <a:pt x="281" y="108"/>
                  </a:lnTo>
                  <a:lnTo>
                    <a:pt x="278" y="103"/>
                  </a:lnTo>
                  <a:lnTo>
                    <a:pt x="275" y="100"/>
                  </a:lnTo>
                  <a:lnTo>
                    <a:pt x="272" y="95"/>
                  </a:lnTo>
                  <a:lnTo>
                    <a:pt x="271" y="93"/>
                  </a:lnTo>
                  <a:lnTo>
                    <a:pt x="269" y="90"/>
                  </a:lnTo>
                  <a:lnTo>
                    <a:pt x="269" y="88"/>
                  </a:lnTo>
                  <a:lnTo>
                    <a:pt x="266" y="85"/>
                  </a:lnTo>
                  <a:lnTo>
                    <a:pt x="260" y="79"/>
                  </a:lnTo>
                  <a:lnTo>
                    <a:pt x="255" y="73"/>
                  </a:lnTo>
                  <a:lnTo>
                    <a:pt x="251" y="67"/>
                  </a:lnTo>
                  <a:lnTo>
                    <a:pt x="248" y="63"/>
                  </a:lnTo>
                  <a:lnTo>
                    <a:pt x="247" y="57"/>
                  </a:lnTo>
                  <a:lnTo>
                    <a:pt x="244" y="54"/>
                  </a:lnTo>
                  <a:lnTo>
                    <a:pt x="244" y="52"/>
                  </a:lnTo>
                  <a:lnTo>
                    <a:pt x="244" y="51"/>
                  </a:lnTo>
                  <a:lnTo>
                    <a:pt x="241" y="51"/>
                  </a:lnTo>
                  <a:lnTo>
                    <a:pt x="239" y="51"/>
                  </a:lnTo>
                  <a:lnTo>
                    <a:pt x="238" y="49"/>
                  </a:lnTo>
                  <a:lnTo>
                    <a:pt x="233" y="49"/>
                  </a:lnTo>
                  <a:lnTo>
                    <a:pt x="227" y="48"/>
                  </a:lnTo>
                  <a:lnTo>
                    <a:pt x="222" y="46"/>
                  </a:lnTo>
                  <a:lnTo>
                    <a:pt x="220" y="45"/>
                  </a:lnTo>
                  <a:lnTo>
                    <a:pt x="217" y="43"/>
                  </a:lnTo>
                  <a:lnTo>
                    <a:pt x="215" y="42"/>
                  </a:lnTo>
                  <a:lnTo>
                    <a:pt x="214" y="40"/>
                  </a:lnTo>
                  <a:lnTo>
                    <a:pt x="214" y="40"/>
                  </a:lnTo>
                  <a:lnTo>
                    <a:pt x="203" y="39"/>
                  </a:lnTo>
                  <a:lnTo>
                    <a:pt x="200" y="34"/>
                  </a:lnTo>
                  <a:lnTo>
                    <a:pt x="200" y="28"/>
                  </a:lnTo>
                  <a:lnTo>
                    <a:pt x="201" y="19"/>
                  </a:lnTo>
                  <a:lnTo>
                    <a:pt x="205" y="12"/>
                  </a:lnTo>
                  <a:lnTo>
                    <a:pt x="211" y="4"/>
                  </a:lnTo>
                  <a:lnTo>
                    <a:pt x="214" y="0"/>
                  </a:lnTo>
                  <a:lnTo>
                    <a:pt x="215" y="0"/>
                  </a:lnTo>
                  <a:lnTo>
                    <a:pt x="110" y="15"/>
                  </a:lnTo>
                  <a:lnTo>
                    <a:pt x="0" y="27"/>
                  </a:lnTo>
                  <a:lnTo>
                    <a:pt x="62" y="244"/>
                  </a:lnTo>
                  <a:lnTo>
                    <a:pt x="76" y="276"/>
                  </a:lnTo>
                  <a:lnTo>
                    <a:pt x="77" y="277"/>
                  </a:lnTo>
                  <a:lnTo>
                    <a:pt x="77" y="277"/>
                  </a:lnTo>
                  <a:lnTo>
                    <a:pt x="79" y="279"/>
                  </a:lnTo>
                  <a:lnTo>
                    <a:pt x="80" y="282"/>
                  </a:lnTo>
                  <a:lnTo>
                    <a:pt x="82" y="284"/>
                  </a:lnTo>
                  <a:lnTo>
                    <a:pt x="84" y="287"/>
                  </a:lnTo>
                  <a:lnTo>
                    <a:pt x="84" y="293"/>
                  </a:lnTo>
                  <a:lnTo>
                    <a:pt x="84" y="298"/>
                  </a:lnTo>
                  <a:lnTo>
                    <a:pt x="86" y="299"/>
                  </a:lnTo>
                  <a:lnTo>
                    <a:pt x="87" y="301"/>
                  </a:lnTo>
                  <a:lnTo>
                    <a:pt x="89" y="301"/>
                  </a:lnTo>
                  <a:lnTo>
                    <a:pt x="92" y="302"/>
                  </a:lnTo>
                  <a:lnTo>
                    <a:pt x="92" y="304"/>
                  </a:lnTo>
                  <a:lnTo>
                    <a:pt x="92" y="307"/>
                  </a:lnTo>
                  <a:lnTo>
                    <a:pt x="89" y="312"/>
                  </a:lnTo>
                  <a:lnTo>
                    <a:pt x="83" y="317"/>
                  </a:lnTo>
                  <a:lnTo>
                    <a:pt x="83" y="319"/>
                  </a:lnTo>
                  <a:lnTo>
                    <a:pt x="82" y="319"/>
                  </a:lnTo>
                  <a:lnTo>
                    <a:pt x="82" y="322"/>
                  </a:lnTo>
                  <a:lnTo>
                    <a:pt x="82" y="323"/>
                  </a:lnTo>
                  <a:lnTo>
                    <a:pt x="80" y="328"/>
                  </a:lnTo>
                  <a:lnTo>
                    <a:pt x="80" y="332"/>
                  </a:lnTo>
                  <a:lnTo>
                    <a:pt x="80" y="337"/>
                  </a:lnTo>
                  <a:lnTo>
                    <a:pt x="80" y="343"/>
                  </a:lnTo>
                  <a:lnTo>
                    <a:pt x="80" y="346"/>
                  </a:lnTo>
                  <a:lnTo>
                    <a:pt x="79" y="349"/>
                  </a:lnTo>
                  <a:lnTo>
                    <a:pt x="79" y="353"/>
                  </a:lnTo>
                  <a:lnTo>
                    <a:pt x="79" y="358"/>
                  </a:lnTo>
                  <a:lnTo>
                    <a:pt x="79" y="365"/>
                  </a:lnTo>
                  <a:lnTo>
                    <a:pt x="80" y="370"/>
                  </a:lnTo>
                  <a:lnTo>
                    <a:pt x="83" y="376"/>
                  </a:lnTo>
                  <a:lnTo>
                    <a:pt x="87" y="380"/>
                  </a:lnTo>
                  <a:lnTo>
                    <a:pt x="87" y="383"/>
                  </a:lnTo>
                  <a:lnTo>
                    <a:pt x="87" y="386"/>
                  </a:lnTo>
                  <a:lnTo>
                    <a:pt x="89" y="392"/>
                  </a:lnTo>
                  <a:lnTo>
                    <a:pt x="89" y="398"/>
                  </a:lnTo>
                  <a:lnTo>
                    <a:pt x="89" y="404"/>
                  </a:lnTo>
                  <a:lnTo>
                    <a:pt x="89" y="408"/>
                  </a:lnTo>
                  <a:lnTo>
                    <a:pt x="89" y="412"/>
                  </a:lnTo>
                  <a:lnTo>
                    <a:pt x="89" y="413"/>
                  </a:lnTo>
                  <a:lnTo>
                    <a:pt x="103" y="441"/>
                  </a:lnTo>
                  <a:lnTo>
                    <a:pt x="117" y="469"/>
                  </a:lnTo>
                  <a:lnTo>
                    <a:pt x="355" y="452"/>
                  </a:lnTo>
                  <a:lnTo>
                    <a:pt x="363" y="472"/>
                  </a:lnTo>
                  <a:lnTo>
                    <a:pt x="376" y="472"/>
                  </a:lnTo>
                  <a:lnTo>
                    <a:pt x="376" y="470"/>
                  </a:lnTo>
                  <a:lnTo>
                    <a:pt x="374" y="467"/>
                  </a:lnTo>
                  <a:lnTo>
                    <a:pt x="374" y="464"/>
                  </a:lnTo>
                  <a:lnTo>
                    <a:pt x="374" y="460"/>
                  </a:lnTo>
                  <a:lnTo>
                    <a:pt x="373" y="455"/>
                  </a:lnTo>
                  <a:lnTo>
                    <a:pt x="373" y="451"/>
                  </a:lnTo>
                  <a:lnTo>
                    <a:pt x="373" y="448"/>
                  </a:lnTo>
                  <a:lnTo>
                    <a:pt x="373" y="446"/>
                  </a:lnTo>
                  <a:lnTo>
                    <a:pt x="369" y="439"/>
                  </a:lnTo>
                  <a:lnTo>
                    <a:pt x="369" y="433"/>
                  </a:lnTo>
                  <a:lnTo>
                    <a:pt x="369" y="428"/>
                  </a:lnTo>
                  <a:lnTo>
                    <a:pt x="371" y="425"/>
                  </a:lnTo>
                  <a:lnTo>
                    <a:pt x="374" y="422"/>
                  </a:lnTo>
                  <a:lnTo>
                    <a:pt x="376" y="421"/>
                  </a:lnTo>
                  <a:lnTo>
                    <a:pt x="379" y="421"/>
                  </a:lnTo>
                  <a:lnTo>
                    <a:pt x="380" y="421"/>
                  </a:lnTo>
                  <a:lnTo>
                    <a:pt x="385" y="424"/>
                  </a:lnTo>
                  <a:lnTo>
                    <a:pt x="392" y="425"/>
                  </a:lnTo>
                  <a:lnTo>
                    <a:pt x="398" y="427"/>
                  </a:lnTo>
                  <a:lnTo>
                    <a:pt x="404" y="428"/>
                  </a:lnTo>
                  <a:lnTo>
                    <a:pt x="409" y="428"/>
                  </a:lnTo>
                  <a:lnTo>
                    <a:pt x="412" y="428"/>
                  </a:lnTo>
                  <a:lnTo>
                    <a:pt x="415" y="428"/>
                  </a:lnTo>
                  <a:lnTo>
                    <a:pt x="416" y="428"/>
                  </a:lnTo>
                  <a:lnTo>
                    <a:pt x="418" y="421"/>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10" name="Freeform 152"/>
            <p:cNvSpPr>
              <a:spLocks/>
            </p:cNvSpPr>
            <p:nvPr/>
          </p:nvSpPr>
          <p:spPr bwMode="auto">
            <a:xfrm>
              <a:off x="2830419" y="5022359"/>
              <a:ext cx="294776" cy="317932"/>
            </a:xfrm>
            <a:custGeom>
              <a:avLst/>
              <a:gdLst>
                <a:gd name="T0" fmla="*/ 418 w 439"/>
                <a:gd name="T1" fmla="*/ 401 h 473"/>
                <a:gd name="T2" fmla="*/ 412 w 439"/>
                <a:gd name="T3" fmla="*/ 391 h 473"/>
                <a:gd name="T4" fmla="*/ 413 w 439"/>
                <a:gd name="T5" fmla="*/ 397 h 473"/>
                <a:gd name="T6" fmla="*/ 407 w 439"/>
                <a:gd name="T7" fmla="*/ 379 h 473"/>
                <a:gd name="T8" fmla="*/ 413 w 439"/>
                <a:gd name="T9" fmla="*/ 379 h 473"/>
                <a:gd name="T10" fmla="*/ 412 w 439"/>
                <a:gd name="T11" fmla="*/ 359 h 473"/>
                <a:gd name="T12" fmla="*/ 419 w 439"/>
                <a:gd name="T13" fmla="*/ 361 h 473"/>
                <a:gd name="T14" fmla="*/ 422 w 439"/>
                <a:gd name="T15" fmla="*/ 353 h 473"/>
                <a:gd name="T16" fmla="*/ 424 w 439"/>
                <a:gd name="T17" fmla="*/ 337 h 473"/>
                <a:gd name="T18" fmla="*/ 429 w 439"/>
                <a:gd name="T19" fmla="*/ 335 h 473"/>
                <a:gd name="T20" fmla="*/ 429 w 439"/>
                <a:gd name="T21" fmla="*/ 329 h 473"/>
                <a:gd name="T22" fmla="*/ 421 w 439"/>
                <a:gd name="T23" fmla="*/ 323 h 473"/>
                <a:gd name="T24" fmla="*/ 428 w 439"/>
                <a:gd name="T25" fmla="*/ 319 h 473"/>
                <a:gd name="T26" fmla="*/ 428 w 439"/>
                <a:gd name="T27" fmla="*/ 301 h 473"/>
                <a:gd name="T28" fmla="*/ 432 w 439"/>
                <a:gd name="T29" fmla="*/ 290 h 473"/>
                <a:gd name="T30" fmla="*/ 428 w 439"/>
                <a:gd name="T31" fmla="*/ 273 h 473"/>
                <a:gd name="T32" fmla="*/ 426 w 439"/>
                <a:gd name="T33" fmla="*/ 268 h 473"/>
                <a:gd name="T34" fmla="*/ 426 w 439"/>
                <a:gd name="T35" fmla="*/ 263 h 473"/>
                <a:gd name="T36" fmla="*/ 404 w 439"/>
                <a:gd name="T37" fmla="*/ 224 h 473"/>
                <a:gd name="T38" fmla="*/ 393 w 439"/>
                <a:gd name="T39" fmla="*/ 204 h 473"/>
                <a:gd name="T40" fmla="*/ 369 w 439"/>
                <a:gd name="T41" fmla="*/ 180 h 473"/>
                <a:gd name="T42" fmla="*/ 360 w 439"/>
                <a:gd name="T43" fmla="*/ 175 h 473"/>
                <a:gd name="T44" fmla="*/ 341 w 439"/>
                <a:gd name="T45" fmla="*/ 157 h 473"/>
                <a:gd name="T46" fmla="*/ 330 w 439"/>
                <a:gd name="T47" fmla="*/ 136 h 473"/>
                <a:gd name="T48" fmla="*/ 317 w 439"/>
                <a:gd name="T49" fmla="*/ 134 h 473"/>
                <a:gd name="T50" fmla="*/ 310 w 439"/>
                <a:gd name="T51" fmla="*/ 126 h 473"/>
                <a:gd name="T52" fmla="*/ 299 w 439"/>
                <a:gd name="T53" fmla="*/ 111 h 473"/>
                <a:gd name="T54" fmla="*/ 291 w 439"/>
                <a:gd name="T55" fmla="*/ 111 h 473"/>
                <a:gd name="T56" fmla="*/ 272 w 439"/>
                <a:gd name="T57" fmla="*/ 95 h 473"/>
                <a:gd name="T58" fmla="*/ 266 w 439"/>
                <a:gd name="T59" fmla="*/ 85 h 473"/>
                <a:gd name="T60" fmla="*/ 247 w 439"/>
                <a:gd name="T61" fmla="*/ 57 h 473"/>
                <a:gd name="T62" fmla="*/ 241 w 439"/>
                <a:gd name="T63" fmla="*/ 51 h 473"/>
                <a:gd name="T64" fmla="*/ 227 w 439"/>
                <a:gd name="T65" fmla="*/ 48 h 473"/>
                <a:gd name="T66" fmla="*/ 214 w 439"/>
                <a:gd name="T67" fmla="*/ 40 h 473"/>
                <a:gd name="T68" fmla="*/ 200 w 439"/>
                <a:gd name="T69" fmla="*/ 28 h 473"/>
                <a:gd name="T70" fmla="*/ 215 w 439"/>
                <a:gd name="T71" fmla="*/ 0 h 473"/>
                <a:gd name="T72" fmla="*/ 76 w 439"/>
                <a:gd name="T73" fmla="*/ 276 h 473"/>
                <a:gd name="T74" fmla="*/ 82 w 439"/>
                <a:gd name="T75" fmla="*/ 284 h 473"/>
                <a:gd name="T76" fmla="*/ 86 w 439"/>
                <a:gd name="T77" fmla="*/ 299 h 473"/>
                <a:gd name="T78" fmla="*/ 92 w 439"/>
                <a:gd name="T79" fmla="*/ 307 h 473"/>
                <a:gd name="T80" fmla="*/ 82 w 439"/>
                <a:gd name="T81" fmla="*/ 319 h 473"/>
                <a:gd name="T82" fmla="*/ 80 w 439"/>
                <a:gd name="T83" fmla="*/ 337 h 473"/>
                <a:gd name="T84" fmla="*/ 79 w 439"/>
                <a:gd name="T85" fmla="*/ 353 h 473"/>
                <a:gd name="T86" fmla="*/ 87 w 439"/>
                <a:gd name="T87" fmla="*/ 380 h 473"/>
                <a:gd name="T88" fmla="*/ 89 w 439"/>
                <a:gd name="T89" fmla="*/ 398 h 473"/>
                <a:gd name="T90" fmla="*/ 103 w 439"/>
                <a:gd name="T91" fmla="*/ 441 h 473"/>
                <a:gd name="T92" fmla="*/ 376 w 439"/>
                <a:gd name="T93" fmla="*/ 472 h 473"/>
                <a:gd name="T94" fmla="*/ 373 w 439"/>
                <a:gd name="T95" fmla="*/ 455 h 473"/>
                <a:gd name="T96" fmla="*/ 369 w 439"/>
                <a:gd name="T97" fmla="*/ 439 h 473"/>
                <a:gd name="T98" fmla="*/ 376 w 439"/>
                <a:gd name="T99" fmla="*/ 421 h 473"/>
                <a:gd name="T100" fmla="*/ 392 w 439"/>
                <a:gd name="T101" fmla="*/ 425 h 473"/>
                <a:gd name="T102" fmla="*/ 415 w 439"/>
                <a:gd name="T103" fmla="*/ 428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9" h="473">
                  <a:moveTo>
                    <a:pt x="418" y="421"/>
                  </a:moveTo>
                  <a:lnTo>
                    <a:pt x="413" y="416"/>
                  </a:lnTo>
                  <a:lnTo>
                    <a:pt x="412" y="413"/>
                  </a:lnTo>
                  <a:lnTo>
                    <a:pt x="416" y="412"/>
                  </a:lnTo>
                  <a:lnTo>
                    <a:pt x="418" y="401"/>
                  </a:lnTo>
                  <a:lnTo>
                    <a:pt x="415" y="401"/>
                  </a:lnTo>
                  <a:lnTo>
                    <a:pt x="415" y="398"/>
                  </a:lnTo>
                  <a:lnTo>
                    <a:pt x="416" y="392"/>
                  </a:lnTo>
                  <a:lnTo>
                    <a:pt x="412" y="391"/>
                  </a:lnTo>
                  <a:lnTo>
                    <a:pt x="412" y="391"/>
                  </a:lnTo>
                  <a:lnTo>
                    <a:pt x="413" y="392"/>
                  </a:lnTo>
                  <a:lnTo>
                    <a:pt x="413" y="394"/>
                  </a:lnTo>
                  <a:lnTo>
                    <a:pt x="413" y="395"/>
                  </a:lnTo>
                  <a:lnTo>
                    <a:pt x="413" y="397"/>
                  </a:lnTo>
                  <a:lnTo>
                    <a:pt x="413" y="397"/>
                  </a:lnTo>
                  <a:lnTo>
                    <a:pt x="413" y="395"/>
                  </a:lnTo>
                  <a:lnTo>
                    <a:pt x="412" y="392"/>
                  </a:lnTo>
                  <a:lnTo>
                    <a:pt x="409" y="386"/>
                  </a:lnTo>
                  <a:lnTo>
                    <a:pt x="409" y="386"/>
                  </a:lnTo>
                  <a:lnTo>
                    <a:pt x="407" y="379"/>
                  </a:lnTo>
                  <a:lnTo>
                    <a:pt x="407" y="376"/>
                  </a:lnTo>
                  <a:lnTo>
                    <a:pt x="407" y="375"/>
                  </a:lnTo>
                  <a:lnTo>
                    <a:pt x="409" y="375"/>
                  </a:lnTo>
                  <a:lnTo>
                    <a:pt x="412" y="376"/>
                  </a:lnTo>
                  <a:lnTo>
                    <a:pt x="413" y="379"/>
                  </a:lnTo>
                  <a:lnTo>
                    <a:pt x="415" y="380"/>
                  </a:lnTo>
                  <a:lnTo>
                    <a:pt x="415" y="380"/>
                  </a:lnTo>
                  <a:lnTo>
                    <a:pt x="415" y="365"/>
                  </a:lnTo>
                  <a:lnTo>
                    <a:pt x="412" y="359"/>
                  </a:lnTo>
                  <a:lnTo>
                    <a:pt x="412" y="359"/>
                  </a:lnTo>
                  <a:lnTo>
                    <a:pt x="412" y="359"/>
                  </a:lnTo>
                  <a:lnTo>
                    <a:pt x="413" y="361"/>
                  </a:lnTo>
                  <a:lnTo>
                    <a:pt x="415" y="361"/>
                  </a:lnTo>
                  <a:lnTo>
                    <a:pt x="416" y="361"/>
                  </a:lnTo>
                  <a:lnTo>
                    <a:pt x="419" y="361"/>
                  </a:lnTo>
                  <a:lnTo>
                    <a:pt x="421" y="361"/>
                  </a:lnTo>
                  <a:lnTo>
                    <a:pt x="421" y="361"/>
                  </a:lnTo>
                  <a:lnTo>
                    <a:pt x="422" y="361"/>
                  </a:lnTo>
                  <a:lnTo>
                    <a:pt x="422" y="361"/>
                  </a:lnTo>
                  <a:lnTo>
                    <a:pt x="422" y="353"/>
                  </a:lnTo>
                  <a:lnTo>
                    <a:pt x="422" y="347"/>
                  </a:lnTo>
                  <a:lnTo>
                    <a:pt x="422" y="343"/>
                  </a:lnTo>
                  <a:lnTo>
                    <a:pt x="422" y="340"/>
                  </a:lnTo>
                  <a:lnTo>
                    <a:pt x="422" y="337"/>
                  </a:lnTo>
                  <a:lnTo>
                    <a:pt x="424" y="337"/>
                  </a:lnTo>
                  <a:lnTo>
                    <a:pt x="424" y="337"/>
                  </a:lnTo>
                  <a:lnTo>
                    <a:pt x="424" y="337"/>
                  </a:lnTo>
                  <a:lnTo>
                    <a:pt x="424" y="337"/>
                  </a:lnTo>
                  <a:lnTo>
                    <a:pt x="428" y="337"/>
                  </a:lnTo>
                  <a:lnTo>
                    <a:pt x="429" y="335"/>
                  </a:lnTo>
                  <a:lnTo>
                    <a:pt x="431" y="334"/>
                  </a:lnTo>
                  <a:lnTo>
                    <a:pt x="431" y="332"/>
                  </a:lnTo>
                  <a:lnTo>
                    <a:pt x="431" y="331"/>
                  </a:lnTo>
                  <a:lnTo>
                    <a:pt x="429" y="331"/>
                  </a:lnTo>
                  <a:lnTo>
                    <a:pt x="429" y="329"/>
                  </a:lnTo>
                  <a:lnTo>
                    <a:pt x="428" y="329"/>
                  </a:lnTo>
                  <a:lnTo>
                    <a:pt x="428" y="329"/>
                  </a:lnTo>
                  <a:lnTo>
                    <a:pt x="424" y="326"/>
                  </a:lnTo>
                  <a:lnTo>
                    <a:pt x="422" y="325"/>
                  </a:lnTo>
                  <a:lnTo>
                    <a:pt x="421" y="323"/>
                  </a:lnTo>
                  <a:lnTo>
                    <a:pt x="422" y="322"/>
                  </a:lnTo>
                  <a:lnTo>
                    <a:pt x="424" y="320"/>
                  </a:lnTo>
                  <a:lnTo>
                    <a:pt x="425" y="320"/>
                  </a:lnTo>
                  <a:lnTo>
                    <a:pt x="426" y="320"/>
                  </a:lnTo>
                  <a:lnTo>
                    <a:pt x="428" y="319"/>
                  </a:lnTo>
                  <a:lnTo>
                    <a:pt x="428" y="319"/>
                  </a:lnTo>
                  <a:lnTo>
                    <a:pt x="425" y="313"/>
                  </a:lnTo>
                  <a:lnTo>
                    <a:pt x="425" y="307"/>
                  </a:lnTo>
                  <a:lnTo>
                    <a:pt x="426" y="304"/>
                  </a:lnTo>
                  <a:lnTo>
                    <a:pt x="428" y="301"/>
                  </a:lnTo>
                  <a:lnTo>
                    <a:pt x="429" y="299"/>
                  </a:lnTo>
                  <a:lnTo>
                    <a:pt x="431" y="298"/>
                  </a:lnTo>
                  <a:lnTo>
                    <a:pt x="432" y="298"/>
                  </a:lnTo>
                  <a:lnTo>
                    <a:pt x="432" y="296"/>
                  </a:lnTo>
                  <a:lnTo>
                    <a:pt x="432" y="290"/>
                  </a:lnTo>
                  <a:lnTo>
                    <a:pt x="438" y="286"/>
                  </a:lnTo>
                  <a:lnTo>
                    <a:pt x="437" y="279"/>
                  </a:lnTo>
                  <a:lnTo>
                    <a:pt x="429" y="277"/>
                  </a:lnTo>
                  <a:lnTo>
                    <a:pt x="426" y="273"/>
                  </a:lnTo>
                  <a:lnTo>
                    <a:pt x="428" y="273"/>
                  </a:lnTo>
                  <a:lnTo>
                    <a:pt x="428" y="273"/>
                  </a:lnTo>
                  <a:lnTo>
                    <a:pt x="428" y="271"/>
                  </a:lnTo>
                  <a:lnTo>
                    <a:pt x="426" y="270"/>
                  </a:lnTo>
                  <a:lnTo>
                    <a:pt x="426" y="269"/>
                  </a:lnTo>
                  <a:lnTo>
                    <a:pt x="426" y="268"/>
                  </a:lnTo>
                  <a:lnTo>
                    <a:pt x="426" y="266"/>
                  </a:lnTo>
                  <a:lnTo>
                    <a:pt x="426" y="265"/>
                  </a:lnTo>
                  <a:lnTo>
                    <a:pt x="426" y="263"/>
                  </a:lnTo>
                  <a:lnTo>
                    <a:pt x="426" y="263"/>
                  </a:lnTo>
                  <a:lnTo>
                    <a:pt x="426" y="263"/>
                  </a:lnTo>
                  <a:lnTo>
                    <a:pt x="425" y="252"/>
                  </a:lnTo>
                  <a:lnTo>
                    <a:pt x="421" y="243"/>
                  </a:lnTo>
                  <a:lnTo>
                    <a:pt x="416" y="236"/>
                  </a:lnTo>
                  <a:lnTo>
                    <a:pt x="410" y="229"/>
                  </a:lnTo>
                  <a:lnTo>
                    <a:pt x="404" y="224"/>
                  </a:lnTo>
                  <a:lnTo>
                    <a:pt x="399" y="221"/>
                  </a:lnTo>
                  <a:lnTo>
                    <a:pt x="396" y="219"/>
                  </a:lnTo>
                  <a:lnTo>
                    <a:pt x="395" y="217"/>
                  </a:lnTo>
                  <a:lnTo>
                    <a:pt x="395" y="217"/>
                  </a:lnTo>
                  <a:lnTo>
                    <a:pt x="393" y="204"/>
                  </a:lnTo>
                  <a:lnTo>
                    <a:pt x="391" y="196"/>
                  </a:lnTo>
                  <a:lnTo>
                    <a:pt x="385" y="189"/>
                  </a:lnTo>
                  <a:lnTo>
                    <a:pt x="379" y="184"/>
                  </a:lnTo>
                  <a:lnTo>
                    <a:pt x="373" y="181"/>
                  </a:lnTo>
                  <a:lnTo>
                    <a:pt x="369" y="180"/>
                  </a:lnTo>
                  <a:lnTo>
                    <a:pt x="365" y="178"/>
                  </a:lnTo>
                  <a:lnTo>
                    <a:pt x="363" y="178"/>
                  </a:lnTo>
                  <a:lnTo>
                    <a:pt x="363" y="178"/>
                  </a:lnTo>
                  <a:lnTo>
                    <a:pt x="363" y="177"/>
                  </a:lnTo>
                  <a:lnTo>
                    <a:pt x="360" y="175"/>
                  </a:lnTo>
                  <a:lnTo>
                    <a:pt x="356" y="171"/>
                  </a:lnTo>
                  <a:lnTo>
                    <a:pt x="352" y="168"/>
                  </a:lnTo>
                  <a:lnTo>
                    <a:pt x="347" y="164"/>
                  </a:lnTo>
                  <a:lnTo>
                    <a:pt x="344" y="160"/>
                  </a:lnTo>
                  <a:lnTo>
                    <a:pt x="341" y="157"/>
                  </a:lnTo>
                  <a:lnTo>
                    <a:pt x="340" y="154"/>
                  </a:lnTo>
                  <a:lnTo>
                    <a:pt x="340" y="154"/>
                  </a:lnTo>
                  <a:lnTo>
                    <a:pt x="337" y="147"/>
                  </a:lnTo>
                  <a:lnTo>
                    <a:pt x="333" y="141"/>
                  </a:lnTo>
                  <a:lnTo>
                    <a:pt x="330" y="136"/>
                  </a:lnTo>
                  <a:lnTo>
                    <a:pt x="326" y="135"/>
                  </a:lnTo>
                  <a:lnTo>
                    <a:pt x="323" y="134"/>
                  </a:lnTo>
                  <a:lnTo>
                    <a:pt x="320" y="134"/>
                  </a:lnTo>
                  <a:lnTo>
                    <a:pt x="317" y="134"/>
                  </a:lnTo>
                  <a:lnTo>
                    <a:pt x="317" y="134"/>
                  </a:lnTo>
                  <a:lnTo>
                    <a:pt x="317" y="134"/>
                  </a:lnTo>
                  <a:lnTo>
                    <a:pt x="316" y="133"/>
                  </a:lnTo>
                  <a:lnTo>
                    <a:pt x="314" y="130"/>
                  </a:lnTo>
                  <a:lnTo>
                    <a:pt x="311" y="128"/>
                  </a:lnTo>
                  <a:lnTo>
                    <a:pt x="310" y="126"/>
                  </a:lnTo>
                  <a:lnTo>
                    <a:pt x="310" y="126"/>
                  </a:lnTo>
                  <a:lnTo>
                    <a:pt x="307" y="120"/>
                  </a:lnTo>
                  <a:lnTo>
                    <a:pt x="304" y="115"/>
                  </a:lnTo>
                  <a:lnTo>
                    <a:pt x="302" y="112"/>
                  </a:lnTo>
                  <a:lnTo>
                    <a:pt x="299" y="111"/>
                  </a:lnTo>
                  <a:lnTo>
                    <a:pt x="296" y="109"/>
                  </a:lnTo>
                  <a:lnTo>
                    <a:pt x="294" y="111"/>
                  </a:lnTo>
                  <a:lnTo>
                    <a:pt x="291" y="111"/>
                  </a:lnTo>
                  <a:lnTo>
                    <a:pt x="291" y="111"/>
                  </a:lnTo>
                  <a:lnTo>
                    <a:pt x="291" y="111"/>
                  </a:lnTo>
                  <a:lnTo>
                    <a:pt x="286" y="109"/>
                  </a:lnTo>
                  <a:lnTo>
                    <a:pt x="281" y="108"/>
                  </a:lnTo>
                  <a:lnTo>
                    <a:pt x="278" y="103"/>
                  </a:lnTo>
                  <a:lnTo>
                    <a:pt x="275" y="100"/>
                  </a:lnTo>
                  <a:lnTo>
                    <a:pt x="272" y="95"/>
                  </a:lnTo>
                  <a:lnTo>
                    <a:pt x="271" y="93"/>
                  </a:lnTo>
                  <a:lnTo>
                    <a:pt x="269" y="90"/>
                  </a:lnTo>
                  <a:lnTo>
                    <a:pt x="269" y="88"/>
                  </a:lnTo>
                  <a:lnTo>
                    <a:pt x="269" y="88"/>
                  </a:lnTo>
                  <a:lnTo>
                    <a:pt x="266" y="85"/>
                  </a:lnTo>
                  <a:lnTo>
                    <a:pt x="260" y="79"/>
                  </a:lnTo>
                  <a:lnTo>
                    <a:pt x="255" y="73"/>
                  </a:lnTo>
                  <a:lnTo>
                    <a:pt x="251" y="67"/>
                  </a:lnTo>
                  <a:lnTo>
                    <a:pt x="248" y="63"/>
                  </a:lnTo>
                  <a:lnTo>
                    <a:pt x="247" y="57"/>
                  </a:lnTo>
                  <a:lnTo>
                    <a:pt x="244" y="54"/>
                  </a:lnTo>
                  <a:lnTo>
                    <a:pt x="244" y="52"/>
                  </a:lnTo>
                  <a:lnTo>
                    <a:pt x="244" y="52"/>
                  </a:lnTo>
                  <a:lnTo>
                    <a:pt x="244" y="51"/>
                  </a:lnTo>
                  <a:lnTo>
                    <a:pt x="241" y="51"/>
                  </a:lnTo>
                  <a:lnTo>
                    <a:pt x="239" y="51"/>
                  </a:lnTo>
                  <a:lnTo>
                    <a:pt x="238" y="49"/>
                  </a:lnTo>
                  <a:lnTo>
                    <a:pt x="238" y="49"/>
                  </a:lnTo>
                  <a:lnTo>
                    <a:pt x="233" y="49"/>
                  </a:lnTo>
                  <a:lnTo>
                    <a:pt x="227" y="48"/>
                  </a:lnTo>
                  <a:lnTo>
                    <a:pt x="222" y="46"/>
                  </a:lnTo>
                  <a:lnTo>
                    <a:pt x="220" y="45"/>
                  </a:lnTo>
                  <a:lnTo>
                    <a:pt x="217" y="43"/>
                  </a:lnTo>
                  <a:lnTo>
                    <a:pt x="215" y="42"/>
                  </a:lnTo>
                  <a:lnTo>
                    <a:pt x="214" y="40"/>
                  </a:lnTo>
                  <a:lnTo>
                    <a:pt x="214" y="40"/>
                  </a:lnTo>
                  <a:lnTo>
                    <a:pt x="214" y="40"/>
                  </a:lnTo>
                  <a:lnTo>
                    <a:pt x="203" y="39"/>
                  </a:lnTo>
                  <a:lnTo>
                    <a:pt x="200" y="34"/>
                  </a:lnTo>
                  <a:lnTo>
                    <a:pt x="200" y="28"/>
                  </a:lnTo>
                  <a:lnTo>
                    <a:pt x="201" y="19"/>
                  </a:lnTo>
                  <a:lnTo>
                    <a:pt x="205" y="12"/>
                  </a:lnTo>
                  <a:lnTo>
                    <a:pt x="211" y="4"/>
                  </a:lnTo>
                  <a:lnTo>
                    <a:pt x="214" y="0"/>
                  </a:lnTo>
                  <a:lnTo>
                    <a:pt x="215" y="0"/>
                  </a:lnTo>
                  <a:lnTo>
                    <a:pt x="110" y="15"/>
                  </a:lnTo>
                  <a:lnTo>
                    <a:pt x="0" y="27"/>
                  </a:lnTo>
                  <a:lnTo>
                    <a:pt x="62" y="244"/>
                  </a:lnTo>
                  <a:lnTo>
                    <a:pt x="76" y="276"/>
                  </a:lnTo>
                  <a:lnTo>
                    <a:pt x="76" y="276"/>
                  </a:lnTo>
                  <a:lnTo>
                    <a:pt x="77" y="277"/>
                  </a:lnTo>
                  <a:lnTo>
                    <a:pt x="77" y="277"/>
                  </a:lnTo>
                  <a:lnTo>
                    <a:pt x="79" y="279"/>
                  </a:lnTo>
                  <a:lnTo>
                    <a:pt x="80" y="282"/>
                  </a:lnTo>
                  <a:lnTo>
                    <a:pt x="82" y="284"/>
                  </a:lnTo>
                  <a:lnTo>
                    <a:pt x="84" y="287"/>
                  </a:lnTo>
                  <a:lnTo>
                    <a:pt x="84" y="293"/>
                  </a:lnTo>
                  <a:lnTo>
                    <a:pt x="84" y="298"/>
                  </a:lnTo>
                  <a:lnTo>
                    <a:pt x="84" y="298"/>
                  </a:lnTo>
                  <a:lnTo>
                    <a:pt x="86" y="299"/>
                  </a:lnTo>
                  <a:lnTo>
                    <a:pt x="87" y="301"/>
                  </a:lnTo>
                  <a:lnTo>
                    <a:pt x="89" y="301"/>
                  </a:lnTo>
                  <a:lnTo>
                    <a:pt x="92" y="302"/>
                  </a:lnTo>
                  <a:lnTo>
                    <a:pt x="92" y="304"/>
                  </a:lnTo>
                  <a:lnTo>
                    <a:pt x="92" y="307"/>
                  </a:lnTo>
                  <a:lnTo>
                    <a:pt x="89" y="312"/>
                  </a:lnTo>
                  <a:lnTo>
                    <a:pt x="83" y="317"/>
                  </a:lnTo>
                  <a:lnTo>
                    <a:pt x="83" y="317"/>
                  </a:lnTo>
                  <a:lnTo>
                    <a:pt x="83" y="319"/>
                  </a:lnTo>
                  <a:lnTo>
                    <a:pt x="82" y="319"/>
                  </a:lnTo>
                  <a:lnTo>
                    <a:pt x="82" y="322"/>
                  </a:lnTo>
                  <a:lnTo>
                    <a:pt x="82" y="323"/>
                  </a:lnTo>
                  <a:lnTo>
                    <a:pt x="80" y="328"/>
                  </a:lnTo>
                  <a:lnTo>
                    <a:pt x="80" y="332"/>
                  </a:lnTo>
                  <a:lnTo>
                    <a:pt x="80" y="337"/>
                  </a:lnTo>
                  <a:lnTo>
                    <a:pt x="80" y="343"/>
                  </a:lnTo>
                  <a:lnTo>
                    <a:pt x="80" y="343"/>
                  </a:lnTo>
                  <a:lnTo>
                    <a:pt x="80" y="346"/>
                  </a:lnTo>
                  <a:lnTo>
                    <a:pt x="79" y="349"/>
                  </a:lnTo>
                  <a:lnTo>
                    <a:pt x="79" y="353"/>
                  </a:lnTo>
                  <a:lnTo>
                    <a:pt x="79" y="358"/>
                  </a:lnTo>
                  <a:lnTo>
                    <a:pt x="79" y="365"/>
                  </a:lnTo>
                  <a:lnTo>
                    <a:pt x="80" y="370"/>
                  </a:lnTo>
                  <a:lnTo>
                    <a:pt x="83" y="376"/>
                  </a:lnTo>
                  <a:lnTo>
                    <a:pt x="87" y="380"/>
                  </a:lnTo>
                  <a:lnTo>
                    <a:pt x="87" y="380"/>
                  </a:lnTo>
                  <a:lnTo>
                    <a:pt x="87" y="383"/>
                  </a:lnTo>
                  <a:lnTo>
                    <a:pt x="87" y="386"/>
                  </a:lnTo>
                  <a:lnTo>
                    <a:pt x="89" y="392"/>
                  </a:lnTo>
                  <a:lnTo>
                    <a:pt x="89" y="398"/>
                  </a:lnTo>
                  <a:lnTo>
                    <a:pt x="89" y="404"/>
                  </a:lnTo>
                  <a:lnTo>
                    <a:pt x="89" y="408"/>
                  </a:lnTo>
                  <a:lnTo>
                    <a:pt x="89" y="412"/>
                  </a:lnTo>
                  <a:lnTo>
                    <a:pt x="89" y="413"/>
                  </a:lnTo>
                  <a:lnTo>
                    <a:pt x="103" y="441"/>
                  </a:lnTo>
                  <a:lnTo>
                    <a:pt x="117" y="469"/>
                  </a:lnTo>
                  <a:lnTo>
                    <a:pt x="355" y="452"/>
                  </a:lnTo>
                  <a:lnTo>
                    <a:pt x="363" y="472"/>
                  </a:lnTo>
                  <a:lnTo>
                    <a:pt x="376" y="472"/>
                  </a:lnTo>
                  <a:lnTo>
                    <a:pt x="376" y="472"/>
                  </a:lnTo>
                  <a:lnTo>
                    <a:pt x="376" y="470"/>
                  </a:lnTo>
                  <a:lnTo>
                    <a:pt x="374" y="467"/>
                  </a:lnTo>
                  <a:lnTo>
                    <a:pt x="374" y="464"/>
                  </a:lnTo>
                  <a:lnTo>
                    <a:pt x="374" y="460"/>
                  </a:lnTo>
                  <a:lnTo>
                    <a:pt x="373" y="455"/>
                  </a:lnTo>
                  <a:lnTo>
                    <a:pt x="373" y="451"/>
                  </a:lnTo>
                  <a:lnTo>
                    <a:pt x="373" y="448"/>
                  </a:lnTo>
                  <a:lnTo>
                    <a:pt x="373" y="446"/>
                  </a:lnTo>
                  <a:lnTo>
                    <a:pt x="373" y="446"/>
                  </a:lnTo>
                  <a:lnTo>
                    <a:pt x="369" y="439"/>
                  </a:lnTo>
                  <a:lnTo>
                    <a:pt x="369" y="433"/>
                  </a:lnTo>
                  <a:lnTo>
                    <a:pt x="369" y="428"/>
                  </a:lnTo>
                  <a:lnTo>
                    <a:pt x="371" y="425"/>
                  </a:lnTo>
                  <a:lnTo>
                    <a:pt x="374" y="422"/>
                  </a:lnTo>
                  <a:lnTo>
                    <a:pt x="376" y="421"/>
                  </a:lnTo>
                  <a:lnTo>
                    <a:pt x="379" y="421"/>
                  </a:lnTo>
                  <a:lnTo>
                    <a:pt x="380" y="421"/>
                  </a:lnTo>
                  <a:lnTo>
                    <a:pt x="380" y="421"/>
                  </a:lnTo>
                  <a:lnTo>
                    <a:pt x="385" y="424"/>
                  </a:lnTo>
                  <a:lnTo>
                    <a:pt x="392" y="425"/>
                  </a:lnTo>
                  <a:lnTo>
                    <a:pt x="398" y="427"/>
                  </a:lnTo>
                  <a:lnTo>
                    <a:pt x="404" y="428"/>
                  </a:lnTo>
                  <a:lnTo>
                    <a:pt x="409" y="428"/>
                  </a:lnTo>
                  <a:lnTo>
                    <a:pt x="412" y="428"/>
                  </a:lnTo>
                  <a:lnTo>
                    <a:pt x="415" y="428"/>
                  </a:lnTo>
                  <a:lnTo>
                    <a:pt x="416" y="428"/>
                  </a:lnTo>
                  <a:lnTo>
                    <a:pt x="418" y="421"/>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grpSp>
          <p:nvGrpSpPr>
            <p:cNvPr id="411" name="Group 410"/>
            <p:cNvGrpSpPr/>
            <p:nvPr/>
          </p:nvGrpSpPr>
          <p:grpSpPr>
            <a:xfrm>
              <a:off x="668125" y="5382516"/>
              <a:ext cx="709749" cy="488075"/>
              <a:chOff x="360363" y="4984751"/>
              <a:chExt cx="1869112" cy="1247775"/>
            </a:xfrm>
          </p:grpSpPr>
          <p:sp>
            <p:nvSpPr>
              <p:cNvPr id="429" name="Freeform 154"/>
              <p:cNvSpPr>
                <a:spLocks/>
              </p:cNvSpPr>
              <p:nvPr/>
            </p:nvSpPr>
            <p:spPr bwMode="auto">
              <a:xfrm>
                <a:off x="897932" y="4989900"/>
                <a:ext cx="1331543" cy="1074425"/>
              </a:xfrm>
              <a:custGeom>
                <a:avLst/>
                <a:gdLst>
                  <a:gd name="T0" fmla="*/ 750 w 753"/>
                  <a:gd name="T1" fmla="*/ 454 h 626"/>
                  <a:gd name="T2" fmla="*/ 710 w 753"/>
                  <a:gd name="T3" fmla="*/ 430 h 626"/>
                  <a:gd name="T4" fmla="*/ 526 w 753"/>
                  <a:gd name="T5" fmla="*/ 367 h 626"/>
                  <a:gd name="T6" fmla="*/ 478 w 753"/>
                  <a:gd name="T7" fmla="*/ 367 h 626"/>
                  <a:gd name="T8" fmla="*/ 320 w 753"/>
                  <a:gd name="T9" fmla="*/ 23 h 626"/>
                  <a:gd name="T10" fmla="*/ 266 w 753"/>
                  <a:gd name="T11" fmla="*/ 22 h 626"/>
                  <a:gd name="T12" fmla="*/ 238 w 753"/>
                  <a:gd name="T13" fmla="*/ 23 h 626"/>
                  <a:gd name="T14" fmla="*/ 203 w 753"/>
                  <a:gd name="T15" fmla="*/ 12 h 626"/>
                  <a:gd name="T16" fmla="*/ 150 w 753"/>
                  <a:gd name="T17" fmla="*/ 14 h 626"/>
                  <a:gd name="T18" fmla="*/ 120 w 753"/>
                  <a:gd name="T19" fmla="*/ 31 h 626"/>
                  <a:gd name="T20" fmla="*/ 82 w 753"/>
                  <a:gd name="T21" fmla="*/ 63 h 626"/>
                  <a:gd name="T22" fmla="*/ 42 w 753"/>
                  <a:gd name="T23" fmla="*/ 115 h 626"/>
                  <a:gd name="T24" fmla="*/ 86 w 753"/>
                  <a:gd name="T25" fmla="*/ 159 h 626"/>
                  <a:gd name="T26" fmla="*/ 86 w 753"/>
                  <a:gd name="T27" fmla="*/ 169 h 626"/>
                  <a:gd name="T28" fmla="*/ 37 w 753"/>
                  <a:gd name="T29" fmla="*/ 185 h 626"/>
                  <a:gd name="T30" fmla="*/ 12 w 753"/>
                  <a:gd name="T31" fmla="*/ 193 h 626"/>
                  <a:gd name="T32" fmla="*/ 9 w 753"/>
                  <a:gd name="T33" fmla="*/ 227 h 626"/>
                  <a:gd name="T34" fmla="*/ 39 w 753"/>
                  <a:gd name="T35" fmla="*/ 253 h 626"/>
                  <a:gd name="T36" fmla="*/ 107 w 753"/>
                  <a:gd name="T37" fmla="*/ 242 h 626"/>
                  <a:gd name="T38" fmla="*/ 110 w 753"/>
                  <a:gd name="T39" fmla="*/ 283 h 626"/>
                  <a:gd name="T40" fmla="*/ 71 w 753"/>
                  <a:gd name="T41" fmla="*/ 311 h 626"/>
                  <a:gd name="T42" fmla="*/ 42 w 753"/>
                  <a:gd name="T43" fmla="*/ 321 h 626"/>
                  <a:gd name="T44" fmla="*/ 28 w 753"/>
                  <a:gd name="T45" fmla="*/ 341 h 626"/>
                  <a:gd name="T46" fmla="*/ 12 w 753"/>
                  <a:gd name="T47" fmla="*/ 367 h 626"/>
                  <a:gd name="T48" fmla="*/ 28 w 753"/>
                  <a:gd name="T49" fmla="*/ 384 h 626"/>
                  <a:gd name="T50" fmla="*/ 39 w 753"/>
                  <a:gd name="T51" fmla="*/ 419 h 626"/>
                  <a:gd name="T52" fmla="*/ 72 w 753"/>
                  <a:gd name="T53" fmla="*/ 433 h 626"/>
                  <a:gd name="T54" fmla="*/ 83 w 753"/>
                  <a:gd name="T55" fmla="*/ 430 h 626"/>
                  <a:gd name="T56" fmla="*/ 91 w 753"/>
                  <a:gd name="T57" fmla="*/ 463 h 626"/>
                  <a:gd name="T58" fmla="*/ 107 w 753"/>
                  <a:gd name="T59" fmla="*/ 469 h 626"/>
                  <a:gd name="T60" fmla="*/ 126 w 753"/>
                  <a:gd name="T61" fmla="*/ 468 h 626"/>
                  <a:gd name="T62" fmla="*/ 142 w 753"/>
                  <a:gd name="T63" fmla="*/ 487 h 626"/>
                  <a:gd name="T64" fmla="*/ 175 w 753"/>
                  <a:gd name="T65" fmla="*/ 473 h 626"/>
                  <a:gd name="T66" fmla="*/ 175 w 753"/>
                  <a:gd name="T67" fmla="*/ 487 h 626"/>
                  <a:gd name="T68" fmla="*/ 154 w 753"/>
                  <a:gd name="T69" fmla="*/ 541 h 626"/>
                  <a:gd name="T70" fmla="*/ 121 w 753"/>
                  <a:gd name="T71" fmla="*/ 568 h 626"/>
                  <a:gd name="T72" fmla="*/ 107 w 753"/>
                  <a:gd name="T73" fmla="*/ 594 h 626"/>
                  <a:gd name="T74" fmla="*/ 86 w 753"/>
                  <a:gd name="T75" fmla="*/ 587 h 626"/>
                  <a:gd name="T76" fmla="*/ 72 w 753"/>
                  <a:gd name="T77" fmla="*/ 615 h 626"/>
                  <a:gd name="T78" fmla="*/ 93 w 753"/>
                  <a:gd name="T79" fmla="*/ 604 h 626"/>
                  <a:gd name="T80" fmla="*/ 134 w 753"/>
                  <a:gd name="T81" fmla="*/ 599 h 626"/>
                  <a:gd name="T82" fmla="*/ 156 w 753"/>
                  <a:gd name="T83" fmla="*/ 572 h 626"/>
                  <a:gd name="T84" fmla="*/ 199 w 753"/>
                  <a:gd name="T85" fmla="*/ 526 h 626"/>
                  <a:gd name="T86" fmla="*/ 252 w 753"/>
                  <a:gd name="T87" fmla="*/ 468 h 626"/>
                  <a:gd name="T88" fmla="*/ 241 w 753"/>
                  <a:gd name="T89" fmla="*/ 444 h 626"/>
                  <a:gd name="T90" fmla="*/ 303 w 753"/>
                  <a:gd name="T91" fmla="*/ 365 h 626"/>
                  <a:gd name="T92" fmla="*/ 290 w 753"/>
                  <a:gd name="T93" fmla="*/ 411 h 626"/>
                  <a:gd name="T94" fmla="*/ 290 w 753"/>
                  <a:gd name="T95" fmla="*/ 438 h 626"/>
                  <a:gd name="T96" fmla="*/ 327 w 753"/>
                  <a:gd name="T97" fmla="*/ 414 h 626"/>
                  <a:gd name="T98" fmla="*/ 341 w 753"/>
                  <a:gd name="T99" fmla="*/ 395 h 626"/>
                  <a:gd name="T100" fmla="*/ 394 w 753"/>
                  <a:gd name="T101" fmla="*/ 384 h 626"/>
                  <a:gd name="T102" fmla="*/ 492 w 753"/>
                  <a:gd name="T103" fmla="*/ 381 h 626"/>
                  <a:gd name="T104" fmla="*/ 516 w 753"/>
                  <a:gd name="T105" fmla="*/ 386 h 626"/>
                  <a:gd name="T106" fmla="*/ 578 w 753"/>
                  <a:gd name="T107" fmla="*/ 406 h 626"/>
                  <a:gd name="T108" fmla="*/ 586 w 753"/>
                  <a:gd name="T109" fmla="*/ 384 h 626"/>
                  <a:gd name="T110" fmla="*/ 594 w 753"/>
                  <a:gd name="T111" fmla="*/ 365 h 626"/>
                  <a:gd name="T112" fmla="*/ 652 w 753"/>
                  <a:gd name="T113" fmla="*/ 414 h 626"/>
                  <a:gd name="T114" fmla="*/ 703 w 753"/>
                  <a:gd name="T115" fmla="*/ 444 h 626"/>
                  <a:gd name="T116" fmla="*/ 720 w 753"/>
                  <a:gd name="T117" fmla="*/ 444 h 626"/>
                  <a:gd name="T118" fmla="*/ 748 w 753"/>
                  <a:gd name="T119" fmla="*/ 482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3" h="626">
                    <a:moveTo>
                      <a:pt x="748" y="482"/>
                    </a:moveTo>
                    <a:lnTo>
                      <a:pt x="748" y="482"/>
                    </a:lnTo>
                    <a:lnTo>
                      <a:pt x="748" y="479"/>
                    </a:lnTo>
                    <a:lnTo>
                      <a:pt x="750" y="477"/>
                    </a:lnTo>
                    <a:lnTo>
                      <a:pt x="750" y="474"/>
                    </a:lnTo>
                    <a:lnTo>
                      <a:pt x="752" y="469"/>
                    </a:lnTo>
                    <a:lnTo>
                      <a:pt x="752" y="468"/>
                    </a:lnTo>
                    <a:lnTo>
                      <a:pt x="752" y="463"/>
                    </a:lnTo>
                    <a:lnTo>
                      <a:pt x="752" y="458"/>
                    </a:lnTo>
                    <a:lnTo>
                      <a:pt x="750" y="454"/>
                    </a:lnTo>
                    <a:lnTo>
                      <a:pt x="748" y="449"/>
                    </a:lnTo>
                    <a:lnTo>
                      <a:pt x="744" y="443"/>
                    </a:lnTo>
                    <a:lnTo>
                      <a:pt x="739" y="438"/>
                    </a:lnTo>
                    <a:lnTo>
                      <a:pt x="736" y="435"/>
                    </a:lnTo>
                    <a:lnTo>
                      <a:pt x="731" y="435"/>
                    </a:lnTo>
                    <a:lnTo>
                      <a:pt x="726" y="433"/>
                    </a:lnTo>
                    <a:lnTo>
                      <a:pt x="721" y="433"/>
                    </a:lnTo>
                    <a:lnTo>
                      <a:pt x="717" y="433"/>
                    </a:lnTo>
                    <a:lnTo>
                      <a:pt x="712" y="430"/>
                    </a:lnTo>
                    <a:lnTo>
                      <a:pt x="710" y="430"/>
                    </a:lnTo>
                    <a:lnTo>
                      <a:pt x="710" y="430"/>
                    </a:lnTo>
                    <a:lnTo>
                      <a:pt x="698" y="428"/>
                    </a:lnTo>
                    <a:lnTo>
                      <a:pt x="624" y="375"/>
                    </a:lnTo>
                    <a:lnTo>
                      <a:pt x="600" y="357"/>
                    </a:lnTo>
                    <a:lnTo>
                      <a:pt x="582" y="346"/>
                    </a:lnTo>
                    <a:lnTo>
                      <a:pt x="570" y="362"/>
                    </a:lnTo>
                    <a:lnTo>
                      <a:pt x="570" y="375"/>
                    </a:lnTo>
                    <a:lnTo>
                      <a:pt x="556" y="386"/>
                    </a:lnTo>
                    <a:lnTo>
                      <a:pt x="526" y="367"/>
                    </a:lnTo>
                    <a:lnTo>
                      <a:pt x="526" y="367"/>
                    </a:lnTo>
                    <a:lnTo>
                      <a:pt x="524" y="365"/>
                    </a:lnTo>
                    <a:lnTo>
                      <a:pt x="521" y="360"/>
                    </a:lnTo>
                    <a:lnTo>
                      <a:pt x="516" y="357"/>
                    </a:lnTo>
                    <a:lnTo>
                      <a:pt x="510" y="356"/>
                    </a:lnTo>
                    <a:lnTo>
                      <a:pt x="505" y="356"/>
                    </a:lnTo>
                    <a:lnTo>
                      <a:pt x="497" y="357"/>
                    </a:lnTo>
                    <a:lnTo>
                      <a:pt x="491" y="362"/>
                    </a:lnTo>
                    <a:lnTo>
                      <a:pt x="488" y="365"/>
                    </a:lnTo>
                    <a:lnTo>
                      <a:pt x="483" y="365"/>
                    </a:lnTo>
                    <a:lnTo>
                      <a:pt x="478" y="367"/>
                    </a:lnTo>
                    <a:lnTo>
                      <a:pt x="477" y="367"/>
                    </a:lnTo>
                    <a:lnTo>
                      <a:pt x="374" y="23"/>
                    </a:lnTo>
                    <a:lnTo>
                      <a:pt x="371" y="23"/>
                    </a:lnTo>
                    <a:lnTo>
                      <a:pt x="366" y="22"/>
                    </a:lnTo>
                    <a:lnTo>
                      <a:pt x="360" y="18"/>
                    </a:lnTo>
                    <a:lnTo>
                      <a:pt x="353" y="17"/>
                    </a:lnTo>
                    <a:lnTo>
                      <a:pt x="344" y="14"/>
                    </a:lnTo>
                    <a:lnTo>
                      <a:pt x="336" y="17"/>
                    </a:lnTo>
                    <a:lnTo>
                      <a:pt x="327" y="18"/>
                    </a:lnTo>
                    <a:lnTo>
                      <a:pt x="320" y="23"/>
                    </a:lnTo>
                    <a:lnTo>
                      <a:pt x="317" y="23"/>
                    </a:lnTo>
                    <a:lnTo>
                      <a:pt x="311" y="23"/>
                    </a:lnTo>
                    <a:lnTo>
                      <a:pt x="301" y="23"/>
                    </a:lnTo>
                    <a:lnTo>
                      <a:pt x="292" y="23"/>
                    </a:lnTo>
                    <a:lnTo>
                      <a:pt x="282" y="23"/>
                    </a:lnTo>
                    <a:lnTo>
                      <a:pt x="276" y="23"/>
                    </a:lnTo>
                    <a:lnTo>
                      <a:pt x="268" y="22"/>
                    </a:lnTo>
                    <a:lnTo>
                      <a:pt x="268" y="22"/>
                    </a:lnTo>
                    <a:lnTo>
                      <a:pt x="266" y="22"/>
                    </a:lnTo>
                    <a:lnTo>
                      <a:pt x="266" y="22"/>
                    </a:lnTo>
                    <a:lnTo>
                      <a:pt x="263" y="22"/>
                    </a:lnTo>
                    <a:lnTo>
                      <a:pt x="262" y="22"/>
                    </a:lnTo>
                    <a:lnTo>
                      <a:pt x="259" y="22"/>
                    </a:lnTo>
                    <a:lnTo>
                      <a:pt x="254" y="22"/>
                    </a:lnTo>
                    <a:lnTo>
                      <a:pt x="252" y="22"/>
                    </a:lnTo>
                    <a:lnTo>
                      <a:pt x="249" y="22"/>
                    </a:lnTo>
                    <a:lnTo>
                      <a:pt x="249" y="22"/>
                    </a:lnTo>
                    <a:lnTo>
                      <a:pt x="248" y="22"/>
                    </a:lnTo>
                    <a:lnTo>
                      <a:pt x="243" y="23"/>
                    </a:lnTo>
                    <a:lnTo>
                      <a:pt x="238" y="23"/>
                    </a:lnTo>
                    <a:lnTo>
                      <a:pt x="233" y="23"/>
                    </a:lnTo>
                    <a:lnTo>
                      <a:pt x="229" y="22"/>
                    </a:lnTo>
                    <a:lnTo>
                      <a:pt x="224" y="17"/>
                    </a:lnTo>
                    <a:lnTo>
                      <a:pt x="218" y="9"/>
                    </a:lnTo>
                    <a:lnTo>
                      <a:pt x="218" y="9"/>
                    </a:lnTo>
                    <a:lnTo>
                      <a:pt x="214" y="9"/>
                    </a:lnTo>
                    <a:lnTo>
                      <a:pt x="213" y="12"/>
                    </a:lnTo>
                    <a:lnTo>
                      <a:pt x="210" y="12"/>
                    </a:lnTo>
                    <a:lnTo>
                      <a:pt x="205" y="12"/>
                    </a:lnTo>
                    <a:lnTo>
                      <a:pt x="203" y="12"/>
                    </a:lnTo>
                    <a:lnTo>
                      <a:pt x="200" y="14"/>
                    </a:lnTo>
                    <a:lnTo>
                      <a:pt x="200" y="14"/>
                    </a:lnTo>
                    <a:lnTo>
                      <a:pt x="189" y="3"/>
                    </a:lnTo>
                    <a:lnTo>
                      <a:pt x="180" y="9"/>
                    </a:lnTo>
                    <a:lnTo>
                      <a:pt x="178" y="0"/>
                    </a:lnTo>
                    <a:lnTo>
                      <a:pt x="161" y="0"/>
                    </a:lnTo>
                    <a:lnTo>
                      <a:pt x="151" y="12"/>
                    </a:lnTo>
                    <a:lnTo>
                      <a:pt x="151" y="12"/>
                    </a:lnTo>
                    <a:lnTo>
                      <a:pt x="151" y="12"/>
                    </a:lnTo>
                    <a:lnTo>
                      <a:pt x="150" y="14"/>
                    </a:lnTo>
                    <a:lnTo>
                      <a:pt x="150" y="17"/>
                    </a:lnTo>
                    <a:lnTo>
                      <a:pt x="146" y="17"/>
                    </a:lnTo>
                    <a:lnTo>
                      <a:pt x="142" y="18"/>
                    </a:lnTo>
                    <a:lnTo>
                      <a:pt x="137" y="18"/>
                    </a:lnTo>
                    <a:lnTo>
                      <a:pt x="131" y="18"/>
                    </a:lnTo>
                    <a:lnTo>
                      <a:pt x="131" y="18"/>
                    </a:lnTo>
                    <a:lnTo>
                      <a:pt x="129" y="22"/>
                    </a:lnTo>
                    <a:lnTo>
                      <a:pt x="126" y="23"/>
                    </a:lnTo>
                    <a:lnTo>
                      <a:pt x="124" y="26"/>
                    </a:lnTo>
                    <a:lnTo>
                      <a:pt x="120" y="31"/>
                    </a:lnTo>
                    <a:lnTo>
                      <a:pt x="116" y="33"/>
                    </a:lnTo>
                    <a:lnTo>
                      <a:pt x="115" y="36"/>
                    </a:lnTo>
                    <a:lnTo>
                      <a:pt x="115" y="36"/>
                    </a:lnTo>
                    <a:lnTo>
                      <a:pt x="115" y="36"/>
                    </a:lnTo>
                    <a:lnTo>
                      <a:pt x="112" y="36"/>
                    </a:lnTo>
                    <a:lnTo>
                      <a:pt x="107" y="36"/>
                    </a:lnTo>
                    <a:lnTo>
                      <a:pt x="102" y="41"/>
                    </a:lnTo>
                    <a:lnTo>
                      <a:pt x="96" y="45"/>
                    </a:lnTo>
                    <a:lnTo>
                      <a:pt x="88" y="52"/>
                    </a:lnTo>
                    <a:lnTo>
                      <a:pt x="82" y="63"/>
                    </a:lnTo>
                    <a:lnTo>
                      <a:pt x="75" y="77"/>
                    </a:lnTo>
                    <a:lnTo>
                      <a:pt x="72" y="80"/>
                    </a:lnTo>
                    <a:lnTo>
                      <a:pt x="71" y="85"/>
                    </a:lnTo>
                    <a:lnTo>
                      <a:pt x="66" y="87"/>
                    </a:lnTo>
                    <a:lnTo>
                      <a:pt x="66" y="90"/>
                    </a:lnTo>
                    <a:lnTo>
                      <a:pt x="42" y="90"/>
                    </a:lnTo>
                    <a:lnTo>
                      <a:pt x="30" y="107"/>
                    </a:lnTo>
                    <a:lnTo>
                      <a:pt x="30" y="110"/>
                    </a:lnTo>
                    <a:lnTo>
                      <a:pt x="34" y="112"/>
                    </a:lnTo>
                    <a:lnTo>
                      <a:pt x="42" y="115"/>
                    </a:lnTo>
                    <a:lnTo>
                      <a:pt x="48" y="120"/>
                    </a:lnTo>
                    <a:lnTo>
                      <a:pt x="58" y="126"/>
                    </a:lnTo>
                    <a:lnTo>
                      <a:pt x="63" y="134"/>
                    </a:lnTo>
                    <a:lnTo>
                      <a:pt x="67" y="145"/>
                    </a:lnTo>
                    <a:lnTo>
                      <a:pt x="71" y="156"/>
                    </a:lnTo>
                    <a:lnTo>
                      <a:pt x="71" y="156"/>
                    </a:lnTo>
                    <a:lnTo>
                      <a:pt x="75" y="159"/>
                    </a:lnTo>
                    <a:lnTo>
                      <a:pt x="77" y="159"/>
                    </a:lnTo>
                    <a:lnTo>
                      <a:pt x="82" y="159"/>
                    </a:lnTo>
                    <a:lnTo>
                      <a:pt x="86" y="159"/>
                    </a:lnTo>
                    <a:lnTo>
                      <a:pt x="91" y="159"/>
                    </a:lnTo>
                    <a:lnTo>
                      <a:pt x="93" y="161"/>
                    </a:lnTo>
                    <a:lnTo>
                      <a:pt x="93" y="161"/>
                    </a:lnTo>
                    <a:lnTo>
                      <a:pt x="97" y="178"/>
                    </a:lnTo>
                    <a:lnTo>
                      <a:pt x="112" y="178"/>
                    </a:lnTo>
                    <a:lnTo>
                      <a:pt x="110" y="183"/>
                    </a:lnTo>
                    <a:lnTo>
                      <a:pt x="110" y="183"/>
                    </a:lnTo>
                    <a:lnTo>
                      <a:pt x="93" y="183"/>
                    </a:lnTo>
                    <a:lnTo>
                      <a:pt x="93" y="183"/>
                    </a:lnTo>
                    <a:lnTo>
                      <a:pt x="86" y="169"/>
                    </a:lnTo>
                    <a:lnTo>
                      <a:pt x="86" y="169"/>
                    </a:lnTo>
                    <a:lnTo>
                      <a:pt x="82" y="174"/>
                    </a:lnTo>
                    <a:lnTo>
                      <a:pt x="93" y="188"/>
                    </a:lnTo>
                    <a:lnTo>
                      <a:pt x="105" y="189"/>
                    </a:lnTo>
                    <a:lnTo>
                      <a:pt x="93" y="199"/>
                    </a:lnTo>
                    <a:lnTo>
                      <a:pt x="63" y="193"/>
                    </a:lnTo>
                    <a:lnTo>
                      <a:pt x="63" y="175"/>
                    </a:lnTo>
                    <a:lnTo>
                      <a:pt x="37" y="183"/>
                    </a:lnTo>
                    <a:lnTo>
                      <a:pt x="37" y="183"/>
                    </a:lnTo>
                    <a:lnTo>
                      <a:pt x="37" y="185"/>
                    </a:lnTo>
                    <a:lnTo>
                      <a:pt x="37" y="189"/>
                    </a:lnTo>
                    <a:lnTo>
                      <a:pt x="37" y="193"/>
                    </a:lnTo>
                    <a:lnTo>
                      <a:pt x="37" y="194"/>
                    </a:lnTo>
                    <a:lnTo>
                      <a:pt x="34" y="194"/>
                    </a:lnTo>
                    <a:lnTo>
                      <a:pt x="30" y="193"/>
                    </a:lnTo>
                    <a:lnTo>
                      <a:pt x="25" y="188"/>
                    </a:lnTo>
                    <a:lnTo>
                      <a:pt x="25" y="188"/>
                    </a:lnTo>
                    <a:lnTo>
                      <a:pt x="22" y="189"/>
                    </a:lnTo>
                    <a:lnTo>
                      <a:pt x="17" y="189"/>
                    </a:lnTo>
                    <a:lnTo>
                      <a:pt x="12" y="193"/>
                    </a:lnTo>
                    <a:lnTo>
                      <a:pt x="7" y="197"/>
                    </a:lnTo>
                    <a:lnTo>
                      <a:pt x="3" y="199"/>
                    </a:lnTo>
                    <a:lnTo>
                      <a:pt x="0" y="204"/>
                    </a:lnTo>
                    <a:lnTo>
                      <a:pt x="0" y="208"/>
                    </a:lnTo>
                    <a:lnTo>
                      <a:pt x="0" y="210"/>
                    </a:lnTo>
                    <a:lnTo>
                      <a:pt x="0" y="213"/>
                    </a:lnTo>
                    <a:lnTo>
                      <a:pt x="3" y="215"/>
                    </a:lnTo>
                    <a:lnTo>
                      <a:pt x="4" y="219"/>
                    </a:lnTo>
                    <a:lnTo>
                      <a:pt x="7" y="223"/>
                    </a:lnTo>
                    <a:lnTo>
                      <a:pt x="9" y="227"/>
                    </a:lnTo>
                    <a:lnTo>
                      <a:pt x="12" y="227"/>
                    </a:lnTo>
                    <a:lnTo>
                      <a:pt x="12" y="229"/>
                    </a:lnTo>
                    <a:lnTo>
                      <a:pt x="18" y="237"/>
                    </a:lnTo>
                    <a:lnTo>
                      <a:pt x="18" y="238"/>
                    </a:lnTo>
                    <a:lnTo>
                      <a:pt x="18" y="238"/>
                    </a:lnTo>
                    <a:lnTo>
                      <a:pt x="18" y="242"/>
                    </a:lnTo>
                    <a:lnTo>
                      <a:pt x="22" y="246"/>
                    </a:lnTo>
                    <a:lnTo>
                      <a:pt x="23" y="248"/>
                    </a:lnTo>
                    <a:lnTo>
                      <a:pt x="30" y="250"/>
                    </a:lnTo>
                    <a:lnTo>
                      <a:pt x="39" y="253"/>
                    </a:lnTo>
                    <a:lnTo>
                      <a:pt x="53" y="253"/>
                    </a:lnTo>
                    <a:lnTo>
                      <a:pt x="56" y="253"/>
                    </a:lnTo>
                    <a:lnTo>
                      <a:pt x="61" y="254"/>
                    </a:lnTo>
                    <a:lnTo>
                      <a:pt x="66" y="257"/>
                    </a:lnTo>
                    <a:lnTo>
                      <a:pt x="67" y="257"/>
                    </a:lnTo>
                    <a:lnTo>
                      <a:pt x="82" y="257"/>
                    </a:lnTo>
                    <a:lnTo>
                      <a:pt x="97" y="243"/>
                    </a:lnTo>
                    <a:lnTo>
                      <a:pt x="97" y="243"/>
                    </a:lnTo>
                    <a:lnTo>
                      <a:pt x="102" y="243"/>
                    </a:lnTo>
                    <a:lnTo>
                      <a:pt x="107" y="242"/>
                    </a:lnTo>
                    <a:lnTo>
                      <a:pt x="112" y="242"/>
                    </a:lnTo>
                    <a:lnTo>
                      <a:pt x="115" y="243"/>
                    </a:lnTo>
                    <a:lnTo>
                      <a:pt x="115" y="246"/>
                    </a:lnTo>
                    <a:lnTo>
                      <a:pt x="112" y="250"/>
                    </a:lnTo>
                    <a:lnTo>
                      <a:pt x="102" y="254"/>
                    </a:lnTo>
                    <a:lnTo>
                      <a:pt x="102" y="257"/>
                    </a:lnTo>
                    <a:lnTo>
                      <a:pt x="105" y="262"/>
                    </a:lnTo>
                    <a:lnTo>
                      <a:pt x="107" y="268"/>
                    </a:lnTo>
                    <a:lnTo>
                      <a:pt x="110" y="276"/>
                    </a:lnTo>
                    <a:lnTo>
                      <a:pt x="110" y="283"/>
                    </a:lnTo>
                    <a:lnTo>
                      <a:pt x="107" y="287"/>
                    </a:lnTo>
                    <a:lnTo>
                      <a:pt x="97" y="292"/>
                    </a:lnTo>
                    <a:lnTo>
                      <a:pt x="86" y="292"/>
                    </a:lnTo>
                    <a:lnTo>
                      <a:pt x="83" y="295"/>
                    </a:lnTo>
                    <a:lnTo>
                      <a:pt x="82" y="295"/>
                    </a:lnTo>
                    <a:lnTo>
                      <a:pt x="78" y="300"/>
                    </a:lnTo>
                    <a:lnTo>
                      <a:pt x="77" y="302"/>
                    </a:lnTo>
                    <a:lnTo>
                      <a:pt x="75" y="303"/>
                    </a:lnTo>
                    <a:lnTo>
                      <a:pt x="72" y="308"/>
                    </a:lnTo>
                    <a:lnTo>
                      <a:pt x="71" y="311"/>
                    </a:lnTo>
                    <a:lnTo>
                      <a:pt x="71" y="311"/>
                    </a:lnTo>
                    <a:lnTo>
                      <a:pt x="71" y="308"/>
                    </a:lnTo>
                    <a:lnTo>
                      <a:pt x="66" y="306"/>
                    </a:lnTo>
                    <a:lnTo>
                      <a:pt x="61" y="303"/>
                    </a:lnTo>
                    <a:lnTo>
                      <a:pt x="56" y="303"/>
                    </a:lnTo>
                    <a:lnTo>
                      <a:pt x="48" y="303"/>
                    </a:lnTo>
                    <a:lnTo>
                      <a:pt x="47" y="303"/>
                    </a:lnTo>
                    <a:lnTo>
                      <a:pt x="42" y="308"/>
                    </a:lnTo>
                    <a:lnTo>
                      <a:pt x="42" y="318"/>
                    </a:lnTo>
                    <a:lnTo>
                      <a:pt x="42" y="321"/>
                    </a:lnTo>
                    <a:lnTo>
                      <a:pt x="42" y="322"/>
                    </a:lnTo>
                    <a:lnTo>
                      <a:pt x="42" y="325"/>
                    </a:lnTo>
                    <a:lnTo>
                      <a:pt x="39" y="327"/>
                    </a:lnTo>
                    <a:lnTo>
                      <a:pt x="39" y="330"/>
                    </a:lnTo>
                    <a:lnTo>
                      <a:pt x="37" y="335"/>
                    </a:lnTo>
                    <a:lnTo>
                      <a:pt x="34" y="335"/>
                    </a:lnTo>
                    <a:lnTo>
                      <a:pt x="30" y="335"/>
                    </a:lnTo>
                    <a:lnTo>
                      <a:pt x="30" y="337"/>
                    </a:lnTo>
                    <a:lnTo>
                      <a:pt x="28" y="337"/>
                    </a:lnTo>
                    <a:lnTo>
                      <a:pt x="28" y="341"/>
                    </a:lnTo>
                    <a:lnTo>
                      <a:pt x="25" y="344"/>
                    </a:lnTo>
                    <a:lnTo>
                      <a:pt x="23" y="346"/>
                    </a:lnTo>
                    <a:lnTo>
                      <a:pt x="23" y="351"/>
                    </a:lnTo>
                    <a:lnTo>
                      <a:pt x="23" y="352"/>
                    </a:lnTo>
                    <a:lnTo>
                      <a:pt x="23" y="352"/>
                    </a:lnTo>
                    <a:lnTo>
                      <a:pt x="22" y="352"/>
                    </a:lnTo>
                    <a:lnTo>
                      <a:pt x="18" y="356"/>
                    </a:lnTo>
                    <a:lnTo>
                      <a:pt x="17" y="360"/>
                    </a:lnTo>
                    <a:lnTo>
                      <a:pt x="14" y="362"/>
                    </a:lnTo>
                    <a:lnTo>
                      <a:pt x="12" y="367"/>
                    </a:lnTo>
                    <a:lnTo>
                      <a:pt x="14" y="367"/>
                    </a:lnTo>
                    <a:lnTo>
                      <a:pt x="17" y="367"/>
                    </a:lnTo>
                    <a:lnTo>
                      <a:pt x="25" y="365"/>
                    </a:lnTo>
                    <a:lnTo>
                      <a:pt x="25" y="365"/>
                    </a:lnTo>
                    <a:lnTo>
                      <a:pt x="25" y="370"/>
                    </a:lnTo>
                    <a:lnTo>
                      <a:pt x="23" y="375"/>
                    </a:lnTo>
                    <a:lnTo>
                      <a:pt x="23" y="376"/>
                    </a:lnTo>
                    <a:lnTo>
                      <a:pt x="23" y="376"/>
                    </a:lnTo>
                    <a:lnTo>
                      <a:pt x="25" y="379"/>
                    </a:lnTo>
                    <a:lnTo>
                      <a:pt x="28" y="384"/>
                    </a:lnTo>
                    <a:lnTo>
                      <a:pt x="33" y="386"/>
                    </a:lnTo>
                    <a:lnTo>
                      <a:pt x="37" y="390"/>
                    </a:lnTo>
                    <a:lnTo>
                      <a:pt x="42" y="395"/>
                    </a:lnTo>
                    <a:lnTo>
                      <a:pt x="48" y="398"/>
                    </a:lnTo>
                    <a:lnTo>
                      <a:pt x="56" y="398"/>
                    </a:lnTo>
                    <a:lnTo>
                      <a:pt x="53" y="400"/>
                    </a:lnTo>
                    <a:lnTo>
                      <a:pt x="52" y="403"/>
                    </a:lnTo>
                    <a:lnTo>
                      <a:pt x="47" y="406"/>
                    </a:lnTo>
                    <a:lnTo>
                      <a:pt x="42" y="414"/>
                    </a:lnTo>
                    <a:lnTo>
                      <a:pt x="39" y="419"/>
                    </a:lnTo>
                    <a:lnTo>
                      <a:pt x="37" y="424"/>
                    </a:lnTo>
                    <a:lnTo>
                      <a:pt x="39" y="425"/>
                    </a:lnTo>
                    <a:lnTo>
                      <a:pt x="44" y="428"/>
                    </a:lnTo>
                    <a:lnTo>
                      <a:pt x="47" y="428"/>
                    </a:lnTo>
                    <a:lnTo>
                      <a:pt x="48" y="433"/>
                    </a:lnTo>
                    <a:lnTo>
                      <a:pt x="52" y="438"/>
                    </a:lnTo>
                    <a:lnTo>
                      <a:pt x="56" y="439"/>
                    </a:lnTo>
                    <a:lnTo>
                      <a:pt x="61" y="443"/>
                    </a:lnTo>
                    <a:lnTo>
                      <a:pt x="66" y="439"/>
                    </a:lnTo>
                    <a:lnTo>
                      <a:pt x="72" y="433"/>
                    </a:lnTo>
                    <a:lnTo>
                      <a:pt x="77" y="420"/>
                    </a:lnTo>
                    <a:lnTo>
                      <a:pt x="78" y="419"/>
                    </a:lnTo>
                    <a:lnTo>
                      <a:pt x="82" y="414"/>
                    </a:lnTo>
                    <a:lnTo>
                      <a:pt x="82" y="411"/>
                    </a:lnTo>
                    <a:lnTo>
                      <a:pt x="82" y="411"/>
                    </a:lnTo>
                    <a:lnTo>
                      <a:pt x="82" y="414"/>
                    </a:lnTo>
                    <a:lnTo>
                      <a:pt x="82" y="416"/>
                    </a:lnTo>
                    <a:lnTo>
                      <a:pt x="82" y="420"/>
                    </a:lnTo>
                    <a:lnTo>
                      <a:pt x="82" y="425"/>
                    </a:lnTo>
                    <a:lnTo>
                      <a:pt x="83" y="430"/>
                    </a:lnTo>
                    <a:lnTo>
                      <a:pt x="86" y="435"/>
                    </a:lnTo>
                    <a:lnTo>
                      <a:pt x="88" y="439"/>
                    </a:lnTo>
                    <a:lnTo>
                      <a:pt x="93" y="444"/>
                    </a:lnTo>
                    <a:lnTo>
                      <a:pt x="96" y="444"/>
                    </a:lnTo>
                    <a:lnTo>
                      <a:pt x="96" y="447"/>
                    </a:lnTo>
                    <a:lnTo>
                      <a:pt x="96" y="452"/>
                    </a:lnTo>
                    <a:lnTo>
                      <a:pt x="93" y="454"/>
                    </a:lnTo>
                    <a:lnTo>
                      <a:pt x="93" y="458"/>
                    </a:lnTo>
                    <a:lnTo>
                      <a:pt x="91" y="460"/>
                    </a:lnTo>
                    <a:lnTo>
                      <a:pt x="91" y="463"/>
                    </a:lnTo>
                    <a:lnTo>
                      <a:pt x="91" y="463"/>
                    </a:lnTo>
                    <a:lnTo>
                      <a:pt x="88" y="477"/>
                    </a:lnTo>
                    <a:lnTo>
                      <a:pt x="88" y="477"/>
                    </a:lnTo>
                    <a:lnTo>
                      <a:pt x="88" y="479"/>
                    </a:lnTo>
                    <a:lnTo>
                      <a:pt x="91" y="484"/>
                    </a:lnTo>
                    <a:lnTo>
                      <a:pt x="91" y="487"/>
                    </a:lnTo>
                    <a:lnTo>
                      <a:pt x="93" y="487"/>
                    </a:lnTo>
                    <a:lnTo>
                      <a:pt x="96" y="487"/>
                    </a:lnTo>
                    <a:lnTo>
                      <a:pt x="101" y="482"/>
                    </a:lnTo>
                    <a:lnTo>
                      <a:pt x="107" y="469"/>
                    </a:lnTo>
                    <a:lnTo>
                      <a:pt x="110" y="469"/>
                    </a:lnTo>
                    <a:lnTo>
                      <a:pt x="110" y="468"/>
                    </a:lnTo>
                    <a:lnTo>
                      <a:pt x="110" y="463"/>
                    </a:lnTo>
                    <a:lnTo>
                      <a:pt x="110" y="463"/>
                    </a:lnTo>
                    <a:lnTo>
                      <a:pt x="112" y="460"/>
                    </a:lnTo>
                    <a:lnTo>
                      <a:pt x="115" y="463"/>
                    </a:lnTo>
                    <a:lnTo>
                      <a:pt x="120" y="465"/>
                    </a:lnTo>
                    <a:lnTo>
                      <a:pt x="124" y="469"/>
                    </a:lnTo>
                    <a:lnTo>
                      <a:pt x="126" y="469"/>
                    </a:lnTo>
                    <a:lnTo>
                      <a:pt x="126" y="468"/>
                    </a:lnTo>
                    <a:lnTo>
                      <a:pt x="126" y="465"/>
                    </a:lnTo>
                    <a:lnTo>
                      <a:pt x="129" y="463"/>
                    </a:lnTo>
                    <a:lnTo>
                      <a:pt x="129" y="460"/>
                    </a:lnTo>
                    <a:lnTo>
                      <a:pt x="131" y="463"/>
                    </a:lnTo>
                    <a:lnTo>
                      <a:pt x="134" y="465"/>
                    </a:lnTo>
                    <a:lnTo>
                      <a:pt x="135" y="474"/>
                    </a:lnTo>
                    <a:lnTo>
                      <a:pt x="137" y="477"/>
                    </a:lnTo>
                    <a:lnTo>
                      <a:pt x="137" y="479"/>
                    </a:lnTo>
                    <a:lnTo>
                      <a:pt x="140" y="484"/>
                    </a:lnTo>
                    <a:lnTo>
                      <a:pt x="142" y="487"/>
                    </a:lnTo>
                    <a:lnTo>
                      <a:pt x="145" y="488"/>
                    </a:lnTo>
                    <a:lnTo>
                      <a:pt x="146" y="487"/>
                    </a:lnTo>
                    <a:lnTo>
                      <a:pt x="150" y="484"/>
                    </a:lnTo>
                    <a:lnTo>
                      <a:pt x="150" y="474"/>
                    </a:lnTo>
                    <a:lnTo>
                      <a:pt x="150" y="474"/>
                    </a:lnTo>
                    <a:lnTo>
                      <a:pt x="151" y="474"/>
                    </a:lnTo>
                    <a:lnTo>
                      <a:pt x="156" y="477"/>
                    </a:lnTo>
                    <a:lnTo>
                      <a:pt x="161" y="477"/>
                    </a:lnTo>
                    <a:lnTo>
                      <a:pt x="169" y="477"/>
                    </a:lnTo>
                    <a:lnTo>
                      <a:pt x="175" y="473"/>
                    </a:lnTo>
                    <a:lnTo>
                      <a:pt x="183" y="465"/>
                    </a:lnTo>
                    <a:lnTo>
                      <a:pt x="191" y="454"/>
                    </a:lnTo>
                    <a:lnTo>
                      <a:pt x="191" y="454"/>
                    </a:lnTo>
                    <a:lnTo>
                      <a:pt x="189" y="458"/>
                    </a:lnTo>
                    <a:lnTo>
                      <a:pt x="188" y="463"/>
                    </a:lnTo>
                    <a:lnTo>
                      <a:pt x="184" y="469"/>
                    </a:lnTo>
                    <a:lnTo>
                      <a:pt x="180" y="474"/>
                    </a:lnTo>
                    <a:lnTo>
                      <a:pt x="180" y="479"/>
                    </a:lnTo>
                    <a:lnTo>
                      <a:pt x="178" y="484"/>
                    </a:lnTo>
                    <a:lnTo>
                      <a:pt x="175" y="487"/>
                    </a:lnTo>
                    <a:lnTo>
                      <a:pt x="175" y="487"/>
                    </a:lnTo>
                    <a:lnTo>
                      <a:pt x="175" y="493"/>
                    </a:lnTo>
                    <a:lnTo>
                      <a:pt x="173" y="503"/>
                    </a:lnTo>
                    <a:lnTo>
                      <a:pt x="173" y="512"/>
                    </a:lnTo>
                    <a:lnTo>
                      <a:pt x="169" y="522"/>
                    </a:lnTo>
                    <a:lnTo>
                      <a:pt x="165" y="528"/>
                    </a:lnTo>
                    <a:lnTo>
                      <a:pt x="161" y="536"/>
                    </a:lnTo>
                    <a:lnTo>
                      <a:pt x="154" y="537"/>
                    </a:lnTo>
                    <a:lnTo>
                      <a:pt x="154" y="537"/>
                    </a:lnTo>
                    <a:lnTo>
                      <a:pt x="154" y="541"/>
                    </a:lnTo>
                    <a:lnTo>
                      <a:pt x="156" y="541"/>
                    </a:lnTo>
                    <a:lnTo>
                      <a:pt x="156" y="542"/>
                    </a:lnTo>
                    <a:lnTo>
                      <a:pt x="154" y="547"/>
                    </a:lnTo>
                    <a:lnTo>
                      <a:pt x="151" y="550"/>
                    </a:lnTo>
                    <a:lnTo>
                      <a:pt x="146" y="555"/>
                    </a:lnTo>
                    <a:lnTo>
                      <a:pt x="137" y="558"/>
                    </a:lnTo>
                    <a:lnTo>
                      <a:pt x="137" y="558"/>
                    </a:lnTo>
                    <a:lnTo>
                      <a:pt x="134" y="561"/>
                    </a:lnTo>
                    <a:lnTo>
                      <a:pt x="126" y="563"/>
                    </a:lnTo>
                    <a:lnTo>
                      <a:pt x="121" y="568"/>
                    </a:lnTo>
                    <a:lnTo>
                      <a:pt x="116" y="571"/>
                    </a:lnTo>
                    <a:lnTo>
                      <a:pt x="115" y="577"/>
                    </a:lnTo>
                    <a:lnTo>
                      <a:pt x="115" y="582"/>
                    </a:lnTo>
                    <a:lnTo>
                      <a:pt x="116" y="587"/>
                    </a:lnTo>
                    <a:lnTo>
                      <a:pt x="116" y="590"/>
                    </a:lnTo>
                    <a:lnTo>
                      <a:pt x="116" y="591"/>
                    </a:lnTo>
                    <a:lnTo>
                      <a:pt x="115" y="594"/>
                    </a:lnTo>
                    <a:lnTo>
                      <a:pt x="112" y="594"/>
                    </a:lnTo>
                    <a:lnTo>
                      <a:pt x="110" y="596"/>
                    </a:lnTo>
                    <a:lnTo>
                      <a:pt x="107" y="594"/>
                    </a:lnTo>
                    <a:lnTo>
                      <a:pt x="105" y="591"/>
                    </a:lnTo>
                    <a:lnTo>
                      <a:pt x="105" y="585"/>
                    </a:lnTo>
                    <a:lnTo>
                      <a:pt x="102" y="585"/>
                    </a:lnTo>
                    <a:lnTo>
                      <a:pt x="102" y="585"/>
                    </a:lnTo>
                    <a:lnTo>
                      <a:pt x="97" y="585"/>
                    </a:lnTo>
                    <a:lnTo>
                      <a:pt x="96" y="585"/>
                    </a:lnTo>
                    <a:lnTo>
                      <a:pt x="93" y="587"/>
                    </a:lnTo>
                    <a:lnTo>
                      <a:pt x="88" y="587"/>
                    </a:lnTo>
                    <a:lnTo>
                      <a:pt x="88" y="587"/>
                    </a:lnTo>
                    <a:lnTo>
                      <a:pt x="86" y="587"/>
                    </a:lnTo>
                    <a:lnTo>
                      <a:pt x="63" y="610"/>
                    </a:lnTo>
                    <a:lnTo>
                      <a:pt x="61" y="610"/>
                    </a:lnTo>
                    <a:lnTo>
                      <a:pt x="61" y="612"/>
                    </a:lnTo>
                    <a:lnTo>
                      <a:pt x="58" y="617"/>
                    </a:lnTo>
                    <a:lnTo>
                      <a:pt x="56" y="620"/>
                    </a:lnTo>
                    <a:lnTo>
                      <a:pt x="56" y="625"/>
                    </a:lnTo>
                    <a:lnTo>
                      <a:pt x="58" y="625"/>
                    </a:lnTo>
                    <a:lnTo>
                      <a:pt x="61" y="621"/>
                    </a:lnTo>
                    <a:lnTo>
                      <a:pt x="71" y="617"/>
                    </a:lnTo>
                    <a:lnTo>
                      <a:pt x="72" y="615"/>
                    </a:lnTo>
                    <a:lnTo>
                      <a:pt x="77" y="612"/>
                    </a:lnTo>
                    <a:lnTo>
                      <a:pt x="78" y="609"/>
                    </a:lnTo>
                    <a:lnTo>
                      <a:pt x="83" y="606"/>
                    </a:lnTo>
                    <a:lnTo>
                      <a:pt x="88" y="601"/>
                    </a:lnTo>
                    <a:lnTo>
                      <a:pt x="91" y="599"/>
                    </a:lnTo>
                    <a:lnTo>
                      <a:pt x="93" y="596"/>
                    </a:lnTo>
                    <a:lnTo>
                      <a:pt x="93" y="596"/>
                    </a:lnTo>
                    <a:lnTo>
                      <a:pt x="93" y="596"/>
                    </a:lnTo>
                    <a:lnTo>
                      <a:pt x="93" y="599"/>
                    </a:lnTo>
                    <a:lnTo>
                      <a:pt x="93" y="604"/>
                    </a:lnTo>
                    <a:lnTo>
                      <a:pt x="93" y="606"/>
                    </a:lnTo>
                    <a:lnTo>
                      <a:pt x="96" y="609"/>
                    </a:lnTo>
                    <a:lnTo>
                      <a:pt x="101" y="609"/>
                    </a:lnTo>
                    <a:lnTo>
                      <a:pt x="107" y="606"/>
                    </a:lnTo>
                    <a:lnTo>
                      <a:pt x="120" y="599"/>
                    </a:lnTo>
                    <a:lnTo>
                      <a:pt x="121" y="594"/>
                    </a:lnTo>
                    <a:lnTo>
                      <a:pt x="124" y="591"/>
                    </a:lnTo>
                    <a:lnTo>
                      <a:pt x="126" y="591"/>
                    </a:lnTo>
                    <a:lnTo>
                      <a:pt x="131" y="599"/>
                    </a:lnTo>
                    <a:lnTo>
                      <a:pt x="134" y="599"/>
                    </a:lnTo>
                    <a:lnTo>
                      <a:pt x="134" y="596"/>
                    </a:lnTo>
                    <a:lnTo>
                      <a:pt x="134" y="594"/>
                    </a:lnTo>
                    <a:lnTo>
                      <a:pt x="135" y="590"/>
                    </a:lnTo>
                    <a:lnTo>
                      <a:pt x="140" y="585"/>
                    </a:lnTo>
                    <a:lnTo>
                      <a:pt x="145" y="582"/>
                    </a:lnTo>
                    <a:lnTo>
                      <a:pt x="151" y="580"/>
                    </a:lnTo>
                    <a:lnTo>
                      <a:pt x="161" y="580"/>
                    </a:lnTo>
                    <a:lnTo>
                      <a:pt x="161" y="577"/>
                    </a:lnTo>
                    <a:lnTo>
                      <a:pt x="159" y="577"/>
                    </a:lnTo>
                    <a:lnTo>
                      <a:pt x="156" y="572"/>
                    </a:lnTo>
                    <a:lnTo>
                      <a:pt x="156" y="571"/>
                    </a:lnTo>
                    <a:lnTo>
                      <a:pt x="159" y="563"/>
                    </a:lnTo>
                    <a:lnTo>
                      <a:pt x="165" y="558"/>
                    </a:lnTo>
                    <a:lnTo>
                      <a:pt x="175" y="550"/>
                    </a:lnTo>
                    <a:lnTo>
                      <a:pt x="191" y="541"/>
                    </a:lnTo>
                    <a:lnTo>
                      <a:pt x="194" y="541"/>
                    </a:lnTo>
                    <a:lnTo>
                      <a:pt x="191" y="537"/>
                    </a:lnTo>
                    <a:lnTo>
                      <a:pt x="191" y="536"/>
                    </a:lnTo>
                    <a:lnTo>
                      <a:pt x="194" y="531"/>
                    </a:lnTo>
                    <a:lnTo>
                      <a:pt x="199" y="526"/>
                    </a:lnTo>
                    <a:lnTo>
                      <a:pt x="208" y="517"/>
                    </a:lnTo>
                    <a:lnTo>
                      <a:pt x="222" y="506"/>
                    </a:lnTo>
                    <a:lnTo>
                      <a:pt x="241" y="488"/>
                    </a:lnTo>
                    <a:lnTo>
                      <a:pt x="243" y="487"/>
                    </a:lnTo>
                    <a:lnTo>
                      <a:pt x="246" y="479"/>
                    </a:lnTo>
                    <a:lnTo>
                      <a:pt x="246" y="474"/>
                    </a:lnTo>
                    <a:lnTo>
                      <a:pt x="246" y="474"/>
                    </a:lnTo>
                    <a:lnTo>
                      <a:pt x="248" y="473"/>
                    </a:lnTo>
                    <a:lnTo>
                      <a:pt x="249" y="469"/>
                    </a:lnTo>
                    <a:lnTo>
                      <a:pt x="252" y="468"/>
                    </a:lnTo>
                    <a:lnTo>
                      <a:pt x="252" y="465"/>
                    </a:lnTo>
                    <a:lnTo>
                      <a:pt x="254" y="463"/>
                    </a:lnTo>
                    <a:lnTo>
                      <a:pt x="252" y="458"/>
                    </a:lnTo>
                    <a:lnTo>
                      <a:pt x="249" y="455"/>
                    </a:lnTo>
                    <a:lnTo>
                      <a:pt x="241" y="455"/>
                    </a:lnTo>
                    <a:lnTo>
                      <a:pt x="241" y="455"/>
                    </a:lnTo>
                    <a:lnTo>
                      <a:pt x="238" y="455"/>
                    </a:lnTo>
                    <a:lnTo>
                      <a:pt x="238" y="454"/>
                    </a:lnTo>
                    <a:lnTo>
                      <a:pt x="238" y="452"/>
                    </a:lnTo>
                    <a:lnTo>
                      <a:pt x="241" y="444"/>
                    </a:lnTo>
                    <a:lnTo>
                      <a:pt x="246" y="438"/>
                    </a:lnTo>
                    <a:lnTo>
                      <a:pt x="252" y="428"/>
                    </a:lnTo>
                    <a:lnTo>
                      <a:pt x="263" y="416"/>
                    </a:lnTo>
                    <a:lnTo>
                      <a:pt x="266" y="411"/>
                    </a:lnTo>
                    <a:lnTo>
                      <a:pt x="268" y="405"/>
                    </a:lnTo>
                    <a:lnTo>
                      <a:pt x="271" y="393"/>
                    </a:lnTo>
                    <a:lnTo>
                      <a:pt x="276" y="381"/>
                    </a:lnTo>
                    <a:lnTo>
                      <a:pt x="282" y="370"/>
                    </a:lnTo>
                    <a:lnTo>
                      <a:pt x="292" y="365"/>
                    </a:lnTo>
                    <a:lnTo>
                      <a:pt x="303" y="365"/>
                    </a:lnTo>
                    <a:lnTo>
                      <a:pt x="317" y="375"/>
                    </a:lnTo>
                    <a:lnTo>
                      <a:pt x="315" y="375"/>
                    </a:lnTo>
                    <a:lnTo>
                      <a:pt x="311" y="375"/>
                    </a:lnTo>
                    <a:lnTo>
                      <a:pt x="303" y="376"/>
                    </a:lnTo>
                    <a:lnTo>
                      <a:pt x="295" y="376"/>
                    </a:lnTo>
                    <a:lnTo>
                      <a:pt x="290" y="381"/>
                    </a:lnTo>
                    <a:lnTo>
                      <a:pt x="285" y="389"/>
                    </a:lnTo>
                    <a:lnTo>
                      <a:pt x="285" y="398"/>
                    </a:lnTo>
                    <a:lnTo>
                      <a:pt x="290" y="409"/>
                    </a:lnTo>
                    <a:lnTo>
                      <a:pt x="290" y="411"/>
                    </a:lnTo>
                    <a:lnTo>
                      <a:pt x="287" y="416"/>
                    </a:lnTo>
                    <a:lnTo>
                      <a:pt x="282" y="420"/>
                    </a:lnTo>
                    <a:lnTo>
                      <a:pt x="281" y="425"/>
                    </a:lnTo>
                    <a:lnTo>
                      <a:pt x="281" y="428"/>
                    </a:lnTo>
                    <a:lnTo>
                      <a:pt x="282" y="430"/>
                    </a:lnTo>
                    <a:lnTo>
                      <a:pt x="287" y="428"/>
                    </a:lnTo>
                    <a:lnTo>
                      <a:pt x="297" y="424"/>
                    </a:lnTo>
                    <a:lnTo>
                      <a:pt x="295" y="425"/>
                    </a:lnTo>
                    <a:lnTo>
                      <a:pt x="292" y="430"/>
                    </a:lnTo>
                    <a:lnTo>
                      <a:pt x="290" y="438"/>
                    </a:lnTo>
                    <a:lnTo>
                      <a:pt x="287" y="443"/>
                    </a:lnTo>
                    <a:lnTo>
                      <a:pt x="287" y="447"/>
                    </a:lnTo>
                    <a:lnTo>
                      <a:pt x="290" y="444"/>
                    </a:lnTo>
                    <a:lnTo>
                      <a:pt x="300" y="439"/>
                    </a:lnTo>
                    <a:lnTo>
                      <a:pt x="312" y="425"/>
                    </a:lnTo>
                    <a:lnTo>
                      <a:pt x="312" y="424"/>
                    </a:lnTo>
                    <a:lnTo>
                      <a:pt x="317" y="420"/>
                    </a:lnTo>
                    <a:lnTo>
                      <a:pt x="320" y="419"/>
                    </a:lnTo>
                    <a:lnTo>
                      <a:pt x="322" y="416"/>
                    </a:lnTo>
                    <a:lnTo>
                      <a:pt x="327" y="414"/>
                    </a:lnTo>
                    <a:lnTo>
                      <a:pt x="330" y="411"/>
                    </a:lnTo>
                    <a:lnTo>
                      <a:pt x="330" y="411"/>
                    </a:lnTo>
                    <a:lnTo>
                      <a:pt x="331" y="409"/>
                    </a:lnTo>
                    <a:lnTo>
                      <a:pt x="331" y="409"/>
                    </a:lnTo>
                    <a:lnTo>
                      <a:pt x="334" y="409"/>
                    </a:lnTo>
                    <a:lnTo>
                      <a:pt x="336" y="409"/>
                    </a:lnTo>
                    <a:lnTo>
                      <a:pt x="339" y="406"/>
                    </a:lnTo>
                    <a:lnTo>
                      <a:pt x="341" y="405"/>
                    </a:lnTo>
                    <a:lnTo>
                      <a:pt x="344" y="400"/>
                    </a:lnTo>
                    <a:lnTo>
                      <a:pt x="341" y="395"/>
                    </a:lnTo>
                    <a:lnTo>
                      <a:pt x="339" y="389"/>
                    </a:lnTo>
                    <a:lnTo>
                      <a:pt x="339" y="386"/>
                    </a:lnTo>
                    <a:lnTo>
                      <a:pt x="336" y="381"/>
                    </a:lnTo>
                    <a:lnTo>
                      <a:pt x="334" y="376"/>
                    </a:lnTo>
                    <a:lnTo>
                      <a:pt x="331" y="375"/>
                    </a:lnTo>
                    <a:lnTo>
                      <a:pt x="345" y="365"/>
                    </a:lnTo>
                    <a:lnTo>
                      <a:pt x="353" y="370"/>
                    </a:lnTo>
                    <a:lnTo>
                      <a:pt x="366" y="362"/>
                    </a:lnTo>
                    <a:lnTo>
                      <a:pt x="388" y="375"/>
                    </a:lnTo>
                    <a:lnTo>
                      <a:pt x="394" y="384"/>
                    </a:lnTo>
                    <a:lnTo>
                      <a:pt x="404" y="371"/>
                    </a:lnTo>
                    <a:lnTo>
                      <a:pt x="418" y="395"/>
                    </a:lnTo>
                    <a:lnTo>
                      <a:pt x="418" y="395"/>
                    </a:lnTo>
                    <a:lnTo>
                      <a:pt x="420" y="393"/>
                    </a:lnTo>
                    <a:lnTo>
                      <a:pt x="428" y="389"/>
                    </a:lnTo>
                    <a:lnTo>
                      <a:pt x="434" y="384"/>
                    </a:lnTo>
                    <a:lnTo>
                      <a:pt x="447" y="381"/>
                    </a:lnTo>
                    <a:lnTo>
                      <a:pt x="461" y="379"/>
                    </a:lnTo>
                    <a:lnTo>
                      <a:pt x="473" y="379"/>
                    </a:lnTo>
                    <a:lnTo>
                      <a:pt x="492" y="381"/>
                    </a:lnTo>
                    <a:lnTo>
                      <a:pt x="496" y="381"/>
                    </a:lnTo>
                    <a:lnTo>
                      <a:pt x="497" y="379"/>
                    </a:lnTo>
                    <a:lnTo>
                      <a:pt x="500" y="376"/>
                    </a:lnTo>
                    <a:lnTo>
                      <a:pt x="502" y="375"/>
                    </a:lnTo>
                    <a:lnTo>
                      <a:pt x="505" y="375"/>
                    </a:lnTo>
                    <a:lnTo>
                      <a:pt x="510" y="375"/>
                    </a:lnTo>
                    <a:lnTo>
                      <a:pt x="511" y="379"/>
                    </a:lnTo>
                    <a:lnTo>
                      <a:pt x="511" y="384"/>
                    </a:lnTo>
                    <a:lnTo>
                      <a:pt x="511" y="386"/>
                    </a:lnTo>
                    <a:lnTo>
                      <a:pt x="516" y="386"/>
                    </a:lnTo>
                    <a:lnTo>
                      <a:pt x="521" y="389"/>
                    </a:lnTo>
                    <a:lnTo>
                      <a:pt x="526" y="389"/>
                    </a:lnTo>
                    <a:lnTo>
                      <a:pt x="530" y="389"/>
                    </a:lnTo>
                    <a:lnTo>
                      <a:pt x="535" y="390"/>
                    </a:lnTo>
                    <a:lnTo>
                      <a:pt x="537" y="390"/>
                    </a:lnTo>
                    <a:lnTo>
                      <a:pt x="540" y="390"/>
                    </a:lnTo>
                    <a:lnTo>
                      <a:pt x="568" y="406"/>
                    </a:lnTo>
                    <a:lnTo>
                      <a:pt x="570" y="406"/>
                    </a:lnTo>
                    <a:lnTo>
                      <a:pt x="573" y="406"/>
                    </a:lnTo>
                    <a:lnTo>
                      <a:pt x="578" y="406"/>
                    </a:lnTo>
                    <a:lnTo>
                      <a:pt x="582" y="406"/>
                    </a:lnTo>
                    <a:lnTo>
                      <a:pt x="586" y="406"/>
                    </a:lnTo>
                    <a:lnTo>
                      <a:pt x="586" y="403"/>
                    </a:lnTo>
                    <a:lnTo>
                      <a:pt x="584" y="398"/>
                    </a:lnTo>
                    <a:lnTo>
                      <a:pt x="575" y="386"/>
                    </a:lnTo>
                    <a:lnTo>
                      <a:pt x="578" y="386"/>
                    </a:lnTo>
                    <a:lnTo>
                      <a:pt x="579" y="384"/>
                    </a:lnTo>
                    <a:lnTo>
                      <a:pt x="584" y="381"/>
                    </a:lnTo>
                    <a:lnTo>
                      <a:pt x="584" y="381"/>
                    </a:lnTo>
                    <a:lnTo>
                      <a:pt x="586" y="384"/>
                    </a:lnTo>
                    <a:lnTo>
                      <a:pt x="590" y="386"/>
                    </a:lnTo>
                    <a:lnTo>
                      <a:pt x="595" y="390"/>
                    </a:lnTo>
                    <a:lnTo>
                      <a:pt x="600" y="395"/>
                    </a:lnTo>
                    <a:lnTo>
                      <a:pt x="605" y="398"/>
                    </a:lnTo>
                    <a:lnTo>
                      <a:pt x="605" y="395"/>
                    </a:lnTo>
                    <a:lnTo>
                      <a:pt x="600" y="389"/>
                    </a:lnTo>
                    <a:lnTo>
                      <a:pt x="594" y="375"/>
                    </a:lnTo>
                    <a:lnTo>
                      <a:pt x="590" y="371"/>
                    </a:lnTo>
                    <a:lnTo>
                      <a:pt x="594" y="367"/>
                    </a:lnTo>
                    <a:lnTo>
                      <a:pt x="594" y="365"/>
                    </a:lnTo>
                    <a:lnTo>
                      <a:pt x="595" y="365"/>
                    </a:lnTo>
                    <a:lnTo>
                      <a:pt x="614" y="390"/>
                    </a:lnTo>
                    <a:lnTo>
                      <a:pt x="628" y="386"/>
                    </a:lnTo>
                    <a:lnTo>
                      <a:pt x="628" y="389"/>
                    </a:lnTo>
                    <a:lnTo>
                      <a:pt x="631" y="389"/>
                    </a:lnTo>
                    <a:lnTo>
                      <a:pt x="636" y="390"/>
                    </a:lnTo>
                    <a:lnTo>
                      <a:pt x="638" y="395"/>
                    </a:lnTo>
                    <a:lnTo>
                      <a:pt x="642" y="400"/>
                    </a:lnTo>
                    <a:lnTo>
                      <a:pt x="647" y="406"/>
                    </a:lnTo>
                    <a:lnTo>
                      <a:pt x="652" y="414"/>
                    </a:lnTo>
                    <a:lnTo>
                      <a:pt x="657" y="420"/>
                    </a:lnTo>
                    <a:lnTo>
                      <a:pt x="661" y="430"/>
                    </a:lnTo>
                    <a:lnTo>
                      <a:pt x="666" y="433"/>
                    </a:lnTo>
                    <a:lnTo>
                      <a:pt x="668" y="433"/>
                    </a:lnTo>
                    <a:lnTo>
                      <a:pt x="668" y="433"/>
                    </a:lnTo>
                    <a:lnTo>
                      <a:pt x="671" y="430"/>
                    </a:lnTo>
                    <a:lnTo>
                      <a:pt x="673" y="428"/>
                    </a:lnTo>
                    <a:lnTo>
                      <a:pt x="673" y="425"/>
                    </a:lnTo>
                    <a:lnTo>
                      <a:pt x="673" y="424"/>
                    </a:lnTo>
                    <a:lnTo>
                      <a:pt x="703" y="444"/>
                    </a:lnTo>
                    <a:lnTo>
                      <a:pt x="703" y="444"/>
                    </a:lnTo>
                    <a:lnTo>
                      <a:pt x="701" y="449"/>
                    </a:lnTo>
                    <a:lnTo>
                      <a:pt x="701" y="452"/>
                    </a:lnTo>
                    <a:lnTo>
                      <a:pt x="701" y="455"/>
                    </a:lnTo>
                    <a:lnTo>
                      <a:pt x="701" y="458"/>
                    </a:lnTo>
                    <a:lnTo>
                      <a:pt x="703" y="458"/>
                    </a:lnTo>
                    <a:lnTo>
                      <a:pt x="710" y="454"/>
                    </a:lnTo>
                    <a:lnTo>
                      <a:pt x="717" y="447"/>
                    </a:lnTo>
                    <a:lnTo>
                      <a:pt x="720" y="444"/>
                    </a:lnTo>
                    <a:lnTo>
                      <a:pt x="720" y="444"/>
                    </a:lnTo>
                    <a:lnTo>
                      <a:pt x="720" y="444"/>
                    </a:lnTo>
                    <a:lnTo>
                      <a:pt x="721" y="444"/>
                    </a:lnTo>
                    <a:lnTo>
                      <a:pt x="725" y="447"/>
                    </a:lnTo>
                    <a:lnTo>
                      <a:pt x="729" y="449"/>
                    </a:lnTo>
                    <a:lnTo>
                      <a:pt x="734" y="455"/>
                    </a:lnTo>
                    <a:lnTo>
                      <a:pt x="739" y="468"/>
                    </a:lnTo>
                    <a:lnTo>
                      <a:pt x="740" y="469"/>
                    </a:lnTo>
                    <a:lnTo>
                      <a:pt x="744" y="474"/>
                    </a:lnTo>
                    <a:lnTo>
                      <a:pt x="745" y="479"/>
                    </a:lnTo>
                    <a:lnTo>
                      <a:pt x="748" y="482"/>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30" name="Freeform 155"/>
              <p:cNvSpPr>
                <a:spLocks/>
              </p:cNvSpPr>
              <p:nvPr/>
            </p:nvSpPr>
            <p:spPr bwMode="auto">
              <a:xfrm>
                <a:off x="897932" y="4984751"/>
                <a:ext cx="1331543" cy="1072709"/>
              </a:xfrm>
              <a:custGeom>
                <a:avLst/>
                <a:gdLst>
                  <a:gd name="T0" fmla="*/ 752 w 753"/>
                  <a:gd name="T1" fmla="*/ 458 h 626"/>
                  <a:gd name="T2" fmla="*/ 712 w 753"/>
                  <a:gd name="T3" fmla="*/ 430 h 626"/>
                  <a:gd name="T4" fmla="*/ 526 w 753"/>
                  <a:gd name="T5" fmla="*/ 367 h 626"/>
                  <a:gd name="T6" fmla="*/ 483 w 753"/>
                  <a:gd name="T7" fmla="*/ 365 h 626"/>
                  <a:gd name="T8" fmla="*/ 327 w 753"/>
                  <a:gd name="T9" fmla="*/ 18 h 626"/>
                  <a:gd name="T10" fmla="*/ 268 w 753"/>
                  <a:gd name="T11" fmla="*/ 22 h 626"/>
                  <a:gd name="T12" fmla="*/ 248 w 753"/>
                  <a:gd name="T13" fmla="*/ 22 h 626"/>
                  <a:gd name="T14" fmla="*/ 210 w 753"/>
                  <a:gd name="T15" fmla="*/ 12 h 626"/>
                  <a:gd name="T16" fmla="*/ 151 w 753"/>
                  <a:gd name="T17" fmla="*/ 12 h 626"/>
                  <a:gd name="T18" fmla="*/ 126 w 753"/>
                  <a:gd name="T19" fmla="*/ 23 h 626"/>
                  <a:gd name="T20" fmla="*/ 96 w 753"/>
                  <a:gd name="T21" fmla="*/ 45 h 626"/>
                  <a:gd name="T22" fmla="*/ 30 w 753"/>
                  <a:gd name="T23" fmla="*/ 107 h 626"/>
                  <a:gd name="T24" fmla="*/ 75 w 753"/>
                  <a:gd name="T25" fmla="*/ 159 h 626"/>
                  <a:gd name="T26" fmla="*/ 93 w 753"/>
                  <a:gd name="T27" fmla="*/ 183 h 626"/>
                  <a:gd name="T28" fmla="*/ 37 w 753"/>
                  <a:gd name="T29" fmla="*/ 183 h 626"/>
                  <a:gd name="T30" fmla="*/ 22 w 753"/>
                  <a:gd name="T31" fmla="*/ 189 h 626"/>
                  <a:gd name="T32" fmla="*/ 4 w 753"/>
                  <a:gd name="T33" fmla="*/ 219 h 626"/>
                  <a:gd name="T34" fmla="*/ 23 w 753"/>
                  <a:gd name="T35" fmla="*/ 248 h 626"/>
                  <a:gd name="T36" fmla="*/ 97 w 753"/>
                  <a:gd name="T37" fmla="*/ 243 h 626"/>
                  <a:gd name="T38" fmla="*/ 105 w 753"/>
                  <a:gd name="T39" fmla="*/ 262 h 626"/>
                  <a:gd name="T40" fmla="*/ 77 w 753"/>
                  <a:gd name="T41" fmla="*/ 302 h 626"/>
                  <a:gd name="T42" fmla="*/ 47 w 753"/>
                  <a:gd name="T43" fmla="*/ 303 h 626"/>
                  <a:gd name="T44" fmla="*/ 30 w 753"/>
                  <a:gd name="T45" fmla="*/ 335 h 626"/>
                  <a:gd name="T46" fmla="*/ 22 w 753"/>
                  <a:gd name="T47" fmla="*/ 352 h 626"/>
                  <a:gd name="T48" fmla="*/ 23 w 753"/>
                  <a:gd name="T49" fmla="*/ 375 h 626"/>
                  <a:gd name="T50" fmla="*/ 56 w 753"/>
                  <a:gd name="T51" fmla="*/ 398 h 626"/>
                  <a:gd name="T52" fmla="*/ 48 w 753"/>
                  <a:gd name="T53" fmla="*/ 433 h 626"/>
                  <a:gd name="T54" fmla="*/ 82 w 753"/>
                  <a:gd name="T55" fmla="*/ 411 h 626"/>
                  <a:gd name="T56" fmla="*/ 96 w 753"/>
                  <a:gd name="T57" fmla="*/ 444 h 626"/>
                  <a:gd name="T58" fmla="*/ 88 w 753"/>
                  <a:gd name="T59" fmla="*/ 479 h 626"/>
                  <a:gd name="T60" fmla="*/ 110 w 753"/>
                  <a:gd name="T61" fmla="*/ 463 h 626"/>
                  <a:gd name="T62" fmla="*/ 131 w 753"/>
                  <a:gd name="T63" fmla="*/ 463 h 626"/>
                  <a:gd name="T64" fmla="*/ 150 w 753"/>
                  <a:gd name="T65" fmla="*/ 474 h 626"/>
                  <a:gd name="T66" fmla="*/ 191 w 753"/>
                  <a:gd name="T67" fmla="*/ 454 h 626"/>
                  <a:gd name="T68" fmla="*/ 173 w 753"/>
                  <a:gd name="T69" fmla="*/ 503 h 626"/>
                  <a:gd name="T70" fmla="*/ 154 w 753"/>
                  <a:gd name="T71" fmla="*/ 547 h 626"/>
                  <a:gd name="T72" fmla="*/ 115 w 753"/>
                  <a:gd name="T73" fmla="*/ 582 h 626"/>
                  <a:gd name="T74" fmla="*/ 105 w 753"/>
                  <a:gd name="T75" fmla="*/ 585 h 626"/>
                  <a:gd name="T76" fmla="*/ 61 w 753"/>
                  <a:gd name="T77" fmla="*/ 610 h 626"/>
                  <a:gd name="T78" fmla="*/ 78 w 753"/>
                  <a:gd name="T79" fmla="*/ 609 h 626"/>
                  <a:gd name="T80" fmla="*/ 96 w 753"/>
                  <a:gd name="T81" fmla="*/ 609 h 626"/>
                  <a:gd name="T82" fmla="*/ 134 w 753"/>
                  <a:gd name="T83" fmla="*/ 596 h 626"/>
                  <a:gd name="T84" fmla="*/ 156 w 753"/>
                  <a:gd name="T85" fmla="*/ 571 h 626"/>
                  <a:gd name="T86" fmla="*/ 208 w 753"/>
                  <a:gd name="T87" fmla="*/ 517 h 626"/>
                  <a:gd name="T88" fmla="*/ 252 w 753"/>
                  <a:gd name="T89" fmla="*/ 468 h 626"/>
                  <a:gd name="T90" fmla="*/ 241 w 753"/>
                  <a:gd name="T91" fmla="*/ 444 h 626"/>
                  <a:gd name="T92" fmla="*/ 303 w 753"/>
                  <a:gd name="T93" fmla="*/ 365 h 626"/>
                  <a:gd name="T94" fmla="*/ 290 w 753"/>
                  <a:gd name="T95" fmla="*/ 409 h 626"/>
                  <a:gd name="T96" fmla="*/ 292 w 753"/>
                  <a:gd name="T97" fmla="*/ 430 h 626"/>
                  <a:gd name="T98" fmla="*/ 322 w 753"/>
                  <a:gd name="T99" fmla="*/ 416 h 626"/>
                  <a:gd name="T100" fmla="*/ 344 w 753"/>
                  <a:gd name="T101" fmla="*/ 400 h 626"/>
                  <a:gd name="T102" fmla="*/ 388 w 753"/>
                  <a:gd name="T103" fmla="*/ 375 h 626"/>
                  <a:gd name="T104" fmla="*/ 473 w 753"/>
                  <a:gd name="T105" fmla="*/ 379 h 626"/>
                  <a:gd name="T106" fmla="*/ 511 w 753"/>
                  <a:gd name="T107" fmla="*/ 384 h 626"/>
                  <a:gd name="T108" fmla="*/ 570 w 753"/>
                  <a:gd name="T109" fmla="*/ 406 h 626"/>
                  <a:gd name="T110" fmla="*/ 584 w 753"/>
                  <a:gd name="T111" fmla="*/ 381 h 626"/>
                  <a:gd name="T112" fmla="*/ 594 w 753"/>
                  <a:gd name="T113" fmla="*/ 375 h 626"/>
                  <a:gd name="T114" fmla="*/ 638 w 753"/>
                  <a:gd name="T115" fmla="*/ 395 h 626"/>
                  <a:gd name="T116" fmla="*/ 673 w 753"/>
                  <a:gd name="T117" fmla="*/ 428 h 626"/>
                  <a:gd name="T118" fmla="*/ 710 w 753"/>
                  <a:gd name="T119" fmla="*/ 454 h 626"/>
                  <a:gd name="T120" fmla="*/ 739 w 753"/>
                  <a:gd name="T121" fmla="*/ 468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3" h="626">
                    <a:moveTo>
                      <a:pt x="748" y="482"/>
                    </a:moveTo>
                    <a:lnTo>
                      <a:pt x="748" y="482"/>
                    </a:lnTo>
                    <a:lnTo>
                      <a:pt x="748" y="482"/>
                    </a:lnTo>
                    <a:lnTo>
                      <a:pt x="748" y="479"/>
                    </a:lnTo>
                    <a:lnTo>
                      <a:pt x="750" y="477"/>
                    </a:lnTo>
                    <a:lnTo>
                      <a:pt x="750" y="474"/>
                    </a:lnTo>
                    <a:lnTo>
                      <a:pt x="750" y="474"/>
                    </a:lnTo>
                    <a:lnTo>
                      <a:pt x="752" y="469"/>
                    </a:lnTo>
                    <a:lnTo>
                      <a:pt x="752" y="468"/>
                    </a:lnTo>
                    <a:lnTo>
                      <a:pt x="752" y="463"/>
                    </a:lnTo>
                    <a:lnTo>
                      <a:pt x="752" y="458"/>
                    </a:lnTo>
                    <a:lnTo>
                      <a:pt x="750" y="454"/>
                    </a:lnTo>
                    <a:lnTo>
                      <a:pt x="748" y="449"/>
                    </a:lnTo>
                    <a:lnTo>
                      <a:pt x="744" y="443"/>
                    </a:lnTo>
                    <a:lnTo>
                      <a:pt x="739" y="438"/>
                    </a:lnTo>
                    <a:lnTo>
                      <a:pt x="739" y="438"/>
                    </a:lnTo>
                    <a:lnTo>
                      <a:pt x="736" y="435"/>
                    </a:lnTo>
                    <a:lnTo>
                      <a:pt x="731" y="435"/>
                    </a:lnTo>
                    <a:lnTo>
                      <a:pt x="726" y="433"/>
                    </a:lnTo>
                    <a:lnTo>
                      <a:pt x="721" y="433"/>
                    </a:lnTo>
                    <a:lnTo>
                      <a:pt x="717" y="433"/>
                    </a:lnTo>
                    <a:lnTo>
                      <a:pt x="712" y="430"/>
                    </a:lnTo>
                    <a:lnTo>
                      <a:pt x="710" y="430"/>
                    </a:lnTo>
                    <a:lnTo>
                      <a:pt x="710" y="430"/>
                    </a:lnTo>
                    <a:lnTo>
                      <a:pt x="698" y="428"/>
                    </a:lnTo>
                    <a:lnTo>
                      <a:pt x="624" y="375"/>
                    </a:lnTo>
                    <a:lnTo>
                      <a:pt x="600" y="357"/>
                    </a:lnTo>
                    <a:lnTo>
                      <a:pt x="582" y="346"/>
                    </a:lnTo>
                    <a:lnTo>
                      <a:pt x="570" y="362"/>
                    </a:lnTo>
                    <a:lnTo>
                      <a:pt x="570" y="375"/>
                    </a:lnTo>
                    <a:lnTo>
                      <a:pt x="556" y="386"/>
                    </a:lnTo>
                    <a:lnTo>
                      <a:pt x="526" y="367"/>
                    </a:lnTo>
                    <a:lnTo>
                      <a:pt x="526" y="367"/>
                    </a:lnTo>
                    <a:lnTo>
                      <a:pt x="526" y="367"/>
                    </a:lnTo>
                    <a:lnTo>
                      <a:pt x="524" y="365"/>
                    </a:lnTo>
                    <a:lnTo>
                      <a:pt x="521" y="360"/>
                    </a:lnTo>
                    <a:lnTo>
                      <a:pt x="516" y="357"/>
                    </a:lnTo>
                    <a:lnTo>
                      <a:pt x="510" y="356"/>
                    </a:lnTo>
                    <a:lnTo>
                      <a:pt x="505" y="356"/>
                    </a:lnTo>
                    <a:lnTo>
                      <a:pt x="497" y="357"/>
                    </a:lnTo>
                    <a:lnTo>
                      <a:pt x="491" y="362"/>
                    </a:lnTo>
                    <a:lnTo>
                      <a:pt x="491" y="362"/>
                    </a:lnTo>
                    <a:lnTo>
                      <a:pt x="488" y="365"/>
                    </a:lnTo>
                    <a:lnTo>
                      <a:pt x="483" y="365"/>
                    </a:lnTo>
                    <a:lnTo>
                      <a:pt x="478" y="367"/>
                    </a:lnTo>
                    <a:lnTo>
                      <a:pt x="477" y="367"/>
                    </a:lnTo>
                    <a:lnTo>
                      <a:pt x="374" y="23"/>
                    </a:lnTo>
                    <a:lnTo>
                      <a:pt x="374" y="23"/>
                    </a:lnTo>
                    <a:lnTo>
                      <a:pt x="371" y="23"/>
                    </a:lnTo>
                    <a:lnTo>
                      <a:pt x="366" y="22"/>
                    </a:lnTo>
                    <a:lnTo>
                      <a:pt x="360" y="18"/>
                    </a:lnTo>
                    <a:lnTo>
                      <a:pt x="353" y="17"/>
                    </a:lnTo>
                    <a:lnTo>
                      <a:pt x="344" y="14"/>
                    </a:lnTo>
                    <a:lnTo>
                      <a:pt x="336" y="17"/>
                    </a:lnTo>
                    <a:lnTo>
                      <a:pt x="327" y="18"/>
                    </a:lnTo>
                    <a:lnTo>
                      <a:pt x="320" y="23"/>
                    </a:lnTo>
                    <a:lnTo>
                      <a:pt x="320" y="23"/>
                    </a:lnTo>
                    <a:lnTo>
                      <a:pt x="317" y="23"/>
                    </a:lnTo>
                    <a:lnTo>
                      <a:pt x="311" y="23"/>
                    </a:lnTo>
                    <a:lnTo>
                      <a:pt x="301" y="23"/>
                    </a:lnTo>
                    <a:lnTo>
                      <a:pt x="292" y="23"/>
                    </a:lnTo>
                    <a:lnTo>
                      <a:pt x="282" y="23"/>
                    </a:lnTo>
                    <a:lnTo>
                      <a:pt x="276" y="23"/>
                    </a:lnTo>
                    <a:lnTo>
                      <a:pt x="268" y="22"/>
                    </a:lnTo>
                    <a:lnTo>
                      <a:pt x="268" y="22"/>
                    </a:lnTo>
                    <a:lnTo>
                      <a:pt x="268" y="22"/>
                    </a:lnTo>
                    <a:lnTo>
                      <a:pt x="266" y="22"/>
                    </a:lnTo>
                    <a:lnTo>
                      <a:pt x="266" y="22"/>
                    </a:lnTo>
                    <a:lnTo>
                      <a:pt x="263" y="22"/>
                    </a:lnTo>
                    <a:lnTo>
                      <a:pt x="262" y="22"/>
                    </a:lnTo>
                    <a:lnTo>
                      <a:pt x="259" y="22"/>
                    </a:lnTo>
                    <a:lnTo>
                      <a:pt x="254" y="22"/>
                    </a:lnTo>
                    <a:lnTo>
                      <a:pt x="252" y="22"/>
                    </a:lnTo>
                    <a:lnTo>
                      <a:pt x="249" y="22"/>
                    </a:lnTo>
                    <a:lnTo>
                      <a:pt x="249" y="22"/>
                    </a:lnTo>
                    <a:lnTo>
                      <a:pt x="249" y="22"/>
                    </a:lnTo>
                    <a:lnTo>
                      <a:pt x="248" y="22"/>
                    </a:lnTo>
                    <a:lnTo>
                      <a:pt x="243" y="23"/>
                    </a:lnTo>
                    <a:lnTo>
                      <a:pt x="238" y="23"/>
                    </a:lnTo>
                    <a:lnTo>
                      <a:pt x="233" y="23"/>
                    </a:lnTo>
                    <a:lnTo>
                      <a:pt x="229" y="22"/>
                    </a:lnTo>
                    <a:lnTo>
                      <a:pt x="224" y="17"/>
                    </a:lnTo>
                    <a:lnTo>
                      <a:pt x="218" y="9"/>
                    </a:lnTo>
                    <a:lnTo>
                      <a:pt x="218" y="9"/>
                    </a:lnTo>
                    <a:lnTo>
                      <a:pt x="218" y="9"/>
                    </a:lnTo>
                    <a:lnTo>
                      <a:pt x="214" y="9"/>
                    </a:lnTo>
                    <a:lnTo>
                      <a:pt x="213" y="12"/>
                    </a:lnTo>
                    <a:lnTo>
                      <a:pt x="210" y="12"/>
                    </a:lnTo>
                    <a:lnTo>
                      <a:pt x="205" y="12"/>
                    </a:lnTo>
                    <a:lnTo>
                      <a:pt x="203" y="12"/>
                    </a:lnTo>
                    <a:lnTo>
                      <a:pt x="200" y="14"/>
                    </a:lnTo>
                    <a:lnTo>
                      <a:pt x="200" y="14"/>
                    </a:lnTo>
                    <a:lnTo>
                      <a:pt x="189" y="3"/>
                    </a:lnTo>
                    <a:lnTo>
                      <a:pt x="180" y="9"/>
                    </a:lnTo>
                    <a:lnTo>
                      <a:pt x="178" y="0"/>
                    </a:lnTo>
                    <a:lnTo>
                      <a:pt x="161" y="0"/>
                    </a:lnTo>
                    <a:lnTo>
                      <a:pt x="151" y="12"/>
                    </a:lnTo>
                    <a:lnTo>
                      <a:pt x="151" y="12"/>
                    </a:lnTo>
                    <a:lnTo>
                      <a:pt x="151" y="12"/>
                    </a:lnTo>
                    <a:lnTo>
                      <a:pt x="151" y="12"/>
                    </a:lnTo>
                    <a:lnTo>
                      <a:pt x="150" y="14"/>
                    </a:lnTo>
                    <a:lnTo>
                      <a:pt x="150" y="17"/>
                    </a:lnTo>
                    <a:lnTo>
                      <a:pt x="146" y="17"/>
                    </a:lnTo>
                    <a:lnTo>
                      <a:pt x="142" y="18"/>
                    </a:lnTo>
                    <a:lnTo>
                      <a:pt x="137" y="18"/>
                    </a:lnTo>
                    <a:lnTo>
                      <a:pt x="131" y="18"/>
                    </a:lnTo>
                    <a:lnTo>
                      <a:pt x="131" y="18"/>
                    </a:lnTo>
                    <a:lnTo>
                      <a:pt x="131" y="18"/>
                    </a:lnTo>
                    <a:lnTo>
                      <a:pt x="129" y="22"/>
                    </a:lnTo>
                    <a:lnTo>
                      <a:pt x="126" y="23"/>
                    </a:lnTo>
                    <a:lnTo>
                      <a:pt x="124" y="26"/>
                    </a:lnTo>
                    <a:lnTo>
                      <a:pt x="120" y="31"/>
                    </a:lnTo>
                    <a:lnTo>
                      <a:pt x="116" y="33"/>
                    </a:lnTo>
                    <a:lnTo>
                      <a:pt x="115" y="36"/>
                    </a:lnTo>
                    <a:lnTo>
                      <a:pt x="115" y="36"/>
                    </a:lnTo>
                    <a:lnTo>
                      <a:pt x="115" y="36"/>
                    </a:lnTo>
                    <a:lnTo>
                      <a:pt x="115" y="36"/>
                    </a:lnTo>
                    <a:lnTo>
                      <a:pt x="112" y="36"/>
                    </a:lnTo>
                    <a:lnTo>
                      <a:pt x="107" y="36"/>
                    </a:lnTo>
                    <a:lnTo>
                      <a:pt x="102" y="41"/>
                    </a:lnTo>
                    <a:lnTo>
                      <a:pt x="96" y="45"/>
                    </a:lnTo>
                    <a:lnTo>
                      <a:pt x="88" y="52"/>
                    </a:lnTo>
                    <a:lnTo>
                      <a:pt x="82" y="63"/>
                    </a:lnTo>
                    <a:lnTo>
                      <a:pt x="75" y="77"/>
                    </a:lnTo>
                    <a:lnTo>
                      <a:pt x="75" y="77"/>
                    </a:lnTo>
                    <a:lnTo>
                      <a:pt x="72" y="80"/>
                    </a:lnTo>
                    <a:lnTo>
                      <a:pt x="71" y="85"/>
                    </a:lnTo>
                    <a:lnTo>
                      <a:pt x="66" y="87"/>
                    </a:lnTo>
                    <a:lnTo>
                      <a:pt x="66" y="90"/>
                    </a:lnTo>
                    <a:lnTo>
                      <a:pt x="42" y="90"/>
                    </a:lnTo>
                    <a:lnTo>
                      <a:pt x="30" y="107"/>
                    </a:lnTo>
                    <a:lnTo>
                      <a:pt x="30" y="107"/>
                    </a:lnTo>
                    <a:lnTo>
                      <a:pt x="30" y="110"/>
                    </a:lnTo>
                    <a:lnTo>
                      <a:pt x="34" y="112"/>
                    </a:lnTo>
                    <a:lnTo>
                      <a:pt x="42" y="115"/>
                    </a:lnTo>
                    <a:lnTo>
                      <a:pt x="48" y="120"/>
                    </a:lnTo>
                    <a:lnTo>
                      <a:pt x="58" y="126"/>
                    </a:lnTo>
                    <a:lnTo>
                      <a:pt x="63" y="134"/>
                    </a:lnTo>
                    <a:lnTo>
                      <a:pt x="67" y="145"/>
                    </a:lnTo>
                    <a:lnTo>
                      <a:pt x="71" y="156"/>
                    </a:lnTo>
                    <a:lnTo>
                      <a:pt x="71" y="156"/>
                    </a:lnTo>
                    <a:lnTo>
                      <a:pt x="71" y="156"/>
                    </a:lnTo>
                    <a:lnTo>
                      <a:pt x="75" y="159"/>
                    </a:lnTo>
                    <a:lnTo>
                      <a:pt x="77" y="159"/>
                    </a:lnTo>
                    <a:lnTo>
                      <a:pt x="82" y="159"/>
                    </a:lnTo>
                    <a:lnTo>
                      <a:pt x="86" y="159"/>
                    </a:lnTo>
                    <a:lnTo>
                      <a:pt x="91" y="159"/>
                    </a:lnTo>
                    <a:lnTo>
                      <a:pt x="93" y="161"/>
                    </a:lnTo>
                    <a:lnTo>
                      <a:pt x="93" y="161"/>
                    </a:lnTo>
                    <a:lnTo>
                      <a:pt x="97" y="178"/>
                    </a:lnTo>
                    <a:lnTo>
                      <a:pt x="112" y="178"/>
                    </a:lnTo>
                    <a:lnTo>
                      <a:pt x="110" y="183"/>
                    </a:lnTo>
                    <a:lnTo>
                      <a:pt x="110" y="183"/>
                    </a:lnTo>
                    <a:lnTo>
                      <a:pt x="93" y="183"/>
                    </a:lnTo>
                    <a:lnTo>
                      <a:pt x="93" y="183"/>
                    </a:lnTo>
                    <a:lnTo>
                      <a:pt x="86" y="169"/>
                    </a:lnTo>
                    <a:lnTo>
                      <a:pt x="86" y="169"/>
                    </a:lnTo>
                    <a:lnTo>
                      <a:pt x="82" y="174"/>
                    </a:lnTo>
                    <a:lnTo>
                      <a:pt x="93" y="188"/>
                    </a:lnTo>
                    <a:lnTo>
                      <a:pt x="105" y="189"/>
                    </a:lnTo>
                    <a:lnTo>
                      <a:pt x="93" y="199"/>
                    </a:lnTo>
                    <a:lnTo>
                      <a:pt x="63" y="193"/>
                    </a:lnTo>
                    <a:lnTo>
                      <a:pt x="63" y="175"/>
                    </a:lnTo>
                    <a:lnTo>
                      <a:pt x="37" y="183"/>
                    </a:lnTo>
                    <a:lnTo>
                      <a:pt x="37" y="183"/>
                    </a:lnTo>
                    <a:lnTo>
                      <a:pt x="37" y="183"/>
                    </a:lnTo>
                    <a:lnTo>
                      <a:pt x="37" y="185"/>
                    </a:lnTo>
                    <a:lnTo>
                      <a:pt x="37" y="189"/>
                    </a:lnTo>
                    <a:lnTo>
                      <a:pt x="37" y="193"/>
                    </a:lnTo>
                    <a:lnTo>
                      <a:pt x="37" y="194"/>
                    </a:lnTo>
                    <a:lnTo>
                      <a:pt x="34" y="194"/>
                    </a:lnTo>
                    <a:lnTo>
                      <a:pt x="30" y="193"/>
                    </a:lnTo>
                    <a:lnTo>
                      <a:pt x="25" y="188"/>
                    </a:lnTo>
                    <a:lnTo>
                      <a:pt x="25" y="188"/>
                    </a:lnTo>
                    <a:lnTo>
                      <a:pt x="25" y="188"/>
                    </a:lnTo>
                    <a:lnTo>
                      <a:pt x="22" y="189"/>
                    </a:lnTo>
                    <a:lnTo>
                      <a:pt x="17" y="189"/>
                    </a:lnTo>
                    <a:lnTo>
                      <a:pt x="12" y="193"/>
                    </a:lnTo>
                    <a:lnTo>
                      <a:pt x="7" y="197"/>
                    </a:lnTo>
                    <a:lnTo>
                      <a:pt x="3" y="199"/>
                    </a:lnTo>
                    <a:lnTo>
                      <a:pt x="0" y="204"/>
                    </a:lnTo>
                    <a:lnTo>
                      <a:pt x="0" y="208"/>
                    </a:lnTo>
                    <a:lnTo>
                      <a:pt x="0" y="208"/>
                    </a:lnTo>
                    <a:lnTo>
                      <a:pt x="0" y="210"/>
                    </a:lnTo>
                    <a:lnTo>
                      <a:pt x="0" y="213"/>
                    </a:lnTo>
                    <a:lnTo>
                      <a:pt x="3" y="215"/>
                    </a:lnTo>
                    <a:lnTo>
                      <a:pt x="4" y="219"/>
                    </a:lnTo>
                    <a:lnTo>
                      <a:pt x="7" y="223"/>
                    </a:lnTo>
                    <a:lnTo>
                      <a:pt x="9" y="227"/>
                    </a:lnTo>
                    <a:lnTo>
                      <a:pt x="12" y="227"/>
                    </a:lnTo>
                    <a:lnTo>
                      <a:pt x="12" y="229"/>
                    </a:lnTo>
                    <a:lnTo>
                      <a:pt x="18" y="237"/>
                    </a:lnTo>
                    <a:lnTo>
                      <a:pt x="18" y="237"/>
                    </a:lnTo>
                    <a:lnTo>
                      <a:pt x="18" y="238"/>
                    </a:lnTo>
                    <a:lnTo>
                      <a:pt x="18" y="238"/>
                    </a:lnTo>
                    <a:lnTo>
                      <a:pt x="18" y="242"/>
                    </a:lnTo>
                    <a:lnTo>
                      <a:pt x="22" y="246"/>
                    </a:lnTo>
                    <a:lnTo>
                      <a:pt x="23" y="248"/>
                    </a:lnTo>
                    <a:lnTo>
                      <a:pt x="30" y="250"/>
                    </a:lnTo>
                    <a:lnTo>
                      <a:pt x="39" y="253"/>
                    </a:lnTo>
                    <a:lnTo>
                      <a:pt x="53" y="253"/>
                    </a:lnTo>
                    <a:lnTo>
                      <a:pt x="53" y="253"/>
                    </a:lnTo>
                    <a:lnTo>
                      <a:pt x="56" y="253"/>
                    </a:lnTo>
                    <a:lnTo>
                      <a:pt x="61" y="254"/>
                    </a:lnTo>
                    <a:lnTo>
                      <a:pt x="66" y="257"/>
                    </a:lnTo>
                    <a:lnTo>
                      <a:pt x="67" y="257"/>
                    </a:lnTo>
                    <a:lnTo>
                      <a:pt x="82" y="257"/>
                    </a:lnTo>
                    <a:lnTo>
                      <a:pt x="97" y="243"/>
                    </a:lnTo>
                    <a:lnTo>
                      <a:pt x="97" y="243"/>
                    </a:lnTo>
                    <a:lnTo>
                      <a:pt x="97" y="243"/>
                    </a:lnTo>
                    <a:lnTo>
                      <a:pt x="102" y="243"/>
                    </a:lnTo>
                    <a:lnTo>
                      <a:pt x="107" y="242"/>
                    </a:lnTo>
                    <a:lnTo>
                      <a:pt x="112" y="242"/>
                    </a:lnTo>
                    <a:lnTo>
                      <a:pt x="115" y="243"/>
                    </a:lnTo>
                    <a:lnTo>
                      <a:pt x="115" y="246"/>
                    </a:lnTo>
                    <a:lnTo>
                      <a:pt x="112" y="250"/>
                    </a:lnTo>
                    <a:lnTo>
                      <a:pt x="102" y="254"/>
                    </a:lnTo>
                    <a:lnTo>
                      <a:pt x="102" y="254"/>
                    </a:lnTo>
                    <a:lnTo>
                      <a:pt x="102" y="257"/>
                    </a:lnTo>
                    <a:lnTo>
                      <a:pt x="105" y="262"/>
                    </a:lnTo>
                    <a:lnTo>
                      <a:pt x="107" y="268"/>
                    </a:lnTo>
                    <a:lnTo>
                      <a:pt x="110" y="276"/>
                    </a:lnTo>
                    <a:lnTo>
                      <a:pt x="110" y="283"/>
                    </a:lnTo>
                    <a:lnTo>
                      <a:pt x="107" y="287"/>
                    </a:lnTo>
                    <a:lnTo>
                      <a:pt x="97" y="292"/>
                    </a:lnTo>
                    <a:lnTo>
                      <a:pt x="86" y="292"/>
                    </a:lnTo>
                    <a:lnTo>
                      <a:pt x="86" y="292"/>
                    </a:lnTo>
                    <a:lnTo>
                      <a:pt x="83" y="295"/>
                    </a:lnTo>
                    <a:lnTo>
                      <a:pt x="82" y="295"/>
                    </a:lnTo>
                    <a:lnTo>
                      <a:pt x="78" y="300"/>
                    </a:lnTo>
                    <a:lnTo>
                      <a:pt x="77" y="302"/>
                    </a:lnTo>
                    <a:lnTo>
                      <a:pt x="75" y="303"/>
                    </a:lnTo>
                    <a:lnTo>
                      <a:pt x="72" y="308"/>
                    </a:lnTo>
                    <a:lnTo>
                      <a:pt x="71" y="311"/>
                    </a:lnTo>
                    <a:lnTo>
                      <a:pt x="71" y="311"/>
                    </a:lnTo>
                    <a:lnTo>
                      <a:pt x="71" y="311"/>
                    </a:lnTo>
                    <a:lnTo>
                      <a:pt x="71" y="308"/>
                    </a:lnTo>
                    <a:lnTo>
                      <a:pt x="66" y="306"/>
                    </a:lnTo>
                    <a:lnTo>
                      <a:pt x="61" y="303"/>
                    </a:lnTo>
                    <a:lnTo>
                      <a:pt x="56" y="303"/>
                    </a:lnTo>
                    <a:lnTo>
                      <a:pt x="48" y="303"/>
                    </a:lnTo>
                    <a:lnTo>
                      <a:pt x="47" y="303"/>
                    </a:lnTo>
                    <a:lnTo>
                      <a:pt x="42" y="308"/>
                    </a:lnTo>
                    <a:lnTo>
                      <a:pt x="42" y="318"/>
                    </a:lnTo>
                    <a:lnTo>
                      <a:pt x="42" y="318"/>
                    </a:lnTo>
                    <a:lnTo>
                      <a:pt x="42" y="321"/>
                    </a:lnTo>
                    <a:lnTo>
                      <a:pt x="42" y="322"/>
                    </a:lnTo>
                    <a:lnTo>
                      <a:pt x="42" y="325"/>
                    </a:lnTo>
                    <a:lnTo>
                      <a:pt x="39" y="327"/>
                    </a:lnTo>
                    <a:lnTo>
                      <a:pt x="39" y="330"/>
                    </a:lnTo>
                    <a:lnTo>
                      <a:pt x="37" y="335"/>
                    </a:lnTo>
                    <a:lnTo>
                      <a:pt x="34" y="335"/>
                    </a:lnTo>
                    <a:lnTo>
                      <a:pt x="30" y="335"/>
                    </a:lnTo>
                    <a:lnTo>
                      <a:pt x="30" y="335"/>
                    </a:lnTo>
                    <a:lnTo>
                      <a:pt x="30" y="337"/>
                    </a:lnTo>
                    <a:lnTo>
                      <a:pt x="28" y="337"/>
                    </a:lnTo>
                    <a:lnTo>
                      <a:pt x="28" y="341"/>
                    </a:lnTo>
                    <a:lnTo>
                      <a:pt x="25" y="344"/>
                    </a:lnTo>
                    <a:lnTo>
                      <a:pt x="23" y="346"/>
                    </a:lnTo>
                    <a:lnTo>
                      <a:pt x="23" y="351"/>
                    </a:lnTo>
                    <a:lnTo>
                      <a:pt x="23" y="352"/>
                    </a:lnTo>
                    <a:lnTo>
                      <a:pt x="23" y="352"/>
                    </a:lnTo>
                    <a:lnTo>
                      <a:pt x="23" y="352"/>
                    </a:lnTo>
                    <a:lnTo>
                      <a:pt x="22" y="352"/>
                    </a:lnTo>
                    <a:lnTo>
                      <a:pt x="18" y="356"/>
                    </a:lnTo>
                    <a:lnTo>
                      <a:pt x="17" y="360"/>
                    </a:lnTo>
                    <a:lnTo>
                      <a:pt x="14" y="362"/>
                    </a:lnTo>
                    <a:lnTo>
                      <a:pt x="12" y="367"/>
                    </a:lnTo>
                    <a:lnTo>
                      <a:pt x="14" y="367"/>
                    </a:lnTo>
                    <a:lnTo>
                      <a:pt x="17" y="367"/>
                    </a:lnTo>
                    <a:lnTo>
                      <a:pt x="25" y="365"/>
                    </a:lnTo>
                    <a:lnTo>
                      <a:pt x="25" y="365"/>
                    </a:lnTo>
                    <a:lnTo>
                      <a:pt x="25" y="365"/>
                    </a:lnTo>
                    <a:lnTo>
                      <a:pt x="25" y="370"/>
                    </a:lnTo>
                    <a:lnTo>
                      <a:pt x="23" y="375"/>
                    </a:lnTo>
                    <a:lnTo>
                      <a:pt x="23" y="376"/>
                    </a:lnTo>
                    <a:lnTo>
                      <a:pt x="23" y="376"/>
                    </a:lnTo>
                    <a:lnTo>
                      <a:pt x="23" y="376"/>
                    </a:lnTo>
                    <a:lnTo>
                      <a:pt x="25" y="379"/>
                    </a:lnTo>
                    <a:lnTo>
                      <a:pt x="28" y="384"/>
                    </a:lnTo>
                    <a:lnTo>
                      <a:pt x="33" y="386"/>
                    </a:lnTo>
                    <a:lnTo>
                      <a:pt x="37" y="390"/>
                    </a:lnTo>
                    <a:lnTo>
                      <a:pt x="42" y="395"/>
                    </a:lnTo>
                    <a:lnTo>
                      <a:pt x="48" y="398"/>
                    </a:lnTo>
                    <a:lnTo>
                      <a:pt x="56" y="398"/>
                    </a:lnTo>
                    <a:lnTo>
                      <a:pt x="56" y="398"/>
                    </a:lnTo>
                    <a:lnTo>
                      <a:pt x="53" y="400"/>
                    </a:lnTo>
                    <a:lnTo>
                      <a:pt x="52" y="403"/>
                    </a:lnTo>
                    <a:lnTo>
                      <a:pt x="47" y="406"/>
                    </a:lnTo>
                    <a:lnTo>
                      <a:pt x="42" y="414"/>
                    </a:lnTo>
                    <a:lnTo>
                      <a:pt x="39" y="419"/>
                    </a:lnTo>
                    <a:lnTo>
                      <a:pt x="37" y="424"/>
                    </a:lnTo>
                    <a:lnTo>
                      <a:pt x="39" y="425"/>
                    </a:lnTo>
                    <a:lnTo>
                      <a:pt x="44" y="428"/>
                    </a:lnTo>
                    <a:lnTo>
                      <a:pt x="44" y="428"/>
                    </a:lnTo>
                    <a:lnTo>
                      <a:pt x="47" y="428"/>
                    </a:lnTo>
                    <a:lnTo>
                      <a:pt x="48" y="433"/>
                    </a:lnTo>
                    <a:lnTo>
                      <a:pt x="52" y="438"/>
                    </a:lnTo>
                    <a:lnTo>
                      <a:pt x="56" y="439"/>
                    </a:lnTo>
                    <a:lnTo>
                      <a:pt x="61" y="443"/>
                    </a:lnTo>
                    <a:lnTo>
                      <a:pt x="66" y="439"/>
                    </a:lnTo>
                    <a:lnTo>
                      <a:pt x="72" y="433"/>
                    </a:lnTo>
                    <a:lnTo>
                      <a:pt x="77" y="420"/>
                    </a:lnTo>
                    <a:lnTo>
                      <a:pt x="77" y="420"/>
                    </a:lnTo>
                    <a:lnTo>
                      <a:pt x="78" y="419"/>
                    </a:lnTo>
                    <a:lnTo>
                      <a:pt x="82" y="414"/>
                    </a:lnTo>
                    <a:lnTo>
                      <a:pt x="82" y="411"/>
                    </a:lnTo>
                    <a:lnTo>
                      <a:pt x="82" y="411"/>
                    </a:lnTo>
                    <a:lnTo>
                      <a:pt x="82" y="411"/>
                    </a:lnTo>
                    <a:lnTo>
                      <a:pt x="82" y="414"/>
                    </a:lnTo>
                    <a:lnTo>
                      <a:pt x="82" y="416"/>
                    </a:lnTo>
                    <a:lnTo>
                      <a:pt x="82" y="420"/>
                    </a:lnTo>
                    <a:lnTo>
                      <a:pt x="82" y="425"/>
                    </a:lnTo>
                    <a:lnTo>
                      <a:pt x="83" y="430"/>
                    </a:lnTo>
                    <a:lnTo>
                      <a:pt x="86" y="435"/>
                    </a:lnTo>
                    <a:lnTo>
                      <a:pt x="88" y="439"/>
                    </a:lnTo>
                    <a:lnTo>
                      <a:pt x="93" y="444"/>
                    </a:lnTo>
                    <a:lnTo>
                      <a:pt x="93" y="444"/>
                    </a:lnTo>
                    <a:lnTo>
                      <a:pt x="96" y="444"/>
                    </a:lnTo>
                    <a:lnTo>
                      <a:pt x="96" y="447"/>
                    </a:lnTo>
                    <a:lnTo>
                      <a:pt x="96" y="452"/>
                    </a:lnTo>
                    <a:lnTo>
                      <a:pt x="93" y="454"/>
                    </a:lnTo>
                    <a:lnTo>
                      <a:pt x="93" y="458"/>
                    </a:lnTo>
                    <a:lnTo>
                      <a:pt x="91" y="460"/>
                    </a:lnTo>
                    <a:lnTo>
                      <a:pt x="91" y="463"/>
                    </a:lnTo>
                    <a:lnTo>
                      <a:pt x="91" y="463"/>
                    </a:lnTo>
                    <a:lnTo>
                      <a:pt x="88" y="477"/>
                    </a:lnTo>
                    <a:lnTo>
                      <a:pt x="88" y="477"/>
                    </a:lnTo>
                    <a:lnTo>
                      <a:pt x="88" y="477"/>
                    </a:lnTo>
                    <a:lnTo>
                      <a:pt x="88" y="479"/>
                    </a:lnTo>
                    <a:lnTo>
                      <a:pt x="91" y="484"/>
                    </a:lnTo>
                    <a:lnTo>
                      <a:pt x="91" y="487"/>
                    </a:lnTo>
                    <a:lnTo>
                      <a:pt x="93" y="487"/>
                    </a:lnTo>
                    <a:lnTo>
                      <a:pt x="96" y="487"/>
                    </a:lnTo>
                    <a:lnTo>
                      <a:pt x="101" y="482"/>
                    </a:lnTo>
                    <a:lnTo>
                      <a:pt x="107" y="469"/>
                    </a:lnTo>
                    <a:lnTo>
                      <a:pt x="107" y="469"/>
                    </a:lnTo>
                    <a:lnTo>
                      <a:pt x="110" y="469"/>
                    </a:lnTo>
                    <a:lnTo>
                      <a:pt x="110" y="468"/>
                    </a:lnTo>
                    <a:lnTo>
                      <a:pt x="110" y="463"/>
                    </a:lnTo>
                    <a:lnTo>
                      <a:pt x="110" y="463"/>
                    </a:lnTo>
                    <a:lnTo>
                      <a:pt x="112" y="460"/>
                    </a:lnTo>
                    <a:lnTo>
                      <a:pt x="115" y="463"/>
                    </a:lnTo>
                    <a:lnTo>
                      <a:pt x="120" y="465"/>
                    </a:lnTo>
                    <a:lnTo>
                      <a:pt x="124" y="469"/>
                    </a:lnTo>
                    <a:lnTo>
                      <a:pt x="124" y="469"/>
                    </a:lnTo>
                    <a:lnTo>
                      <a:pt x="126" y="469"/>
                    </a:lnTo>
                    <a:lnTo>
                      <a:pt x="126" y="468"/>
                    </a:lnTo>
                    <a:lnTo>
                      <a:pt x="126" y="465"/>
                    </a:lnTo>
                    <a:lnTo>
                      <a:pt x="129" y="463"/>
                    </a:lnTo>
                    <a:lnTo>
                      <a:pt x="129" y="460"/>
                    </a:lnTo>
                    <a:lnTo>
                      <a:pt x="131" y="463"/>
                    </a:lnTo>
                    <a:lnTo>
                      <a:pt x="134" y="465"/>
                    </a:lnTo>
                    <a:lnTo>
                      <a:pt x="135" y="474"/>
                    </a:lnTo>
                    <a:lnTo>
                      <a:pt x="135" y="474"/>
                    </a:lnTo>
                    <a:lnTo>
                      <a:pt x="137" y="477"/>
                    </a:lnTo>
                    <a:lnTo>
                      <a:pt x="137" y="479"/>
                    </a:lnTo>
                    <a:lnTo>
                      <a:pt x="140" y="484"/>
                    </a:lnTo>
                    <a:lnTo>
                      <a:pt x="142" y="487"/>
                    </a:lnTo>
                    <a:lnTo>
                      <a:pt x="145" y="488"/>
                    </a:lnTo>
                    <a:lnTo>
                      <a:pt x="146" y="487"/>
                    </a:lnTo>
                    <a:lnTo>
                      <a:pt x="150" y="484"/>
                    </a:lnTo>
                    <a:lnTo>
                      <a:pt x="150" y="474"/>
                    </a:lnTo>
                    <a:lnTo>
                      <a:pt x="150" y="474"/>
                    </a:lnTo>
                    <a:lnTo>
                      <a:pt x="150" y="474"/>
                    </a:lnTo>
                    <a:lnTo>
                      <a:pt x="151" y="474"/>
                    </a:lnTo>
                    <a:lnTo>
                      <a:pt x="156" y="477"/>
                    </a:lnTo>
                    <a:lnTo>
                      <a:pt x="161" y="477"/>
                    </a:lnTo>
                    <a:lnTo>
                      <a:pt x="169" y="477"/>
                    </a:lnTo>
                    <a:lnTo>
                      <a:pt x="175" y="473"/>
                    </a:lnTo>
                    <a:lnTo>
                      <a:pt x="183" y="465"/>
                    </a:lnTo>
                    <a:lnTo>
                      <a:pt x="191" y="454"/>
                    </a:lnTo>
                    <a:lnTo>
                      <a:pt x="191" y="454"/>
                    </a:lnTo>
                    <a:lnTo>
                      <a:pt x="191" y="454"/>
                    </a:lnTo>
                    <a:lnTo>
                      <a:pt x="189" y="458"/>
                    </a:lnTo>
                    <a:lnTo>
                      <a:pt x="188" y="463"/>
                    </a:lnTo>
                    <a:lnTo>
                      <a:pt x="184" y="469"/>
                    </a:lnTo>
                    <a:lnTo>
                      <a:pt x="180" y="474"/>
                    </a:lnTo>
                    <a:lnTo>
                      <a:pt x="180" y="479"/>
                    </a:lnTo>
                    <a:lnTo>
                      <a:pt x="178" y="484"/>
                    </a:lnTo>
                    <a:lnTo>
                      <a:pt x="175" y="487"/>
                    </a:lnTo>
                    <a:lnTo>
                      <a:pt x="175" y="487"/>
                    </a:lnTo>
                    <a:lnTo>
                      <a:pt x="175" y="487"/>
                    </a:lnTo>
                    <a:lnTo>
                      <a:pt x="175" y="493"/>
                    </a:lnTo>
                    <a:lnTo>
                      <a:pt x="173" y="503"/>
                    </a:lnTo>
                    <a:lnTo>
                      <a:pt x="173" y="512"/>
                    </a:lnTo>
                    <a:lnTo>
                      <a:pt x="169" y="522"/>
                    </a:lnTo>
                    <a:lnTo>
                      <a:pt x="165" y="528"/>
                    </a:lnTo>
                    <a:lnTo>
                      <a:pt x="161" y="536"/>
                    </a:lnTo>
                    <a:lnTo>
                      <a:pt x="154" y="537"/>
                    </a:lnTo>
                    <a:lnTo>
                      <a:pt x="154" y="537"/>
                    </a:lnTo>
                    <a:lnTo>
                      <a:pt x="154" y="537"/>
                    </a:lnTo>
                    <a:lnTo>
                      <a:pt x="154" y="541"/>
                    </a:lnTo>
                    <a:lnTo>
                      <a:pt x="156" y="541"/>
                    </a:lnTo>
                    <a:lnTo>
                      <a:pt x="156" y="542"/>
                    </a:lnTo>
                    <a:lnTo>
                      <a:pt x="154" y="547"/>
                    </a:lnTo>
                    <a:lnTo>
                      <a:pt x="151" y="550"/>
                    </a:lnTo>
                    <a:lnTo>
                      <a:pt x="146" y="555"/>
                    </a:lnTo>
                    <a:lnTo>
                      <a:pt x="137" y="558"/>
                    </a:lnTo>
                    <a:lnTo>
                      <a:pt x="137" y="558"/>
                    </a:lnTo>
                    <a:lnTo>
                      <a:pt x="137" y="558"/>
                    </a:lnTo>
                    <a:lnTo>
                      <a:pt x="134" y="561"/>
                    </a:lnTo>
                    <a:lnTo>
                      <a:pt x="126" y="563"/>
                    </a:lnTo>
                    <a:lnTo>
                      <a:pt x="121" y="568"/>
                    </a:lnTo>
                    <a:lnTo>
                      <a:pt x="116" y="571"/>
                    </a:lnTo>
                    <a:lnTo>
                      <a:pt x="115" y="577"/>
                    </a:lnTo>
                    <a:lnTo>
                      <a:pt x="115" y="582"/>
                    </a:lnTo>
                    <a:lnTo>
                      <a:pt x="116" y="587"/>
                    </a:lnTo>
                    <a:lnTo>
                      <a:pt x="116" y="587"/>
                    </a:lnTo>
                    <a:lnTo>
                      <a:pt x="116" y="590"/>
                    </a:lnTo>
                    <a:lnTo>
                      <a:pt x="116" y="591"/>
                    </a:lnTo>
                    <a:lnTo>
                      <a:pt x="115" y="594"/>
                    </a:lnTo>
                    <a:lnTo>
                      <a:pt x="112" y="594"/>
                    </a:lnTo>
                    <a:lnTo>
                      <a:pt x="110" y="596"/>
                    </a:lnTo>
                    <a:lnTo>
                      <a:pt x="107" y="594"/>
                    </a:lnTo>
                    <a:lnTo>
                      <a:pt x="105" y="591"/>
                    </a:lnTo>
                    <a:lnTo>
                      <a:pt x="105" y="585"/>
                    </a:lnTo>
                    <a:lnTo>
                      <a:pt x="105" y="585"/>
                    </a:lnTo>
                    <a:lnTo>
                      <a:pt x="102" y="585"/>
                    </a:lnTo>
                    <a:lnTo>
                      <a:pt x="102" y="585"/>
                    </a:lnTo>
                    <a:lnTo>
                      <a:pt x="97" y="585"/>
                    </a:lnTo>
                    <a:lnTo>
                      <a:pt x="96" y="585"/>
                    </a:lnTo>
                    <a:lnTo>
                      <a:pt x="93" y="587"/>
                    </a:lnTo>
                    <a:lnTo>
                      <a:pt x="88" y="587"/>
                    </a:lnTo>
                    <a:lnTo>
                      <a:pt x="88" y="587"/>
                    </a:lnTo>
                    <a:lnTo>
                      <a:pt x="86" y="587"/>
                    </a:lnTo>
                    <a:lnTo>
                      <a:pt x="63" y="610"/>
                    </a:lnTo>
                    <a:lnTo>
                      <a:pt x="63" y="610"/>
                    </a:lnTo>
                    <a:lnTo>
                      <a:pt x="61" y="610"/>
                    </a:lnTo>
                    <a:lnTo>
                      <a:pt x="61" y="612"/>
                    </a:lnTo>
                    <a:lnTo>
                      <a:pt x="58" y="617"/>
                    </a:lnTo>
                    <a:lnTo>
                      <a:pt x="56" y="620"/>
                    </a:lnTo>
                    <a:lnTo>
                      <a:pt x="56" y="625"/>
                    </a:lnTo>
                    <a:lnTo>
                      <a:pt x="58" y="625"/>
                    </a:lnTo>
                    <a:lnTo>
                      <a:pt x="61" y="621"/>
                    </a:lnTo>
                    <a:lnTo>
                      <a:pt x="71" y="617"/>
                    </a:lnTo>
                    <a:lnTo>
                      <a:pt x="71" y="617"/>
                    </a:lnTo>
                    <a:lnTo>
                      <a:pt x="72" y="615"/>
                    </a:lnTo>
                    <a:lnTo>
                      <a:pt x="77" y="612"/>
                    </a:lnTo>
                    <a:lnTo>
                      <a:pt x="78" y="609"/>
                    </a:lnTo>
                    <a:lnTo>
                      <a:pt x="83" y="606"/>
                    </a:lnTo>
                    <a:lnTo>
                      <a:pt x="88" y="601"/>
                    </a:lnTo>
                    <a:lnTo>
                      <a:pt x="91" y="599"/>
                    </a:lnTo>
                    <a:lnTo>
                      <a:pt x="93" y="596"/>
                    </a:lnTo>
                    <a:lnTo>
                      <a:pt x="93" y="596"/>
                    </a:lnTo>
                    <a:lnTo>
                      <a:pt x="93" y="596"/>
                    </a:lnTo>
                    <a:lnTo>
                      <a:pt x="93" y="596"/>
                    </a:lnTo>
                    <a:lnTo>
                      <a:pt x="93" y="599"/>
                    </a:lnTo>
                    <a:lnTo>
                      <a:pt x="93" y="604"/>
                    </a:lnTo>
                    <a:lnTo>
                      <a:pt x="93" y="606"/>
                    </a:lnTo>
                    <a:lnTo>
                      <a:pt x="96" y="609"/>
                    </a:lnTo>
                    <a:lnTo>
                      <a:pt x="101" y="609"/>
                    </a:lnTo>
                    <a:lnTo>
                      <a:pt x="107" y="606"/>
                    </a:lnTo>
                    <a:lnTo>
                      <a:pt x="120" y="599"/>
                    </a:lnTo>
                    <a:lnTo>
                      <a:pt x="120" y="599"/>
                    </a:lnTo>
                    <a:lnTo>
                      <a:pt x="121" y="594"/>
                    </a:lnTo>
                    <a:lnTo>
                      <a:pt x="124" y="591"/>
                    </a:lnTo>
                    <a:lnTo>
                      <a:pt x="126" y="591"/>
                    </a:lnTo>
                    <a:lnTo>
                      <a:pt x="131" y="599"/>
                    </a:lnTo>
                    <a:lnTo>
                      <a:pt x="131" y="599"/>
                    </a:lnTo>
                    <a:lnTo>
                      <a:pt x="134" y="599"/>
                    </a:lnTo>
                    <a:lnTo>
                      <a:pt x="134" y="596"/>
                    </a:lnTo>
                    <a:lnTo>
                      <a:pt x="134" y="594"/>
                    </a:lnTo>
                    <a:lnTo>
                      <a:pt x="135" y="590"/>
                    </a:lnTo>
                    <a:lnTo>
                      <a:pt x="140" y="585"/>
                    </a:lnTo>
                    <a:lnTo>
                      <a:pt x="145" y="582"/>
                    </a:lnTo>
                    <a:lnTo>
                      <a:pt x="151" y="580"/>
                    </a:lnTo>
                    <a:lnTo>
                      <a:pt x="161" y="580"/>
                    </a:lnTo>
                    <a:lnTo>
                      <a:pt x="161" y="580"/>
                    </a:lnTo>
                    <a:lnTo>
                      <a:pt x="161" y="577"/>
                    </a:lnTo>
                    <a:lnTo>
                      <a:pt x="159" y="577"/>
                    </a:lnTo>
                    <a:lnTo>
                      <a:pt x="156" y="572"/>
                    </a:lnTo>
                    <a:lnTo>
                      <a:pt x="156" y="571"/>
                    </a:lnTo>
                    <a:lnTo>
                      <a:pt x="159" y="563"/>
                    </a:lnTo>
                    <a:lnTo>
                      <a:pt x="165" y="558"/>
                    </a:lnTo>
                    <a:lnTo>
                      <a:pt x="175" y="550"/>
                    </a:lnTo>
                    <a:lnTo>
                      <a:pt x="191" y="541"/>
                    </a:lnTo>
                    <a:lnTo>
                      <a:pt x="191" y="541"/>
                    </a:lnTo>
                    <a:lnTo>
                      <a:pt x="194" y="541"/>
                    </a:lnTo>
                    <a:lnTo>
                      <a:pt x="191" y="537"/>
                    </a:lnTo>
                    <a:lnTo>
                      <a:pt x="191" y="536"/>
                    </a:lnTo>
                    <a:lnTo>
                      <a:pt x="194" y="531"/>
                    </a:lnTo>
                    <a:lnTo>
                      <a:pt x="199" y="526"/>
                    </a:lnTo>
                    <a:lnTo>
                      <a:pt x="208" y="517"/>
                    </a:lnTo>
                    <a:lnTo>
                      <a:pt x="222" y="506"/>
                    </a:lnTo>
                    <a:lnTo>
                      <a:pt x="241" y="488"/>
                    </a:lnTo>
                    <a:lnTo>
                      <a:pt x="241" y="488"/>
                    </a:lnTo>
                    <a:lnTo>
                      <a:pt x="243" y="487"/>
                    </a:lnTo>
                    <a:lnTo>
                      <a:pt x="246" y="479"/>
                    </a:lnTo>
                    <a:lnTo>
                      <a:pt x="246" y="474"/>
                    </a:lnTo>
                    <a:lnTo>
                      <a:pt x="246" y="474"/>
                    </a:lnTo>
                    <a:lnTo>
                      <a:pt x="246" y="474"/>
                    </a:lnTo>
                    <a:lnTo>
                      <a:pt x="248" y="473"/>
                    </a:lnTo>
                    <a:lnTo>
                      <a:pt x="249" y="469"/>
                    </a:lnTo>
                    <a:lnTo>
                      <a:pt x="252" y="468"/>
                    </a:lnTo>
                    <a:lnTo>
                      <a:pt x="252" y="465"/>
                    </a:lnTo>
                    <a:lnTo>
                      <a:pt x="254" y="463"/>
                    </a:lnTo>
                    <a:lnTo>
                      <a:pt x="252" y="458"/>
                    </a:lnTo>
                    <a:lnTo>
                      <a:pt x="249" y="455"/>
                    </a:lnTo>
                    <a:lnTo>
                      <a:pt x="241" y="455"/>
                    </a:lnTo>
                    <a:lnTo>
                      <a:pt x="241" y="455"/>
                    </a:lnTo>
                    <a:lnTo>
                      <a:pt x="241" y="455"/>
                    </a:lnTo>
                    <a:lnTo>
                      <a:pt x="238" y="455"/>
                    </a:lnTo>
                    <a:lnTo>
                      <a:pt x="238" y="454"/>
                    </a:lnTo>
                    <a:lnTo>
                      <a:pt x="238" y="452"/>
                    </a:lnTo>
                    <a:lnTo>
                      <a:pt x="241" y="444"/>
                    </a:lnTo>
                    <a:lnTo>
                      <a:pt x="246" y="438"/>
                    </a:lnTo>
                    <a:lnTo>
                      <a:pt x="252" y="428"/>
                    </a:lnTo>
                    <a:lnTo>
                      <a:pt x="263" y="416"/>
                    </a:lnTo>
                    <a:lnTo>
                      <a:pt x="263" y="416"/>
                    </a:lnTo>
                    <a:lnTo>
                      <a:pt x="266" y="411"/>
                    </a:lnTo>
                    <a:lnTo>
                      <a:pt x="268" y="405"/>
                    </a:lnTo>
                    <a:lnTo>
                      <a:pt x="271" y="393"/>
                    </a:lnTo>
                    <a:lnTo>
                      <a:pt x="276" y="381"/>
                    </a:lnTo>
                    <a:lnTo>
                      <a:pt x="282" y="370"/>
                    </a:lnTo>
                    <a:lnTo>
                      <a:pt x="292" y="365"/>
                    </a:lnTo>
                    <a:lnTo>
                      <a:pt x="303" y="365"/>
                    </a:lnTo>
                    <a:lnTo>
                      <a:pt x="317" y="375"/>
                    </a:lnTo>
                    <a:lnTo>
                      <a:pt x="317" y="375"/>
                    </a:lnTo>
                    <a:lnTo>
                      <a:pt x="315" y="375"/>
                    </a:lnTo>
                    <a:lnTo>
                      <a:pt x="311" y="375"/>
                    </a:lnTo>
                    <a:lnTo>
                      <a:pt x="303" y="376"/>
                    </a:lnTo>
                    <a:lnTo>
                      <a:pt x="295" y="376"/>
                    </a:lnTo>
                    <a:lnTo>
                      <a:pt x="290" y="381"/>
                    </a:lnTo>
                    <a:lnTo>
                      <a:pt x="285" y="389"/>
                    </a:lnTo>
                    <a:lnTo>
                      <a:pt x="285" y="398"/>
                    </a:lnTo>
                    <a:lnTo>
                      <a:pt x="290" y="409"/>
                    </a:lnTo>
                    <a:lnTo>
                      <a:pt x="290" y="409"/>
                    </a:lnTo>
                    <a:lnTo>
                      <a:pt x="290" y="411"/>
                    </a:lnTo>
                    <a:lnTo>
                      <a:pt x="287" y="416"/>
                    </a:lnTo>
                    <a:lnTo>
                      <a:pt x="282" y="420"/>
                    </a:lnTo>
                    <a:lnTo>
                      <a:pt x="281" y="425"/>
                    </a:lnTo>
                    <a:lnTo>
                      <a:pt x="281" y="428"/>
                    </a:lnTo>
                    <a:lnTo>
                      <a:pt x="282" y="430"/>
                    </a:lnTo>
                    <a:lnTo>
                      <a:pt x="287" y="428"/>
                    </a:lnTo>
                    <a:lnTo>
                      <a:pt x="297" y="424"/>
                    </a:lnTo>
                    <a:lnTo>
                      <a:pt x="297" y="424"/>
                    </a:lnTo>
                    <a:lnTo>
                      <a:pt x="295" y="425"/>
                    </a:lnTo>
                    <a:lnTo>
                      <a:pt x="292" y="430"/>
                    </a:lnTo>
                    <a:lnTo>
                      <a:pt x="290" y="438"/>
                    </a:lnTo>
                    <a:lnTo>
                      <a:pt x="287" y="443"/>
                    </a:lnTo>
                    <a:lnTo>
                      <a:pt x="287" y="447"/>
                    </a:lnTo>
                    <a:lnTo>
                      <a:pt x="290" y="444"/>
                    </a:lnTo>
                    <a:lnTo>
                      <a:pt x="300" y="439"/>
                    </a:lnTo>
                    <a:lnTo>
                      <a:pt x="312" y="425"/>
                    </a:lnTo>
                    <a:lnTo>
                      <a:pt x="312" y="425"/>
                    </a:lnTo>
                    <a:lnTo>
                      <a:pt x="312" y="424"/>
                    </a:lnTo>
                    <a:lnTo>
                      <a:pt x="317" y="420"/>
                    </a:lnTo>
                    <a:lnTo>
                      <a:pt x="320" y="419"/>
                    </a:lnTo>
                    <a:lnTo>
                      <a:pt x="322" y="416"/>
                    </a:lnTo>
                    <a:lnTo>
                      <a:pt x="327" y="414"/>
                    </a:lnTo>
                    <a:lnTo>
                      <a:pt x="330" y="411"/>
                    </a:lnTo>
                    <a:lnTo>
                      <a:pt x="330" y="411"/>
                    </a:lnTo>
                    <a:lnTo>
                      <a:pt x="331" y="409"/>
                    </a:lnTo>
                    <a:lnTo>
                      <a:pt x="331" y="409"/>
                    </a:lnTo>
                    <a:lnTo>
                      <a:pt x="331" y="409"/>
                    </a:lnTo>
                    <a:lnTo>
                      <a:pt x="334" y="409"/>
                    </a:lnTo>
                    <a:lnTo>
                      <a:pt x="336" y="409"/>
                    </a:lnTo>
                    <a:lnTo>
                      <a:pt x="339" y="406"/>
                    </a:lnTo>
                    <a:lnTo>
                      <a:pt x="341" y="405"/>
                    </a:lnTo>
                    <a:lnTo>
                      <a:pt x="344" y="400"/>
                    </a:lnTo>
                    <a:lnTo>
                      <a:pt x="341" y="395"/>
                    </a:lnTo>
                    <a:lnTo>
                      <a:pt x="339" y="389"/>
                    </a:lnTo>
                    <a:lnTo>
                      <a:pt x="339" y="389"/>
                    </a:lnTo>
                    <a:lnTo>
                      <a:pt x="339" y="386"/>
                    </a:lnTo>
                    <a:lnTo>
                      <a:pt x="336" y="381"/>
                    </a:lnTo>
                    <a:lnTo>
                      <a:pt x="334" y="376"/>
                    </a:lnTo>
                    <a:lnTo>
                      <a:pt x="331" y="375"/>
                    </a:lnTo>
                    <a:lnTo>
                      <a:pt x="345" y="365"/>
                    </a:lnTo>
                    <a:lnTo>
                      <a:pt x="353" y="370"/>
                    </a:lnTo>
                    <a:lnTo>
                      <a:pt x="366" y="362"/>
                    </a:lnTo>
                    <a:lnTo>
                      <a:pt x="388" y="375"/>
                    </a:lnTo>
                    <a:lnTo>
                      <a:pt x="394" y="384"/>
                    </a:lnTo>
                    <a:lnTo>
                      <a:pt x="404" y="371"/>
                    </a:lnTo>
                    <a:lnTo>
                      <a:pt x="418" y="395"/>
                    </a:lnTo>
                    <a:lnTo>
                      <a:pt x="418" y="395"/>
                    </a:lnTo>
                    <a:lnTo>
                      <a:pt x="418" y="395"/>
                    </a:lnTo>
                    <a:lnTo>
                      <a:pt x="420" y="393"/>
                    </a:lnTo>
                    <a:lnTo>
                      <a:pt x="428" y="389"/>
                    </a:lnTo>
                    <a:lnTo>
                      <a:pt x="434" y="384"/>
                    </a:lnTo>
                    <a:lnTo>
                      <a:pt x="447" y="381"/>
                    </a:lnTo>
                    <a:lnTo>
                      <a:pt x="461" y="379"/>
                    </a:lnTo>
                    <a:lnTo>
                      <a:pt x="473" y="379"/>
                    </a:lnTo>
                    <a:lnTo>
                      <a:pt x="492" y="381"/>
                    </a:lnTo>
                    <a:lnTo>
                      <a:pt x="492" y="381"/>
                    </a:lnTo>
                    <a:lnTo>
                      <a:pt x="496" y="381"/>
                    </a:lnTo>
                    <a:lnTo>
                      <a:pt x="497" y="379"/>
                    </a:lnTo>
                    <a:lnTo>
                      <a:pt x="500" y="376"/>
                    </a:lnTo>
                    <a:lnTo>
                      <a:pt x="502" y="375"/>
                    </a:lnTo>
                    <a:lnTo>
                      <a:pt x="505" y="375"/>
                    </a:lnTo>
                    <a:lnTo>
                      <a:pt x="510" y="375"/>
                    </a:lnTo>
                    <a:lnTo>
                      <a:pt x="511" y="379"/>
                    </a:lnTo>
                    <a:lnTo>
                      <a:pt x="511" y="384"/>
                    </a:lnTo>
                    <a:lnTo>
                      <a:pt x="511" y="384"/>
                    </a:lnTo>
                    <a:lnTo>
                      <a:pt x="511" y="386"/>
                    </a:lnTo>
                    <a:lnTo>
                      <a:pt x="516" y="386"/>
                    </a:lnTo>
                    <a:lnTo>
                      <a:pt x="521" y="389"/>
                    </a:lnTo>
                    <a:lnTo>
                      <a:pt x="526" y="389"/>
                    </a:lnTo>
                    <a:lnTo>
                      <a:pt x="530" y="389"/>
                    </a:lnTo>
                    <a:lnTo>
                      <a:pt x="535" y="390"/>
                    </a:lnTo>
                    <a:lnTo>
                      <a:pt x="537" y="390"/>
                    </a:lnTo>
                    <a:lnTo>
                      <a:pt x="540" y="390"/>
                    </a:lnTo>
                    <a:lnTo>
                      <a:pt x="568" y="406"/>
                    </a:lnTo>
                    <a:lnTo>
                      <a:pt x="568" y="406"/>
                    </a:lnTo>
                    <a:lnTo>
                      <a:pt x="570" y="406"/>
                    </a:lnTo>
                    <a:lnTo>
                      <a:pt x="573" y="406"/>
                    </a:lnTo>
                    <a:lnTo>
                      <a:pt x="578" y="406"/>
                    </a:lnTo>
                    <a:lnTo>
                      <a:pt x="582" y="406"/>
                    </a:lnTo>
                    <a:lnTo>
                      <a:pt x="586" y="406"/>
                    </a:lnTo>
                    <a:lnTo>
                      <a:pt x="586" y="403"/>
                    </a:lnTo>
                    <a:lnTo>
                      <a:pt x="584" y="398"/>
                    </a:lnTo>
                    <a:lnTo>
                      <a:pt x="575" y="386"/>
                    </a:lnTo>
                    <a:lnTo>
                      <a:pt x="575" y="386"/>
                    </a:lnTo>
                    <a:lnTo>
                      <a:pt x="578" y="386"/>
                    </a:lnTo>
                    <a:lnTo>
                      <a:pt x="579" y="384"/>
                    </a:lnTo>
                    <a:lnTo>
                      <a:pt x="584" y="381"/>
                    </a:lnTo>
                    <a:lnTo>
                      <a:pt x="584" y="381"/>
                    </a:lnTo>
                    <a:lnTo>
                      <a:pt x="584" y="381"/>
                    </a:lnTo>
                    <a:lnTo>
                      <a:pt x="586" y="384"/>
                    </a:lnTo>
                    <a:lnTo>
                      <a:pt x="590" y="386"/>
                    </a:lnTo>
                    <a:lnTo>
                      <a:pt x="595" y="390"/>
                    </a:lnTo>
                    <a:lnTo>
                      <a:pt x="600" y="395"/>
                    </a:lnTo>
                    <a:lnTo>
                      <a:pt x="605" y="398"/>
                    </a:lnTo>
                    <a:lnTo>
                      <a:pt x="605" y="395"/>
                    </a:lnTo>
                    <a:lnTo>
                      <a:pt x="600" y="389"/>
                    </a:lnTo>
                    <a:lnTo>
                      <a:pt x="594" y="375"/>
                    </a:lnTo>
                    <a:lnTo>
                      <a:pt x="594" y="375"/>
                    </a:lnTo>
                    <a:lnTo>
                      <a:pt x="590" y="371"/>
                    </a:lnTo>
                    <a:lnTo>
                      <a:pt x="594" y="367"/>
                    </a:lnTo>
                    <a:lnTo>
                      <a:pt x="594" y="365"/>
                    </a:lnTo>
                    <a:lnTo>
                      <a:pt x="595" y="365"/>
                    </a:lnTo>
                    <a:lnTo>
                      <a:pt x="614" y="390"/>
                    </a:lnTo>
                    <a:lnTo>
                      <a:pt x="628" y="386"/>
                    </a:lnTo>
                    <a:lnTo>
                      <a:pt x="628" y="386"/>
                    </a:lnTo>
                    <a:lnTo>
                      <a:pt x="628" y="389"/>
                    </a:lnTo>
                    <a:lnTo>
                      <a:pt x="631" y="389"/>
                    </a:lnTo>
                    <a:lnTo>
                      <a:pt x="636" y="390"/>
                    </a:lnTo>
                    <a:lnTo>
                      <a:pt x="638" y="395"/>
                    </a:lnTo>
                    <a:lnTo>
                      <a:pt x="642" y="400"/>
                    </a:lnTo>
                    <a:lnTo>
                      <a:pt x="647" y="406"/>
                    </a:lnTo>
                    <a:lnTo>
                      <a:pt x="652" y="414"/>
                    </a:lnTo>
                    <a:lnTo>
                      <a:pt x="657" y="420"/>
                    </a:lnTo>
                    <a:lnTo>
                      <a:pt x="657" y="420"/>
                    </a:lnTo>
                    <a:lnTo>
                      <a:pt x="661" y="430"/>
                    </a:lnTo>
                    <a:lnTo>
                      <a:pt x="666" y="433"/>
                    </a:lnTo>
                    <a:lnTo>
                      <a:pt x="668" y="433"/>
                    </a:lnTo>
                    <a:lnTo>
                      <a:pt x="668" y="433"/>
                    </a:lnTo>
                    <a:lnTo>
                      <a:pt x="671" y="430"/>
                    </a:lnTo>
                    <a:lnTo>
                      <a:pt x="673" y="428"/>
                    </a:lnTo>
                    <a:lnTo>
                      <a:pt x="673" y="425"/>
                    </a:lnTo>
                    <a:lnTo>
                      <a:pt x="673" y="424"/>
                    </a:lnTo>
                    <a:lnTo>
                      <a:pt x="703" y="444"/>
                    </a:lnTo>
                    <a:lnTo>
                      <a:pt x="703" y="444"/>
                    </a:lnTo>
                    <a:lnTo>
                      <a:pt x="703" y="444"/>
                    </a:lnTo>
                    <a:lnTo>
                      <a:pt x="701" y="449"/>
                    </a:lnTo>
                    <a:lnTo>
                      <a:pt x="701" y="452"/>
                    </a:lnTo>
                    <a:lnTo>
                      <a:pt x="701" y="455"/>
                    </a:lnTo>
                    <a:lnTo>
                      <a:pt x="701" y="458"/>
                    </a:lnTo>
                    <a:lnTo>
                      <a:pt x="703" y="458"/>
                    </a:lnTo>
                    <a:lnTo>
                      <a:pt x="710" y="454"/>
                    </a:lnTo>
                    <a:lnTo>
                      <a:pt x="717" y="447"/>
                    </a:lnTo>
                    <a:lnTo>
                      <a:pt x="717" y="447"/>
                    </a:lnTo>
                    <a:lnTo>
                      <a:pt x="720" y="444"/>
                    </a:lnTo>
                    <a:lnTo>
                      <a:pt x="720" y="444"/>
                    </a:lnTo>
                    <a:lnTo>
                      <a:pt x="720" y="444"/>
                    </a:lnTo>
                    <a:lnTo>
                      <a:pt x="721" y="444"/>
                    </a:lnTo>
                    <a:lnTo>
                      <a:pt x="725" y="447"/>
                    </a:lnTo>
                    <a:lnTo>
                      <a:pt x="729" y="449"/>
                    </a:lnTo>
                    <a:lnTo>
                      <a:pt x="734" y="455"/>
                    </a:lnTo>
                    <a:lnTo>
                      <a:pt x="739" y="468"/>
                    </a:lnTo>
                    <a:lnTo>
                      <a:pt x="739" y="468"/>
                    </a:lnTo>
                    <a:lnTo>
                      <a:pt x="740" y="469"/>
                    </a:lnTo>
                    <a:lnTo>
                      <a:pt x="744" y="474"/>
                    </a:lnTo>
                    <a:lnTo>
                      <a:pt x="745" y="479"/>
                    </a:lnTo>
                    <a:lnTo>
                      <a:pt x="748" y="482"/>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31" name="Freeform 156"/>
              <p:cNvSpPr>
                <a:spLocks/>
              </p:cNvSpPr>
              <p:nvPr/>
            </p:nvSpPr>
            <p:spPr bwMode="auto">
              <a:xfrm>
                <a:off x="1939471" y="5679866"/>
                <a:ext cx="70733" cy="53206"/>
              </a:xfrm>
              <a:custGeom>
                <a:avLst/>
                <a:gdLst>
                  <a:gd name="T0" fmla="*/ 0 w 40"/>
                  <a:gd name="T1" fmla="*/ 14 h 31"/>
                  <a:gd name="T2" fmla="*/ 0 w 40"/>
                  <a:gd name="T3" fmla="*/ 9 h 31"/>
                  <a:gd name="T4" fmla="*/ 1 w 40"/>
                  <a:gd name="T5" fmla="*/ 4 h 31"/>
                  <a:gd name="T6" fmla="*/ 19 w 40"/>
                  <a:gd name="T7" fmla="*/ 0 h 31"/>
                  <a:gd name="T8" fmla="*/ 39 w 40"/>
                  <a:gd name="T9" fmla="*/ 18 h 31"/>
                  <a:gd name="T10" fmla="*/ 30 w 40"/>
                  <a:gd name="T11" fmla="*/ 20 h 31"/>
                  <a:gd name="T12" fmla="*/ 30 w 40"/>
                  <a:gd name="T13" fmla="*/ 20 h 31"/>
                  <a:gd name="T14" fmla="*/ 24 w 40"/>
                  <a:gd name="T15" fmla="*/ 14 h 31"/>
                  <a:gd name="T16" fmla="*/ 16 w 40"/>
                  <a:gd name="T17" fmla="*/ 18 h 31"/>
                  <a:gd name="T18" fmla="*/ 24 w 40"/>
                  <a:gd name="T19" fmla="*/ 25 h 31"/>
                  <a:gd name="T20" fmla="*/ 19 w 40"/>
                  <a:gd name="T21" fmla="*/ 30 h 31"/>
                  <a:gd name="T22" fmla="*/ 0 w 40"/>
                  <a:gd name="T2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31">
                    <a:moveTo>
                      <a:pt x="0" y="14"/>
                    </a:moveTo>
                    <a:lnTo>
                      <a:pt x="0" y="9"/>
                    </a:lnTo>
                    <a:lnTo>
                      <a:pt x="1" y="4"/>
                    </a:lnTo>
                    <a:lnTo>
                      <a:pt x="19" y="0"/>
                    </a:lnTo>
                    <a:lnTo>
                      <a:pt x="39" y="18"/>
                    </a:lnTo>
                    <a:lnTo>
                      <a:pt x="30" y="20"/>
                    </a:lnTo>
                    <a:lnTo>
                      <a:pt x="30" y="20"/>
                    </a:lnTo>
                    <a:lnTo>
                      <a:pt x="24" y="14"/>
                    </a:lnTo>
                    <a:lnTo>
                      <a:pt x="16" y="18"/>
                    </a:lnTo>
                    <a:lnTo>
                      <a:pt x="24" y="25"/>
                    </a:lnTo>
                    <a:lnTo>
                      <a:pt x="19" y="30"/>
                    </a:lnTo>
                    <a:lnTo>
                      <a:pt x="0" y="14"/>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32" name="Freeform 157"/>
              <p:cNvSpPr>
                <a:spLocks/>
              </p:cNvSpPr>
              <p:nvPr/>
            </p:nvSpPr>
            <p:spPr bwMode="auto">
              <a:xfrm>
                <a:off x="1939471" y="5679866"/>
                <a:ext cx="70733" cy="53206"/>
              </a:xfrm>
              <a:custGeom>
                <a:avLst/>
                <a:gdLst>
                  <a:gd name="T0" fmla="*/ 0 w 40"/>
                  <a:gd name="T1" fmla="*/ 14 h 31"/>
                  <a:gd name="T2" fmla="*/ 0 w 40"/>
                  <a:gd name="T3" fmla="*/ 9 h 31"/>
                  <a:gd name="T4" fmla="*/ 1 w 40"/>
                  <a:gd name="T5" fmla="*/ 4 h 31"/>
                  <a:gd name="T6" fmla="*/ 19 w 40"/>
                  <a:gd name="T7" fmla="*/ 0 h 31"/>
                  <a:gd name="T8" fmla="*/ 39 w 40"/>
                  <a:gd name="T9" fmla="*/ 18 h 31"/>
                  <a:gd name="T10" fmla="*/ 30 w 40"/>
                  <a:gd name="T11" fmla="*/ 20 h 31"/>
                  <a:gd name="T12" fmla="*/ 30 w 40"/>
                  <a:gd name="T13" fmla="*/ 20 h 31"/>
                  <a:gd name="T14" fmla="*/ 24 w 40"/>
                  <a:gd name="T15" fmla="*/ 14 h 31"/>
                  <a:gd name="T16" fmla="*/ 16 w 40"/>
                  <a:gd name="T17" fmla="*/ 18 h 31"/>
                  <a:gd name="T18" fmla="*/ 24 w 40"/>
                  <a:gd name="T19" fmla="*/ 25 h 31"/>
                  <a:gd name="T20" fmla="*/ 19 w 40"/>
                  <a:gd name="T21" fmla="*/ 30 h 31"/>
                  <a:gd name="T22" fmla="*/ 0 w 40"/>
                  <a:gd name="T2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31">
                    <a:moveTo>
                      <a:pt x="0" y="14"/>
                    </a:moveTo>
                    <a:lnTo>
                      <a:pt x="0" y="9"/>
                    </a:lnTo>
                    <a:lnTo>
                      <a:pt x="1" y="4"/>
                    </a:lnTo>
                    <a:lnTo>
                      <a:pt x="19" y="0"/>
                    </a:lnTo>
                    <a:lnTo>
                      <a:pt x="39" y="18"/>
                    </a:lnTo>
                    <a:lnTo>
                      <a:pt x="30" y="20"/>
                    </a:lnTo>
                    <a:lnTo>
                      <a:pt x="30" y="20"/>
                    </a:lnTo>
                    <a:lnTo>
                      <a:pt x="24" y="14"/>
                    </a:lnTo>
                    <a:lnTo>
                      <a:pt x="16" y="18"/>
                    </a:lnTo>
                    <a:lnTo>
                      <a:pt x="24" y="25"/>
                    </a:lnTo>
                    <a:lnTo>
                      <a:pt x="19" y="30"/>
                    </a:lnTo>
                    <a:lnTo>
                      <a:pt x="0" y="14"/>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33" name="Freeform 158"/>
              <p:cNvSpPr>
                <a:spLocks/>
              </p:cNvSpPr>
              <p:nvPr/>
            </p:nvSpPr>
            <p:spPr bwMode="auto">
              <a:xfrm>
                <a:off x="1992520" y="5729640"/>
                <a:ext cx="53050" cy="54923"/>
              </a:xfrm>
              <a:custGeom>
                <a:avLst/>
                <a:gdLst>
                  <a:gd name="T0" fmla="*/ 8 w 30"/>
                  <a:gd name="T1" fmla="*/ 0 h 32"/>
                  <a:gd name="T2" fmla="*/ 0 w 30"/>
                  <a:gd name="T3" fmla="*/ 4 h 32"/>
                  <a:gd name="T4" fmla="*/ 14 w 30"/>
                  <a:gd name="T5" fmla="*/ 21 h 32"/>
                  <a:gd name="T6" fmla="*/ 29 w 30"/>
                  <a:gd name="T7" fmla="*/ 31 h 32"/>
                  <a:gd name="T8" fmla="*/ 19 w 30"/>
                  <a:gd name="T9" fmla="*/ 9 h 32"/>
                  <a:gd name="T10" fmla="*/ 8 w 30"/>
                  <a:gd name="T11" fmla="*/ 0 h 32"/>
                </a:gdLst>
                <a:ahLst/>
                <a:cxnLst>
                  <a:cxn ang="0">
                    <a:pos x="T0" y="T1"/>
                  </a:cxn>
                  <a:cxn ang="0">
                    <a:pos x="T2" y="T3"/>
                  </a:cxn>
                  <a:cxn ang="0">
                    <a:pos x="T4" y="T5"/>
                  </a:cxn>
                  <a:cxn ang="0">
                    <a:pos x="T6" y="T7"/>
                  </a:cxn>
                  <a:cxn ang="0">
                    <a:pos x="T8" y="T9"/>
                  </a:cxn>
                  <a:cxn ang="0">
                    <a:pos x="T10" y="T11"/>
                  </a:cxn>
                </a:cxnLst>
                <a:rect l="0" t="0" r="r" b="b"/>
                <a:pathLst>
                  <a:path w="30" h="32">
                    <a:moveTo>
                      <a:pt x="8" y="0"/>
                    </a:moveTo>
                    <a:lnTo>
                      <a:pt x="0" y="4"/>
                    </a:lnTo>
                    <a:lnTo>
                      <a:pt x="14" y="21"/>
                    </a:lnTo>
                    <a:lnTo>
                      <a:pt x="29" y="31"/>
                    </a:lnTo>
                    <a:lnTo>
                      <a:pt x="19" y="9"/>
                    </a:lnTo>
                    <a:lnTo>
                      <a:pt x="8" y="0"/>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34" name="Freeform 159"/>
              <p:cNvSpPr>
                <a:spLocks/>
              </p:cNvSpPr>
              <p:nvPr/>
            </p:nvSpPr>
            <p:spPr bwMode="auto">
              <a:xfrm>
                <a:off x="1992520" y="5729640"/>
                <a:ext cx="53050" cy="54923"/>
              </a:xfrm>
              <a:custGeom>
                <a:avLst/>
                <a:gdLst>
                  <a:gd name="T0" fmla="*/ 8 w 30"/>
                  <a:gd name="T1" fmla="*/ 0 h 32"/>
                  <a:gd name="T2" fmla="*/ 0 w 30"/>
                  <a:gd name="T3" fmla="*/ 4 h 32"/>
                  <a:gd name="T4" fmla="*/ 14 w 30"/>
                  <a:gd name="T5" fmla="*/ 21 h 32"/>
                  <a:gd name="T6" fmla="*/ 29 w 30"/>
                  <a:gd name="T7" fmla="*/ 31 h 32"/>
                  <a:gd name="T8" fmla="*/ 19 w 30"/>
                  <a:gd name="T9" fmla="*/ 9 h 32"/>
                  <a:gd name="T10" fmla="*/ 8 w 30"/>
                  <a:gd name="T11" fmla="*/ 0 h 32"/>
                </a:gdLst>
                <a:ahLst/>
                <a:cxnLst>
                  <a:cxn ang="0">
                    <a:pos x="T0" y="T1"/>
                  </a:cxn>
                  <a:cxn ang="0">
                    <a:pos x="T2" y="T3"/>
                  </a:cxn>
                  <a:cxn ang="0">
                    <a:pos x="T4" y="T5"/>
                  </a:cxn>
                  <a:cxn ang="0">
                    <a:pos x="T6" y="T7"/>
                  </a:cxn>
                  <a:cxn ang="0">
                    <a:pos x="T8" y="T9"/>
                  </a:cxn>
                  <a:cxn ang="0">
                    <a:pos x="T10" y="T11"/>
                  </a:cxn>
                </a:cxnLst>
                <a:rect l="0" t="0" r="r" b="b"/>
                <a:pathLst>
                  <a:path w="30" h="32">
                    <a:moveTo>
                      <a:pt x="8" y="0"/>
                    </a:moveTo>
                    <a:lnTo>
                      <a:pt x="0" y="4"/>
                    </a:lnTo>
                    <a:lnTo>
                      <a:pt x="14" y="21"/>
                    </a:lnTo>
                    <a:lnTo>
                      <a:pt x="29" y="31"/>
                    </a:lnTo>
                    <a:lnTo>
                      <a:pt x="19" y="9"/>
                    </a:lnTo>
                    <a:lnTo>
                      <a:pt x="8" y="0"/>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35" name="Freeform 160"/>
              <p:cNvSpPr>
                <a:spLocks/>
              </p:cNvSpPr>
              <p:nvPr/>
            </p:nvSpPr>
            <p:spPr bwMode="auto">
              <a:xfrm>
                <a:off x="1992520" y="5669568"/>
                <a:ext cx="45976" cy="56639"/>
              </a:xfrm>
              <a:custGeom>
                <a:avLst/>
                <a:gdLst>
                  <a:gd name="T0" fmla="*/ 4 w 26"/>
                  <a:gd name="T1" fmla="*/ 0 h 33"/>
                  <a:gd name="T2" fmla="*/ 25 w 26"/>
                  <a:gd name="T3" fmla="*/ 20 h 33"/>
                  <a:gd name="T4" fmla="*/ 23 w 26"/>
                  <a:gd name="T5" fmla="*/ 32 h 33"/>
                  <a:gd name="T6" fmla="*/ 14 w 26"/>
                  <a:gd name="T7" fmla="*/ 30 h 33"/>
                  <a:gd name="T8" fmla="*/ 14 w 26"/>
                  <a:gd name="T9" fmla="*/ 20 h 33"/>
                  <a:gd name="T10" fmla="*/ 0 w 26"/>
                  <a:gd name="T11" fmla="*/ 1 h 33"/>
                  <a:gd name="T12" fmla="*/ 4 w 26"/>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26" h="33">
                    <a:moveTo>
                      <a:pt x="4" y="0"/>
                    </a:moveTo>
                    <a:lnTo>
                      <a:pt x="25" y="20"/>
                    </a:lnTo>
                    <a:lnTo>
                      <a:pt x="23" y="32"/>
                    </a:lnTo>
                    <a:lnTo>
                      <a:pt x="14" y="30"/>
                    </a:lnTo>
                    <a:lnTo>
                      <a:pt x="14" y="20"/>
                    </a:lnTo>
                    <a:lnTo>
                      <a:pt x="0" y="1"/>
                    </a:lnTo>
                    <a:lnTo>
                      <a:pt x="4" y="0"/>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36" name="Freeform 161"/>
              <p:cNvSpPr>
                <a:spLocks/>
              </p:cNvSpPr>
              <p:nvPr/>
            </p:nvSpPr>
            <p:spPr bwMode="auto">
              <a:xfrm>
                <a:off x="1992520" y="5669568"/>
                <a:ext cx="45976" cy="56639"/>
              </a:xfrm>
              <a:custGeom>
                <a:avLst/>
                <a:gdLst>
                  <a:gd name="T0" fmla="*/ 4 w 26"/>
                  <a:gd name="T1" fmla="*/ 0 h 33"/>
                  <a:gd name="T2" fmla="*/ 25 w 26"/>
                  <a:gd name="T3" fmla="*/ 20 h 33"/>
                  <a:gd name="T4" fmla="*/ 23 w 26"/>
                  <a:gd name="T5" fmla="*/ 32 h 33"/>
                  <a:gd name="T6" fmla="*/ 14 w 26"/>
                  <a:gd name="T7" fmla="*/ 30 h 33"/>
                  <a:gd name="T8" fmla="*/ 14 w 26"/>
                  <a:gd name="T9" fmla="*/ 20 h 33"/>
                  <a:gd name="T10" fmla="*/ 0 w 26"/>
                  <a:gd name="T11" fmla="*/ 1 h 33"/>
                  <a:gd name="T12" fmla="*/ 4 w 26"/>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26" h="33">
                    <a:moveTo>
                      <a:pt x="4" y="0"/>
                    </a:moveTo>
                    <a:lnTo>
                      <a:pt x="25" y="20"/>
                    </a:lnTo>
                    <a:lnTo>
                      <a:pt x="23" y="32"/>
                    </a:lnTo>
                    <a:lnTo>
                      <a:pt x="14" y="30"/>
                    </a:lnTo>
                    <a:lnTo>
                      <a:pt x="14" y="20"/>
                    </a:lnTo>
                    <a:lnTo>
                      <a:pt x="0" y="1"/>
                    </a:lnTo>
                    <a:lnTo>
                      <a:pt x="4" y="0"/>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37" name="Freeform 162"/>
              <p:cNvSpPr>
                <a:spLocks/>
              </p:cNvSpPr>
              <p:nvPr/>
            </p:nvSpPr>
            <p:spPr bwMode="auto">
              <a:xfrm>
                <a:off x="2105693" y="5781130"/>
                <a:ext cx="68964" cy="61788"/>
              </a:xfrm>
              <a:custGeom>
                <a:avLst/>
                <a:gdLst>
                  <a:gd name="T0" fmla="*/ 3 w 39"/>
                  <a:gd name="T1" fmla="*/ 0 h 36"/>
                  <a:gd name="T2" fmla="*/ 14 w 39"/>
                  <a:gd name="T3" fmla="*/ 1 h 36"/>
                  <a:gd name="T4" fmla="*/ 38 w 39"/>
                  <a:gd name="T5" fmla="*/ 28 h 36"/>
                  <a:gd name="T6" fmla="*/ 33 w 39"/>
                  <a:gd name="T7" fmla="*/ 35 h 36"/>
                  <a:gd name="T8" fmla="*/ 19 w 39"/>
                  <a:gd name="T9" fmla="*/ 23 h 36"/>
                  <a:gd name="T10" fmla="*/ 9 w 39"/>
                  <a:gd name="T11" fmla="*/ 20 h 36"/>
                  <a:gd name="T12" fmla="*/ 0 w 39"/>
                  <a:gd name="T13" fmla="*/ 9 h 36"/>
                  <a:gd name="T14" fmla="*/ 3 w 39"/>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6">
                    <a:moveTo>
                      <a:pt x="3" y="0"/>
                    </a:moveTo>
                    <a:lnTo>
                      <a:pt x="14" y="1"/>
                    </a:lnTo>
                    <a:lnTo>
                      <a:pt x="38" y="28"/>
                    </a:lnTo>
                    <a:lnTo>
                      <a:pt x="33" y="35"/>
                    </a:lnTo>
                    <a:lnTo>
                      <a:pt x="19" y="23"/>
                    </a:lnTo>
                    <a:lnTo>
                      <a:pt x="9" y="20"/>
                    </a:lnTo>
                    <a:lnTo>
                      <a:pt x="0" y="9"/>
                    </a:lnTo>
                    <a:lnTo>
                      <a:pt x="3" y="0"/>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38" name="Freeform 163"/>
              <p:cNvSpPr>
                <a:spLocks/>
              </p:cNvSpPr>
              <p:nvPr/>
            </p:nvSpPr>
            <p:spPr bwMode="auto">
              <a:xfrm>
                <a:off x="2105693" y="5781130"/>
                <a:ext cx="68964" cy="61788"/>
              </a:xfrm>
              <a:custGeom>
                <a:avLst/>
                <a:gdLst>
                  <a:gd name="T0" fmla="*/ 3 w 39"/>
                  <a:gd name="T1" fmla="*/ 0 h 36"/>
                  <a:gd name="T2" fmla="*/ 14 w 39"/>
                  <a:gd name="T3" fmla="*/ 1 h 36"/>
                  <a:gd name="T4" fmla="*/ 38 w 39"/>
                  <a:gd name="T5" fmla="*/ 28 h 36"/>
                  <a:gd name="T6" fmla="*/ 33 w 39"/>
                  <a:gd name="T7" fmla="*/ 35 h 36"/>
                  <a:gd name="T8" fmla="*/ 19 w 39"/>
                  <a:gd name="T9" fmla="*/ 23 h 36"/>
                  <a:gd name="T10" fmla="*/ 9 w 39"/>
                  <a:gd name="T11" fmla="*/ 20 h 36"/>
                  <a:gd name="T12" fmla="*/ 0 w 39"/>
                  <a:gd name="T13" fmla="*/ 9 h 36"/>
                  <a:gd name="T14" fmla="*/ 3 w 39"/>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6">
                    <a:moveTo>
                      <a:pt x="3" y="0"/>
                    </a:moveTo>
                    <a:lnTo>
                      <a:pt x="14" y="1"/>
                    </a:lnTo>
                    <a:lnTo>
                      <a:pt x="38" y="28"/>
                    </a:lnTo>
                    <a:lnTo>
                      <a:pt x="33" y="35"/>
                    </a:lnTo>
                    <a:lnTo>
                      <a:pt x="19" y="23"/>
                    </a:lnTo>
                    <a:lnTo>
                      <a:pt x="9" y="20"/>
                    </a:lnTo>
                    <a:lnTo>
                      <a:pt x="0" y="9"/>
                    </a:lnTo>
                    <a:lnTo>
                      <a:pt x="3" y="0"/>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39" name="Freeform 164"/>
              <p:cNvSpPr>
                <a:spLocks/>
              </p:cNvSpPr>
              <p:nvPr/>
            </p:nvSpPr>
            <p:spPr bwMode="auto">
              <a:xfrm>
                <a:off x="2158742" y="5880677"/>
                <a:ext cx="65428" cy="51490"/>
              </a:xfrm>
              <a:custGeom>
                <a:avLst/>
                <a:gdLst>
                  <a:gd name="T0" fmla="*/ 0 w 37"/>
                  <a:gd name="T1" fmla="*/ 1 h 30"/>
                  <a:gd name="T2" fmla="*/ 17 w 37"/>
                  <a:gd name="T3" fmla="*/ 1 h 30"/>
                  <a:gd name="T4" fmla="*/ 17 w 37"/>
                  <a:gd name="T5" fmla="*/ 16 h 30"/>
                  <a:gd name="T6" fmla="*/ 26 w 37"/>
                  <a:gd name="T7" fmla="*/ 14 h 30"/>
                  <a:gd name="T8" fmla="*/ 23 w 37"/>
                  <a:gd name="T9" fmla="*/ 0 h 30"/>
                  <a:gd name="T10" fmla="*/ 26 w 37"/>
                  <a:gd name="T11" fmla="*/ 0 h 30"/>
                  <a:gd name="T12" fmla="*/ 28 w 37"/>
                  <a:gd name="T13" fmla="*/ 1 h 30"/>
                  <a:gd name="T14" fmla="*/ 31 w 37"/>
                  <a:gd name="T15" fmla="*/ 4 h 30"/>
                  <a:gd name="T16" fmla="*/ 32 w 37"/>
                  <a:gd name="T17" fmla="*/ 6 h 30"/>
                  <a:gd name="T18" fmla="*/ 36 w 37"/>
                  <a:gd name="T19" fmla="*/ 11 h 30"/>
                  <a:gd name="T20" fmla="*/ 36 w 37"/>
                  <a:gd name="T21" fmla="*/ 16 h 30"/>
                  <a:gd name="T22" fmla="*/ 32 w 37"/>
                  <a:gd name="T23" fmla="*/ 20 h 30"/>
                  <a:gd name="T24" fmla="*/ 31 w 37"/>
                  <a:gd name="T25" fmla="*/ 29 h 30"/>
                  <a:gd name="T26" fmla="*/ 28 w 37"/>
                  <a:gd name="T27" fmla="*/ 29 h 30"/>
                  <a:gd name="T28" fmla="*/ 26 w 37"/>
                  <a:gd name="T29" fmla="*/ 29 h 30"/>
                  <a:gd name="T30" fmla="*/ 23 w 37"/>
                  <a:gd name="T31" fmla="*/ 29 h 30"/>
                  <a:gd name="T32" fmla="*/ 18 w 37"/>
                  <a:gd name="T33" fmla="*/ 25 h 30"/>
                  <a:gd name="T34" fmla="*/ 17 w 37"/>
                  <a:gd name="T35" fmla="*/ 25 h 30"/>
                  <a:gd name="T36" fmla="*/ 14 w 37"/>
                  <a:gd name="T37" fmla="*/ 25 h 30"/>
                  <a:gd name="T38" fmla="*/ 12 w 37"/>
                  <a:gd name="T39" fmla="*/ 25 h 30"/>
                  <a:gd name="T40" fmla="*/ 12 w 37"/>
                  <a:gd name="T41" fmla="*/ 25 h 30"/>
                  <a:gd name="T42" fmla="*/ 3 w 37"/>
                  <a:gd name="T43" fmla="*/ 14 h 30"/>
                  <a:gd name="T44" fmla="*/ 0 w 37"/>
                  <a:gd name="T4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30">
                    <a:moveTo>
                      <a:pt x="0" y="1"/>
                    </a:moveTo>
                    <a:lnTo>
                      <a:pt x="17" y="1"/>
                    </a:lnTo>
                    <a:lnTo>
                      <a:pt x="17" y="16"/>
                    </a:lnTo>
                    <a:lnTo>
                      <a:pt x="26" y="14"/>
                    </a:lnTo>
                    <a:lnTo>
                      <a:pt x="23" y="0"/>
                    </a:lnTo>
                    <a:lnTo>
                      <a:pt x="26" y="0"/>
                    </a:lnTo>
                    <a:lnTo>
                      <a:pt x="28" y="1"/>
                    </a:lnTo>
                    <a:lnTo>
                      <a:pt x="31" y="4"/>
                    </a:lnTo>
                    <a:lnTo>
                      <a:pt x="32" y="6"/>
                    </a:lnTo>
                    <a:lnTo>
                      <a:pt x="36" y="11"/>
                    </a:lnTo>
                    <a:lnTo>
                      <a:pt x="36" y="16"/>
                    </a:lnTo>
                    <a:lnTo>
                      <a:pt x="32" y="20"/>
                    </a:lnTo>
                    <a:lnTo>
                      <a:pt x="31" y="29"/>
                    </a:lnTo>
                    <a:lnTo>
                      <a:pt x="28" y="29"/>
                    </a:lnTo>
                    <a:lnTo>
                      <a:pt x="26" y="29"/>
                    </a:lnTo>
                    <a:lnTo>
                      <a:pt x="23" y="29"/>
                    </a:lnTo>
                    <a:lnTo>
                      <a:pt x="18" y="25"/>
                    </a:lnTo>
                    <a:lnTo>
                      <a:pt x="17" y="25"/>
                    </a:lnTo>
                    <a:lnTo>
                      <a:pt x="14" y="25"/>
                    </a:lnTo>
                    <a:lnTo>
                      <a:pt x="12" y="25"/>
                    </a:lnTo>
                    <a:lnTo>
                      <a:pt x="12" y="25"/>
                    </a:lnTo>
                    <a:lnTo>
                      <a:pt x="3" y="14"/>
                    </a:lnTo>
                    <a:lnTo>
                      <a:pt x="0" y="1"/>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40" name="Freeform 165"/>
              <p:cNvSpPr>
                <a:spLocks/>
              </p:cNvSpPr>
              <p:nvPr/>
            </p:nvSpPr>
            <p:spPr bwMode="auto">
              <a:xfrm>
                <a:off x="2158742" y="5880677"/>
                <a:ext cx="65428" cy="51490"/>
              </a:xfrm>
              <a:custGeom>
                <a:avLst/>
                <a:gdLst>
                  <a:gd name="T0" fmla="*/ 0 w 37"/>
                  <a:gd name="T1" fmla="*/ 1 h 30"/>
                  <a:gd name="T2" fmla="*/ 17 w 37"/>
                  <a:gd name="T3" fmla="*/ 1 h 30"/>
                  <a:gd name="T4" fmla="*/ 17 w 37"/>
                  <a:gd name="T5" fmla="*/ 16 h 30"/>
                  <a:gd name="T6" fmla="*/ 26 w 37"/>
                  <a:gd name="T7" fmla="*/ 14 h 30"/>
                  <a:gd name="T8" fmla="*/ 23 w 37"/>
                  <a:gd name="T9" fmla="*/ 0 h 30"/>
                  <a:gd name="T10" fmla="*/ 23 w 37"/>
                  <a:gd name="T11" fmla="*/ 0 h 30"/>
                  <a:gd name="T12" fmla="*/ 26 w 37"/>
                  <a:gd name="T13" fmla="*/ 0 h 30"/>
                  <a:gd name="T14" fmla="*/ 28 w 37"/>
                  <a:gd name="T15" fmla="*/ 1 h 30"/>
                  <a:gd name="T16" fmla="*/ 31 w 37"/>
                  <a:gd name="T17" fmla="*/ 4 h 30"/>
                  <a:gd name="T18" fmla="*/ 32 w 37"/>
                  <a:gd name="T19" fmla="*/ 6 h 30"/>
                  <a:gd name="T20" fmla="*/ 36 w 37"/>
                  <a:gd name="T21" fmla="*/ 11 h 30"/>
                  <a:gd name="T22" fmla="*/ 36 w 37"/>
                  <a:gd name="T23" fmla="*/ 16 h 30"/>
                  <a:gd name="T24" fmla="*/ 32 w 37"/>
                  <a:gd name="T25" fmla="*/ 20 h 30"/>
                  <a:gd name="T26" fmla="*/ 31 w 37"/>
                  <a:gd name="T27" fmla="*/ 29 h 30"/>
                  <a:gd name="T28" fmla="*/ 31 w 37"/>
                  <a:gd name="T29" fmla="*/ 29 h 30"/>
                  <a:gd name="T30" fmla="*/ 28 w 37"/>
                  <a:gd name="T31" fmla="*/ 29 h 30"/>
                  <a:gd name="T32" fmla="*/ 26 w 37"/>
                  <a:gd name="T33" fmla="*/ 29 h 30"/>
                  <a:gd name="T34" fmla="*/ 23 w 37"/>
                  <a:gd name="T35" fmla="*/ 29 h 30"/>
                  <a:gd name="T36" fmla="*/ 18 w 37"/>
                  <a:gd name="T37" fmla="*/ 25 h 30"/>
                  <a:gd name="T38" fmla="*/ 17 w 37"/>
                  <a:gd name="T39" fmla="*/ 25 h 30"/>
                  <a:gd name="T40" fmla="*/ 14 w 37"/>
                  <a:gd name="T41" fmla="*/ 25 h 30"/>
                  <a:gd name="T42" fmla="*/ 12 w 37"/>
                  <a:gd name="T43" fmla="*/ 25 h 30"/>
                  <a:gd name="T44" fmla="*/ 12 w 37"/>
                  <a:gd name="T45" fmla="*/ 25 h 30"/>
                  <a:gd name="T46" fmla="*/ 3 w 37"/>
                  <a:gd name="T47" fmla="*/ 14 h 30"/>
                  <a:gd name="T48" fmla="*/ 0 w 37"/>
                  <a:gd name="T4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30">
                    <a:moveTo>
                      <a:pt x="0" y="1"/>
                    </a:moveTo>
                    <a:lnTo>
                      <a:pt x="17" y="1"/>
                    </a:lnTo>
                    <a:lnTo>
                      <a:pt x="17" y="16"/>
                    </a:lnTo>
                    <a:lnTo>
                      <a:pt x="26" y="14"/>
                    </a:lnTo>
                    <a:lnTo>
                      <a:pt x="23" y="0"/>
                    </a:lnTo>
                    <a:lnTo>
                      <a:pt x="23" y="0"/>
                    </a:lnTo>
                    <a:lnTo>
                      <a:pt x="26" y="0"/>
                    </a:lnTo>
                    <a:lnTo>
                      <a:pt x="28" y="1"/>
                    </a:lnTo>
                    <a:lnTo>
                      <a:pt x="31" y="4"/>
                    </a:lnTo>
                    <a:lnTo>
                      <a:pt x="32" y="6"/>
                    </a:lnTo>
                    <a:lnTo>
                      <a:pt x="36" y="11"/>
                    </a:lnTo>
                    <a:lnTo>
                      <a:pt x="36" y="16"/>
                    </a:lnTo>
                    <a:lnTo>
                      <a:pt x="32" y="20"/>
                    </a:lnTo>
                    <a:lnTo>
                      <a:pt x="31" y="29"/>
                    </a:lnTo>
                    <a:lnTo>
                      <a:pt x="31" y="29"/>
                    </a:lnTo>
                    <a:lnTo>
                      <a:pt x="28" y="29"/>
                    </a:lnTo>
                    <a:lnTo>
                      <a:pt x="26" y="29"/>
                    </a:lnTo>
                    <a:lnTo>
                      <a:pt x="23" y="29"/>
                    </a:lnTo>
                    <a:lnTo>
                      <a:pt x="18" y="25"/>
                    </a:lnTo>
                    <a:lnTo>
                      <a:pt x="17" y="25"/>
                    </a:lnTo>
                    <a:lnTo>
                      <a:pt x="14" y="25"/>
                    </a:lnTo>
                    <a:lnTo>
                      <a:pt x="12" y="25"/>
                    </a:lnTo>
                    <a:lnTo>
                      <a:pt x="12" y="25"/>
                    </a:lnTo>
                    <a:lnTo>
                      <a:pt x="3" y="14"/>
                    </a:lnTo>
                    <a:lnTo>
                      <a:pt x="0" y="1"/>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41" name="Freeform 166"/>
              <p:cNvSpPr>
                <a:spLocks/>
              </p:cNvSpPr>
              <p:nvPr/>
            </p:nvSpPr>
            <p:spPr bwMode="auto">
              <a:xfrm>
                <a:off x="2036728" y="5738222"/>
                <a:ext cx="49513" cy="44625"/>
              </a:xfrm>
              <a:custGeom>
                <a:avLst/>
                <a:gdLst>
                  <a:gd name="T0" fmla="*/ 0 w 28"/>
                  <a:gd name="T1" fmla="*/ 11 h 26"/>
                  <a:gd name="T2" fmla="*/ 0 w 28"/>
                  <a:gd name="T3" fmla="*/ 8 h 26"/>
                  <a:gd name="T4" fmla="*/ 0 w 28"/>
                  <a:gd name="T5" fmla="*/ 2 h 26"/>
                  <a:gd name="T6" fmla="*/ 6 w 28"/>
                  <a:gd name="T7" fmla="*/ 0 h 26"/>
                  <a:gd name="T8" fmla="*/ 10 w 28"/>
                  <a:gd name="T9" fmla="*/ 0 h 26"/>
                  <a:gd name="T10" fmla="*/ 16 w 28"/>
                  <a:gd name="T11" fmla="*/ 0 h 26"/>
                  <a:gd name="T12" fmla="*/ 20 w 28"/>
                  <a:gd name="T13" fmla="*/ 2 h 26"/>
                  <a:gd name="T14" fmla="*/ 20 w 28"/>
                  <a:gd name="T15" fmla="*/ 8 h 26"/>
                  <a:gd name="T16" fmla="*/ 27 w 28"/>
                  <a:gd name="T17" fmla="*/ 11 h 26"/>
                  <a:gd name="T18" fmla="*/ 20 w 28"/>
                  <a:gd name="T19" fmla="*/ 16 h 26"/>
                  <a:gd name="T20" fmla="*/ 20 w 28"/>
                  <a:gd name="T21" fmla="*/ 19 h 26"/>
                  <a:gd name="T22" fmla="*/ 16 w 28"/>
                  <a:gd name="T23" fmla="*/ 25 h 26"/>
                  <a:gd name="T24" fmla="*/ 10 w 28"/>
                  <a:gd name="T25" fmla="*/ 25 h 26"/>
                  <a:gd name="T26" fmla="*/ 6 w 28"/>
                  <a:gd name="T27" fmla="*/ 25 h 26"/>
                  <a:gd name="T28" fmla="*/ 0 w 28"/>
                  <a:gd name="T29" fmla="*/ 19 h 26"/>
                  <a:gd name="T30" fmla="*/ 0 w 28"/>
                  <a:gd name="T31" fmla="*/ 16 h 26"/>
                  <a:gd name="T32" fmla="*/ 0 w 28"/>
                  <a:gd name="T33"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6">
                    <a:moveTo>
                      <a:pt x="0" y="11"/>
                    </a:moveTo>
                    <a:lnTo>
                      <a:pt x="0" y="8"/>
                    </a:lnTo>
                    <a:lnTo>
                      <a:pt x="0" y="2"/>
                    </a:lnTo>
                    <a:lnTo>
                      <a:pt x="6" y="0"/>
                    </a:lnTo>
                    <a:lnTo>
                      <a:pt x="10" y="0"/>
                    </a:lnTo>
                    <a:lnTo>
                      <a:pt x="16" y="0"/>
                    </a:lnTo>
                    <a:lnTo>
                      <a:pt x="20" y="2"/>
                    </a:lnTo>
                    <a:lnTo>
                      <a:pt x="20" y="8"/>
                    </a:lnTo>
                    <a:lnTo>
                      <a:pt x="27" y="11"/>
                    </a:lnTo>
                    <a:lnTo>
                      <a:pt x="20" y="16"/>
                    </a:lnTo>
                    <a:lnTo>
                      <a:pt x="20" y="19"/>
                    </a:lnTo>
                    <a:lnTo>
                      <a:pt x="16" y="25"/>
                    </a:lnTo>
                    <a:lnTo>
                      <a:pt x="10" y="25"/>
                    </a:lnTo>
                    <a:lnTo>
                      <a:pt x="6" y="25"/>
                    </a:lnTo>
                    <a:lnTo>
                      <a:pt x="0" y="19"/>
                    </a:lnTo>
                    <a:lnTo>
                      <a:pt x="0" y="16"/>
                    </a:lnTo>
                    <a:lnTo>
                      <a:pt x="0" y="11"/>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42" name="Freeform 167"/>
              <p:cNvSpPr>
                <a:spLocks/>
              </p:cNvSpPr>
              <p:nvPr/>
            </p:nvSpPr>
            <p:spPr bwMode="auto">
              <a:xfrm>
                <a:off x="2036728" y="5738222"/>
                <a:ext cx="49513" cy="44625"/>
              </a:xfrm>
              <a:custGeom>
                <a:avLst/>
                <a:gdLst>
                  <a:gd name="T0" fmla="*/ 0 w 28"/>
                  <a:gd name="T1" fmla="*/ 11 h 26"/>
                  <a:gd name="T2" fmla="*/ 0 w 28"/>
                  <a:gd name="T3" fmla="*/ 11 h 26"/>
                  <a:gd name="T4" fmla="*/ 0 w 28"/>
                  <a:gd name="T5" fmla="*/ 8 h 26"/>
                  <a:gd name="T6" fmla="*/ 0 w 28"/>
                  <a:gd name="T7" fmla="*/ 2 h 26"/>
                  <a:gd name="T8" fmla="*/ 6 w 28"/>
                  <a:gd name="T9" fmla="*/ 0 h 26"/>
                  <a:gd name="T10" fmla="*/ 10 w 28"/>
                  <a:gd name="T11" fmla="*/ 0 h 26"/>
                  <a:gd name="T12" fmla="*/ 10 w 28"/>
                  <a:gd name="T13" fmla="*/ 0 h 26"/>
                  <a:gd name="T14" fmla="*/ 16 w 28"/>
                  <a:gd name="T15" fmla="*/ 0 h 26"/>
                  <a:gd name="T16" fmla="*/ 20 w 28"/>
                  <a:gd name="T17" fmla="*/ 2 h 26"/>
                  <a:gd name="T18" fmla="*/ 20 w 28"/>
                  <a:gd name="T19" fmla="*/ 8 h 26"/>
                  <a:gd name="T20" fmla="*/ 27 w 28"/>
                  <a:gd name="T21" fmla="*/ 11 h 26"/>
                  <a:gd name="T22" fmla="*/ 27 w 28"/>
                  <a:gd name="T23" fmla="*/ 11 h 26"/>
                  <a:gd name="T24" fmla="*/ 20 w 28"/>
                  <a:gd name="T25" fmla="*/ 16 h 26"/>
                  <a:gd name="T26" fmla="*/ 20 w 28"/>
                  <a:gd name="T27" fmla="*/ 19 h 26"/>
                  <a:gd name="T28" fmla="*/ 16 w 28"/>
                  <a:gd name="T29" fmla="*/ 25 h 26"/>
                  <a:gd name="T30" fmla="*/ 10 w 28"/>
                  <a:gd name="T31" fmla="*/ 25 h 26"/>
                  <a:gd name="T32" fmla="*/ 10 w 28"/>
                  <a:gd name="T33" fmla="*/ 25 h 26"/>
                  <a:gd name="T34" fmla="*/ 6 w 28"/>
                  <a:gd name="T35" fmla="*/ 25 h 26"/>
                  <a:gd name="T36" fmla="*/ 0 w 28"/>
                  <a:gd name="T37" fmla="*/ 19 h 26"/>
                  <a:gd name="T38" fmla="*/ 0 w 28"/>
                  <a:gd name="T39" fmla="*/ 16 h 26"/>
                  <a:gd name="T40" fmla="*/ 0 w 28"/>
                  <a:gd name="T4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6">
                    <a:moveTo>
                      <a:pt x="0" y="11"/>
                    </a:moveTo>
                    <a:lnTo>
                      <a:pt x="0" y="11"/>
                    </a:lnTo>
                    <a:lnTo>
                      <a:pt x="0" y="8"/>
                    </a:lnTo>
                    <a:lnTo>
                      <a:pt x="0" y="2"/>
                    </a:lnTo>
                    <a:lnTo>
                      <a:pt x="6" y="0"/>
                    </a:lnTo>
                    <a:lnTo>
                      <a:pt x="10" y="0"/>
                    </a:lnTo>
                    <a:lnTo>
                      <a:pt x="10" y="0"/>
                    </a:lnTo>
                    <a:lnTo>
                      <a:pt x="16" y="0"/>
                    </a:lnTo>
                    <a:lnTo>
                      <a:pt x="20" y="2"/>
                    </a:lnTo>
                    <a:lnTo>
                      <a:pt x="20" y="8"/>
                    </a:lnTo>
                    <a:lnTo>
                      <a:pt x="27" y="11"/>
                    </a:lnTo>
                    <a:lnTo>
                      <a:pt x="27" y="11"/>
                    </a:lnTo>
                    <a:lnTo>
                      <a:pt x="20" y="16"/>
                    </a:lnTo>
                    <a:lnTo>
                      <a:pt x="20" y="19"/>
                    </a:lnTo>
                    <a:lnTo>
                      <a:pt x="16" y="25"/>
                    </a:lnTo>
                    <a:lnTo>
                      <a:pt x="10" y="25"/>
                    </a:lnTo>
                    <a:lnTo>
                      <a:pt x="10" y="25"/>
                    </a:lnTo>
                    <a:lnTo>
                      <a:pt x="6" y="25"/>
                    </a:lnTo>
                    <a:lnTo>
                      <a:pt x="0" y="19"/>
                    </a:lnTo>
                    <a:lnTo>
                      <a:pt x="0" y="16"/>
                    </a:lnTo>
                    <a:lnTo>
                      <a:pt x="0" y="11"/>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43" name="Freeform 168"/>
              <p:cNvSpPr>
                <a:spLocks/>
              </p:cNvSpPr>
              <p:nvPr/>
            </p:nvSpPr>
            <p:spPr bwMode="auto">
              <a:xfrm>
                <a:off x="2068558" y="5738222"/>
                <a:ext cx="47745" cy="44625"/>
              </a:xfrm>
              <a:custGeom>
                <a:avLst/>
                <a:gdLst>
                  <a:gd name="T0" fmla="*/ 0 w 27"/>
                  <a:gd name="T1" fmla="*/ 11 h 26"/>
                  <a:gd name="T2" fmla="*/ 0 w 27"/>
                  <a:gd name="T3" fmla="*/ 2 h 26"/>
                  <a:gd name="T4" fmla="*/ 2 w 27"/>
                  <a:gd name="T5" fmla="*/ 0 h 26"/>
                  <a:gd name="T6" fmla="*/ 8 w 27"/>
                  <a:gd name="T7" fmla="*/ 0 h 26"/>
                  <a:gd name="T8" fmla="*/ 11 w 27"/>
                  <a:gd name="T9" fmla="*/ 0 h 26"/>
                  <a:gd name="T10" fmla="*/ 17 w 27"/>
                  <a:gd name="T11" fmla="*/ 0 h 26"/>
                  <a:gd name="T12" fmla="*/ 20 w 27"/>
                  <a:gd name="T13" fmla="*/ 0 h 26"/>
                  <a:gd name="T14" fmla="*/ 20 w 27"/>
                  <a:gd name="T15" fmla="*/ 2 h 26"/>
                  <a:gd name="T16" fmla="*/ 26 w 27"/>
                  <a:gd name="T17" fmla="*/ 11 h 26"/>
                  <a:gd name="T18" fmla="*/ 20 w 27"/>
                  <a:gd name="T19" fmla="*/ 16 h 26"/>
                  <a:gd name="T20" fmla="*/ 20 w 27"/>
                  <a:gd name="T21" fmla="*/ 19 h 26"/>
                  <a:gd name="T22" fmla="*/ 17 w 27"/>
                  <a:gd name="T23" fmla="*/ 25 h 26"/>
                  <a:gd name="T24" fmla="*/ 11 w 27"/>
                  <a:gd name="T25" fmla="*/ 25 h 26"/>
                  <a:gd name="T26" fmla="*/ 8 w 27"/>
                  <a:gd name="T27" fmla="*/ 25 h 26"/>
                  <a:gd name="T28" fmla="*/ 2 w 27"/>
                  <a:gd name="T29" fmla="*/ 19 h 26"/>
                  <a:gd name="T30" fmla="*/ 0 w 27"/>
                  <a:gd name="T31" fmla="*/ 16 h 26"/>
                  <a:gd name="T32" fmla="*/ 0 w 27"/>
                  <a:gd name="T33"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6">
                    <a:moveTo>
                      <a:pt x="0" y="11"/>
                    </a:moveTo>
                    <a:lnTo>
                      <a:pt x="0" y="2"/>
                    </a:lnTo>
                    <a:lnTo>
                      <a:pt x="2" y="0"/>
                    </a:lnTo>
                    <a:lnTo>
                      <a:pt x="8" y="0"/>
                    </a:lnTo>
                    <a:lnTo>
                      <a:pt x="11" y="0"/>
                    </a:lnTo>
                    <a:lnTo>
                      <a:pt x="17" y="0"/>
                    </a:lnTo>
                    <a:lnTo>
                      <a:pt x="20" y="0"/>
                    </a:lnTo>
                    <a:lnTo>
                      <a:pt x="20" y="2"/>
                    </a:lnTo>
                    <a:lnTo>
                      <a:pt x="26" y="11"/>
                    </a:lnTo>
                    <a:lnTo>
                      <a:pt x="20" y="16"/>
                    </a:lnTo>
                    <a:lnTo>
                      <a:pt x="20" y="19"/>
                    </a:lnTo>
                    <a:lnTo>
                      <a:pt x="17" y="25"/>
                    </a:lnTo>
                    <a:lnTo>
                      <a:pt x="11" y="25"/>
                    </a:lnTo>
                    <a:lnTo>
                      <a:pt x="8" y="25"/>
                    </a:lnTo>
                    <a:lnTo>
                      <a:pt x="2" y="19"/>
                    </a:lnTo>
                    <a:lnTo>
                      <a:pt x="0" y="16"/>
                    </a:lnTo>
                    <a:lnTo>
                      <a:pt x="0" y="11"/>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44" name="Freeform 169"/>
              <p:cNvSpPr>
                <a:spLocks/>
              </p:cNvSpPr>
              <p:nvPr/>
            </p:nvSpPr>
            <p:spPr bwMode="auto">
              <a:xfrm>
                <a:off x="2068558" y="5738222"/>
                <a:ext cx="47745" cy="44625"/>
              </a:xfrm>
              <a:custGeom>
                <a:avLst/>
                <a:gdLst>
                  <a:gd name="T0" fmla="*/ 0 w 27"/>
                  <a:gd name="T1" fmla="*/ 11 h 26"/>
                  <a:gd name="T2" fmla="*/ 0 w 27"/>
                  <a:gd name="T3" fmla="*/ 11 h 26"/>
                  <a:gd name="T4" fmla="*/ 0 w 27"/>
                  <a:gd name="T5" fmla="*/ 2 h 26"/>
                  <a:gd name="T6" fmla="*/ 2 w 27"/>
                  <a:gd name="T7" fmla="*/ 0 h 26"/>
                  <a:gd name="T8" fmla="*/ 8 w 27"/>
                  <a:gd name="T9" fmla="*/ 0 h 26"/>
                  <a:gd name="T10" fmla="*/ 11 w 27"/>
                  <a:gd name="T11" fmla="*/ 0 h 26"/>
                  <a:gd name="T12" fmla="*/ 11 w 27"/>
                  <a:gd name="T13" fmla="*/ 0 h 26"/>
                  <a:gd name="T14" fmla="*/ 17 w 27"/>
                  <a:gd name="T15" fmla="*/ 0 h 26"/>
                  <a:gd name="T16" fmla="*/ 20 w 27"/>
                  <a:gd name="T17" fmla="*/ 0 h 26"/>
                  <a:gd name="T18" fmla="*/ 20 w 27"/>
                  <a:gd name="T19" fmla="*/ 2 h 26"/>
                  <a:gd name="T20" fmla="*/ 26 w 27"/>
                  <a:gd name="T21" fmla="*/ 11 h 26"/>
                  <a:gd name="T22" fmla="*/ 26 w 27"/>
                  <a:gd name="T23" fmla="*/ 11 h 26"/>
                  <a:gd name="T24" fmla="*/ 20 w 27"/>
                  <a:gd name="T25" fmla="*/ 16 h 26"/>
                  <a:gd name="T26" fmla="*/ 20 w 27"/>
                  <a:gd name="T27" fmla="*/ 19 h 26"/>
                  <a:gd name="T28" fmla="*/ 17 w 27"/>
                  <a:gd name="T29" fmla="*/ 25 h 26"/>
                  <a:gd name="T30" fmla="*/ 11 w 27"/>
                  <a:gd name="T31" fmla="*/ 25 h 26"/>
                  <a:gd name="T32" fmla="*/ 11 w 27"/>
                  <a:gd name="T33" fmla="*/ 25 h 26"/>
                  <a:gd name="T34" fmla="*/ 8 w 27"/>
                  <a:gd name="T35" fmla="*/ 25 h 26"/>
                  <a:gd name="T36" fmla="*/ 2 w 27"/>
                  <a:gd name="T37" fmla="*/ 19 h 26"/>
                  <a:gd name="T38" fmla="*/ 0 w 27"/>
                  <a:gd name="T39" fmla="*/ 16 h 26"/>
                  <a:gd name="T40" fmla="*/ 0 w 27"/>
                  <a:gd name="T4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26">
                    <a:moveTo>
                      <a:pt x="0" y="11"/>
                    </a:moveTo>
                    <a:lnTo>
                      <a:pt x="0" y="11"/>
                    </a:lnTo>
                    <a:lnTo>
                      <a:pt x="0" y="2"/>
                    </a:lnTo>
                    <a:lnTo>
                      <a:pt x="2" y="0"/>
                    </a:lnTo>
                    <a:lnTo>
                      <a:pt x="8" y="0"/>
                    </a:lnTo>
                    <a:lnTo>
                      <a:pt x="11" y="0"/>
                    </a:lnTo>
                    <a:lnTo>
                      <a:pt x="11" y="0"/>
                    </a:lnTo>
                    <a:lnTo>
                      <a:pt x="17" y="0"/>
                    </a:lnTo>
                    <a:lnTo>
                      <a:pt x="20" y="0"/>
                    </a:lnTo>
                    <a:lnTo>
                      <a:pt x="20" y="2"/>
                    </a:lnTo>
                    <a:lnTo>
                      <a:pt x="26" y="11"/>
                    </a:lnTo>
                    <a:lnTo>
                      <a:pt x="26" y="11"/>
                    </a:lnTo>
                    <a:lnTo>
                      <a:pt x="20" y="16"/>
                    </a:lnTo>
                    <a:lnTo>
                      <a:pt x="20" y="19"/>
                    </a:lnTo>
                    <a:lnTo>
                      <a:pt x="17" y="25"/>
                    </a:lnTo>
                    <a:lnTo>
                      <a:pt x="11" y="25"/>
                    </a:lnTo>
                    <a:lnTo>
                      <a:pt x="11" y="25"/>
                    </a:lnTo>
                    <a:lnTo>
                      <a:pt x="8" y="25"/>
                    </a:lnTo>
                    <a:lnTo>
                      <a:pt x="2" y="19"/>
                    </a:lnTo>
                    <a:lnTo>
                      <a:pt x="0" y="16"/>
                    </a:lnTo>
                    <a:lnTo>
                      <a:pt x="0" y="11"/>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45" name="Freeform 170"/>
              <p:cNvSpPr>
                <a:spLocks/>
              </p:cNvSpPr>
              <p:nvPr/>
            </p:nvSpPr>
            <p:spPr bwMode="auto">
              <a:xfrm>
                <a:off x="1309950" y="5841202"/>
                <a:ext cx="90184" cy="68653"/>
              </a:xfrm>
              <a:custGeom>
                <a:avLst/>
                <a:gdLst>
                  <a:gd name="T0" fmla="*/ 45 w 51"/>
                  <a:gd name="T1" fmla="*/ 0 h 40"/>
                  <a:gd name="T2" fmla="*/ 30 w 51"/>
                  <a:gd name="T3" fmla="*/ 3 h 40"/>
                  <a:gd name="T4" fmla="*/ 20 w 51"/>
                  <a:gd name="T5" fmla="*/ 7 h 40"/>
                  <a:gd name="T6" fmla="*/ 24 w 51"/>
                  <a:gd name="T7" fmla="*/ 15 h 40"/>
                  <a:gd name="T8" fmla="*/ 16 w 51"/>
                  <a:gd name="T9" fmla="*/ 23 h 40"/>
                  <a:gd name="T10" fmla="*/ 8 w 51"/>
                  <a:gd name="T11" fmla="*/ 10 h 40"/>
                  <a:gd name="T12" fmla="*/ 0 w 51"/>
                  <a:gd name="T13" fmla="*/ 24 h 40"/>
                  <a:gd name="T14" fmla="*/ 8 w 51"/>
                  <a:gd name="T15" fmla="*/ 39 h 40"/>
                  <a:gd name="T16" fmla="*/ 25 w 51"/>
                  <a:gd name="T17" fmla="*/ 29 h 40"/>
                  <a:gd name="T18" fmla="*/ 38 w 51"/>
                  <a:gd name="T19" fmla="*/ 15 h 40"/>
                  <a:gd name="T20" fmla="*/ 50 w 51"/>
                  <a:gd name="T21" fmla="*/ 15 h 40"/>
                  <a:gd name="T22" fmla="*/ 48 w 51"/>
                  <a:gd name="T23" fmla="*/ 7 h 40"/>
                  <a:gd name="T24" fmla="*/ 45 w 51"/>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40">
                    <a:moveTo>
                      <a:pt x="45" y="0"/>
                    </a:moveTo>
                    <a:lnTo>
                      <a:pt x="30" y="3"/>
                    </a:lnTo>
                    <a:lnTo>
                      <a:pt x="20" y="7"/>
                    </a:lnTo>
                    <a:lnTo>
                      <a:pt x="24" y="15"/>
                    </a:lnTo>
                    <a:lnTo>
                      <a:pt x="16" y="23"/>
                    </a:lnTo>
                    <a:lnTo>
                      <a:pt x="8" y="10"/>
                    </a:lnTo>
                    <a:lnTo>
                      <a:pt x="0" y="24"/>
                    </a:lnTo>
                    <a:lnTo>
                      <a:pt x="8" y="39"/>
                    </a:lnTo>
                    <a:lnTo>
                      <a:pt x="25" y="29"/>
                    </a:lnTo>
                    <a:lnTo>
                      <a:pt x="38" y="15"/>
                    </a:lnTo>
                    <a:lnTo>
                      <a:pt x="50" y="15"/>
                    </a:lnTo>
                    <a:lnTo>
                      <a:pt x="48" y="7"/>
                    </a:lnTo>
                    <a:lnTo>
                      <a:pt x="45" y="0"/>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46" name="Freeform 171"/>
              <p:cNvSpPr>
                <a:spLocks/>
              </p:cNvSpPr>
              <p:nvPr/>
            </p:nvSpPr>
            <p:spPr bwMode="auto">
              <a:xfrm>
                <a:off x="1309950" y="5841202"/>
                <a:ext cx="90184" cy="68653"/>
              </a:xfrm>
              <a:custGeom>
                <a:avLst/>
                <a:gdLst>
                  <a:gd name="T0" fmla="*/ 45 w 51"/>
                  <a:gd name="T1" fmla="*/ 0 h 40"/>
                  <a:gd name="T2" fmla="*/ 30 w 51"/>
                  <a:gd name="T3" fmla="*/ 3 h 40"/>
                  <a:gd name="T4" fmla="*/ 20 w 51"/>
                  <a:gd name="T5" fmla="*/ 7 h 40"/>
                  <a:gd name="T6" fmla="*/ 24 w 51"/>
                  <a:gd name="T7" fmla="*/ 15 h 40"/>
                  <a:gd name="T8" fmla="*/ 16 w 51"/>
                  <a:gd name="T9" fmla="*/ 23 h 40"/>
                  <a:gd name="T10" fmla="*/ 8 w 51"/>
                  <a:gd name="T11" fmla="*/ 10 h 40"/>
                  <a:gd name="T12" fmla="*/ 0 w 51"/>
                  <a:gd name="T13" fmla="*/ 24 h 40"/>
                  <a:gd name="T14" fmla="*/ 8 w 51"/>
                  <a:gd name="T15" fmla="*/ 39 h 40"/>
                  <a:gd name="T16" fmla="*/ 25 w 51"/>
                  <a:gd name="T17" fmla="*/ 29 h 40"/>
                  <a:gd name="T18" fmla="*/ 38 w 51"/>
                  <a:gd name="T19" fmla="*/ 15 h 40"/>
                  <a:gd name="T20" fmla="*/ 50 w 51"/>
                  <a:gd name="T21" fmla="*/ 15 h 40"/>
                  <a:gd name="T22" fmla="*/ 48 w 51"/>
                  <a:gd name="T23" fmla="*/ 7 h 40"/>
                  <a:gd name="T24" fmla="*/ 45 w 51"/>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40">
                    <a:moveTo>
                      <a:pt x="45" y="0"/>
                    </a:moveTo>
                    <a:lnTo>
                      <a:pt x="30" y="3"/>
                    </a:lnTo>
                    <a:lnTo>
                      <a:pt x="20" y="7"/>
                    </a:lnTo>
                    <a:lnTo>
                      <a:pt x="24" y="15"/>
                    </a:lnTo>
                    <a:lnTo>
                      <a:pt x="16" y="23"/>
                    </a:lnTo>
                    <a:lnTo>
                      <a:pt x="8" y="10"/>
                    </a:lnTo>
                    <a:lnTo>
                      <a:pt x="0" y="24"/>
                    </a:lnTo>
                    <a:lnTo>
                      <a:pt x="8" y="39"/>
                    </a:lnTo>
                    <a:lnTo>
                      <a:pt x="25" y="29"/>
                    </a:lnTo>
                    <a:lnTo>
                      <a:pt x="38" y="15"/>
                    </a:lnTo>
                    <a:lnTo>
                      <a:pt x="50" y="15"/>
                    </a:lnTo>
                    <a:lnTo>
                      <a:pt x="48" y="7"/>
                    </a:lnTo>
                    <a:lnTo>
                      <a:pt x="45" y="0"/>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47" name="Freeform 172"/>
              <p:cNvSpPr>
                <a:spLocks/>
              </p:cNvSpPr>
              <p:nvPr/>
            </p:nvSpPr>
            <p:spPr bwMode="auto">
              <a:xfrm>
                <a:off x="818357" y="6107234"/>
                <a:ext cx="53050" cy="44625"/>
              </a:xfrm>
              <a:custGeom>
                <a:avLst/>
                <a:gdLst>
                  <a:gd name="T0" fmla="*/ 12 w 30"/>
                  <a:gd name="T1" fmla="*/ 5 h 26"/>
                  <a:gd name="T2" fmla="*/ 20 w 30"/>
                  <a:gd name="T3" fmla="*/ 0 h 26"/>
                  <a:gd name="T4" fmla="*/ 29 w 30"/>
                  <a:gd name="T5" fmla="*/ 13 h 26"/>
                  <a:gd name="T6" fmla="*/ 9 w 30"/>
                  <a:gd name="T7" fmla="*/ 25 h 26"/>
                  <a:gd name="T8" fmla="*/ 0 w 30"/>
                  <a:gd name="T9" fmla="*/ 25 h 26"/>
                  <a:gd name="T10" fmla="*/ 8 w 30"/>
                  <a:gd name="T11" fmla="*/ 15 h 26"/>
                  <a:gd name="T12" fmla="*/ 19 w 30"/>
                  <a:gd name="T13" fmla="*/ 13 h 26"/>
                  <a:gd name="T14" fmla="*/ 12 w 30"/>
                  <a:gd name="T15" fmla="*/ 5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6">
                    <a:moveTo>
                      <a:pt x="12" y="5"/>
                    </a:moveTo>
                    <a:lnTo>
                      <a:pt x="20" y="0"/>
                    </a:lnTo>
                    <a:lnTo>
                      <a:pt x="29" y="13"/>
                    </a:lnTo>
                    <a:lnTo>
                      <a:pt x="9" y="25"/>
                    </a:lnTo>
                    <a:lnTo>
                      <a:pt x="0" y="25"/>
                    </a:lnTo>
                    <a:lnTo>
                      <a:pt x="8" y="15"/>
                    </a:lnTo>
                    <a:lnTo>
                      <a:pt x="19" y="13"/>
                    </a:lnTo>
                    <a:lnTo>
                      <a:pt x="12" y="5"/>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48" name="Freeform 173"/>
              <p:cNvSpPr>
                <a:spLocks/>
              </p:cNvSpPr>
              <p:nvPr/>
            </p:nvSpPr>
            <p:spPr bwMode="auto">
              <a:xfrm>
                <a:off x="818357" y="6107234"/>
                <a:ext cx="53050" cy="44625"/>
              </a:xfrm>
              <a:custGeom>
                <a:avLst/>
                <a:gdLst>
                  <a:gd name="T0" fmla="*/ 12 w 30"/>
                  <a:gd name="T1" fmla="*/ 5 h 26"/>
                  <a:gd name="T2" fmla="*/ 20 w 30"/>
                  <a:gd name="T3" fmla="*/ 0 h 26"/>
                  <a:gd name="T4" fmla="*/ 29 w 30"/>
                  <a:gd name="T5" fmla="*/ 13 h 26"/>
                  <a:gd name="T6" fmla="*/ 9 w 30"/>
                  <a:gd name="T7" fmla="*/ 25 h 26"/>
                  <a:gd name="T8" fmla="*/ 0 w 30"/>
                  <a:gd name="T9" fmla="*/ 25 h 26"/>
                  <a:gd name="T10" fmla="*/ 8 w 30"/>
                  <a:gd name="T11" fmla="*/ 15 h 26"/>
                  <a:gd name="T12" fmla="*/ 19 w 30"/>
                  <a:gd name="T13" fmla="*/ 13 h 26"/>
                  <a:gd name="T14" fmla="*/ 12 w 30"/>
                  <a:gd name="T15" fmla="*/ 5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6">
                    <a:moveTo>
                      <a:pt x="12" y="5"/>
                    </a:moveTo>
                    <a:lnTo>
                      <a:pt x="20" y="0"/>
                    </a:lnTo>
                    <a:lnTo>
                      <a:pt x="29" y="13"/>
                    </a:lnTo>
                    <a:lnTo>
                      <a:pt x="9" y="25"/>
                    </a:lnTo>
                    <a:lnTo>
                      <a:pt x="0" y="25"/>
                    </a:lnTo>
                    <a:lnTo>
                      <a:pt x="8" y="15"/>
                    </a:lnTo>
                    <a:lnTo>
                      <a:pt x="19" y="13"/>
                    </a:lnTo>
                    <a:lnTo>
                      <a:pt x="12" y="5"/>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49" name="Freeform 174"/>
              <p:cNvSpPr>
                <a:spLocks/>
              </p:cNvSpPr>
              <p:nvPr/>
            </p:nvSpPr>
            <p:spPr bwMode="auto">
              <a:xfrm>
                <a:off x="751161" y="6119248"/>
                <a:ext cx="61891" cy="46341"/>
              </a:xfrm>
              <a:custGeom>
                <a:avLst/>
                <a:gdLst>
                  <a:gd name="T0" fmla="*/ 0 w 35"/>
                  <a:gd name="T1" fmla="*/ 26 h 27"/>
                  <a:gd name="T2" fmla="*/ 0 w 35"/>
                  <a:gd name="T3" fmla="*/ 22 h 27"/>
                  <a:gd name="T4" fmla="*/ 0 w 35"/>
                  <a:gd name="T5" fmla="*/ 22 h 27"/>
                  <a:gd name="T6" fmla="*/ 3 w 35"/>
                  <a:gd name="T7" fmla="*/ 21 h 27"/>
                  <a:gd name="T8" fmla="*/ 3 w 35"/>
                  <a:gd name="T9" fmla="*/ 18 h 27"/>
                  <a:gd name="T10" fmla="*/ 4 w 35"/>
                  <a:gd name="T11" fmla="*/ 16 h 27"/>
                  <a:gd name="T12" fmla="*/ 8 w 35"/>
                  <a:gd name="T13" fmla="*/ 13 h 27"/>
                  <a:gd name="T14" fmla="*/ 9 w 35"/>
                  <a:gd name="T15" fmla="*/ 12 h 27"/>
                  <a:gd name="T16" fmla="*/ 12 w 35"/>
                  <a:gd name="T17" fmla="*/ 7 h 27"/>
                  <a:gd name="T18" fmla="*/ 17 w 35"/>
                  <a:gd name="T19" fmla="*/ 4 h 27"/>
                  <a:gd name="T20" fmla="*/ 19 w 35"/>
                  <a:gd name="T21" fmla="*/ 4 h 27"/>
                  <a:gd name="T22" fmla="*/ 22 w 35"/>
                  <a:gd name="T23" fmla="*/ 3 h 27"/>
                  <a:gd name="T24" fmla="*/ 27 w 35"/>
                  <a:gd name="T25" fmla="*/ 0 h 27"/>
                  <a:gd name="T26" fmla="*/ 27 w 35"/>
                  <a:gd name="T27" fmla="*/ 0 h 27"/>
                  <a:gd name="T28" fmla="*/ 29 w 35"/>
                  <a:gd name="T29" fmla="*/ 0 h 27"/>
                  <a:gd name="T30" fmla="*/ 32 w 35"/>
                  <a:gd name="T31" fmla="*/ 0 h 27"/>
                  <a:gd name="T32" fmla="*/ 32 w 35"/>
                  <a:gd name="T33" fmla="*/ 0 h 27"/>
                  <a:gd name="T34" fmla="*/ 34 w 35"/>
                  <a:gd name="T35" fmla="*/ 3 h 27"/>
                  <a:gd name="T36" fmla="*/ 32 w 35"/>
                  <a:gd name="T37" fmla="*/ 4 h 27"/>
                  <a:gd name="T38" fmla="*/ 32 w 35"/>
                  <a:gd name="T39" fmla="*/ 4 h 27"/>
                  <a:gd name="T40" fmla="*/ 29 w 35"/>
                  <a:gd name="T41" fmla="*/ 7 h 27"/>
                  <a:gd name="T42" fmla="*/ 29 w 35"/>
                  <a:gd name="T43" fmla="*/ 9 h 27"/>
                  <a:gd name="T44" fmla="*/ 27 w 35"/>
                  <a:gd name="T45" fmla="*/ 12 h 27"/>
                  <a:gd name="T46" fmla="*/ 24 w 35"/>
                  <a:gd name="T47" fmla="*/ 13 h 27"/>
                  <a:gd name="T48" fmla="*/ 19 w 35"/>
                  <a:gd name="T49" fmla="*/ 16 h 27"/>
                  <a:gd name="T50" fmla="*/ 17 w 35"/>
                  <a:gd name="T51" fmla="*/ 18 h 27"/>
                  <a:gd name="T52" fmla="*/ 14 w 35"/>
                  <a:gd name="T53" fmla="*/ 21 h 27"/>
                  <a:gd name="T54" fmla="*/ 9 w 35"/>
                  <a:gd name="T55" fmla="*/ 22 h 27"/>
                  <a:gd name="T56" fmla="*/ 8 w 35"/>
                  <a:gd name="T57" fmla="*/ 22 h 27"/>
                  <a:gd name="T58" fmla="*/ 4 w 35"/>
                  <a:gd name="T59" fmla="*/ 26 h 27"/>
                  <a:gd name="T60" fmla="*/ 3 w 35"/>
                  <a:gd name="T61" fmla="*/ 26 h 27"/>
                  <a:gd name="T62" fmla="*/ 3 w 35"/>
                  <a:gd name="T63" fmla="*/ 26 h 27"/>
                  <a:gd name="T64" fmla="*/ 0 w 35"/>
                  <a:gd name="T65"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0" y="26"/>
                    </a:moveTo>
                    <a:lnTo>
                      <a:pt x="0" y="22"/>
                    </a:lnTo>
                    <a:lnTo>
                      <a:pt x="0" y="22"/>
                    </a:lnTo>
                    <a:lnTo>
                      <a:pt x="3" y="21"/>
                    </a:lnTo>
                    <a:lnTo>
                      <a:pt x="3" y="18"/>
                    </a:lnTo>
                    <a:lnTo>
                      <a:pt x="4" y="16"/>
                    </a:lnTo>
                    <a:lnTo>
                      <a:pt x="8" y="13"/>
                    </a:lnTo>
                    <a:lnTo>
                      <a:pt x="9" y="12"/>
                    </a:lnTo>
                    <a:lnTo>
                      <a:pt x="12" y="7"/>
                    </a:lnTo>
                    <a:lnTo>
                      <a:pt x="17" y="4"/>
                    </a:lnTo>
                    <a:lnTo>
                      <a:pt x="19" y="4"/>
                    </a:lnTo>
                    <a:lnTo>
                      <a:pt x="22" y="3"/>
                    </a:lnTo>
                    <a:lnTo>
                      <a:pt x="27" y="0"/>
                    </a:lnTo>
                    <a:lnTo>
                      <a:pt x="27" y="0"/>
                    </a:lnTo>
                    <a:lnTo>
                      <a:pt x="29" y="0"/>
                    </a:lnTo>
                    <a:lnTo>
                      <a:pt x="32" y="0"/>
                    </a:lnTo>
                    <a:lnTo>
                      <a:pt x="32" y="0"/>
                    </a:lnTo>
                    <a:lnTo>
                      <a:pt x="34" y="3"/>
                    </a:lnTo>
                    <a:lnTo>
                      <a:pt x="32" y="4"/>
                    </a:lnTo>
                    <a:lnTo>
                      <a:pt x="32" y="4"/>
                    </a:lnTo>
                    <a:lnTo>
                      <a:pt x="29" y="7"/>
                    </a:lnTo>
                    <a:lnTo>
                      <a:pt x="29" y="9"/>
                    </a:lnTo>
                    <a:lnTo>
                      <a:pt x="27" y="12"/>
                    </a:lnTo>
                    <a:lnTo>
                      <a:pt x="24" y="13"/>
                    </a:lnTo>
                    <a:lnTo>
                      <a:pt x="19" y="16"/>
                    </a:lnTo>
                    <a:lnTo>
                      <a:pt x="17" y="18"/>
                    </a:lnTo>
                    <a:lnTo>
                      <a:pt x="14" y="21"/>
                    </a:lnTo>
                    <a:lnTo>
                      <a:pt x="9" y="22"/>
                    </a:lnTo>
                    <a:lnTo>
                      <a:pt x="8" y="22"/>
                    </a:lnTo>
                    <a:lnTo>
                      <a:pt x="4" y="26"/>
                    </a:lnTo>
                    <a:lnTo>
                      <a:pt x="3" y="26"/>
                    </a:lnTo>
                    <a:lnTo>
                      <a:pt x="3" y="26"/>
                    </a:lnTo>
                    <a:lnTo>
                      <a:pt x="0" y="26"/>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50" name="Freeform 175"/>
              <p:cNvSpPr>
                <a:spLocks/>
              </p:cNvSpPr>
              <p:nvPr/>
            </p:nvSpPr>
            <p:spPr bwMode="auto">
              <a:xfrm>
                <a:off x="751161" y="6122681"/>
                <a:ext cx="61891" cy="46341"/>
              </a:xfrm>
              <a:custGeom>
                <a:avLst/>
                <a:gdLst>
                  <a:gd name="T0" fmla="*/ 0 w 35"/>
                  <a:gd name="T1" fmla="*/ 26 h 27"/>
                  <a:gd name="T2" fmla="*/ 0 w 35"/>
                  <a:gd name="T3" fmla="*/ 26 h 27"/>
                  <a:gd name="T4" fmla="*/ 0 w 35"/>
                  <a:gd name="T5" fmla="*/ 22 h 27"/>
                  <a:gd name="T6" fmla="*/ 0 w 35"/>
                  <a:gd name="T7" fmla="*/ 22 h 27"/>
                  <a:gd name="T8" fmla="*/ 3 w 35"/>
                  <a:gd name="T9" fmla="*/ 21 h 27"/>
                  <a:gd name="T10" fmla="*/ 3 w 35"/>
                  <a:gd name="T11" fmla="*/ 18 h 27"/>
                  <a:gd name="T12" fmla="*/ 4 w 35"/>
                  <a:gd name="T13" fmla="*/ 16 h 27"/>
                  <a:gd name="T14" fmla="*/ 8 w 35"/>
                  <a:gd name="T15" fmla="*/ 13 h 27"/>
                  <a:gd name="T16" fmla="*/ 9 w 35"/>
                  <a:gd name="T17" fmla="*/ 12 h 27"/>
                  <a:gd name="T18" fmla="*/ 12 w 35"/>
                  <a:gd name="T19" fmla="*/ 7 h 27"/>
                  <a:gd name="T20" fmla="*/ 12 w 35"/>
                  <a:gd name="T21" fmla="*/ 7 h 27"/>
                  <a:gd name="T22" fmla="*/ 17 w 35"/>
                  <a:gd name="T23" fmla="*/ 4 h 27"/>
                  <a:gd name="T24" fmla="*/ 19 w 35"/>
                  <a:gd name="T25" fmla="*/ 4 h 27"/>
                  <a:gd name="T26" fmla="*/ 22 w 35"/>
                  <a:gd name="T27" fmla="*/ 3 h 27"/>
                  <a:gd name="T28" fmla="*/ 27 w 35"/>
                  <a:gd name="T29" fmla="*/ 0 h 27"/>
                  <a:gd name="T30" fmla="*/ 27 w 35"/>
                  <a:gd name="T31" fmla="*/ 0 h 27"/>
                  <a:gd name="T32" fmla="*/ 29 w 35"/>
                  <a:gd name="T33" fmla="*/ 0 h 27"/>
                  <a:gd name="T34" fmla="*/ 32 w 35"/>
                  <a:gd name="T35" fmla="*/ 0 h 27"/>
                  <a:gd name="T36" fmla="*/ 32 w 35"/>
                  <a:gd name="T37" fmla="*/ 0 h 27"/>
                  <a:gd name="T38" fmla="*/ 32 w 35"/>
                  <a:gd name="T39" fmla="*/ 0 h 27"/>
                  <a:gd name="T40" fmla="*/ 34 w 35"/>
                  <a:gd name="T41" fmla="*/ 3 h 27"/>
                  <a:gd name="T42" fmla="*/ 32 w 35"/>
                  <a:gd name="T43" fmla="*/ 4 h 27"/>
                  <a:gd name="T44" fmla="*/ 32 w 35"/>
                  <a:gd name="T45" fmla="*/ 4 h 27"/>
                  <a:gd name="T46" fmla="*/ 29 w 35"/>
                  <a:gd name="T47" fmla="*/ 7 h 27"/>
                  <a:gd name="T48" fmla="*/ 29 w 35"/>
                  <a:gd name="T49" fmla="*/ 9 h 27"/>
                  <a:gd name="T50" fmla="*/ 27 w 35"/>
                  <a:gd name="T51" fmla="*/ 12 h 27"/>
                  <a:gd name="T52" fmla="*/ 24 w 35"/>
                  <a:gd name="T53" fmla="*/ 13 h 27"/>
                  <a:gd name="T54" fmla="*/ 19 w 35"/>
                  <a:gd name="T55" fmla="*/ 16 h 27"/>
                  <a:gd name="T56" fmla="*/ 19 w 35"/>
                  <a:gd name="T57" fmla="*/ 16 h 27"/>
                  <a:gd name="T58" fmla="*/ 17 w 35"/>
                  <a:gd name="T59" fmla="*/ 18 h 27"/>
                  <a:gd name="T60" fmla="*/ 14 w 35"/>
                  <a:gd name="T61" fmla="*/ 21 h 27"/>
                  <a:gd name="T62" fmla="*/ 9 w 35"/>
                  <a:gd name="T63" fmla="*/ 22 h 27"/>
                  <a:gd name="T64" fmla="*/ 8 w 35"/>
                  <a:gd name="T65" fmla="*/ 22 h 27"/>
                  <a:gd name="T66" fmla="*/ 4 w 35"/>
                  <a:gd name="T67" fmla="*/ 26 h 27"/>
                  <a:gd name="T68" fmla="*/ 3 w 35"/>
                  <a:gd name="T69" fmla="*/ 26 h 27"/>
                  <a:gd name="T70" fmla="*/ 3 w 35"/>
                  <a:gd name="T71" fmla="*/ 26 h 27"/>
                  <a:gd name="T72" fmla="*/ 0 w 35"/>
                  <a:gd name="T73"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 h="27">
                    <a:moveTo>
                      <a:pt x="0" y="26"/>
                    </a:moveTo>
                    <a:lnTo>
                      <a:pt x="0" y="26"/>
                    </a:lnTo>
                    <a:lnTo>
                      <a:pt x="0" y="22"/>
                    </a:lnTo>
                    <a:lnTo>
                      <a:pt x="0" y="22"/>
                    </a:lnTo>
                    <a:lnTo>
                      <a:pt x="3" y="21"/>
                    </a:lnTo>
                    <a:lnTo>
                      <a:pt x="3" y="18"/>
                    </a:lnTo>
                    <a:lnTo>
                      <a:pt x="4" y="16"/>
                    </a:lnTo>
                    <a:lnTo>
                      <a:pt x="8" y="13"/>
                    </a:lnTo>
                    <a:lnTo>
                      <a:pt x="9" y="12"/>
                    </a:lnTo>
                    <a:lnTo>
                      <a:pt x="12" y="7"/>
                    </a:lnTo>
                    <a:lnTo>
                      <a:pt x="12" y="7"/>
                    </a:lnTo>
                    <a:lnTo>
                      <a:pt x="17" y="4"/>
                    </a:lnTo>
                    <a:lnTo>
                      <a:pt x="19" y="4"/>
                    </a:lnTo>
                    <a:lnTo>
                      <a:pt x="22" y="3"/>
                    </a:lnTo>
                    <a:lnTo>
                      <a:pt x="27" y="0"/>
                    </a:lnTo>
                    <a:lnTo>
                      <a:pt x="27" y="0"/>
                    </a:lnTo>
                    <a:lnTo>
                      <a:pt x="29" y="0"/>
                    </a:lnTo>
                    <a:lnTo>
                      <a:pt x="32" y="0"/>
                    </a:lnTo>
                    <a:lnTo>
                      <a:pt x="32" y="0"/>
                    </a:lnTo>
                    <a:lnTo>
                      <a:pt x="32" y="0"/>
                    </a:lnTo>
                    <a:lnTo>
                      <a:pt x="34" y="3"/>
                    </a:lnTo>
                    <a:lnTo>
                      <a:pt x="32" y="4"/>
                    </a:lnTo>
                    <a:lnTo>
                      <a:pt x="32" y="4"/>
                    </a:lnTo>
                    <a:lnTo>
                      <a:pt x="29" y="7"/>
                    </a:lnTo>
                    <a:lnTo>
                      <a:pt x="29" y="9"/>
                    </a:lnTo>
                    <a:lnTo>
                      <a:pt x="27" y="12"/>
                    </a:lnTo>
                    <a:lnTo>
                      <a:pt x="24" y="13"/>
                    </a:lnTo>
                    <a:lnTo>
                      <a:pt x="19" y="16"/>
                    </a:lnTo>
                    <a:lnTo>
                      <a:pt x="19" y="16"/>
                    </a:lnTo>
                    <a:lnTo>
                      <a:pt x="17" y="18"/>
                    </a:lnTo>
                    <a:lnTo>
                      <a:pt x="14" y="21"/>
                    </a:lnTo>
                    <a:lnTo>
                      <a:pt x="9" y="22"/>
                    </a:lnTo>
                    <a:lnTo>
                      <a:pt x="8" y="22"/>
                    </a:lnTo>
                    <a:lnTo>
                      <a:pt x="4" y="26"/>
                    </a:lnTo>
                    <a:lnTo>
                      <a:pt x="3" y="26"/>
                    </a:lnTo>
                    <a:lnTo>
                      <a:pt x="3" y="26"/>
                    </a:lnTo>
                    <a:lnTo>
                      <a:pt x="0" y="26"/>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51" name="Freeform 176"/>
              <p:cNvSpPr>
                <a:spLocks/>
              </p:cNvSpPr>
              <p:nvPr/>
            </p:nvSpPr>
            <p:spPr bwMode="auto">
              <a:xfrm>
                <a:off x="936835" y="6059176"/>
                <a:ext cx="45976" cy="44625"/>
              </a:xfrm>
              <a:custGeom>
                <a:avLst/>
                <a:gdLst>
                  <a:gd name="T0" fmla="*/ 0 w 26"/>
                  <a:gd name="T1" fmla="*/ 10 h 26"/>
                  <a:gd name="T2" fmla="*/ 0 w 26"/>
                  <a:gd name="T3" fmla="*/ 7 h 26"/>
                  <a:gd name="T4" fmla="*/ 2 w 26"/>
                  <a:gd name="T5" fmla="*/ 2 h 26"/>
                  <a:gd name="T6" fmla="*/ 5 w 26"/>
                  <a:gd name="T7" fmla="*/ 0 h 26"/>
                  <a:gd name="T8" fmla="*/ 12 w 26"/>
                  <a:gd name="T9" fmla="*/ 0 h 26"/>
                  <a:gd name="T10" fmla="*/ 17 w 26"/>
                  <a:gd name="T11" fmla="*/ 0 h 26"/>
                  <a:gd name="T12" fmla="*/ 20 w 26"/>
                  <a:gd name="T13" fmla="*/ 2 h 26"/>
                  <a:gd name="T14" fmla="*/ 25 w 26"/>
                  <a:gd name="T15" fmla="*/ 7 h 26"/>
                  <a:gd name="T16" fmla="*/ 25 w 26"/>
                  <a:gd name="T17" fmla="*/ 10 h 26"/>
                  <a:gd name="T18" fmla="*/ 25 w 26"/>
                  <a:gd name="T19" fmla="*/ 17 h 26"/>
                  <a:gd name="T20" fmla="*/ 20 w 26"/>
                  <a:gd name="T21" fmla="*/ 22 h 26"/>
                  <a:gd name="T22" fmla="*/ 17 w 26"/>
                  <a:gd name="T23" fmla="*/ 22 h 26"/>
                  <a:gd name="T24" fmla="*/ 12 w 26"/>
                  <a:gd name="T25" fmla="*/ 25 h 26"/>
                  <a:gd name="T26" fmla="*/ 5 w 26"/>
                  <a:gd name="T27" fmla="*/ 22 h 26"/>
                  <a:gd name="T28" fmla="*/ 2 w 26"/>
                  <a:gd name="T29" fmla="*/ 22 h 26"/>
                  <a:gd name="T30" fmla="*/ 0 w 26"/>
                  <a:gd name="T31" fmla="*/ 17 h 26"/>
                  <a:gd name="T32" fmla="*/ 0 w 26"/>
                  <a:gd name="T33"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6">
                    <a:moveTo>
                      <a:pt x="0" y="10"/>
                    </a:moveTo>
                    <a:lnTo>
                      <a:pt x="0" y="7"/>
                    </a:lnTo>
                    <a:lnTo>
                      <a:pt x="2" y="2"/>
                    </a:lnTo>
                    <a:lnTo>
                      <a:pt x="5" y="0"/>
                    </a:lnTo>
                    <a:lnTo>
                      <a:pt x="12" y="0"/>
                    </a:lnTo>
                    <a:lnTo>
                      <a:pt x="17" y="0"/>
                    </a:lnTo>
                    <a:lnTo>
                      <a:pt x="20" y="2"/>
                    </a:lnTo>
                    <a:lnTo>
                      <a:pt x="25" y="7"/>
                    </a:lnTo>
                    <a:lnTo>
                      <a:pt x="25" y="10"/>
                    </a:lnTo>
                    <a:lnTo>
                      <a:pt x="25" y="17"/>
                    </a:lnTo>
                    <a:lnTo>
                      <a:pt x="20" y="22"/>
                    </a:lnTo>
                    <a:lnTo>
                      <a:pt x="17" y="22"/>
                    </a:lnTo>
                    <a:lnTo>
                      <a:pt x="12" y="25"/>
                    </a:lnTo>
                    <a:lnTo>
                      <a:pt x="5" y="22"/>
                    </a:lnTo>
                    <a:lnTo>
                      <a:pt x="2" y="22"/>
                    </a:lnTo>
                    <a:lnTo>
                      <a:pt x="0" y="17"/>
                    </a:lnTo>
                    <a:lnTo>
                      <a:pt x="0" y="10"/>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52" name="Freeform 177"/>
              <p:cNvSpPr>
                <a:spLocks/>
              </p:cNvSpPr>
              <p:nvPr/>
            </p:nvSpPr>
            <p:spPr bwMode="auto">
              <a:xfrm>
                <a:off x="936835" y="6059176"/>
                <a:ext cx="45976" cy="44625"/>
              </a:xfrm>
              <a:custGeom>
                <a:avLst/>
                <a:gdLst>
                  <a:gd name="T0" fmla="*/ 0 w 26"/>
                  <a:gd name="T1" fmla="*/ 10 h 26"/>
                  <a:gd name="T2" fmla="*/ 0 w 26"/>
                  <a:gd name="T3" fmla="*/ 10 h 26"/>
                  <a:gd name="T4" fmla="*/ 0 w 26"/>
                  <a:gd name="T5" fmla="*/ 7 h 26"/>
                  <a:gd name="T6" fmla="*/ 2 w 26"/>
                  <a:gd name="T7" fmla="*/ 2 h 26"/>
                  <a:gd name="T8" fmla="*/ 5 w 26"/>
                  <a:gd name="T9" fmla="*/ 0 h 26"/>
                  <a:gd name="T10" fmla="*/ 12 w 26"/>
                  <a:gd name="T11" fmla="*/ 0 h 26"/>
                  <a:gd name="T12" fmla="*/ 12 w 26"/>
                  <a:gd name="T13" fmla="*/ 0 h 26"/>
                  <a:gd name="T14" fmla="*/ 17 w 26"/>
                  <a:gd name="T15" fmla="*/ 0 h 26"/>
                  <a:gd name="T16" fmla="*/ 20 w 26"/>
                  <a:gd name="T17" fmla="*/ 2 h 26"/>
                  <a:gd name="T18" fmla="*/ 25 w 26"/>
                  <a:gd name="T19" fmla="*/ 7 h 26"/>
                  <a:gd name="T20" fmla="*/ 25 w 26"/>
                  <a:gd name="T21" fmla="*/ 10 h 26"/>
                  <a:gd name="T22" fmla="*/ 25 w 26"/>
                  <a:gd name="T23" fmla="*/ 10 h 26"/>
                  <a:gd name="T24" fmla="*/ 25 w 26"/>
                  <a:gd name="T25" fmla="*/ 17 h 26"/>
                  <a:gd name="T26" fmla="*/ 20 w 26"/>
                  <a:gd name="T27" fmla="*/ 22 h 26"/>
                  <a:gd name="T28" fmla="*/ 17 w 26"/>
                  <a:gd name="T29" fmla="*/ 22 h 26"/>
                  <a:gd name="T30" fmla="*/ 12 w 26"/>
                  <a:gd name="T31" fmla="*/ 25 h 26"/>
                  <a:gd name="T32" fmla="*/ 12 w 26"/>
                  <a:gd name="T33" fmla="*/ 25 h 26"/>
                  <a:gd name="T34" fmla="*/ 5 w 26"/>
                  <a:gd name="T35" fmla="*/ 22 h 26"/>
                  <a:gd name="T36" fmla="*/ 2 w 26"/>
                  <a:gd name="T37" fmla="*/ 22 h 26"/>
                  <a:gd name="T38" fmla="*/ 0 w 26"/>
                  <a:gd name="T39" fmla="*/ 17 h 26"/>
                  <a:gd name="T40" fmla="*/ 0 w 26"/>
                  <a:gd name="T41"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26">
                    <a:moveTo>
                      <a:pt x="0" y="10"/>
                    </a:moveTo>
                    <a:lnTo>
                      <a:pt x="0" y="10"/>
                    </a:lnTo>
                    <a:lnTo>
                      <a:pt x="0" y="7"/>
                    </a:lnTo>
                    <a:lnTo>
                      <a:pt x="2" y="2"/>
                    </a:lnTo>
                    <a:lnTo>
                      <a:pt x="5" y="0"/>
                    </a:lnTo>
                    <a:lnTo>
                      <a:pt x="12" y="0"/>
                    </a:lnTo>
                    <a:lnTo>
                      <a:pt x="12" y="0"/>
                    </a:lnTo>
                    <a:lnTo>
                      <a:pt x="17" y="0"/>
                    </a:lnTo>
                    <a:lnTo>
                      <a:pt x="20" y="2"/>
                    </a:lnTo>
                    <a:lnTo>
                      <a:pt x="25" y="7"/>
                    </a:lnTo>
                    <a:lnTo>
                      <a:pt x="25" y="10"/>
                    </a:lnTo>
                    <a:lnTo>
                      <a:pt x="25" y="10"/>
                    </a:lnTo>
                    <a:lnTo>
                      <a:pt x="25" y="17"/>
                    </a:lnTo>
                    <a:lnTo>
                      <a:pt x="20" y="22"/>
                    </a:lnTo>
                    <a:lnTo>
                      <a:pt x="17" y="22"/>
                    </a:lnTo>
                    <a:lnTo>
                      <a:pt x="12" y="25"/>
                    </a:lnTo>
                    <a:lnTo>
                      <a:pt x="12" y="25"/>
                    </a:lnTo>
                    <a:lnTo>
                      <a:pt x="5" y="22"/>
                    </a:lnTo>
                    <a:lnTo>
                      <a:pt x="2" y="22"/>
                    </a:lnTo>
                    <a:lnTo>
                      <a:pt x="0" y="17"/>
                    </a:lnTo>
                    <a:lnTo>
                      <a:pt x="0" y="10"/>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53" name="Freeform 178"/>
              <p:cNvSpPr>
                <a:spLocks/>
              </p:cNvSpPr>
              <p:nvPr/>
            </p:nvSpPr>
            <p:spPr bwMode="auto">
              <a:xfrm>
                <a:off x="418717" y="6177603"/>
                <a:ext cx="45976" cy="44625"/>
              </a:xfrm>
              <a:custGeom>
                <a:avLst/>
                <a:gdLst>
                  <a:gd name="T0" fmla="*/ 0 w 26"/>
                  <a:gd name="T1" fmla="*/ 14 h 26"/>
                  <a:gd name="T2" fmla="*/ 0 w 26"/>
                  <a:gd name="T3" fmla="*/ 10 h 26"/>
                  <a:gd name="T4" fmla="*/ 2 w 26"/>
                  <a:gd name="T5" fmla="*/ 3 h 26"/>
                  <a:gd name="T6" fmla="*/ 8 w 26"/>
                  <a:gd name="T7" fmla="*/ 0 h 26"/>
                  <a:gd name="T8" fmla="*/ 11 w 26"/>
                  <a:gd name="T9" fmla="*/ 0 h 26"/>
                  <a:gd name="T10" fmla="*/ 16 w 26"/>
                  <a:gd name="T11" fmla="*/ 0 h 26"/>
                  <a:gd name="T12" fmla="*/ 19 w 26"/>
                  <a:gd name="T13" fmla="*/ 3 h 26"/>
                  <a:gd name="T14" fmla="*/ 25 w 26"/>
                  <a:gd name="T15" fmla="*/ 10 h 26"/>
                  <a:gd name="T16" fmla="*/ 25 w 26"/>
                  <a:gd name="T17" fmla="*/ 14 h 26"/>
                  <a:gd name="T18" fmla="*/ 25 w 26"/>
                  <a:gd name="T19" fmla="*/ 21 h 26"/>
                  <a:gd name="T20" fmla="*/ 19 w 26"/>
                  <a:gd name="T21" fmla="*/ 25 h 26"/>
                  <a:gd name="T22" fmla="*/ 16 w 26"/>
                  <a:gd name="T23" fmla="*/ 25 h 26"/>
                  <a:gd name="T24" fmla="*/ 11 w 26"/>
                  <a:gd name="T25" fmla="*/ 25 h 26"/>
                  <a:gd name="T26" fmla="*/ 8 w 26"/>
                  <a:gd name="T27" fmla="*/ 25 h 26"/>
                  <a:gd name="T28" fmla="*/ 2 w 26"/>
                  <a:gd name="T29" fmla="*/ 25 h 26"/>
                  <a:gd name="T30" fmla="*/ 0 w 26"/>
                  <a:gd name="T31" fmla="*/ 21 h 26"/>
                  <a:gd name="T32" fmla="*/ 0 w 26"/>
                  <a:gd name="T33"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6">
                    <a:moveTo>
                      <a:pt x="0" y="14"/>
                    </a:moveTo>
                    <a:lnTo>
                      <a:pt x="0" y="10"/>
                    </a:lnTo>
                    <a:lnTo>
                      <a:pt x="2" y="3"/>
                    </a:lnTo>
                    <a:lnTo>
                      <a:pt x="8" y="0"/>
                    </a:lnTo>
                    <a:lnTo>
                      <a:pt x="11" y="0"/>
                    </a:lnTo>
                    <a:lnTo>
                      <a:pt x="16" y="0"/>
                    </a:lnTo>
                    <a:lnTo>
                      <a:pt x="19" y="3"/>
                    </a:lnTo>
                    <a:lnTo>
                      <a:pt x="25" y="10"/>
                    </a:lnTo>
                    <a:lnTo>
                      <a:pt x="25" y="14"/>
                    </a:lnTo>
                    <a:lnTo>
                      <a:pt x="25" y="21"/>
                    </a:lnTo>
                    <a:lnTo>
                      <a:pt x="19" y="25"/>
                    </a:lnTo>
                    <a:lnTo>
                      <a:pt x="16" y="25"/>
                    </a:lnTo>
                    <a:lnTo>
                      <a:pt x="11" y="25"/>
                    </a:lnTo>
                    <a:lnTo>
                      <a:pt x="8" y="25"/>
                    </a:lnTo>
                    <a:lnTo>
                      <a:pt x="2" y="25"/>
                    </a:lnTo>
                    <a:lnTo>
                      <a:pt x="0" y="21"/>
                    </a:lnTo>
                    <a:lnTo>
                      <a:pt x="0" y="14"/>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54" name="Freeform 179"/>
              <p:cNvSpPr>
                <a:spLocks/>
              </p:cNvSpPr>
              <p:nvPr/>
            </p:nvSpPr>
            <p:spPr bwMode="auto">
              <a:xfrm>
                <a:off x="418717" y="6182752"/>
                <a:ext cx="45976" cy="44625"/>
              </a:xfrm>
              <a:custGeom>
                <a:avLst/>
                <a:gdLst>
                  <a:gd name="T0" fmla="*/ 0 w 26"/>
                  <a:gd name="T1" fmla="*/ 14 h 26"/>
                  <a:gd name="T2" fmla="*/ 0 w 26"/>
                  <a:gd name="T3" fmla="*/ 14 h 26"/>
                  <a:gd name="T4" fmla="*/ 0 w 26"/>
                  <a:gd name="T5" fmla="*/ 10 h 26"/>
                  <a:gd name="T6" fmla="*/ 2 w 26"/>
                  <a:gd name="T7" fmla="*/ 3 h 26"/>
                  <a:gd name="T8" fmla="*/ 8 w 26"/>
                  <a:gd name="T9" fmla="*/ 0 h 26"/>
                  <a:gd name="T10" fmla="*/ 11 w 26"/>
                  <a:gd name="T11" fmla="*/ 0 h 26"/>
                  <a:gd name="T12" fmla="*/ 11 w 26"/>
                  <a:gd name="T13" fmla="*/ 0 h 26"/>
                  <a:gd name="T14" fmla="*/ 16 w 26"/>
                  <a:gd name="T15" fmla="*/ 0 h 26"/>
                  <a:gd name="T16" fmla="*/ 19 w 26"/>
                  <a:gd name="T17" fmla="*/ 3 h 26"/>
                  <a:gd name="T18" fmla="*/ 25 w 26"/>
                  <a:gd name="T19" fmla="*/ 10 h 26"/>
                  <a:gd name="T20" fmla="*/ 25 w 26"/>
                  <a:gd name="T21" fmla="*/ 14 h 26"/>
                  <a:gd name="T22" fmla="*/ 25 w 26"/>
                  <a:gd name="T23" fmla="*/ 14 h 26"/>
                  <a:gd name="T24" fmla="*/ 25 w 26"/>
                  <a:gd name="T25" fmla="*/ 21 h 26"/>
                  <a:gd name="T26" fmla="*/ 19 w 26"/>
                  <a:gd name="T27" fmla="*/ 25 h 26"/>
                  <a:gd name="T28" fmla="*/ 16 w 26"/>
                  <a:gd name="T29" fmla="*/ 25 h 26"/>
                  <a:gd name="T30" fmla="*/ 11 w 26"/>
                  <a:gd name="T31" fmla="*/ 25 h 26"/>
                  <a:gd name="T32" fmla="*/ 11 w 26"/>
                  <a:gd name="T33" fmla="*/ 25 h 26"/>
                  <a:gd name="T34" fmla="*/ 8 w 26"/>
                  <a:gd name="T35" fmla="*/ 25 h 26"/>
                  <a:gd name="T36" fmla="*/ 2 w 26"/>
                  <a:gd name="T37" fmla="*/ 25 h 26"/>
                  <a:gd name="T38" fmla="*/ 0 w 26"/>
                  <a:gd name="T39" fmla="*/ 21 h 26"/>
                  <a:gd name="T40" fmla="*/ 0 w 26"/>
                  <a:gd name="T41"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26">
                    <a:moveTo>
                      <a:pt x="0" y="14"/>
                    </a:moveTo>
                    <a:lnTo>
                      <a:pt x="0" y="14"/>
                    </a:lnTo>
                    <a:lnTo>
                      <a:pt x="0" y="10"/>
                    </a:lnTo>
                    <a:lnTo>
                      <a:pt x="2" y="3"/>
                    </a:lnTo>
                    <a:lnTo>
                      <a:pt x="8" y="0"/>
                    </a:lnTo>
                    <a:lnTo>
                      <a:pt x="11" y="0"/>
                    </a:lnTo>
                    <a:lnTo>
                      <a:pt x="11" y="0"/>
                    </a:lnTo>
                    <a:lnTo>
                      <a:pt x="16" y="0"/>
                    </a:lnTo>
                    <a:lnTo>
                      <a:pt x="19" y="3"/>
                    </a:lnTo>
                    <a:lnTo>
                      <a:pt x="25" y="10"/>
                    </a:lnTo>
                    <a:lnTo>
                      <a:pt x="25" y="14"/>
                    </a:lnTo>
                    <a:lnTo>
                      <a:pt x="25" y="14"/>
                    </a:lnTo>
                    <a:lnTo>
                      <a:pt x="25" y="21"/>
                    </a:lnTo>
                    <a:lnTo>
                      <a:pt x="19" y="25"/>
                    </a:lnTo>
                    <a:lnTo>
                      <a:pt x="16" y="25"/>
                    </a:lnTo>
                    <a:lnTo>
                      <a:pt x="11" y="25"/>
                    </a:lnTo>
                    <a:lnTo>
                      <a:pt x="11" y="25"/>
                    </a:lnTo>
                    <a:lnTo>
                      <a:pt x="8" y="25"/>
                    </a:lnTo>
                    <a:lnTo>
                      <a:pt x="2" y="25"/>
                    </a:lnTo>
                    <a:lnTo>
                      <a:pt x="0" y="21"/>
                    </a:lnTo>
                    <a:lnTo>
                      <a:pt x="0" y="14"/>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55" name="Freeform 180"/>
              <p:cNvSpPr>
                <a:spLocks/>
              </p:cNvSpPr>
              <p:nvPr/>
            </p:nvSpPr>
            <p:spPr bwMode="auto">
              <a:xfrm>
                <a:off x="546036" y="6187901"/>
                <a:ext cx="45976" cy="44625"/>
              </a:xfrm>
              <a:custGeom>
                <a:avLst/>
                <a:gdLst>
                  <a:gd name="T0" fmla="*/ 0 w 26"/>
                  <a:gd name="T1" fmla="*/ 15 h 26"/>
                  <a:gd name="T2" fmla="*/ 0 w 26"/>
                  <a:gd name="T3" fmla="*/ 9 h 26"/>
                  <a:gd name="T4" fmla="*/ 3 w 26"/>
                  <a:gd name="T5" fmla="*/ 6 h 26"/>
                  <a:gd name="T6" fmla="*/ 8 w 26"/>
                  <a:gd name="T7" fmla="*/ 0 h 26"/>
                  <a:gd name="T8" fmla="*/ 10 w 26"/>
                  <a:gd name="T9" fmla="*/ 0 h 26"/>
                  <a:gd name="T10" fmla="*/ 16 w 26"/>
                  <a:gd name="T11" fmla="*/ 0 h 26"/>
                  <a:gd name="T12" fmla="*/ 19 w 26"/>
                  <a:gd name="T13" fmla="*/ 6 h 26"/>
                  <a:gd name="T14" fmla="*/ 21 w 26"/>
                  <a:gd name="T15" fmla="*/ 9 h 26"/>
                  <a:gd name="T16" fmla="*/ 25 w 26"/>
                  <a:gd name="T17" fmla="*/ 15 h 26"/>
                  <a:gd name="T18" fmla="*/ 21 w 26"/>
                  <a:gd name="T19" fmla="*/ 18 h 26"/>
                  <a:gd name="T20" fmla="*/ 19 w 26"/>
                  <a:gd name="T21" fmla="*/ 18 h 26"/>
                  <a:gd name="T22" fmla="*/ 16 w 26"/>
                  <a:gd name="T23" fmla="*/ 25 h 26"/>
                  <a:gd name="T24" fmla="*/ 10 w 26"/>
                  <a:gd name="T25" fmla="*/ 25 h 26"/>
                  <a:gd name="T26" fmla="*/ 8 w 26"/>
                  <a:gd name="T27" fmla="*/ 25 h 26"/>
                  <a:gd name="T28" fmla="*/ 3 w 26"/>
                  <a:gd name="T29" fmla="*/ 18 h 26"/>
                  <a:gd name="T30" fmla="*/ 0 w 26"/>
                  <a:gd name="T31" fmla="*/ 18 h 26"/>
                  <a:gd name="T32" fmla="*/ 0 w 26"/>
                  <a:gd name="T33"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6">
                    <a:moveTo>
                      <a:pt x="0" y="15"/>
                    </a:moveTo>
                    <a:lnTo>
                      <a:pt x="0" y="9"/>
                    </a:lnTo>
                    <a:lnTo>
                      <a:pt x="3" y="6"/>
                    </a:lnTo>
                    <a:lnTo>
                      <a:pt x="8" y="0"/>
                    </a:lnTo>
                    <a:lnTo>
                      <a:pt x="10" y="0"/>
                    </a:lnTo>
                    <a:lnTo>
                      <a:pt x="16" y="0"/>
                    </a:lnTo>
                    <a:lnTo>
                      <a:pt x="19" y="6"/>
                    </a:lnTo>
                    <a:lnTo>
                      <a:pt x="21" y="9"/>
                    </a:lnTo>
                    <a:lnTo>
                      <a:pt x="25" y="15"/>
                    </a:lnTo>
                    <a:lnTo>
                      <a:pt x="21" y="18"/>
                    </a:lnTo>
                    <a:lnTo>
                      <a:pt x="19" y="18"/>
                    </a:lnTo>
                    <a:lnTo>
                      <a:pt x="16" y="25"/>
                    </a:lnTo>
                    <a:lnTo>
                      <a:pt x="10" y="25"/>
                    </a:lnTo>
                    <a:lnTo>
                      <a:pt x="8" y="25"/>
                    </a:lnTo>
                    <a:lnTo>
                      <a:pt x="3" y="18"/>
                    </a:lnTo>
                    <a:lnTo>
                      <a:pt x="0" y="18"/>
                    </a:lnTo>
                    <a:lnTo>
                      <a:pt x="0" y="15"/>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56" name="Freeform 181"/>
              <p:cNvSpPr>
                <a:spLocks/>
              </p:cNvSpPr>
              <p:nvPr/>
            </p:nvSpPr>
            <p:spPr bwMode="auto">
              <a:xfrm>
                <a:off x="546036" y="6186185"/>
                <a:ext cx="45976" cy="44625"/>
              </a:xfrm>
              <a:custGeom>
                <a:avLst/>
                <a:gdLst>
                  <a:gd name="T0" fmla="*/ 0 w 26"/>
                  <a:gd name="T1" fmla="*/ 15 h 26"/>
                  <a:gd name="T2" fmla="*/ 0 w 26"/>
                  <a:gd name="T3" fmla="*/ 15 h 26"/>
                  <a:gd name="T4" fmla="*/ 0 w 26"/>
                  <a:gd name="T5" fmla="*/ 9 h 26"/>
                  <a:gd name="T6" fmla="*/ 3 w 26"/>
                  <a:gd name="T7" fmla="*/ 6 h 26"/>
                  <a:gd name="T8" fmla="*/ 8 w 26"/>
                  <a:gd name="T9" fmla="*/ 0 h 26"/>
                  <a:gd name="T10" fmla="*/ 10 w 26"/>
                  <a:gd name="T11" fmla="*/ 0 h 26"/>
                  <a:gd name="T12" fmla="*/ 10 w 26"/>
                  <a:gd name="T13" fmla="*/ 0 h 26"/>
                  <a:gd name="T14" fmla="*/ 16 w 26"/>
                  <a:gd name="T15" fmla="*/ 0 h 26"/>
                  <a:gd name="T16" fmla="*/ 19 w 26"/>
                  <a:gd name="T17" fmla="*/ 6 h 26"/>
                  <a:gd name="T18" fmla="*/ 21 w 26"/>
                  <a:gd name="T19" fmla="*/ 9 h 26"/>
                  <a:gd name="T20" fmla="*/ 25 w 26"/>
                  <a:gd name="T21" fmla="*/ 15 h 26"/>
                  <a:gd name="T22" fmla="*/ 25 w 26"/>
                  <a:gd name="T23" fmla="*/ 15 h 26"/>
                  <a:gd name="T24" fmla="*/ 21 w 26"/>
                  <a:gd name="T25" fmla="*/ 18 h 26"/>
                  <a:gd name="T26" fmla="*/ 19 w 26"/>
                  <a:gd name="T27" fmla="*/ 18 h 26"/>
                  <a:gd name="T28" fmla="*/ 16 w 26"/>
                  <a:gd name="T29" fmla="*/ 25 h 26"/>
                  <a:gd name="T30" fmla="*/ 10 w 26"/>
                  <a:gd name="T31" fmla="*/ 25 h 26"/>
                  <a:gd name="T32" fmla="*/ 10 w 26"/>
                  <a:gd name="T33" fmla="*/ 25 h 26"/>
                  <a:gd name="T34" fmla="*/ 8 w 26"/>
                  <a:gd name="T35" fmla="*/ 25 h 26"/>
                  <a:gd name="T36" fmla="*/ 3 w 26"/>
                  <a:gd name="T37" fmla="*/ 18 h 26"/>
                  <a:gd name="T38" fmla="*/ 0 w 26"/>
                  <a:gd name="T39" fmla="*/ 18 h 26"/>
                  <a:gd name="T40" fmla="*/ 0 w 26"/>
                  <a:gd name="T41"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26">
                    <a:moveTo>
                      <a:pt x="0" y="15"/>
                    </a:moveTo>
                    <a:lnTo>
                      <a:pt x="0" y="15"/>
                    </a:lnTo>
                    <a:lnTo>
                      <a:pt x="0" y="9"/>
                    </a:lnTo>
                    <a:lnTo>
                      <a:pt x="3" y="6"/>
                    </a:lnTo>
                    <a:lnTo>
                      <a:pt x="8" y="0"/>
                    </a:lnTo>
                    <a:lnTo>
                      <a:pt x="10" y="0"/>
                    </a:lnTo>
                    <a:lnTo>
                      <a:pt x="10" y="0"/>
                    </a:lnTo>
                    <a:lnTo>
                      <a:pt x="16" y="0"/>
                    </a:lnTo>
                    <a:lnTo>
                      <a:pt x="19" y="6"/>
                    </a:lnTo>
                    <a:lnTo>
                      <a:pt x="21" y="9"/>
                    </a:lnTo>
                    <a:lnTo>
                      <a:pt x="25" y="15"/>
                    </a:lnTo>
                    <a:lnTo>
                      <a:pt x="25" y="15"/>
                    </a:lnTo>
                    <a:lnTo>
                      <a:pt x="21" y="18"/>
                    </a:lnTo>
                    <a:lnTo>
                      <a:pt x="19" y="18"/>
                    </a:lnTo>
                    <a:lnTo>
                      <a:pt x="16" y="25"/>
                    </a:lnTo>
                    <a:lnTo>
                      <a:pt x="10" y="25"/>
                    </a:lnTo>
                    <a:lnTo>
                      <a:pt x="10" y="25"/>
                    </a:lnTo>
                    <a:lnTo>
                      <a:pt x="8" y="25"/>
                    </a:lnTo>
                    <a:lnTo>
                      <a:pt x="3" y="18"/>
                    </a:lnTo>
                    <a:lnTo>
                      <a:pt x="0" y="18"/>
                    </a:lnTo>
                    <a:lnTo>
                      <a:pt x="0" y="15"/>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57" name="Freeform 182"/>
              <p:cNvSpPr>
                <a:spLocks/>
              </p:cNvSpPr>
              <p:nvPr/>
            </p:nvSpPr>
            <p:spPr bwMode="auto">
              <a:xfrm>
                <a:off x="360363" y="6165589"/>
                <a:ext cx="45976" cy="46341"/>
              </a:xfrm>
              <a:custGeom>
                <a:avLst/>
                <a:gdLst>
                  <a:gd name="T0" fmla="*/ 0 w 26"/>
                  <a:gd name="T1" fmla="*/ 11 h 27"/>
                  <a:gd name="T2" fmla="*/ 0 w 26"/>
                  <a:gd name="T3" fmla="*/ 2 h 27"/>
                  <a:gd name="T4" fmla="*/ 3 w 26"/>
                  <a:gd name="T5" fmla="*/ 2 h 27"/>
                  <a:gd name="T6" fmla="*/ 3 w 26"/>
                  <a:gd name="T7" fmla="*/ 0 h 27"/>
                  <a:gd name="T8" fmla="*/ 10 w 26"/>
                  <a:gd name="T9" fmla="*/ 0 h 27"/>
                  <a:gd name="T10" fmla="*/ 14 w 26"/>
                  <a:gd name="T11" fmla="*/ 0 h 27"/>
                  <a:gd name="T12" fmla="*/ 21 w 26"/>
                  <a:gd name="T13" fmla="*/ 2 h 27"/>
                  <a:gd name="T14" fmla="*/ 25 w 26"/>
                  <a:gd name="T15" fmla="*/ 2 h 27"/>
                  <a:gd name="T16" fmla="*/ 25 w 26"/>
                  <a:gd name="T17" fmla="*/ 11 h 27"/>
                  <a:gd name="T18" fmla="*/ 25 w 26"/>
                  <a:gd name="T19" fmla="*/ 17 h 27"/>
                  <a:gd name="T20" fmla="*/ 21 w 26"/>
                  <a:gd name="T21" fmla="*/ 20 h 27"/>
                  <a:gd name="T22" fmla="*/ 14 w 26"/>
                  <a:gd name="T23" fmla="*/ 26 h 27"/>
                  <a:gd name="T24" fmla="*/ 10 w 26"/>
                  <a:gd name="T25" fmla="*/ 26 h 27"/>
                  <a:gd name="T26" fmla="*/ 3 w 26"/>
                  <a:gd name="T27" fmla="*/ 26 h 27"/>
                  <a:gd name="T28" fmla="*/ 3 w 26"/>
                  <a:gd name="T29" fmla="*/ 20 h 27"/>
                  <a:gd name="T30" fmla="*/ 0 w 26"/>
                  <a:gd name="T31" fmla="*/ 17 h 27"/>
                  <a:gd name="T32" fmla="*/ 0 w 26"/>
                  <a:gd name="T33"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7">
                    <a:moveTo>
                      <a:pt x="0" y="11"/>
                    </a:moveTo>
                    <a:lnTo>
                      <a:pt x="0" y="2"/>
                    </a:lnTo>
                    <a:lnTo>
                      <a:pt x="3" y="2"/>
                    </a:lnTo>
                    <a:lnTo>
                      <a:pt x="3" y="0"/>
                    </a:lnTo>
                    <a:lnTo>
                      <a:pt x="10" y="0"/>
                    </a:lnTo>
                    <a:lnTo>
                      <a:pt x="14" y="0"/>
                    </a:lnTo>
                    <a:lnTo>
                      <a:pt x="21" y="2"/>
                    </a:lnTo>
                    <a:lnTo>
                      <a:pt x="25" y="2"/>
                    </a:lnTo>
                    <a:lnTo>
                      <a:pt x="25" y="11"/>
                    </a:lnTo>
                    <a:lnTo>
                      <a:pt x="25" y="17"/>
                    </a:lnTo>
                    <a:lnTo>
                      <a:pt x="21" y="20"/>
                    </a:lnTo>
                    <a:lnTo>
                      <a:pt x="14" y="26"/>
                    </a:lnTo>
                    <a:lnTo>
                      <a:pt x="10" y="26"/>
                    </a:lnTo>
                    <a:lnTo>
                      <a:pt x="3" y="26"/>
                    </a:lnTo>
                    <a:lnTo>
                      <a:pt x="3" y="20"/>
                    </a:lnTo>
                    <a:lnTo>
                      <a:pt x="0" y="17"/>
                    </a:lnTo>
                    <a:lnTo>
                      <a:pt x="0" y="11"/>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58" name="Freeform 183"/>
              <p:cNvSpPr>
                <a:spLocks/>
              </p:cNvSpPr>
              <p:nvPr/>
            </p:nvSpPr>
            <p:spPr bwMode="auto">
              <a:xfrm>
                <a:off x="360363" y="6165589"/>
                <a:ext cx="45976" cy="46341"/>
              </a:xfrm>
              <a:custGeom>
                <a:avLst/>
                <a:gdLst>
                  <a:gd name="T0" fmla="*/ 0 w 26"/>
                  <a:gd name="T1" fmla="*/ 11 h 27"/>
                  <a:gd name="T2" fmla="*/ 0 w 26"/>
                  <a:gd name="T3" fmla="*/ 11 h 27"/>
                  <a:gd name="T4" fmla="*/ 0 w 26"/>
                  <a:gd name="T5" fmla="*/ 2 h 27"/>
                  <a:gd name="T6" fmla="*/ 3 w 26"/>
                  <a:gd name="T7" fmla="*/ 2 h 27"/>
                  <a:gd name="T8" fmla="*/ 3 w 26"/>
                  <a:gd name="T9" fmla="*/ 0 h 27"/>
                  <a:gd name="T10" fmla="*/ 10 w 26"/>
                  <a:gd name="T11" fmla="*/ 0 h 27"/>
                  <a:gd name="T12" fmla="*/ 10 w 26"/>
                  <a:gd name="T13" fmla="*/ 0 h 27"/>
                  <a:gd name="T14" fmla="*/ 14 w 26"/>
                  <a:gd name="T15" fmla="*/ 0 h 27"/>
                  <a:gd name="T16" fmla="*/ 21 w 26"/>
                  <a:gd name="T17" fmla="*/ 2 h 27"/>
                  <a:gd name="T18" fmla="*/ 25 w 26"/>
                  <a:gd name="T19" fmla="*/ 2 h 27"/>
                  <a:gd name="T20" fmla="*/ 25 w 26"/>
                  <a:gd name="T21" fmla="*/ 11 h 27"/>
                  <a:gd name="T22" fmla="*/ 25 w 26"/>
                  <a:gd name="T23" fmla="*/ 11 h 27"/>
                  <a:gd name="T24" fmla="*/ 25 w 26"/>
                  <a:gd name="T25" fmla="*/ 17 h 27"/>
                  <a:gd name="T26" fmla="*/ 21 w 26"/>
                  <a:gd name="T27" fmla="*/ 20 h 27"/>
                  <a:gd name="T28" fmla="*/ 14 w 26"/>
                  <a:gd name="T29" fmla="*/ 26 h 27"/>
                  <a:gd name="T30" fmla="*/ 10 w 26"/>
                  <a:gd name="T31" fmla="*/ 26 h 27"/>
                  <a:gd name="T32" fmla="*/ 10 w 26"/>
                  <a:gd name="T33" fmla="*/ 26 h 27"/>
                  <a:gd name="T34" fmla="*/ 3 w 26"/>
                  <a:gd name="T35" fmla="*/ 26 h 27"/>
                  <a:gd name="T36" fmla="*/ 3 w 26"/>
                  <a:gd name="T37" fmla="*/ 20 h 27"/>
                  <a:gd name="T38" fmla="*/ 0 w 26"/>
                  <a:gd name="T39" fmla="*/ 17 h 27"/>
                  <a:gd name="T40" fmla="*/ 0 w 26"/>
                  <a:gd name="T41"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27">
                    <a:moveTo>
                      <a:pt x="0" y="11"/>
                    </a:moveTo>
                    <a:lnTo>
                      <a:pt x="0" y="11"/>
                    </a:lnTo>
                    <a:lnTo>
                      <a:pt x="0" y="2"/>
                    </a:lnTo>
                    <a:lnTo>
                      <a:pt x="3" y="2"/>
                    </a:lnTo>
                    <a:lnTo>
                      <a:pt x="3" y="0"/>
                    </a:lnTo>
                    <a:lnTo>
                      <a:pt x="10" y="0"/>
                    </a:lnTo>
                    <a:lnTo>
                      <a:pt x="10" y="0"/>
                    </a:lnTo>
                    <a:lnTo>
                      <a:pt x="14" y="0"/>
                    </a:lnTo>
                    <a:lnTo>
                      <a:pt x="21" y="2"/>
                    </a:lnTo>
                    <a:lnTo>
                      <a:pt x="25" y="2"/>
                    </a:lnTo>
                    <a:lnTo>
                      <a:pt x="25" y="11"/>
                    </a:lnTo>
                    <a:lnTo>
                      <a:pt x="25" y="11"/>
                    </a:lnTo>
                    <a:lnTo>
                      <a:pt x="25" y="17"/>
                    </a:lnTo>
                    <a:lnTo>
                      <a:pt x="21" y="20"/>
                    </a:lnTo>
                    <a:lnTo>
                      <a:pt x="14" y="26"/>
                    </a:lnTo>
                    <a:lnTo>
                      <a:pt x="10" y="26"/>
                    </a:lnTo>
                    <a:lnTo>
                      <a:pt x="10" y="26"/>
                    </a:lnTo>
                    <a:lnTo>
                      <a:pt x="3" y="26"/>
                    </a:lnTo>
                    <a:lnTo>
                      <a:pt x="3" y="20"/>
                    </a:lnTo>
                    <a:lnTo>
                      <a:pt x="0" y="17"/>
                    </a:lnTo>
                    <a:lnTo>
                      <a:pt x="0" y="11"/>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59" name="Freeform 184"/>
              <p:cNvSpPr>
                <a:spLocks/>
              </p:cNvSpPr>
              <p:nvPr/>
            </p:nvSpPr>
            <p:spPr bwMode="auto">
              <a:xfrm>
                <a:off x="1092447" y="6038580"/>
                <a:ext cx="45976" cy="46341"/>
              </a:xfrm>
              <a:custGeom>
                <a:avLst/>
                <a:gdLst>
                  <a:gd name="T0" fmla="*/ 0 w 26"/>
                  <a:gd name="T1" fmla="*/ 13 h 27"/>
                  <a:gd name="T2" fmla="*/ 0 w 26"/>
                  <a:gd name="T3" fmla="*/ 6 h 27"/>
                  <a:gd name="T4" fmla="*/ 4 w 26"/>
                  <a:gd name="T5" fmla="*/ 3 h 27"/>
                  <a:gd name="T6" fmla="*/ 4 w 26"/>
                  <a:gd name="T7" fmla="*/ 0 h 27"/>
                  <a:gd name="T8" fmla="*/ 12 w 26"/>
                  <a:gd name="T9" fmla="*/ 0 h 27"/>
                  <a:gd name="T10" fmla="*/ 16 w 26"/>
                  <a:gd name="T11" fmla="*/ 0 h 27"/>
                  <a:gd name="T12" fmla="*/ 25 w 26"/>
                  <a:gd name="T13" fmla="*/ 3 h 27"/>
                  <a:gd name="T14" fmla="*/ 25 w 26"/>
                  <a:gd name="T15" fmla="*/ 6 h 27"/>
                  <a:gd name="T16" fmla="*/ 25 w 26"/>
                  <a:gd name="T17" fmla="*/ 13 h 27"/>
                  <a:gd name="T18" fmla="*/ 25 w 26"/>
                  <a:gd name="T19" fmla="*/ 16 h 27"/>
                  <a:gd name="T20" fmla="*/ 25 w 26"/>
                  <a:gd name="T21" fmla="*/ 22 h 27"/>
                  <a:gd name="T22" fmla="*/ 16 w 26"/>
                  <a:gd name="T23" fmla="*/ 22 h 27"/>
                  <a:gd name="T24" fmla="*/ 12 w 26"/>
                  <a:gd name="T25" fmla="*/ 26 h 27"/>
                  <a:gd name="T26" fmla="*/ 4 w 26"/>
                  <a:gd name="T27" fmla="*/ 22 h 27"/>
                  <a:gd name="T28" fmla="*/ 4 w 26"/>
                  <a:gd name="T29" fmla="*/ 22 h 27"/>
                  <a:gd name="T30" fmla="*/ 0 w 26"/>
                  <a:gd name="T31" fmla="*/ 16 h 27"/>
                  <a:gd name="T32" fmla="*/ 0 w 26"/>
                  <a:gd name="T33"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7">
                    <a:moveTo>
                      <a:pt x="0" y="13"/>
                    </a:moveTo>
                    <a:lnTo>
                      <a:pt x="0" y="6"/>
                    </a:lnTo>
                    <a:lnTo>
                      <a:pt x="4" y="3"/>
                    </a:lnTo>
                    <a:lnTo>
                      <a:pt x="4" y="0"/>
                    </a:lnTo>
                    <a:lnTo>
                      <a:pt x="12" y="0"/>
                    </a:lnTo>
                    <a:lnTo>
                      <a:pt x="16" y="0"/>
                    </a:lnTo>
                    <a:lnTo>
                      <a:pt x="25" y="3"/>
                    </a:lnTo>
                    <a:lnTo>
                      <a:pt x="25" y="6"/>
                    </a:lnTo>
                    <a:lnTo>
                      <a:pt x="25" y="13"/>
                    </a:lnTo>
                    <a:lnTo>
                      <a:pt x="25" y="16"/>
                    </a:lnTo>
                    <a:lnTo>
                      <a:pt x="25" y="22"/>
                    </a:lnTo>
                    <a:lnTo>
                      <a:pt x="16" y="22"/>
                    </a:lnTo>
                    <a:lnTo>
                      <a:pt x="12" y="26"/>
                    </a:lnTo>
                    <a:lnTo>
                      <a:pt x="4" y="22"/>
                    </a:lnTo>
                    <a:lnTo>
                      <a:pt x="4" y="22"/>
                    </a:lnTo>
                    <a:lnTo>
                      <a:pt x="0" y="16"/>
                    </a:lnTo>
                    <a:lnTo>
                      <a:pt x="0" y="13"/>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60" name="Freeform 185"/>
              <p:cNvSpPr>
                <a:spLocks/>
              </p:cNvSpPr>
              <p:nvPr/>
            </p:nvSpPr>
            <p:spPr bwMode="auto">
              <a:xfrm>
                <a:off x="1092447" y="6038580"/>
                <a:ext cx="45976" cy="46341"/>
              </a:xfrm>
              <a:custGeom>
                <a:avLst/>
                <a:gdLst>
                  <a:gd name="T0" fmla="*/ 0 w 26"/>
                  <a:gd name="T1" fmla="*/ 13 h 27"/>
                  <a:gd name="T2" fmla="*/ 0 w 26"/>
                  <a:gd name="T3" fmla="*/ 13 h 27"/>
                  <a:gd name="T4" fmla="*/ 0 w 26"/>
                  <a:gd name="T5" fmla="*/ 6 h 27"/>
                  <a:gd name="T6" fmla="*/ 4 w 26"/>
                  <a:gd name="T7" fmla="*/ 3 h 27"/>
                  <a:gd name="T8" fmla="*/ 4 w 26"/>
                  <a:gd name="T9" fmla="*/ 0 h 27"/>
                  <a:gd name="T10" fmla="*/ 12 w 26"/>
                  <a:gd name="T11" fmla="*/ 0 h 27"/>
                  <a:gd name="T12" fmla="*/ 12 w 26"/>
                  <a:gd name="T13" fmla="*/ 0 h 27"/>
                  <a:gd name="T14" fmla="*/ 16 w 26"/>
                  <a:gd name="T15" fmla="*/ 0 h 27"/>
                  <a:gd name="T16" fmla="*/ 25 w 26"/>
                  <a:gd name="T17" fmla="*/ 3 h 27"/>
                  <a:gd name="T18" fmla="*/ 25 w 26"/>
                  <a:gd name="T19" fmla="*/ 6 h 27"/>
                  <a:gd name="T20" fmla="*/ 25 w 26"/>
                  <a:gd name="T21" fmla="*/ 13 h 27"/>
                  <a:gd name="T22" fmla="*/ 25 w 26"/>
                  <a:gd name="T23" fmla="*/ 13 h 27"/>
                  <a:gd name="T24" fmla="*/ 25 w 26"/>
                  <a:gd name="T25" fmla="*/ 16 h 27"/>
                  <a:gd name="T26" fmla="*/ 25 w 26"/>
                  <a:gd name="T27" fmla="*/ 22 h 27"/>
                  <a:gd name="T28" fmla="*/ 16 w 26"/>
                  <a:gd name="T29" fmla="*/ 22 h 27"/>
                  <a:gd name="T30" fmla="*/ 12 w 26"/>
                  <a:gd name="T31" fmla="*/ 26 h 27"/>
                  <a:gd name="T32" fmla="*/ 12 w 26"/>
                  <a:gd name="T33" fmla="*/ 26 h 27"/>
                  <a:gd name="T34" fmla="*/ 4 w 26"/>
                  <a:gd name="T35" fmla="*/ 22 h 27"/>
                  <a:gd name="T36" fmla="*/ 4 w 26"/>
                  <a:gd name="T37" fmla="*/ 22 h 27"/>
                  <a:gd name="T38" fmla="*/ 0 w 26"/>
                  <a:gd name="T39" fmla="*/ 16 h 27"/>
                  <a:gd name="T40" fmla="*/ 0 w 26"/>
                  <a:gd name="T41"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27">
                    <a:moveTo>
                      <a:pt x="0" y="13"/>
                    </a:moveTo>
                    <a:lnTo>
                      <a:pt x="0" y="13"/>
                    </a:lnTo>
                    <a:lnTo>
                      <a:pt x="0" y="6"/>
                    </a:lnTo>
                    <a:lnTo>
                      <a:pt x="4" y="3"/>
                    </a:lnTo>
                    <a:lnTo>
                      <a:pt x="4" y="0"/>
                    </a:lnTo>
                    <a:lnTo>
                      <a:pt x="12" y="0"/>
                    </a:lnTo>
                    <a:lnTo>
                      <a:pt x="12" y="0"/>
                    </a:lnTo>
                    <a:lnTo>
                      <a:pt x="16" y="0"/>
                    </a:lnTo>
                    <a:lnTo>
                      <a:pt x="25" y="3"/>
                    </a:lnTo>
                    <a:lnTo>
                      <a:pt x="25" y="6"/>
                    </a:lnTo>
                    <a:lnTo>
                      <a:pt x="25" y="13"/>
                    </a:lnTo>
                    <a:lnTo>
                      <a:pt x="25" y="13"/>
                    </a:lnTo>
                    <a:lnTo>
                      <a:pt x="25" y="16"/>
                    </a:lnTo>
                    <a:lnTo>
                      <a:pt x="25" y="22"/>
                    </a:lnTo>
                    <a:lnTo>
                      <a:pt x="16" y="22"/>
                    </a:lnTo>
                    <a:lnTo>
                      <a:pt x="12" y="26"/>
                    </a:lnTo>
                    <a:lnTo>
                      <a:pt x="12" y="26"/>
                    </a:lnTo>
                    <a:lnTo>
                      <a:pt x="4" y="22"/>
                    </a:lnTo>
                    <a:lnTo>
                      <a:pt x="4" y="22"/>
                    </a:lnTo>
                    <a:lnTo>
                      <a:pt x="0" y="16"/>
                    </a:lnTo>
                    <a:lnTo>
                      <a:pt x="0" y="13"/>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61" name="Freeform 186"/>
              <p:cNvSpPr>
                <a:spLocks/>
              </p:cNvSpPr>
              <p:nvPr/>
            </p:nvSpPr>
            <p:spPr bwMode="auto">
              <a:xfrm>
                <a:off x="878480" y="5697030"/>
                <a:ext cx="51281" cy="44625"/>
              </a:xfrm>
              <a:custGeom>
                <a:avLst/>
                <a:gdLst>
                  <a:gd name="T0" fmla="*/ 1 w 29"/>
                  <a:gd name="T1" fmla="*/ 1 h 26"/>
                  <a:gd name="T2" fmla="*/ 24 w 29"/>
                  <a:gd name="T3" fmla="*/ 0 h 26"/>
                  <a:gd name="T4" fmla="*/ 24 w 29"/>
                  <a:gd name="T5" fmla="*/ 1 h 26"/>
                  <a:gd name="T6" fmla="*/ 24 w 29"/>
                  <a:gd name="T7" fmla="*/ 5 h 26"/>
                  <a:gd name="T8" fmla="*/ 28 w 29"/>
                  <a:gd name="T9" fmla="*/ 7 h 26"/>
                  <a:gd name="T10" fmla="*/ 28 w 29"/>
                  <a:gd name="T11" fmla="*/ 13 h 26"/>
                  <a:gd name="T12" fmla="*/ 28 w 29"/>
                  <a:gd name="T13" fmla="*/ 17 h 26"/>
                  <a:gd name="T14" fmla="*/ 28 w 29"/>
                  <a:gd name="T15" fmla="*/ 23 h 26"/>
                  <a:gd name="T16" fmla="*/ 23 w 29"/>
                  <a:gd name="T17" fmla="*/ 25 h 26"/>
                  <a:gd name="T18" fmla="*/ 15 w 29"/>
                  <a:gd name="T19" fmla="*/ 25 h 26"/>
                  <a:gd name="T20" fmla="*/ 15 w 29"/>
                  <a:gd name="T21" fmla="*/ 25 h 26"/>
                  <a:gd name="T22" fmla="*/ 14 w 29"/>
                  <a:gd name="T23" fmla="*/ 23 h 26"/>
                  <a:gd name="T24" fmla="*/ 9 w 29"/>
                  <a:gd name="T25" fmla="*/ 19 h 26"/>
                  <a:gd name="T26" fmla="*/ 6 w 29"/>
                  <a:gd name="T27" fmla="*/ 17 h 26"/>
                  <a:gd name="T28" fmla="*/ 4 w 29"/>
                  <a:gd name="T29" fmla="*/ 13 h 26"/>
                  <a:gd name="T30" fmla="*/ 1 w 29"/>
                  <a:gd name="T31" fmla="*/ 11 h 26"/>
                  <a:gd name="T32" fmla="*/ 0 w 29"/>
                  <a:gd name="T33" fmla="*/ 11 h 26"/>
                  <a:gd name="T34" fmla="*/ 0 w 29"/>
                  <a:gd name="T35" fmla="*/ 11 h 26"/>
                  <a:gd name="T36" fmla="*/ 1 w 29"/>
                  <a:gd name="T3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26">
                    <a:moveTo>
                      <a:pt x="1" y="1"/>
                    </a:moveTo>
                    <a:lnTo>
                      <a:pt x="24" y="0"/>
                    </a:lnTo>
                    <a:lnTo>
                      <a:pt x="24" y="1"/>
                    </a:lnTo>
                    <a:lnTo>
                      <a:pt x="24" y="5"/>
                    </a:lnTo>
                    <a:lnTo>
                      <a:pt x="28" y="7"/>
                    </a:lnTo>
                    <a:lnTo>
                      <a:pt x="28" y="13"/>
                    </a:lnTo>
                    <a:lnTo>
                      <a:pt x="28" y="17"/>
                    </a:lnTo>
                    <a:lnTo>
                      <a:pt x="28" y="23"/>
                    </a:lnTo>
                    <a:lnTo>
                      <a:pt x="23" y="25"/>
                    </a:lnTo>
                    <a:lnTo>
                      <a:pt x="15" y="25"/>
                    </a:lnTo>
                    <a:lnTo>
                      <a:pt x="15" y="25"/>
                    </a:lnTo>
                    <a:lnTo>
                      <a:pt x="14" y="23"/>
                    </a:lnTo>
                    <a:lnTo>
                      <a:pt x="9" y="19"/>
                    </a:lnTo>
                    <a:lnTo>
                      <a:pt x="6" y="17"/>
                    </a:lnTo>
                    <a:lnTo>
                      <a:pt x="4" y="13"/>
                    </a:lnTo>
                    <a:lnTo>
                      <a:pt x="1" y="11"/>
                    </a:lnTo>
                    <a:lnTo>
                      <a:pt x="0" y="11"/>
                    </a:lnTo>
                    <a:lnTo>
                      <a:pt x="0" y="11"/>
                    </a:lnTo>
                    <a:lnTo>
                      <a:pt x="1" y="1"/>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62" name="Freeform 187"/>
              <p:cNvSpPr>
                <a:spLocks/>
              </p:cNvSpPr>
              <p:nvPr/>
            </p:nvSpPr>
            <p:spPr bwMode="auto">
              <a:xfrm>
                <a:off x="878480" y="5697030"/>
                <a:ext cx="51281" cy="44625"/>
              </a:xfrm>
              <a:custGeom>
                <a:avLst/>
                <a:gdLst>
                  <a:gd name="T0" fmla="*/ 1 w 29"/>
                  <a:gd name="T1" fmla="*/ 1 h 26"/>
                  <a:gd name="T2" fmla="*/ 24 w 29"/>
                  <a:gd name="T3" fmla="*/ 0 h 26"/>
                  <a:gd name="T4" fmla="*/ 24 w 29"/>
                  <a:gd name="T5" fmla="*/ 0 h 26"/>
                  <a:gd name="T6" fmla="*/ 24 w 29"/>
                  <a:gd name="T7" fmla="*/ 1 h 26"/>
                  <a:gd name="T8" fmla="*/ 24 w 29"/>
                  <a:gd name="T9" fmla="*/ 5 h 26"/>
                  <a:gd name="T10" fmla="*/ 28 w 29"/>
                  <a:gd name="T11" fmla="*/ 7 h 26"/>
                  <a:gd name="T12" fmla="*/ 28 w 29"/>
                  <a:gd name="T13" fmla="*/ 13 h 26"/>
                  <a:gd name="T14" fmla="*/ 28 w 29"/>
                  <a:gd name="T15" fmla="*/ 17 h 26"/>
                  <a:gd name="T16" fmla="*/ 28 w 29"/>
                  <a:gd name="T17" fmla="*/ 23 h 26"/>
                  <a:gd name="T18" fmla="*/ 23 w 29"/>
                  <a:gd name="T19" fmla="*/ 25 h 26"/>
                  <a:gd name="T20" fmla="*/ 15 w 29"/>
                  <a:gd name="T21" fmla="*/ 25 h 26"/>
                  <a:gd name="T22" fmla="*/ 15 w 29"/>
                  <a:gd name="T23" fmla="*/ 25 h 26"/>
                  <a:gd name="T24" fmla="*/ 15 w 29"/>
                  <a:gd name="T25" fmla="*/ 25 h 26"/>
                  <a:gd name="T26" fmla="*/ 14 w 29"/>
                  <a:gd name="T27" fmla="*/ 23 h 26"/>
                  <a:gd name="T28" fmla="*/ 9 w 29"/>
                  <a:gd name="T29" fmla="*/ 19 h 26"/>
                  <a:gd name="T30" fmla="*/ 6 w 29"/>
                  <a:gd name="T31" fmla="*/ 17 h 26"/>
                  <a:gd name="T32" fmla="*/ 4 w 29"/>
                  <a:gd name="T33" fmla="*/ 13 h 26"/>
                  <a:gd name="T34" fmla="*/ 1 w 29"/>
                  <a:gd name="T35" fmla="*/ 11 h 26"/>
                  <a:gd name="T36" fmla="*/ 0 w 29"/>
                  <a:gd name="T37" fmla="*/ 11 h 26"/>
                  <a:gd name="T38" fmla="*/ 0 w 29"/>
                  <a:gd name="T39" fmla="*/ 11 h 26"/>
                  <a:gd name="T40" fmla="*/ 1 w 29"/>
                  <a:gd name="T41"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6">
                    <a:moveTo>
                      <a:pt x="1" y="1"/>
                    </a:moveTo>
                    <a:lnTo>
                      <a:pt x="24" y="0"/>
                    </a:lnTo>
                    <a:lnTo>
                      <a:pt x="24" y="0"/>
                    </a:lnTo>
                    <a:lnTo>
                      <a:pt x="24" y="1"/>
                    </a:lnTo>
                    <a:lnTo>
                      <a:pt x="24" y="5"/>
                    </a:lnTo>
                    <a:lnTo>
                      <a:pt x="28" y="7"/>
                    </a:lnTo>
                    <a:lnTo>
                      <a:pt x="28" y="13"/>
                    </a:lnTo>
                    <a:lnTo>
                      <a:pt x="28" y="17"/>
                    </a:lnTo>
                    <a:lnTo>
                      <a:pt x="28" y="23"/>
                    </a:lnTo>
                    <a:lnTo>
                      <a:pt x="23" y="25"/>
                    </a:lnTo>
                    <a:lnTo>
                      <a:pt x="15" y="25"/>
                    </a:lnTo>
                    <a:lnTo>
                      <a:pt x="15" y="25"/>
                    </a:lnTo>
                    <a:lnTo>
                      <a:pt x="15" y="25"/>
                    </a:lnTo>
                    <a:lnTo>
                      <a:pt x="14" y="23"/>
                    </a:lnTo>
                    <a:lnTo>
                      <a:pt x="9" y="19"/>
                    </a:lnTo>
                    <a:lnTo>
                      <a:pt x="6" y="17"/>
                    </a:lnTo>
                    <a:lnTo>
                      <a:pt x="4" y="13"/>
                    </a:lnTo>
                    <a:lnTo>
                      <a:pt x="1" y="11"/>
                    </a:lnTo>
                    <a:lnTo>
                      <a:pt x="0" y="11"/>
                    </a:lnTo>
                    <a:lnTo>
                      <a:pt x="0" y="11"/>
                    </a:lnTo>
                    <a:lnTo>
                      <a:pt x="1" y="1"/>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63" name="Freeform 188"/>
              <p:cNvSpPr>
                <a:spLocks/>
              </p:cNvSpPr>
              <p:nvPr/>
            </p:nvSpPr>
            <p:spPr bwMode="auto">
              <a:xfrm>
                <a:off x="498292" y="6169022"/>
                <a:ext cx="45976" cy="44625"/>
              </a:xfrm>
              <a:custGeom>
                <a:avLst/>
                <a:gdLst>
                  <a:gd name="T0" fmla="*/ 15 w 26"/>
                  <a:gd name="T1" fmla="*/ 6 h 26"/>
                  <a:gd name="T2" fmla="*/ 0 w 26"/>
                  <a:gd name="T3" fmla="*/ 15 h 26"/>
                  <a:gd name="T4" fmla="*/ 18 w 26"/>
                  <a:gd name="T5" fmla="*/ 25 h 26"/>
                  <a:gd name="T6" fmla="*/ 25 w 26"/>
                  <a:gd name="T7" fmla="*/ 0 h 26"/>
                  <a:gd name="T8" fmla="*/ 15 w 26"/>
                  <a:gd name="T9" fmla="*/ 6 h 26"/>
                </a:gdLst>
                <a:ahLst/>
                <a:cxnLst>
                  <a:cxn ang="0">
                    <a:pos x="T0" y="T1"/>
                  </a:cxn>
                  <a:cxn ang="0">
                    <a:pos x="T2" y="T3"/>
                  </a:cxn>
                  <a:cxn ang="0">
                    <a:pos x="T4" y="T5"/>
                  </a:cxn>
                  <a:cxn ang="0">
                    <a:pos x="T6" y="T7"/>
                  </a:cxn>
                  <a:cxn ang="0">
                    <a:pos x="T8" y="T9"/>
                  </a:cxn>
                </a:cxnLst>
                <a:rect l="0" t="0" r="r" b="b"/>
                <a:pathLst>
                  <a:path w="26" h="26">
                    <a:moveTo>
                      <a:pt x="15" y="6"/>
                    </a:moveTo>
                    <a:lnTo>
                      <a:pt x="0" y="15"/>
                    </a:lnTo>
                    <a:lnTo>
                      <a:pt x="18" y="25"/>
                    </a:lnTo>
                    <a:lnTo>
                      <a:pt x="25" y="0"/>
                    </a:lnTo>
                    <a:lnTo>
                      <a:pt x="15" y="6"/>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64" name="Freeform 189"/>
              <p:cNvSpPr>
                <a:spLocks/>
              </p:cNvSpPr>
              <p:nvPr/>
            </p:nvSpPr>
            <p:spPr bwMode="auto">
              <a:xfrm>
                <a:off x="498292" y="6169022"/>
                <a:ext cx="45976" cy="44625"/>
              </a:xfrm>
              <a:custGeom>
                <a:avLst/>
                <a:gdLst>
                  <a:gd name="T0" fmla="*/ 15 w 26"/>
                  <a:gd name="T1" fmla="*/ 6 h 26"/>
                  <a:gd name="T2" fmla="*/ 0 w 26"/>
                  <a:gd name="T3" fmla="*/ 15 h 26"/>
                  <a:gd name="T4" fmla="*/ 18 w 26"/>
                  <a:gd name="T5" fmla="*/ 25 h 26"/>
                  <a:gd name="T6" fmla="*/ 25 w 26"/>
                  <a:gd name="T7" fmla="*/ 0 h 26"/>
                  <a:gd name="T8" fmla="*/ 15 w 26"/>
                  <a:gd name="T9" fmla="*/ 6 h 26"/>
                </a:gdLst>
                <a:ahLst/>
                <a:cxnLst>
                  <a:cxn ang="0">
                    <a:pos x="T0" y="T1"/>
                  </a:cxn>
                  <a:cxn ang="0">
                    <a:pos x="T2" y="T3"/>
                  </a:cxn>
                  <a:cxn ang="0">
                    <a:pos x="T4" y="T5"/>
                  </a:cxn>
                  <a:cxn ang="0">
                    <a:pos x="T6" y="T7"/>
                  </a:cxn>
                  <a:cxn ang="0">
                    <a:pos x="T8" y="T9"/>
                  </a:cxn>
                </a:cxnLst>
                <a:rect l="0" t="0" r="r" b="b"/>
                <a:pathLst>
                  <a:path w="26" h="26">
                    <a:moveTo>
                      <a:pt x="15" y="6"/>
                    </a:moveTo>
                    <a:lnTo>
                      <a:pt x="0" y="15"/>
                    </a:lnTo>
                    <a:lnTo>
                      <a:pt x="18" y="25"/>
                    </a:lnTo>
                    <a:lnTo>
                      <a:pt x="25" y="0"/>
                    </a:lnTo>
                    <a:lnTo>
                      <a:pt x="15" y="6"/>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65" name="Freeform 190"/>
              <p:cNvSpPr>
                <a:spLocks/>
              </p:cNvSpPr>
              <p:nvPr/>
            </p:nvSpPr>
            <p:spPr bwMode="auto">
              <a:xfrm>
                <a:off x="768844" y="5455027"/>
                <a:ext cx="84879" cy="61788"/>
              </a:xfrm>
              <a:custGeom>
                <a:avLst/>
                <a:gdLst>
                  <a:gd name="T0" fmla="*/ 4 w 48"/>
                  <a:gd name="T1" fmla="*/ 0 h 36"/>
                  <a:gd name="T2" fmla="*/ 4 w 48"/>
                  <a:gd name="T3" fmla="*/ 0 h 36"/>
                  <a:gd name="T4" fmla="*/ 4 w 48"/>
                  <a:gd name="T5" fmla="*/ 3 h 36"/>
                  <a:gd name="T6" fmla="*/ 7 w 48"/>
                  <a:gd name="T7" fmla="*/ 4 h 36"/>
                  <a:gd name="T8" fmla="*/ 12 w 48"/>
                  <a:gd name="T9" fmla="*/ 7 h 36"/>
                  <a:gd name="T10" fmla="*/ 14 w 48"/>
                  <a:gd name="T11" fmla="*/ 9 h 36"/>
                  <a:gd name="T12" fmla="*/ 18 w 48"/>
                  <a:gd name="T13" fmla="*/ 9 h 36"/>
                  <a:gd name="T14" fmla="*/ 23 w 48"/>
                  <a:gd name="T15" fmla="*/ 7 h 36"/>
                  <a:gd name="T16" fmla="*/ 28 w 48"/>
                  <a:gd name="T17" fmla="*/ 4 h 36"/>
                  <a:gd name="T18" fmla="*/ 28 w 48"/>
                  <a:gd name="T19" fmla="*/ 4 h 36"/>
                  <a:gd name="T20" fmla="*/ 28 w 48"/>
                  <a:gd name="T21" fmla="*/ 7 h 36"/>
                  <a:gd name="T22" fmla="*/ 31 w 48"/>
                  <a:gd name="T23" fmla="*/ 9 h 36"/>
                  <a:gd name="T24" fmla="*/ 31 w 48"/>
                  <a:gd name="T25" fmla="*/ 14 h 36"/>
                  <a:gd name="T26" fmla="*/ 36 w 48"/>
                  <a:gd name="T27" fmla="*/ 19 h 36"/>
                  <a:gd name="T28" fmla="*/ 37 w 48"/>
                  <a:gd name="T29" fmla="*/ 22 h 36"/>
                  <a:gd name="T30" fmla="*/ 42 w 48"/>
                  <a:gd name="T31" fmla="*/ 23 h 36"/>
                  <a:gd name="T32" fmla="*/ 47 w 48"/>
                  <a:gd name="T33" fmla="*/ 23 h 36"/>
                  <a:gd name="T34" fmla="*/ 47 w 48"/>
                  <a:gd name="T35" fmla="*/ 27 h 36"/>
                  <a:gd name="T36" fmla="*/ 43 w 48"/>
                  <a:gd name="T37" fmla="*/ 27 h 36"/>
                  <a:gd name="T38" fmla="*/ 42 w 48"/>
                  <a:gd name="T39" fmla="*/ 28 h 36"/>
                  <a:gd name="T40" fmla="*/ 37 w 48"/>
                  <a:gd name="T41" fmla="*/ 31 h 36"/>
                  <a:gd name="T42" fmla="*/ 36 w 48"/>
                  <a:gd name="T43" fmla="*/ 33 h 36"/>
                  <a:gd name="T44" fmla="*/ 32 w 48"/>
                  <a:gd name="T45" fmla="*/ 35 h 36"/>
                  <a:gd name="T46" fmla="*/ 31 w 48"/>
                  <a:gd name="T47" fmla="*/ 35 h 36"/>
                  <a:gd name="T48" fmla="*/ 31 w 48"/>
                  <a:gd name="T49" fmla="*/ 35 h 36"/>
                  <a:gd name="T50" fmla="*/ 31 w 48"/>
                  <a:gd name="T51" fmla="*/ 35 h 36"/>
                  <a:gd name="T52" fmla="*/ 31 w 48"/>
                  <a:gd name="T53" fmla="*/ 33 h 36"/>
                  <a:gd name="T54" fmla="*/ 28 w 48"/>
                  <a:gd name="T55" fmla="*/ 28 h 36"/>
                  <a:gd name="T56" fmla="*/ 26 w 48"/>
                  <a:gd name="T57" fmla="*/ 27 h 36"/>
                  <a:gd name="T58" fmla="*/ 23 w 48"/>
                  <a:gd name="T59" fmla="*/ 22 h 36"/>
                  <a:gd name="T60" fmla="*/ 17 w 48"/>
                  <a:gd name="T61" fmla="*/ 19 h 36"/>
                  <a:gd name="T62" fmla="*/ 9 w 48"/>
                  <a:gd name="T63" fmla="*/ 14 h 36"/>
                  <a:gd name="T64" fmla="*/ 0 w 48"/>
                  <a:gd name="T65" fmla="*/ 14 h 36"/>
                  <a:gd name="T66" fmla="*/ 0 w 48"/>
                  <a:gd name="T67" fmla="*/ 12 h 36"/>
                  <a:gd name="T68" fmla="*/ 0 w 48"/>
                  <a:gd name="T69" fmla="*/ 7 h 36"/>
                  <a:gd name="T70" fmla="*/ 3 w 48"/>
                  <a:gd name="T71" fmla="*/ 3 h 36"/>
                  <a:gd name="T72" fmla="*/ 4 w 48"/>
                  <a:gd name="T7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36">
                    <a:moveTo>
                      <a:pt x="4" y="0"/>
                    </a:moveTo>
                    <a:lnTo>
                      <a:pt x="4" y="0"/>
                    </a:lnTo>
                    <a:lnTo>
                      <a:pt x="4" y="3"/>
                    </a:lnTo>
                    <a:lnTo>
                      <a:pt x="7" y="4"/>
                    </a:lnTo>
                    <a:lnTo>
                      <a:pt x="12" y="7"/>
                    </a:lnTo>
                    <a:lnTo>
                      <a:pt x="14" y="9"/>
                    </a:lnTo>
                    <a:lnTo>
                      <a:pt x="18" y="9"/>
                    </a:lnTo>
                    <a:lnTo>
                      <a:pt x="23" y="7"/>
                    </a:lnTo>
                    <a:lnTo>
                      <a:pt x="28" y="4"/>
                    </a:lnTo>
                    <a:lnTo>
                      <a:pt x="28" y="4"/>
                    </a:lnTo>
                    <a:lnTo>
                      <a:pt x="28" y="7"/>
                    </a:lnTo>
                    <a:lnTo>
                      <a:pt x="31" y="9"/>
                    </a:lnTo>
                    <a:lnTo>
                      <a:pt x="31" y="14"/>
                    </a:lnTo>
                    <a:lnTo>
                      <a:pt x="36" y="19"/>
                    </a:lnTo>
                    <a:lnTo>
                      <a:pt x="37" y="22"/>
                    </a:lnTo>
                    <a:lnTo>
                      <a:pt x="42" y="23"/>
                    </a:lnTo>
                    <a:lnTo>
                      <a:pt x="47" y="23"/>
                    </a:lnTo>
                    <a:lnTo>
                      <a:pt x="47" y="27"/>
                    </a:lnTo>
                    <a:lnTo>
                      <a:pt x="43" y="27"/>
                    </a:lnTo>
                    <a:lnTo>
                      <a:pt x="42" y="28"/>
                    </a:lnTo>
                    <a:lnTo>
                      <a:pt x="37" y="31"/>
                    </a:lnTo>
                    <a:lnTo>
                      <a:pt x="36" y="33"/>
                    </a:lnTo>
                    <a:lnTo>
                      <a:pt x="32" y="35"/>
                    </a:lnTo>
                    <a:lnTo>
                      <a:pt x="31" y="35"/>
                    </a:lnTo>
                    <a:lnTo>
                      <a:pt x="31" y="35"/>
                    </a:lnTo>
                    <a:lnTo>
                      <a:pt x="31" y="35"/>
                    </a:lnTo>
                    <a:lnTo>
                      <a:pt x="31" y="33"/>
                    </a:lnTo>
                    <a:lnTo>
                      <a:pt x="28" y="28"/>
                    </a:lnTo>
                    <a:lnTo>
                      <a:pt x="26" y="27"/>
                    </a:lnTo>
                    <a:lnTo>
                      <a:pt x="23" y="22"/>
                    </a:lnTo>
                    <a:lnTo>
                      <a:pt x="17" y="19"/>
                    </a:lnTo>
                    <a:lnTo>
                      <a:pt x="9" y="14"/>
                    </a:lnTo>
                    <a:lnTo>
                      <a:pt x="0" y="14"/>
                    </a:lnTo>
                    <a:lnTo>
                      <a:pt x="0" y="12"/>
                    </a:lnTo>
                    <a:lnTo>
                      <a:pt x="0" y="7"/>
                    </a:lnTo>
                    <a:lnTo>
                      <a:pt x="3" y="3"/>
                    </a:lnTo>
                    <a:lnTo>
                      <a:pt x="4" y="0"/>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66" name="Freeform 191"/>
              <p:cNvSpPr>
                <a:spLocks/>
              </p:cNvSpPr>
              <p:nvPr/>
            </p:nvSpPr>
            <p:spPr bwMode="auto">
              <a:xfrm>
                <a:off x="768844" y="5455027"/>
                <a:ext cx="84879" cy="61788"/>
              </a:xfrm>
              <a:custGeom>
                <a:avLst/>
                <a:gdLst>
                  <a:gd name="T0" fmla="*/ 4 w 48"/>
                  <a:gd name="T1" fmla="*/ 0 h 36"/>
                  <a:gd name="T2" fmla="*/ 4 w 48"/>
                  <a:gd name="T3" fmla="*/ 0 h 36"/>
                  <a:gd name="T4" fmla="*/ 4 w 48"/>
                  <a:gd name="T5" fmla="*/ 0 h 36"/>
                  <a:gd name="T6" fmla="*/ 4 w 48"/>
                  <a:gd name="T7" fmla="*/ 3 h 36"/>
                  <a:gd name="T8" fmla="*/ 7 w 48"/>
                  <a:gd name="T9" fmla="*/ 4 h 36"/>
                  <a:gd name="T10" fmla="*/ 12 w 48"/>
                  <a:gd name="T11" fmla="*/ 7 h 36"/>
                  <a:gd name="T12" fmla="*/ 14 w 48"/>
                  <a:gd name="T13" fmla="*/ 9 h 36"/>
                  <a:gd name="T14" fmla="*/ 18 w 48"/>
                  <a:gd name="T15" fmla="*/ 9 h 36"/>
                  <a:gd name="T16" fmla="*/ 23 w 48"/>
                  <a:gd name="T17" fmla="*/ 7 h 36"/>
                  <a:gd name="T18" fmla="*/ 28 w 48"/>
                  <a:gd name="T19" fmla="*/ 4 h 36"/>
                  <a:gd name="T20" fmla="*/ 28 w 48"/>
                  <a:gd name="T21" fmla="*/ 4 h 36"/>
                  <a:gd name="T22" fmla="*/ 28 w 48"/>
                  <a:gd name="T23" fmla="*/ 4 h 36"/>
                  <a:gd name="T24" fmla="*/ 28 w 48"/>
                  <a:gd name="T25" fmla="*/ 7 h 36"/>
                  <a:gd name="T26" fmla="*/ 31 w 48"/>
                  <a:gd name="T27" fmla="*/ 9 h 36"/>
                  <a:gd name="T28" fmla="*/ 31 w 48"/>
                  <a:gd name="T29" fmla="*/ 14 h 36"/>
                  <a:gd name="T30" fmla="*/ 36 w 48"/>
                  <a:gd name="T31" fmla="*/ 19 h 36"/>
                  <a:gd name="T32" fmla="*/ 37 w 48"/>
                  <a:gd name="T33" fmla="*/ 22 h 36"/>
                  <a:gd name="T34" fmla="*/ 42 w 48"/>
                  <a:gd name="T35" fmla="*/ 23 h 36"/>
                  <a:gd name="T36" fmla="*/ 47 w 48"/>
                  <a:gd name="T37" fmla="*/ 23 h 36"/>
                  <a:gd name="T38" fmla="*/ 47 w 48"/>
                  <a:gd name="T39" fmla="*/ 23 h 36"/>
                  <a:gd name="T40" fmla="*/ 47 w 48"/>
                  <a:gd name="T41" fmla="*/ 27 h 36"/>
                  <a:gd name="T42" fmla="*/ 43 w 48"/>
                  <a:gd name="T43" fmla="*/ 27 h 36"/>
                  <a:gd name="T44" fmla="*/ 42 w 48"/>
                  <a:gd name="T45" fmla="*/ 28 h 36"/>
                  <a:gd name="T46" fmla="*/ 37 w 48"/>
                  <a:gd name="T47" fmla="*/ 31 h 36"/>
                  <a:gd name="T48" fmla="*/ 36 w 48"/>
                  <a:gd name="T49" fmla="*/ 33 h 36"/>
                  <a:gd name="T50" fmla="*/ 32 w 48"/>
                  <a:gd name="T51" fmla="*/ 35 h 36"/>
                  <a:gd name="T52" fmla="*/ 31 w 48"/>
                  <a:gd name="T53" fmla="*/ 35 h 36"/>
                  <a:gd name="T54" fmla="*/ 31 w 48"/>
                  <a:gd name="T55" fmla="*/ 35 h 36"/>
                  <a:gd name="T56" fmla="*/ 31 w 48"/>
                  <a:gd name="T57" fmla="*/ 35 h 36"/>
                  <a:gd name="T58" fmla="*/ 31 w 48"/>
                  <a:gd name="T59" fmla="*/ 35 h 36"/>
                  <a:gd name="T60" fmla="*/ 31 w 48"/>
                  <a:gd name="T61" fmla="*/ 33 h 36"/>
                  <a:gd name="T62" fmla="*/ 28 w 48"/>
                  <a:gd name="T63" fmla="*/ 28 h 36"/>
                  <a:gd name="T64" fmla="*/ 26 w 48"/>
                  <a:gd name="T65" fmla="*/ 27 h 36"/>
                  <a:gd name="T66" fmla="*/ 23 w 48"/>
                  <a:gd name="T67" fmla="*/ 22 h 36"/>
                  <a:gd name="T68" fmla="*/ 17 w 48"/>
                  <a:gd name="T69" fmla="*/ 19 h 36"/>
                  <a:gd name="T70" fmla="*/ 9 w 48"/>
                  <a:gd name="T71" fmla="*/ 14 h 36"/>
                  <a:gd name="T72" fmla="*/ 0 w 48"/>
                  <a:gd name="T73" fmla="*/ 14 h 36"/>
                  <a:gd name="T74" fmla="*/ 0 w 48"/>
                  <a:gd name="T75" fmla="*/ 14 h 36"/>
                  <a:gd name="T76" fmla="*/ 0 w 48"/>
                  <a:gd name="T77" fmla="*/ 12 h 36"/>
                  <a:gd name="T78" fmla="*/ 0 w 48"/>
                  <a:gd name="T79" fmla="*/ 7 h 36"/>
                  <a:gd name="T80" fmla="*/ 3 w 48"/>
                  <a:gd name="T81" fmla="*/ 3 h 36"/>
                  <a:gd name="T82" fmla="*/ 4 w 48"/>
                  <a:gd name="T8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 h="36">
                    <a:moveTo>
                      <a:pt x="4" y="0"/>
                    </a:moveTo>
                    <a:lnTo>
                      <a:pt x="4" y="0"/>
                    </a:lnTo>
                    <a:lnTo>
                      <a:pt x="4" y="0"/>
                    </a:lnTo>
                    <a:lnTo>
                      <a:pt x="4" y="3"/>
                    </a:lnTo>
                    <a:lnTo>
                      <a:pt x="7" y="4"/>
                    </a:lnTo>
                    <a:lnTo>
                      <a:pt x="12" y="7"/>
                    </a:lnTo>
                    <a:lnTo>
                      <a:pt x="14" y="9"/>
                    </a:lnTo>
                    <a:lnTo>
                      <a:pt x="18" y="9"/>
                    </a:lnTo>
                    <a:lnTo>
                      <a:pt x="23" y="7"/>
                    </a:lnTo>
                    <a:lnTo>
                      <a:pt x="28" y="4"/>
                    </a:lnTo>
                    <a:lnTo>
                      <a:pt x="28" y="4"/>
                    </a:lnTo>
                    <a:lnTo>
                      <a:pt x="28" y="4"/>
                    </a:lnTo>
                    <a:lnTo>
                      <a:pt x="28" y="7"/>
                    </a:lnTo>
                    <a:lnTo>
                      <a:pt x="31" y="9"/>
                    </a:lnTo>
                    <a:lnTo>
                      <a:pt x="31" y="14"/>
                    </a:lnTo>
                    <a:lnTo>
                      <a:pt x="36" y="19"/>
                    </a:lnTo>
                    <a:lnTo>
                      <a:pt x="37" y="22"/>
                    </a:lnTo>
                    <a:lnTo>
                      <a:pt x="42" y="23"/>
                    </a:lnTo>
                    <a:lnTo>
                      <a:pt x="47" y="23"/>
                    </a:lnTo>
                    <a:lnTo>
                      <a:pt x="47" y="23"/>
                    </a:lnTo>
                    <a:lnTo>
                      <a:pt x="47" y="27"/>
                    </a:lnTo>
                    <a:lnTo>
                      <a:pt x="43" y="27"/>
                    </a:lnTo>
                    <a:lnTo>
                      <a:pt x="42" y="28"/>
                    </a:lnTo>
                    <a:lnTo>
                      <a:pt x="37" y="31"/>
                    </a:lnTo>
                    <a:lnTo>
                      <a:pt x="36" y="33"/>
                    </a:lnTo>
                    <a:lnTo>
                      <a:pt x="32" y="35"/>
                    </a:lnTo>
                    <a:lnTo>
                      <a:pt x="31" y="35"/>
                    </a:lnTo>
                    <a:lnTo>
                      <a:pt x="31" y="35"/>
                    </a:lnTo>
                    <a:lnTo>
                      <a:pt x="31" y="35"/>
                    </a:lnTo>
                    <a:lnTo>
                      <a:pt x="31" y="35"/>
                    </a:lnTo>
                    <a:lnTo>
                      <a:pt x="31" y="33"/>
                    </a:lnTo>
                    <a:lnTo>
                      <a:pt x="28" y="28"/>
                    </a:lnTo>
                    <a:lnTo>
                      <a:pt x="26" y="27"/>
                    </a:lnTo>
                    <a:lnTo>
                      <a:pt x="23" y="22"/>
                    </a:lnTo>
                    <a:lnTo>
                      <a:pt x="17" y="19"/>
                    </a:lnTo>
                    <a:lnTo>
                      <a:pt x="9" y="14"/>
                    </a:lnTo>
                    <a:lnTo>
                      <a:pt x="0" y="14"/>
                    </a:lnTo>
                    <a:lnTo>
                      <a:pt x="0" y="14"/>
                    </a:lnTo>
                    <a:lnTo>
                      <a:pt x="0" y="12"/>
                    </a:lnTo>
                    <a:lnTo>
                      <a:pt x="0" y="7"/>
                    </a:lnTo>
                    <a:lnTo>
                      <a:pt x="3" y="3"/>
                    </a:lnTo>
                    <a:lnTo>
                      <a:pt x="4" y="0"/>
                    </a:lnTo>
                  </a:path>
                </a:pathLst>
              </a:custGeom>
              <a:solidFill>
                <a:schemeClr val="bg1">
                  <a:lumMod val="9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grpSp>
        <p:grpSp>
          <p:nvGrpSpPr>
            <p:cNvPr id="412" name="Group 411"/>
            <p:cNvGrpSpPr/>
            <p:nvPr/>
          </p:nvGrpSpPr>
          <p:grpSpPr>
            <a:xfrm>
              <a:off x="1501425" y="5701410"/>
              <a:ext cx="263218" cy="168510"/>
              <a:chOff x="2554845" y="5800010"/>
              <a:chExt cx="693181" cy="430799"/>
            </a:xfrm>
          </p:grpSpPr>
          <p:sp>
            <p:nvSpPr>
              <p:cNvPr id="413" name="Freeform 192"/>
              <p:cNvSpPr>
                <a:spLocks/>
              </p:cNvSpPr>
              <p:nvPr/>
            </p:nvSpPr>
            <p:spPr bwMode="auto">
              <a:xfrm>
                <a:off x="2613200" y="5800010"/>
                <a:ext cx="63659" cy="48057"/>
              </a:xfrm>
              <a:custGeom>
                <a:avLst/>
                <a:gdLst>
                  <a:gd name="T0" fmla="*/ 0 w 36"/>
                  <a:gd name="T1" fmla="*/ 12 h 28"/>
                  <a:gd name="T2" fmla="*/ 0 w 36"/>
                  <a:gd name="T3" fmla="*/ 12 h 28"/>
                  <a:gd name="T4" fmla="*/ 3 w 36"/>
                  <a:gd name="T5" fmla="*/ 9 h 28"/>
                  <a:gd name="T6" fmla="*/ 3 w 36"/>
                  <a:gd name="T7" fmla="*/ 9 h 28"/>
                  <a:gd name="T8" fmla="*/ 6 w 36"/>
                  <a:gd name="T9" fmla="*/ 4 h 28"/>
                  <a:gd name="T10" fmla="*/ 11 w 36"/>
                  <a:gd name="T11" fmla="*/ 4 h 28"/>
                  <a:gd name="T12" fmla="*/ 15 w 36"/>
                  <a:gd name="T13" fmla="*/ 3 h 28"/>
                  <a:gd name="T14" fmla="*/ 23 w 36"/>
                  <a:gd name="T15" fmla="*/ 0 h 28"/>
                  <a:gd name="T16" fmla="*/ 30 w 36"/>
                  <a:gd name="T17" fmla="*/ 0 h 28"/>
                  <a:gd name="T18" fmla="*/ 33 w 36"/>
                  <a:gd name="T19" fmla="*/ 0 h 28"/>
                  <a:gd name="T20" fmla="*/ 33 w 36"/>
                  <a:gd name="T21" fmla="*/ 4 h 28"/>
                  <a:gd name="T22" fmla="*/ 33 w 36"/>
                  <a:gd name="T23" fmla="*/ 9 h 28"/>
                  <a:gd name="T24" fmla="*/ 35 w 36"/>
                  <a:gd name="T25" fmla="*/ 9 h 28"/>
                  <a:gd name="T26" fmla="*/ 28 w 36"/>
                  <a:gd name="T27" fmla="*/ 27 h 28"/>
                  <a:gd name="T28" fmla="*/ 4 w 36"/>
                  <a:gd name="T29" fmla="*/ 19 h 28"/>
                  <a:gd name="T30" fmla="*/ 0 w 36"/>
                  <a:gd name="T31"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28">
                    <a:moveTo>
                      <a:pt x="0" y="12"/>
                    </a:moveTo>
                    <a:lnTo>
                      <a:pt x="0" y="12"/>
                    </a:lnTo>
                    <a:lnTo>
                      <a:pt x="3" y="9"/>
                    </a:lnTo>
                    <a:lnTo>
                      <a:pt x="3" y="9"/>
                    </a:lnTo>
                    <a:lnTo>
                      <a:pt x="6" y="4"/>
                    </a:lnTo>
                    <a:lnTo>
                      <a:pt x="11" y="4"/>
                    </a:lnTo>
                    <a:lnTo>
                      <a:pt x="15" y="3"/>
                    </a:lnTo>
                    <a:lnTo>
                      <a:pt x="23" y="0"/>
                    </a:lnTo>
                    <a:lnTo>
                      <a:pt x="30" y="0"/>
                    </a:lnTo>
                    <a:lnTo>
                      <a:pt x="33" y="0"/>
                    </a:lnTo>
                    <a:lnTo>
                      <a:pt x="33" y="4"/>
                    </a:lnTo>
                    <a:lnTo>
                      <a:pt x="33" y="9"/>
                    </a:lnTo>
                    <a:lnTo>
                      <a:pt x="35" y="9"/>
                    </a:lnTo>
                    <a:lnTo>
                      <a:pt x="28" y="27"/>
                    </a:lnTo>
                    <a:lnTo>
                      <a:pt x="4" y="19"/>
                    </a:lnTo>
                    <a:lnTo>
                      <a:pt x="0" y="12"/>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14" name="Freeform 193"/>
              <p:cNvSpPr>
                <a:spLocks/>
              </p:cNvSpPr>
              <p:nvPr/>
            </p:nvSpPr>
            <p:spPr bwMode="auto">
              <a:xfrm>
                <a:off x="2613200" y="5800010"/>
                <a:ext cx="63659" cy="48057"/>
              </a:xfrm>
              <a:custGeom>
                <a:avLst/>
                <a:gdLst>
                  <a:gd name="T0" fmla="*/ 0 w 36"/>
                  <a:gd name="T1" fmla="*/ 12 h 28"/>
                  <a:gd name="T2" fmla="*/ 0 w 36"/>
                  <a:gd name="T3" fmla="*/ 12 h 28"/>
                  <a:gd name="T4" fmla="*/ 0 w 36"/>
                  <a:gd name="T5" fmla="*/ 12 h 28"/>
                  <a:gd name="T6" fmla="*/ 3 w 36"/>
                  <a:gd name="T7" fmla="*/ 9 h 28"/>
                  <a:gd name="T8" fmla="*/ 3 w 36"/>
                  <a:gd name="T9" fmla="*/ 9 h 28"/>
                  <a:gd name="T10" fmla="*/ 6 w 36"/>
                  <a:gd name="T11" fmla="*/ 4 h 28"/>
                  <a:gd name="T12" fmla="*/ 11 w 36"/>
                  <a:gd name="T13" fmla="*/ 4 h 28"/>
                  <a:gd name="T14" fmla="*/ 15 w 36"/>
                  <a:gd name="T15" fmla="*/ 3 h 28"/>
                  <a:gd name="T16" fmla="*/ 23 w 36"/>
                  <a:gd name="T17" fmla="*/ 0 h 28"/>
                  <a:gd name="T18" fmla="*/ 30 w 36"/>
                  <a:gd name="T19" fmla="*/ 0 h 28"/>
                  <a:gd name="T20" fmla="*/ 30 w 36"/>
                  <a:gd name="T21" fmla="*/ 0 h 28"/>
                  <a:gd name="T22" fmla="*/ 33 w 36"/>
                  <a:gd name="T23" fmla="*/ 0 h 28"/>
                  <a:gd name="T24" fmla="*/ 33 w 36"/>
                  <a:gd name="T25" fmla="*/ 4 h 28"/>
                  <a:gd name="T26" fmla="*/ 33 w 36"/>
                  <a:gd name="T27" fmla="*/ 9 h 28"/>
                  <a:gd name="T28" fmla="*/ 35 w 36"/>
                  <a:gd name="T29" fmla="*/ 9 h 28"/>
                  <a:gd name="T30" fmla="*/ 28 w 36"/>
                  <a:gd name="T31" fmla="*/ 27 h 28"/>
                  <a:gd name="T32" fmla="*/ 4 w 36"/>
                  <a:gd name="T33" fmla="*/ 19 h 28"/>
                  <a:gd name="T34" fmla="*/ 0 w 36"/>
                  <a:gd name="T35"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28">
                    <a:moveTo>
                      <a:pt x="0" y="12"/>
                    </a:moveTo>
                    <a:lnTo>
                      <a:pt x="0" y="12"/>
                    </a:lnTo>
                    <a:lnTo>
                      <a:pt x="0" y="12"/>
                    </a:lnTo>
                    <a:lnTo>
                      <a:pt x="3" y="9"/>
                    </a:lnTo>
                    <a:lnTo>
                      <a:pt x="3" y="9"/>
                    </a:lnTo>
                    <a:lnTo>
                      <a:pt x="6" y="4"/>
                    </a:lnTo>
                    <a:lnTo>
                      <a:pt x="11" y="4"/>
                    </a:lnTo>
                    <a:lnTo>
                      <a:pt x="15" y="3"/>
                    </a:lnTo>
                    <a:lnTo>
                      <a:pt x="23" y="0"/>
                    </a:lnTo>
                    <a:lnTo>
                      <a:pt x="30" y="0"/>
                    </a:lnTo>
                    <a:lnTo>
                      <a:pt x="30" y="0"/>
                    </a:lnTo>
                    <a:lnTo>
                      <a:pt x="33" y="0"/>
                    </a:lnTo>
                    <a:lnTo>
                      <a:pt x="33" y="4"/>
                    </a:lnTo>
                    <a:lnTo>
                      <a:pt x="33" y="9"/>
                    </a:lnTo>
                    <a:lnTo>
                      <a:pt x="35" y="9"/>
                    </a:lnTo>
                    <a:lnTo>
                      <a:pt x="28" y="27"/>
                    </a:lnTo>
                    <a:lnTo>
                      <a:pt x="4" y="19"/>
                    </a:lnTo>
                    <a:lnTo>
                      <a:pt x="0" y="12"/>
                    </a:lnTo>
                  </a:path>
                </a:pathLst>
              </a:custGeom>
              <a:solidFill>
                <a:schemeClr val="accent2">
                  <a:lumMod val="7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15" name="Freeform 194"/>
              <p:cNvSpPr>
                <a:spLocks/>
              </p:cNvSpPr>
              <p:nvPr/>
            </p:nvSpPr>
            <p:spPr bwMode="auto">
              <a:xfrm>
                <a:off x="2811251" y="5868663"/>
                <a:ext cx="72501" cy="58355"/>
              </a:xfrm>
              <a:custGeom>
                <a:avLst/>
                <a:gdLst>
                  <a:gd name="T0" fmla="*/ 0 w 41"/>
                  <a:gd name="T1" fmla="*/ 7 h 34"/>
                  <a:gd name="T2" fmla="*/ 10 w 41"/>
                  <a:gd name="T3" fmla="*/ 7 h 34"/>
                  <a:gd name="T4" fmla="*/ 10 w 41"/>
                  <a:gd name="T5" fmla="*/ 7 h 34"/>
                  <a:gd name="T6" fmla="*/ 10 w 41"/>
                  <a:gd name="T7" fmla="*/ 4 h 34"/>
                  <a:gd name="T8" fmla="*/ 10 w 41"/>
                  <a:gd name="T9" fmla="*/ 3 h 34"/>
                  <a:gd name="T10" fmla="*/ 12 w 41"/>
                  <a:gd name="T11" fmla="*/ 0 h 34"/>
                  <a:gd name="T12" fmla="*/ 12 w 41"/>
                  <a:gd name="T13" fmla="*/ 0 h 34"/>
                  <a:gd name="T14" fmla="*/ 15 w 41"/>
                  <a:gd name="T15" fmla="*/ 0 h 34"/>
                  <a:gd name="T16" fmla="*/ 16 w 41"/>
                  <a:gd name="T17" fmla="*/ 3 h 34"/>
                  <a:gd name="T18" fmla="*/ 21 w 41"/>
                  <a:gd name="T19" fmla="*/ 7 h 34"/>
                  <a:gd name="T20" fmla="*/ 21 w 41"/>
                  <a:gd name="T21" fmla="*/ 9 h 34"/>
                  <a:gd name="T22" fmla="*/ 24 w 41"/>
                  <a:gd name="T23" fmla="*/ 12 h 34"/>
                  <a:gd name="T24" fmla="*/ 29 w 41"/>
                  <a:gd name="T25" fmla="*/ 17 h 34"/>
                  <a:gd name="T26" fmla="*/ 35 w 41"/>
                  <a:gd name="T27" fmla="*/ 22 h 34"/>
                  <a:gd name="T28" fmla="*/ 35 w 41"/>
                  <a:gd name="T29" fmla="*/ 23 h 34"/>
                  <a:gd name="T30" fmla="*/ 38 w 41"/>
                  <a:gd name="T31" fmla="*/ 26 h 34"/>
                  <a:gd name="T32" fmla="*/ 40 w 41"/>
                  <a:gd name="T33" fmla="*/ 28 h 34"/>
                  <a:gd name="T34" fmla="*/ 40 w 41"/>
                  <a:gd name="T35" fmla="*/ 31 h 34"/>
                  <a:gd name="T36" fmla="*/ 40 w 41"/>
                  <a:gd name="T37" fmla="*/ 33 h 34"/>
                  <a:gd name="T38" fmla="*/ 35 w 41"/>
                  <a:gd name="T39" fmla="*/ 33 h 34"/>
                  <a:gd name="T40" fmla="*/ 29 w 41"/>
                  <a:gd name="T41" fmla="*/ 33 h 34"/>
                  <a:gd name="T42" fmla="*/ 20 w 41"/>
                  <a:gd name="T43" fmla="*/ 28 h 34"/>
                  <a:gd name="T44" fmla="*/ 16 w 41"/>
                  <a:gd name="T45" fmla="*/ 28 h 34"/>
                  <a:gd name="T46" fmla="*/ 12 w 41"/>
                  <a:gd name="T47" fmla="*/ 28 h 34"/>
                  <a:gd name="T48" fmla="*/ 10 w 41"/>
                  <a:gd name="T49" fmla="*/ 31 h 34"/>
                  <a:gd name="T50" fmla="*/ 10 w 41"/>
                  <a:gd name="T51" fmla="*/ 31 h 34"/>
                  <a:gd name="T52" fmla="*/ 1 w 41"/>
                  <a:gd name="T53" fmla="*/ 18 h 34"/>
                  <a:gd name="T54" fmla="*/ 0 w 41"/>
                  <a:gd name="T5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34">
                    <a:moveTo>
                      <a:pt x="0" y="7"/>
                    </a:moveTo>
                    <a:lnTo>
                      <a:pt x="10" y="7"/>
                    </a:lnTo>
                    <a:lnTo>
                      <a:pt x="10" y="7"/>
                    </a:lnTo>
                    <a:lnTo>
                      <a:pt x="10" y="4"/>
                    </a:lnTo>
                    <a:lnTo>
                      <a:pt x="10" y="3"/>
                    </a:lnTo>
                    <a:lnTo>
                      <a:pt x="12" y="0"/>
                    </a:lnTo>
                    <a:lnTo>
                      <a:pt x="12" y="0"/>
                    </a:lnTo>
                    <a:lnTo>
                      <a:pt x="15" y="0"/>
                    </a:lnTo>
                    <a:lnTo>
                      <a:pt x="16" y="3"/>
                    </a:lnTo>
                    <a:lnTo>
                      <a:pt x="21" y="7"/>
                    </a:lnTo>
                    <a:lnTo>
                      <a:pt x="21" y="9"/>
                    </a:lnTo>
                    <a:lnTo>
                      <a:pt x="24" y="12"/>
                    </a:lnTo>
                    <a:lnTo>
                      <a:pt x="29" y="17"/>
                    </a:lnTo>
                    <a:lnTo>
                      <a:pt x="35" y="22"/>
                    </a:lnTo>
                    <a:lnTo>
                      <a:pt x="35" y="23"/>
                    </a:lnTo>
                    <a:lnTo>
                      <a:pt x="38" y="26"/>
                    </a:lnTo>
                    <a:lnTo>
                      <a:pt x="40" y="28"/>
                    </a:lnTo>
                    <a:lnTo>
                      <a:pt x="40" y="31"/>
                    </a:lnTo>
                    <a:lnTo>
                      <a:pt x="40" y="33"/>
                    </a:lnTo>
                    <a:lnTo>
                      <a:pt x="35" y="33"/>
                    </a:lnTo>
                    <a:lnTo>
                      <a:pt x="29" y="33"/>
                    </a:lnTo>
                    <a:lnTo>
                      <a:pt x="20" y="28"/>
                    </a:lnTo>
                    <a:lnTo>
                      <a:pt x="16" y="28"/>
                    </a:lnTo>
                    <a:lnTo>
                      <a:pt x="12" y="28"/>
                    </a:lnTo>
                    <a:lnTo>
                      <a:pt x="10" y="31"/>
                    </a:lnTo>
                    <a:lnTo>
                      <a:pt x="10" y="31"/>
                    </a:lnTo>
                    <a:lnTo>
                      <a:pt x="1" y="18"/>
                    </a:lnTo>
                    <a:lnTo>
                      <a:pt x="0" y="7"/>
                    </a:lnTo>
                  </a:path>
                </a:pathLst>
              </a:custGeom>
              <a:solidFill>
                <a:schemeClr val="accent2">
                  <a:lumMod val="7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16" name="Freeform 195"/>
              <p:cNvSpPr>
                <a:spLocks/>
              </p:cNvSpPr>
              <p:nvPr/>
            </p:nvSpPr>
            <p:spPr bwMode="auto">
              <a:xfrm>
                <a:off x="2811251" y="5868663"/>
                <a:ext cx="72501" cy="58355"/>
              </a:xfrm>
              <a:custGeom>
                <a:avLst/>
                <a:gdLst>
                  <a:gd name="T0" fmla="*/ 0 w 41"/>
                  <a:gd name="T1" fmla="*/ 7 h 34"/>
                  <a:gd name="T2" fmla="*/ 10 w 41"/>
                  <a:gd name="T3" fmla="*/ 7 h 34"/>
                  <a:gd name="T4" fmla="*/ 10 w 41"/>
                  <a:gd name="T5" fmla="*/ 7 h 34"/>
                  <a:gd name="T6" fmla="*/ 10 w 41"/>
                  <a:gd name="T7" fmla="*/ 7 h 34"/>
                  <a:gd name="T8" fmla="*/ 10 w 41"/>
                  <a:gd name="T9" fmla="*/ 4 h 34"/>
                  <a:gd name="T10" fmla="*/ 10 w 41"/>
                  <a:gd name="T11" fmla="*/ 3 h 34"/>
                  <a:gd name="T12" fmla="*/ 12 w 41"/>
                  <a:gd name="T13" fmla="*/ 0 h 34"/>
                  <a:gd name="T14" fmla="*/ 12 w 41"/>
                  <a:gd name="T15" fmla="*/ 0 h 34"/>
                  <a:gd name="T16" fmla="*/ 15 w 41"/>
                  <a:gd name="T17" fmla="*/ 0 h 34"/>
                  <a:gd name="T18" fmla="*/ 16 w 41"/>
                  <a:gd name="T19" fmla="*/ 3 h 34"/>
                  <a:gd name="T20" fmla="*/ 21 w 41"/>
                  <a:gd name="T21" fmla="*/ 7 h 34"/>
                  <a:gd name="T22" fmla="*/ 21 w 41"/>
                  <a:gd name="T23" fmla="*/ 7 h 34"/>
                  <a:gd name="T24" fmla="*/ 21 w 41"/>
                  <a:gd name="T25" fmla="*/ 9 h 34"/>
                  <a:gd name="T26" fmla="*/ 24 w 41"/>
                  <a:gd name="T27" fmla="*/ 12 h 34"/>
                  <a:gd name="T28" fmla="*/ 29 w 41"/>
                  <a:gd name="T29" fmla="*/ 17 h 34"/>
                  <a:gd name="T30" fmla="*/ 35 w 41"/>
                  <a:gd name="T31" fmla="*/ 22 h 34"/>
                  <a:gd name="T32" fmla="*/ 35 w 41"/>
                  <a:gd name="T33" fmla="*/ 22 h 34"/>
                  <a:gd name="T34" fmla="*/ 35 w 41"/>
                  <a:gd name="T35" fmla="*/ 23 h 34"/>
                  <a:gd name="T36" fmla="*/ 38 w 41"/>
                  <a:gd name="T37" fmla="*/ 26 h 34"/>
                  <a:gd name="T38" fmla="*/ 40 w 41"/>
                  <a:gd name="T39" fmla="*/ 28 h 34"/>
                  <a:gd name="T40" fmla="*/ 40 w 41"/>
                  <a:gd name="T41" fmla="*/ 31 h 34"/>
                  <a:gd name="T42" fmla="*/ 40 w 41"/>
                  <a:gd name="T43" fmla="*/ 33 h 34"/>
                  <a:gd name="T44" fmla="*/ 35 w 41"/>
                  <a:gd name="T45" fmla="*/ 33 h 34"/>
                  <a:gd name="T46" fmla="*/ 29 w 41"/>
                  <a:gd name="T47" fmla="*/ 33 h 34"/>
                  <a:gd name="T48" fmla="*/ 20 w 41"/>
                  <a:gd name="T49" fmla="*/ 28 h 34"/>
                  <a:gd name="T50" fmla="*/ 20 w 41"/>
                  <a:gd name="T51" fmla="*/ 28 h 34"/>
                  <a:gd name="T52" fmla="*/ 16 w 41"/>
                  <a:gd name="T53" fmla="*/ 28 h 34"/>
                  <a:gd name="T54" fmla="*/ 12 w 41"/>
                  <a:gd name="T55" fmla="*/ 28 h 34"/>
                  <a:gd name="T56" fmla="*/ 10 w 41"/>
                  <a:gd name="T57" fmla="*/ 31 h 34"/>
                  <a:gd name="T58" fmla="*/ 10 w 41"/>
                  <a:gd name="T59" fmla="*/ 31 h 34"/>
                  <a:gd name="T60" fmla="*/ 1 w 41"/>
                  <a:gd name="T61" fmla="*/ 18 h 34"/>
                  <a:gd name="T62" fmla="*/ 0 w 41"/>
                  <a:gd name="T63"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34">
                    <a:moveTo>
                      <a:pt x="0" y="7"/>
                    </a:moveTo>
                    <a:lnTo>
                      <a:pt x="10" y="7"/>
                    </a:lnTo>
                    <a:lnTo>
                      <a:pt x="10" y="7"/>
                    </a:lnTo>
                    <a:lnTo>
                      <a:pt x="10" y="7"/>
                    </a:lnTo>
                    <a:lnTo>
                      <a:pt x="10" y="4"/>
                    </a:lnTo>
                    <a:lnTo>
                      <a:pt x="10" y="3"/>
                    </a:lnTo>
                    <a:lnTo>
                      <a:pt x="12" y="0"/>
                    </a:lnTo>
                    <a:lnTo>
                      <a:pt x="12" y="0"/>
                    </a:lnTo>
                    <a:lnTo>
                      <a:pt x="15" y="0"/>
                    </a:lnTo>
                    <a:lnTo>
                      <a:pt x="16" y="3"/>
                    </a:lnTo>
                    <a:lnTo>
                      <a:pt x="21" y="7"/>
                    </a:lnTo>
                    <a:lnTo>
                      <a:pt x="21" y="7"/>
                    </a:lnTo>
                    <a:lnTo>
                      <a:pt x="21" y="9"/>
                    </a:lnTo>
                    <a:lnTo>
                      <a:pt x="24" y="12"/>
                    </a:lnTo>
                    <a:lnTo>
                      <a:pt x="29" y="17"/>
                    </a:lnTo>
                    <a:lnTo>
                      <a:pt x="35" y="22"/>
                    </a:lnTo>
                    <a:lnTo>
                      <a:pt x="35" y="22"/>
                    </a:lnTo>
                    <a:lnTo>
                      <a:pt x="35" y="23"/>
                    </a:lnTo>
                    <a:lnTo>
                      <a:pt x="38" y="26"/>
                    </a:lnTo>
                    <a:lnTo>
                      <a:pt x="40" y="28"/>
                    </a:lnTo>
                    <a:lnTo>
                      <a:pt x="40" y="31"/>
                    </a:lnTo>
                    <a:lnTo>
                      <a:pt x="40" y="33"/>
                    </a:lnTo>
                    <a:lnTo>
                      <a:pt x="35" y="33"/>
                    </a:lnTo>
                    <a:lnTo>
                      <a:pt x="29" y="33"/>
                    </a:lnTo>
                    <a:lnTo>
                      <a:pt x="20" y="28"/>
                    </a:lnTo>
                    <a:lnTo>
                      <a:pt x="20" y="28"/>
                    </a:lnTo>
                    <a:lnTo>
                      <a:pt x="16" y="28"/>
                    </a:lnTo>
                    <a:lnTo>
                      <a:pt x="12" y="28"/>
                    </a:lnTo>
                    <a:lnTo>
                      <a:pt x="10" y="31"/>
                    </a:lnTo>
                    <a:lnTo>
                      <a:pt x="10" y="31"/>
                    </a:lnTo>
                    <a:lnTo>
                      <a:pt x="1" y="18"/>
                    </a:lnTo>
                    <a:lnTo>
                      <a:pt x="0" y="7"/>
                    </a:lnTo>
                  </a:path>
                </a:pathLst>
              </a:custGeom>
              <a:solidFill>
                <a:schemeClr val="accent2">
                  <a:lumMod val="7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17" name="Freeform 196"/>
              <p:cNvSpPr>
                <a:spLocks/>
              </p:cNvSpPr>
              <p:nvPr/>
            </p:nvSpPr>
            <p:spPr bwMode="auto">
              <a:xfrm>
                <a:off x="2933265" y="5925302"/>
                <a:ext cx="67196" cy="44625"/>
              </a:xfrm>
              <a:custGeom>
                <a:avLst/>
                <a:gdLst>
                  <a:gd name="T0" fmla="*/ 1 w 38"/>
                  <a:gd name="T1" fmla="*/ 0 h 26"/>
                  <a:gd name="T2" fmla="*/ 0 w 38"/>
                  <a:gd name="T3" fmla="*/ 20 h 26"/>
                  <a:gd name="T4" fmla="*/ 24 w 38"/>
                  <a:gd name="T5" fmla="*/ 25 h 26"/>
                  <a:gd name="T6" fmla="*/ 24 w 38"/>
                  <a:gd name="T7" fmla="*/ 25 h 26"/>
                  <a:gd name="T8" fmla="*/ 27 w 38"/>
                  <a:gd name="T9" fmla="*/ 22 h 26"/>
                  <a:gd name="T10" fmla="*/ 32 w 38"/>
                  <a:gd name="T11" fmla="*/ 20 h 26"/>
                  <a:gd name="T12" fmla="*/ 37 w 38"/>
                  <a:gd name="T13" fmla="*/ 15 h 26"/>
                  <a:gd name="T14" fmla="*/ 37 w 38"/>
                  <a:gd name="T15" fmla="*/ 12 h 26"/>
                  <a:gd name="T16" fmla="*/ 37 w 38"/>
                  <a:gd name="T17" fmla="*/ 7 h 26"/>
                  <a:gd name="T18" fmla="*/ 32 w 38"/>
                  <a:gd name="T19" fmla="*/ 7 h 26"/>
                  <a:gd name="T20" fmla="*/ 24 w 38"/>
                  <a:gd name="T21" fmla="*/ 7 h 26"/>
                  <a:gd name="T22" fmla="*/ 23 w 38"/>
                  <a:gd name="T23" fmla="*/ 7 h 26"/>
                  <a:gd name="T24" fmla="*/ 18 w 38"/>
                  <a:gd name="T25" fmla="*/ 5 h 26"/>
                  <a:gd name="T26" fmla="*/ 15 w 38"/>
                  <a:gd name="T27" fmla="*/ 5 h 26"/>
                  <a:gd name="T28" fmla="*/ 10 w 38"/>
                  <a:gd name="T29" fmla="*/ 5 h 26"/>
                  <a:gd name="T30" fmla="*/ 9 w 38"/>
                  <a:gd name="T31" fmla="*/ 5 h 26"/>
                  <a:gd name="T32" fmla="*/ 4 w 38"/>
                  <a:gd name="T33" fmla="*/ 0 h 26"/>
                  <a:gd name="T34" fmla="*/ 4 w 38"/>
                  <a:gd name="T35" fmla="*/ 0 h 26"/>
                  <a:gd name="T36" fmla="*/ 1 w 38"/>
                  <a:gd name="T3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26">
                    <a:moveTo>
                      <a:pt x="1" y="0"/>
                    </a:moveTo>
                    <a:lnTo>
                      <a:pt x="0" y="20"/>
                    </a:lnTo>
                    <a:lnTo>
                      <a:pt x="24" y="25"/>
                    </a:lnTo>
                    <a:lnTo>
                      <a:pt x="24" y="25"/>
                    </a:lnTo>
                    <a:lnTo>
                      <a:pt x="27" y="22"/>
                    </a:lnTo>
                    <a:lnTo>
                      <a:pt x="32" y="20"/>
                    </a:lnTo>
                    <a:lnTo>
                      <a:pt x="37" y="15"/>
                    </a:lnTo>
                    <a:lnTo>
                      <a:pt x="37" y="12"/>
                    </a:lnTo>
                    <a:lnTo>
                      <a:pt x="37" y="7"/>
                    </a:lnTo>
                    <a:lnTo>
                      <a:pt x="32" y="7"/>
                    </a:lnTo>
                    <a:lnTo>
                      <a:pt x="24" y="7"/>
                    </a:lnTo>
                    <a:lnTo>
                      <a:pt x="23" y="7"/>
                    </a:lnTo>
                    <a:lnTo>
                      <a:pt x="18" y="5"/>
                    </a:lnTo>
                    <a:lnTo>
                      <a:pt x="15" y="5"/>
                    </a:lnTo>
                    <a:lnTo>
                      <a:pt x="10" y="5"/>
                    </a:lnTo>
                    <a:lnTo>
                      <a:pt x="9" y="5"/>
                    </a:lnTo>
                    <a:lnTo>
                      <a:pt x="4" y="0"/>
                    </a:lnTo>
                    <a:lnTo>
                      <a:pt x="4" y="0"/>
                    </a:lnTo>
                    <a:lnTo>
                      <a:pt x="1" y="0"/>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18" name="Freeform 197"/>
              <p:cNvSpPr>
                <a:spLocks/>
              </p:cNvSpPr>
              <p:nvPr/>
            </p:nvSpPr>
            <p:spPr bwMode="auto">
              <a:xfrm>
                <a:off x="2933265" y="5925302"/>
                <a:ext cx="67196" cy="44625"/>
              </a:xfrm>
              <a:custGeom>
                <a:avLst/>
                <a:gdLst>
                  <a:gd name="T0" fmla="*/ 1 w 38"/>
                  <a:gd name="T1" fmla="*/ 0 h 26"/>
                  <a:gd name="T2" fmla="*/ 0 w 38"/>
                  <a:gd name="T3" fmla="*/ 20 h 26"/>
                  <a:gd name="T4" fmla="*/ 24 w 38"/>
                  <a:gd name="T5" fmla="*/ 25 h 26"/>
                  <a:gd name="T6" fmla="*/ 24 w 38"/>
                  <a:gd name="T7" fmla="*/ 25 h 26"/>
                  <a:gd name="T8" fmla="*/ 24 w 38"/>
                  <a:gd name="T9" fmla="*/ 25 h 26"/>
                  <a:gd name="T10" fmla="*/ 27 w 38"/>
                  <a:gd name="T11" fmla="*/ 22 h 26"/>
                  <a:gd name="T12" fmla="*/ 32 w 38"/>
                  <a:gd name="T13" fmla="*/ 20 h 26"/>
                  <a:gd name="T14" fmla="*/ 37 w 38"/>
                  <a:gd name="T15" fmla="*/ 15 h 26"/>
                  <a:gd name="T16" fmla="*/ 37 w 38"/>
                  <a:gd name="T17" fmla="*/ 12 h 26"/>
                  <a:gd name="T18" fmla="*/ 37 w 38"/>
                  <a:gd name="T19" fmla="*/ 7 h 26"/>
                  <a:gd name="T20" fmla="*/ 32 w 38"/>
                  <a:gd name="T21" fmla="*/ 7 h 26"/>
                  <a:gd name="T22" fmla="*/ 24 w 38"/>
                  <a:gd name="T23" fmla="*/ 7 h 26"/>
                  <a:gd name="T24" fmla="*/ 24 w 38"/>
                  <a:gd name="T25" fmla="*/ 7 h 26"/>
                  <a:gd name="T26" fmla="*/ 23 w 38"/>
                  <a:gd name="T27" fmla="*/ 7 h 26"/>
                  <a:gd name="T28" fmla="*/ 18 w 38"/>
                  <a:gd name="T29" fmla="*/ 5 h 26"/>
                  <a:gd name="T30" fmla="*/ 15 w 38"/>
                  <a:gd name="T31" fmla="*/ 5 h 26"/>
                  <a:gd name="T32" fmla="*/ 10 w 38"/>
                  <a:gd name="T33" fmla="*/ 5 h 26"/>
                  <a:gd name="T34" fmla="*/ 9 w 38"/>
                  <a:gd name="T35" fmla="*/ 5 h 26"/>
                  <a:gd name="T36" fmla="*/ 4 w 38"/>
                  <a:gd name="T37" fmla="*/ 0 h 26"/>
                  <a:gd name="T38" fmla="*/ 4 w 38"/>
                  <a:gd name="T39" fmla="*/ 0 h 26"/>
                  <a:gd name="T40" fmla="*/ 1 w 38"/>
                  <a:gd name="T4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26">
                    <a:moveTo>
                      <a:pt x="1" y="0"/>
                    </a:moveTo>
                    <a:lnTo>
                      <a:pt x="0" y="20"/>
                    </a:lnTo>
                    <a:lnTo>
                      <a:pt x="24" y="25"/>
                    </a:lnTo>
                    <a:lnTo>
                      <a:pt x="24" y="25"/>
                    </a:lnTo>
                    <a:lnTo>
                      <a:pt x="24" y="25"/>
                    </a:lnTo>
                    <a:lnTo>
                      <a:pt x="27" y="22"/>
                    </a:lnTo>
                    <a:lnTo>
                      <a:pt x="32" y="20"/>
                    </a:lnTo>
                    <a:lnTo>
                      <a:pt x="37" y="15"/>
                    </a:lnTo>
                    <a:lnTo>
                      <a:pt x="37" y="12"/>
                    </a:lnTo>
                    <a:lnTo>
                      <a:pt x="37" y="7"/>
                    </a:lnTo>
                    <a:lnTo>
                      <a:pt x="32" y="7"/>
                    </a:lnTo>
                    <a:lnTo>
                      <a:pt x="24" y="7"/>
                    </a:lnTo>
                    <a:lnTo>
                      <a:pt x="24" y="7"/>
                    </a:lnTo>
                    <a:lnTo>
                      <a:pt x="23" y="7"/>
                    </a:lnTo>
                    <a:lnTo>
                      <a:pt x="18" y="5"/>
                    </a:lnTo>
                    <a:lnTo>
                      <a:pt x="15" y="5"/>
                    </a:lnTo>
                    <a:lnTo>
                      <a:pt x="10" y="5"/>
                    </a:lnTo>
                    <a:lnTo>
                      <a:pt x="9" y="5"/>
                    </a:lnTo>
                    <a:lnTo>
                      <a:pt x="4" y="0"/>
                    </a:lnTo>
                    <a:lnTo>
                      <a:pt x="4" y="0"/>
                    </a:lnTo>
                    <a:lnTo>
                      <a:pt x="1" y="0"/>
                    </a:lnTo>
                  </a:path>
                </a:pathLst>
              </a:custGeom>
              <a:solidFill>
                <a:schemeClr val="accent2">
                  <a:lumMod val="7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19" name="Freeform 198"/>
              <p:cNvSpPr>
                <a:spLocks/>
              </p:cNvSpPr>
              <p:nvPr/>
            </p:nvSpPr>
            <p:spPr bwMode="auto">
              <a:xfrm>
                <a:off x="3011071" y="5957913"/>
                <a:ext cx="90184" cy="61788"/>
              </a:xfrm>
              <a:custGeom>
                <a:avLst/>
                <a:gdLst>
                  <a:gd name="T0" fmla="*/ 1 w 51"/>
                  <a:gd name="T1" fmla="*/ 11 h 36"/>
                  <a:gd name="T2" fmla="*/ 1 w 51"/>
                  <a:gd name="T3" fmla="*/ 11 h 36"/>
                  <a:gd name="T4" fmla="*/ 0 w 51"/>
                  <a:gd name="T5" fmla="*/ 9 h 36"/>
                  <a:gd name="T6" fmla="*/ 0 w 51"/>
                  <a:gd name="T7" fmla="*/ 6 h 36"/>
                  <a:gd name="T8" fmla="*/ 0 w 51"/>
                  <a:gd name="T9" fmla="*/ 4 h 36"/>
                  <a:gd name="T10" fmla="*/ 0 w 51"/>
                  <a:gd name="T11" fmla="*/ 1 h 36"/>
                  <a:gd name="T12" fmla="*/ 1 w 51"/>
                  <a:gd name="T13" fmla="*/ 0 h 36"/>
                  <a:gd name="T14" fmla="*/ 6 w 51"/>
                  <a:gd name="T15" fmla="*/ 1 h 36"/>
                  <a:gd name="T16" fmla="*/ 11 w 51"/>
                  <a:gd name="T17" fmla="*/ 4 h 36"/>
                  <a:gd name="T18" fmla="*/ 14 w 51"/>
                  <a:gd name="T19" fmla="*/ 4 h 36"/>
                  <a:gd name="T20" fmla="*/ 19 w 51"/>
                  <a:gd name="T21" fmla="*/ 4 h 36"/>
                  <a:gd name="T22" fmla="*/ 19 w 51"/>
                  <a:gd name="T23" fmla="*/ 6 h 36"/>
                  <a:gd name="T24" fmla="*/ 20 w 51"/>
                  <a:gd name="T25" fmla="*/ 6 h 36"/>
                  <a:gd name="T26" fmla="*/ 30 w 51"/>
                  <a:gd name="T27" fmla="*/ 6 h 36"/>
                  <a:gd name="T28" fmla="*/ 43 w 51"/>
                  <a:gd name="T29" fmla="*/ 14 h 36"/>
                  <a:gd name="T30" fmla="*/ 43 w 51"/>
                  <a:gd name="T31" fmla="*/ 14 h 36"/>
                  <a:gd name="T32" fmla="*/ 45 w 51"/>
                  <a:gd name="T33" fmla="*/ 15 h 36"/>
                  <a:gd name="T34" fmla="*/ 48 w 51"/>
                  <a:gd name="T35" fmla="*/ 19 h 36"/>
                  <a:gd name="T36" fmla="*/ 50 w 51"/>
                  <a:gd name="T37" fmla="*/ 20 h 36"/>
                  <a:gd name="T38" fmla="*/ 50 w 51"/>
                  <a:gd name="T39" fmla="*/ 23 h 36"/>
                  <a:gd name="T40" fmla="*/ 48 w 51"/>
                  <a:gd name="T41" fmla="*/ 28 h 36"/>
                  <a:gd name="T42" fmla="*/ 43 w 51"/>
                  <a:gd name="T43" fmla="*/ 28 h 36"/>
                  <a:gd name="T44" fmla="*/ 35 w 51"/>
                  <a:gd name="T45" fmla="*/ 30 h 36"/>
                  <a:gd name="T46" fmla="*/ 33 w 51"/>
                  <a:gd name="T47" fmla="*/ 30 h 36"/>
                  <a:gd name="T48" fmla="*/ 33 w 51"/>
                  <a:gd name="T49" fmla="*/ 33 h 36"/>
                  <a:gd name="T50" fmla="*/ 30 w 51"/>
                  <a:gd name="T51" fmla="*/ 33 h 36"/>
                  <a:gd name="T52" fmla="*/ 29 w 51"/>
                  <a:gd name="T53" fmla="*/ 35 h 36"/>
                  <a:gd name="T54" fmla="*/ 25 w 51"/>
                  <a:gd name="T55" fmla="*/ 35 h 36"/>
                  <a:gd name="T56" fmla="*/ 20 w 51"/>
                  <a:gd name="T57" fmla="*/ 33 h 36"/>
                  <a:gd name="T58" fmla="*/ 19 w 51"/>
                  <a:gd name="T59" fmla="*/ 28 h 36"/>
                  <a:gd name="T60" fmla="*/ 16 w 51"/>
                  <a:gd name="T61" fmla="*/ 23 h 36"/>
                  <a:gd name="T62" fmla="*/ 14 w 51"/>
                  <a:gd name="T63" fmla="*/ 20 h 36"/>
                  <a:gd name="T64" fmla="*/ 9 w 51"/>
                  <a:gd name="T65" fmla="*/ 15 h 36"/>
                  <a:gd name="T66" fmla="*/ 4 w 51"/>
                  <a:gd name="T67" fmla="*/ 14 h 36"/>
                  <a:gd name="T68" fmla="*/ 1 w 51"/>
                  <a:gd name="T69"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36">
                    <a:moveTo>
                      <a:pt x="1" y="11"/>
                    </a:moveTo>
                    <a:lnTo>
                      <a:pt x="1" y="11"/>
                    </a:lnTo>
                    <a:lnTo>
                      <a:pt x="0" y="9"/>
                    </a:lnTo>
                    <a:lnTo>
                      <a:pt x="0" y="6"/>
                    </a:lnTo>
                    <a:lnTo>
                      <a:pt x="0" y="4"/>
                    </a:lnTo>
                    <a:lnTo>
                      <a:pt x="0" y="1"/>
                    </a:lnTo>
                    <a:lnTo>
                      <a:pt x="1" y="0"/>
                    </a:lnTo>
                    <a:lnTo>
                      <a:pt x="6" y="1"/>
                    </a:lnTo>
                    <a:lnTo>
                      <a:pt x="11" y="4"/>
                    </a:lnTo>
                    <a:lnTo>
                      <a:pt x="14" y="4"/>
                    </a:lnTo>
                    <a:lnTo>
                      <a:pt x="19" y="4"/>
                    </a:lnTo>
                    <a:lnTo>
                      <a:pt x="19" y="6"/>
                    </a:lnTo>
                    <a:lnTo>
                      <a:pt x="20" y="6"/>
                    </a:lnTo>
                    <a:lnTo>
                      <a:pt x="30" y="6"/>
                    </a:lnTo>
                    <a:lnTo>
                      <a:pt x="43" y="14"/>
                    </a:lnTo>
                    <a:lnTo>
                      <a:pt x="43" y="14"/>
                    </a:lnTo>
                    <a:lnTo>
                      <a:pt x="45" y="15"/>
                    </a:lnTo>
                    <a:lnTo>
                      <a:pt x="48" y="19"/>
                    </a:lnTo>
                    <a:lnTo>
                      <a:pt x="50" y="20"/>
                    </a:lnTo>
                    <a:lnTo>
                      <a:pt x="50" y="23"/>
                    </a:lnTo>
                    <a:lnTo>
                      <a:pt x="48" y="28"/>
                    </a:lnTo>
                    <a:lnTo>
                      <a:pt x="43" y="28"/>
                    </a:lnTo>
                    <a:lnTo>
                      <a:pt x="35" y="30"/>
                    </a:lnTo>
                    <a:lnTo>
                      <a:pt x="33" y="30"/>
                    </a:lnTo>
                    <a:lnTo>
                      <a:pt x="33" y="33"/>
                    </a:lnTo>
                    <a:lnTo>
                      <a:pt x="30" y="33"/>
                    </a:lnTo>
                    <a:lnTo>
                      <a:pt x="29" y="35"/>
                    </a:lnTo>
                    <a:lnTo>
                      <a:pt x="25" y="35"/>
                    </a:lnTo>
                    <a:lnTo>
                      <a:pt x="20" y="33"/>
                    </a:lnTo>
                    <a:lnTo>
                      <a:pt x="19" y="28"/>
                    </a:lnTo>
                    <a:lnTo>
                      <a:pt x="16" y="23"/>
                    </a:lnTo>
                    <a:lnTo>
                      <a:pt x="14" y="20"/>
                    </a:lnTo>
                    <a:lnTo>
                      <a:pt x="9" y="15"/>
                    </a:lnTo>
                    <a:lnTo>
                      <a:pt x="4" y="14"/>
                    </a:lnTo>
                    <a:lnTo>
                      <a:pt x="1" y="11"/>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20" name="Freeform 199"/>
              <p:cNvSpPr>
                <a:spLocks/>
              </p:cNvSpPr>
              <p:nvPr/>
            </p:nvSpPr>
            <p:spPr bwMode="auto">
              <a:xfrm>
                <a:off x="3011071" y="5957913"/>
                <a:ext cx="90184" cy="61788"/>
              </a:xfrm>
              <a:custGeom>
                <a:avLst/>
                <a:gdLst>
                  <a:gd name="T0" fmla="*/ 1 w 51"/>
                  <a:gd name="T1" fmla="*/ 11 h 36"/>
                  <a:gd name="T2" fmla="*/ 1 w 51"/>
                  <a:gd name="T3" fmla="*/ 11 h 36"/>
                  <a:gd name="T4" fmla="*/ 1 w 51"/>
                  <a:gd name="T5" fmla="*/ 11 h 36"/>
                  <a:gd name="T6" fmla="*/ 0 w 51"/>
                  <a:gd name="T7" fmla="*/ 9 h 36"/>
                  <a:gd name="T8" fmla="*/ 0 w 51"/>
                  <a:gd name="T9" fmla="*/ 6 h 36"/>
                  <a:gd name="T10" fmla="*/ 0 w 51"/>
                  <a:gd name="T11" fmla="*/ 4 h 36"/>
                  <a:gd name="T12" fmla="*/ 0 w 51"/>
                  <a:gd name="T13" fmla="*/ 1 h 36"/>
                  <a:gd name="T14" fmla="*/ 1 w 51"/>
                  <a:gd name="T15" fmla="*/ 0 h 36"/>
                  <a:gd name="T16" fmla="*/ 6 w 51"/>
                  <a:gd name="T17" fmla="*/ 1 h 36"/>
                  <a:gd name="T18" fmla="*/ 11 w 51"/>
                  <a:gd name="T19" fmla="*/ 4 h 36"/>
                  <a:gd name="T20" fmla="*/ 11 w 51"/>
                  <a:gd name="T21" fmla="*/ 4 h 36"/>
                  <a:gd name="T22" fmla="*/ 14 w 51"/>
                  <a:gd name="T23" fmla="*/ 4 h 36"/>
                  <a:gd name="T24" fmla="*/ 19 w 51"/>
                  <a:gd name="T25" fmla="*/ 4 h 36"/>
                  <a:gd name="T26" fmla="*/ 19 w 51"/>
                  <a:gd name="T27" fmla="*/ 6 h 36"/>
                  <a:gd name="T28" fmla="*/ 20 w 51"/>
                  <a:gd name="T29" fmla="*/ 6 h 36"/>
                  <a:gd name="T30" fmla="*/ 30 w 51"/>
                  <a:gd name="T31" fmla="*/ 6 h 36"/>
                  <a:gd name="T32" fmla="*/ 43 w 51"/>
                  <a:gd name="T33" fmla="*/ 14 h 36"/>
                  <a:gd name="T34" fmla="*/ 43 w 51"/>
                  <a:gd name="T35" fmla="*/ 14 h 36"/>
                  <a:gd name="T36" fmla="*/ 43 w 51"/>
                  <a:gd name="T37" fmla="*/ 14 h 36"/>
                  <a:gd name="T38" fmla="*/ 45 w 51"/>
                  <a:gd name="T39" fmla="*/ 15 h 36"/>
                  <a:gd name="T40" fmla="*/ 48 w 51"/>
                  <a:gd name="T41" fmla="*/ 19 h 36"/>
                  <a:gd name="T42" fmla="*/ 50 w 51"/>
                  <a:gd name="T43" fmla="*/ 20 h 36"/>
                  <a:gd name="T44" fmla="*/ 50 w 51"/>
                  <a:gd name="T45" fmla="*/ 23 h 36"/>
                  <a:gd name="T46" fmla="*/ 48 w 51"/>
                  <a:gd name="T47" fmla="*/ 28 h 36"/>
                  <a:gd name="T48" fmla="*/ 43 w 51"/>
                  <a:gd name="T49" fmla="*/ 28 h 36"/>
                  <a:gd name="T50" fmla="*/ 35 w 51"/>
                  <a:gd name="T51" fmla="*/ 30 h 36"/>
                  <a:gd name="T52" fmla="*/ 35 w 51"/>
                  <a:gd name="T53" fmla="*/ 30 h 36"/>
                  <a:gd name="T54" fmla="*/ 33 w 51"/>
                  <a:gd name="T55" fmla="*/ 30 h 36"/>
                  <a:gd name="T56" fmla="*/ 33 w 51"/>
                  <a:gd name="T57" fmla="*/ 33 h 36"/>
                  <a:gd name="T58" fmla="*/ 30 w 51"/>
                  <a:gd name="T59" fmla="*/ 33 h 36"/>
                  <a:gd name="T60" fmla="*/ 29 w 51"/>
                  <a:gd name="T61" fmla="*/ 35 h 36"/>
                  <a:gd name="T62" fmla="*/ 25 w 51"/>
                  <a:gd name="T63" fmla="*/ 35 h 36"/>
                  <a:gd name="T64" fmla="*/ 20 w 51"/>
                  <a:gd name="T65" fmla="*/ 33 h 36"/>
                  <a:gd name="T66" fmla="*/ 19 w 51"/>
                  <a:gd name="T67" fmla="*/ 28 h 36"/>
                  <a:gd name="T68" fmla="*/ 16 w 51"/>
                  <a:gd name="T69" fmla="*/ 23 h 36"/>
                  <a:gd name="T70" fmla="*/ 16 w 51"/>
                  <a:gd name="T71" fmla="*/ 23 h 36"/>
                  <a:gd name="T72" fmla="*/ 14 w 51"/>
                  <a:gd name="T73" fmla="*/ 20 h 36"/>
                  <a:gd name="T74" fmla="*/ 9 w 51"/>
                  <a:gd name="T75" fmla="*/ 15 h 36"/>
                  <a:gd name="T76" fmla="*/ 4 w 51"/>
                  <a:gd name="T77" fmla="*/ 14 h 36"/>
                  <a:gd name="T78" fmla="*/ 1 w 51"/>
                  <a:gd name="T79"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36">
                    <a:moveTo>
                      <a:pt x="1" y="11"/>
                    </a:moveTo>
                    <a:lnTo>
                      <a:pt x="1" y="11"/>
                    </a:lnTo>
                    <a:lnTo>
                      <a:pt x="1" y="11"/>
                    </a:lnTo>
                    <a:lnTo>
                      <a:pt x="0" y="9"/>
                    </a:lnTo>
                    <a:lnTo>
                      <a:pt x="0" y="6"/>
                    </a:lnTo>
                    <a:lnTo>
                      <a:pt x="0" y="4"/>
                    </a:lnTo>
                    <a:lnTo>
                      <a:pt x="0" y="1"/>
                    </a:lnTo>
                    <a:lnTo>
                      <a:pt x="1" y="0"/>
                    </a:lnTo>
                    <a:lnTo>
                      <a:pt x="6" y="1"/>
                    </a:lnTo>
                    <a:lnTo>
                      <a:pt x="11" y="4"/>
                    </a:lnTo>
                    <a:lnTo>
                      <a:pt x="11" y="4"/>
                    </a:lnTo>
                    <a:lnTo>
                      <a:pt x="14" y="4"/>
                    </a:lnTo>
                    <a:lnTo>
                      <a:pt x="19" y="4"/>
                    </a:lnTo>
                    <a:lnTo>
                      <a:pt x="19" y="6"/>
                    </a:lnTo>
                    <a:lnTo>
                      <a:pt x="20" y="6"/>
                    </a:lnTo>
                    <a:lnTo>
                      <a:pt x="30" y="6"/>
                    </a:lnTo>
                    <a:lnTo>
                      <a:pt x="43" y="14"/>
                    </a:lnTo>
                    <a:lnTo>
                      <a:pt x="43" y="14"/>
                    </a:lnTo>
                    <a:lnTo>
                      <a:pt x="43" y="14"/>
                    </a:lnTo>
                    <a:lnTo>
                      <a:pt x="45" y="15"/>
                    </a:lnTo>
                    <a:lnTo>
                      <a:pt x="48" y="19"/>
                    </a:lnTo>
                    <a:lnTo>
                      <a:pt x="50" y="20"/>
                    </a:lnTo>
                    <a:lnTo>
                      <a:pt x="50" y="23"/>
                    </a:lnTo>
                    <a:lnTo>
                      <a:pt x="48" y="28"/>
                    </a:lnTo>
                    <a:lnTo>
                      <a:pt x="43" y="28"/>
                    </a:lnTo>
                    <a:lnTo>
                      <a:pt x="35" y="30"/>
                    </a:lnTo>
                    <a:lnTo>
                      <a:pt x="35" y="30"/>
                    </a:lnTo>
                    <a:lnTo>
                      <a:pt x="33" y="30"/>
                    </a:lnTo>
                    <a:lnTo>
                      <a:pt x="33" y="33"/>
                    </a:lnTo>
                    <a:lnTo>
                      <a:pt x="30" y="33"/>
                    </a:lnTo>
                    <a:lnTo>
                      <a:pt x="29" y="35"/>
                    </a:lnTo>
                    <a:lnTo>
                      <a:pt x="25" y="35"/>
                    </a:lnTo>
                    <a:lnTo>
                      <a:pt x="20" y="33"/>
                    </a:lnTo>
                    <a:lnTo>
                      <a:pt x="19" y="28"/>
                    </a:lnTo>
                    <a:lnTo>
                      <a:pt x="16" y="23"/>
                    </a:lnTo>
                    <a:lnTo>
                      <a:pt x="16" y="23"/>
                    </a:lnTo>
                    <a:lnTo>
                      <a:pt x="14" y="20"/>
                    </a:lnTo>
                    <a:lnTo>
                      <a:pt x="9" y="15"/>
                    </a:lnTo>
                    <a:lnTo>
                      <a:pt x="4" y="14"/>
                    </a:lnTo>
                    <a:lnTo>
                      <a:pt x="1" y="11"/>
                    </a:lnTo>
                  </a:path>
                </a:pathLst>
              </a:custGeom>
              <a:solidFill>
                <a:schemeClr val="accent2">
                  <a:lumMod val="7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21" name="Freeform 200"/>
              <p:cNvSpPr>
                <a:spLocks/>
              </p:cNvSpPr>
              <p:nvPr/>
            </p:nvSpPr>
            <p:spPr bwMode="auto">
              <a:xfrm>
                <a:off x="3087109" y="6048878"/>
                <a:ext cx="160917" cy="181931"/>
              </a:xfrm>
              <a:custGeom>
                <a:avLst/>
                <a:gdLst>
                  <a:gd name="T0" fmla="*/ 14 w 91"/>
                  <a:gd name="T1" fmla="*/ 6 h 106"/>
                  <a:gd name="T2" fmla="*/ 17 w 91"/>
                  <a:gd name="T3" fmla="*/ 0 h 106"/>
                  <a:gd name="T4" fmla="*/ 30 w 91"/>
                  <a:gd name="T5" fmla="*/ 9 h 106"/>
                  <a:gd name="T6" fmla="*/ 63 w 91"/>
                  <a:gd name="T7" fmla="*/ 25 h 106"/>
                  <a:gd name="T8" fmla="*/ 74 w 91"/>
                  <a:gd name="T9" fmla="*/ 30 h 106"/>
                  <a:gd name="T10" fmla="*/ 74 w 91"/>
                  <a:gd name="T11" fmla="*/ 39 h 106"/>
                  <a:gd name="T12" fmla="*/ 83 w 91"/>
                  <a:gd name="T13" fmla="*/ 54 h 106"/>
                  <a:gd name="T14" fmla="*/ 83 w 91"/>
                  <a:gd name="T15" fmla="*/ 54 h 106"/>
                  <a:gd name="T16" fmla="*/ 85 w 91"/>
                  <a:gd name="T17" fmla="*/ 54 h 106"/>
                  <a:gd name="T18" fmla="*/ 88 w 91"/>
                  <a:gd name="T19" fmla="*/ 55 h 106"/>
                  <a:gd name="T20" fmla="*/ 90 w 91"/>
                  <a:gd name="T21" fmla="*/ 58 h 106"/>
                  <a:gd name="T22" fmla="*/ 90 w 91"/>
                  <a:gd name="T23" fmla="*/ 60 h 106"/>
                  <a:gd name="T24" fmla="*/ 90 w 91"/>
                  <a:gd name="T25" fmla="*/ 63 h 106"/>
                  <a:gd name="T26" fmla="*/ 85 w 91"/>
                  <a:gd name="T27" fmla="*/ 68 h 106"/>
                  <a:gd name="T28" fmla="*/ 78 w 91"/>
                  <a:gd name="T29" fmla="*/ 73 h 106"/>
                  <a:gd name="T30" fmla="*/ 75 w 91"/>
                  <a:gd name="T31" fmla="*/ 73 h 106"/>
                  <a:gd name="T32" fmla="*/ 74 w 91"/>
                  <a:gd name="T33" fmla="*/ 73 h 106"/>
                  <a:gd name="T34" fmla="*/ 67 w 91"/>
                  <a:gd name="T35" fmla="*/ 74 h 106"/>
                  <a:gd name="T36" fmla="*/ 60 w 91"/>
                  <a:gd name="T37" fmla="*/ 77 h 106"/>
                  <a:gd name="T38" fmla="*/ 50 w 91"/>
                  <a:gd name="T39" fmla="*/ 82 h 106"/>
                  <a:gd name="T40" fmla="*/ 44 w 91"/>
                  <a:gd name="T41" fmla="*/ 87 h 106"/>
                  <a:gd name="T42" fmla="*/ 36 w 91"/>
                  <a:gd name="T43" fmla="*/ 93 h 106"/>
                  <a:gd name="T44" fmla="*/ 31 w 91"/>
                  <a:gd name="T45" fmla="*/ 105 h 106"/>
                  <a:gd name="T46" fmla="*/ 30 w 91"/>
                  <a:gd name="T47" fmla="*/ 105 h 106"/>
                  <a:gd name="T48" fmla="*/ 30 w 91"/>
                  <a:gd name="T49" fmla="*/ 103 h 106"/>
                  <a:gd name="T50" fmla="*/ 25 w 91"/>
                  <a:gd name="T51" fmla="*/ 103 h 106"/>
                  <a:gd name="T52" fmla="*/ 20 w 91"/>
                  <a:gd name="T53" fmla="*/ 98 h 106"/>
                  <a:gd name="T54" fmla="*/ 17 w 91"/>
                  <a:gd name="T55" fmla="*/ 97 h 106"/>
                  <a:gd name="T56" fmla="*/ 14 w 91"/>
                  <a:gd name="T57" fmla="*/ 92 h 106"/>
                  <a:gd name="T58" fmla="*/ 14 w 91"/>
                  <a:gd name="T59" fmla="*/ 84 h 106"/>
                  <a:gd name="T60" fmla="*/ 11 w 91"/>
                  <a:gd name="T61" fmla="*/ 74 h 106"/>
                  <a:gd name="T62" fmla="*/ 11 w 91"/>
                  <a:gd name="T63" fmla="*/ 74 h 106"/>
                  <a:gd name="T64" fmla="*/ 11 w 91"/>
                  <a:gd name="T65" fmla="*/ 73 h 106"/>
                  <a:gd name="T66" fmla="*/ 14 w 91"/>
                  <a:gd name="T67" fmla="*/ 70 h 106"/>
                  <a:gd name="T68" fmla="*/ 14 w 91"/>
                  <a:gd name="T69" fmla="*/ 68 h 106"/>
                  <a:gd name="T70" fmla="*/ 11 w 91"/>
                  <a:gd name="T71" fmla="*/ 65 h 106"/>
                  <a:gd name="T72" fmla="*/ 11 w 91"/>
                  <a:gd name="T73" fmla="*/ 60 h 106"/>
                  <a:gd name="T74" fmla="*/ 9 w 91"/>
                  <a:gd name="T75" fmla="*/ 55 h 106"/>
                  <a:gd name="T76" fmla="*/ 4 w 91"/>
                  <a:gd name="T77" fmla="*/ 50 h 106"/>
                  <a:gd name="T78" fmla="*/ 4 w 91"/>
                  <a:gd name="T79" fmla="*/ 49 h 106"/>
                  <a:gd name="T80" fmla="*/ 1 w 91"/>
                  <a:gd name="T81" fmla="*/ 46 h 106"/>
                  <a:gd name="T82" fmla="*/ 1 w 91"/>
                  <a:gd name="T83" fmla="*/ 44 h 106"/>
                  <a:gd name="T84" fmla="*/ 0 w 91"/>
                  <a:gd name="T85" fmla="*/ 42 h 106"/>
                  <a:gd name="T86" fmla="*/ 0 w 91"/>
                  <a:gd name="T87" fmla="*/ 39 h 106"/>
                  <a:gd name="T88" fmla="*/ 1 w 91"/>
                  <a:gd name="T89" fmla="*/ 35 h 106"/>
                  <a:gd name="T90" fmla="*/ 4 w 91"/>
                  <a:gd name="T91" fmla="*/ 35 h 106"/>
                  <a:gd name="T92" fmla="*/ 9 w 91"/>
                  <a:gd name="T93" fmla="*/ 33 h 106"/>
                  <a:gd name="T94" fmla="*/ 11 w 91"/>
                  <a:gd name="T95" fmla="*/ 35 h 106"/>
                  <a:gd name="T96" fmla="*/ 11 w 91"/>
                  <a:gd name="T97" fmla="*/ 35 h 106"/>
                  <a:gd name="T98" fmla="*/ 14 w 91"/>
                  <a:gd name="T99" fmla="*/ 35 h 106"/>
                  <a:gd name="T100" fmla="*/ 14 w 91"/>
                  <a:gd name="T101" fmla="*/ 35 h 106"/>
                  <a:gd name="T102" fmla="*/ 14 w 91"/>
                  <a:gd name="T103" fmla="*/ 33 h 106"/>
                  <a:gd name="T104" fmla="*/ 15 w 91"/>
                  <a:gd name="T105" fmla="*/ 30 h 106"/>
                  <a:gd name="T106" fmla="*/ 15 w 91"/>
                  <a:gd name="T107" fmla="*/ 23 h 106"/>
                  <a:gd name="T108" fmla="*/ 15 w 91"/>
                  <a:gd name="T109" fmla="*/ 14 h 106"/>
                  <a:gd name="T110" fmla="*/ 15 w 91"/>
                  <a:gd name="T111" fmla="*/ 11 h 106"/>
                  <a:gd name="T112" fmla="*/ 14 w 91"/>
                  <a:gd name="T113" fmla="*/ 9 h 106"/>
                  <a:gd name="T114" fmla="*/ 14 w 91"/>
                  <a:gd name="T115" fmla="*/ 9 h 106"/>
                  <a:gd name="T116" fmla="*/ 14 w 91"/>
                  <a:gd name="T117" fmla="*/ 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 h="106">
                    <a:moveTo>
                      <a:pt x="14" y="6"/>
                    </a:moveTo>
                    <a:lnTo>
                      <a:pt x="17" y="0"/>
                    </a:lnTo>
                    <a:lnTo>
                      <a:pt x="30" y="9"/>
                    </a:lnTo>
                    <a:lnTo>
                      <a:pt x="63" y="25"/>
                    </a:lnTo>
                    <a:lnTo>
                      <a:pt x="74" y="30"/>
                    </a:lnTo>
                    <a:lnTo>
                      <a:pt x="74" y="39"/>
                    </a:lnTo>
                    <a:lnTo>
                      <a:pt x="83" y="54"/>
                    </a:lnTo>
                    <a:lnTo>
                      <a:pt x="83" y="54"/>
                    </a:lnTo>
                    <a:lnTo>
                      <a:pt x="85" y="54"/>
                    </a:lnTo>
                    <a:lnTo>
                      <a:pt x="88" y="55"/>
                    </a:lnTo>
                    <a:lnTo>
                      <a:pt x="90" y="58"/>
                    </a:lnTo>
                    <a:lnTo>
                      <a:pt x="90" y="60"/>
                    </a:lnTo>
                    <a:lnTo>
                      <a:pt x="90" y="63"/>
                    </a:lnTo>
                    <a:lnTo>
                      <a:pt x="85" y="68"/>
                    </a:lnTo>
                    <a:lnTo>
                      <a:pt x="78" y="73"/>
                    </a:lnTo>
                    <a:lnTo>
                      <a:pt x="75" y="73"/>
                    </a:lnTo>
                    <a:lnTo>
                      <a:pt x="74" y="73"/>
                    </a:lnTo>
                    <a:lnTo>
                      <a:pt x="67" y="74"/>
                    </a:lnTo>
                    <a:lnTo>
                      <a:pt x="60" y="77"/>
                    </a:lnTo>
                    <a:lnTo>
                      <a:pt x="50" y="82"/>
                    </a:lnTo>
                    <a:lnTo>
                      <a:pt x="44" y="87"/>
                    </a:lnTo>
                    <a:lnTo>
                      <a:pt x="36" y="93"/>
                    </a:lnTo>
                    <a:lnTo>
                      <a:pt x="31" y="105"/>
                    </a:lnTo>
                    <a:lnTo>
                      <a:pt x="30" y="105"/>
                    </a:lnTo>
                    <a:lnTo>
                      <a:pt x="30" y="103"/>
                    </a:lnTo>
                    <a:lnTo>
                      <a:pt x="25" y="103"/>
                    </a:lnTo>
                    <a:lnTo>
                      <a:pt x="20" y="98"/>
                    </a:lnTo>
                    <a:lnTo>
                      <a:pt x="17" y="97"/>
                    </a:lnTo>
                    <a:lnTo>
                      <a:pt x="14" y="92"/>
                    </a:lnTo>
                    <a:lnTo>
                      <a:pt x="14" y="84"/>
                    </a:lnTo>
                    <a:lnTo>
                      <a:pt x="11" y="74"/>
                    </a:lnTo>
                    <a:lnTo>
                      <a:pt x="11" y="74"/>
                    </a:lnTo>
                    <a:lnTo>
                      <a:pt x="11" y="73"/>
                    </a:lnTo>
                    <a:lnTo>
                      <a:pt x="14" y="70"/>
                    </a:lnTo>
                    <a:lnTo>
                      <a:pt x="14" y="68"/>
                    </a:lnTo>
                    <a:lnTo>
                      <a:pt x="11" y="65"/>
                    </a:lnTo>
                    <a:lnTo>
                      <a:pt x="11" y="60"/>
                    </a:lnTo>
                    <a:lnTo>
                      <a:pt x="9" y="55"/>
                    </a:lnTo>
                    <a:lnTo>
                      <a:pt x="4" y="50"/>
                    </a:lnTo>
                    <a:lnTo>
                      <a:pt x="4" y="49"/>
                    </a:lnTo>
                    <a:lnTo>
                      <a:pt x="1" y="46"/>
                    </a:lnTo>
                    <a:lnTo>
                      <a:pt x="1" y="44"/>
                    </a:lnTo>
                    <a:lnTo>
                      <a:pt x="0" y="42"/>
                    </a:lnTo>
                    <a:lnTo>
                      <a:pt x="0" y="39"/>
                    </a:lnTo>
                    <a:lnTo>
                      <a:pt x="1" y="35"/>
                    </a:lnTo>
                    <a:lnTo>
                      <a:pt x="4" y="35"/>
                    </a:lnTo>
                    <a:lnTo>
                      <a:pt x="9" y="33"/>
                    </a:lnTo>
                    <a:lnTo>
                      <a:pt x="11" y="35"/>
                    </a:lnTo>
                    <a:lnTo>
                      <a:pt x="11" y="35"/>
                    </a:lnTo>
                    <a:lnTo>
                      <a:pt x="14" y="35"/>
                    </a:lnTo>
                    <a:lnTo>
                      <a:pt x="14" y="35"/>
                    </a:lnTo>
                    <a:lnTo>
                      <a:pt x="14" y="33"/>
                    </a:lnTo>
                    <a:lnTo>
                      <a:pt x="15" y="30"/>
                    </a:lnTo>
                    <a:lnTo>
                      <a:pt x="15" y="23"/>
                    </a:lnTo>
                    <a:lnTo>
                      <a:pt x="15" y="14"/>
                    </a:lnTo>
                    <a:lnTo>
                      <a:pt x="15" y="11"/>
                    </a:lnTo>
                    <a:lnTo>
                      <a:pt x="14" y="9"/>
                    </a:lnTo>
                    <a:lnTo>
                      <a:pt x="14" y="9"/>
                    </a:lnTo>
                    <a:lnTo>
                      <a:pt x="14" y="6"/>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22" name="Freeform 201"/>
              <p:cNvSpPr>
                <a:spLocks/>
              </p:cNvSpPr>
              <p:nvPr/>
            </p:nvSpPr>
            <p:spPr bwMode="auto">
              <a:xfrm>
                <a:off x="3087109" y="6048878"/>
                <a:ext cx="160917" cy="181931"/>
              </a:xfrm>
              <a:custGeom>
                <a:avLst/>
                <a:gdLst>
                  <a:gd name="T0" fmla="*/ 17 w 91"/>
                  <a:gd name="T1" fmla="*/ 0 h 106"/>
                  <a:gd name="T2" fmla="*/ 63 w 91"/>
                  <a:gd name="T3" fmla="*/ 25 h 106"/>
                  <a:gd name="T4" fmla="*/ 74 w 91"/>
                  <a:gd name="T5" fmla="*/ 39 h 106"/>
                  <a:gd name="T6" fmla="*/ 83 w 91"/>
                  <a:gd name="T7" fmla="*/ 54 h 106"/>
                  <a:gd name="T8" fmla="*/ 85 w 91"/>
                  <a:gd name="T9" fmla="*/ 54 h 106"/>
                  <a:gd name="T10" fmla="*/ 90 w 91"/>
                  <a:gd name="T11" fmla="*/ 58 h 106"/>
                  <a:gd name="T12" fmla="*/ 90 w 91"/>
                  <a:gd name="T13" fmla="*/ 63 h 106"/>
                  <a:gd name="T14" fmla="*/ 78 w 91"/>
                  <a:gd name="T15" fmla="*/ 73 h 106"/>
                  <a:gd name="T16" fmla="*/ 75 w 91"/>
                  <a:gd name="T17" fmla="*/ 73 h 106"/>
                  <a:gd name="T18" fmla="*/ 67 w 91"/>
                  <a:gd name="T19" fmla="*/ 74 h 106"/>
                  <a:gd name="T20" fmla="*/ 50 w 91"/>
                  <a:gd name="T21" fmla="*/ 82 h 106"/>
                  <a:gd name="T22" fmla="*/ 36 w 91"/>
                  <a:gd name="T23" fmla="*/ 93 h 106"/>
                  <a:gd name="T24" fmla="*/ 31 w 91"/>
                  <a:gd name="T25" fmla="*/ 105 h 106"/>
                  <a:gd name="T26" fmla="*/ 30 w 91"/>
                  <a:gd name="T27" fmla="*/ 103 h 106"/>
                  <a:gd name="T28" fmla="*/ 20 w 91"/>
                  <a:gd name="T29" fmla="*/ 98 h 106"/>
                  <a:gd name="T30" fmla="*/ 14 w 91"/>
                  <a:gd name="T31" fmla="*/ 92 h 106"/>
                  <a:gd name="T32" fmla="*/ 11 w 91"/>
                  <a:gd name="T33" fmla="*/ 74 h 106"/>
                  <a:gd name="T34" fmla="*/ 11 w 91"/>
                  <a:gd name="T35" fmla="*/ 74 h 106"/>
                  <a:gd name="T36" fmla="*/ 14 w 91"/>
                  <a:gd name="T37" fmla="*/ 70 h 106"/>
                  <a:gd name="T38" fmla="*/ 11 w 91"/>
                  <a:gd name="T39" fmla="*/ 65 h 106"/>
                  <a:gd name="T40" fmla="*/ 9 w 91"/>
                  <a:gd name="T41" fmla="*/ 55 h 106"/>
                  <a:gd name="T42" fmla="*/ 4 w 91"/>
                  <a:gd name="T43" fmla="*/ 50 h 106"/>
                  <a:gd name="T44" fmla="*/ 1 w 91"/>
                  <a:gd name="T45" fmla="*/ 46 h 106"/>
                  <a:gd name="T46" fmla="*/ 0 w 91"/>
                  <a:gd name="T47" fmla="*/ 42 h 106"/>
                  <a:gd name="T48" fmla="*/ 1 w 91"/>
                  <a:gd name="T49" fmla="*/ 35 h 106"/>
                  <a:gd name="T50" fmla="*/ 9 w 91"/>
                  <a:gd name="T51" fmla="*/ 33 h 106"/>
                  <a:gd name="T52" fmla="*/ 11 w 91"/>
                  <a:gd name="T53" fmla="*/ 35 h 106"/>
                  <a:gd name="T54" fmla="*/ 14 w 91"/>
                  <a:gd name="T55" fmla="*/ 35 h 106"/>
                  <a:gd name="T56" fmla="*/ 14 w 91"/>
                  <a:gd name="T57" fmla="*/ 33 h 106"/>
                  <a:gd name="T58" fmla="*/ 15 w 91"/>
                  <a:gd name="T59" fmla="*/ 23 h 106"/>
                  <a:gd name="T60" fmla="*/ 15 w 91"/>
                  <a:gd name="T61" fmla="*/ 14 h 106"/>
                  <a:gd name="T62" fmla="*/ 14 w 91"/>
                  <a:gd name="T63" fmla="*/ 9 h 106"/>
                  <a:gd name="T64" fmla="*/ 14 w 91"/>
                  <a:gd name="T65" fmla="*/ 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106">
                    <a:moveTo>
                      <a:pt x="14" y="6"/>
                    </a:moveTo>
                    <a:lnTo>
                      <a:pt x="17" y="0"/>
                    </a:lnTo>
                    <a:lnTo>
                      <a:pt x="30" y="9"/>
                    </a:lnTo>
                    <a:lnTo>
                      <a:pt x="63" y="25"/>
                    </a:lnTo>
                    <a:lnTo>
                      <a:pt x="74" y="30"/>
                    </a:lnTo>
                    <a:lnTo>
                      <a:pt x="74" y="39"/>
                    </a:lnTo>
                    <a:lnTo>
                      <a:pt x="83" y="54"/>
                    </a:lnTo>
                    <a:lnTo>
                      <a:pt x="83" y="54"/>
                    </a:lnTo>
                    <a:lnTo>
                      <a:pt x="83" y="54"/>
                    </a:lnTo>
                    <a:lnTo>
                      <a:pt x="85" y="54"/>
                    </a:lnTo>
                    <a:lnTo>
                      <a:pt x="88" y="55"/>
                    </a:lnTo>
                    <a:lnTo>
                      <a:pt x="90" y="58"/>
                    </a:lnTo>
                    <a:lnTo>
                      <a:pt x="90" y="60"/>
                    </a:lnTo>
                    <a:lnTo>
                      <a:pt x="90" y="63"/>
                    </a:lnTo>
                    <a:lnTo>
                      <a:pt x="85" y="68"/>
                    </a:lnTo>
                    <a:lnTo>
                      <a:pt x="78" y="73"/>
                    </a:lnTo>
                    <a:lnTo>
                      <a:pt x="78" y="73"/>
                    </a:lnTo>
                    <a:lnTo>
                      <a:pt x="75" y="73"/>
                    </a:lnTo>
                    <a:lnTo>
                      <a:pt x="74" y="73"/>
                    </a:lnTo>
                    <a:lnTo>
                      <a:pt x="67" y="74"/>
                    </a:lnTo>
                    <a:lnTo>
                      <a:pt x="60" y="77"/>
                    </a:lnTo>
                    <a:lnTo>
                      <a:pt x="50" y="82"/>
                    </a:lnTo>
                    <a:lnTo>
                      <a:pt x="44" y="87"/>
                    </a:lnTo>
                    <a:lnTo>
                      <a:pt x="36" y="93"/>
                    </a:lnTo>
                    <a:lnTo>
                      <a:pt x="31" y="105"/>
                    </a:lnTo>
                    <a:lnTo>
                      <a:pt x="31" y="105"/>
                    </a:lnTo>
                    <a:lnTo>
                      <a:pt x="30" y="105"/>
                    </a:lnTo>
                    <a:lnTo>
                      <a:pt x="30" y="103"/>
                    </a:lnTo>
                    <a:lnTo>
                      <a:pt x="25" y="103"/>
                    </a:lnTo>
                    <a:lnTo>
                      <a:pt x="20" y="98"/>
                    </a:lnTo>
                    <a:lnTo>
                      <a:pt x="17" y="97"/>
                    </a:lnTo>
                    <a:lnTo>
                      <a:pt x="14" y="92"/>
                    </a:lnTo>
                    <a:lnTo>
                      <a:pt x="14" y="84"/>
                    </a:lnTo>
                    <a:lnTo>
                      <a:pt x="11" y="74"/>
                    </a:lnTo>
                    <a:lnTo>
                      <a:pt x="11" y="74"/>
                    </a:lnTo>
                    <a:lnTo>
                      <a:pt x="11" y="74"/>
                    </a:lnTo>
                    <a:lnTo>
                      <a:pt x="11" y="73"/>
                    </a:lnTo>
                    <a:lnTo>
                      <a:pt x="14" y="70"/>
                    </a:lnTo>
                    <a:lnTo>
                      <a:pt x="14" y="68"/>
                    </a:lnTo>
                    <a:lnTo>
                      <a:pt x="11" y="65"/>
                    </a:lnTo>
                    <a:lnTo>
                      <a:pt x="11" y="60"/>
                    </a:lnTo>
                    <a:lnTo>
                      <a:pt x="9" y="55"/>
                    </a:lnTo>
                    <a:lnTo>
                      <a:pt x="4" y="50"/>
                    </a:lnTo>
                    <a:lnTo>
                      <a:pt x="4" y="50"/>
                    </a:lnTo>
                    <a:lnTo>
                      <a:pt x="4" y="49"/>
                    </a:lnTo>
                    <a:lnTo>
                      <a:pt x="1" y="46"/>
                    </a:lnTo>
                    <a:lnTo>
                      <a:pt x="1" y="44"/>
                    </a:lnTo>
                    <a:lnTo>
                      <a:pt x="0" y="42"/>
                    </a:lnTo>
                    <a:lnTo>
                      <a:pt x="0" y="39"/>
                    </a:lnTo>
                    <a:lnTo>
                      <a:pt x="1" y="35"/>
                    </a:lnTo>
                    <a:lnTo>
                      <a:pt x="4" y="35"/>
                    </a:lnTo>
                    <a:lnTo>
                      <a:pt x="9" y="33"/>
                    </a:lnTo>
                    <a:lnTo>
                      <a:pt x="9" y="33"/>
                    </a:lnTo>
                    <a:lnTo>
                      <a:pt x="11" y="35"/>
                    </a:lnTo>
                    <a:lnTo>
                      <a:pt x="11" y="35"/>
                    </a:lnTo>
                    <a:lnTo>
                      <a:pt x="14" y="35"/>
                    </a:lnTo>
                    <a:lnTo>
                      <a:pt x="14" y="35"/>
                    </a:lnTo>
                    <a:lnTo>
                      <a:pt x="14" y="33"/>
                    </a:lnTo>
                    <a:lnTo>
                      <a:pt x="15" y="30"/>
                    </a:lnTo>
                    <a:lnTo>
                      <a:pt x="15" y="23"/>
                    </a:lnTo>
                    <a:lnTo>
                      <a:pt x="15" y="14"/>
                    </a:lnTo>
                    <a:lnTo>
                      <a:pt x="15" y="14"/>
                    </a:lnTo>
                    <a:lnTo>
                      <a:pt x="15" y="11"/>
                    </a:lnTo>
                    <a:lnTo>
                      <a:pt x="14" y="9"/>
                    </a:lnTo>
                    <a:lnTo>
                      <a:pt x="14" y="9"/>
                    </a:lnTo>
                    <a:lnTo>
                      <a:pt x="14" y="6"/>
                    </a:lnTo>
                  </a:path>
                </a:pathLst>
              </a:custGeom>
              <a:solidFill>
                <a:schemeClr val="accent2">
                  <a:lumMod val="7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23" name="Freeform 202"/>
              <p:cNvSpPr>
                <a:spLocks/>
              </p:cNvSpPr>
              <p:nvPr/>
            </p:nvSpPr>
            <p:spPr bwMode="auto">
              <a:xfrm>
                <a:off x="2966863" y="5968211"/>
                <a:ext cx="45976" cy="46341"/>
              </a:xfrm>
              <a:custGeom>
                <a:avLst/>
                <a:gdLst>
                  <a:gd name="T0" fmla="*/ 0 w 26"/>
                  <a:gd name="T1" fmla="*/ 0 h 27"/>
                  <a:gd name="T2" fmla="*/ 16 w 26"/>
                  <a:gd name="T3" fmla="*/ 0 h 27"/>
                  <a:gd name="T4" fmla="*/ 25 w 26"/>
                  <a:gd name="T5" fmla="*/ 17 h 27"/>
                  <a:gd name="T6" fmla="*/ 11 w 26"/>
                  <a:gd name="T7" fmla="*/ 26 h 27"/>
                  <a:gd name="T8" fmla="*/ 2 w 26"/>
                  <a:gd name="T9" fmla="*/ 23 h 27"/>
                  <a:gd name="T10" fmla="*/ 0 w 26"/>
                  <a:gd name="T11" fmla="*/ 0 h 27"/>
                </a:gdLst>
                <a:ahLst/>
                <a:cxnLst>
                  <a:cxn ang="0">
                    <a:pos x="T0" y="T1"/>
                  </a:cxn>
                  <a:cxn ang="0">
                    <a:pos x="T2" y="T3"/>
                  </a:cxn>
                  <a:cxn ang="0">
                    <a:pos x="T4" y="T5"/>
                  </a:cxn>
                  <a:cxn ang="0">
                    <a:pos x="T6" y="T7"/>
                  </a:cxn>
                  <a:cxn ang="0">
                    <a:pos x="T8" y="T9"/>
                  </a:cxn>
                  <a:cxn ang="0">
                    <a:pos x="T10" y="T11"/>
                  </a:cxn>
                </a:cxnLst>
                <a:rect l="0" t="0" r="r" b="b"/>
                <a:pathLst>
                  <a:path w="26" h="27">
                    <a:moveTo>
                      <a:pt x="0" y="0"/>
                    </a:moveTo>
                    <a:lnTo>
                      <a:pt x="16" y="0"/>
                    </a:lnTo>
                    <a:lnTo>
                      <a:pt x="25" y="17"/>
                    </a:lnTo>
                    <a:lnTo>
                      <a:pt x="11" y="26"/>
                    </a:lnTo>
                    <a:lnTo>
                      <a:pt x="2" y="23"/>
                    </a:lnTo>
                    <a:lnTo>
                      <a:pt x="0" y="0"/>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24" name="Freeform 203"/>
              <p:cNvSpPr>
                <a:spLocks/>
              </p:cNvSpPr>
              <p:nvPr/>
            </p:nvSpPr>
            <p:spPr bwMode="auto">
              <a:xfrm>
                <a:off x="2966863" y="5968211"/>
                <a:ext cx="45976" cy="46341"/>
              </a:xfrm>
              <a:custGeom>
                <a:avLst/>
                <a:gdLst>
                  <a:gd name="T0" fmla="*/ 0 w 26"/>
                  <a:gd name="T1" fmla="*/ 0 h 27"/>
                  <a:gd name="T2" fmla="*/ 16 w 26"/>
                  <a:gd name="T3" fmla="*/ 0 h 27"/>
                  <a:gd name="T4" fmla="*/ 25 w 26"/>
                  <a:gd name="T5" fmla="*/ 17 h 27"/>
                  <a:gd name="T6" fmla="*/ 11 w 26"/>
                  <a:gd name="T7" fmla="*/ 26 h 27"/>
                  <a:gd name="T8" fmla="*/ 2 w 26"/>
                  <a:gd name="T9" fmla="*/ 23 h 27"/>
                  <a:gd name="T10" fmla="*/ 0 w 26"/>
                  <a:gd name="T11" fmla="*/ 0 h 27"/>
                </a:gdLst>
                <a:ahLst/>
                <a:cxnLst>
                  <a:cxn ang="0">
                    <a:pos x="T0" y="T1"/>
                  </a:cxn>
                  <a:cxn ang="0">
                    <a:pos x="T2" y="T3"/>
                  </a:cxn>
                  <a:cxn ang="0">
                    <a:pos x="T4" y="T5"/>
                  </a:cxn>
                  <a:cxn ang="0">
                    <a:pos x="T6" y="T7"/>
                  </a:cxn>
                  <a:cxn ang="0">
                    <a:pos x="T8" y="T9"/>
                  </a:cxn>
                  <a:cxn ang="0">
                    <a:pos x="T10" y="T11"/>
                  </a:cxn>
                </a:cxnLst>
                <a:rect l="0" t="0" r="r" b="b"/>
                <a:pathLst>
                  <a:path w="26" h="27">
                    <a:moveTo>
                      <a:pt x="0" y="0"/>
                    </a:moveTo>
                    <a:lnTo>
                      <a:pt x="16" y="0"/>
                    </a:lnTo>
                    <a:lnTo>
                      <a:pt x="25" y="17"/>
                    </a:lnTo>
                    <a:lnTo>
                      <a:pt x="11" y="26"/>
                    </a:lnTo>
                    <a:lnTo>
                      <a:pt x="2" y="23"/>
                    </a:lnTo>
                    <a:lnTo>
                      <a:pt x="0" y="0"/>
                    </a:lnTo>
                  </a:path>
                </a:pathLst>
              </a:custGeom>
              <a:solidFill>
                <a:schemeClr val="accent2">
                  <a:lumMod val="7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25" name="Freeform 204"/>
              <p:cNvSpPr>
                <a:spLocks/>
              </p:cNvSpPr>
              <p:nvPr/>
            </p:nvSpPr>
            <p:spPr bwMode="auto">
              <a:xfrm>
                <a:off x="3011071" y="6009403"/>
                <a:ext cx="45976" cy="44625"/>
              </a:xfrm>
              <a:custGeom>
                <a:avLst/>
                <a:gdLst>
                  <a:gd name="T0" fmla="*/ 0 w 26"/>
                  <a:gd name="T1" fmla="*/ 15 h 26"/>
                  <a:gd name="T2" fmla="*/ 0 w 26"/>
                  <a:gd name="T3" fmla="*/ 9 h 26"/>
                  <a:gd name="T4" fmla="*/ 0 w 26"/>
                  <a:gd name="T5" fmla="*/ 6 h 26"/>
                  <a:gd name="T6" fmla="*/ 4 w 26"/>
                  <a:gd name="T7" fmla="*/ 6 h 26"/>
                  <a:gd name="T8" fmla="*/ 12 w 26"/>
                  <a:gd name="T9" fmla="*/ 0 h 26"/>
                  <a:gd name="T10" fmla="*/ 16 w 26"/>
                  <a:gd name="T11" fmla="*/ 6 h 26"/>
                  <a:gd name="T12" fmla="*/ 25 w 26"/>
                  <a:gd name="T13" fmla="*/ 6 h 26"/>
                  <a:gd name="T14" fmla="*/ 25 w 26"/>
                  <a:gd name="T15" fmla="*/ 9 h 26"/>
                  <a:gd name="T16" fmla="*/ 25 w 26"/>
                  <a:gd name="T17" fmla="*/ 15 h 26"/>
                  <a:gd name="T18" fmla="*/ 25 w 26"/>
                  <a:gd name="T19" fmla="*/ 18 h 26"/>
                  <a:gd name="T20" fmla="*/ 25 w 26"/>
                  <a:gd name="T21" fmla="*/ 25 h 26"/>
                  <a:gd name="T22" fmla="*/ 16 w 26"/>
                  <a:gd name="T23" fmla="*/ 25 h 26"/>
                  <a:gd name="T24" fmla="*/ 12 w 26"/>
                  <a:gd name="T25" fmla="*/ 25 h 26"/>
                  <a:gd name="T26" fmla="*/ 4 w 26"/>
                  <a:gd name="T27" fmla="*/ 25 h 26"/>
                  <a:gd name="T28" fmla="*/ 0 w 26"/>
                  <a:gd name="T29" fmla="*/ 25 h 26"/>
                  <a:gd name="T30" fmla="*/ 0 w 26"/>
                  <a:gd name="T31" fmla="*/ 18 h 26"/>
                  <a:gd name="T32" fmla="*/ 0 w 26"/>
                  <a:gd name="T33"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6">
                    <a:moveTo>
                      <a:pt x="0" y="15"/>
                    </a:moveTo>
                    <a:lnTo>
                      <a:pt x="0" y="9"/>
                    </a:lnTo>
                    <a:lnTo>
                      <a:pt x="0" y="6"/>
                    </a:lnTo>
                    <a:lnTo>
                      <a:pt x="4" y="6"/>
                    </a:lnTo>
                    <a:lnTo>
                      <a:pt x="12" y="0"/>
                    </a:lnTo>
                    <a:lnTo>
                      <a:pt x="16" y="6"/>
                    </a:lnTo>
                    <a:lnTo>
                      <a:pt x="25" y="6"/>
                    </a:lnTo>
                    <a:lnTo>
                      <a:pt x="25" y="9"/>
                    </a:lnTo>
                    <a:lnTo>
                      <a:pt x="25" y="15"/>
                    </a:lnTo>
                    <a:lnTo>
                      <a:pt x="25" y="18"/>
                    </a:lnTo>
                    <a:lnTo>
                      <a:pt x="25" y="25"/>
                    </a:lnTo>
                    <a:lnTo>
                      <a:pt x="16" y="25"/>
                    </a:lnTo>
                    <a:lnTo>
                      <a:pt x="12" y="25"/>
                    </a:lnTo>
                    <a:lnTo>
                      <a:pt x="4" y="25"/>
                    </a:lnTo>
                    <a:lnTo>
                      <a:pt x="0" y="25"/>
                    </a:lnTo>
                    <a:lnTo>
                      <a:pt x="0" y="18"/>
                    </a:lnTo>
                    <a:lnTo>
                      <a:pt x="0" y="15"/>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26" name="Freeform 205"/>
              <p:cNvSpPr>
                <a:spLocks/>
              </p:cNvSpPr>
              <p:nvPr/>
            </p:nvSpPr>
            <p:spPr bwMode="auto">
              <a:xfrm>
                <a:off x="3011071" y="6009403"/>
                <a:ext cx="45976" cy="44625"/>
              </a:xfrm>
              <a:custGeom>
                <a:avLst/>
                <a:gdLst>
                  <a:gd name="T0" fmla="*/ 0 w 26"/>
                  <a:gd name="T1" fmla="*/ 15 h 26"/>
                  <a:gd name="T2" fmla="*/ 0 w 26"/>
                  <a:gd name="T3" fmla="*/ 15 h 26"/>
                  <a:gd name="T4" fmla="*/ 0 w 26"/>
                  <a:gd name="T5" fmla="*/ 9 h 26"/>
                  <a:gd name="T6" fmla="*/ 0 w 26"/>
                  <a:gd name="T7" fmla="*/ 6 h 26"/>
                  <a:gd name="T8" fmla="*/ 4 w 26"/>
                  <a:gd name="T9" fmla="*/ 6 h 26"/>
                  <a:gd name="T10" fmla="*/ 12 w 26"/>
                  <a:gd name="T11" fmla="*/ 0 h 26"/>
                  <a:gd name="T12" fmla="*/ 12 w 26"/>
                  <a:gd name="T13" fmla="*/ 0 h 26"/>
                  <a:gd name="T14" fmla="*/ 16 w 26"/>
                  <a:gd name="T15" fmla="*/ 6 h 26"/>
                  <a:gd name="T16" fmla="*/ 25 w 26"/>
                  <a:gd name="T17" fmla="*/ 6 h 26"/>
                  <a:gd name="T18" fmla="*/ 25 w 26"/>
                  <a:gd name="T19" fmla="*/ 9 h 26"/>
                  <a:gd name="T20" fmla="*/ 25 w 26"/>
                  <a:gd name="T21" fmla="*/ 15 h 26"/>
                  <a:gd name="T22" fmla="*/ 25 w 26"/>
                  <a:gd name="T23" fmla="*/ 15 h 26"/>
                  <a:gd name="T24" fmla="*/ 25 w 26"/>
                  <a:gd name="T25" fmla="*/ 18 h 26"/>
                  <a:gd name="T26" fmla="*/ 25 w 26"/>
                  <a:gd name="T27" fmla="*/ 25 h 26"/>
                  <a:gd name="T28" fmla="*/ 16 w 26"/>
                  <a:gd name="T29" fmla="*/ 25 h 26"/>
                  <a:gd name="T30" fmla="*/ 12 w 26"/>
                  <a:gd name="T31" fmla="*/ 25 h 26"/>
                  <a:gd name="T32" fmla="*/ 12 w 26"/>
                  <a:gd name="T33" fmla="*/ 25 h 26"/>
                  <a:gd name="T34" fmla="*/ 4 w 26"/>
                  <a:gd name="T35" fmla="*/ 25 h 26"/>
                  <a:gd name="T36" fmla="*/ 0 w 26"/>
                  <a:gd name="T37" fmla="*/ 25 h 26"/>
                  <a:gd name="T38" fmla="*/ 0 w 26"/>
                  <a:gd name="T39" fmla="*/ 18 h 26"/>
                  <a:gd name="T40" fmla="*/ 0 w 26"/>
                  <a:gd name="T41"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26">
                    <a:moveTo>
                      <a:pt x="0" y="15"/>
                    </a:moveTo>
                    <a:lnTo>
                      <a:pt x="0" y="15"/>
                    </a:lnTo>
                    <a:lnTo>
                      <a:pt x="0" y="9"/>
                    </a:lnTo>
                    <a:lnTo>
                      <a:pt x="0" y="6"/>
                    </a:lnTo>
                    <a:lnTo>
                      <a:pt x="4" y="6"/>
                    </a:lnTo>
                    <a:lnTo>
                      <a:pt x="12" y="0"/>
                    </a:lnTo>
                    <a:lnTo>
                      <a:pt x="12" y="0"/>
                    </a:lnTo>
                    <a:lnTo>
                      <a:pt x="16" y="6"/>
                    </a:lnTo>
                    <a:lnTo>
                      <a:pt x="25" y="6"/>
                    </a:lnTo>
                    <a:lnTo>
                      <a:pt x="25" y="9"/>
                    </a:lnTo>
                    <a:lnTo>
                      <a:pt x="25" y="15"/>
                    </a:lnTo>
                    <a:lnTo>
                      <a:pt x="25" y="15"/>
                    </a:lnTo>
                    <a:lnTo>
                      <a:pt x="25" y="18"/>
                    </a:lnTo>
                    <a:lnTo>
                      <a:pt x="25" y="25"/>
                    </a:lnTo>
                    <a:lnTo>
                      <a:pt x="16" y="25"/>
                    </a:lnTo>
                    <a:lnTo>
                      <a:pt x="12" y="25"/>
                    </a:lnTo>
                    <a:lnTo>
                      <a:pt x="12" y="25"/>
                    </a:lnTo>
                    <a:lnTo>
                      <a:pt x="4" y="25"/>
                    </a:lnTo>
                    <a:lnTo>
                      <a:pt x="0" y="25"/>
                    </a:lnTo>
                    <a:lnTo>
                      <a:pt x="0" y="18"/>
                    </a:lnTo>
                    <a:lnTo>
                      <a:pt x="0" y="15"/>
                    </a:lnTo>
                  </a:path>
                </a:pathLst>
              </a:custGeom>
              <a:solidFill>
                <a:schemeClr val="accent2">
                  <a:lumMod val="7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27" name="Freeform 206"/>
              <p:cNvSpPr>
                <a:spLocks/>
              </p:cNvSpPr>
              <p:nvPr/>
            </p:nvSpPr>
            <p:spPr bwMode="auto">
              <a:xfrm>
                <a:off x="2554845" y="5832620"/>
                <a:ext cx="45976" cy="44625"/>
              </a:xfrm>
              <a:custGeom>
                <a:avLst/>
                <a:gdLst>
                  <a:gd name="T0" fmla="*/ 0 w 26"/>
                  <a:gd name="T1" fmla="*/ 9 h 26"/>
                  <a:gd name="T2" fmla="*/ 0 w 26"/>
                  <a:gd name="T3" fmla="*/ 6 h 26"/>
                  <a:gd name="T4" fmla="*/ 4 w 26"/>
                  <a:gd name="T5" fmla="*/ 6 h 26"/>
                  <a:gd name="T6" fmla="*/ 6 w 26"/>
                  <a:gd name="T7" fmla="*/ 0 h 26"/>
                  <a:gd name="T8" fmla="*/ 13 w 26"/>
                  <a:gd name="T9" fmla="*/ 0 h 26"/>
                  <a:gd name="T10" fmla="*/ 18 w 26"/>
                  <a:gd name="T11" fmla="*/ 0 h 26"/>
                  <a:gd name="T12" fmla="*/ 20 w 26"/>
                  <a:gd name="T13" fmla="*/ 6 h 26"/>
                  <a:gd name="T14" fmla="*/ 25 w 26"/>
                  <a:gd name="T15" fmla="*/ 6 h 26"/>
                  <a:gd name="T16" fmla="*/ 25 w 26"/>
                  <a:gd name="T17" fmla="*/ 9 h 26"/>
                  <a:gd name="T18" fmla="*/ 25 w 26"/>
                  <a:gd name="T19" fmla="*/ 15 h 26"/>
                  <a:gd name="T20" fmla="*/ 20 w 26"/>
                  <a:gd name="T21" fmla="*/ 18 h 26"/>
                  <a:gd name="T22" fmla="*/ 18 w 26"/>
                  <a:gd name="T23" fmla="*/ 25 h 26"/>
                  <a:gd name="T24" fmla="*/ 13 w 26"/>
                  <a:gd name="T25" fmla="*/ 25 h 26"/>
                  <a:gd name="T26" fmla="*/ 6 w 26"/>
                  <a:gd name="T27" fmla="*/ 25 h 26"/>
                  <a:gd name="T28" fmla="*/ 4 w 26"/>
                  <a:gd name="T29" fmla="*/ 18 h 26"/>
                  <a:gd name="T30" fmla="*/ 0 w 26"/>
                  <a:gd name="T31" fmla="*/ 15 h 26"/>
                  <a:gd name="T32" fmla="*/ 0 w 26"/>
                  <a:gd name="T33"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6">
                    <a:moveTo>
                      <a:pt x="0" y="9"/>
                    </a:moveTo>
                    <a:lnTo>
                      <a:pt x="0" y="6"/>
                    </a:lnTo>
                    <a:lnTo>
                      <a:pt x="4" y="6"/>
                    </a:lnTo>
                    <a:lnTo>
                      <a:pt x="6" y="0"/>
                    </a:lnTo>
                    <a:lnTo>
                      <a:pt x="13" y="0"/>
                    </a:lnTo>
                    <a:lnTo>
                      <a:pt x="18" y="0"/>
                    </a:lnTo>
                    <a:lnTo>
                      <a:pt x="20" y="6"/>
                    </a:lnTo>
                    <a:lnTo>
                      <a:pt x="25" y="6"/>
                    </a:lnTo>
                    <a:lnTo>
                      <a:pt x="25" y="9"/>
                    </a:lnTo>
                    <a:lnTo>
                      <a:pt x="25" y="15"/>
                    </a:lnTo>
                    <a:lnTo>
                      <a:pt x="20" y="18"/>
                    </a:lnTo>
                    <a:lnTo>
                      <a:pt x="18" y="25"/>
                    </a:lnTo>
                    <a:lnTo>
                      <a:pt x="13" y="25"/>
                    </a:lnTo>
                    <a:lnTo>
                      <a:pt x="6" y="25"/>
                    </a:lnTo>
                    <a:lnTo>
                      <a:pt x="4" y="18"/>
                    </a:lnTo>
                    <a:lnTo>
                      <a:pt x="0" y="15"/>
                    </a:lnTo>
                    <a:lnTo>
                      <a:pt x="0" y="9"/>
                    </a:lnTo>
                  </a:path>
                </a:pathLst>
              </a:custGeom>
              <a:solidFill>
                <a:schemeClr val="bg1">
                  <a:lumMod val="95000"/>
                </a:schemeClr>
              </a:solidFill>
              <a:ln w="9525" cap="rnd"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sp>
            <p:nvSpPr>
              <p:cNvPr id="428" name="Freeform 207"/>
              <p:cNvSpPr>
                <a:spLocks/>
              </p:cNvSpPr>
              <p:nvPr/>
            </p:nvSpPr>
            <p:spPr bwMode="auto">
              <a:xfrm>
                <a:off x="2554845" y="5832620"/>
                <a:ext cx="45976" cy="44625"/>
              </a:xfrm>
              <a:custGeom>
                <a:avLst/>
                <a:gdLst>
                  <a:gd name="T0" fmla="*/ 0 w 26"/>
                  <a:gd name="T1" fmla="*/ 9 h 26"/>
                  <a:gd name="T2" fmla="*/ 0 w 26"/>
                  <a:gd name="T3" fmla="*/ 9 h 26"/>
                  <a:gd name="T4" fmla="*/ 0 w 26"/>
                  <a:gd name="T5" fmla="*/ 6 h 26"/>
                  <a:gd name="T6" fmla="*/ 4 w 26"/>
                  <a:gd name="T7" fmla="*/ 6 h 26"/>
                  <a:gd name="T8" fmla="*/ 6 w 26"/>
                  <a:gd name="T9" fmla="*/ 0 h 26"/>
                  <a:gd name="T10" fmla="*/ 13 w 26"/>
                  <a:gd name="T11" fmla="*/ 0 h 26"/>
                  <a:gd name="T12" fmla="*/ 13 w 26"/>
                  <a:gd name="T13" fmla="*/ 0 h 26"/>
                  <a:gd name="T14" fmla="*/ 18 w 26"/>
                  <a:gd name="T15" fmla="*/ 0 h 26"/>
                  <a:gd name="T16" fmla="*/ 20 w 26"/>
                  <a:gd name="T17" fmla="*/ 6 h 26"/>
                  <a:gd name="T18" fmla="*/ 25 w 26"/>
                  <a:gd name="T19" fmla="*/ 6 h 26"/>
                  <a:gd name="T20" fmla="*/ 25 w 26"/>
                  <a:gd name="T21" fmla="*/ 9 h 26"/>
                  <a:gd name="T22" fmla="*/ 25 w 26"/>
                  <a:gd name="T23" fmla="*/ 9 h 26"/>
                  <a:gd name="T24" fmla="*/ 25 w 26"/>
                  <a:gd name="T25" fmla="*/ 15 h 26"/>
                  <a:gd name="T26" fmla="*/ 20 w 26"/>
                  <a:gd name="T27" fmla="*/ 18 h 26"/>
                  <a:gd name="T28" fmla="*/ 18 w 26"/>
                  <a:gd name="T29" fmla="*/ 25 h 26"/>
                  <a:gd name="T30" fmla="*/ 13 w 26"/>
                  <a:gd name="T31" fmla="*/ 25 h 26"/>
                  <a:gd name="T32" fmla="*/ 13 w 26"/>
                  <a:gd name="T33" fmla="*/ 25 h 26"/>
                  <a:gd name="T34" fmla="*/ 6 w 26"/>
                  <a:gd name="T35" fmla="*/ 25 h 26"/>
                  <a:gd name="T36" fmla="*/ 4 w 26"/>
                  <a:gd name="T37" fmla="*/ 18 h 26"/>
                  <a:gd name="T38" fmla="*/ 0 w 26"/>
                  <a:gd name="T39" fmla="*/ 15 h 26"/>
                  <a:gd name="T40" fmla="*/ 0 w 26"/>
                  <a:gd name="T41"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26">
                    <a:moveTo>
                      <a:pt x="0" y="9"/>
                    </a:moveTo>
                    <a:lnTo>
                      <a:pt x="0" y="9"/>
                    </a:lnTo>
                    <a:lnTo>
                      <a:pt x="0" y="6"/>
                    </a:lnTo>
                    <a:lnTo>
                      <a:pt x="4" y="6"/>
                    </a:lnTo>
                    <a:lnTo>
                      <a:pt x="6" y="0"/>
                    </a:lnTo>
                    <a:lnTo>
                      <a:pt x="13" y="0"/>
                    </a:lnTo>
                    <a:lnTo>
                      <a:pt x="13" y="0"/>
                    </a:lnTo>
                    <a:lnTo>
                      <a:pt x="18" y="0"/>
                    </a:lnTo>
                    <a:lnTo>
                      <a:pt x="20" y="6"/>
                    </a:lnTo>
                    <a:lnTo>
                      <a:pt x="25" y="6"/>
                    </a:lnTo>
                    <a:lnTo>
                      <a:pt x="25" y="9"/>
                    </a:lnTo>
                    <a:lnTo>
                      <a:pt x="25" y="9"/>
                    </a:lnTo>
                    <a:lnTo>
                      <a:pt x="25" y="15"/>
                    </a:lnTo>
                    <a:lnTo>
                      <a:pt x="20" y="18"/>
                    </a:lnTo>
                    <a:lnTo>
                      <a:pt x="18" y="25"/>
                    </a:lnTo>
                    <a:lnTo>
                      <a:pt x="13" y="25"/>
                    </a:lnTo>
                    <a:lnTo>
                      <a:pt x="13" y="25"/>
                    </a:lnTo>
                    <a:lnTo>
                      <a:pt x="6" y="25"/>
                    </a:lnTo>
                    <a:lnTo>
                      <a:pt x="4" y="18"/>
                    </a:lnTo>
                    <a:lnTo>
                      <a:pt x="0" y="15"/>
                    </a:lnTo>
                    <a:lnTo>
                      <a:pt x="0" y="9"/>
                    </a:lnTo>
                  </a:path>
                </a:pathLst>
              </a:custGeom>
              <a:solidFill>
                <a:schemeClr val="accent2">
                  <a:lumMod val="75000"/>
                </a:schemeClr>
              </a:solidFill>
              <a:ln w="9525"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defRPr/>
                </a:pPr>
                <a:endParaRPr lang="en-US" kern="0">
                  <a:solidFill>
                    <a:sysClr val="windowText" lastClr="000000"/>
                  </a:solidFill>
                  <a:ea typeface="ＭＳ Ｐゴシック" charset="-128"/>
                </a:endParaRPr>
              </a:p>
            </p:txBody>
          </p:sp>
        </p:grpSp>
      </p:grpSp>
      <p:grpSp>
        <p:nvGrpSpPr>
          <p:cNvPr id="6" name="Group 5"/>
          <p:cNvGrpSpPr/>
          <p:nvPr/>
        </p:nvGrpSpPr>
        <p:grpSpPr>
          <a:xfrm>
            <a:off x="1402488" y="4594256"/>
            <a:ext cx="5053732" cy="1477328"/>
            <a:chOff x="1989985" y="3617936"/>
            <a:chExt cx="5053732" cy="1477328"/>
          </a:xfrm>
        </p:grpSpPr>
        <p:sp>
          <p:nvSpPr>
            <p:cNvPr id="5" name="TextBox 4"/>
            <p:cNvSpPr txBox="1"/>
            <p:nvPr/>
          </p:nvSpPr>
          <p:spPr>
            <a:xfrm>
              <a:off x="2132070" y="3617936"/>
              <a:ext cx="4911647" cy="1477328"/>
            </a:xfrm>
            <a:prstGeom prst="rect">
              <a:avLst/>
            </a:prstGeom>
            <a:noFill/>
          </p:spPr>
          <p:txBody>
            <a:bodyPr wrap="square" rtlCol="0">
              <a:spAutoFit/>
            </a:bodyPr>
            <a:lstStyle/>
            <a:p>
              <a:pPr defTabSz="457200" fontAlgn="base">
                <a:spcBef>
                  <a:spcPct val="0"/>
                </a:spcBef>
                <a:spcAft>
                  <a:spcPct val="0"/>
                </a:spcAft>
              </a:pPr>
              <a:r>
                <a:rPr lang="en-US" dirty="0">
                  <a:solidFill>
                    <a:prstClr val="black"/>
                  </a:solidFill>
                  <a:ea typeface="ＭＳ Ｐゴシック" charset="-128"/>
                  <a:cs typeface="Arial" panose="020B0604020202020204" pitchFamily="34" charset="0"/>
                </a:rPr>
                <a:t>Six round 1 model </a:t>
              </a:r>
              <a:r>
                <a:rPr lang="en-US" b="1" dirty="0">
                  <a:solidFill>
                    <a:srgbClr val="4F81BD">
                      <a:lumMod val="75000"/>
                    </a:srgbClr>
                  </a:solidFill>
                  <a:ea typeface="ＭＳ Ｐゴシック" charset="-128"/>
                  <a:cs typeface="Arial" panose="020B0604020202020204" pitchFamily="34" charset="0"/>
                </a:rPr>
                <a:t>test states</a:t>
              </a:r>
            </a:p>
            <a:p>
              <a:pPr defTabSz="457200" fontAlgn="base">
                <a:spcBef>
                  <a:spcPct val="0"/>
                </a:spcBef>
                <a:spcAft>
                  <a:spcPct val="0"/>
                </a:spcAft>
              </a:pPr>
              <a:endParaRPr lang="en-US" dirty="0">
                <a:solidFill>
                  <a:prstClr val="black"/>
                </a:solidFill>
                <a:ea typeface="ＭＳ Ｐゴシック" charset="-128"/>
                <a:cs typeface="Arial" panose="020B0604020202020204" pitchFamily="34" charset="0"/>
              </a:endParaRPr>
            </a:p>
            <a:p>
              <a:pPr defTabSz="457200" fontAlgn="base">
                <a:spcBef>
                  <a:spcPct val="0"/>
                </a:spcBef>
                <a:spcAft>
                  <a:spcPct val="0"/>
                </a:spcAft>
              </a:pPr>
              <a:r>
                <a:rPr lang="en-US" dirty="0">
                  <a:solidFill>
                    <a:prstClr val="black"/>
                  </a:solidFill>
                  <a:ea typeface="ＭＳ Ｐゴシック" charset="-128"/>
                  <a:cs typeface="Arial" panose="020B0604020202020204" pitchFamily="34" charset="0"/>
                </a:rPr>
                <a:t>Eleven round 2 model </a:t>
              </a:r>
              <a:r>
                <a:rPr lang="en-US" b="1" dirty="0">
                  <a:solidFill>
                    <a:srgbClr val="4F81BD">
                      <a:lumMod val="75000"/>
                    </a:srgbClr>
                  </a:solidFill>
                  <a:ea typeface="ＭＳ Ｐゴシック" charset="-128"/>
                  <a:cs typeface="Arial" panose="020B0604020202020204" pitchFamily="34" charset="0"/>
                </a:rPr>
                <a:t>test states</a:t>
              </a:r>
            </a:p>
            <a:p>
              <a:pPr marL="285750" indent="-285750" defTabSz="457200" fontAlgn="base">
                <a:spcBef>
                  <a:spcPct val="0"/>
                </a:spcBef>
                <a:spcAft>
                  <a:spcPct val="0"/>
                </a:spcAft>
                <a:buFont typeface="Wingdings" panose="05000000000000000000" pitchFamily="2" charset="2"/>
                <a:buChar char="§"/>
              </a:pPr>
              <a:endParaRPr lang="en-US" dirty="0">
                <a:solidFill>
                  <a:prstClr val="black"/>
                </a:solidFill>
                <a:ea typeface="ＭＳ Ｐゴシック" charset="-128"/>
                <a:cs typeface="Arial" panose="020B0604020202020204" pitchFamily="34" charset="0"/>
              </a:endParaRPr>
            </a:p>
            <a:p>
              <a:pPr defTabSz="457200" fontAlgn="base">
                <a:spcBef>
                  <a:spcPct val="0"/>
                </a:spcBef>
                <a:spcAft>
                  <a:spcPct val="0"/>
                </a:spcAft>
              </a:pPr>
              <a:r>
                <a:rPr lang="en-US" dirty="0">
                  <a:solidFill>
                    <a:prstClr val="black"/>
                  </a:solidFill>
                  <a:ea typeface="ＭＳ Ｐゴシック" charset="-128"/>
                  <a:cs typeface="Arial" panose="020B0604020202020204" pitchFamily="34" charset="0"/>
                </a:rPr>
                <a:t>Twenty one round 2 model </a:t>
              </a:r>
              <a:r>
                <a:rPr lang="en-US" b="1" dirty="0">
                  <a:solidFill>
                    <a:srgbClr val="4F81BD">
                      <a:lumMod val="75000"/>
                    </a:srgbClr>
                  </a:solidFill>
                  <a:ea typeface="ＭＳ Ｐゴシック" charset="-128"/>
                  <a:cs typeface="Arial" panose="020B0604020202020204" pitchFamily="34" charset="0"/>
                </a:rPr>
                <a:t>design states</a:t>
              </a:r>
            </a:p>
          </p:txBody>
        </p:sp>
        <p:sp>
          <p:nvSpPr>
            <p:cNvPr id="471" name="Rectangle 470"/>
            <p:cNvSpPr/>
            <p:nvPr>
              <p:custDataLst>
                <p:tags r:id="rId1"/>
              </p:custDataLst>
            </p:nvPr>
          </p:nvSpPr>
          <p:spPr>
            <a:xfrm>
              <a:off x="1989985" y="4319103"/>
              <a:ext cx="117158" cy="13716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000" b="1" dirty="0">
                <a:solidFill>
                  <a:prstClr val="white"/>
                </a:solidFill>
              </a:endParaRPr>
            </a:p>
          </p:txBody>
        </p:sp>
        <p:sp>
          <p:nvSpPr>
            <p:cNvPr id="472" name="Rectangle 471"/>
            <p:cNvSpPr/>
            <p:nvPr>
              <p:custDataLst>
                <p:tags r:id="rId2"/>
              </p:custDataLst>
            </p:nvPr>
          </p:nvSpPr>
          <p:spPr>
            <a:xfrm>
              <a:off x="1989985" y="4847208"/>
              <a:ext cx="117158" cy="1371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000" b="1" dirty="0">
                <a:solidFill>
                  <a:prstClr val="white"/>
                </a:solidFill>
              </a:endParaRPr>
            </a:p>
          </p:txBody>
        </p:sp>
        <p:sp>
          <p:nvSpPr>
            <p:cNvPr id="473" name="Rectangle 472"/>
            <p:cNvSpPr/>
            <p:nvPr>
              <p:custDataLst>
                <p:tags r:id="rId3"/>
              </p:custDataLst>
            </p:nvPr>
          </p:nvSpPr>
          <p:spPr>
            <a:xfrm>
              <a:off x="1989985" y="3757332"/>
              <a:ext cx="117158" cy="13716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sz="2000" b="1" dirty="0">
                <a:solidFill>
                  <a:prstClr val="white"/>
                </a:solidFill>
              </a:endParaRPr>
            </a:p>
          </p:txBody>
        </p:sp>
      </p:grpSp>
    </p:spTree>
    <p:extLst>
      <p:ext uri="{BB962C8B-B14F-4D97-AF65-F5344CB8AC3E}">
        <p14:creationId xmlns:p14="http://schemas.microsoft.com/office/powerpoint/2010/main" val="37637721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48"/>
          <p:cNvSpPr>
            <a:spLocks/>
          </p:cNvSpPr>
          <p:nvPr/>
        </p:nvSpPr>
        <p:spPr bwMode="auto">
          <a:xfrm rot="739571">
            <a:off x="2019303" y="681441"/>
            <a:ext cx="6795996" cy="3813342"/>
          </a:xfrm>
          <a:custGeom>
            <a:avLst/>
            <a:gdLst>
              <a:gd name="T0" fmla="*/ 210 w 381"/>
              <a:gd name="T1" fmla="*/ 131 h 190"/>
              <a:gd name="T2" fmla="*/ 201 w 381"/>
              <a:gd name="T3" fmla="*/ 160 h 190"/>
              <a:gd name="T4" fmla="*/ 213 w 381"/>
              <a:gd name="T5" fmla="*/ 157 h 190"/>
              <a:gd name="T6" fmla="*/ 231 w 381"/>
              <a:gd name="T7" fmla="*/ 170 h 190"/>
              <a:gd name="T8" fmla="*/ 242 w 381"/>
              <a:gd name="T9" fmla="*/ 170 h 190"/>
              <a:gd name="T10" fmla="*/ 281 w 381"/>
              <a:gd name="T11" fmla="*/ 183 h 190"/>
              <a:gd name="T12" fmla="*/ 246 w 381"/>
              <a:gd name="T13" fmla="*/ 141 h 190"/>
              <a:gd name="T14" fmla="*/ 267 w 381"/>
              <a:gd name="T15" fmla="*/ 155 h 190"/>
              <a:gd name="T16" fmla="*/ 266 w 381"/>
              <a:gd name="T17" fmla="*/ 146 h 190"/>
              <a:gd name="T18" fmla="*/ 252 w 381"/>
              <a:gd name="T19" fmla="*/ 111 h 190"/>
              <a:gd name="T20" fmla="*/ 253 w 381"/>
              <a:gd name="T21" fmla="*/ 90 h 190"/>
              <a:gd name="T22" fmla="*/ 240 w 381"/>
              <a:gd name="T23" fmla="*/ 62 h 190"/>
              <a:gd name="T24" fmla="*/ 254 w 381"/>
              <a:gd name="T25" fmla="*/ 50 h 190"/>
              <a:gd name="T26" fmla="*/ 257 w 381"/>
              <a:gd name="T27" fmla="*/ 47 h 190"/>
              <a:gd name="T28" fmla="*/ 262 w 381"/>
              <a:gd name="T29" fmla="*/ 48 h 190"/>
              <a:gd name="T30" fmla="*/ 270 w 381"/>
              <a:gd name="T31" fmla="*/ 30 h 190"/>
              <a:gd name="T32" fmla="*/ 279 w 381"/>
              <a:gd name="T33" fmla="*/ 17 h 190"/>
              <a:gd name="T34" fmla="*/ 279 w 381"/>
              <a:gd name="T35" fmla="*/ 30 h 190"/>
              <a:gd name="T36" fmla="*/ 286 w 381"/>
              <a:gd name="T37" fmla="*/ 29 h 190"/>
              <a:gd name="T38" fmla="*/ 278 w 381"/>
              <a:gd name="T39" fmla="*/ 39 h 190"/>
              <a:gd name="T40" fmla="*/ 269 w 381"/>
              <a:gd name="T41" fmla="*/ 75 h 190"/>
              <a:gd name="T42" fmla="*/ 282 w 381"/>
              <a:gd name="T43" fmla="*/ 60 h 190"/>
              <a:gd name="T44" fmla="*/ 278 w 381"/>
              <a:gd name="T45" fmla="*/ 74 h 190"/>
              <a:gd name="T46" fmla="*/ 276 w 381"/>
              <a:gd name="T47" fmla="*/ 87 h 190"/>
              <a:gd name="T48" fmla="*/ 267 w 381"/>
              <a:gd name="T49" fmla="*/ 105 h 190"/>
              <a:gd name="T50" fmla="*/ 287 w 381"/>
              <a:gd name="T51" fmla="*/ 119 h 190"/>
              <a:gd name="T52" fmla="*/ 278 w 381"/>
              <a:gd name="T53" fmla="*/ 125 h 190"/>
              <a:gd name="T54" fmla="*/ 282 w 381"/>
              <a:gd name="T55" fmla="*/ 128 h 190"/>
              <a:gd name="T56" fmla="*/ 275 w 381"/>
              <a:gd name="T57" fmla="*/ 140 h 190"/>
              <a:gd name="T58" fmla="*/ 289 w 381"/>
              <a:gd name="T59" fmla="*/ 149 h 190"/>
              <a:gd name="T60" fmla="*/ 298 w 381"/>
              <a:gd name="T61" fmla="*/ 158 h 190"/>
              <a:gd name="T62" fmla="*/ 303 w 381"/>
              <a:gd name="T63" fmla="*/ 155 h 190"/>
              <a:gd name="T64" fmla="*/ 306 w 381"/>
              <a:gd name="T65" fmla="*/ 144 h 190"/>
              <a:gd name="T66" fmla="*/ 314 w 381"/>
              <a:gd name="T67" fmla="*/ 155 h 190"/>
              <a:gd name="T68" fmla="*/ 319 w 381"/>
              <a:gd name="T69" fmla="*/ 156 h 190"/>
              <a:gd name="T70" fmla="*/ 323 w 381"/>
              <a:gd name="T71" fmla="*/ 162 h 190"/>
              <a:gd name="T72" fmla="*/ 323 w 381"/>
              <a:gd name="T73" fmla="*/ 174 h 190"/>
              <a:gd name="T74" fmla="*/ 326 w 381"/>
              <a:gd name="T75" fmla="*/ 189 h 190"/>
              <a:gd name="T76" fmla="*/ 341 w 381"/>
              <a:gd name="T77" fmla="*/ 179 h 190"/>
              <a:gd name="T78" fmla="*/ 369 w 381"/>
              <a:gd name="T79" fmla="*/ 144 h 190"/>
              <a:gd name="T80" fmla="*/ 375 w 381"/>
              <a:gd name="T81" fmla="*/ 131 h 190"/>
              <a:gd name="T82" fmla="*/ 368 w 381"/>
              <a:gd name="T83" fmla="*/ 170 h 190"/>
              <a:gd name="T84" fmla="*/ 367 w 381"/>
              <a:gd name="T85" fmla="*/ 177 h 190"/>
              <a:gd name="T86" fmla="*/ 369 w 381"/>
              <a:gd name="T87" fmla="*/ 180 h 190"/>
              <a:gd name="T88" fmla="*/ 378 w 381"/>
              <a:gd name="T89" fmla="*/ 152 h 190"/>
              <a:gd name="T90" fmla="*/ 380 w 381"/>
              <a:gd name="T91" fmla="*/ 120 h 190"/>
              <a:gd name="T92" fmla="*/ 38 w 381"/>
              <a:gd name="T93" fmla="*/ 80 h 190"/>
              <a:gd name="T94" fmla="*/ 53 w 381"/>
              <a:gd name="T95" fmla="*/ 69 h 190"/>
              <a:gd name="T96" fmla="*/ 81 w 381"/>
              <a:gd name="T97" fmla="*/ 62 h 190"/>
              <a:gd name="T98" fmla="*/ 101 w 381"/>
              <a:gd name="T99" fmla="*/ 42 h 190"/>
              <a:gd name="T100" fmla="*/ 127 w 381"/>
              <a:gd name="T101" fmla="*/ 47 h 190"/>
              <a:gd name="T102" fmla="*/ 138 w 381"/>
              <a:gd name="T103" fmla="*/ 56 h 190"/>
              <a:gd name="T104" fmla="*/ 147 w 381"/>
              <a:gd name="T105" fmla="*/ 77 h 190"/>
              <a:gd name="T106" fmla="*/ 168 w 381"/>
              <a:gd name="T107" fmla="*/ 78 h 190"/>
              <a:gd name="T108" fmla="*/ 188 w 381"/>
              <a:gd name="T109" fmla="*/ 95 h 190"/>
              <a:gd name="T110" fmla="*/ 200 w 381"/>
              <a:gd name="T111" fmla="*/ 10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1" h="190">
                <a:moveTo>
                  <a:pt x="209" y="97"/>
                </a:moveTo>
                <a:lnTo>
                  <a:pt x="221" y="104"/>
                </a:lnTo>
                <a:lnTo>
                  <a:pt x="213" y="116"/>
                </a:lnTo>
                <a:lnTo>
                  <a:pt x="213" y="123"/>
                </a:lnTo>
                <a:lnTo>
                  <a:pt x="213" y="123"/>
                </a:lnTo>
                <a:lnTo>
                  <a:pt x="213" y="125"/>
                </a:lnTo>
                <a:lnTo>
                  <a:pt x="212" y="127"/>
                </a:lnTo>
                <a:lnTo>
                  <a:pt x="210" y="131"/>
                </a:lnTo>
                <a:lnTo>
                  <a:pt x="207" y="137"/>
                </a:lnTo>
                <a:lnTo>
                  <a:pt x="206" y="143"/>
                </a:lnTo>
                <a:lnTo>
                  <a:pt x="203" y="149"/>
                </a:lnTo>
                <a:lnTo>
                  <a:pt x="201" y="152"/>
                </a:lnTo>
                <a:lnTo>
                  <a:pt x="201" y="153"/>
                </a:lnTo>
                <a:lnTo>
                  <a:pt x="201" y="153"/>
                </a:lnTo>
                <a:lnTo>
                  <a:pt x="200" y="157"/>
                </a:lnTo>
                <a:lnTo>
                  <a:pt x="201" y="160"/>
                </a:lnTo>
                <a:lnTo>
                  <a:pt x="203" y="162"/>
                </a:lnTo>
                <a:lnTo>
                  <a:pt x="204" y="162"/>
                </a:lnTo>
                <a:lnTo>
                  <a:pt x="206" y="162"/>
                </a:lnTo>
                <a:lnTo>
                  <a:pt x="209" y="162"/>
                </a:lnTo>
                <a:lnTo>
                  <a:pt x="210" y="161"/>
                </a:lnTo>
                <a:lnTo>
                  <a:pt x="212" y="161"/>
                </a:lnTo>
                <a:lnTo>
                  <a:pt x="212" y="161"/>
                </a:lnTo>
                <a:lnTo>
                  <a:pt x="213" y="157"/>
                </a:lnTo>
                <a:lnTo>
                  <a:pt x="216" y="155"/>
                </a:lnTo>
                <a:lnTo>
                  <a:pt x="218" y="155"/>
                </a:lnTo>
                <a:lnTo>
                  <a:pt x="219" y="155"/>
                </a:lnTo>
                <a:lnTo>
                  <a:pt x="221" y="156"/>
                </a:lnTo>
                <a:lnTo>
                  <a:pt x="221" y="157"/>
                </a:lnTo>
                <a:lnTo>
                  <a:pt x="221" y="157"/>
                </a:lnTo>
                <a:lnTo>
                  <a:pt x="223" y="158"/>
                </a:lnTo>
                <a:lnTo>
                  <a:pt x="231" y="170"/>
                </a:lnTo>
                <a:lnTo>
                  <a:pt x="234" y="170"/>
                </a:lnTo>
                <a:lnTo>
                  <a:pt x="234" y="162"/>
                </a:lnTo>
                <a:lnTo>
                  <a:pt x="239" y="162"/>
                </a:lnTo>
                <a:lnTo>
                  <a:pt x="239" y="162"/>
                </a:lnTo>
                <a:lnTo>
                  <a:pt x="239" y="164"/>
                </a:lnTo>
                <a:lnTo>
                  <a:pt x="240" y="167"/>
                </a:lnTo>
                <a:lnTo>
                  <a:pt x="240" y="170"/>
                </a:lnTo>
                <a:lnTo>
                  <a:pt x="242" y="170"/>
                </a:lnTo>
                <a:lnTo>
                  <a:pt x="242" y="170"/>
                </a:lnTo>
                <a:lnTo>
                  <a:pt x="252" y="170"/>
                </a:lnTo>
                <a:lnTo>
                  <a:pt x="260" y="171"/>
                </a:lnTo>
                <a:lnTo>
                  <a:pt x="267" y="173"/>
                </a:lnTo>
                <a:lnTo>
                  <a:pt x="272" y="176"/>
                </a:lnTo>
                <a:lnTo>
                  <a:pt x="276" y="179"/>
                </a:lnTo>
                <a:lnTo>
                  <a:pt x="279" y="182"/>
                </a:lnTo>
                <a:lnTo>
                  <a:pt x="281" y="183"/>
                </a:lnTo>
                <a:lnTo>
                  <a:pt x="281" y="185"/>
                </a:lnTo>
                <a:lnTo>
                  <a:pt x="284" y="177"/>
                </a:lnTo>
                <a:lnTo>
                  <a:pt x="276" y="168"/>
                </a:lnTo>
                <a:lnTo>
                  <a:pt x="275" y="161"/>
                </a:lnTo>
                <a:lnTo>
                  <a:pt x="265" y="158"/>
                </a:lnTo>
                <a:lnTo>
                  <a:pt x="253" y="152"/>
                </a:lnTo>
                <a:lnTo>
                  <a:pt x="245" y="144"/>
                </a:lnTo>
                <a:lnTo>
                  <a:pt x="246" y="141"/>
                </a:lnTo>
                <a:lnTo>
                  <a:pt x="253" y="147"/>
                </a:lnTo>
                <a:lnTo>
                  <a:pt x="253" y="147"/>
                </a:lnTo>
                <a:lnTo>
                  <a:pt x="254" y="147"/>
                </a:lnTo>
                <a:lnTo>
                  <a:pt x="256" y="149"/>
                </a:lnTo>
                <a:lnTo>
                  <a:pt x="259" y="149"/>
                </a:lnTo>
                <a:lnTo>
                  <a:pt x="260" y="150"/>
                </a:lnTo>
                <a:lnTo>
                  <a:pt x="260" y="150"/>
                </a:lnTo>
                <a:lnTo>
                  <a:pt x="267" y="155"/>
                </a:lnTo>
                <a:lnTo>
                  <a:pt x="272" y="156"/>
                </a:lnTo>
                <a:lnTo>
                  <a:pt x="273" y="155"/>
                </a:lnTo>
                <a:lnTo>
                  <a:pt x="273" y="153"/>
                </a:lnTo>
                <a:lnTo>
                  <a:pt x="272" y="150"/>
                </a:lnTo>
                <a:lnTo>
                  <a:pt x="269" y="149"/>
                </a:lnTo>
                <a:lnTo>
                  <a:pt x="267" y="146"/>
                </a:lnTo>
                <a:lnTo>
                  <a:pt x="266" y="146"/>
                </a:lnTo>
                <a:lnTo>
                  <a:pt x="266" y="146"/>
                </a:lnTo>
                <a:lnTo>
                  <a:pt x="263" y="141"/>
                </a:lnTo>
                <a:lnTo>
                  <a:pt x="260" y="138"/>
                </a:lnTo>
                <a:lnTo>
                  <a:pt x="257" y="134"/>
                </a:lnTo>
                <a:lnTo>
                  <a:pt x="256" y="130"/>
                </a:lnTo>
                <a:lnTo>
                  <a:pt x="253" y="126"/>
                </a:lnTo>
                <a:lnTo>
                  <a:pt x="253" y="120"/>
                </a:lnTo>
                <a:lnTo>
                  <a:pt x="252" y="116"/>
                </a:lnTo>
                <a:lnTo>
                  <a:pt x="252" y="111"/>
                </a:lnTo>
                <a:lnTo>
                  <a:pt x="252" y="107"/>
                </a:lnTo>
                <a:lnTo>
                  <a:pt x="252" y="102"/>
                </a:lnTo>
                <a:lnTo>
                  <a:pt x="252" y="100"/>
                </a:lnTo>
                <a:lnTo>
                  <a:pt x="253" y="97"/>
                </a:lnTo>
                <a:lnTo>
                  <a:pt x="253" y="94"/>
                </a:lnTo>
                <a:lnTo>
                  <a:pt x="253" y="92"/>
                </a:lnTo>
                <a:lnTo>
                  <a:pt x="253" y="90"/>
                </a:lnTo>
                <a:lnTo>
                  <a:pt x="253" y="90"/>
                </a:lnTo>
                <a:lnTo>
                  <a:pt x="253" y="90"/>
                </a:lnTo>
                <a:lnTo>
                  <a:pt x="253" y="83"/>
                </a:lnTo>
                <a:lnTo>
                  <a:pt x="251" y="78"/>
                </a:lnTo>
                <a:lnTo>
                  <a:pt x="249" y="72"/>
                </a:lnTo>
                <a:lnTo>
                  <a:pt x="246" y="68"/>
                </a:lnTo>
                <a:lnTo>
                  <a:pt x="243" y="65"/>
                </a:lnTo>
                <a:lnTo>
                  <a:pt x="242" y="63"/>
                </a:lnTo>
                <a:lnTo>
                  <a:pt x="240" y="62"/>
                </a:lnTo>
                <a:lnTo>
                  <a:pt x="239" y="62"/>
                </a:lnTo>
                <a:lnTo>
                  <a:pt x="251" y="62"/>
                </a:lnTo>
                <a:lnTo>
                  <a:pt x="254" y="57"/>
                </a:lnTo>
                <a:lnTo>
                  <a:pt x="254" y="57"/>
                </a:lnTo>
                <a:lnTo>
                  <a:pt x="254" y="56"/>
                </a:lnTo>
                <a:lnTo>
                  <a:pt x="254" y="54"/>
                </a:lnTo>
                <a:lnTo>
                  <a:pt x="254" y="51"/>
                </a:lnTo>
                <a:lnTo>
                  <a:pt x="254" y="50"/>
                </a:lnTo>
                <a:lnTo>
                  <a:pt x="254" y="50"/>
                </a:lnTo>
                <a:lnTo>
                  <a:pt x="253" y="47"/>
                </a:lnTo>
                <a:lnTo>
                  <a:pt x="252" y="44"/>
                </a:lnTo>
                <a:lnTo>
                  <a:pt x="253" y="44"/>
                </a:lnTo>
                <a:lnTo>
                  <a:pt x="254" y="44"/>
                </a:lnTo>
                <a:lnTo>
                  <a:pt x="256" y="44"/>
                </a:lnTo>
                <a:lnTo>
                  <a:pt x="256" y="45"/>
                </a:lnTo>
                <a:lnTo>
                  <a:pt x="257" y="47"/>
                </a:lnTo>
                <a:lnTo>
                  <a:pt x="257" y="47"/>
                </a:lnTo>
                <a:lnTo>
                  <a:pt x="257" y="47"/>
                </a:lnTo>
                <a:lnTo>
                  <a:pt x="259" y="50"/>
                </a:lnTo>
                <a:lnTo>
                  <a:pt x="259" y="51"/>
                </a:lnTo>
                <a:lnTo>
                  <a:pt x="260" y="51"/>
                </a:lnTo>
                <a:lnTo>
                  <a:pt x="260" y="51"/>
                </a:lnTo>
                <a:lnTo>
                  <a:pt x="262" y="50"/>
                </a:lnTo>
                <a:lnTo>
                  <a:pt x="262" y="48"/>
                </a:lnTo>
                <a:lnTo>
                  <a:pt x="263" y="47"/>
                </a:lnTo>
                <a:lnTo>
                  <a:pt x="263" y="47"/>
                </a:lnTo>
                <a:lnTo>
                  <a:pt x="272" y="35"/>
                </a:lnTo>
                <a:lnTo>
                  <a:pt x="272" y="35"/>
                </a:lnTo>
                <a:lnTo>
                  <a:pt x="272" y="35"/>
                </a:lnTo>
                <a:lnTo>
                  <a:pt x="270" y="34"/>
                </a:lnTo>
                <a:lnTo>
                  <a:pt x="270" y="32"/>
                </a:lnTo>
                <a:lnTo>
                  <a:pt x="270" y="30"/>
                </a:lnTo>
                <a:lnTo>
                  <a:pt x="270" y="29"/>
                </a:lnTo>
                <a:lnTo>
                  <a:pt x="270" y="27"/>
                </a:lnTo>
                <a:lnTo>
                  <a:pt x="270" y="24"/>
                </a:lnTo>
                <a:lnTo>
                  <a:pt x="270" y="24"/>
                </a:lnTo>
                <a:lnTo>
                  <a:pt x="270" y="24"/>
                </a:lnTo>
                <a:lnTo>
                  <a:pt x="275" y="20"/>
                </a:lnTo>
                <a:lnTo>
                  <a:pt x="278" y="18"/>
                </a:lnTo>
                <a:lnTo>
                  <a:pt x="279" y="17"/>
                </a:lnTo>
                <a:lnTo>
                  <a:pt x="281" y="18"/>
                </a:lnTo>
                <a:lnTo>
                  <a:pt x="281" y="20"/>
                </a:lnTo>
                <a:lnTo>
                  <a:pt x="281" y="21"/>
                </a:lnTo>
                <a:lnTo>
                  <a:pt x="281" y="23"/>
                </a:lnTo>
                <a:lnTo>
                  <a:pt x="279" y="23"/>
                </a:lnTo>
                <a:lnTo>
                  <a:pt x="279" y="23"/>
                </a:lnTo>
                <a:lnTo>
                  <a:pt x="279" y="27"/>
                </a:lnTo>
                <a:lnTo>
                  <a:pt x="279" y="30"/>
                </a:lnTo>
                <a:lnTo>
                  <a:pt x="279" y="30"/>
                </a:lnTo>
                <a:lnTo>
                  <a:pt x="282" y="30"/>
                </a:lnTo>
                <a:lnTo>
                  <a:pt x="284" y="29"/>
                </a:lnTo>
                <a:lnTo>
                  <a:pt x="285" y="27"/>
                </a:lnTo>
                <a:lnTo>
                  <a:pt x="286" y="26"/>
                </a:lnTo>
                <a:lnTo>
                  <a:pt x="287" y="26"/>
                </a:lnTo>
                <a:lnTo>
                  <a:pt x="287" y="26"/>
                </a:lnTo>
                <a:lnTo>
                  <a:pt x="286" y="29"/>
                </a:lnTo>
                <a:lnTo>
                  <a:pt x="286" y="31"/>
                </a:lnTo>
                <a:lnTo>
                  <a:pt x="285" y="32"/>
                </a:lnTo>
                <a:lnTo>
                  <a:pt x="282" y="35"/>
                </a:lnTo>
                <a:lnTo>
                  <a:pt x="281" y="37"/>
                </a:lnTo>
                <a:lnTo>
                  <a:pt x="279" y="38"/>
                </a:lnTo>
                <a:lnTo>
                  <a:pt x="279" y="39"/>
                </a:lnTo>
                <a:lnTo>
                  <a:pt x="278" y="39"/>
                </a:lnTo>
                <a:lnTo>
                  <a:pt x="278" y="39"/>
                </a:lnTo>
                <a:lnTo>
                  <a:pt x="273" y="44"/>
                </a:lnTo>
                <a:lnTo>
                  <a:pt x="270" y="50"/>
                </a:lnTo>
                <a:lnTo>
                  <a:pt x="267" y="56"/>
                </a:lnTo>
                <a:lnTo>
                  <a:pt x="267" y="62"/>
                </a:lnTo>
                <a:lnTo>
                  <a:pt x="267" y="67"/>
                </a:lnTo>
                <a:lnTo>
                  <a:pt x="267" y="71"/>
                </a:lnTo>
                <a:lnTo>
                  <a:pt x="269" y="74"/>
                </a:lnTo>
                <a:lnTo>
                  <a:pt x="269" y="75"/>
                </a:lnTo>
                <a:lnTo>
                  <a:pt x="269" y="75"/>
                </a:lnTo>
                <a:lnTo>
                  <a:pt x="272" y="74"/>
                </a:lnTo>
                <a:lnTo>
                  <a:pt x="273" y="72"/>
                </a:lnTo>
                <a:lnTo>
                  <a:pt x="276" y="69"/>
                </a:lnTo>
                <a:lnTo>
                  <a:pt x="278" y="67"/>
                </a:lnTo>
                <a:lnTo>
                  <a:pt x="279" y="64"/>
                </a:lnTo>
                <a:lnTo>
                  <a:pt x="281" y="62"/>
                </a:lnTo>
                <a:lnTo>
                  <a:pt x="282" y="60"/>
                </a:lnTo>
                <a:lnTo>
                  <a:pt x="282" y="59"/>
                </a:lnTo>
                <a:lnTo>
                  <a:pt x="282" y="59"/>
                </a:lnTo>
                <a:lnTo>
                  <a:pt x="284" y="62"/>
                </a:lnTo>
                <a:lnTo>
                  <a:pt x="284" y="64"/>
                </a:lnTo>
                <a:lnTo>
                  <a:pt x="282" y="67"/>
                </a:lnTo>
                <a:lnTo>
                  <a:pt x="281" y="69"/>
                </a:lnTo>
                <a:lnTo>
                  <a:pt x="279" y="72"/>
                </a:lnTo>
                <a:lnTo>
                  <a:pt x="278" y="74"/>
                </a:lnTo>
                <a:lnTo>
                  <a:pt x="278" y="75"/>
                </a:lnTo>
                <a:lnTo>
                  <a:pt x="276" y="75"/>
                </a:lnTo>
                <a:lnTo>
                  <a:pt x="276" y="75"/>
                </a:lnTo>
                <a:lnTo>
                  <a:pt x="276" y="77"/>
                </a:lnTo>
                <a:lnTo>
                  <a:pt x="276" y="78"/>
                </a:lnTo>
                <a:lnTo>
                  <a:pt x="276" y="81"/>
                </a:lnTo>
                <a:lnTo>
                  <a:pt x="276" y="84"/>
                </a:lnTo>
                <a:lnTo>
                  <a:pt x="276" y="87"/>
                </a:lnTo>
                <a:lnTo>
                  <a:pt x="276" y="90"/>
                </a:lnTo>
                <a:lnTo>
                  <a:pt x="275" y="93"/>
                </a:lnTo>
                <a:lnTo>
                  <a:pt x="275" y="93"/>
                </a:lnTo>
                <a:lnTo>
                  <a:pt x="275" y="93"/>
                </a:lnTo>
                <a:lnTo>
                  <a:pt x="270" y="98"/>
                </a:lnTo>
                <a:lnTo>
                  <a:pt x="269" y="101"/>
                </a:lnTo>
                <a:lnTo>
                  <a:pt x="267" y="104"/>
                </a:lnTo>
                <a:lnTo>
                  <a:pt x="267" y="105"/>
                </a:lnTo>
                <a:lnTo>
                  <a:pt x="267" y="105"/>
                </a:lnTo>
                <a:lnTo>
                  <a:pt x="269" y="107"/>
                </a:lnTo>
                <a:lnTo>
                  <a:pt x="270" y="107"/>
                </a:lnTo>
                <a:lnTo>
                  <a:pt x="270" y="107"/>
                </a:lnTo>
                <a:lnTo>
                  <a:pt x="270" y="107"/>
                </a:lnTo>
                <a:lnTo>
                  <a:pt x="279" y="111"/>
                </a:lnTo>
                <a:lnTo>
                  <a:pt x="285" y="116"/>
                </a:lnTo>
                <a:lnTo>
                  <a:pt x="287" y="119"/>
                </a:lnTo>
                <a:lnTo>
                  <a:pt x="289" y="120"/>
                </a:lnTo>
                <a:lnTo>
                  <a:pt x="289" y="122"/>
                </a:lnTo>
                <a:lnTo>
                  <a:pt x="287" y="123"/>
                </a:lnTo>
                <a:lnTo>
                  <a:pt x="286" y="123"/>
                </a:lnTo>
                <a:lnTo>
                  <a:pt x="285" y="123"/>
                </a:lnTo>
                <a:lnTo>
                  <a:pt x="285" y="123"/>
                </a:lnTo>
                <a:lnTo>
                  <a:pt x="281" y="123"/>
                </a:lnTo>
                <a:lnTo>
                  <a:pt x="278" y="125"/>
                </a:lnTo>
                <a:lnTo>
                  <a:pt x="275" y="125"/>
                </a:lnTo>
                <a:lnTo>
                  <a:pt x="275" y="126"/>
                </a:lnTo>
                <a:lnTo>
                  <a:pt x="275" y="127"/>
                </a:lnTo>
                <a:lnTo>
                  <a:pt x="275" y="127"/>
                </a:lnTo>
                <a:lnTo>
                  <a:pt x="275" y="128"/>
                </a:lnTo>
                <a:lnTo>
                  <a:pt x="276" y="128"/>
                </a:lnTo>
                <a:lnTo>
                  <a:pt x="276" y="128"/>
                </a:lnTo>
                <a:lnTo>
                  <a:pt x="282" y="128"/>
                </a:lnTo>
                <a:lnTo>
                  <a:pt x="285" y="130"/>
                </a:lnTo>
                <a:lnTo>
                  <a:pt x="285" y="131"/>
                </a:lnTo>
                <a:lnTo>
                  <a:pt x="284" y="132"/>
                </a:lnTo>
                <a:lnTo>
                  <a:pt x="281" y="134"/>
                </a:lnTo>
                <a:lnTo>
                  <a:pt x="278" y="135"/>
                </a:lnTo>
                <a:lnTo>
                  <a:pt x="276" y="135"/>
                </a:lnTo>
                <a:lnTo>
                  <a:pt x="275" y="137"/>
                </a:lnTo>
                <a:lnTo>
                  <a:pt x="275" y="140"/>
                </a:lnTo>
                <a:lnTo>
                  <a:pt x="284" y="150"/>
                </a:lnTo>
                <a:lnTo>
                  <a:pt x="284" y="150"/>
                </a:lnTo>
                <a:lnTo>
                  <a:pt x="285" y="149"/>
                </a:lnTo>
                <a:lnTo>
                  <a:pt x="286" y="149"/>
                </a:lnTo>
                <a:lnTo>
                  <a:pt x="287" y="147"/>
                </a:lnTo>
                <a:lnTo>
                  <a:pt x="287" y="147"/>
                </a:lnTo>
                <a:lnTo>
                  <a:pt x="287" y="147"/>
                </a:lnTo>
                <a:lnTo>
                  <a:pt x="289" y="149"/>
                </a:lnTo>
                <a:lnTo>
                  <a:pt x="292" y="150"/>
                </a:lnTo>
                <a:lnTo>
                  <a:pt x="293" y="153"/>
                </a:lnTo>
                <a:lnTo>
                  <a:pt x="295" y="155"/>
                </a:lnTo>
                <a:lnTo>
                  <a:pt x="295" y="156"/>
                </a:lnTo>
                <a:lnTo>
                  <a:pt x="296" y="157"/>
                </a:lnTo>
                <a:lnTo>
                  <a:pt x="296" y="157"/>
                </a:lnTo>
                <a:lnTo>
                  <a:pt x="298" y="158"/>
                </a:lnTo>
                <a:lnTo>
                  <a:pt x="298" y="158"/>
                </a:lnTo>
                <a:lnTo>
                  <a:pt x="300" y="158"/>
                </a:lnTo>
                <a:lnTo>
                  <a:pt x="303" y="157"/>
                </a:lnTo>
                <a:lnTo>
                  <a:pt x="305" y="157"/>
                </a:lnTo>
                <a:lnTo>
                  <a:pt x="305" y="157"/>
                </a:lnTo>
                <a:lnTo>
                  <a:pt x="305" y="157"/>
                </a:lnTo>
                <a:lnTo>
                  <a:pt x="303" y="156"/>
                </a:lnTo>
                <a:lnTo>
                  <a:pt x="303" y="156"/>
                </a:lnTo>
                <a:lnTo>
                  <a:pt x="303" y="155"/>
                </a:lnTo>
                <a:lnTo>
                  <a:pt x="303" y="155"/>
                </a:lnTo>
                <a:lnTo>
                  <a:pt x="302" y="152"/>
                </a:lnTo>
                <a:lnTo>
                  <a:pt x="300" y="149"/>
                </a:lnTo>
                <a:lnTo>
                  <a:pt x="302" y="147"/>
                </a:lnTo>
                <a:lnTo>
                  <a:pt x="303" y="146"/>
                </a:lnTo>
                <a:lnTo>
                  <a:pt x="305" y="144"/>
                </a:lnTo>
                <a:lnTo>
                  <a:pt x="305" y="144"/>
                </a:lnTo>
                <a:lnTo>
                  <a:pt x="306" y="144"/>
                </a:lnTo>
                <a:lnTo>
                  <a:pt x="308" y="144"/>
                </a:lnTo>
                <a:lnTo>
                  <a:pt x="308" y="144"/>
                </a:lnTo>
                <a:lnTo>
                  <a:pt x="308" y="150"/>
                </a:lnTo>
                <a:lnTo>
                  <a:pt x="308" y="155"/>
                </a:lnTo>
                <a:lnTo>
                  <a:pt x="309" y="156"/>
                </a:lnTo>
                <a:lnTo>
                  <a:pt x="311" y="157"/>
                </a:lnTo>
                <a:lnTo>
                  <a:pt x="312" y="156"/>
                </a:lnTo>
                <a:lnTo>
                  <a:pt x="314" y="155"/>
                </a:lnTo>
                <a:lnTo>
                  <a:pt x="315" y="155"/>
                </a:lnTo>
                <a:lnTo>
                  <a:pt x="315" y="153"/>
                </a:lnTo>
                <a:lnTo>
                  <a:pt x="315" y="153"/>
                </a:lnTo>
                <a:lnTo>
                  <a:pt x="316" y="153"/>
                </a:lnTo>
                <a:lnTo>
                  <a:pt x="317" y="155"/>
                </a:lnTo>
                <a:lnTo>
                  <a:pt x="319" y="156"/>
                </a:lnTo>
                <a:lnTo>
                  <a:pt x="319" y="156"/>
                </a:lnTo>
                <a:lnTo>
                  <a:pt x="319" y="156"/>
                </a:lnTo>
                <a:lnTo>
                  <a:pt x="314" y="161"/>
                </a:lnTo>
                <a:lnTo>
                  <a:pt x="312" y="164"/>
                </a:lnTo>
                <a:lnTo>
                  <a:pt x="312" y="167"/>
                </a:lnTo>
                <a:lnTo>
                  <a:pt x="315" y="167"/>
                </a:lnTo>
                <a:lnTo>
                  <a:pt x="317" y="165"/>
                </a:lnTo>
                <a:lnTo>
                  <a:pt x="320" y="164"/>
                </a:lnTo>
                <a:lnTo>
                  <a:pt x="323" y="162"/>
                </a:lnTo>
                <a:lnTo>
                  <a:pt x="323" y="162"/>
                </a:lnTo>
                <a:lnTo>
                  <a:pt x="323" y="162"/>
                </a:lnTo>
                <a:lnTo>
                  <a:pt x="323" y="164"/>
                </a:lnTo>
                <a:lnTo>
                  <a:pt x="323" y="164"/>
                </a:lnTo>
                <a:lnTo>
                  <a:pt x="323" y="167"/>
                </a:lnTo>
                <a:lnTo>
                  <a:pt x="323" y="168"/>
                </a:lnTo>
                <a:lnTo>
                  <a:pt x="323" y="171"/>
                </a:lnTo>
                <a:lnTo>
                  <a:pt x="323" y="173"/>
                </a:lnTo>
                <a:lnTo>
                  <a:pt x="323" y="174"/>
                </a:lnTo>
                <a:lnTo>
                  <a:pt x="323" y="174"/>
                </a:lnTo>
                <a:lnTo>
                  <a:pt x="323" y="174"/>
                </a:lnTo>
                <a:lnTo>
                  <a:pt x="322" y="179"/>
                </a:lnTo>
                <a:lnTo>
                  <a:pt x="322" y="182"/>
                </a:lnTo>
                <a:lnTo>
                  <a:pt x="322" y="185"/>
                </a:lnTo>
                <a:lnTo>
                  <a:pt x="323" y="186"/>
                </a:lnTo>
                <a:lnTo>
                  <a:pt x="325" y="188"/>
                </a:lnTo>
                <a:lnTo>
                  <a:pt x="326" y="189"/>
                </a:lnTo>
                <a:lnTo>
                  <a:pt x="328" y="189"/>
                </a:lnTo>
                <a:lnTo>
                  <a:pt x="328" y="189"/>
                </a:lnTo>
                <a:lnTo>
                  <a:pt x="334" y="186"/>
                </a:lnTo>
                <a:lnTo>
                  <a:pt x="334" y="186"/>
                </a:lnTo>
                <a:lnTo>
                  <a:pt x="334" y="186"/>
                </a:lnTo>
                <a:lnTo>
                  <a:pt x="336" y="183"/>
                </a:lnTo>
                <a:lnTo>
                  <a:pt x="338" y="182"/>
                </a:lnTo>
                <a:lnTo>
                  <a:pt x="341" y="179"/>
                </a:lnTo>
                <a:lnTo>
                  <a:pt x="344" y="177"/>
                </a:lnTo>
                <a:lnTo>
                  <a:pt x="347" y="174"/>
                </a:lnTo>
                <a:lnTo>
                  <a:pt x="349" y="173"/>
                </a:lnTo>
                <a:lnTo>
                  <a:pt x="353" y="171"/>
                </a:lnTo>
                <a:lnTo>
                  <a:pt x="359" y="171"/>
                </a:lnTo>
                <a:lnTo>
                  <a:pt x="364" y="167"/>
                </a:lnTo>
                <a:lnTo>
                  <a:pt x="365" y="144"/>
                </a:lnTo>
                <a:lnTo>
                  <a:pt x="369" y="144"/>
                </a:lnTo>
                <a:lnTo>
                  <a:pt x="372" y="123"/>
                </a:lnTo>
                <a:lnTo>
                  <a:pt x="372" y="123"/>
                </a:lnTo>
                <a:lnTo>
                  <a:pt x="372" y="123"/>
                </a:lnTo>
                <a:lnTo>
                  <a:pt x="374" y="122"/>
                </a:lnTo>
                <a:lnTo>
                  <a:pt x="375" y="122"/>
                </a:lnTo>
                <a:lnTo>
                  <a:pt x="375" y="123"/>
                </a:lnTo>
                <a:lnTo>
                  <a:pt x="375" y="123"/>
                </a:lnTo>
                <a:lnTo>
                  <a:pt x="375" y="131"/>
                </a:lnTo>
                <a:lnTo>
                  <a:pt x="374" y="138"/>
                </a:lnTo>
                <a:lnTo>
                  <a:pt x="374" y="146"/>
                </a:lnTo>
                <a:lnTo>
                  <a:pt x="372" y="152"/>
                </a:lnTo>
                <a:lnTo>
                  <a:pt x="371" y="156"/>
                </a:lnTo>
                <a:lnTo>
                  <a:pt x="371" y="160"/>
                </a:lnTo>
                <a:lnTo>
                  <a:pt x="369" y="164"/>
                </a:lnTo>
                <a:lnTo>
                  <a:pt x="369" y="167"/>
                </a:lnTo>
                <a:lnTo>
                  <a:pt x="368" y="170"/>
                </a:lnTo>
                <a:lnTo>
                  <a:pt x="368" y="171"/>
                </a:lnTo>
                <a:lnTo>
                  <a:pt x="368" y="173"/>
                </a:lnTo>
                <a:lnTo>
                  <a:pt x="367" y="174"/>
                </a:lnTo>
                <a:lnTo>
                  <a:pt x="367" y="176"/>
                </a:lnTo>
                <a:lnTo>
                  <a:pt x="367" y="176"/>
                </a:lnTo>
                <a:lnTo>
                  <a:pt x="367" y="177"/>
                </a:lnTo>
                <a:lnTo>
                  <a:pt x="367" y="177"/>
                </a:lnTo>
                <a:lnTo>
                  <a:pt x="367" y="177"/>
                </a:lnTo>
                <a:lnTo>
                  <a:pt x="367" y="182"/>
                </a:lnTo>
                <a:lnTo>
                  <a:pt x="367" y="183"/>
                </a:lnTo>
                <a:lnTo>
                  <a:pt x="367" y="185"/>
                </a:lnTo>
                <a:lnTo>
                  <a:pt x="368" y="183"/>
                </a:lnTo>
                <a:lnTo>
                  <a:pt x="368" y="183"/>
                </a:lnTo>
                <a:lnTo>
                  <a:pt x="368" y="182"/>
                </a:lnTo>
                <a:lnTo>
                  <a:pt x="369" y="182"/>
                </a:lnTo>
                <a:lnTo>
                  <a:pt x="369" y="180"/>
                </a:lnTo>
                <a:lnTo>
                  <a:pt x="369" y="180"/>
                </a:lnTo>
                <a:lnTo>
                  <a:pt x="371" y="179"/>
                </a:lnTo>
                <a:lnTo>
                  <a:pt x="372" y="174"/>
                </a:lnTo>
                <a:lnTo>
                  <a:pt x="374" y="171"/>
                </a:lnTo>
                <a:lnTo>
                  <a:pt x="375" y="167"/>
                </a:lnTo>
                <a:lnTo>
                  <a:pt x="375" y="161"/>
                </a:lnTo>
                <a:lnTo>
                  <a:pt x="377" y="157"/>
                </a:lnTo>
                <a:lnTo>
                  <a:pt x="378" y="152"/>
                </a:lnTo>
                <a:lnTo>
                  <a:pt x="378" y="146"/>
                </a:lnTo>
                <a:lnTo>
                  <a:pt x="378" y="141"/>
                </a:lnTo>
                <a:lnTo>
                  <a:pt x="378" y="135"/>
                </a:lnTo>
                <a:lnTo>
                  <a:pt x="378" y="131"/>
                </a:lnTo>
                <a:lnTo>
                  <a:pt x="380" y="127"/>
                </a:lnTo>
                <a:lnTo>
                  <a:pt x="380" y="125"/>
                </a:lnTo>
                <a:lnTo>
                  <a:pt x="380" y="122"/>
                </a:lnTo>
                <a:lnTo>
                  <a:pt x="380" y="120"/>
                </a:lnTo>
                <a:lnTo>
                  <a:pt x="380" y="120"/>
                </a:lnTo>
                <a:lnTo>
                  <a:pt x="380" y="120"/>
                </a:lnTo>
                <a:lnTo>
                  <a:pt x="326" y="130"/>
                </a:lnTo>
                <a:lnTo>
                  <a:pt x="292" y="0"/>
                </a:lnTo>
                <a:lnTo>
                  <a:pt x="0" y="56"/>
                </a:lnTo>
                <a:lnTo>
                  <a:pt x="0" y="56"/>
                </a:lnTo>
                <a:lnTo>
                  <a:pt x="8" y="107"/>
                </a:lnTo>
                <a:lnTo>
                  <a:pt x="38" y="80"/>
                </a:lnTo>
                <a:lnTo>
                  <a:pt x="38" y="80"/>
                </a:lnTo>
                <a:lnTo>
                  <a:pt x="38" y="80"/>
                </a:lnTo>
                <a:lnTo>
                  <a:pt x="38" y="81"/>
                </a:lnTo>
                <a:lnTo>
                  <a:pt x="39" y="81"/>
                </a:lnTo>
                <a:lnTo>
                  <a:pt x="41" y="81"/>
                </a:lnTo>
                <a:lnTo>
                  <a:pt x="44" y="80"/>
                </a:lnTo>
                <a:lnTo>
                  <a:pt x="48" y="75"/>
                </a:lnTo>
                <a:lnTo>
                  <a:pt x="53" y="69"/>
                </a:lnTo>
                <a:lnTo>
                  <a:pt x="59" y="60"/>
                </a:lnTo>
                <a:lnTo>
                  <a:pt x="59" y="60"/>
                </a:lnTo>
                <a:lnTo>
                  <a:pt x="60" y="60"/>
                </a:lnTo>
                <a:lnTo>
                  <a:pt x="63" y="62"/>
                </a:lnTo>
                <a:lnTo>
                  <a:pt x="66" y="63"/>
                </a:lnTo>
                <a:lnTo>
                  <a:pt x="71" y="63"/>
                </a:lnTo>
                <a:lnTo>
                  <a:pt x="75" y="63"/>
                </a:lnTo>
                <a:lnTo>
                  <a:pt x="81" y="62"/>
                </a:lnTo>
                <a:lnTo>
                  <a:pt x="86" y="57"/>
                </a:lnTo>
                <a:lnTo>
                  <a:pt x="90" y="51"/>
                </a:lnTo>
                <a:lnTo>
                  <a:pt x="90" y="51"/>
                </a:lnTo>
                <a:lnTo>
                  <a:pt x="92" y="50"/>
                </a:lnTo>
                <a:lnTo>
                  <a:pt x="92" y="48"/>
                </a:lnTo>
                <a:lnTo>
                  <a:pt x="95" y="45"/>
                </a:lnTo>
                <a:lnTo>
                  <a:pt x="96" y="44"/>
                </a:lnTo>
                <a:lnTo>
                  <a:pt x="101" y="42"/>
                </a:lnTo>
                <a:lnTo>
                  <a:pt x="105" y="42"/>
                </a:lnTo>
                <a:lnTo>
                  <a:pt x="113" y="44"/>
                </a:lnTo>
                <a:lnTo>
                  <a:pt x="122" y="47"/>
                </a:lnTo>
                <a:lnTo>
                  <a:pt x="122" y="47"/>
                </a:lnTo>
                <a:lnTo>
                  <a:pt x="123" y="47"/>
                </a:lnTo>
                <a:lnTo>
                  <a:pt x="125" y="47"/>
                </a:lnTo>
                <a:lnTo>
                  <a:pt x="126" y="47"/>
                </a:lnTo>
                <a:lnTo>
                  <a:pt x="127" y="47"/>
                </a:lnTo>
                <a:lnTo>
                  <a:pt x="129" y="47"/>
                </a:lnTo>
                <a:lnTo>
                  <a:pt x="131" y="47"/>
                </a:lnTo>
                <a:lnTo>
                  <a:pt x="132" y="47"/>
                </a:lnTo>
                <a:lnTo>
                  <a:pt x="132" y="47"/>
                </a:lnTo>
                <a:lnTo>
                  <a:pt x="134" y="53"/>
                </a:lnTo>
                <a:lnTo>
                  <a:pt x="134" y="53"/>
                </a:lnTo>
                <a:lnTo>
                  <a:pt x="135" y="54"/>
                </a:lnTo>
                <a:lnTo>
                  <a:pt x="138" y="56"/>
                </a:lnTo>
                <a:lnTo>
                  <a:pt x="141" y="59"/>
                </a:lnTo>
                <a:lnTo>
                  <a:pt x="144" y="62"/>
                </a:lnTo>
                <a:lnTo>
                  <a:pt x="147" y="65"/>
                </a:lnTo>
                <a:lnTo>
                  <a:pt x="149" y="69"/>
                </a:lnTo>
                <a:lnTo>
                  <a:pt x="149" y="74"/>
                </a:lnTo>
                <a:lnTo>
                  <a:pt x="146" y="78"/>
                </a:lnTo>
                <a:lnTo>
                  <a:pt x="146" y="78"/>
                </a:lnTo>
                <a:lnTo>
                  <a:pt x="147" y="77"/>
                </a:lnTo>
                <a:lnTo>
                  <a:pt x="149" y="75"/>
                </a:lnTo>
                <a:lnTo>
                  <a:pt x="152" y="75"/>
                </a:lnTo>
                <a:lnTo>
                  <a:pt x="156" y="74"/>
                </a:lnTo>
                <a:lnTo>
                  <a:pt x="158" y="72"/>
                </a:lnTo>
                <a:lnTo>
                  <a:pt x="162" y="72"/>
                </a:lnTo>
                <a:lnTo>
                  <a:pt x="165" y="75"/>
                </a:lnTo>
                <a:lnTo>
                  <a:pt x="168" y="78"/>
                </a:lnTo>
                <a:lnTo>
                  <a:pt x="168" y="78"/>
                </a:lnTo>
                <a:lnTo>
                  <a:pt x="168" y="80"/>
                </a:lnTo>
                <a:lnTo>
                  <a:pt x="167" y="83"/>
                </a:lnTo>
                <a:lnTo>
                  <a:pt x="167" y="84"/>
                </a:lnTo>
                <a:lnTo>
                  <a:pt x="167" y="87"/>
                </a:lnTo>
                <a:lnTo>
                  <a:pt x="167" y="92"/>
                </a:lnTo>
                <a:lnTo>
                  <a:pt x="171" y="93"/>
                </a:lnTo>
                <a:lnTo>
                  <a:pt x="177" y="95"/>
                </a:lnTo>
                <a:lnTo>
                  <a:pt x="188" y="95"/>
                </a:lnTo>
                <a:lnTo>
                  <a:pt x="188" y="95"/>
                </a:lnTo>
                <a:lnTo>
                  <a:pt x="188" y="95"/>
                </a:lnTo>
                <a:lnTo>
                  <a:pt x="189" y="95"/>
                </a:lnTo>
                <a:lnTo>
                  <a:pt x="191" y="97"/>
                </a:lnTo>
                <a:lnTo>
                  <a:pt x="193" y="97"/>
                </a:lnTo>
                <a:lnTo>
                  <a:pt x="194" y="98"/>
                </a:lnTo>
                <a:lnTo>
                  <a:pt x="197" y="100"/>
                </a:lnTo>
                <a:lnTo>
                  <a:pt x="200" y="101"/>
                </a:lnTo>
                <a:lnTo>
                  <a:pt x="203" y="102"/>
                </a:lnTo>
                <a:lnTo>
                  <a:pt x="209" y="97"/>
                </a:lnTo>
              </a:path>
            </a:pathLst>
          </a:custGeom>
          <a:solidFill>
            <a:srgbClr val="04508E"/>
          </a:solidFill>
          <a:ln w="9525" cap="rnd" cmpd="sng">
            <a:solidFill>
              <a:schemeClr val="bg1">
                <a:lumMod val="75000"/>
                <a:alpha val="72000"/>
              </a:schemeClr>
            </a:solidFill>
            <a:prstDash val="solid"/>
            <a:round/>
            <a:headEnd type="none" w="sm" len="sm"/>
            <a:tailEnd type="none" w="sm" len="sm"/>
          </a:ln>
          <a:effectLst>
            <a:outerShdw dist="35921" dir="2700000" algn="ctr" rotWithShape="0">
              <a:schemeClr val="bg2"/>
            </a:outerShdw>
          </a:effectLst>
          <a:extLst/>
        </p:spPr>
        <p:txBody>
          <a:bodyPr wrap="square" lIns="0" tIns="0" rIns="0" bIns="0">
            <a:spAutoFit/>
          </a:bodyPr>
          <a:lstStyle/>
          <a:p>
            <a:pPr>
              <a:defRPr/>
            </a:pPr>
            <a:endParaRPr lang="en-US" kern="0">
              <a:solidFill>
                <a:sysClr val="windowText" lastClr="000000"/>
              </a:solidFill>
              <a:ea typeface="ＭＳ Ｐゴシック" charset="-128"/>
            </a:endParaRPr>
          </a:p>
        </p:txBody>
      </p:sp>
      <p:sp>
        <p:nvSpPr>
          <p:cNvPr id="2" name="Title 1"/>
          <p:cNvSpPr>
            <a:spLocks noGrp="1"/>
          </p:cNvSpPr>
          <p:nvPr>
            <p:ph type="title"/>
          </p:nvPr>
        </p:nvSpPr>
        <p:spPr>
          <a:xfrm>
            <a:off x="119498" y="85295"/>
            <a:ext cx="8915400" cy="519112"/>
          </a:xfrm>
        </p:spPr>
        <p:txBody>
          <a:bodyPr/>
          <a:lstStyle/>
          <a:p>
            <a:r>
              <a:rPr lang="en-US" sz="2400" dirty="0" smtClean="0">
                <a:latin typeface="+mj-lt"/>
              </a:rPr>
              <a:t>Maryland is testing an innovative All-Payer Payment Model</a:t>
            </a:r>
            <a:endParaRPr lang="en-US" sz="2400" dirty="0">
              <a:latin typeface="+mj-lt"/>
            </a:endParaRPr>
          </a:p>
        </p:txBody>
      </p:sp>
      <p:sp>
        <p:nvSpPr>
          <p:cNvPr id="210" name="TextBox 209"/>
          <p:cNvSpPr txBox="1"/>
          <p:nvPr/>
        </p:nvSpPr>
        <p:spPr>
          <a:xfrm>
            <a:off x="302628" y="6539345"/>
            <a:ext cx="5892800" cy="276999"/>
          </a:xfrm>
          <a:prstGeom prst="rect">
            <a:avLst/>
          </a:prstGeom>
          <a:noFill/>
        </p:spPr>
        <p:txBody>
          <a:bodyPr wrap="square" rtlCol="0">
            <a:spAutoFit/>
          </a:bodyPr>
          <a:lstStyle/>
          <a:p>
            <a:pPr defTabSz="457200" fontAlgn="base">
              <a:spcBef>
                <a:spcPct val="0"/>
              </a:spcBef>
              <a:spcAft>
                <a:spcPct val="0"/>
              </a:spcAft>
            </a:pPr>
            <a:r>
              <a:rPr lang="en-US" sz="1200" dirty="0">
                <a:solidFill>
                  <a:prstClr val="black"/>
                </a:solidFill>
                <a:ea typeface="ＭＳ Ｐゴシック" charset="-128"/>
              </a:rPr>
              <a:t>* US census bureau estimate for 2013</a:t>
            </a:r>
          </a:p>
        </p:txBody>
      </p:sp>
      <p:sp>
        <p:nvSpPr>
          <p:cNvPr id="4" name="Rectangle 3"/>
          <p:cNvSpPr/>
          <p:nvPr/>
        </p:nvSpPr>
        <p:spPr>
          <a:xfrm>
            <a:off x="444501" y="2469882"/>
            <a:ext cx="4572000" cy="3600986"/>
          </a:xfrm>
          <a:prstGeom prst="rect">
            <a:avLst/>
          </a:prstGeom>
        </p:spPr>
        <p:txBody>
          <a:bodyPr wrap="square">
            <a:spAutoFit/>
          </a:bodyPr>
          <a:lstStyle/>
          <a:p>
            <a:pPr defTabSz="457200" fontAlgn="base">
              <a:spcBef>
                <a:spcPct val="0"/>
              </a:spcBef>
              <a:spcAft>
                <a:spcPct val="0"/>
              </a:spcAft>
              <a:buFont typeface="Wingdings" panose="05000000000000000000" pitchFamily="2" charset="2"/>
              <a:buChar char="§"/>
            </a:pPr>
            <a:r>
              <a:rPr lang="en-US" sz="2000" dirty="0">
                <a:solidFill>
                  <a:prstClr val="black"/>
                </a:solidFill>
                <a:ea typeface="ＭＳ Ｐゴシック" charset="-128"/>
                <a:cs typeface="Arial" panose="020B0604020202020204" pitchFamily="34" charset="0"/>
              </a:rPr>
              <a:t>Maryland is the nation’s only </a:t>
            </a:r>
            <a:r>
              <a:rPr lang="en-US" sz="2000" b="1" dirty="0">
                <a:solidFill>
                  <a:srgbClr val="4F81BD">
                    <a:lumMod val="75000"/>
                  </a:srgbClr>
                </a:solidFill>
                <a:ea typeface="ＭＳ Ｐゴシック" charset="-128"/>
                <a:cs typeface="Arial" panose="020B0604020202020204" pitchFamily="34" charset="0"/>
              </a:rPr>
              <a:t>all-payer hospital rate regulation system</a:t>
            </a:r>
          </a:p>
          <a:p>
            <a:pPr defTabSz="457200" fontAlgn="base">
              <a:spcBef>
                <a:spcPct val="0"/>
              </a:spcBef>
              <a:spcAft>
                <a:spcPct val="0"/>
              </a:spcAft>
              <a:buFont typeface="Wingdings" panose="05000000000000000000" pitchFamily="2" charset="2"/>
              <a:buChar char="§"/>
            </a:pPr>
            <a:endParaRPr lang="en-US" sz="1000" dirty="0">
              <a:solidFill>
                <a:prstClr val="black"/>
              </a:solidFill>
              <a:ea typeface="ＭＳ Ｐゴシック" charset="-128"/>
              <a:cs typeface="Arial" panose="020B0604020202020204" pitchFamily="34" charset="0"/>
            </a:endParaRPr>
          </a:p>
          <a:p>
            <a:pPr defTabSz="457200" fontAlgn="base">
              <a:spcBef>
                <a:spcPct val="0"/>
              </a:spcBef>
              <a:spcAft>
                <a:spcPct val="0"/>
              </a:spcAft>
              <a:buFont typeface="Wingdings" panose="05000000000000000000" pitchFamily="2" charset="2"/>
              <a:buChar char="§"/>
            </a:pPr>
            <a:r>
              <a:rPr lang="en-US" sz="2000" dirty="0">
                <a:solidFill>
                  <a:prstClr val="black"/>
                </a:solidFill>
                <a:ea typeface="ＭＳ Ｐゴシック" charset="-128"/>
                <a:cs typeface="Arial" panose="020B0604020202020204" pitchFamily="34" charset="0"/>
              </a:rPr>
              <a:t>Model will test whether effective accountability for both cost and quality can be achieved within all-payer system based upon </a:t>
            </a:r>
            <a:r>
              <a:rPr lang="en-US" sz="2000" b="1" dirty="0">
                <a:solidFill>
                  <a:srgbClr val="4F81BD">
                    <a:lumMod val="75000"/>
                  </a:srgbClr>
                </a:solidFill>
                <a:ea typeface="ＭＳ Ｐゴシック" charset="-128"/>
                <a:cs typeface="Arial" panose="020B0604020202020204" pitchFamily="34" charset="0"/>
              </a:rPr>
              <a:t>per capita total hospital cost growth</a:t>
            </a:r>
          </a:p>
          <a:p>
            <a:pPr defTabSz="457200" fontAlgn="base">
              <a:spcBef>
                <a:spcPct val="0"/>
              </a:spcBef>
              <a:spcAft>
                <a:spcPct val="0"/>
              </a:spcAft>
              <a:buFont typeface="Wingdings" panose="05000000000000000000" pitchFamily="2" charset="2"/>
              <a:buChar char="§"/>
            </a:pPr>
            <a:endParaRPr lang="en-US" sz="1000" dirty="0">
              <a:solidFill>
                <a:prstClr val="black"/>
              </a:solidFill>
              <a:ea typeface="ＭＳ Ｐゴシック" charset="-128"/>
              <a:cs typeface="Arial" panose="020B0604020202020204" pitchFamily="34" charset="0"/>
            </a:endParaRPr>
          </a:p>
          <a:p>
            <a:pPr defTabSz="457200" fontAlgn="base">
              <a:spcBef>
                <a:spcPct val="0"/>
              </a:spcBef>
              <a:spcAft>
                <a:spcPct val="0"/>
              </a:spcAft>
              <a:buFont typeface="Wingdings" panose="05000000000000000000" pitchFamily="2" charset="2"/>
              <a:buChar char="§"/>
            </a:pPr>
            <a:r>
              <a:rPr lang="en-US" sz="2000" b="1" dirty="0">
                <a:solidFill>
                  <a:srgbClr val="4F81BD">
                    <a:lumMod val="75000"/>
                  </a:srgbClr>
                </a:solidFill>
                <a:ea typeface="ＭＳ Ｐゴシック" charset="-128"/>
                <a:cs typeface="Arial" panose="020B0604020202020204" pitchFamily="34" charset="0"/>
              </a:rPr>
              <a:t>Quality of care </a:t>
            </a:r>
            <a:r>
              <a:rPr lang="en-US" sz="2000" dirty="0">
                <a:solidFill>
                  <a:prstClr val="black"/>
                </a:solidFill>
                <a:ea typeface="ＭＳ Ｐゴシック" charset="-128"/>
                <a:cs typeface="Arial" panose="020B0604020202020204" pitchFamily="34" charset="0"/>
              </a:rPr>
              <a:t>will be measured through</a:t>
            </a:r>
          </a:p>
          <a:p>
            <a:pPr lvl="1" defTabSz="457200" fontAlgn="base">
              <a:spcBef>
                <a:spcPct val="0"/>
              </a:spcBef>
              <a:spcAft>
                <a:spcPct val="0"/>
              </a:spcAft>
              <a:buFont typeface="Wingdings" panose="05000000000000000000" pitchFamily="2" charset="2"/>
              <a:buChar char="§"/>
            </a:pPr>
            <a:r>
              <a:rPr lang="en-US" sz="1600" dirty="0">
                <a:solidFill>
                  <a:prstClr val="black"/>
                </a:solidFill>
                <a:ea typeface="ＭＳ Ｐゴシック" charset="-128"/>
                <a:cs typeface="Arial" panose="020B0604020202020204" pitchFamily="34" charset="0"/>
              </a:rPr>
              <a:t>Readmissions</a:t>
            </a:r>
          </a:p>
          <a:p>
            <a:pPr lvl="1" defTabSz="457200" fontAlgn="base">
              <a:spcBef>
                <a:spcPct val="0"/>
              </a:spcBef>
              <a:spcAft>
                <a:spcPct val="0"/>
              </a:spcAft>
              <a:buFont typeface="Wingdings" panose="05000000000000000000" pitchFamily="2" charset="2"/>
              <a:buChar char="§"/>
            </a:pPr>
            <a:r>
              <a:rPr lang="en-US" sz="1600" dirty="0">
                <a:solidFill>
                  <a:prstClr val="black"/>
                </a:solidFill>
                <a:ea typeface="ＭＳ Ｐゴシック" charset="-128"/>
                <a:cs typeface="Arial" panose="020B0604020202020204" pitchFamily="34" charset="0"/>
              </a:rPr>
              <a:t>Hospital Acquired Conditions</a:t>
            </a:r>
          </a:p>
          <a:p>
            <a:pPr lvl="1" defTabSz="457200" fontAlgn="base">
              <a:spcBef>
                <a:spcPct val="0"/>
              </a:spcBef>
              <a:spcAft>
                <a:spcPct val="0"/>
              </a:spcAft>
              <a:buFont typeface="Wingdings" panose="05000000000000000000" pitchFamily="2" charset="2"/>
              <a:buChar char="§"/>
            </a:pPr>
            <a:r>
              <a:rPr lang="en-US" sz="1600" dirty="0">
                <a:solidFill>
                  <a:prstClr val="black"/>
                </a:solidFill>
                <a:ea typeface="ＭＳ Ｐゴシック" charset="-128"/>
                <a:cs typeface="Arial" panose="020B0604020202020204" pitchFamily="34" charset="0"/>
              </a:rPr>
              <a:t>Population Health</a:t>
            </a:r>
          </a:p>
        </p:txBody>
      </p:sp>
    </p:spTree>
    <p:extLst>
      <p:ext uri="{BB962C8B-B14F-4D97-AF65-F5344CB8AC3E}">
        <p14:creationId xmlns:p14="http://schemas.microsoft.com/office/powerpoint/2010/main" val="2799482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t>Additional Models and Initiatives</a:t>
            </a:r>
            <a:endParaRPr lang="en-US" b="1" dirty="0"/>
          </a:p>
        </p:txBody>
      </p:sp>
    </p:spTree>
    <p:extLst>
      <p:ext uri="{BB962C8B-B14F-4D97-AF65-F5344CB8AC3E}">
        <p14:creationId xmlns:p14="http://schemas.microsoft.com/office/powerpoint/2010/main" val="2344863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Results: Higher Value, Lower Costs</a:t>
            </a:r>
            <a:endParaRPr lang="en-US" b="1" dirty="0"/>
          </a:p>
        </p:txBody>
      </p:sp>
      <p:sp>
        <p:nvSpPr>
          <p:cNvPr id="6" name="Rectangle 5"/>
          <p:cNvSpPr/>
          <p:nvPr/>
        </p:nvSpPr>
        <p:spPr>
          <a:xfrm>
            <a:off x="6317672" y="1676400"/>
            <a:ext cx="2527300" cy="4893647"/>
          </a:xfrm>
          <a:prstGeom prst="rect">
            <a:avLst/>
          </a:prstGeom>
        </p:spPr>
        <p:txBody>
          <a:bodyPr wrap="square">
            <a:spAutoFit/>
          </a:bodyPr>
          <a:lstStyle/>
          <a:p>
            <a:pPr lvl="0" algn="ctr">
              <a:spcBef>
                <a:spcPct val="20000"/>
              </a:spcBef>
            </a:pPr>
            <a:r>
              <a:rPr lang="en-US" sz="2400" b="1" dirty="0" smtClean="0">
                <a:solidFill>
                  <a:prstClr val="black"/>
                </a:solidFill>
                <a:latin typeface="Constantia"/>
              </a:rPr>
              <a:t>According to the Congressional Budget Office, federal spending </a:t>
            </a:r>
            <a:r>
              <a:rPr lang="en-US" sz="2400" b="1" dirty="0">
                <a:solidFill>
                  <a:prstClr val="black"/>
                </a:solidFill>
                <a:latin typeface="Constantia"/>
              </a:rPr>
              <a:t>on major health care programs in 2020 will be </a:t>
            </a:r>
            <a:r>
              <a:rPr lang="en-US" sz="2400" b="1" dirty="0">
                <a:solidFill>
                  <a:srgbClr val="006600"/>
                </a:solidFill>
                <a:latin typeface="Constantia"/>
              </a:rPr>
              <a:t>$200 Billion </a:t>
            </a:r>
            <a:r>
              <a:rPr lang="en-US" sz="2400" b="1" dirty="0">
                <a:solidFill>
                  <a:prstClr val="black"/>
                </a:solidFill>
                <a:latin typeface="Constantia"/>
              </a:rPr>
              <a:t>lower than </a:t>
            </a:r>
            <a:r>
              <a:rPr lang="en-US" sz="2400" b="1" u="sng" dirty="0">
                <a:solidFill>
                  <a:srgbClr val="FF0000"/>
                </a:solidFill>
                <a:latin typeface="Constantia"/>
              </a:rPr>
              <a:t>predicted</a:t>
            </a:r>
            <a:r>
              <a:rPr lang="en-US" sz="2400" b="1" dirty="0">
                <a:solidFill>
                  <a:prstClr val="black"/>
                </a:solidFill>
                <a:latin typeface="Constantia"/>
              </a:rPr>
              <a:t> in 2010. </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880" y="1828800"/>
            <a:ext cx="6131719" cy="5029200"/>
          </a:xfrm>
          <a:prstGeom prst="rect">
            <a:avLst/>
          </a:prstGeom>
          <a:noFill/>
          <a:ln>
            <a:noFill/>
          </a:ln>
        </p:spPr>
      </p:pic>
    </p:spTree>
    <p:extLst>
      <p:ext uri="{BB962C8B-B14F-4D97-AF65-F5344CB8AC3E}">
        <p14:creationId xmlns:p14="http://schemas.microsoft.com/office/powerpoint/2010/main" val="25674384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Proposed in rule making</a:t>
            </a:r>
          </a:p>
          <a:p>
            <a:r>
              <a:rPr lang="en-US" b="1" dirty="0" smtClean="0"/>
              <a:t>Concurrent </a:t>
            </a:r>
            <a:r>
              <a:rPr lang="en-US" b="1" dirty="0" smtClean="0"/>
              <a:t>hospice and palliative care services along with curative care</a:t>
            </a:r>
          </a:p>
          <a:p>
            <a:r>
              <a:rPr lang="en-US" b="1" dirty="0" smtClean="0"/>
              <a:t>These </a:t>
            </a:r>
            <a:r>
              <a:rPr lang="en-US" b="1" dirty="0"/>
              <a:t>services must be available 24/7, 365 calendar days per year. </a:t>
            </a:r>
            <a:endParaRPr lang="en-US" b="1" dirty="0" smtClean="0"/>
          </a:p>
          <a:p>
            <a:r>
              <a:rPr lang="en-US" b="1" dirty="0" smtClean="0"/>
              <a:t>CMS </a:t>
            </a:r>
            <a:r>
              <a:rPr lang="en-US" b="1" dirty="0"/>
              <a:t>will pay a $400 per beneficiary per month fee to the Medicare Care Choices Model participating hospices. </a:t>
            </a:r>
          </a:p>
        </p:txBody>
      </p:sp>
      <p:sp>
        <p:nvSpPr>
          <p:cNvPr id="3" name="Title 2"/>
          <p:cNvSpPr>
            <a:spLocks noGrp="1"/>
          </p:cNvSpPr>
          <p:nvPr>
            <p:ph type="title"/>
          </p:nvPr>
        </p:nvSpPr>
        <p:spPr/>
        <p:txBody>
          <a:bodyPr/>
          <a:lstStyle/>
          <a:p>
            <a:pPr algn="ctr"/>
            <a:r>
              <a:rPr lang="en-US" sz="3200" dirty="0" smtClean="0">
                <a:solidFill>
                  <a:schemeClr val="tx1"/>
                </a:solidFill>
              </a:rPr>
              <a:t>Medicare Care Choices</a:t>
            </a:r>
            <a:endParaRPr lang="en-US" sz="3200" dirty="0">
              <a:solidFill>
                <a:schemeClr val="tx1"/>
              </a:solidFill>
            </a:endParaRPr>
          </a:p>
        </p:txBody>
      </p:sp>
    </p:spTree>
    <p:extLst>
      <p:ext uri="{BB962C8B-B14F-4D97-AF65-F5344CB8AC3E}">
        <p14:creationId xmlns:p14="http://schemas.microsoft.com/office/powerpoint/2010/main" val="2263692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ases of Transformation-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84" y="2077590"/>
            <a:ext cx="7170615" cy="4780410"/>
          </a:xfrm>
          <a:prstGeom prst="rect">
            <a:avLst/>
          </a:prstGeom>
        </p:spPr>
      </p:pic>
      <p:sp>
        <p:nvSpPr>
          <p:cNvPr id="2" name="Title 1"/>
          <p:cNvSpPr>
            <a:spLocks noGrp="1"/>
          </p:cNvSpPr>
          <p:nvPr>
            <p:ph type="title"/>
          </p:nvPr>
        </p:nvSpPr>
        <p:spPr>
          <a:xfrm>
            <a:off x="228600" y="57586"/>
            <a:ext cx="8686800" cy="519112"/>
          </a:xfrm>
        </p:spPr>
        <p:txBody>
          <a:bodyPr/>
          <a:lstStyle/>
          <a:p>
            <a:r>
              <a:rPr lang="en-US" dirty="0" smtClean="0">
                <a:latin typeface="+mj-lt"/>
              </a:rPr>
              <a:t>Transforming Clinical Practice Initiative is designed to help clinicians achieve large-scale health transformation</a:t>
            </a:r>
            <a:endParaRPr lang="en-US" dirty="0">
              <a:latin typeface="+mj-lt"/>
            </a:endParaRPr>
          </a:p>
        </p:txBody>
      </p:sp>
      <p:sp>
        <p:nvSpPr>
          <p:cNvPr id="8" name="Text Placeholder 2"/>
          <p:cNvSpPr txBox="1">
            <a:spLocks/>
          </p:cNvSpPr>
          <p:nvPr/>
        </p:nvSpPr>
        <p:spPr bwMode="auto">
          <a:xfrm>
            <a:off x="260350" y="970107"/>
            <a:ext cx="8597899" cy="17603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a:buChar char="•"/>
              <a:defRPr sz="22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a:buChar char="•"/>
              <a:defRPr kern="1200">
                <a:solidFill>
                  <a:schemeClr val="tx1"/>
                </a:solidFill>
                <a:latin typeface="Arial"/>
                <a:ea typeface="ＭＳ Ｐゴシック" charset="0"/>
                <a:cs typeface="Arial"/>
              </a:defRPr>
            </a:lvl3pPr>
            <a:lvl4pPr marL="1601788" indent="-230188" algn="l" defTabSz="457200" rtl="0" eaLnBrk="0" fontAlgn="base" hangingPunct="0">
              <a:spcBef>
                <a:spcPct val="20000"/>
              </a:spcBef>
              <a:spcAft>
                <a:spcPct val="0"/>
              </a:spcAft>
              <a:buFont typeface="Arial" pitchFamily="34" charset="0"/>
              <a:buChar char="•"/>
              <a:defRPr sz="1600" kern="1200">
                <a:solidFill>
                  <a:schemeClr val="tx1"/>
                </a:solidFill>
                <a:latin typeface="Arial"/>
                <a:ea typeface="ＭＳ Ｐゴシック" charset="0"/>
                <a:cs typeface="Arial"/>
              </a:defRPr>
            </a:lvl4pPr>
            <a:lvl5pPr marL="18288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itchFamily="34" charset="0"/>
              <a:buNone/>
            </a:pPr>
            <a:r>
              <a:rPr lang="en-US" sz="2000" dirty="0" smtClean="0">
                <a:solidFill>
                  <a:prstClr val="black"/>
                </a:solidFill>
                <a:latin typeface="Calibri"/>
              </a:rPr>
              <a:t>Two network systems will be created</a:t>
            </a:r>
          </a:p>
          <a:p>
            <a:pPr marL="800100" lvl="1" indent="-342900">
              <a:buFont typeface="+mj-lt"/>
              <a:buAutoNum type="arabicParenR"/>
            </a:pPr>
            <a:r>
              <a:rPr lang="en-US" sz="1800" b="1" dirty="0" smtClean="0">
                <a:solidFill>
                  <a:srgbClr val="4F81BD">
                    <a:lumMod val="75000"/>
                  </a:srgbClr>
                </a:solidFill>
                <a:latin typeface="Calibri"/>
              </a:rPr>
              <a:t>Practice Transformation Networks</a:t>
            </a:r>
            <a:r>
              <a:rPr lang="en-US" sz="1800" dirty="0" smtClean="0">
                <a:solidFill>
                  <a:prstClr val="black"/>
                </a:solidFill>
                <a:latin typeface="Calibri"/>
              </a:rPr>
              <a:t>: peer-based learning networks designed to coach, mentor, and assist</a:t>
            </a:r>
          </a:p>
          <a:p>
            <a:pPr marL="800100" lvl="1" indent="-342900">
              <a:buFont typeface="+mj-lt"/>
              <a:buAutoNum type="arabicParenR"/>
            </a:pPr>
            <a:r>
              <a:rPr lang="en-US" sz="1800" b="1" dirty="0" smtClean="0">
                <a:solidFill>
                  <a:srgbClr val="4F81BD">
                    <a:lumMod val="75000"/>
                  </a:srgbClr>
                </a:solidFill>
                <a:latin typeface="Calibri"/>
              </a:rPr>
              <a:t>Support and Alignment Networks</a:t>
            </a:r>
            <a:r>
              <a:rPr lang="en-US" sz="1800" dirty="0" smtClean="0">
                <a:solidFill>
                  <a:prstClr val="black"/>
                </a:solidFill>
                <a:latin typeface="Calibri"/>
              </a:rPr>
              <a:t>: provides a system for workforce development utilizing professional associations and public-private partnerships</a:t>
            </a:r>
          </a:p>
          <a:p>
            <a:endParaRPr lang="en-US" sz="2000" dirty="0">
              <a:solidFill>
                <a:prstClr val="black"/>
              </a:solidFill>
              <a:latin typeface="Calibri"/>
            </a:endParaRPr>
          </a:p>
        </p:txBody>
      </p:sp>
    </p:spTree>
    <p:extLst>
      <p:ext uri="{BB962C8B-B14F-4D97-AF65-F5344CB8AC3E}">
        <p14:creationId xmlns:p14="http://schemas.microsoft.com/office/powerpoint/2010/main" val="11060286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On </a:t>
            </a:r>
            <a:r>
              <a:rPr lang="en-US" b="1" smtClean="0"/>
              <a:t>the Horizon </a:t>
            </a:r>
            <a:endParaRPr lang="en-US" b="1" dirty="0"/>
          </a:p>
        </p:txBody>
      </p:sp>
    </p:spTree>
    <p:extLst>
      <p:ext uri="{BB962C8B-B14F-4D97-AF65-F5344CB8AC3E}">
        <p14:creationId xmlns:p14="http://schemas.microsoft.com/office/powerpoint/2010/main" val="223141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02197"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What is “MACRA”</a:t>
            </a:r>
            <a:r>
              <a:rPr lang="en-US" sz="40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a:t>
            </a:r>
            <a:r>
              <a:rPr lang="en-US" sz="30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 </a:t>
            </a:r>
            <a:endParaRPr lang="en-US" sz="30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6" name="TextBox 5"/>
          <p:cNvSpPr txBox="1"/>
          <p:nvPr/>
        </p:nvSpPr>
        <p:spPr>
          <a:xfrm>
            <a:off x="705826" y="1768638"/>
            <a:ext cx="7772400" cy="646331"/>
          </a:xfrm>
          <a:prstGeom prst="rect">
            <a:avLst/>
          </a:prstGeom>
          <a:noFill/>
        </p:spPr>
        <p:txBody>
          <a:bodyPr wrap="square" rtlCol="0">
            <a:spAutoFit/>
          </a:bodyPr>
          <a:lstStyle/>
          <a:p>
            <a:r>
              <a:rPr lang="en-US" dirty="0">
                <a:latin typeface="Segoe UI" panose="020B0502040204020203" pitchFamily="34" charset="0"/>
                <a:ea typeface="Segoe UI" panose="020B0502040204020203" pitchFamily="34" charset="0"/>
                <a:cs typeface="Segoe UI" panose="020B0502040204020203" pitchFamily="34" charset="0"/>
              </a:rPr>
              <a:t>The </a:t>
            </a:r>
            <a:r>
              <a:rPr lang="en-US" b="1" dirty="0">
                <a:latin typeface="Segoe UI" panose="020B0502040204020203" pitchFamily="34" charset="0"/>
                <a:ea typeface="Segoe UI" panose="020B0502040204020203" pitchFamily="34" charset="0"/>
                <a:cs typeface="Segoe UI" panose="020B0502040204020203" pitchFamily="34" charset="0"/>
              </a:rPr>
              <a:t>Medicare Access and CHIP Reauthorization Act of 2015 (MACRA) </a:t>
            </a:r>
            <a:r>
              <a:rPr lang="en-US" dirty="0">
                <a:latin typeface="Segoe UI Light" panose="020B0502040204020203" pitchFamily="34" charset="0"/>
              </a:rPr>
              <a:t>is a bipartisan legislation signed into law on April 16, </a:t>
            </a:r>
            <a:r>
              <a:rPr lang="en-US" dirty="0" smtClean="0">
                <a:latin typeface="Segoe UI Light" panose="020B0502040204020203" pitchFamily="34" charset="0"/>
              </a:rPr>
              <a:t>2015. </a:t>
            </a:r>
            <a:endParaRPr lang="en-US" dirty="0">
              <a:latin typeface="Segoe UI Light" panose="020B0502040204020203" pitchFamily="34" charset="0"/>
            </a:endParaRPr>
          </a:p>
        </p:txBody>
      </p:sp>
      <p:sp>
        <p:nvSpPr>
          <p:cNvPr id="7" name="Title 1"/>
          <p:cNvSpPr txBox="1">
            <a:spLocks/>
          </p:cNvSpPr>
          <p:nvPr/>
        </p:nvSpPr>
        <p:spPr>
          <a:xfrm>
            <a:off x="731226" y="2549763"/>
            <a:ext cx="3459774" cy="609601"/>
          </a:xfrm>
          <a:prstGeom prst="rect">
            <a:avLst/>
          </a:prstGeom>
          <a:solidFill>
            <a:schemeClr val="accent3">
              <a:lumMod val="20000"/>
              <a:lumOff val="80000"/>
              <a:alpha val="83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rPr>
              <a:t>What does </a:t>
            </a:r>
            <a:r>
              <a:rPr lang="en-US" sz="1800" dirty="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rPr>
              <a:t>Title I </a:t>
            </a:r>
            <a:r>
              <a:rPr lang="en-US" sz="1800" dirty="0" smtClean="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rPr>
              <a:t>of MACRA </a:t>
            </a:r>
            <a:r>
              <a:rPr lang="en-US" sz="1800" dirty="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rPr>
              <a:t>do</a:t>
            </a:r>
            <a:r>
              <a:rPr lang="en-US" sz="1800" dirty="0" smtClean="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rPr>
              <a:t>?</a:t>
            </a:r>
            <a:endParaRPr lang="en-US" sz="1800" dirty="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endParaRPr>
          </a:p>
        </p:txBody>
      </p:sp>
      <p:sp>
        <p:nvSpPr>
          <p:cNvPr id="8" name="TextBox 7"/>
          <p:cNvSpPr txBox="1"/>
          <p:nvPr/>
        </p:nvSpPr>
        <p:spPr>
          <a:xfrm>
            <a:off x="968897" y="3323187"/>
            <a:ext cx="7239000" cy="2031325"/>
          </a:xfrm>
          <a:prstGeom prst="rect">
            <a:avLst/>
          </a:prstGeom>
          <a:noFill/>
        </p:spPr>
        <p:txBody>
          <a:bodyPr wrap="square" rtlCol="0">
            <a:spAutoFit/>
          </a:bodyPr>
          <a:lstStyle/>
          <a:p>
            <a:pPr marL="742950" lvl="1" indent="-285750">
              <a:buFont typeface="Arial" panose="020B0604020202020204" pitchFamily="34" charset="0"/>
              <a:buChar char="•"/>
            </a:pPr>
            <a:r>
              <a:rPr lang="en-US" b="1" dirty="0" smtClean="0">
                <a:latin typeface="Segoe UI" panose="020B0502040204020203" pitchFamily="34" charset="0"/>
                <a:ea typeface="Segoe UI" panose="020B0502040204020203" pitchFamily="34" charset="0"/>
                <a:cs typeface="Segoe UI" panose="020B0502040204020203" pitchFamily="34" charset="0"/>
              </a:rPr>
              <a:t>Repeals</a:t>
            </a:r>
            <a:r>
              <a:rPr lang="en-US" dirty="0" smtClean="0">
                <a:latin typeface="Segoe UI Light" panose="020B0502040204020203" pitchFamily="34" charset="0"/>
              </a:rPr>
              <a:t> the </a:t>
            </a:r>
            <a:r>
              <a:rPr lang="en-US" dirty="0" smtClean="0">
                <a:latin typeface="Segoe UI Light" panose="020B0502040204020203" pitchFamily="34" charset="0"/>
                <a:ea typeface="Segoe UI" panose="020B0502040204020203" pitchFamily="34" charset="0"/>
                <a:cs typeface="Segoe UI" panose="020B0502040204020203" pitchFamily="34" charset="0"/>
              </a:rPr>
              <a:t>Sustainable Growth Rate (SGR) </a:t>
            </a:r>
            <a:r>
              <a:rPr lang="en-US" dirty="0" smtClean="0">
                <a:latin typeface="Segoe UI Light" panose="020B0502040204020203" pitchFamily="34" charset="0"/>
              </a:rPr>
              <a:t>Formula</a:t>
            </a:r>
          </a:p>
          <a:p>
            <a:pPr marL="742950" lvl="1" indent="-285750">
              <a:buFont typeface="Arial" panose="020B0604020202020204" pitchFamily="34" charset="0"/>
              <a:buChar char="•"/>
            </a:pPr>
            <a:r>
              <a:rPr lang="en-US" b="1" dirty="0" smtClean="0">
                <a:latin typeface="Segoe UI" panose="020B0502040204020203" pitchFamily="34" charset="0"/>
                <a:ea typeface="Segoe UI" panose="020B0502040204020203" pitchFamily="34" charset="0"/>
                <a:cs typeface="Segoe UI" panose="020B0502040204020203" pitchFamily="34" charset="0"/>
              </a:rPr>
              <a:t>Changes the way that Medicare </a:t>
            </a:r>
            <a:r>
              <a:rPr lang="en-US" dirty="0" smtClean="0">
                <a:latin typeface="Segoe UI Light" panose="020B0502040204020203" pitchFamily="34" charset="0"/>
                <a:ea typeface="Segoe UI" panose="020B0502040204020203" pitchFamily="34" charset="0"/>
                <a:cs typeface="Segoe UI" panose="020B0502040204020203" pitchFamily="34" charset="0"/>
              </a:rPr>
              <a:t>rewards</a:t>
            </a:r>
            <a:r>
              <a:rPr lang="en-US" b="1" dirty="0" smtClean="0">
                <a:latin typeface="Segoe UI" panose="020B0502040204020203" pitchFamily="34" charset="0"/>
                <a:ea typeface="Segoe UI" panose="020B0502040204020203" pitchFamily="34" charset="0"/>
                <a:cs typeface="Segoe UI" panose="020B0502040204020203" pitchFamily="34" charset="0"/>
              </a:rPr>
              <a:t> </a:t>
            </a:r>
            <a:r>
              <a:rPr lang="en-US" dirty="0" smtClean="0">
                <a:latin typeface="Segoe UI Light" panose="020B0502040204020203" pitchFamily="34" charset="0"/>
                <a:ea typeface="Segoe UI" panose="020B0502040204020203" pitchFamily="34" charset="0"/>
                <a:cs typeface="Segoe UI" panose="020B0502040204020203" pitchFamily="34" charset="0"/>
              </a:rPr>
              <a:t>clinicians for</a:t>
            </a:r>
            <a:r>
              <a:rPr lang="en-US" b="1" dirty="0" smtClean="0">
                <a:latin typeface="Segoe UI" panose="020B0502040204020203" pitchFamily="34" charset="0"/>
                <a:ea typeface="Segoe UI" panose="020B0502040204020203" pitchFamily="34" charset="0"/>
                <a:cs typeface="Segoe UI" panose="020B0502040204020203" pitchFamily="34" charset="0"/>
              </a:rPr>
              <a:t> value </a:t>
            </a:r>
            <a:r>
              <a:rPr lang="en-US" dirty="0" smtClean="0">
                <a:latin typeface="Segoe UI Light" panose="020B0502040204020203" pitchFamily="34" charset="0"/>
              </a:rPr>
              <a:t>over volume </a:t>
            </a:r>
          </a:p>
          <a:p>
            <a:pPr marL="742950" lvl="1" indent="-285750">
              <a:buFont typeface="Arial" panose="020B0604020202020204" pitchFamily="34" charset="0"/>
              <a:buChar char="•"/>
            </a:pPr>
            <a:r>
              <a:rPr lang="en-US" b="1" dirty="0" smtClean="0">
                <a:latin typeface="Segoe UI" panose="020B0502040204020203" pitchFamily="34" charset="0"/>
                <a:ea typeface="Segoe UI" panose="020B0502040204020203" pitchFamily="34" charset="0"/>
                <a:cs typeface="Segoe UI" panose="020B0502040204020203" pitchFamily="34" charset="0"/>
              </a:rPr>
              <a:t>Streamlines </a:t>
            </a:r>
            <a:r>
              <a:rPr lang="en-US" dirty="0" smtClean="0">
                <a:latin typeface="Segoe UI Light" panose="020B0502040204020203" pitchFamily="34" charset="0"/>
                <a:ea typeface="Segoe UI" panose="020B0502040204020203" pitchFamily="34" charset="0"/>
                <a:cs typeface="Segoe UI" panose="020B0502040204020203" pitchFamily="34" charset="0"/>
              </a:rPr>
              <a:t>multiple quality programs </a:t>
            </a:r>
            <a:r>
              <a:rPr lang="en-US" dirty="0" smtClean="0">
                <a:latin typeface="Segoe UI Light" panose="020B0502040204020203" pitchFamily="34" charset="0"/>
              </a:rPr>
              <a:t>under the new </a:t>
            </a:r>
            <a:r>
              <a:rPr lang="en-US" b="1" dirty="0" smtClean="0">
                <a:latin typeface="Segoe UI" panose="020B0502040204020203" pitchFamily="34" charset="0"/>
                <a:ea typeface="Segoe UI" panose="020B0502040204020203" pitchFamily="34" charset="0"/>
                <a:cs typeface="Segoe UI" panose="020B0502040204020203" pitchFamily="34" charset="0"/>
              </a:rPr>
              <a:t>Merit-Based Incentive Payments System (MIPS) </a:t>
            </a:r>
          </a:p>
          <a:p>
            <a:pPr marL="742950" lvl="1" indent="-285750">
              <a:buFont typeface="Arial" panose="020B0604020202020204" pitchFamily="34" charset="0"/>
              <a:buChar char="•"/>
            </a:pPr>
            <a:r>
              <a:rPr lang="en-US" dirty="0" smtClean="0">
                <a:latin typeface="Segoe UI Light" panose="020B0502040204020203" pitchFamily="34" charset="0"/>
                <a:ea typeface="Segoe UI" panose="020B0502040204020203" pitchFamily="34" charset="0"/>
                <a:cs typeface="Segoe UI" panose="020B0502040204020203" pitchFamily="34" charset="0"/>
              </a:rPr>
              <a:t>Provides </a:t>
            </a:r>
            <a:r>
              <a:rPr lang="en-US" b="1" dirty="0" smtClean="0">
                <a:latin typeface="Segoe UI" panose="020B0502040204020203" pitchFamily="34" charset="0"/>
                <a:ea typeface="Segoe UI" panose="020B0502040204020203" pitchFamily="34" charset="0"/>
                <a:cs typeface="Segoe UI" panose="020B0502040204020203" pitchFamily="34" charset="0"/>
              </a:rPr>
              <a:t>bonus payments </a:t>
            </a:r>
            <a:r>
              <a:rPr lang="en-US" dirty="0" smtClean="0">
                <a:latin typeface="Segoe UI Light" panose="020B0502040204020203" pitchFamily="34" charset="0"/>
              </a:rPr>
              <a:t>for participation in </a:t>
            </a:r>
            <a:r>
              <a:rPr lang="en-US" b="1" u="sng" dirty="0" smtClean="0">
                <a:latin typeface="Segoe UI" panose="020B0502040204020203" pitchFamily="34" charset="0"/>
                <a:ea typeface="Segoe UI" panose="020B0502040204020203" pitchFamily="34" charset="0"/>
                <a:cs typeface="Segoe UI" panose="020B0502040204020203" pitchFamily="34" charset="0"/>
              </a:rPr>
              <a:t>eligible</a:t>
            </a:r>
            <a:r>
              <a:rPr lang="en-US" b="1" dirty="0" smtClean="0">
                <a:latin typeface="Segoe UI" panose="020B0502040204020203" pitchFamily="34" charset="0"/>
                <a:ea typeface="Segoe UI" panose="020B0502040204020203" pitchFamily="34" charset="0"/>
                <a:cs typeface="Segoe UI" panose="020B0502040204020203" pitchFamily="34" charset="0"/>
              </a:rPr>
              <a:t> alternative payment models (APMs)</a:t>
            </a:r>
          </a:p>
        </p:txBody>
      </p:sp>
      <p:sp>
        <p:nvSpPr>
          <p:cNvPr id="2" name="Slide Number Placeholder 1"/>
          <p:cNvSpPr>
            <a:spLocks noGrp="1"/>
          </p:cNvSpPr>
          <p:nvPr>
            <p:ph type="sldNum" sz="quarter" idx="12"/>
          </p:nvPr>
        </p:nvSpPr>
        <p:spPr/>
        <p:txBody>
          <a:bodyPr/>
          <a:lstStyle/>
          <a:p>
            <a:fld id="{AD859515-6042-4DBC-99E0-9F999718C03D}" type="slidenum">
              <a:rPr lang="en-US" smtClean="0"/>
              <a:t>33</a:t>
            </a:fld>
            <a:endParaRPr lang="en-US" dirty="0"/>
          </a:p>
        </p:txBody>
      </p:sp>
    </p:spTree>
    <p:extLst>
      <p:ext uri="{BB962C8B-B14F-4D97-AF65-F5344CB8AC3E}">
        <p14:creationId xmlns:p14="http://schemas.microsoft.com/office/powerpoint/2010/main" val="41825880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3312" y="1981200"/>
            <a:ext cx="7725613" cy="646331"/>
          </a:xfrm>
          <a:prstGeom prst="rect">
            <a:avLst/>
          </a:prstGeom>
          <a:noFill/>
        </p:spPr>
        <p:txBody>
          <a:bodyPr wrap="square" rtlCol="0">
            <a:spAutoFit/>
          </a:bodyPr>
          <a:lstStyle/>
          <a:p>
            <a:r>
              <a:rPr lang="en-US" dirty="0" smtClean="0">
                <a:latin typeface="Segoe UI Light" panose="020B0502040204020203" pitchFamily="34" charset="0"/>
                <a:ea typeface="Segoe UI" panose="020B0502040204020203" pitchFamily="34" charset="0"/>
                <a:cs typeface="Segoe UI" panose="020B0502040204020203" pitchFamily="34" charset="0"/>
              </a:rPr>
              <a:t>A single MIPS </a:t>
            </a:r>
            <a:r>
              <a:rPr lang="en-US" b="1" dirty="0" smtClean="0">
                <a:latin typeface="Segoe UI" panose="020B0502040204020203" pitchFamily="34" charset="0"/>
                <a:ea typeface="Segoe UI" panose="020B0502040204020203" pitchFamily="34" charset="0"/>
                <a:cs typeface="Segoe UI" panose="020B0502040204020203" pitchFamily="34" charset="0"/>
              </a:rPr>
              <a:t>composite performance score </a:t>
            </a:r>
            <a:r>
              <a:rPr lang="en-US" dirty="0" smtClean="0">
                <a:latin typeface="Segoe UI Light" panose="020B0502040204020203" pitchFamily="34" charset="0"/>
                <a:ea typeface="Segoe UI" panose="020B0502040204020203" pitchFamily="34" charset="0"/>
                <a:cs typeface="Segoe UI" panose="020B0502040204020203" pitchFamily="34" charset="0"/>
              </a:rPr>
              <a:t>will factor in performance in </a:t>
            </a:r>
            <a:r>
              <a:rPr lang="en-US" b="1" dirty="0" smtClean="0">
                <a:latin typeface="Segoe UI" panose="020B0502040204020203" pitchFamily="34" charset="0"/>
                <a:ea typeface="Segoe UI" panose="020B0502040204020203" pitchFamily="34" charset="0"/>
                <a:cs typeface="Segoe UI" panose="020B0502040204020203" pitchFamily="34" charset="0"/>
              </a:rPr>
              <a:t>4 weighted performance categories</a:t>
            </a:r>
            <a:r>
              <a:rPr lang="en-US" dirty="0" smtClean="0">
                <a:latin typeface="Segoe UI Light" panose="020B0502040204020203" pitchFamily="34" charset="0"/>
                <a:ea typeface="Segoe UI" panose="020B0502040204020203" pitchFamily="34" charset="0"/>
                <a:cs typeface="Segoe UI" panose="020B0502040204020203" pitchFamily="34" charset="0"/>
              </a:rPr>
              <a:t>:</a:t>
            </a:r>
            <a:endParaRPr lang="en-US" dirty="0">
              <a:latin typeface="Segoe UI Light" panose="020B0502040204020203" pitchFamily="34" charset="0"/>
              <a:ea typeface="Segoe UI" panose="020B0502040204020203" pitchFamily="34" charset="0"/>
              <a:cs typeface="Segoe UI" panose="020B0502040204020203" pitchFamily="34" charset="0"/>
            </a:endParaRPr>
          </a:p>
        </p:txBody>
      </p:sp>
      <p:sp>
        <p:nvSpPr>
          <p:cNvPr id="23" name="Title 1"/>
          <p:cNvSpPr txBox="1">
            <a:spLocks/>
          </p:cNvSpPr>
          <p:nvPr/>
        </p:nvSpPr>
        <p:spPr>
          <a:xfrm>
            <a:off x="6549178" y="2995446"/>
            <a:ext cx="2017981" cy="1981200"/>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MIPS Composite Performance Score</a:t>
            </a:r>
            <a:endPar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7" name="Title 1"/>
          <p:cNvSpPr txBox="1">
            <a:spLocks/>
          </p:cNvSpPr>
          <p:nvPr/>
        </p:nvSpPr>
        <p:spPr>
          <a:xfrm>
            <a:off x="516964" y="4413068"/>
            <a:ext cx="1313791" cy="457200"/>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Quality</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Title 1"/>
          <p:cNvSpPr txBox="1">
            <a:spLocks/>
          </p:cNvSpPr>
          <p:nvPr/>
        </p:nvSpPr>
        <p:spPr>
          <a:xfrm>
            <a:off x="1626655" y="4456876"/>
            <a:ext cx="1610342" cy="39850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Resource use</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4308842" y="2995425"/>
            <a:ext cx="1124702" cy="1323439"/>
          </a:xfrm>
          <a:prstGeom prst="rect">
            <a:avLst/>
          </a:prstGeom>
          <a:noFill/>
        </p:spPr>
        <p:txBody>
          <a:bodyPr wrap="square" rtlCol="0">
            <a:spAutoFit/>
          </a:bodyPr>
          <a:lstStyle/>
          <a:p>
            <a:pPr algn="ctr"/>
            <a:r>
              <a:rPr lang="en-US" sz="8000" b="1" dirty="0">
                <a:solidFill>
                  <a:srgbClr val="002060"/>
                </a:solidFill>
                <a:latin typeface="Wingdings" panose="05000000000000000000" pitchFamily="2" charset="2"/>
              </a:rPr>
              <a:t>:</a:t>
            </a:r>
          </a:p>
        </p:txBody>
      </p:sp>
      <p:sp>
        <p:nvSpPr>
          <p:cNvPr id="8" name="5-Point Star 7"/>
          <p:cNvSpPr/>
          <p:nvPr/>
        </p:nvSpPr>
        <p:spPr>
          <a:xfrm>
            <a:off x="721065" y="3154575"/>
            <a:ext cx="905590" cy="917095"/>
          </a:xfrm>
          <a:prstGeom prst="star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002848" y="3397009"/>
            <a:ext cx="857956" cy="606049"/>
            <a:chOff x="3352800" y="3370576"/>
            <a:chExt cx="1179781" cy="768304"/>
          </a:xfrm>
        </p:grpSpPr>
        <p:sp>
          <p:nvSpPr>
            <p:cNvPr id="9" name="Rectangle 8"/>
            <p:cNvSpPr/>
            <p:nvPr/>
          </p:nvSpPr>
          <p:spPr>
            <a:xfrm>
              <a:off x="3352800" y="3370576"/>
              <a:ext cx="1179781" cy="768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Cross, Plus, Symbol, Sign, Addition, Health, Medicin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710585" y="3515906"/>
              <a:ext cx="464210" cy="477644"/>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TextBox 28"/>
          <p:cNvSpPr txBox="1"/>
          <p:nvPr/>
        </p:nvSpPr>
        <p:spPr>
          <a:xfrm>
            <a:off x="3061946" y="2966271"/>
            <a:ext cx="1143000" cy="1415772"/>
          </a:xfrm>
          <a:prstGeom prst="rect">
            <a:avLst/>
          </a:prstGeom>
          <a:noFill/>
        </p:spPr>
        <p:txBody>
          <a:bodyPr wrap="square" rtlCol="0">
            <a:spAutoFit/>
          </a:bodyPr>
          <a:lstStyle/>
          <a:p>
            <a:pPr algn="ctr"/>
            <a:r>
              <a:rPr lang="en-US" sz="8600" b="1" dirty="0" smtClean="0">
                <a:solidFill>
                  <a:srgbClr val="002060"/>
                </a:solidFill>
                <a:latin typeface="Wingdings 2" panose="05020102010507070707" pitchFamily="18" charset="2"/>
              </a:rPr>
              <a:t>2</a:t>
            </a:r>
            <a:endParaRPr lang="en-US" sz="8600" b="1" dirty="0">
              <a:solidFill>
                <a:srgbClr val="002060"/>
              </a:solidFill>
              <a:latin typeface="Wingdings 2" panose="05020102010507070707" pitchFamily="18" charset="2"/>
            </a:endParaRPr>
          </a:p>
        </p:txBody>
      </p:sp>
      <p:sp>
        <p:nvSpPr>
          <p:cNvPr id="30" name="TextBox 29"/>
          <p:cNvSpPr txBox="1"/>
          <p:nvPr/>
        </p:nvSpPr>
        <p:spPr>
          <a:xfrm>
            <a:off x="3264463" y="3202267"/>
            <a:ext cx="737965" cy="861774"/>
          </a:xfrm>
          <a:prstGeom prst="rect">
            <a:avLst/>
          </a:prstGeom>
          <a:noFill/>
        </p:spPr>
        <p:txBody>
          <a:bodyPr wrap="square" rtlCol="0">
            <a:spAutoFit/>
          </a:bodyPr>
          <a:lstStyle/>
          <a:p>
            <a:pPr algn="ctr"/>
            <a:r>
              <a:rPr lang="en-US" sz="5000" b="1" dirty="0">
                <a:solidFill>
                  <a:srgbClr val="002060"/>
                </a:solidFill>
                <a:latin typeface="Webdings" panose="05030102010509060703" pitchFamily="18" charset="2"/>
              </a:rPr>
              <a:t>a</a:t>
            </a:r>
          </a:p>
        </p:txBody>
      </p:sp>
      <p:sp>
        <p:nvSpPr>
          <p:cNvPr id="32" name="Title 1"/>
          <p:cNvSpPr txBox="1">
            <a:spLocks/>
          </p:cNvSpPr>
          <p:nvPr/>
        </p:nvSpPr>
        <p:spPr>
          <a:xfrm>
            <a:off x="2740500" y="4456876"/>
            <a:ext cx="1785892" cy="572324"/>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Clinical practice improvement activities</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3" name="Title 1"/>
          <p:cNvSpPr txBox="1">
            <a:spLocks/>
          </p:cNvSpPr>
          <p:nvPr/>
        </p:nvSpPr>
        <p:spPr>
          <a:xfrm>
            <a:off x="4060426" y="4543787"/>
            <a:ext cx="1730773" cy="398502"/>
          </a:xfrm>
          <a:prstGeom prst="rect">
            <a:avLst/>
          </a:prstGeom>
          <a:no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Meaningful use of certified EHR technology</a:t>
            </a:r>
            <a:endParaRPr lang="en-US" sz="14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4" name="Right Arrow 33"/>
          <p:cNvSpPr/>
          <p:nvPr/>
        </p:nvSpPr>
        <p:spPr>
          <a:xfrm>
            <a:off x="5641594" y="3793894"/>
            <a:ext cx="683814" cy="38430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How will physicians and practitioners be scored under MIPS?</a:t>
            </a:r>
            <a:endParaRPr lang="en-US" sz="25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2" name="Slide Number Placeholder 1"/>
          <p:cNvSpPr>
            <a:spLocks noGrp="1"/>
          </p:cNvSpPr>
          <p:nvPr>
            <p:ph type="sldNum" sz="quarter" idx="12"/>
          </p:nvPr>
        </p:nvSpPr>
        <p:spPr/>
        <p:txBody>
          <a:bodyPr/>
          <a:lstStyle/>
          <a:p>
            <a:fld id="{AD859515-6042-4DBC-99E0-9F999718C03D}" type="slidenum">
              <a:rPr lang="en-US" smtClean="0"/>
              <a:t>34</a:t>
            </a:fld>
            <a:endParaRPr lang="en-US" dirty="0"/>
          </a:p>
        </p:txBody>
      </p:sp>
    </p:spTree>
    <p:extLst>
      <p:ext uri="{BB962C8B-B14F-4D97-AF65-F5344CB8AC3E}">
        <p14:creationId xmlns:p14="http://schemas.microsoft.com/office/powerpoint/2010/main" val="30611399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How much can MIPS adjust payments?</a:t>
            </a:r>
            <a:endParaRPr lang="en-US" sz="25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6" name="TextBox 5"/>
          <p:cNvSpPr txBox="1"/>
          <p:nvPr/>
        </p:nvSpPr>
        <p:spPr>
          <a:xfrm>
            <a:off x="381000" y="1570672"/>
            <a:ext cx="83820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Segoe UI Light" panose="020B0502040204020203" pitchFamily="34" charset="0"/>
                <a:ea typeface="Segoe UI" panose="020B0502040204020203" pitchFamily="34" charset="0"/>
                <a:cs typeface="Segoe UI" panose="020B0502040204020203" pitchFamily="34" charset="0"/>
              </a:rPr>
              <a:t>Based on the MIPS </a:t>
            </a:r>
            <a:r>
              <a:rPr lang="en-US" b="1" dirty="0" smtClean="0">
                <a:latin typeface="Segoe UI" panose="020B0502040204020203" pitchFamily="34" charset="0"/>
                <a:ea typeface="Segoe UI" panose="020B0502040204020203" pitchFamily="34" charset="0"/>
                <a:cs typeface="Segoe UI" panose="020B0502040204020203" pitchFamily="34" charset="0"/>
              </a:rPr>
              <a:t>composite performance score</a:t>
            </a:r>
            <a:r>
              <a:rPr lang="en-US" dirty="0" smtClean="0">
                <a:latin typeface="Segoe UI Light" panose="020B0502040204020203" pitchFamily="34" charset="0"/>
                <a:ea typeface="Segoe UI" panose="020B0502040204020203" pitchFamily="34" charset="0"/>
                <a:cs typeface="Segoe UI" panose="020B0502040204020203" pitchFamily="34" charset="0"/>
              </a:rPr>
              <a:t>, physicians and practitioners will receive positive, negative, or neutral adjustments </a:t>
            </a:r>
            <a:r>
              <a:rPr lang="en-US" b="1" u="sng" dirty="0" smtClean="0">
                <a:latin typeface="Segoe UI Light" panose="020B0502040204020203" pitchFamily="34" charset="0"/>
                <a:ea typeface="Segoe UI" panose="020B0502040204020203" pitchFamily="34" charset="0"/>
                <a:cs typeface="Segoe UI" panose="020B0502040204020203" pitchFamily="34" charset="0"/>
              </a:rPr>
              <a:t>up to</a:t>
            </a:r>
            <a:r>
              <a:rPr lang="en-US" dirty="0" smtClean="0">
                <a:latin typeface="Segoe UI Light" panose="020B0502040204020203" pitchFamily="34" charset="0"/>
                <a:ea typeface="Segoe UI" panose="020B0502040204020203" pitchFamily="34" charset="0"/>
                <a:cs typeface="Segoe UI" panose="020B0502040204020203" pitchFamily="34" charset="0"/>
              </a:rPr>
              <a:t> the percentages below.</a:t>
            </a:r>
          </a:p>
          <a:p>
            <a:pPr marL="285750" indent="-285750">
              <a:buFont typeface="Arial" panose="020B0604020202020204" pitchFamily="34" charset="0"/>
              <a:buChar char="•"/>
            </a:pPr>
            <a:r>
              <a:rPr lang="en-US" dirty="0" smtClean="0">
                <a:latin typeface="Segoe UI Light" panose="020B0502040204020203" pitchFamily="34" charset="0"/>
                <a:ea typeface="Segoe UI" panose="020B0502040204020203" pitchFamily="34" charset="0"/>
                <a:cs typeface="Segoe UI" panose="020B0502040204020203" pitchFamily="34" charset="0"/>
              </a:rPr>
              <a:t>MIPS adjustments are </a:t>
            </a:r>
            <a:r>
              <a:rPr lang="en-US" b="1" dirty="0" smtClean="0">
                <a:latin typeface="Segoe UI" panose="020B0502040204020203" pitchFamily="34" charset="0"/>
                <a:ea typeface="Segoe UI" panose="020B0502040204020203" pitchFamily="34" charset="0"/>
                <a:cs typeface="Segoe UI" panose="020B0502040204020203" pitchFamily="34" charset="0"/>
              </a:rPr>
              <a:t>budget neutral</a:t>
            </a:r>
            <a:r>
              <a:rPr lang="en-US" dirty="0" smtClean="0">
                <a:latin typeface="Segoe UI Light" panose="020B0502040204020203" pitchFamily="34" charset="0"/>
                <a:ea typeface="Segoe UI" panose="020B0502040204020203" pitchFamily="34" charset="0"/>
                <a:cs typeface="Segoe UI" panose="020B0502040204020203" pitchFamily="34" charset="0"/>
              </a:rPr>
              <a:t>. A </a:t>
            </a:r>
            <a:r>
              <a:rPr lang="en-US" b="1" dirty="0" smtClean="0">
                <a:latin typeface="Segoe UI" panose="020B0502040204020203" pitchFamily="34" charset="0"/>
                <a:ea typeface="Segoe UI" panose="020B0502040204020203" pitchFamily="34" charset="0"/>
                <a:cs typeface="Segoe UI" panose="020B0502040204020203" pitchFamily="34" charset="0"/>
              </a:rPr>
              <a:t>scaling factor </a:t>
            </a:r>
            <a:r>
              <a:rPr lang="en-US" dirty="0" smtClean="0">
                <a:latin typeface="Segoe UI Light" panose="020B0502040204020203" pitchFamily="34" charset="0"/>
                <a:ea typeface="Segoe UI" panose="020B0502040204020203" pitchFamily="34" charset="0"/>
                <a:cs typeface="Segoe UI" panose="020B0502040204020203" pitchFamily="34" charset="0"/>
              </a:rPr>
              <a:t>may be applied to upward adjustments to make total </a:t>
            </a:r>
            <a:r>
              <a:rPr lang="en-US" dirty="0">
                <a:latin typeface="Segoe UI Light" panose="020B0502040204020203" pitchFamily="34" charset="0"/>
                <a:ea typeface="Segoe UI" panose="020B0502040204020203" pitchFamily="34" charset="0"/>
                <a:cs typeface="Segoe UI" panose="020B0502040204020203" pitchFamily="34" charset="0"/>
              </a:rPr>
              <a:t>upward and downward adjustments </a:t>
            </a:r>
            <a:r>
              <a:rPr lang="en-US" dirty="0" smtClean="0">
                <a:latin typeface="Segoe UI Light" panose="020B0502040204020203" pitchFamily="34" charset="0"/>
                <a:ea typeface="Segoe UI" panose="020B0502040204020203" pitchFamily="34" charset="0"/>
                <a:cs typeface="Segoe UI" panose="020B0502040204020203" pitchFamily="34" charset="0"/>
              </a:rPr>
              <a:t>equal</a:t>
            </a:r>
            <a:r>
              <a:rPr lang="en-US" dirty="0">
                <a:latin typeface="Segoe UI Light" panose="020B0502040204020203" pitchFamily="34" charset="0"/>
                <a:ea typeface="Segoe UI" panose="020B0502040204020203" pitchFamily="34" charset="0"/>
                <a:cs typeface="Segoe UI" panose="020B0502040204020203" pitchFamily="34" charset="0"/>
              </a:rPr>
              <a:t>. </a:t>
            </a:r>
          </a:p>
        </p:txBody>
      </p:sp>
      <p:sp>
        <p:nvSpPr>
          <p:cNvPr id="20" name="TextBox 19"/>
          <p:cNvSpPr txBox="1"/>
          <p:nvPr/>
        </p:nvSpPr>
        <p:spPr>
          <a:xfrm>
            <a:off x="263745" y="3573429"/>
            <a:ext cx="2479059" cy="307777"/>
          </a:xfrm>
          <a:prstGeom prst="rect">
            <a:avLst/>
          </a:prstGeom>
          <a:noFill/>
        </p:spPr>
        <p:txBody>
          <a:bodyPr wrap="square" rtlCol="0">
            <a:spAutoFit/>
          </a:bodyPr>
          <a:lstStyle/>
          <a:p>
            <a:pPr algn="ctr"/>
            <a:r>
              <a:rPr lang="en-US" sz="1400" b="1" dirty="0" smtClean="0">
                <a:latin typeface="Segoe UI Light" panose="020B0502040204020203" pitchFamily="34" charset="0"/>
              </a:rPr>
              <a:t>MAXIMUM</a:t>
            </a:r>
            <a:r>
              <a:rPr lang="en-US" sz="1400" dirty="0">
                <a:latin typeface="Segoe UI Light" panose="020B0502040204020203" pitchFamily="34" charset="0"/>
              </a:rPr>
              <a:t> </a:t>
            </a:r>
            <a:r>
              <a:rPr lang="en-US" sz="1400" dirty="0" smtClean="0">
                <a:latin typeface="Segoe UI Light" panose="020B0502040204020203" pitchFamily="34" charset="0"/>
              </a:rPr>
              <a:t>Adjustments</a:t>
            </a:r>
            <a:endParaRPr lang="en-US" sz="1400" dirty="0">
              <a:latin typeface="Segoe UI Light" panose="020B0502040204020203" pitchFamily="34" charset="0"/>
            </a:endParaRPr>
          </a:p>
        </p:txBody>
      </p:sp>
      <p:sp>
        <p:nvSpPr>
          <p:cNvPr id="21" name="Right Arrow 20"/>
          <p:cNvSpPr/>
          <p:nvPr/>
        </p:nvSpPr>
        <p:spPr>
          <a:xfrm>
            <a:off x="1503276" y="3844327"/>
            <a:ext cx="3795184" cy="38767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01208" y="4242587"/>
            <a:ext cx="766873" cy="510450"/>
          </a:xfrm>
          <a:prstGeom prst="rect">
            <a:avLst/>
          </a:prstGeom>
        </p:spPr>
      </p:pic>
      <p:sp>
        <p:nvSpPr>
          <p:cNvPr id="53" name="Title 1"/>
          <p:cNvSpPr txBox="1">
            <a:spLocks/>
          </p:cNvSpPr>
          <p:nvPr/>
        </p:nvSpPr>
        <p:spPr>
          <a:xfrm>
            <a:off x="5450859" y="3076604"/>
            <a:ext cx="1788141" cy="1896282"/>
          </a:xfrm>
          <a:prstGeom prst="rect">
            <a:avLst/>
          </a:prstGeom>
          <a:solidFill>
            <a:srgbClr val="00B0F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Adjustment to provider’s base rate of Medicare Part B  payment</a:t>
            </a:r>
          </a:p>
        </p:txBody>
      </p:sp>
      <p:sp>
        <p:nvSpPr>
          <p:cNvPr id="23" name="Title 1"/>
          <p:cNvSpPr txBox="1">
            <a:spLocks/>
          </p:cNvSpPr>
          <p:nvPr/>
        </p:nvSpPr>
        <p:spPr>
          <a:xfrm>
            <a:off x="2319562" y="5667375"/>
            <a:ext cx="4128862" cy="838200"/>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rPr>
              <a:t>Merit-Based Incentive Payment System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(MIPS)</a:t>
            </a:r>
            <a:endParaRPr lang="en-US" sz="1600" dirty="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endParaRPr>
          </a:p>
        </p:txBody>
      </p:sp>
      <p:sp>
        <p:nvSpPr>
          <p:cNvPr id="8" name="Up-Down Arrow 7"/>
          <p:cNvSpPr/>
          <p:nvPr/>
        </p:nvSpPr>
        <p:spPr>
          <a:xfrm>
            <a:off x="2783859" y="3573429"/>
            <a:ext cx="381000" cy="929465"/>
          </a:xfrm>
          <a:prstGeom prst="up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Down Arrow 21"/>
          <p:cNvSpPr/>
          <p:nvPr/>
        </p:nvSpPr>
        <p:spPr>
          <a:xfrm>
            <a:off x="3317259" y="3458071"/>
            <a:ext cx="381000" cy="1160181"/>
          </a:xfrm>
          <a:prstGeom prst="up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Down Arrow 23"/>
          <p:cNvSpPr/>
          <p:nvPr/>
        </p:nvSpPr>
        <p:spPr>
          <a:xfrm>
            <a:off x="3881502" y="3302533"/>
            <a:ext cx="381000" cy="1450504"/>
          </a:xfrm>
          <a:prstGeom prst="up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Up-Down Arrow 24"/>
          <p:cNvSpPr/>
          <p:nvPr/>
        </p:nvSpPr>
        <p:spPr>
          <a:xfrm>
            <a:off x="4423974" y="3082683"/>
            <a:ext cx="381000" cy="1890203"/>
          </a:xfrm>
          <a:prstGeom prst="up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543175" y="3118060"/>
            <a:ext cx="863643" cy="553998"/>
          </a:xfrm>
          <a:prstGeom prst="rect">
            <a:avLst/>
          </a:prstGeom>
          <a:noFill/>
        </p:spPr>
        <p:txBody>
          <a:bodyPr wrap="square" rtlCol="0">
            <a:spAutoFit/>
          </a:bodyPr>
          <a:lstStyle/>
          <a:p>
            <a:pPr algn="ctr"/>
            <a:r>
              <a:rPr lang="en-US" sz="3000" dirty="0" smtClean="0">
                <a:solidFill>
                  <a:schemeClr val="tx2">
                    <a:lumMod val="75000"/>
                  </a:schemeClr>
                </a:solidFill>
                <a:latin typeface="Aharoni" panose="02010803020104030203" pitchFamily="2" charset="-79"/>
                <a:cs typeface="Aharoni" panose="02010803020104030203" pitchFamily="2" charset="-79"/>
              </a:rPr>
              <a:t>4%</a:t>
            </a:r>
            <a:endParaRPr lang="en-US" sz="3000" dirty="0">
              <a:solidFill>
                <a:schemeClr val="tx2">
                  <a:lumMod val="75000"/>
                </a:schemeClr>
              </a:solidFill>
              <a:latin typeface="Aharoni" panose="02010803020104030203" pitchFamily="2" charset="-79"/>
              <a:cs typeface="Aharoni" panose="02010803020104030203" pitchFamily="2" charset="-79"/>
            </a:endParaRPr>
          </a:p>
        </p:txBody>
      </p:sp>
      <p:sp>
        <p:nvSpPr>
          <p:cNvPr id="27" name="TextBox 26"/>
          <p:cNvSpPr txBox="1"/>
          <p:nvPr/>
        </p:nvSpPr>
        <p:spPr>
          <a:xfrm>
            <a:off x="2993410" y="3010016"/>
            <a:ext cx="998008" cy="553998"/>
          </a:xfrm>
          <a:prstGeom prst="rect">
            <a:avLst/>
          </a:prstGeom>
          <a:noFill/>
        </p:spPr>
        <p:txBody>
          <a:bodyPr wrap="square" rtlCol="0">
            <a:spAutoFit/>
          </a:bodyPr>
          <a:lstStyle/>
          <a:p>
            <a:pPr algn="ctr"/>
            <a:r>
              <a:rPr lang="en-US" sz="3000" dirty="0" smtClean="0">
                <a:solidFill>
                  <a:schemeClr val="tx2">
                    <a:lumMod val="75000"/>
                  </a:schemeClr>
                </a:solidFill>
                <a:latin typeface="Aharoni" panose="02010803020104030203" pitchFamily="2" charset="-79"/>
                <a:cs typeface="Aharoni" panose="02010803020104030203" pitchFamily="2" charset="-79"/>
              </a:rPr>
              <a:t>5%</a:t>
            </a:r>
            <a:endParaRPr lang="en-US" sz="3000" dirty="0">
              <a:solidFill>
                <a:schemeClr val="tx2">
                  <a:lumMod val="75000"/>
                </a:schemeClr>
              </a:solidFill>
              <a:latin typeface="Aharoni" panose="02010803020104030203" pitchFamily="2" charset="-79"/>
              <a:cs typeface="Aharoni" panose="02010803020104030203" pitchFamily="2" charset="-79"/>
            </a:endParaRPr>
          </a:p>
        </p:txBody>
      </p:sp>
      <p:sp>
        <p:nvSpPr>
          <p:cNvPr id="29" name="TextBox 28"/>
          <p:cNvSpPr txBox="1"/>
          <p:nvPr/>
        </p:nvSpPr>
        <p:spPr>
          <a:xfrm>
            <a:off x="3736771" y="2831536"/>
            <a:ext cx="754332" cy="553998"/>
          </a:xfrm>
          <a:prstGeom prst="rect">
            <a:avLst/>
          </a:prstGeom>
          <a:noFill/>
        </p:spPr>
        <p:txBody>
          <a:bodyPr wrap="square" rtlCol="0">
            <a:spAutoFit/>
          </a:bodyPr>
          <a:lstStyle/>
          <a:p>
            <a:pPr algn="ctr"/>
            <a:r>
              <a:rPr lang="en-US" sz="3000" dirty="0" smtClean="0">
                <a:solidFill>
                  <a:schemeClr val="tx2">
                    <a:lumMod val="75000"/>
                  </a:schemeClr>
                </a:solidFill>
                <a:latin typeface="Aharoni" panose="02010803020104030203" pitchFamily="2" charset="-79"/>
                <a:cs typeface="Aharoni" panose="02010803020104030203" pitchFamily="2" charset="-79"/>
              </a:rPr>
              <a:t>7%</a:t>
            </a:r>
            <a:endParaRPr lang="en-US" sz="3000" dirty="0">
              <a:solidFill>
                <a:schemeClr val="tx2">
                  <a:lumMod val="75000"/>
                </a:schemeClr>
              </a:solidFill>
              <a:latin typeface="Aharoni" panose="02010803020104030203" pitchFamily="2" charset="-79"/>
              <a:cs typeface="Aharoni" panose="02010803020104030203" pitchFamily="2" charset="-79"/>
            </a:endParaRPr>
          </a:p>
        </p:txBody>
      </p:sp>
      <p:sp>
        <p:nvSpPr>
          <p:cNvPr id="31" name="TextBox 30"/>
          <p:cNvSpPr txBox="1"/>
          <p:nvPr/>
        </p:nvSpPr>
        <p:spPr>
          <a:xfrm>
            <a:off x="4267200" y="2609850"/>
            <a:ext cx="754332" cy="553998"/>
          </a:xfrm>
          <a:prstGeom prst="rect">
            <a:avLst/>
          </a:prstGeom>
          <a:noFill/>
        </p:spPr>
        <p:txBody>
          <a:bodyPr wrap="square" rtlCol="0">
            <a:spAutoFit/>
          </a:bodyPr>
          <a:lstStyle/>
          <a:p>
            <a:pPr algn="ctr"/>
            <a:r>
              <a:rPr lang="en-US" sz="3000" dirty="0">
                <a:solidFill>
                  <a:schemeClr val="tx2">
                    <a:lumMod val="75000"/>
                  </a:schemeClr>
                </a:solidFill>
                <a:latin typeface="Aharoni" panose="02010803020104030203" pitchFamily="2" charset="-79"/>
                <a:cs typeface="Aharoni" panose="02010803020104030203" pitchFamily="2" charset="-79"/>
              </a:rPr>
              <a:t>9</a:t>
            </a:r>
            <a:r>
              <a:rPr lang="en-US" sz="3000" dirty="0" smtClean="0">
                <a:solidFill>
                  <a:schemeClr val="tx2">
                    <a:lumMod val="75000"/>
                  </a:schemeClr>
                </a:solidFill>
                <a:latin typeface="Aharoni" panose="02010803020104030203" pitchFamily="2" charset="-79"/>
                <a:cs typeface="Aharoni" panose="02010803020104030203" pitchFamily="2" charset="-79"/>
              </a:rPr>
              <a:t>%</a:t>
            </a:r>
            <a:endParaRPr lang="en-US" sz="3000" dirty="0">
              <a:solidFill>
                <a:schemeClr val="tx2">
                  <a:lumMod val="75000"/>
                </a:schemeClr>
              </a:solidFill>
              <a:latin typeface="Aharoni" panose="02010803020104030203" pitchFamily="2" charset="-79"/>
              <a:cs typeface="Aharoni" panose="02010803020104030203" pitchFamily="2" charset="-79"/>
            </a:endParaRPr>
          </a:p>
        </p:txBody>
      </p:sp>
      <p:sp>
        <p:nvSpPr>
          <p:cNvPr id="33" name="TextBox 32"/>
          <p:cNvSpPr txBox="1"/>
          <p:nvPr/>
        </p:nvSpPr>
        <p:spPr>
          <a:xfrm>
            <a:off x="2319563" y="5267265"/>
            <a:ext cx="4128862" cy="400110"/>
          </a:xfrm>
          <a:prstGeom prst="rect">
            <a:avLst/>
          </a:prstGeom>
          <a:solidFill>
            <a:schemeClr val="accent1">
              <a:lumMod val="20000"/>
              <a:lumOff val="80000"/>
            </a:schemeClr>
          </a:solidFill>
        </p:spPr>
        <p:txBody>
          <a:bodyPr wrap="square" rtlCol="0">
            <a:spAutoFit/>
          </a:bodyPr>
          <a:lstStyle/>
          <a:p>
            <a:r>
              <a:rPr lang="en-US" sz="2000" b="1"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 </a:t>
            </a:r>
            <a:r>
              <a:rPr lang="en-US" sz="2000" b="1"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    2019  2020  2021  2022 </a:t>
            </a:r>
            <a:r>
              <a:rPr lang="en-US" sz="1400" b="1"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onward</a:t>
            </a:r>
            <a:endParaRPr lang="en-US" sz="2000" b="1"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2" name="Slide Number Placeholder 1"/>
          <p:cNvSpPr>
            <a:spLocks noGrp="1"/>
          </p:cNvSpPr>
          <p:nvPr>
            <p:ph type="sldNum" sz="quarter" idx="12"/>
          </p:nvPr>
        </p:nvSpPr>
        <p:spPr/>
        <p:txBody>
          <a:bodyPr/>
          <a:lstStyle/>
          <a:p>
            <a:fld id="{AD859515-6042-4DBC-99E0-9F999718C03D}" type="slidenum">
              <a:rPr lang="en-US" smtClean="0"/>
              <a:t>35</a:t>
            </a:fld>
            <a:endParaRPr lang="en-US"/>
          </a:p>
        </p:txBody>
      </p:sp>
      <p:sp>
        <p:nvSpPr>
          <p:cNvPr id="32" name="TextBox 31"/>
          <p:cNvSpPr txBox="1"/>
          <p:nvPr/>
        </p:nvSpPr>
        <p:spPr>
          <a:xfrm>
            <a:off x="2514600" y="4409363"/>
            <a:ext cx="863643" cy="553998"/>
          </a:xfrm>
          <a:prstGeom prst="rect">
            <a:avLst/>
          </a:prstGeom>
          <a:noFill/>
        </p:spPr>
        <p:txBody>
          <a:bodyPr wrap="square" rtlCol="0">
            <a:spAutoFit/>
          </a:bodyPr>
          <a:lstStyle/>
          <a:p>
            <a:pPr algn="ctr"/>
            <a:r>
              <a:rPr lang="en-US" sz="3000" dirty="0" smtClean="0">
                <a:solidFill>
                  <a:schemeClr val="tx2">
                    <a:lumMod val="75000"/>
                  </a:schemeClr>
                </a:solidFill>
                <a:latin typeface="Aharoni" panose="02010803020104030203" pitchFamily="2" charset="-79"/>
                <a:cs typeface="Aharoni" panose="02010803020104030203" pitchFamily="2" charset="-79"/>
              </a:rPr>
              <a:t>-4%</a:t>
            </a:r>
            <a:endParaRPr lang="en-US" sz="3000" dirty="0">
              <a:solidFill>
                <a:schemeClr val="tx2">
                  <a:lumMod val="75000"/>
                </a:schemeClr>
              </a:solidFill>
              <a:latin typeface="Aharoni" panose="02010803020104030203" pitchFamily="2" charset="-79"/>
              <a:cs typeface="Aharoni" panose="02010803020104030203" pitchFamily="2" charset="-79"/>
            </a:endParaRPr>
          </a:p>
        </p:txBody>
      </p:sp>
      <p:sp>
        <p:nvSpPr>
          <p:cNvPr id="35" name="TextBox 34"/>
          <p:cNvSpPr txBox="1"/>
          <p:nvPr/>
        </p:nvSpPr>
        <p:spPr>
          <a:xfrm>
            <a:off x="2974360" y="4523002"/>
            <a:ext cx="998008" cy="553998"/>
          </a:xfrm>
          <a:prstGeom prst="rect">
            <a:avLst/>
          </a:prstGeom>
          <a:noFill/>
        </p:spPr>
        <p:txBody>
          <a:bodyPr wrap="square" rtlCol="0">
            <a:spAutoFit/>
          </a:bodyPr>
          <a:lstStyle/>
          <a:p>
            <a:pPr algn="ctr"/>
            <a:r>
              <a:rPr lang="en-US" sz="3000" dirty="0" smtClean="0">
                <a:solidFill>
                  <a:schemeClr val="tx2">
                    <a:lumMod val="75000"/>
                  </a:schemeClr>
                </a:solidFill>
                <a:latin typeface="Aharoni" panose="02010803020104030203" pitchFamily="2" charset="-79"/>
                <a:cs typeface="Aharoni" panose="02010803020104030203" pitchFamily="2" charset="-79"/>
              </a:rPr>
              <a:t>-5%</a:t>
            </a:r>
            <a:endParaRPr lang="en-US" sz="3000" dirty="0">
              <a:solidFill>
                <a:schemeClr val="tx2">
                  <a:lumMod val="75000"/>
                </a:schemeClr>
              </a:solidFill>
              <a:latin typeface="Aharoni" panose="02010803020104030203" pitchFamily="2" charset="-79"/>
              <a:cs typeface="Aharoni" panose="02010803020104030203" pitchFamily="2" charset="-79"/>
            </a:endParaRPr>
          </a:p>
        </p:txBody>
      </p:sp>
      <p:sp>
        <p:nvSpPr>
          <p:cNvPr id="36" name="TextBox 35"/>
          <p:cNvSpPr txBox="1"/>
          <p:nvPr/>
        </p:nvSpPr>
        <p:spPr>
          <a:xfrm>
            <a:off x="3693520" y="4618252"/>
            <a:ext cx="754332" cy="553998"/>
          </a:xfrm>
          <a:prstGeom prst="rect">
            <a:avLst/>
          </a:prstGeom>
          <a:noFill/>
        </p:spPr>
        <p:txBody>
          <a:bodyPr wrap="square" rtlCol="0">
            <a:spAutoFit/>
          </a:bodyPr>
          <a:lstStyle/>
          <a:p>
            <a:pPr algn="ctr"/>
            <a:r>
              <a:rPr lang="en-US" sz="3000" dirty="0" smtClean="0">
                <a:solidFill>
                  <a:schemeClr val="tx2">
                    <a:lumMod val="75000"/>
                  </a:schemeClr>
                </a:solidFill>
                <a:latin typeface="Aharoni" panose="02010803020104030203" pitchFamily="2" charset="-79"/>
                <a:cs typeface="Aharoni" panose="02010803020104030203" pitchFamily="2" charset="-79"/>
              </a:rPr>
              <a:t>-7%</a:t>
            </a:r>
            <a:endParaRPr lang="en-US" sz="3000" dirty="0">
              <a:solidFill>
                <a:schemeClr val="tx2">
                  <a:lumMod val="75000"/>
                </a:schemeClr>
              </a:solidFill>
              <a:latin typeface="Aharoni" panose="02010803020104030203" pitchFamily="2" charset="-79"/>
              <a:cs typeface="Aharoni" panose="02010803020104030203" pitchFamily="2" charset="-79"/>
            </a:endParaRPr>
          </a:p>
        </p:txBody>
      </p:sp>
      <p:sp>
        <p:nvSpPr>
          <p:cNvPr id="37" name="TextBox 36"/>
          <p:cNvSpPr txBox="1"/>
          <p:nvPr/>
        </p:nvSpPr>
        <p:spPr>
          <a:xfrm>
            <a:off x="4237308" y="4792685"/>
            <a:ext cx="754332" cy="553998"/>
          </a:xfrm>
          <a:prstGeom prst="rect">
            <a:avLst/>
          </a:prstGeom>
          <a:noFill/>
        </p:spPr>
        <p:txBody>
          <a:bodyPr wrap="square" rtlCol="0">
            <a:spAutoFit/>
          </a:bodyPr>
          <a:lstStyle/>
          <a:p>
            <a:pPr algn="ctr"/>
            <a:r>
              <a:rPr lang="en-US" sz="3000" dirty="0" smtClean="0">
                <a:solidFill>
                  <a:schemeClr val="tx2">
                    <a:lumMod val="75000"/>
                  </a:schemeClr>
                </a:solidFill>
                <a:latin typeface="Aharoni" panose="02010803020104030203" pitchFamily="2" charset="-79"/>
                <a:cs typeface="Aharoni" panose="02010803020104030203" pitchFamily="2" charset="-79"/>
              </a:rPr>
              <a:t>-9%</a:t>
            </a:r>
            <a:endParaRPr lang="en-US" sz="3000" dirty="0">
              <a:solidFill>
                <a:schemeClr val="tx2">
                  <a:lumMod val="75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6235408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4572000" y="2923994"/>
            <a:ext cx="3981210" cy="19812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0070C0"/>
                </a:solidFill>
                <a:latin typeface="Aharoni" panose="02010803020104030203" pitchFamily="2" charset="-79"/>
                <a:ea typeface="Segoe UI" panose="020B0502040204020203" pitchFamily="34" charset="0"/>
                <a:cs typeface="Aharoni" panose="02010803020104030203" pitchFamily="2" charset="-79"/>
              </a:rPr>
              <a:t>Recall: How MACRA get us closer to meeting HHS payment reform goals</a:t>
            </a:r>
            <a:endParaRPr lang="en-US" sz="28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6" name="TextBox 5"/>
          <p:cNvSpPr txBox="1"/>
          <p:nvPr/>
        </p:nvSpPr>
        <p:spPr>
          <a:xfrm>
            <a:off x="4572000" y="2455707"/>
            <a:ext cx="1905000" cy="461665"/>
          </a:xfrm>
          <a:prstGeom prst="rect">
            <a:avLst/>
          </a:prstGeom>
          <a:solidFill>
            <a:srgbClr val="92D050"/>
          </a:solidFill>
        </p:spPr>
        <p:txBody>
          <a:bodyPr wrap="square" rtlCol="0">
            <a:spAutoFit/>
          </a:bodyPr>
          <a:lstStyle/>
          <a:p>
            <a:pPr algn="ctr"/>
            <a:r>
              <a:rPr lang="en-US" sz="2400" b="1" dirty="0" smtClean="0">
                <a:latin typeface="Aharoni" panose="02010803020104030203" pitchFamily="2" charset="-79"/>
                <a:ea typeface="Segoe UI" panose="020B0502040204020203" pitchFamily="34" charset="0"/>
                <a:cs typeface="Aharoni" panose="02010803020104030203" pitchFamily="2" charset="-79"/>
              </a:rPr>
              <a:t> 2016</a:t>
            </a:r>
            <a:endParaRPr lang="en-US" sz="2400" b="1" dirty="0">
              <a:latin typeface="Aharoni" panose="02010803020104030203" pitchFamily="2" charset="-79"/>
              <a:ea typeface="Segoe UI" panose="020B0502040204020203" pitchFamily="34" charset="0"/>
              <a:cs typeface="Aharoni" panose="02010803020104030203" pitchFamily="2" charset="-79"/>
            </a:endParaRPr>
          </a:p>
        </p:txBody>
      </p:sp>
      <p:sp>
        <p:nvSpPr>
          <p:cNvPr id="7" name="Oval 6"/>
          <p:cNvSpPr/>
          <p:nvPr/>
        </p:nvSpPr>
        <p:spPr>
          <a:xfrm>
            <a:off x="5005482" y="3118260"/>
            <a:ext cx="1422936" cy="1416329"/>
          </a:xfrm>
          <a:prstGeom prst="ellipse">
            <a:avLst/>
          </a:prstGeom>
          <a:solidFill>
            <a:srgbClr val="FFFF0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087520" y="3118260"/>
            <a:ext cx="1281434" cy="1287883"/>
          </a:xfrm>
          <a:prstGeom prst="ellipse">
            <a:avLst/>
          </a:prstGeom>
          <a:solidFill>
            <a:srgbClr val="92D05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24979" y="3118260"/>
            <a:ext cx="785510" cy="766365"/>
          </a:xfrm>
          <a:prstGeom prst="ellipse">
            <a:avLst/>
          </a:prstGeom>
          <a:solidFill>
            <a:srgbClr val="339A2E"/>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648210" y="2462329"/>
            <a:ext cx="1905000" cy="461665"/>
          </a:xfrm>
          <a:prstGeom prst="rect">
            <a:avLst/>
          </a:prstGeom>
          <a:solidFill>
            <a:srgbClr val="92D050"/>
          </a:solidFill>
        </p:spPr>
        <p:txBody>
          <a:bodyPr wrap="square" rtlCol="0">
            <a:spAutoFit/>
          </a:bodyPr>
          <a:lstStyle/>
          <a:p>
            <a:pPr algn="ctr"/>
            <a:r>
              <a:rPr lang="en-US" sz="2400" b="1" dirty="0" smtClean="0">
                <a:latin typeface="Aharoni" panose="02010803020104030203" pitchFamily="2" charset="-79"/>
                <a:ea typeface="Segoe UI" panose="020B0502040204020203" pitchFamily="34" charset="0"/>
                <a:cs typeface="Aharoni" panose="02010803020104030203" pitchFamily="2" charset="-79"/>
              </a:rPr>
              <a:t>2018</a:t>
            </a:r>
            <a:endParaRPr lang="en-US" sz="2400" b="1" dirty="0">
              <a:latin typeface="Aharoni" panose="02010803020104030203" pitchFamily="2" charset="-79"/>
              <a:ea typeface="Segoe UI" panose="020B0502040204020203" pitchFamily="34" charset="0"/>
              <a:cs typeface="Aharoni" panose="02010803020104030203" pitchFamily="2" charset="-79"/>
            </a:endParaRPr>
          </a:p>
        </p:txBody>
      </p:sp>
      <p:sp>
        <p:nvSpPr>
          <p:cNvPr id="14" name="Oval 13"/>
          <p:cNvSpPr/>
          <p:nvPr/>
        </p:nvSpPr>
        <p:spPr>
          <a:xfrm>
            <a:off x="6830550" y="3114182"/>
            <a:ext cx="1374991" cy="1428785"/>
          </a:xfrm>
          <a:prstGeom prst="ellipse">
            <a:avLst/>
          </a:prstGeom>
          <a:solidFill>
            <a:srgbClr val="FFFF0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865668" y="3114182"/>
            <a:ext cx="1307259" cy="1326893"/>
          </a:xfrm>
          <a:prstGeom prst="ellipse">
            <a:avLst/>
          </a:prstGeom>
          <a:solidFill>
            <a:srgbClr val="92D05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042436" y="3114182"/>
            <a:ext cx="966054" cy="965894"/>
          </a:xfrm>
          <a:prstGeom prst="ellipse">
            <a:avLst/>
          </a:prstGeom>
          <a:solidFill>
            <a:srgbClr val="339A2E"/>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596256" y="2041735"/>
            <a:ext cx="3956954" cy="307777"/>
          </a:xfrm>
          <a:prstGeom prst="rect">
            <a:avLst/>
          </a:prstGeom>
          <a:noFill/>
        </p:spPr>
        <p:txBody>
          <a:bodyPr wrap="square" rtlCol="0">
            <a:spAutoFit/>
          </a:bodyPr>
          <a:lstStyle/>
          <a:p>
            <a:pPr algn="ctr"/>
            <a:r>
              <a:rPr lang="en-US" sz="1400"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New HHS Goals:</a:t>
            </a:r>
          </a:p>
        </p:txBody>
      </p:sp>
      <p:sp>
        <p:nvSpPr>
          <p:cNvPr id="2" name="Slide Number Placeholder 1"/>
          <p:cNvSpPr>
            <a:spLocks noGrp="1"/>
          </p:cNvSpPr>
          <p:nvPr>
            <p:ph type="sldNum" sz="quarter" idx="12"/>
          </p:nvPr>
        </p:nvSpPr>
        <p:spPr/>
        <p:txBody>
          <a:bodyPr/>
          <a:lstStyle/>
          <a:p>
            <a:fld id="{AD859515-6042-4DBC-99E0-9F999718C03D}" type="slidenum">
              <a:rPr lang="en-US" smtClean="0"/>
              <a:t>36</a:t>
            </a:fld>
            <a:endParaRPr lang="en-US" dirty="0"/>
          </a:p>
        </p:txBody>
      </p:sp>
      <p:sp>
        <p:nvSpPr>
          <p:cNvPr id="45" name="TextBox 44"/>
          <p:cNvSpPr txBox="1"/>
          <p:nvPr/>
        </p:nvSpPr>
        <p:spPr>
          <a:xfrm>
            <a:off x="5373010" y="3368094"/>
            <a:ext cx="730221" cy="369332"/>
          </a:xfrm>
          <a:prstGeom prst="rect">
            <a:avLst/>
          </a:prstGeom>
          <a:noFill/>
        </p:spPr>
        <p:txBody>
          <a:bodyPr wrap="square" rtlCol="0">
            <a:spAutoFit/>
          </a:bodyPr>
          <a:lstStyle/>
          <a:p>
            <a:pPr algn="ctr"/>
            <a:r>
              <a:rPr lang="en-US" b="1" dirty="0" smtClean="0">
                <a:solidFill>
                  <a:schemeClr val="bg1">
                    <a:lumMod val="95000"/>
                  </a:schemeClr>
                </a:solidFill>
                <a:latin typeface="Aharoni" panose="02010803020104030203" pitchFamily="2" charset="-79"/>
                <a:ea typeface="Segoe UI" panose="020B0502040204020203" pitchFamily="34" charset="0"/>
                <a:cs typeface="Aharoni" panose="02010803020104030203" pitchFamily="2" charset="-79"/>
              </a:rPr>
              <a:t>30%</a:t>
            </a:r>
            <a:endParaRPr lang="en-US" b="1" dirty="0">
              <a:solidFill>
                <a:schemeClr val="bg1">
                  <a:lumMod val="9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46" name="TextBox 45"/>
          <p:cNvSpPr txBox="1"/>
          <p:nvPr/>
        </p:nvSpPr>
        <p:spPr>
          <a:xfrm>
            <a:off x="5427893" y="4032773"/>
            <a:ext cx="730221" cy="369332"/>
          </a:xfrm>
          <a:prstGeom prst="rect">
            <a:avLst/>
          </a:prstGeom>
          <a:noFill/>
        </p:spPr>
        <p:txBody>
          <a:bodyPr wrap="square" rtlCol="0">
            <a:spAutoFit/>
          </a:bodyPr>
          <a:lstStyle/>
          <a:p>
            <a:pPr algn="ctr"/>
            <a:r>
              <a:rPr lang="en-US" b="1"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85%</a:t>
            </a:r>
            <a:endParaRPr lang="en-US" b="1"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47" name="TextBox 46"/>
          <p:cNvSpPr txBox="1"/>
          <p:nvPr/>
        </p:nvSpPr>
        <p:spPr>
          <a:xfrm>
            <a:off x="7235599" y="3385288"/>
            <a:ext cx="730221" cy="369332"/>
          </a:xfrm>
          <a:prstGeom prst="rect">
            <a:avLst/>
          </a:prstGeom>
          <a:noFill/>
        </p:spPr>
        <p:txBody>
          <a:bodyPr wrap="square" rtlCol="0">
            <a:spAutoFit/>
          </a:bodyPr>
          <a:lstStyle/>
          <a:p>
            <a:pPr algn="ctr"/>
            <a:r>
              <a:rPr lang="en-US" b="1" dirty="0">
                <a:solidFill>
                  <a:schemeClr val="bg1">
                    <a:lumMod val="95000"/>
                  </a:schemeClr>
                </a:solidFill>
                <a:latin typeface="Aharoni" panose="02010803020104030203" pitchFamily="2" charset="-79"/>
                <a:ea typeface="Segoe UI" panose="020B0502040204020203" pitchFamily="34" charset="0"/>
                <a:cs typeface="Aharoni" panose="02010803020104030203" pitchFamily="2" charset="-79"/>
              </a:rPr>
              <a:t>5</a:t>
            </a:r>
            <a:r>
              <a:rPr lang="en-US" b="1" dirty="0" smtClean="0">
                <a:solidFill>
                  <a:schemeClr val="bg1">
                    <a:lumMod val="95000"/>
                  </a:schemeClr>
                </a:solidFill>
                <a:latin typeface="Aharoni" panose="02010803020104030203" pitchFamily="2" charset="-79"/>
                <a:ea typeface="Segoe UI" panose="020B0502040204020203" pitchFamily="34" charset="0"/>
                <a:cs typeface="Aharoni" panose="02010803020104030203" pitchFamily="2" charset="-79"/>
              </a:rPr>
              <a:t>0%</a:t>
            </a:r>
            <a:endParaRPr lang="en-US" b="1" dirty="0">
              <a:solidFill>
                <a:schemeClr val="bg1">
                  <a:lumMod val="9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48" name="TextBox 47"/>
          <p:cNvSpPr txBox="1"/>
          <p:nvPr/>
        </p:nvSpPr>
        <p:spPr>
          <a:xfrm>
            <a:off x="7246821" y="4032773"/>
            <a:ext cx="663837" cy="369332"/>
          </a:xfrm>
          <a:prstGeom prst="rect">
            <a:avLst/>
          </a:prstGeom>
          <a:noFill/>
        </p:spPr>
        <p:txBody>
          <a:bodyPr wrap="square" rtlCol="0">
            <a:spAutoFit/>
          </a:bodyPr>
          <a:lstStyle/>
          <a:p>
            <a:pPr algn="ctr"/>
            <a:r>
              <a:rPr lang="en-US" b="1"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90%</a:t>
            </a:r>
            <a:endParaRPr lang="en-US" b="1"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39" name="Title 1"/>
          <p:cNvSpPr txBox="1">
            <a:spLocks/>
          </p:cNvSpPr>
          <p:nvPr/>
        </p:nvSpPr>
        <p:spPr>
          <a:xfrm>
            <a:off x="760438" y="1722750"/>
            <a:ext cx="3284672" cy="1253523"/>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The Merit-based Incentive Payment System </a:t>
            </a:r>
            <a:r>
              <a:rPr lang="en-US" sz="1600" dirty="0" smtClean="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rPr>
              <a:t>helps to link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fee-for-service payments </a:t>
            </a:r>
            <a:r>
              <a:rPr lang="en-US" sz="1600" dirty="0" smtClean="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rPr>
              <a:t>to quality and value. </a:t>
            </a:r>
            <a:endParaRPr lang="en-US" sz="1600" dirty="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endParaRPr>
          </a:p>
        </p:txBody>
      </p:sp>
      <p:sp>
        <p:nvSpPr>
          <p:cNvPr id="54" name="Title 1"/>
          <p:cNvSpPr txBox="1">
            <a:spLocks/>
          </p:cNvSpPr>
          <p:nvPr/>
        </p:nvSpPr>
        <p:spPr>
          <a:xfrm>
            <a:off x="753928" y="3154035"/>
            <a:ext cx="3284672" cy="2006850"/>
          </a:xfrm>
          <a:prstGeom prst="rect">
            <a:avLst/>
          </a:prstGeom>
          <a:solidFill>
            <a:srgbClr val="339A2E">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The law also provides incentives for</a:t>
            </a:r>
            <a:r>
              <a:rPr 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participation in Alternative Payment Models</a:t>
            </a:r>
            <a:r>
              <a:rPr lang="en-US" sz="1400"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via the bonus payment for Qualifying APM Participants (QPs) and favorable scoring in MIPS for APM participants who are not QPs.  </a:t>
            </a:r>
            <a:endPar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55" name="Straight Arrow Connector 54"/>
          <p:cNvCxnSpPr>
            <a:stCxn id="39" idx="3"/>
          </p:cNvCxnSpPr>
          <p:nvPr/>
        </p:nvCxnSpPr>
        <p:spPr>
          <a:xfrm>
            <a:off x="4045110" y="2349512"/>
            <a:ext cx="1279869" cy="1387914"/>
          </a:xfrm>
          <a:prstGeom prst="straightConnector1">
            <a:avLst/>
          </a:pr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45" idx="2"/>
          </p:cNvCxnSpPr>
          <p:nvPr/>
        </p:nvCxnSpPr>
        <p:spPr>
          <a:xfrm flipV="1">
            <a:off x="4045110" y="3737426"/>
            <a:ext cx="1693011" cy="1063174"/>
          </a:xfrm>
          <a:prstGeom prst="straightConnector1">
            <a:avLst/>
          </a:pr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77658" y="5702426"/>
            <a:ext cx="456881" cy="307777"/>
          </a:xfrm>
          <a:prstGeom prst="rect">
            <a:avLst/>
          </a:prstGeom>
          <a:noFill/>
        </p:spPr>
        <p:txBody>
          <a:bodyPr wrap="square" rtlCol="0">
            <a:spAutoFit/>
          </a:bodyPr>
          <a:lstStyle/>
          <a:p>
            <a:pPr algn="ctr"/>
            <a:r>
              <a:rPr 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0%</a:t>
            </a:r>
            <a:endPar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2" name="Rectangle 31"/>
          <p:cNvSpPr/>
          <p:nvPr/>
        </p:nvSpPr>
        <p:spPr>
          <a:xfrm>
            <a:off x="621798" y="5282000"/>
            <a:ext cx="584300" cy="228600"/>
          </a:xfrm>
          <a:prstGeom prst="rect">
            <a:avLst/>
          </a:prstGeom>
          <a:solidFill>
            <a:srgbClr val="FFFF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21798" y="5572355"/>
            <a:ext cx="584300" cy="228600"/>
          </a:xfrm>
          <a:prstGeom prst="rect">
            <a:avLst/>
          </a:prstGeom>
          <a:solidFill>
            <a:srgbClr val="92D05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21798" y="5854879"/>
            <a:ext cx="584300" cy="228600"/>
          </a:xfrm>
          <a:prstGeom prst="rect">
            <a:avLst/>
          </a:prstGeom>
          <a:solidFill>
            <a:srgbClr val="339A2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315230" y="5257800"/>
            <a:ext cx="4402504" cy="276999"/>
          </a:xfrm>
          <a:prstGeom prst="rect">
            <a:avLst/>
          </a:prstGeom>
          <a:noFill/>
        </p:spPr>
        <p:txBody>
          <a:bodyPr wrap="square" rtlCol="0">
            <a:spAutoFit/>
          </a:bodyPr>
          <a:lstStyle/>
          <a:p>
            <a:r>
              <a:rPr lang="en-US" sz="1200" b="1" dirty="0" smtClean="0">
                <a:latin typeface="Segoe UI" panose="020B0502040204020203" pitchFamily="34" charset="0"/>
                <a:ea typeface="Segoe UI" panose="020B0502040204020203" pitchFamily="34" charset="0"/>
                <a:cs typeface="Segoe UI" panose="020B0502040204020203" pitchFamily="34" charset="0"/>
              </a:rPr>
              <a:t>All</a:t>
            </a:r>
            <a:r>
              <a:rPr lang="en-US" sz="1200" dirty="0" smtClean="0">
                <a:latin typeface="Segoe UI" panose="020B0502040204020203" pitchFamily="34" charset="0"/>
                <a:ea typeface="Segoe UI" panose="020B0502040204020203" pitchFamily="34" charset="0"/>
                <a:cs typeface="Segoe UI" panose="020B0502040204020203" pitchFamily="34" charset="0"/>
              </a:rPr>
              <a:t> Medicare fee-for-service (FFS) payments (Categories 1-4)</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36" name="TextBox 35"/>
          <p:cNvSpPr txBox="1"/>
          <p:nvPr/>
        </p:nvSpPr>
        <p:spPr>
          <a:xfrm>
            <a:off x="1313284" y="5534799"/>
            <a:ext cx="5113972" cy="276999"/>
          </a:xfrm>
          <a:prstGeom prst="rect">
            <a:avLst/>
          </a:prstGeom>
          <a:noFill/>
        </p:spPr>
        <p:txBody>
          <a:bodyPr wrap="square" rtlCol="0">
            <a:spAutoFit/>
          </a:bodyPr>
          <a:lstStyle/>
          <a:p>
            <a:r>
              <a:rPr lang="en-US" sz="1200" dirty="0" smtClean="0">
                <a:latin typeface="Segoe UI" panose="020B0502040204020203" pitchFamily="34" charset="0"/>
                <a:ea typeface="Segoe UI" panose="020B0502040204020203" pitchFamily="34" charset="0"/>
                <a:cs typeface="Segoe UI" panose="020B0502040204020203" pitchFamily="34" charset="0"/>
              </a:rPr>
              <a:t>Medicare </a:t>
            </a:r>
            <a:r>
              <a:rPr lang="en-US" sz="1200" b="1" dirty="0" smtClean="0">
                <a:latin typeface="Segoe UI" panose="020B0502040204020203" pitchFamily="34" charset="0"/>
                <a:ea typeface="Segoe UI" panose="020B0502040204020203" pitchFamily="34" charset="0"/>
                <a:cs typeface="Segoe UI" panose="020B0502040204020203" pitchFamily="34" charset="0"/>
              </a:rPr>
              <a:t>FFS</a:t>
            </a:r>
            <a:r>
              <a:rPr lang="en-US" sz="1200" dirty="0" smtClean="0">
                <a:latin typeface="Segoe UI" panose="020B0502040204020203" pitchFamily="34" charset="0"/>
                <a:ea typeface="Segoe UI" panose="020B0502040204020203" pitchFamily="34" charset="0"/>
                <a:cs typeface="Segoe UI" panose="020B0502040204020203" pitchFamily="34" charset="0"/>
              </a:rPr>
              <a:t> payments </a:t>
            </a:r>
            <a:r>
              <a:rPr lang="en-US" sz="1200" b="1" dirty="0" smtClean="0">
                <a:latin typeface="Segoe UI" panose="020B0502040204020203" pitchFamily="34" charset="0"/>
                <a:ea typeface="Segoe UI" panose="020B0502040204020203" pitchFamily="34" charset="0"/>
                <a:cs typeface="Segoe UI" panose="020B0502040204020203" pitchFamily="34" charset="0"/>
              </a:rPr>
              <a:t>linked to quality and value </a:t>
            </a:r>
            <a:r>
              <a:rPr lang="en-US" sz="1200" dirty="0" smtClean="0">
                <a:latin typeface="Segoe UI" panose="020B0502040204020203" pitchFamily="34" charset="0"/>
                <a:ea typeface="Segoe UI" panose="020B0502040204020203" pitchFamily="34" charset="0"/>
                <a:cs typeface="Segoe UI" panose="020B0502040204020203" pitchFamily="34" charset="0"/>
              </a:rPr>
              <a:t>(Categories </a:t>
            </a:r>
            <a:r>
              <a:rPr lang="en-US" sz="1200" dirty="0">
                <a:latin typeface="Segoe UI" panose="020B0502040204020203" pitchFamily="34" charset="0"/>
                <a:ea typeface="Segoe UI" panose="020B0502040204020203" pitchFamily="34" charset="0"/>
                <a:cs typeface="Segoe UI" panose="020B0502040204020203" pitchFamily="34" charset="0"/>
              </a:rPr>
              <a:t>2</a:t>
            </a:r>
            <a:r>
              <a:rPr lang="en-US" sz="1200" dirty="0" smtClean="0">
                <a:latin typeface="Segoe UI" panose="020B0502040204020203" pitchFamily="34" charset="0"/>
                <a:ea typeface="Segoe UI" panose="020B0502040204020203" pitchFamily="34" charset="0"/>
                <a:cs typeface="Segoe UI" panose="020B0502040204020203" pitchFamily="34" charset="0"/>
              </a:rPr>
              <a:t>-4)</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37" name="TextBox 36"/>
          <p:cNvSpPr txBox="1"/>
          <p:nvPr/>
        </p:nvSpPr>
        <p:spPr>
          <a:xfrm>
            <a:off x="1313283" y="5830679"/>
            <a:ext cx="5261449" cy="276999"/>
          </a:xfrm>
          <a:prstGeom prst="rect">
            <a:avLst/>
          </a:prstGeom>
          <a:noFill/>
        </p:spPr>
        <p:txBody>
          <a:bodyPr wrap="square" rtlCol="0">
            <a:spAutoFit/>
          </a:bodyPr>
          <a:lstStyle/>
          <a:p>
            <a:r>
              <a:rPr lang="en-US" sz="1200" dirty="0" smtClean="0">
                <a:latin typeface="Segoe UI" panose="020B0502040204020203" pitchFamily="34" charset="0"/>
                <a:ea typeface="Segoe UI" panose="020B0502040204020203" pitchFamily="34" charset="0"/>
                <a:cs typeface="Segoe UI" panose="020B0502040204020203" pitchFamily="34" charset="0"/>
              </a:rPr>
              <a:t>Medicare payments linked to quality and value </a:t>
            </a:r>
            <a:r>
              <a:rPr lang="en-US" sz="1200" b="1" dirty="0" smtClean="0">
                <a:latin typeface="Segoe UI" panose="020B0502040204020203" pitchFamily="34" charset="0"/>
                <a:ea typeface="Segoe UI" panose="020B0502040204020203" pitchFamily="34" charset="0"/>
                <a:cs typeface="Segoe UI" panose="020B0502040204020203" pitchFamily="34" charset="0"/>
              </a:rPr>
              <a:t>via APMs </a:t>
            </a:r>
            <a:r>
              <a:rPr lang="en-US" sz="1200" dirty="0" smtClean="0">
                <a:latin typeface="Segoe UI" panose="020B0502040204020203" pitchFamily="34" charset="0"/>
                <a:ea typeface="Segoe UI" panose="020B0502040204020203" pitchFamily="34" charset="0"/>
                <a:cs typeface="Segoe UI" panose="020B0502040204020203" pitchFamily="34" charset="0"/>
              </a:rPr>
              <a:t>(Categories 3-4)</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Oval 3"/>
          <p:cNvSpPr/>
          <p:nvPr/>
        </p:nvSpPr>
        <p:spPr>
          <a:xfrm>
            <a:off x="5559363" y="3125079"/>
            <a:ext cx="320040" cy="320040"/>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365443" y="3124305"/>
            <a:ext cx="320040" cy="320040"/>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53928" y="6118390"/>
            <a:ext cx="274320" cy="274320"/>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386761" y="6139910"/>
            <a:ext cx="6786166" cy="276999"/>
          </a:xfrm>
          <a:prstGeom prst="rect">
            <a:avLst/>
          </a:prstGeom>
          <a:noFill/>
        </p:spPr>
        <p:txBody>
          <a:bodyPr wrap="square" rtlCol="0">
            <a:spAutoFit/>
          </a:bodyPr>
          <a:lstStyle/>
          <a:p>
            <a:r>
              <a:rPr lang="en-US" sz="1200" b="1" dirty="0" smtClean="0">
                <a:latin typeface="Segoe UI" panose="020B0502040204020203" pitchFamily="34" charset="0"/>
                <a:ea typeface="Segoe UI" panose="020B0502040204020203" pitchFamily="34" charset="0"/>
                <a:cs typeface="Segoe UI" panose="020B0502040204020203" pitchFamily="34" charset="0"/>
              </a:rPr>
              <a:t>Medicare payments to QPs in eligible APMs under MACRA</a:t>
            </a:r>
            <a:endParaRPr lang="en-US" sz="12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649634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300" dirty="0" smtClean="0">
                <a:solidFill>
                  <a:srgbClr val="1F497D">
                    <a:lumMod val="75000"/>
                  </a:srgbClr>
                </a:solidFill>
                <a:latin typeface="Aharoni" panose="02010803020104030203" pitchFamily="2" charset="-79"/>
                <a:ea typeface="Segoe UI" panose="020B0502040204020203" pitchFamily="34" charset="0"/>
                <a:cs typeface="Aharoni" panose="02010803020104030203" pitchFamily="2" charset="-79"/>
              </a:rPr>
              <a:t>What is an </a:t>
            </a:r>
            <a:r>
              <a:rPr lang="en-US" sz="2300" dirty="0" smtClean="0">
                <a:solidFill>
                  <a:srgbClr val="0070C0"/>
                </a:solidFill>
                <a:latin typeface="Aharoni" panose="02010803020104030203" pitchFamily="2" charset="-79"/>
                <a:ea typeface="Segoe UI" panose="020B0502040204020203" pitchFamily="34" charset="0"/>
                <a:cs typeface="Aharoni" panose="02010803020104030203" pitchFamily="2" charset="-79"/>
              </a:rPr>
              <a:t>eligible</a:t>
            </a:r>
            <a:r>
              <a:rPr lang="en-US" sz="2300" dirty="0" smtClean="0">
                <a:solidFill>
                  <a:srgbClr val="1F497D">
                    <a:lumMod val="75000"/>
                  </a:srgbClr>
                </a:solidFill>
                <a:latin typeface="Aharoni" panose="02010803020104030203" pitchFamily="2" charset="-79"/>
                <a:ea typeface="Segoe UI" panose="020B0502040204020203" pitchFamily="34" charset="0"/>
                <a:cs typeface="Aharoni" panose="02010803020104030203" pitchFamily="2" charset="-79"/>
              </a:rPr>
              <a:t> APM?</a:t>
            </a:r>
            <a:endParaRPr lang="en-US" sz="2300" dirty="0">
              <a:solidFill>
                <a:srgbClr val="1F497D">
                  <a:lumMod val="75000"/>
                </a:srgbClr>
              </a:solidFill>
              <a:latin typeface="Aharoni" panose="02010803020104030203" pitchFamily="2" charset="-79"/>
              <a:ea typeface="Segoe UI" panose="020B0502040204020203" pitchFamily="34" charset="0"/>
              <a:cs typeface="Aharoni" panose="02010803020104030203" pitchFamily="2" charset="-79"/>
            </a:endParaRPr>
          </a:p>
        </p:txBody>
      </p:sp>
      <p:sp>
        <p:nvSpPr>
          <p:cNvPr id="2" name="Slide Number Placeholder 1"/>
          <p:cNvSpPr>
            <a:spLocks noGrp="1"/>
          </p:cNvSpPr>
          <p:nvPr>
            <p:ph type="sldNum" sz="quarter" idx="12"/>
          </p:nvPr>
        </p:nvSpPr>
        <p:spPr/>
        <p:txBody>
          <a:bodyPr/>
          <a:lstStyle/>
          <a:p>
            <a:fld id="{AD859515-6042-4DBC-99E0-9F999718C03D}" type="slidenum">
              <a:rPr lang="en-US" smtClean="0">
                <a:solidFill>
                  <a:prstClr val="black">
                    <a:tint val="75000"/>
                  </a:prstClr>
                </a:solidFill>
              </a:rPr>
              <a:pPr/>
              <a:t>37</a:t>
            </a:fld>
            <a:endParaRPr lang="en-US">
              <a:solidFill>
                <a:prstClr val="black">
                  <a:tint val="75000"/>
                </a:prstClr>
              </a:solidFill>
            </a:endParaRPr>
          </a:p>
        </p:txBody>
      </p:sp>
      <p:sp>
        <p:nvSpPr>
          <p:cNvPr id="14" name="Title 1"/>
          <p:cNvSpPr txBox="1">
            <a:spLocks/>
          </p:cNvSpPr>
          <p:nvPr/>
        </p:nvSpPr>
        <p:spPr>
          <a:xfrm>
            <a:off x="5486373" y="2286000"/>
            <a:ext cx="3263221" cy="1318162"/>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600" dirty="0" smtClean="0">
                <a:solidFill>
                  <a:schemeClr val="tx2"/>
                </a:solidFill>
                <a:latin typeface="Segoe UI Light" panose="020B0502040204020203" pitchFamily="34" charset="0"/>
              </a:rPr>
              <a:t>Eligible APMs are the </a:t>
            </a:r>
            <a:r>
              <a:rPr lang="en-US" sz="16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most advanced</a:t>
            </a:r>
            <a:r>
              <a:rPr lang="en-US" sz="1600" dirty="0" smtClean="0">
                <a:solidFill>
                  <a:schemeClr val="tx2"/>
                </a:solidFill>
                <a:latin typeface="Segoe UI Light" panose="020B0502040204020203" pitchFamily="34" charset="0"/>
              </a:rPr>
              <a:t> APMs that meet the following criteria according to the MACRA law:</a:t>
            </a:r>
            <a:endParaRPr lang="en-US" sz="1600" dirty="0">
              <a:solidFill>
                <a:schemeClr val="tx2"/>
              </a:solidFill>
              <a:latin typeface="Segoe UI Light" panose="020B0502040204020203" pitchFamily="34" charset="0"/>
            </a:endParaRPr>
          </a:p>
        </p:txBody>
      </p:sp>
      <p:sp>
        <p:nvSpPr>
          <p:cNvPr id="17" name="Title 1"/>
          <p:cNvSpPr txBox="1">
            <a:spLocks/>
          </p:cNvSpPr>
          <p:nvPr/>
        </p:nvSpPr>
        <p:spPr>
          <a:xfrm>
            <a:off x="5243143" y="3910714"/>
            <a:ext cx="3749682" cy="2335934"/>
          </a:xfrm>
          <a:prstGeom prst="rect">
            <a:avLst/>
          </a:prstGeom>
          <a:solidFill>
            <a:schemeClr val="tx2">
              <a:lumMod val="20000"/>
              <a:lumOff val="80000"/>
              <a:alpha val="83000"/>
            </a:scheme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01638" indent="-338138" algn="l">
              <a:spcAft>
                <a:spcPts val="600"/>
              </a:spcAft>
              <a:buFont typeface="Wingdings" panose="05000000000000000000" pitchFamily="2" charset="2"/>
              <a:buChar char="ü"/>
            </a:pPr>
            <a:r>
              <a:rPr lang="en-US" sz="1400" b="1"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Base payment on quality </a:t>
            </a:r>
            <a:r>
              <a:rPr lang="en-US" sz="1400"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measures comparable to those in MIPS</a:t>
            </a:r>
          </a:p>
          <a:p>
            <a:pPr marL="401638" indent="-338138" algn="l">
              <a:spcAft>
                <a:spcPts val="600"/>
              </a:spcAft>
              <a:buFont typeface="Wingdings" panose="05000000000000000000" pitchFamily="2" charset="2"/>
              <a:buChar char="ü"/>
            </a:pPr>
            <a:r>
              <a:rPr lang="en-US" sz="1400"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Require use of certified </a:t>
            </a:r>
            <a:r>
              <a:rPr lang="en-US" sz="1400" b="1"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EHR </a:t>
            </a:r>
            <a:r>
              <a:rPr lang="en-US" sz="1400"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technology</a:t>
            </a:r>
          </a:p>
          <a:p>
            <a:pPr marL="401638" indent="-338138" algn="l">
              <a:spcAft>
                <a:spcPts val="600"/>
              </a:spcAft>
              <a:buFont typeface="Wingdings" panose="05000000000000000000" pitchFamily="2" charset="2"/>
              <a:buChar char="ü"/>
            </a:pPr>
            <a:r>
              <a:rPr lang="en-US" sz="1400"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Either (1) bear more than nominal  </a:t>
            </a:r>
            <a:r>
              <a:rPr lang="en-US" sz="1400" b="1"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financial risk </a:t>
            </a:r>
            <a:r>
              <a:rPr lang="en-US" sz="1400"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for</a:t>
            </a:r>
            <a:r>
              <a:rPr lang="en-US" sz="1400" b="1"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 </a:t>
            </a:r>
            <a:r>
              <a:rPr lang="en-US" sz="1400"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monetary losses </a:t>
            </a:r>
            <a:r>
              <a:rPr lang="en-US" sz="1400" b="1"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OR </a:t>
            </a:r>
            <a:r>
              <a:rPr lang="en-US" sz="1400"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(2)</a:t>
            </a:r>
            <a:r>
              <a:rPr lang="en-US" sz="1400" b="1"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 </a:t>
            </a:r>
            <a:r>
              <a:rPr lang="en-US" sz="1400"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be a </a:t>
            </a:r>
            <a:r>
              <a:rPr lang="en-US" sz="1400" b="1"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medical home model expanded</a:t>
            </a:r>
            <a:r>
              <a:rPr lang="en-US" sz="1400"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 under CMMI authority </a:t>
            </a:r>
          </a:p>
        </p:txBody>
      </p:sp>
      <p:grpSp>
        <p:nvGrpSpPr>
          <p:cNvPr id="38" name="Group 37"/>
          <p:cNvGrpSpPr/>
          <p:nvPr/>
        </p:nvGrpSpPr>
        <p:grpSpPr>
          <a:xfrm>
            <a:off x="1847836" y="2301243"/>
            <a:ext cx="1028728" cy="899508"/>
            <a:chOff x="4114800" y="3185030"/>
            <a:chExt cx="1075436" cy="1016622"/>
          </a:xfrm>
        </p:grpSpPr>
        <p:pic>
          <p:nvPicPr>
            <p:cNvPr id="39" name="Picture 4" descr="Home, House, Silhouette, Icon, Buildi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14800" y="3185030"/>
              <a:ext cx="1075436" cy="10166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Cross, Plus, Symbol, Sign, Addition, Health, Medicine"/>
            <p:cNvPicPr>
              <a:picLocks noChangeAspect="1" noChangeArrowheads="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77883" y="3514132"/>
              <a:ext cx="349270" cy="3593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p:cNvGrpSpPr/>
          <p:nvPr/>
        </p:nvGrpSpPr>
        <p:grpSpPr>
          <a:xfrm>
            <a:off x="643852" y="2300819"/>
            <a:ext cx="1108748" cy="899508"/>
            <a:chOff x="4114800" y="3185030"/>
            <a:chExt cx="1075436" cy="1016622"/>
          </a:xfrm>
        </p:grpSpPr>
        <p:pic>
          <p:nvPicPr>
            <p:cNvPr id="42" name="Picture 4" descr="Home, House, Silhouette, Icon, Build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4800" y="3185030"/>
              <a:ext cx="1075436" cy="101662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Cross, Plus, Symbol, Sign, Addition, Health, Medicine"/>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77883" y="3514132"/>
              <a:ext cx="349270" cy="3593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p:cNvGrpSpPr/>
          <p:nvPr/>
        </p:nvGrpSpPr>
        <p:grpSpPr>
          <a:xfrm>
            <a:off x="2981070" y="2300819"/>
            <a:ext cx="1108748" cy="899508"/>
            <a:chOff x="4114800" y="3185030"/>
            <a:chExt cx="1075436" cy="1016622"/>
          </a:xfrm>
        </p:grpSpPr>
        <p:pic>
          <p:nvPicPr>
            <p:cNvPr id="45" name="Picture 4" descr="Home, House, Silhouette, Icon, Build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4800" y="3185030"/>
              <a:ext cx="1075436" cy="101662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Cross, Plus, Symbol, Sign, Addition, Health, Medicine"/>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77883" y="3514132"/>
              <a:ext cx="349270" cy="3593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Group 46"/>
          <p:cNvGrpSpPr/>
          <p:nvPr/>
        </p:nvGrpSpPr>
        <p:grpSpPr>
          <a:xfrm>
            <a:off x="692471" y="3460960"/>
            <a:ext cx="1108748" cy="899508"/>
            <a:chOff x="4114800" y="3185030"/>
            <a:chExt cx="1075436" cy="1016622"/>
          </a:xfrm>
        </p:grpSpPr>
        <p:pic>
          <p:nvPicPr>
            <p:cNvPr id="48" name="Picture 4" descr="Home, House, Silhouette, Icon, Build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4800" y="3185030"/>
              <a:ext cx="1075436" cy="101662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Cross, Plus, Symbol, Sign, Addition, Health, Medicine"/>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77883" y="3514132"/>
              <a:ext cx="349270" cy="3593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Group 49"/>
          <p:cNvGrpSpPr/>
          <p:nvPr/>
        </p:nvGrpSpPr>
        <p:grpSpPr>
          <a:xfrm>
            <a:off x="1872322" y="3461384"/>
            <a:ext cx="1108748" cy="899508"/>
            <a:chOff x="4114800" y="3185030"/>
            <a:chExt cx="1075436" cy="1016622"/>
          </a:xfrm>
        </p:grpSpPr>
        <p:pic>
          <p:nvPicPr>
            <p:cNvPr id="51" name="Picture 4" descr="Home, House, Silhouette, Icon, Build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4800" y="3185030"/>
              <a:ext cx="1075436" cy="101662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Cross, Plus, Symbol, Sign, Addition, Health, Medicine"/>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77883" y="3514132"/>
              <a:ext cx="349270" cy="3593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p:cNvGrpSpPr/>
          <p:nvPr/>
        </p:nvGrpSpPr>
        <p:grpSpPr>
          <a:xfrm>
            <a:off x="3061090" y="3460960"/>
            <a:ext cx="1028728" cy="899508"/>
            <a:chOff x="4114800" y="3185030"/>
            <a:chExt cx="1075436" cy="1016622"/>
          </a:xfrm>
        </p:grpSpPr>
        <p:pic>
          <p:nvPicPr>
            <p:cNvPr id="54" name="Picture 4" descr="Home, House, Silhouette, Icon, Buildi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14800" y="3185030"/>
              <a:ext cx="1075436" cy="101662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Cross, Plus, Symbol, Sign, Addition, Health, Medicine"/>
            <p:cNvPicPr>
              <a:picLocks noChangeAspect="1" noChangeArrowheads="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77883" y="3514132"/>
              <a:ext cx="349270" cy="3593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Group 55"/>
          <p:cNvGrpSpPr/>
          <p:nvPr/>
        </p:nvGrpSpPr>
        <p:grpSpPr>
          <a:xfrm>
            <a:off x="1847836" y="4587141"/>
            <a:ext cx="1108748" cy="899508"/>
            <a:chOff x="4114800" y="3185030"/>
            <a:chExt cx="1075436" cy="1016622"/>
          </a:xfrm>
        </p:grpSpPr>
        <p:pic>
          <p:nvPicPr>
            <p:cNvPr id="57" name="Picture 4" descr="Home, House, Silhouette, Icon, Build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4800" y="3185030"/>
              <a:ext cx="1075436" cy="101662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Cross, Plus, Symbol, Sign, Addition, Health, Medicine"/>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77883" y="3514132"/>
              <a:ext cx="349270" cy="3593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9" name="Group 58"/>
          <p:cNvGrpSpPr/>
          <p:nvPr/>
        </p:nvGrpSpPr>
        <p:grpSpPr>
          <a:xfrm>
            <a:off x="3021080" y="4587565"/>
            <a:ext cx="1108748" cy="899508"/>
            <a:chOff x="4114800" y="3185030"/>
            <a:chExt cx="1075436" cy="1016622"/>
          </a:xfrm>
        </p:grpSpPr>
        <p:pic>
          <p:nvPicPr>
            <p:cNvPr id="60" name="Picture 4" descr="Home, House, Silhouette, Icon, Build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4800" y="3185030"/>
              <a:ext cx="1075436" cy="101662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 descr="Cross, Plus, Symbol, Sign, Addition, Health, Medicine"/>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77883" y="3514132"/>
              <a:ext cx="349270" cy="3593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 name="Group 61"/>
          <p:cNvGrpSpPr/>
          <p:nvPr/>
        </p:nvGrpSpPr>
        <p:grpSpPr>
          <a:xfrm>
            <a:off x="722383" y="4587141"/>
            <a:ext cx="1028728" cy="899508"/>
            <a:chOff x="4114800" y="3185030"/>
            <a:chExt cx="1075436" cy="1016622"/>
          </a:xfrm>
        </p:grpSpPr>
        <p:pic>
          <p:nvPicPr>
            <p:cNvPr id="63" name="Picture 4" descr="Home, House, Silhouette, Icon, Buildi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14800" y="3185030"/>
              <a:ext cx="1075436" cy="101662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Cross, Plus, Symbol, Sign, Addition, Health, Medicine"/>
            <p:cNvPicPr>
              <a:picLocks noChangeAspect="1" noChangeArrowheads="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77883" y="3514132"/>
              <a:ext cx="349270" cy="359377"/>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65" name="Curved Connector 64"/>
          <p:cNvCxnSpPr/>
          <p:nvPr/>
        </p:nvCxnSpPr>
        <p:spPr>
          <a:xfrm rot="10800000" flipV="1">
            <a:off x="4129831" y="2863857"/>
            <a:ext cx="1357447" cy="1206271"/>
          </a:xfrm>
          <a:prstGeom prst="curvedConnector3">
            <a:avLst>
              <a:gd name="adj1" fmla="val 50000"/>
            </a:avLst>
          </a:prstGeom>
          <a:ln w="57150">
            <a:solidFill>
              <a:srgbClr val="387D2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0850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300" dirty="0" smtClean="0">
                <a:solidFill>
                  <a:srgbClr val="1F497D">
                    <a:lumMod val="75000"/>
                  </a:srgbClr>
                </a:solidFill>
                <a:latin typeface="Aharoni" panose="02010803020104030203" pitchFamily="2" charset="-79"/>
                <a:ea typeface="Segoe UI" panose="020B0502040204020203" pitchFamily="34" charset="0"/>
                <a:cs typeface="Aharoni" panose="02010803020104030203" pitchFamily="2" charset="-79"/>
              </a:rPr>
              <a:t>How do I become a </a:t>
            </a:r>
            <a:r>
              <a:rPr lang="en-US" sz="2300" dirty="0" smtClean="0">
                <a:solidFill>
                  <a:srgbClr val="0070C0"/>
                </a:solidFill>
                <a:latin typeface="Aharoni" panose="02010803020104030203" pitchFamily="2" charset="-79"/>
                <a:ea typeface="Segoe UI" panose="020B0502040204020203" pitchFamily="34" charset="0"/>
                <a:cs typeface="Aharoni" panose="02010803020104030203" pitchFamily="2" charset="-79"/>
              </a:rPr>
              <a:t>qualifying</a:t>
            </a:r>
            <a:r>
              <a:rPr lang="en-US" sz="2300" dirty="0" smtClean="0">
                <a:solidFill>
                  <a:srgbClr val="1F497D">
                    <a:lumMod val="75000"/>
                  </a:srgbClr>
                </a:solidFill>
                <a:latin typeface="Aharoni" panose="02010803020104030203" pitchFamily="2" charset="-79"/>
                <a:ea typeface="Segoe UI" panose="020B0502040204020203" pitchFamily="34" charset="0"/>
                <a:cs typeface="Aharoni" panose="02010803020104030203" pitchFamily="2" charset="-79"/>
              </a:rPr>
              <a:t> APM participant (QP)?</a:t>
            </a:r>
            <a:endParaRPr lang="en-US" sz="2300" dirty="0">
              <a:solidFill>
                <a:srgbClr val="1F497D">
                  <a:lumMod val="75000"/>
                </a:srgbClr>
              </a:solidFill>
              <a:latin typeface="Aharoni" panose="02010803020104030203" pitchFamily="2" charset="-79"/>
              <a:ea typeface="Segoe UI" panose="020B0502040204020203" pitchFamily="34" charset="0"/>
              <a:cs typeface="Aharoni" panose="02010803020104030203" pitchFamily="2" charset="-79"/>
            </a:endParaRPr>
          </a:p>
        </p:txBody>
      </p:sp>
      <p:sp>
        <p:nvSpPr>
          <p:cNvPr id="2" name="Slide Number Placeholder 1"/>
          <p:cNvSpPr>
            <a:spLocks noGrp="1"/>
          </p:cNvSpPr>
          <p:nvPr>
            <p:ph type="sldNum" sz="quarter" idx="12"/>
          </p:nvPr>
        </p:nvSpPr>
        <p:spPr/>
        <p:txBody>
          <a:bodyPr/>
          <a:lstStyle/>
          <a:p>
            <a:fld id="{AD859515-6042-4DBC-99E0-9F999718C03D}" type="slidenum">
              <a:rPr lang="en-US" smtClean="0">
                <a:solidFill>
                  <a:prstClr val="black">
                    <a:tint val="75000"/>
                  </a:prstClr>
                </a:solidFill>
              </a:rPr>
              <a:pPr/>
              <a:t>38</a:t>
            </a:fld>
            <a:endParaRPr lang="en-US">
              <a:solidFill>
                <a:prstClr val="black">
                  <a:tint val="75000"/>
                </a:prstClr>
              </a:solidFill>
            </a:endParaRPr>
          </a:p>
        </p:txBody>
      </p:sp>
      <p:sp>
        <p:nvSpPr>
          <p:cNvPr id="20" name="Title 1"/>
          <p:cNvSpPr txBox="1">
            <a:spLocks/>
          </p:cNvSpPr>
          <p:nvPr/>
        </p:nvSpPr>
        <p:spPr>
          <a:xfrm>
            <a:off x="4444710" y="1847850"/>
            <a:ext cx="4013490" cy="2276475"/>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US" sz="1400" dirty="0" smtClean="0">
                <a:solidFill>
                  <a:srgbClr val="1F497D">
                    <a:lumMod val="75000"/>
                  </a:srgbClr>
                </a:solidFill>
                <a:latin typeface="Segoe UI Light" panose="020B0502040204020203" pitchFamily="34" charset="0"/>
                <a:ea typeface="Segoe UI" panose="020B0502040204020203" pitchFamily="34" charset="0"/>
                <a:cs typeface="Segoe UI" panose="020B0502040204020203" pitchFamily="34" charset="0"/>
              </a:rPr>
              <a:t>QPs are physicians and practitioners who have </a:t>
            </a:r>
            <a:r>
              <a:rPr lang="en-US" sz="1400" dirty="0">
                <a:solidFill>
                  <a:srgbClr val="1F497D">
                    <a:lumMod val="75000"/>
                  </a:srgbClr>
                </a:solidFill>
                <a:latin typeface="Segoe UI Light" panose="020B0502040204020203" pitchFamily="34" charset="0"/>
                <a:ea typeface="Segoe UI" panose="020B0502040204020203" pitchFamily="34" charset="0"/>
                <a:cs typeface="Segoe UI" panose="020B0502040204020203" pitchFamily="34" charset="0"/>
              </a:rPr>
              <a:t>a certain </a:t>
            </a:r>
            <a:r>
              <a:rPr lang="en-US" sz="1600" b="1" dirty="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 of their patients or payments</a:t>
            </a:r>
            <a:r>
              <a:rPr lang="en-US" sz="1400" dirty="0">
                <a:solidFill>
                  <a:srgbClr val="1F497D">
                    <a:lumMod val="75000"/>
                  </a:srgbClr>
                </a:solidFill>
                <a:latin typeface="Segoe UI Light" panose="020B0502040204020203" pitchFamily="34" charset="0"/>
                <a:ea typeface="Segoe UI" panose="020B0502040204020203" pitchFamily="34" charset="0"/>
                <a:cs typeface="Segoe UI" panose="020B0502040204020203" pitchFamily="34" charset="0"/>
              </a:rPr>
              <a:t> through </a:t>
            </a:r>
            <a:r>
              <a:rPr lang="en-US" sz="1400" dirty="0" smtClean="0">
                <a:solidFill>
                  <a:srgbClr val="1F497D">
                    <a:lumMod val="75000"/>
                  </a:srgbClr>
                </a:solidFill>
                <a:latin typeface="Segoe UI Light" panose="020B0502040204020203" pitchFamily="34" charset="0"/>
                <a:ea typeface="Segoe UI" panose="020B0502040204020203" pitchFamily="34" charset="0"/>
                <a:cs typeface="Segoe UI" panose="020B0502040204020203" pitchFamily="34" charset="0"/>
              </a:rPr>
              <a:t>an </a:t>
            </a:r>
            <a:r>
              <a:rPr lang="en-US" sz="1600" b="1"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eligible</a:t>
            </a:r>
            <a:r>
              <a:rPr lang="en-US" sz="1400" dirty="0" smtClean="0">
                <a:solidFill>
                  <a:srgbClr val="1F497D">
                    <a:lumMod val="75000"/>
                  </a:srgbClr>
                </a:solidFill>
                <a:latin typeface="Segoe UI Light" panose="020B0502040204020203" pitchFamily="34" charset="0"/>
                <a:ea typeface="Segoe UI" panose="020B0502040204020203" pitchFamily="34" charset="0"/>
                <a:cs typeface="Segoe UI" panose="020B0502040204020203" pitchFamily="34" charset="0"/>
              </a:rPr>
              <a:t> APM.</a:t>
            </a:r>
            <a:endParaRPr lang="en-US" sz="1400" b="1" dirty="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endParaRPr>
          </a:p>
          <a:p>
            <a:pPr>
              <a:spcAft>
                <a:spcPts val="600"/>
              </a:spcAft>
            </a:pPr>
            <a:endParaRPr lang="en-US" sz="1400" dirty="0" smtClean="0">
              <a:solidFill>
                <a:srgbClr val="1F497D">
                  <a:lumMod val="75000"/>
                </a:srgbClr>
              </a:solidFill>
              <a:latin typeface="Segoe UI Light" panose="020B0502040204020203" pitchFamily="34" charset="0"/>
              <a:ea typeface="Segoe UI" panose="020B0502040204020203" pitchFamily="34" charset="0"/>
              <a:cs typeface="Segoe UI" panose="020B0502040204020203" pitchFamily="34" charset="0"/>
            </a:endParaRPr>
          </a:p>
          <a:p>
            <a:pPr>
              <a:spcAft>
                <a:spcPts val="600"/>
              </a:spcAft>
            </a:pPr>
            <a:r>
              <a:rPr lang="en-US" sz="1400" dirty="0" smtClean="0">
                <a:solidFill>
                  <a:srgbClr val="1F497D">
                    <a:lumMod val="75000"/>
                  </a:srgbClr>
                </a:solidFill>
                <a:latin typeface="Segoe UI Light" panose="020B0502040204020203" pitchFamily="34" charset="0"/>
                <a:ea typeface="Segoe UI" panose="020B0502040204020203" pitchFamily="34" charset="0"/>
                <a:cs typeface="Segoe UI" panose="020B0502040204020203" pitchFamily="34" charset="0"/>
              </a:rPr>
              <a:t>Beginning </a:t>
            </a:r>
            <a:r>
              <a:rPr lang="en-US" sz="1400" dirty="0">
                <a:solidFill>
                  <a:srgbClr val="1F497D">
                    <a:lumMod val="75000"/>
                  </a:srgbClr>
                </a:solidFill>
                <a:latin typeface="Segoe UI Light" panose="020B0502040204020203" pitchFamily="34" charset="0"/>
                <a:ea typeface="Segoe UI" panose="020B0502040204020203" pitchFamily="34" charset="0"/>
                <a:cs typeface="Segoe UI" panose="020B0502040204020203" pitchFamily="34" charset="0"/>
              </a:rPr>
              <a:t>in 2021, this threshold % may be reached </a:t>
            </a:r>
            <a:r>
              <a:rPr lang="en-US" sz="1400" dirty="0" smtClean="0">
                <a:solidFill>
                  <a:srgbClr val="1F497D">
                    <a:lumMod val="75000"/>
                  </a:srgbClr>
                </a:solidFill>
                <a:latin typeface="Segoe UI Light" panose="020B0502040204020203" pitchFamily="34" charset="0"/>
                <a:ea typeface="Segoe UI" panose="020B0502040204020203" pitchFamily="34" charset="0"/>
                <a:cs typeface="Segoe UI" panose="020B0502040204020203" pitchFamily="34" charset="0"/>
              </a:rPr>
              <a:t>through </a:t>
            </a:r>
            <a:r>
              <a:rPr lang="en-US" sz="1400" dirty="0">
                <a:solidFill>
                  <a:srgbClr val="1F497D">
                    <a:lumMod val="75000"/>
                  </a:srgbClr>
                </a:solidFill>
                <a:latin typeface="Segoe UI Light" panose="020B0502040204020203" pitchFamily="34" charset="0"/>
                <a:ea typeface="Segoe UI" panose="020B0502040204020203" pitchFamily="34" charset="0"/>
                <a:cs typeface="Segoe UI" panose="020B0502040204020203" pitchFamily="34" charset="0"/>
              </a:rPr>
              <a:t>a </a:t>
            </a:r>
            <a:r>
              <a:rPr lang="en-US" sz="1600" b="1" dirty="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combination</a:t>
            </a:r>
            <a:r>
              <a:rPr lang="en-US" sz="1400" dirty="0">
                <a:solidFill>
                  <a:srgbClr val="1F497D">
                    <a:lumMod val="75000"/>
                  </a:srgbClr>
                </a:solidFill>
                <a:latin typeface="Segoe UI Light" panose="020B0502040204020203" pitchFamily="34" charset="0"/>
                <a:ea typeface="Segoe UI" panose="020B0502040204020203" pitchFamily="34" charset="0"/>
                <a:cs typeface="Segoe UI" panose="020B0502040204020203" pitchFamily="34" charset="0"/>
              </a:rPr>
              <a:t> of </a:t>
            </a:r>
            <a:r>
              <a:rPr lang="en-US" sz="1400" dirty="0" smtClean="0">
                <a:solidFill>
                  <a:srgbClr val="1F497D">
                    <a:lumMod val="75000"/>
                  </a:srgbClr>
                </a:solidFill>
                <a:latin typeface="Segoe UI Light" panose="020B0502040204020203" pitchFamily="34" charset="0"/>
                <a:ea typeface="Segoe UI" panose="020B0502040204020203" pitchFamily="34" charset="0"/>
                <a:cs typeface="Segoe UI" panose="020B0502040204020203" pitchFamily="34" charset="0"/>
              </a:rPr>
              <a:t>Medicare and other </a:t>
            </a:r>
            <a:r>
              <a:rPr lang="en-US" sz="1600" b="1" dirty="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non-Medicare payer </a:t>
            </a:r>
            <a:r>
              <a:rPr lang="en-US" sz="1600" b="1" dirty="0" smtClean="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arrangements</a:t>
            </a:r>
            <a:r>
              <a:rPr lang="en-US" sz="1600" dirty="0" smtClean="0">
                <a:solidFill>
                  <a:srgbClr val="1F497D">
                    <a:lumMod val="75000"/>
                  </a:srgbClr>
                </a:solidFill>
                <a:latin typeface="Segoe UI Light" panose="020B0502040204020203" pitchFamily="34" charset="0"/>
                <a:ea typeface="Segoe UI" panose="020B0502040204020203" pitchFamily="34" charset="0"/>
                <a:cs typeface="Segoe UI" panose="020B0502040204020203" pitchFamily="34" charset="0"/>
              </a:rPr>
              <a:t>, such as private payers and Medicaid.</a:t>
            </a:r>
            <a:endParaRPr lang="en-US" sz="1600" dirty="0">
              <a:solidFill>
                <a:srgbClr val="1F497D">
                  <a:lumMod val="75000"/>
                </a:srgbClr>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18" name="Title 1"/>
          <p:cNvSpPr txBox="1">
            <a:spLocks/>
          </p:cNvSpPr>
          <p:nvPr/>
        </p:nvSpPr>
        <p:spPr>
          <a:xfrm>
            <a:off x="1567692" y="4495800"/>
            <a:ext cx="5595108" cy="1905000"/>
          </a:xfrm>
          <a:prstGeom prst="rect">
            <a:avLst/>
          </a:prstGeom>
          <a:solidFill>
            <a:schemeClr val="tx2">
              <a:lumMod val="20000"/>
              <a:lumOff val="80000"/>
              <a:alpha val="83000"/>
            </a:scheme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QPs:</a:t>
            </a:r>
          </a:p>
          <a:p>
            <a:pPr marL="342900" indent="-342900" algn="l">
              <a:buFontTx/>
              <a:buAutoNum type="arabicPeriod"/>
            </a:pPr>
            <a:r>
              <a:rPr lang="en-US" sz="1600" dirty="0">
                <a:solidFill>
                  <a:schemeClr val="tx2">
                    <a:lumMod val="75000"/>
                  </a:schemeClr>
                </a:solidFill>
                <a:latin typeface="Segoe UI Light" panose="020B0502040204020203" pitchFamily="34" charset="0"/>
                <a:ea typeface="Segoe UI" panose="020B0502040204020203" pitchFamily="34" charset="0"/>
                <a:cs typeface="Segoe UI" panose="020B0502040204020203" pitchFamily="34" charset="0"/>
              </a:rPr>
              <a:t>Are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not</a:t>
            </a:r>
            <a:r>
              <a:rPr lang="en-US" sz="1600" dirty="0" smtClean="0">
                <a:solidFill>
                  <a:schemeClr val="tx2">
                    <a:lumMod val="75000"/>
                  </a:schemeClr>
                </a:solidFill>
                <a:latin typeface="Segoe UI Light" panose="020B0502040204020203" pitchFamily="34" charset="0"/>
                <a:ea typeface="Segoe UI" panose="020B0502040204020203" pitchFamily="34" charset="0"/>
                <a:cs typeface="Segoe UI" panose="020B0502040204020203" pitchFamily="34" charset="0"/>
              </a:rPr>
              <a:t> </a:t>
            </a:r>
            <a:r>
              <a:rPr lang="en-US" sz="16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subject</a:t>
            </a:r>
            <a:r>
              <a:rPr lang="en-US" sz="1600" dirty="0" smtClean="0">
                <a:solidFill>
                  <a:schemeClr val="tx2">
                    <a:lumMod val="75000"/>
                  </a:schemeClr>
                </a:solidFill>
                <a:latin typeface="Segoe UI Light" panose="020B0502040204020203" pitchFamily="34" charset="0"/>
                <a:ea typeface="Segoe UI" panose="020B0502040204020203" pitchFamily="34" charset="0"/>
                <a:cs typeface="Segoe UI" panose="020B0502040204020203" pitchFamily="34" charset="0"/>
              </a:rPr>
              <a:t> to MIPS</a:t>
            </a:r>
            <a:endParaRPr lang="en-US" sz="1600" dirty="0">
              <a:solidFill>
                <a:schemeClr val="tx2">
                  <a:lumMod val="75000"/>
                </a:schemeClr>
              </a:solidFill>
              <a:latin typeface="Segoe UI Light" panose="020B0502040204020203" pitchFamily="34" charset="0"/>
              <a:ea typeface="Segoe UI" panose="020B0502040204020203" pitchFamily="34" charset="0"/>
              <a:cs typeface="Segoe UI" panose="020B0502040204020203" pitchFamily="34" charset="0"/>
            </a:endParaRPr>
          </a:p>
          <a:p>
            <a:pPr marL="342900" indent="-342900" algn="l">
              <a:buFontTx/>
              <a:buAutoNum type="arabicPeriod"/>
            </a:pPr>
            <a:r>
              <a:rPr lang="en-US" sz="1600" dirty="0">
                <a:solidFill>
                  <a:schemeClr val="tx2">
                    <a:lumMod val="75000"/>
                  </a:schemeClr>
                </a:solidFill>
                <a:latin typeface="Segoe UI Light" panose="020B0502040204020203" pitchFamily="34" charset="0"/>
                <a:ea typeface="Segoe UI" panose="020B0502040204020203" pitchFamily="34" charset="0"/>
                <a:cs typeface="Segoe UI" panose="020B0502040204020203" pitchFamily="34" charset="0"/>
              </a:rPr>
              <a:t>Receive 5% lump sum </a:t>
            </a: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bonus payments</a:t>
            </a:r>
            <a:r>
              <a:rPr lang="en-US" sz="1600" dirty="0">
                <a:solidFill>
                  <a:schemeClr val="tx2">
                    <a:lumMod val="75000"/>
                  </a:schemeClr>
                </a:solidFill>
                <a:latin typeface="Segoe UI Light" panose="020B0502040204020203" pitchFamily="34" charset="0"/>
                <a:ea typeface="Segoe UI" panose="020B0502040204020203" pitchFamily="34" charset="0"/>
                <a:cs typeface="Segoe UI" panose="020B0502040204020203" pitchFamily="34" charset="0"/>
              </a:rPr>
              <a:t> for years 2019-2024</a:t>
            </a:r>
          </a:p>
          <a:p>
            <a:pPr marL="342900" indent="-342900" algn="l">
              <a:buFontTx/>
              <a:buAutoNum type="arabicPeriod"/>
            </a:pPr>
            <a:r>
              <a:rPr lang="en-US" sz="1600" dirty="0">
                <a:solidFill>
                  <a:schemeClr val="tx2">
                    <a:lumMod val="75000"/>
                  </a:schemeClr>
                </a:solidFill>
                <a:latin typeface="Segoe UI Light" panose="020B0502040204020203" pitchFamily="34" charset="0"/>
                <a:ea typeface="Segoe UI" panose="020B0502040204020203" pitchFamily="34" charset="0"/>
                <a:cs typeface="Segoe UI" panose="020B0502040204020203" pitchFamily="34" charset="0"/>
              </a:rPr>
              <a:t>Receive a </a:t>
            </a:r>
            <a:r>
              <a:rPr lang="en-US" sz="1600"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higher fee schedule update </a:t>
            </a:r>
            <a:r>
              <a:rPr lang="en-US" sz="1600" dirty="0">
                <a:solidFill>
                  <a:schemeClr val="tx2">
                    <a:lumMod val="75000"/>
                  </a:schemeClr>
                </a:solidFill>
                <a:latin typeface="Segoe UI Light" panose="020B0502040204020203" pitchFamily="34" charset="0"/>
                <a:ea typeface="Segoe UI" panose="020B0502040204020203" pitchFamily="34" charset="0"/>
                <a:cs typeface="Segoe UI" panose="020B0502040204020203" pitchFamily="34" charset="0"/>
              </a:rPr>
              <a:t>for 2026 and onward</a:t>
            </a:r>
          </a:p>
        </p:txBody>
      </p:sp>
      <p:sp>
        <p:nvSpPr>
          <p:cNvPr id="4" name="Rectangle 3"/>
          <p:cNvSpPr/>
          <p:nvPr/>
        </p:nvSpPr>
        <p:spPr>
          <a:xfrm>
            <a:off x="580196" y="3251421"/>
            <a:ext cx="1452642" cy="369332"/>
          </a:xfrm>
          <a:prstGeom prst="rect">
            <a:avLst/>
          </a:prstGeom>
        </p:spPr>
        <p:txBody>
          <a:bodyPr wrap="none">
            <a:spAutoFit/>
          </a:bodyPr>
          <a:lstStyle/>
          <a:p>
            <a:pPr>
              <a:spcAft>
                <a:spcPts val="600"/>
              </a:spcAft>
            </a:pPr>
            <a:r>
              <a:rPr lang="en-US" b="1" dirty="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rPr>
              <a:t>eligible</a:t>
            </a:r>
            <a:r>
              <a:rPr lang="en-US" sz="1600" dirty="0">
                <a:solidFill>
                  <a:srgbClr val="1F497D">
                    <a:lumMod val="75000"/>
                  </a:srgbClr>
                </a:solidFill>
                <a:latin typeface="Segoe UI Light" panose="020B0502040204020203" pitchFamily="34" charset="0"/>
                <a:ea typeface="Segoe UI" panose="020B0502040204020203" pitchFamily="34" charset="0"/>
                <a:cs typeface="Segoe UI" panose="020B0502040204020203" pitchFamily="34" charset="0"/>
              </a:rPr>
              <a:t> APM</a:t>
            </a:r>
            <a:endParaRPr lang="en-US" sz="1600" b="1" dirty="0">
              <a:solidFill>
                <a:srgbClr val="1F497D">
                  <a:lumMod val="75000"/>
                </a:srgb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25" name="Straight Arrow Connector 24"/>
          <p:cNvCxnSpPr/>
          <p:nvPr/>
        </p:nvCxnSpPr>
        <p:spPr>
          <a:xfrm>
            <a:off x="1927235" y="2622577"/>
            <a:ext cx="1777990" cy="568"/>
          </a:xfrm>
          <a:prstGeom prst="straightConnector1">
            <a:avLst/>
          </a:prstGeom>
          <a:ln w="57150">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642014" y="2245215"/>
            <a:ext cx="500458" cy="1438679"/>
            <a:chOff x="3642014" y="2245215"/>
            <a:chExt cx="500458" cy="1438679"/>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20705" r="58591"/>
            <a:stretch/>
          </p:blipFill>
          <p:spPr>
            <a:xfrm>
              <a:off x="3705225" y="2245215"/>
              <a:ext cx="374037" cy="1234963"/>
            </a:xfrm>
            <a:prstGeom prst="rect">
              <a:avLst/>
            </a:prstGeom>
          </p:spPr>
        </p:pic>
        <p:sp>
          <p:nvSpPr>
            <p:cNvPr id="28" name="Rectangle 27"/>
            <p:cNvSpPr/>
            <p:nvPr/>
          </p:nvSpPr>
          <p:spPr>
            <a:xfrm>
              <a:off x="3642014" y="3314562"/>
              <a:ext cx="500458" cy="369332"/>
            </a:xfrm>
            <a:prstGeom prst="rect">
              <a:avLst/>
            </a:prstGeom>
          </p:spPr>
          <p:txBody>
            <a:bodyPr wrap="none">
              <a:spAutoFit/>
            </a:bodyPr>
            <a:lstStyle/>
            <a:p>
              <a:r>
                <a:rPr lang="en-US" b="1" dirty="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QP</a:t>
              </a:r>
              <a:endParaRPr lang="en-US" dirty="0"/>
            </a:p>
          </p:txBody>
        </p:sp>
      </p:grpSp>
      <p:grpSp>
        <p:nvGrpSpPr>
          <p:cNvPr id="15" name="Group 14"/>
          <p:cNvGrpSpPr/>
          <p:nvPr/>
        </p:nvGrpSpPr>
        <p:grpSpPr>
          <a:xfrm>
            <a:off x="713505" y="2087898"/>
            <a:ext cx="1213730" cy="1163523"/>
            <a:chOff x="4114800" y="3185030"/>
            <a:chExt cx="1075436" cy="1016622"/>
          </a:xfrm>
        </p:grpSpPr>
        <p:pic>
          <p:nvPicPr>
            <p:cNvPr id="17" name="Picture 4" descr="Home, House, Silhouette, Icon, Buildi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14800" y="3185030"/>
              <a:ext cx="1075436" cy="101662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ross, Plus, Symbol, Sign, Addition, Health, Medicine"/>
            <p:cNvPicPr>
              <a:picLocks noChangeAspect="1" noChangeArrowheads="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77883" y="3514132"/>
              <a:ext cx="349270" cy="3593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307871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381000"/>
            <a:ext cx="7772400" cy="1219200"/>
          </a:xfrm>
          <a:prstGeom prst="rect">
            <a:avLst/>
          </a:prstGeom>
          <a:solidFill>
            <a:schemeClr val="accent5">
              <a:lumMod val="20000"/>
              <a:lumOff val="80000"/>
              <a:alpha val="82000"/>
            </a:schemeClr>
          </a:solidFill>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rPr>
              <a:t>Independent PFPM Technical Advisory Committee</a:t>
            </a:r>
            <a:endParaRPr lang="en-US" sz="2800" dirty="0">
              <a:solidFill>
                <a:schemeClr val="tx2">
                  <a:lumMod val="75000"/>
                </a:schemeClr>
              </a:solidFill>
              <a:latin typeface="Aharoni" panose="02010803020104030203" pitchFamily="2" charset="-79"/>
              <a:ea typeface="Segoe UI" panose="020B0502040204020203" pitchFamily="34" charset="0"/>
              <a:cs typeface="Aharoni" panose="02010803020104030203" pitchFamily="2" charset="-79"/>
            </a:endParaRPr>
          </a:p>
        </p:txBody>
      </p:sp>
      <p:sp>
        <p:nvSpPr>
          <p:cNvPr id="8" name="TextBox 7"/>
          <p:cNvSpPr txBox="1"/>
          <p:nvPr/>
        </p:nvSpPr>
        <p:spPr>
          <a:xfrm>
            <a:off x="1452777" y="2139433"/>
            <a:ext cx="5147310" cy="369332"/>
          </a:xfrm>
          <a:prstGeom prst="rect">
            <a:avLst/>
          </a:prstGeom>
          <a:noFill/>
        </p:spPr>
        <p:txBody>
          <a:bodyPr wrap="square" rtlCol="0">
            <a:spAutoFit/>
          </a:bodyPr>
          <a:lstStyle/>
          <a:p>
            <a:pPr algn="r"/>
            <a:r>
              <a:rPr lang="en-US" b="1" dirty="0" smtClean="0">
                <a:solidFill>
                  <a:srgbClr val="0070C0"/>
                </a:solidFill>
                <a:latin typeface="Segoe UI" panose="020B0502040204020203" pitchFamily="34" charset="0"/>
                <a:ea typeface="Segoe UI" panose="020B0502040204020203" pitchFamily="34" charset="0"/>
                <a:cs typeface="Segoe UI" panose="020B0502040204020203" pitchFamily="34" charset="0"/>
              </a:rPr>
              <a:t>PFPM   =   Physician-Focused Payment Model</a:t>
            </a:r>
            <a:endParaRPr lang="en-US" b="1" dirty="0">
              <a:solidFill>
                <a:srgbClr val="0070C0"/>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Left Brace 21"/>
          <p:cNvSpPr/>
          <p:nvPr/>
        </p:nvSpPr>
        <p:spPr>
          <a:xfrm rot="16200000">
            <a:off x="4366344" y="608775"/>
            <a:ext cx="524764" cy="3942723"/>
          </a:xfrm>
          <a:prstGeom prst="leftBrace">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2535724" y="2858340"/>
            <a:ext cx="4249218" cy="523220"/>
          </a:xfrm>
          <a:prstGeom prst="rect">
            <a:avLst/>
          </a:prstGeom>
          <a:noFill/>
        </p:spPr>
        <p:txBody>
          <a:bodyPr wrap="square" rtlCol="0">
            <a:spAutoFit/>
          </a:bodyPr>
          <a:lstStyle/>
          <a:p>
            <a:pPr algn="ctr"/>
            <a:r>
              <a:rPr lang="en-US" sz="1400" dirty="0">
                <a:latin typeface="Segoe UI Light" panose="020B0502040204020203" pitchFamily="34" charset="0"/>
                <a:ea typeface="Segoe UI" panose="020B0502040204020203" pitchFamily="34" charset="0"/>
                <a:cs typeface="Segoe UI" panose="020B0502040204020203" pitchFamily="34" charset="0"/>
              </a:rPr>
              <a:t>E</a:t>
            </a:r>
            <a:r>
              <a:rPr lang="en-US" sz="1400" dirty="0" smtClean="0">
                <a:latin typeface="Segoe UI Light" panose="020B0502040204020203" pitchFamily="34" charset="0"/>
                <a:ea typeface="Segoe UI" panose="020B0502040204020203" pitchFamily="34" charset="0"/>
                <a:cs typeface="Segoe UI" panose="020B0502040204020203" pitchFamily="34" charset="0"/>
              </a:rPr>
              <a:t>ncourage new </a:t>
            </a:r>
            <a:r>
              <a:rPr lang="en-US" sz="1400" b="1" dirty="0" smtClean="0">
                <a:latin typeface="Segoe UI" panose="020B0502040204020203" pitchFamily="34" charset="0"/>
                <a:ea typeface="Segoe UI" panose="020B0502040204020203" pitchFamily="34" charset="0"/>
                <a:cs typeface="Segoe UI" panose="020B0502040204020203" pitchFamily="34" charset="0"/>
              </a:rPr>
              <a:t>APM options </a:t>
            </a:r>
            <a:r>
              <a:rPr lang="en-US" sz="1400" dirty="0" smtClean="0">
                <a:latin typeface="Segoe UI Light" panose="020B0502040204020203" pitchFamily="34" charset="0"/>
                <a:ea typeface="Segoe UI" panose="020B0502040204020203" pitchFamily="34" charset="0"/>
                <a:cs typeface="Segoe UI" panose="020B0502040204020203" pitchFamily="34" charset="0"/>
              </a:rPr>
              <a:t>for Medicare physicians and practitioners.</a:t>
            </a:r>
            <a:endParaRPr lang="en-US" sz="1400" dirty="0">
              <a:latin typeface="Segoe UI Light" panose="020B0502040204020203" pitchFamily="34" charset="0"/>
              <a:ea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2"/>
          </p:nvPr>
        </p:nvSpPr>
        <p:spPr/>
        <p:txBody>
          <a:bodyPr/>
          <a:lstStyle/>
          <a:p>
            <a:fld id="{AD859515-6042-4DBC-99E0-9F999718C03D}" type="slidenum">
              <a:rPr lang="en-US" smtClean="0"/>
              <a:t>39</a:t>
            </a:fld>
            <a:endParaRPr lang="en-US"/>
          </a:p>
        </p:txBody>
      </p:sp>
      <p:grpSp>
        <p:nvGrpSpPr>
          <p:cNvPr id="23" name="Group 22"/>
          <p:cNvGrpSpPr/>
          <p:nvPr/>
        </p:nvGrpSpPr>
        <p:grpSpPr>
          <a:xfrm>
            <a:off x="3983361" y="3411064"/>
            <a:ext cx="1236777" cy="1008885"/>
            <a:chOff x="758771" y="3517650"/>
            <a:chExt cx="1236777" cy="1008885"/>
          </a:xfrm>
        </p:grpSpPr>
        <p:grpSp>
          <p:nvGrpSpPr>
            <p:cNvPr id="28" name="Group 27"/>
            <p:cNvGrpSpPr/>
            <p:nvPr/>
          </p:nvGrpSpPr>
          <p:grpSpPr>
            <a:xfrm>
              <a:off x="1083206" y="3517650"/>
              <a:ext cx="557428" cy="622050"/>
              <a:chOff x="1295400" y="2508765"/>
              <a:chExt cx="557428" cy="622050"/>
            </a:xfrm>
          </p:grpSpPr>
          <p:pic>
            <p:nvPicPr>
              <p:cNvPr id="35" name="Picture 34"/>
              <p:cNvPicPr>
                <a:picLocks noChangeAspect="1"/>
              </p:cNvPicPr>
              <p:nvPr/>
            </p:nvPicPr>
            <p:blipFill rotWithShape="1">
              <a:blip r:embed="rId3" cstate="print">
                <a:extLst>
                  <a:ext uri="{28A0092B-C50C-407E-A947-70E740481C1C}">
                    <a14:useLocalDpi xmlns:a14="http://schemas.microsoft.com/office/drawing/2010/main" val="0"/>
                  </a:ext>
                </a:extLst>
              </a:blip>
              <a:srcRect l="20705" r="58591" b="66202"/>
              <a:stretch/>
            </p:blipFill>
            <p:spPr>
              <a:xfrm>
                <a:off x="1295400" y="2508765"/>
                <a:ext cx="557428" cy="622050"/>
              </a:xfrm>
              <a:prstGeom prst="rect">
                <a:avLst/>
              </a:prstGeom>
            </p:spPr>
          </p:pic>
          <p:pic>
            <p:nvPicPr>
              <p:cNvPr id="36" name="Picture 6" descr="Cross, Plus, Symbol, Sign, Addition, Health, Medicine"/>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497914" y="2974005"/>
                <a:ext cx="152400" cy="1568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1438120" y="3904485"/>
              <a:ext cx="557428" cy="622050"/>
              <a:chOff x="1295400" y="2508765"/>
              <a:chExt cx="557428" cy="622050"/>
            </a:xfrm>
          </p:grpSpPr>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l="20705" r="58591" b="66202"/>
              <a:stretch/>
            </p:blipFill>
            <p:spPr>
              <a:xfrm>
                <a:off x="1295400" y="2508765"/>
                <a:ext cx="557428" cy="622050"/>
              </a:xfrm>
              <a:prstGeom prst="rect">
                <a:avLst/>
              </a:prstGeom>
            </p:spPr>
          </p:pic>
          <p:pic>
            <p:nvPicPr>
              <p:cNvPr id="34" name="Picture 6" descr="Cross, Plus, Symbol, Sign, Addition, Health, Medicine"/>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497914" y="2974005"/>
                <a:ext cx="152400" cy="1568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758771" y="3904485"/>
              <a:ext cx="557428" cy="622050"/>
              <a:chOff x="1295400" y="2508765"/>
              <a:chExt cx="557428" cy="622050"/>
            </a:xfrm>
          </p:grpSpPr>
          <p:pic>
            <p:nvPicPr>
              <p:cNvPr id="31" name="Picture 30"/>
              <p:cNvPicPr>
                <a:picLocks noChangeAspect="1"/>
              </p:cNvPicPr>
              <p:nvPr/>
            </p:nvPicPr>
            <p:blipFill rotWithShape="1">
              <a:blip r:embed="rId3" cstate="print">
                <a:extLst>
                  <a:ext uri="{28A0092B-C50C-407E-A947-70E740481C1C}">
                    <a14:useLocalDpi xmlns:a14="http://schemas.microsoft.com/office/drawing/2010/main" val="0"/>
                  </a:ext>
                </a:extLst>
              </a:blip>
              <a:srcRect l="20705" r="58591" b="66202"/>
              <a:stretch/>
            </p:blipFill>
            <p:spPr>
              <a:xfrm>
                <a:off x="1295400" y="2508765"/>
                <a:ext cx="557428" cy="622050"/>
              </a:xfrm>
              <a:prstGeom prst="rect">
                <a:avLst/>
              </a:prstGeom>
            </p:spPr>
          </p:pic>
          <p:pic>
            <p:nvPicPr>
              <p:cNvPr id="32" name="Picture 6" descr="Cross, Plus, Symbol, Sign, Addition, Health, Medicine"/>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497914" y="2974005"/>
                <a:ext cx="152400" cy="15681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7" name="Title 1"/>
          <p:cNvSpPr txBox="1">
            <a:spLocks/>
          </p:cNvSpPr>
          <p:nvPr/>
        </p:nvSpPr>
        <p:spPr>
          <a:xfrm>
            <a:off x="3766185" y="4570144"/>
            <a:ext cx="1640650" cy="1283340"/>
          </a:xfrm>
          <a:prstGeom prst="rect">
            <a:avLst/>
          </a:prstGeom>
          <a:solidFill>
            <a:srgbClr val="92D050">
              <a:alpha val="83000"/>
            </a:srgbClr>
          </a:solidFill>
          <a:effectLst/>
        </p:spPr>
        <p:txBody>
          <a:bodyPr vert="horz" lIns="274320" tIns="91440" rIns="27432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tx2">
                    <a:lumMod val="75000"/>
                  </a:schemeClr>
                </a:solidFill>
                <a:latin typeface="Segoe UI" panose="020B0502040204020203" pitchFamily="34" charset="0"/>
                <a:ea typeface="Segoe UI" panose="020B0502040204020203" pitchFamily="34" charset="0"/>
                <a:cs typeface="Segoe UI" panose="020B0502040204020203" pitchFamily="34" charset="0"/>
              </a:rPr>
              <a:t>Technical Advisory Committee</a:t>
            </a:r>
          </a:p>
          <a:p>
            <a:r>
              <a:rPr lang="en-US" sz="1400" dirty="0" smtClean="0">
                <a:solidFill>
                  <a:schemeClr val="tx2">
                    <a:lumMod val="75000"/>
                  </a:schemeClr>
                </a:solidFill>
                <a:latin typeface="Segoe UI Light" panose="020B0502040204020203" pitchFamily="34" charset="0"/>
                <a:ea typeface="Segoe UI" panose="020B0502040204020203" pitchFamily="34" charset="0"/>
                <a:cs typeface="Segoe UI" panose="020B0502040204020203" pitchFamily="34" charset="0"/>
              </a:rPr>
              <a:t>(11 appointed care delivery experts)</a:t>
            </a:r>
            <a:endParaRPr lang="en-US" sz="1400" dirty="0">
              <a:solidFill>
                <a:schemeClr val="tx2">
                  <a:lumMod val="75000"/>
                </a:schemeClr>
              </a:solidFill>
              <a:latin typeface="Segoe UI Light" panose="020B0502040204020203" pitchFamily="34" charset="0"/>
              <a:ea typeface="Segoe UI" panose="020B0502040204020203" pitchFamily="34" charset="0"/>
              <a:cs typeface="Aharoni" panose="02010803020104030203" pitchFamily="2" charset="-79"/>
            </a:endParaRPr>
          </a:p>
        </p:txBody>
      </p:sp>
      <p:sp>
        <p:nvSpPr>
          <p:cNvPr id="38" name="TextBox 37"/>
          <p:cNvSpPr txBox="1"/>
          <p:nvPr/>
        </p:nvSpPr>
        <p:spPr>
          <a:xfrm>
            <a:off x="1371600" y="5072416"/>
            <a:ext cx="1828800" cy="523220"/>
          </a:xfrm>
          <a:prstGeom prst="rect">
            <a:avLst/>
          </a:prstGeom>
          <a:noFill/>
        </p:spPr>
        <p:txBody>
          <a:bodyPr wrap="square" rtlCol="0">
            <a:spAutoFit/>
          </a:bodyPr>
          <a:lstStyle/>
          <a:p>
            <a:pPr algn="ctr"/>
            <a:r>
              <a:rPr lang="en-US" sz="1400" b="1" dirty="0" smtClean="0">
                <a:latin typeface="Segoe UI" panose="020B0502040204020203" pitchFamily="34" charset="0"/>
                <a:ea typeface="Segoe UI" panose="020B0502040204020203" pitchFamily="34" charset="0"/>
                <a:cs typeface="Segoe UI" panose="020B0502040204020203" pitchFamily="34" charset="0"/>
              </a:rPr>
              <a:t>Submission of model proposals</a:t>
            </a:r>
            <a:endParaRPr lang="en-US" sz="1400" dirty="0">
              <a:latin typeface="Segoe UI Light" panose="020B0502040204020203" pitchFamily="34" charset="0"/>
              <a:ea typeface="Segoe UI" panose="020B0502040204020203" pitchFamily="34" charset="0"/>
              <a:cs typeface="Segoe UI" panose="020B0502040204020203" pitchFamily="34" charset="0"/>
            </a:endParaRPr>
          </a:p>
        </p:txBody>
      </p:sp>
      <p:grpSp>
        <p:nvGrpSpPr>
          <p:cNvPr id="39" name="Group 38"/>
          <p:cNvGrpSpPr/>
          <p:nvPr/>
        </p:nvGrpSpPr>
        <p:grpSpPr>
          <a:xfrm>
            <a:off x="1544232" y="3810740"/>
            <a:ext cx="354914" cy="1218418"/>
            <a:chOff x="1295400" y="2508765"/>
            <a:chExt cx="557428" cy="1840468"/>
          </a:xfrm>
        </p:grpSpPr>
        <p:pic>
          <p:nvPicPr>
            <p:cNvPr id="40" name="Picture 39"/>
            <p:cNvPicPr>
              <a:picLocks noChangeAspect="1"/>
            </p:cNvPicPr>
            <p:nvPr/>
          </p:nvPicPr>
          <p:blipFill rotWithShape="1">
            <a:blip r:embed="rId6" cstate="print">
              <a:extLst>
                <a:ext uri="{28A0092B-C50C-407E-A947-70E740481C1C}">
                  <a14:useLocalDpi xmlns:a14="http://schemas.microsoft.com/office/drawing/2010/main" val="0"/>
                </a:ext>
              </a:extLst>
            </a:blip>
            <a:srcRect l="20705" r="58591"/>
            <a:stretch/>
          </p:blipFill>
          <p:spPr>
            <a:xfrm>
              <a:off x="1295400" y="2508765"/>
              <a:ext cx="557428" cy="1840468"/>
            </a:xfrm>
            <a:prstGeom prst="rect">
              <a:avLst/>
            </a:prstGeom>
          </p:spPr>
        </p:pic>
        <p:pic>
          <p:nvPicPr>
            <p:cNvPr id="41" name="Picture 6" descr="Cross, Plus, Symbol, Sign, Addition, Health, Medicine"/>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497914" y="2974005"/>
              <a:ext cx="152400" cy="15681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1929626" y="3792769"/>
            <a:ext cx="1124702" cy="1169551"/>
          </a:xfrm>
          <a:prstGeom prst="rect">
            <a:avLst/>
          </a:prstGeom>
          <a:noFill/>
        </p:spPr>
        <p:txBody>
          <a:bodyPr wrap="square" rtlCol="0">
            <a:spAutoFit/>
          </a:bodyPr>
          <a:lstStyle/>
          <a:p>
            <a:pPr algn="ctr"/>
            <a:r>
              <a:rPr lang="en-US" sz="7000" b="1" dirty="0" smtClean="0">
                <a:solidFill>
                  <a:srgbClr val="002060"/>
                </a:solidFill>
                <a:latin typeface="Wingdings" panose="05000000000000000000" pitchFamily="2" charset="2"/>
              </a:rPr>
              <a:t>*</a:t>
            </a:r>
            <a:endParaRPr lang="en-US" sz="7000" b="1" dirty="0">
              <a:solidFill>
                <a:srgbClr val="002060"/>
              </a:solidFill>
              <a:latin typeface="Wingdings" panose="05000000000000000000" pitchFamily="2" charset="2"/>
            </a:endParaRPr>
          </a:p>
        </p:txBody>
      </p:sp>
      <p:cxnSp>
        <p:nvCxnSpPr>
          <p:cNvPr id="43" name="Straight Arrow Connector 42"/>
          <p:cNvCxnSpPr/>
          <p:nvPr/>
        </p:nvCxnSpPr>
        <p:spPr>
          <a:xfrm>
            <a:off x="3106012" y="4829226"/>
            <a:ext cx="466836" cy="0"/>
          </a:xfrm>
          <a:prstGeom prst="straightConnector1">
            <a:avLst/>
          </a:prstGeom>
          <a:ln w="57150">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544412" y="4829226"/>
            <a:ext cx="466836" cy="0"/>
          </a:xfrm>
          <a:prstGeom prst="straightConnector1">
            <a:avLst/>
          </a:prstGeom>
          <a:ln w="57150">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412736" y="3533960"/>
            <a:ext cx="982989" cy="1169551"/>
          </a:xfrm>
          <a:prstGeom prst="rect">
            <a:avLst/>
          </a:prstGeom>
          <a:noFill/>
        </p:spPr>
        <p:txBody>
          <a:bodyPr wrap="square" rtlCol="0">
            <a:spAutoFit/>
          </a:bodyPr>
          <a:lstStyle/>
          <a:p>
            <a:pPr algn="ctr"/>
            <a:r>
              <a:rPr lang="en-US" sz="7000" b="1" dirty="0" smtClean="0">
                <a:solidFill>
                  <a:srgbClr val="002060"/>
                </a:solidFill>
                <a:latin typeface="Webdings" panose="05030102010509060703" pitchFamily="18" charset="2"/>
              </a:rPr>
              <a:t>G</a:t>
            </a:r>
            <a:endParaRPr lang="en-US" sz="7000" b="1" dirty="0">
              <a:solidFill>
                <a:srgbClr val="002060"/>
              </a:solidFill>
              <a:latin typeface="Webdings" panose="05030102010509060703" pitchFamily="18" charset="2"/>
            </a:endParaRPr>
          </a:p>
        </p:txBody>
      </p:sp>
      <p:sp>
        <p:nvSpPr>
          <p:cNvPr id="46" name="TextBox 45"/>
          <p:cNvSpPr txBox="1"/>
          <p:nvPr/>
        </p:nvSpPr>
        <p:spPr>
          <a:xfrm>
            <a:off x="7395725" y="3647170"/>
            <a:ext cx="982989" cy="1092607"/>
          </a:xfrm>
          <a:prstGeom prst="rect">
            <a:avLst/>
          </a:prstGeom>
          <a:noFill/>
        </p:spPr>
        <p:txBody>
          <a:bodyPr wrap="square" rtlCol="0">
            <a:spAutoFit/>
          </a:bodyPr>
          <a:lstStyle/>
          <a:p>
            <a:pPr algn="ctr"/>
            <a:r>
              <a:rPr lang="en-US" sz="6500" b="1" dirty="0">
                <a:solidFill>
                  <a:srgbClr val="002060"/>
                </a:solidFill>
                <a:latin typeface="Wingdings" panose="05000000000000000000" pitchFamily="2" charset="2"/>
              </a:rPr>
              <a:t>2</a:t>
            </a:r>
          </a:p>
        </p:txBody>
      </p:sp>
      <p:sp>
        <p:nvSpPr>
          <p:cNvPr id="47" name="TextBox 46"/>
          <p:cNvSpPr txBox="1"/>
          <p:nvPr/>
        </p:nvSpPr>
        <p:spPr>
          <a:xfrm>
            <a:off x="3536236" y="5966936"/>
            <a:ext cx="2100547" cy="738664"/>
          </a:xfrm>
          <a:prstGeom prst="rect">
            <a:avLst/>
          </a:prstGeom>
          <a:noFill/>
        </p:spPr>
        <p:txBody>
          <a:bodyPr wrap="square" rtlCol="0">
            <a:spAutoFit/>
          </a:bodyPr>
          <a:lstStyle/>
          <a:p>
            <a:pPr algn="ctr"/>
            <a:r>
              <a:rPr lang="en-US" sz="1400" dirty="0" smtClean="0">
                <a:latin typeface="Segoe UI Light" panose="020B0502040204020203" pitchFamily="34" charset="0"/>
                <a:ea typeface="Segoe UI" panose="020B0502040204020203" pitchFamily="34" charset="0"/>
                <a:cs typeface="Segoe UI" panose="020B0502040204020203" pitchFamily="34" charset="0"/>
              </a:rPr>
              <a:t>Review proposals, submit recommendations to HHS Secretary </a:t>
            </a:r>
            <a:endParaRPr lang="en-US" sz="1400" dirty="0">
              <a:latin typeface="Segoe UI Light" panose="020B0502040204020203" pitchFamily="34" charset="0"/>
              <a:ea typeface="Segoe UI" panose="020B0502040204020203" pitchFamily="34" charset="0"/>
              <a:cs typeface="Segoe UI" panose="020B0502040204020203" pitchFamily="34" charset="0"/>
            </a:endParaRPr>
          </a:p>
        </p:txBody>
      </p:sp>
      <p:sp>
        <p:nvSpPr>
          <p:cNvPr id="48" name="TextBox 47"/>
          <p:cNvSpPr txBox="1"/>
          <p:nvPr/>
        </p:nvSpPr>
        <p:spPr>
          <a:xfrm>
            <a:off x="6336536" y="4739777"/>
            <a:ext cx="1828800" cy="954107"/>
          </a:xfrm>
          <a:prstGeom prst="rect">
            <a:avLst/>
          </a:prstGeom>
          <a:noFill/>
        </p:spPr>
        <p:txBody>
          <a:bodyPr wrap="square" rtlCol="0">
            <a:spAutoFit/>
          </a:bodyPr>
          <a:lstStyle/>
          <a:p>
            <a:pPr algn="ctr"/>
            <a:r>
              <a:rPr lang="en-US" sz="1400" dirty="0" smtClean="0">
                <a:latin typeface="Segoe UI Light" panose="020B0502040204020203" pitchFamily="34" charset="0"/>
                <a:ea typeface="Segoe UI" panose="020B0502040204020203" pitchFamily="34" charset="0"/>
                <a:cs typeface="Segoe UI" panose="020B0502040204020203" pitchFamily="34" charset="0"/>
              </a:rPr>
              <a:t>Secretary comments on CMS website, CMS considers testing  proposed model</a:t>
            </a:r>
            <a:endParaRPr lang="en-US" sz="1400" dirty="0">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2241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7022FF3C-310F-4809-A5BE-BC5BA8AA108D}" type="slidenum">
              <a:rPr lang="en-US" smtClean="0"/>
              <a:t>4</a:t>
            </a:fld>
            <a:endParaRPr lang="en-US"/>
          </a:p>
        </p:txBody>
      </p:sp>
      <p:pic>
        <p:nvPicPr>
          <p:cNvPr id="5" name="Content Placeholder 4"/>
          <p:cNvPicPr>
            <a:picLocks noGrp="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p:spPr>
      </p:pic>
    </p:spTree>
    <p:extLst>
      <p:ext uri="{BB962C8B-B14F-4D97-AF65-F5344CB8AC3E}">
        <p14:creationId xmlns:p14="http://schemas.microsoft.com/office/powerpoint/2010/main" val="2166667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188687" y="3200400"/>
            <a:ext cx="6217781" cy="824841"/>
          </a:xfrm>
          <a:prstGeom prst="rect">
            <a:avLst/>
          </a:prstGeom>
        </p:spPr>
        <p:txBody>
          <a:bodyPr/>
          <a:lst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285750" indent="-285750">
              <a:buFont typeface="Wingdings" panose="05000000000000000000" pitchFamily="2" charset="2"/>
              <a:buChar char="§"/>
              <a:defRPr/>
            </a:pPr>
            <a:r>
              <a:rPr lang="en-US" sz="1800" b="1" dirty="0" smtClean="0"/>
              <a:t>Encourage the integration and coordination of services</a:t>
            </a:r>
          </a:p>
          <a:p>
            <a:pPr marL="285750" indent="-285750">
              <a:buFont typeface="Wingdings" panose="05000000000000000000" pitchFamily="2" charset="2"/>
              <a:buChar char="§"/>
              <a:defRPr/>
            </a:pPr>
            <a:r>
              <a:rPr lang="en-US" sz="1800" b="1" dirty="0" smtClean="0"/>
              <a:t>Improve population health</a:t>
            </a:r>
          </a:p>
          <a:p>
            <a:pPr marL="285750" indent="-285750">
              <a:buFont typeface="Wingdings" panose="05000000000000000000" pitchFamily="2" charset="2"/>
              <a:buChar char="§"/>
              <a:defRPr/>
            </a:pPr>
            <a:r>
              <a:rPr lang="en-US" sz="1800" b="1" dirty="0" smtClean="0"/>
              <a:t>Promote patient engagement through shared decision making</a:t>
            </a:r>
          </a:p>
        </p:txBody>
      </p:sp>
      <p:sp>
        <p:nvSpPr>
          <p:cNvPr id="6" name="Rectangle 5"/>
          <p:cNvSpPr/>
          <p:nvPr/>
        </p:nvSpPr>
        <p:spPr>
          <a:xfrm>
            <a:off x="368557" y="1371600"/>
            <a:ext cx="1612643" cy="148846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75000"/>
                  </a:schemeClr>
                </a:solidFill>
              </a:rPr>
              <a:t>Incentives</a:t>
            </a:r>
            <a:endParaRPr lang="en-US" sz="2400" b="1" dirty="0">
              <a:solidFill>
                <a:schemeClr val="tx2">
                  <a:lumMod val="75000"/>
                </a:schemeClr>
              </a:solidFill>
            </a:endParaRPr>
          </a:p>
        </p:txBody>
      </p:sp>
      <p:sp>
        <p:nvSpPr>
          <p:cNvPr id="7" name="Content Placeholder 2"/>
          <p:cNvSpPr txBox="1">
            <a:spLocks/>
          </p:cNvSpPr>
          <p:nvPr/>
        </p:nvSpPr>
        <p:spPr>
          <a:xfrm>
            <a:off x="2197357" y="5078952"/>
            <a:ext cx="6392166" cy="978729"/>
          </a:xfrm>
          <a:prstGeom prst="rect">
            <a:avLst/>
          </a:prstGeom>
        </p:spPr>
        <p:txBody>
          <a:bodyPr vert="horz" wrap="square" lIns="91440" tIns="45720" rIns="91440" bIns="45720" rtlCol="0">
            <a:spAutoFit/>
          </a:bodyPr>
          <a:lstStyle/>
          <a:p>
            <a:pPr marL="342900" indent="-342900">
              <a:spcBef>
                <a:spcPct val="20000"/>
              </a:spcBef>
              <a:buFont typeface="Wingdings" pitchFamily="2" charset="2"/>
              <a:buChar char="§"/>
              <a:defRPr/>
            </a:pPr>
            <a:r>
              <a:rPr lang="en-US" b="1" dirty="0" smtClean="0"/>
              <a:t>Create transparency on cost and quality information</a:t>
            </a:r>
          </a:p>
          <a:p>
            <a:pPr marL="342900" indent="-342900">
              <a:spcBef>
                <a:spcPct val="20000"/>
              </a:spcBef>
              <a:buFont typeface="Wingdings" pitchFamily="2" charset="2"/>
              <a:buChar char="§"/>
              <a:defRPr/>
            </a:pPr>
            <a:r>
              <a:rPr lang="en-US" b="1" dirty="0" smtClean="0"/>
              <a:t>Bring electronic health information to the point of care for meaningful use</a:t>
            </a:r>
          </a:p>
        </p:txBody>
      </p:sp>
      <p:cxnSp>
        <p:nvCxnSpPr>
          <p:cNvPr id="8" name="Straight Connector 7"/>
          <p:cNvCxnSpPr/>
          <p:nvPr/>
        </p:nvCxnSpPr>
        <p:spPr>
          <a:xfrm>
            <a:off x="2123545" y="3076440"/>
            <a:ext cx="6217781"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123547" y="4953000"/>
            <a:ext cx="621778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8557" y="914400"/>
            <a:ext cx="1828800" cy="369332"/>
          </a:xfrm>
          <a:prstGeom prst="rect">
            <a:avLst/>
          </a:prstGeom>
          <a:noFill/>
        </p:spPr>
        <p:txBody>
          <a:bodyPr wrap="square" rtlCol="0">
            <a:spAutoFit/>
          </a:bodyPr>
          <a:lstStyle/>
          <a:p>
            <a:r>
              <a:rPr lang="en-US" b="1" dirty="0" smtClean="0">
                <a:solidFill>
                  <a:schemeClr val="tx2"/>
                </a:solidFill>
              </a:rPr>
              <a:t>Focus Areas</a:t>
            </a:r>
            <a:endParaRPr lang="en-US" b="1" baseline="30000" dirty="0" smtClean="0">
              <a:solidFill>
                <a:schemeClr val="tx2"/>
              </a:solidFill>
            </a:endParaRPr>
          </a:p>
        </p:txBody>
      </p:sp>
      <p:sp>
        <p:nvSpPr>
          <p:cNvPr id="12" name="TextBox 11"/>
          <p:cNvSpPr txBox="1"/>
          <p:nvPr/>
        </p:nvSpPr>
        <p:spPr>
          <a:xfrm>
            <a:off x="2123546" y="906742"/>
            <a:ext cx="1828800" cy="369332"/>
          </a:xfrm>
          <a:prstGeom prst="rect">
            <a:avLst/>
          </a:prstGeom>
          <a:noFill/>
        </p:spPr>
        <p:txBody>
          <a:bodyPr wrap="square" rtlCol="0">
            <a:spAutoFit/>
          </a:bodyPr>
          <a:lstStyle/>
          <a:p>
            <a:r>
              <a:rPr lang="en-US" b="1" dirty="0" smtClean="0">
                <a:solidFill>
                  <a:schemeClr val="tx2"/>
                </a:solidFill>
              </a:rPr>
              <a:t>Description</a:t>
            </a:r>
            <a:endParaRPr lang="en-US" b="1" baseline="30000" dirty="0" smtClean="0">
              <a:solidFill>
                <a:schemeClr val="tx2"/>
              </a:solidFill>
            </a:endParaRPr>
          </a:p>
        </p:txBody>
      </p:sp>
      <p:sp>
        <p:nvSpPr>
          <p:cNvPr id="14" name="Rectangle 13"/>
          <p:cNvSpPr/>
          <p:nvPr/>
        </p:nvSpPr>
        <p:spPr>
          <a:xfrm>
            <a:off x="340848" y="3200400"/>
            <a:ext cx="1612643" cy="149516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75000"/>
                  </a:schemeClr>
                </a:solidFill>
              </a:rPr>
              <a:t>Care Delivery</a:t>
            </a:r>
            <a:endParaRPr lang="en-US" sz="2400" b="1" dirty="0">
              <a:solidFill>
                <a:schemeClr val="tx2">
                  <a:lumMod val="75000"/>
                </a:schemeClr>
              </a:solidFill>
            </a:endParaRPr>
          </a:p>
        </p:txBody>
      </p:sp>
      <p:sp>
        <p:nvSpPr>
          <p:cNvPr id="15" name="Rectangle 14"/>
          <p:cNvSpPr/>
          <p:nvPr/>
        </p:nvSpPr>
        <p:spPr>
          <a:xfrm>
            <a:off x="361630" y="5078952"/>
            <a:ext cx="1619570" cy="124943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lumMod val="75000"/>
                  </a:schemeClr>
                </a:solidFill>
              </a:rPr>
              <a:t>Information</a:t>
            </a:r>
            <a:endParaRPr lang="en-US" sz="2000" b="1" dirty="0">
              <a:solidFill>
                <a:schemeClr val="tx2">
                  <a:lumMod val="75000"/>
                </a:schemeClr>
              </a:solidFill>
            </a:endParaRPr>
          </a:p>
        </p:txBody>
      </p:sp>
      <p:sp>
        <p:nvSpPr>
          <p:cNvPr id="16" name="Content Placeholder 2"/>
          <p:cNvSpPr txBox="1">
            <a:spLocks/>
          </p:cNvSpPr>
          <p:nvPr/>
        </p:nvSpPr>
        <p:spPr>
          <a:xfrm>
            <a:off x="2167906" y="1279508"/>
            <a:ext cx="6217781" cy="1643527"/>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1800" b="1" dirty="0" smtClean="0"/>
              <a:t>Promote value-based payment systems </a:t>
            </a:r>
          </a:p>
          <a:p>
            <a:pPr lvl="1">
              <a:defRPr/>
            </a:pPr>
            <a:r>
              <a:rPr lang="en-US" sz="1800" b="1" dirty="0" smtClean="0"/>
              <a:t>Test new alternative payment models</a:t>
            </a:r>
          </a:p>
          <a:p>
            <a:pPr lvl="1">
              <a:defRPr/>
            </a:pPr>
            <a:r>
              <a:rPr lang="en-US" sz="1800" b="1" dirty="0" smtClean="0"/>
              <a:t>Increase linkage of Medicaid, Medicare FFS, and other payments to value</a:t>
            </a:r>
          </a:p>
          <a:p>
            <a:pPr>
              <a:defRPr/>
            </a:pPr>
            <a:r>
              <a:rPr lang="en-US" sz="1800" b="1" dirty="0" smtClean="0"/>
              <a:t>Bring proven payment models to scale</a:t>
            </a:r>
            <a:endParaRPr lang="en-US" sz="1800" b="1" dirty="0"/>
          </a:p>
        </p:txBody>
      </p:sp>
      <p:sp>
        <p:nvSpPr>
          <p:cNvPr id="18" name="Title 1"/>
          <p:cNvSpPr txBox="1">
            <a:spLocks/>
          </p:cNvSpPr>
          <p:nvPr/>
        </p:nvSpPr>
        <p:spPr bwMode="auto">
          <a:xfrm>
            <a:off x="153121" y="228600"/>
            <a:ext cx="87941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defTabSz="913526" rtl="0" eaLnBrk="1" fontAlgn="base" hangingPunct="1">
              <a:spcBef>
                <a:spcPct val="0"/>
              </a:spcBef>
              <a:spcAft>
                <a:spcPct val="0"/>
              </a:spcAft>
              <a:tabLst>
                <a:tab pos="275353" algn="l"/>
              </a:tabLst>
              <a:defRPr sz="1900" b="1"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pPr algn="ctr"/>
            <a:r>
              <a:rPr lang="en-US" sz="3000" dirty="0" smtClean="0">
                <a:solidFill>
                  <a:schemeClr val="accent1">
                    <a:lumMod val="75000"/>
                  </a:schemeClr>
                </a:solidFill>
              </a:rPr>
              <a:t>Better Care, Smarter Spending, Healthier People</a:t>
            </a:r>
            <a:endParaRPr lang="en-US" sz="3000" dirty="0">
              <a:solidFill>
                <a:schemeClr val="accent1">
                  <a:lumMod val="75000"/>
                </a:schemeClr>
              </a:solidFill>
            </a:endParaRPr>
          </a:p>
        </p:txBody>
      </p:sp>
      <p:sp>
        <p:nvSpPr>
          <p:cNvPr id="17" name="TextBox 16"/>
          <p:cNvSpPr txBox="1"/>
          <p:nvPr/>
        </p:nvSpPr>
        <p:spPr>
          <a:xfrm>
            <a:off x="156086" y="6396335"/>
            <a:ext cx="8791147" cy="461665"/>
          </a:xfrm>
          <a:prstGeom prst="rect">
            <a:avLst/>
          </a:prstGeom>
          <a:noFill/>
        </p:spPr>
        <p:txBody>
          <a:bodyPr wrap="square" rtlCol="0">
            <a:spAutoFit/>
          </a:bodyPr>
          <a:lstStyle/>
          <a:p>
            <a:pPr algn="ctr"/>
            <a:r>
              <a:rPr lang="en-US" sz="1200" b="1" dirty="0" smtClean="0"/>
              <a:t>Source: Burwell SM. Setting Value-Based Payment Goals  ─ HHS Efforts to Improve U.S. Health Care. NEJM 2015 Jan 26; published online first.</a:t>
            </a:r>
            <a:endParaRPr lang="en-US" sz="1200" b="1" dirty="0"/>
          </a:p>
        </p:txBody>
      </p:sp>
      <p:sp>
        <p:nvSpPr>
          <p:cNvPr id="2" name="Slide Number Placeholder 1"/>
          <p:cNvSpPr>
            <a:spLocks noGrp="1"/>
          </p:cNvSpPr>
          <p:nvPr>
            <p:ph type="sldNum" sz="quarter" idx="12"/>
          </p:nvPr>
        </p:nvSpPr>
        <p:spPr/>
        <p:txBody>
          <a:bodyPr/>
          <a:lstStyle/>
          <a:p>
            <a:fld id="{4AEC9A7A-D2D6-481B-9938-F028355276E7}" type="slidenum">
              <a:rPr lang="en-US" smtClean="0"/>
              <a:t>5</a:t>
            </a:fld>
            <a:endParaRPr lang="en-US" dirty="0"/>
          </a:p>
        </p:txBody>
      </p:sp>
    </p:spTree>
    <p:extLst>
      <p:ext uri="{BB962C8B-B14F-4D97-AF65-F5344CB8AC3E}">
        <p14:creationId xmlns:p14="http://schemas.microsoft.com/office/powerpoint/2010/main" val="2084420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89" y="50905"/>
            <a:ext cx="8794113" cy="553998"/>
          </a:xfrm>
        </p:spPr>
        <p:txBody>
          <a:bodyPr/>
          <a:lstStyle/>
          <a:p>
            <a:r>
              <a:rPr lang="en-US" sz="2400" dirty="0" smtClean="0">
                <a:latin typeface="+mj-lt"/>
              </a:rPr>
              <a:t>During January 2015, HHS announced goals for value-based payments within the Medicare FFS system</a:t>
            </a:r>
            <a:endParaRPr lang="en-US" sz="2400" dirty="0">
              <a:latin typeface="+mj-lt"/>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793279"/>
            <a:ext cx="9144000" cy="5531321"/>
          </a:xfrm>
          <a:prstGeom prst="rect">
            <a:avLst/>
          </a:prstGeom>
        </p:spPr>
      </p:pic>
    </p:spTree>
    <p:extLst>
      <p:ext uri="{BB962C8B-B14F-4D97-AF65-F5344CB8AC3E}">
        <p14:creationId xmlns:p14="http://schemas.microsoft.com/office/powerpoint/2010/main" val="784050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688360" y="2757528"/>
            <a:ext cx="1905000" cy="369332"/>
          </a:xfrm>
          <a:prstGeom prst="rect">
            <a:avLst/>
          </a:prstGeom>
          <a:noFill/>
        </p:spPr>
        <p:txBody>
          <a:bodyPr wrap="square" rtlCol="0">
            <a:spAutoFit/>
          </a:bodyPr>
          <a:lstStyle/>
          <a:p>
            <a:pPr algn="ctr"/>
            <a:r>
              <a:rPr lang="en-US" b="1" dirty="0">
                <a:solidFill>
                  <a:prstClr val="black"/>
                </a:solidFill>
                <a:ea typeface="ＭＳ Ｐゴシック" charset="-128"/>
              </a:rPr>
              <a:t>2016</a:t>
            </a:r>
          </a:p>
        </p:txBody>
      </p:sp>
      <p:sp>
        <p:nvSpPr>
          <p:cNvPr id="13" name="Oval 12"/>
          <p:cNvSpPr/>
          <p:nvPr/>
        </p:nvSpPr>
        <p:spPr>
          <a:xfrm>
            <a:off x="4734098" y="3299806"/>
            <a:ext cx="1770628" cy="176240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4822138" y="3299806"/>
            <a:ext cx="1594549" cy="160257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5152136" y="3299806"/>
            <a:ext cx="977448" cy="953625"/>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p:cNvSpPr txBox="1"/>
          <p:nvPr/>
        </p:nvSpPr>
        <p:spPr>
          <a:xfrm>
            <a:off x="5343853" y="3691874"/>
            <a:ext cx="551117" cy="306875"/>
          </a:xfrm>
          <a:prstGeom prst="rect">
            <a:avLst/>
          </a:prstGeom>
          <a:noFill/>
        </p:spPr>
        <p:txBody>
          <a:bodyPr wrap="square" rtlCol="0">
            <a:spAutoFit/>
          </a:bodyPr>
          <a:lstStyle/>
          <a:p>
            <a:pPr algn="ctr"/>
            <a:r>
              <a:rPr lang="en-US" sz="1400" b="1" dirty="0">
                <a:solidFill>
                  <a:prstClr val="white"/>
                </a:solidFill>
                <a:ea typeface="ＭＳ Ｐゴシック" charset="-128"/>
              </a:rPr>
              <a:t>30%</a:t>
            </a:r>
          </a:p>
        </p:txBody>
      </p:sp>
      <p:sp>
        <p:nvSpPr>
          <p:cNvPr id="17" name="TextBox 16"/>
          <p:cNvSpPr txBox="1"/>
          <p:nvPr/>
        </p:nvSpPr>
        <p:spPr>
          <a:xfrm>
            <a:off x="5359440" y="4501714"/>
            <a:ext cx="562838" cy="318780"/>
          </a:xfrm>
          <a:prstGeom prst="rect">
            <a:avLst/>
          </a:prstGeom>
          <a:noFill/>
        </p:spPr>
        <p:txBody>
          <a:bodyPr wrap="square" rtlCol="0">
            <a:spAutoFit/>
          </a:bodyPr>
          <a:lstStyle/>
          <a:p>
            <a:pPr algn="ctr"/>
            <a:r>
              <a:rPr lang="en-US" sz="1400" b="1" dirty="0">
                <a:solidFill>
                  <a:prstClr val="black"/>
                </a:solidFill>
                <a:ea typeface="ＭＳ Ｐゴシック" charset="-128"/>
              </a:rPr>
              <a:t>85%</a:t>
            </a:r>
          </a:p>
        </p:txBody>
      </p:sp>
      <p:sp>
        <p:nvSpPr>
          <p:cNvPr id="19" name="TextBox 18"/>
          <p:cNvSpPr txBox="1"/>
          <p:nvPr/>
        </p:nvSpPr>
        <p:spPr>
          <a:xfrm>
            <a:off x="6729951" y="2757528"/>
            <a:ext cx="1905000" cy="369332"/>
          </a:xfrm>
          <a:prstGeom prst="rect">
            <a:avLst/>
          </a:prstGeom>
          <a:noFill/>
        </p:spPr>
        <p:txBody>
          <a:bodyPr wrap="square" rtlCol="0">
            <a:spAutoFit/>
          </a:bodyPr>
          <a:lstStyle/>
          <a:p>
            <a:pPr algn="ctr"/>
            <a:r>
              <a:rPr lang="en-US" b="1" dirty="0">
                <a:solidFill>
                  <a:prstClr val="black"/>
                </a:solidFill>
                <a:ea typeface="ＭＳ Ｐゴシック" charset="-128"/>
              </a:rPr>
              <a:t>2018</a:t>
            </a:r>
          </a:p>
        </p:txBody>
      </p:sp>
      <p:sp>
        <p:nvSpPr>
          <p:cNvPr id="21" name="Oval 20"/>
          <p:cNvSpPr/>
          <p:nvPr/>
        </p:nvSpPr>
        <p:spPr>
          <a:xfrm>
            <a:off x="6813450" y="3299806"/>
            <a:ext cx="1710966" cy="177790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6855591" y="3299806"/>
            <a:ext cx="1626685" cy="1651117"/>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Oval 22"/>
          <p:cNvSpPr/>
          <p:nvPr/>
        </p:nvSpPr>
        <p:spPr>
          <a:xfrm>
            <a:off x="7067879" y="3299806"/>
            <a:ext cx="1202107" cy="120190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p:nvSpPr>
        <p:spPr>
          <a:xfrm>
            <a:off x="7354072" y="3682298"/>
            <a:ext cx="629721" cy="316451"/>
          </a:xfrm>
          <a:prstGeom prst="rect">
            <a:avLst/>
          </a:prstGeom>
          <a:noFill/>
        </p:spPr>
        <p:txBody>
          <a:bodyPr wrap="square" rtlCol="0">
            <a:spAutoFit/>
          </a:bodyPr>
          <a:lstStyle/>
          <a:p>
            <a:pPr algn="ctr"/>
            <a:r>
              <a:rPr lang="en-US" sz="1400" b="1" dirty="0">
                <a:solidFill>
                  <a:prstClr val="white"/>
                </a:solidFill>
                <a:ea typeface="ＭＳ Ｐゴシック" charset="-128"/>
              </a:rPr>
              <a:t>50%</a:t>
            </a:r>
          </a:p>
        </p:txBody>
      </p:sp>
      <p:sp>
        <p:nvSpPr>
          <p:cNvPr id="25" name="TextBox 24"/>
          <p:cNvSpPr txBox="1"/>
          <p:nvPr/>
        </p:nvSpPr>
        <p:spPr>
          <a:xfrm>
            <a:off x="7393420" y="4562247"/>
            <a:ext cx="551024" cy="307777"/>
          </a:xfrm>
          <a:prstGeom prst="rect">
            <a:avLst/>
          </a:prstGeom>
          <a:noFill/>
        </p:spPr>
        <p:txBody>
          <a:bodyPr wrap="square" rtlCol="0">
            <a:spAutoFit/>
          </a:bodyPr>
          <a:lstStyle/>
          <a:p>
            <a:pPr algn="ctr"/>
            <a:r>
              <a:rPr lang="en-US" sz="1400" b="1" dirty="0">
                <a:solidFill>
                  <a:prstClr val="black"/>
                </a:solidFill>
                <a:ea typeface="ＭＳ Ｐゴシック" charset="-128"/>
              </a:rPr>
              <a:t>90%</a:t>
            </a:r>
          </a:p>
        </p:txBody>
      </p:sp>
      <p:sp>
        <p:nvSpPr>
          <p:cNvPr id="28" name="Title 1"/>
          <p:cNvSpPr>
            <a:spLocks noGrp="1"/>
          </p:cNvSpPr>
          <p:nvPr>
            <p:ph type="title"/>
          </p:nvPr>
        </p:nvSpPr>
        <p:spPr>
          <a:xfrm>
            <a:off x="94918" y="457200"/>
            <a:ext cx="8794113" cy="553998"/>
          </a:xfrm>
        </p:spPr>
        <p:txBody>
          <a:bodyPr>
            <a:noAutofit/>
          </a:bodyPr>
          <a:lstStyle/>
          <a:p>
            <a:r>
              <a:rPr lang="en-US" sz="3000" b="1" dirty="0" smtClean="0">
                <a:solidFill>
                  <a:schemeClr val="tx2"/>
                </a:solidFill>
                <a:latin typeface="+mj-lt"/>
              </a:rPr>
              <a:t>Target </a:t>
            </a:r>
            <a:r>
              <a:rPr lang="en-US" sz="3000" b="1" dirty="0">
                <a:solidFill>
                  <a:schemeClr val="tx2"/>
                </a:solidFill>
                <a:latin typeface="+mj-lt"/>
              </a:rPr>
              <a:t>percentage of </a:t>
            </a:r>
            <a:r>
              <a:rPr lang="en-US" sz="3000" b="1" dirty="0" smtClean="0">
                <a:solidFill>
                  <a:schemeClr val="tx2"/>
                </a:solidFill>
                <a:latin typeface="+mj-lt"/>
              </a:rPr>
              <a:t>payments </a:t>
            </a:r>
            <a:r>
              <a:rPr lang="en-US" sz="3000" b="1" dirty="0">
                <a:solidFill>
                  <a:schemeClr val="tx2"/>
                </a:solidFill>
                <a:latin typeface="+mj-lt"/>
              </a:rPr>
              <a:t>in </a:t>
            </a:r>
            <a:r>
              <a:rPr lang="en-US" sz="3000" b="1" dirty="0" smtClean="0">
                <a:solidFill>
                  <a:schemeClr val="tx2"/>
                </a:solidFill>
                <a:latin typeface="+mj-lt"/>
              </a:rPr>
              <a:t>‘FFS </a:t>
            </a:r>
            <a:r>
              <a:rPr lang="en-US" sz="3000" b="1" dirty="0">
                <a:solidFill>
                  <a:schemeClr val="tx2"/>
                </a:solidFill>
                <a:latin typeface="+mj-lt"/>
              </a:rPr>
              <a:t>linked to </a:t>
            </a:r>
            <a:r>
              <a:rPr lang="en-US" sz="3000" b="1" dirty="0" smtClean="0">
                <a:solidFill>
                  <a:schemeClr val="tx2"/>
                </a:solidFill>
                <a:latin typeface="+mj-lt"/>
              </a:rPr>
              <a:t>quality’ </a:t>
            </a:r>
            <a:r>
              <a:rPr lang="en-US" sz="3000" b="1" dirty="0">
                <a:solidFill>
                  <a:schemeClr val="tx2"/>
                </a:solidFill>
                <a:latin typeface="+mj-lt"/>
              </a:rPr>
              <a:t>and </a:t>
            </a:r>
            <a:r>
              <a:rPr lang="en-US" sz="3000" b="1" dirty="0" smtClean="0">
                <a:solidFill>
                  <a:schemeClr val="tx2"/>
                </a:solidFill>
                <a:latin typeface="+mj-lt"/>
              </a:rPr>
              <a:t>‘alternative </a:t>
            </a:r>
            <a:r>
              <a:rPr lang="en-US" sz="3000" b="1" dirty="0">
                <a:solidFill>
                  <a:schemeClr val="tx2"/>
                </a:solidFill>
                <a:latin typeface="+mj-lt"/>
              </a:rPr>
              <a:t>payment </a:t>
            </a:r>
            <a:r>
              <a:rPr lang="en-US" sz="3000" b="1" dirty="0" smtClean="0">
                <a:solidFill>
                  <a:schemeClr val="tx2"/>
                </a:solidFill>
                <a:latin typeface="+mj-lt"/>
              </a:rPr>
              <a:t>models’ by </a:t>
            </a:r>
            <a:r>
              <a:rPr lang="en-US" sz="3000" b="1" dirty="0">
                <a:solidFill>
                  <a:schemeClr val="tx2"/>
                </a:solidFill>
                <a:latin typeface="+mj-lt"/>
              </a:rPr>
              <a:t>2016 and 2018</a:t>
            </a:r>
          </a:p>
        </p:txBody>
      </p:sp>
      <p:sp>
        <p:nvSpPr>
          <p:cNvPr id="30" name="TextBox 29"/>
          <p:cNvSpPr txBox="1"/>
          <p:nvPr/>
        </p:nvSpPr>
        <p:spPr>
          <a:xfrm>
            <a:off x="2625320" y="2757528"/>
            <a:ext cx="1905000" cy="369332"/>
          </a:xfrm>
          <a:prstGeom prst="rect">
            <a:avLst/>
          </a:prstGeom>
          <a:noFill/>
        </p:spPr>
        <p:txBody>
          <a:bodyPr wrap="square" rtlCol="0">
            <a:spAutoFit/>
          </a:bodyPr>
          <a:lstStyle/>
          <a:p>
            <a:pPr algn="ctr"/>
            <a:r>
              <a:rPr lang="en-US" b="1" dirty="0">
                <a:solidFill>
                  <a:prstClr val="black"/>
                </a:solidFill>
                <a:ea typeface="ＭＳ Ｐゴシック" charset="-128"/>
              </a:rPr>
              <a:t>2014</a:t>
            </a:r>
          </a:p>
        </p:txBody>
      </p:sp>
      <p:sp>
        <p:nvSpPr>
          <p:cNvPr id="32" name="Oval 31"/>
          <p:cNvSpPr/>
          <p:nvPr/>
        </p:nvSpPr>
        <p:spPr>
          <a:xfrm>
            <a:off x="2692506" y="3299806"/>
            <a:ext cx="1770628" cy="176240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2821659" y="3299806"/>
            <a:ext cx="1512321" cy="1570218"/>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3164575" y="3299805"/>
            <a:ext cx="826490" cy="82555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TextBox 34"/>
          <p:cNvSpPr txBox="1"/>
          <p:nvPr/>
        </p:nvSpPr>
        <p:spPr>
          <a:xfrm>
            <a:off x="3233418" y="3538436"/>
            <a:ext cx="688803" cy="307777"/>
          </a:xfrm>
          <a:prstGeom prst="rect">
            <a:avLst/>
          </a:prstGeom>
          <a:noFill/>
        </p:spPr>
        <p:txBody>
          <a:bodyPr wrap="square" rtlCol="0">
            <a:spAutoFit/>
          </a:bodyPr>
          <a:lstStyle/>
          <a:p>
            <a:pPr algn="ctr"/>
            <a:r>
              <a:rPr lang="en-US" sz="1400" b="1" dirty="0">
                <a:solidFill>
                  <a:prstClr val="white"/>
                </a:solidFill>
                <a:ea typeface="ＭＳ Ｐゴシック" charset="-128"/>
              </a:rPr>
              <a:t>~20%</a:t>
            </a:r>
          </a:p>
        </p:txBody>
      </p:sp>
      <p:sp>
        <p:nvSpPr>
          <p:cNvPr id="36" name="TextBox 35"/>
          <p:cNvSpPr txBox="1"/>
          <p:nvPr/>
        </p:nvSpPr>
        <p:spPr>
          <a:xfrm>
            <a:off x="3241210" y="4498805"/>
            <a:ext cx="673217" cy="307777"/>
          </a:xfrm>
          <a:prstGeom prst="rect">
            <a:avLst/>
          </a:prstGeom>
          <a:noFill/>
        </p:spPr>
        <p:txBody>
          <a:bodyPr wrap="square" rtlCol="0">
            <a:spAutoFit/>
          </a:bodyPr>
          <a:lstStyle/>
          <a:p>
            <a:pPr algn="ctr"/>
            <a:r>
              <a:rPr lang="en-US" sz="1400" b="1" dirty="0">
                <a:solidFill>
                  <a:prstClr val="black"/>
                </a:solidFill>
                <a:ea typeface="ＭＳ Ｐゴシック" charset="-128"/>
              </a:rPr>
              <a:t>&gt;80%</a:t>
            </a:r>
          </a:p>
        </p:txBody>
      </p:sp>
      <p:sp>
        <p:nvSpPr>
          <p:cNvPr id="39" name="TextBox 38"/>
          <p:cNvSpPr txBox="1"/>
          <p:nvPr/>
        </p:nvSpPr>
        <p:spPr>
          <a:xfrm>
            <a:off x="605176" y="2757528"/>
            <a:ext cx="1905000" cy="369332"/>
          </a:xfrm>
          <a:prstGeom prst="rect">
            <a:avLst/>
          </a:prstGeom>
          <a:noFill/>
        </p:spPr>
        <p:txBody>
          <a:bodyPr wrap="square" rtlCol="0">
            <a:spAutoFit/>
          </a:bodyPr>
          <a:lstStyle/>
          <a:p>
            <a:pPr algn="ctr"/>
            <a:r>
              <a:rPr lang="en-US" b="1" dirty="0">
                <a:solidFill>
                  <a:prstClr val="black"/>
                </a:solidFill>
                <a:ea typeface="ＭＳ Ｐゴシック" charset="-128"/>
              </a:rPr>
              <a:t>2011</a:t>
            </a:r>
          </a:p>
        </p:txBody>
      </p:sp>
      <p:sp>
        <p:nvSpPr>
          <p:cNvPr id="41" name="Oval 40"/>
          <p:cNvSpPr/>
          <p:nvPr/>
        </p:nvSpPr>
        <p:spPr>
          <a:xfrm>
            <a:off x="650914" y="3299806"/>
            <a:ext cx="1770628" cy="176240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Oval 41"/>
          <p:cNvSpPr/>
          <p:nvPr/>
        </p:nvSpPr>
        <p:spPr>
          <a:xfrm>
            <a:off x="952197" y="3307649"/>
            <a:ext cx="1168061" cy="123112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81BD">
                  <a:lumMod val="25000"/>
                </a:srgbClr>
              </a:solidFill>
            </a:endParaRPr>
          </a:p>
        </p:txBody>
      </p:sp>
      <p:sp>
        <p:nvSpPr>
          <p:cNvPr id="44" name="TextBox 43"/>
          <p:cNvSpPr txBox="1"/>
          <p:nvPr/>
        </p:nvSpPr>
        <p:spPr>
          <a:xfrm>
            <a:off x="1309309" y="3232243"/>
            <a:ext cx="551117" cy="306875"/>
          </a:xfrm>
          <a:prstGeom prst="rect">
            <a:avLst/>
          </a:prstGeom>
          <a:noFill/>
        </p:spPr>
        <p:txBody>
          <a:bodyPr wrap="square" rtlCol="0">
            <a:spAutoFit/>
          </a:bodyPr>
          <a:lstStyle/>
          <a:p>
            <a:pPr algn="ctr"/>
            <a:r>
              <a:rPr lang="en-US" sz="1400" b="1" dirty="0">
                <a:solidFill>
                  <a:prstClr val="white"/>
                </a:solidFill>
                <a:ea typeface="ＭＳ Ｐゴシック" charset="-128"/>
              </a:rPr>
              <a:t>0%</a:t>
            </a:r>
          </a:p>
        </p:txBody>
      </p:sp>
      <p:sp>
        <p:nvSpPr>
          <p:cNvPr id="45" name="TextBox 44"/>
          <p:cNvSpPr txBox="1"/>
          <p:nvPr/>
        </p:nvSpPr>
        <p:spPr>
          <a:xfrm>
            <a:off x="1276256" y="4106775"/>
            <a:ext cx="562838" cy="318780"/>
          </a:xfrm>
          <a:prstGeom prst="rect">
            <a:avLst/>
          </a:prstGeom>
          <a:noFill/>
        </p:spPr>
        <p:txBody>
          <a:bodyPr wrap="square" rtlCol="0">
            <a:spAutoFit/>
          </a:bodyPr>
          <a:lstStyle/>
          <a:p>
            <a:pPr algn="ctr"/>
            <a:r>
              <a:rPr lang="en-US" sz="1400" b="1" dirty="0">
                <a:solidFill>
                  <a:prstClr val="black"/>
                </a:solidFill>
                <a:ea typeface="ＭＳ Ｐゴシック" charset="-128"/>
              </a:rPr>
              <a:t>68%</a:t>
            </a:r>
          </a:p>
        </p:txBody>
      </p:sp>
      <p:sp>
        <p:nvSpPr>
          <p:cNvPr id="47" name="TextBox 46"/>
          <p:cNvSpPr txBox="1"/>
          <p:nvPr/>
        </p:nvSpPr>
        <p:spPr>
          <a:xfrm>
            <a:off x="4677997" y="5311302"/>
            <a:ext cx="3956954" cy="369332"/>
          </a:xfrm>
          <a:prstGeom prst="rect">
            <a:avLst/>
          </a:prstGeom>
          <a:solidFill>
            <a:schemeClr val="bg1">
              <a:lumMod val="50000"/>
            </a:schemeClr>
          </a:solidFill>
        </p:spPr>
        <p:txBody>
          <a:bodyPr wrap="square" rtlCol="0">
            <a:spAutoFit/>
          </a:bodyPr>
          <a:lstStyle/>
          <a:p>
            <a:pPr algn="ctr"/>
            <a:r>
              <a:rPr lang="en-US" b="1" dirty="0">
                <a:solidFill>
                  <a:prstClr val="white"/>
                </a:solidFill>
                <a:ea typeface="ＭＳ Ｐゴシック" charset="-128"/>
              </a:rPr>
              <a:t>Goals</a:t>
            </a:r>
          </a:p>
        </p:txBody>
      </p:sp>
      <p:sp>
        <p:nvSpPr>
          <p:cNvPr id="49" name="TextBox 48"/>
          <p:cNvSpPr txBox="1"/>
          <p:nvPr/>
        </p:nvSpPr>
        <p:spPr>
          <a:xfrm>
            <a:off x="535021" y="5311302"/>
            <a:ext cx="3956954" cy="369332"/>
          </a:xfrm>
          <a:prstGeom prst="rect">
            <a:avLst/>
          </a:prstGeom>
          <a:solidFill>
            <a:schemeClr val="bg1">
              <a:lumMod val="50000"/>
            </a:schemeClr>
          </a:solidFill>
        </p:spPr>
        <p:txBody>
          <a:bodyPr wrap="square" rtlCol="0">
            <a:spAutoFit/>
          </a:bodyPr>
          <a:lstStyle/>
          <a:p>
            <a:pPr algn="ctr"/>
            <a:r>
              <a:rPr lang="en-US" b="1" dirty="0">
                <a:solidFill>
                  <a:prstClr val="white"/>
                </a:solidFill>
                <a:ea typeface="ＭＳ Ｐゴシック" charset="-128"/>
              </a:rPr>
              <a:t>Historical Performance</a:t>
            </a:r>
          </a:p>
        </p:txBody>
      </p:sp>
      <p:grpSp>
        <p:nvGrpSpPr>
          <p:cNvPr id="37" name="Group 36"/>
          <p:cNvGrpSpPr/>
          <p:nvPr/>
        </p:nvGrpSpPr>
        <p:grpSpPr>
          <a:xfrm>
            <a:off x="828774" y="1502535"/>
            <a:ext cx="5300810" cy="918931"/>
            <a:chOff x="816258" y="1004320"/>
            <a:chExt cx="4101572" cy="918931"/>
          </a:xfrm>
        </p:grpSpPr>
        <p:sp>
          <p:nvSpPr>
            <p:cNvPr id="38" name="Rectangle 37"/>
            <p:cNvSpPr/>
            <p:nvPr/>
          </p:nvSpPr>
          <p:spPr>
            <a:xfrm>
              <a:off x="816258" y="1646997"/>
              <a:ext cx="452315" cy="152400"/>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40" name="Rectangle 39"/>
            <p:cNvSpPr/>
            <p:nvPr/>
          </p:nvSpPr>
          <p:spPr>
            <a:xfrm>
              <a:off x="816258" y="1351373"/>
              <a:ext cx="452315" cy="1524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43" name="Rectangle 42"/>
            <p:cNvSpPr/>
            <p:nvPr/>
          </p:nvSpPr>
          <p:spPr>
            <a:xfrm>
              <a:off x="816258" y="1066620"/>
              <a:ext cx="452315" cy="152400"/>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46" name="TextBox 45"/>
            <p:cNvSpPr txBox="1"/>
            <p:nvPr/>
          </p:nvSpPr>
          <p:spPr>
            <a:xfrm>
              <a:off x="1359035" y="1584697"/>
              <a:ext cx="3132940" cy="338554"/>
            </a:xfrm>
            <a:prstGeom prst="rect">
              <a:avLst/>
            </a:prstGeom>
            <a:noFill/>
          </p:spPr>
          <p:txBody>
            <a:bodyPr wrap="square" rtlCol="0">
              <a:spAutoFit/>
            </a:bodyPr>
            <a:lstStyle/>
            <a:p>
              <a:r>
                <a:rPr lang="en-US" sz="1600" dirty="0">
                  <a:solidFill>
                    <a:prstClr val="black"/>
                  </a:solidFill>
                  <a:ea typeface="ＭＳ Ｐゴシック" charset="-128"/>
                </a:rPr>
                <a:t>All Medicare FFS (Categories 1-4)</a:t>
              </a:r>
            </a:p>
          </p:txBody>
        </p:sp>
        <p:sp>
          <p:nvSpPr>
            <p:cNvPr id="48" name="TextBox 47"/>
            <p:cNvSpPr txBox="1"/>
            <p:nvPr/>
          </p:nvSpPr>
          <p:spPr>
            <a:xfrm>
              <a:off x="1359036" y="1289073"/>
              <a:ext cx="3041049" cy="584775"/>
            </a:xfrm>
            <a:prstGeom prst="rect">
              <a:avLst/>
            </a:prstGeom>
            <a:noFill/>
          </p:spPr>
          <p:txBody>
            <a:bodyPr wrap="square" rtlCol="0">
              <a:spAutoFit/>
            </a:bodyPr>
            <a:lstStyle/>
            <a:p>
              <a:r>
                <a:rPr lang="en-US" sz="1600" dirty="0">
                  <a:solidFill>
                    <a:prstClr val="black"/>
                  </a:solidFill>
                  <a:ea typeface="ＭＳ Ｐゴシック" charset="-128"/>
                </a:rPr>
                <a:t>FFS linked to quality (Categories 2-4)</a:t>
              </a:r>
            </a:p>
          </p:txBody>
        </p:sp>
        <p:sp>
          <p:nvSpPr>
            <p:cNvPr id="50" name="TextBox 49"/>
            <p:cNvSpPr txBox="1"/>
            <p:nvPr/>
          </p:nvSpPr>
          <p:spPr>
            <a:xfrm>
              <a:off x="1359035" y="1004320"/>
              <a:ext cx="3558795" cy="584775"/>
            </a:xfrm>
            <a:prstGeom prst="rect">
              <a:avLst/>
            </a:prstGeom>
            <a:noFill/>
          </p:spPr>
          <p:txBody>
            <a:bodyPr wrap="square" rtlCol="0">
              <a:spAutoFit/>
            </a:bodyPr>
            <a:lstStyle/>
            <a:p>
              <a:r>
                <a:rPr lang="en-US" sz="1600" dirty="0">
                  <a:solidFill>
                    <a:prstClr val="black"/>
                  </a:solidFill>
                  <a:ea typeface="ＭＳ Ｐゴシック" charset="-128"/>
                </a:rPr>
                <a:t>Alternative payment models (Categories 3-4)</a:t>
              </a:r>
            </a:p>
          </p:txBody>
        </p:sp>
      </p:grpSp>
    </p:spTree>
    <p:extLst>
      <p:ext uri="{BB962C8B-B14F-4D97-AF65-F5344CB8AC3E}">
        <p14:creationId xmlns:p14="http://schemas.microsoft.com/office/powerpoint/2010/main" val="2562148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Center for Medicare and Medicaid Innovation</a:t>
            </a:r>
            <a:endParaRPr lang="en-US" b="1" dirty="0"/>
          </a:p>
        </p:txBody>
      </p:sp>
      <p:sp>
        <p:nvSpPr>
          <p:cNvPr id="3" name="Slide Number Placeholder 2"/>
          <p:cNvSpPr>
            <a:spLocks noGrp="1"/>
          </p:cNvSpPr>
          <p:nvPr>
            <p:ph type="sldNum" sz="quarter" idx="12"/>
          </p:nvPr>
        </p:nvSpPr>
        <p:spPr/>
        <p:txBody>
          <a:bodyPr/>
          <a:lstStyle/>
          <a:p>
            <a:fld id="{4AEC9A7A-D2D6-481B-9938-F028355276E7}"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2427189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66822"/>
            <a:ext cx="8686800" cy="519112"/>
          </a:xfrm>
        </p:spPr>
        <p:txBody>
          <a:bodyPr/>
          <a:lstStyle/>
          <a:p>
            <a:r>
              <a:rPr lang="en-US" dirty="0" smtClean="0">
                <a:latin typeface="+mj-lt"/>
              </a:rPr>
              <a:t>The CMS Innovation Center</a:t>
            </a:r>
            <a:r>
              <a:rPr lang="en-US" b="1" dirty="0" smtClean="0">
                <a:latin typeface="+mj-lt"/>
              </a:rPr>
              <a:t> was created to develop, test, and implement </a:t>
            </a:r>
            <a:r>
              <a:rPr lang="en-US" dirty="0" smtClean="0">
                <a:latin typeface="+mj-lt"/>
              </a:rPr>
              <a:t>new payment and service delivery models</a:t>
            </a:r>
            <a:endParaRPr lang="en-US" b="1" dirty="0">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725" y="1374164"/>
            <a:ext cx="4105275" cy="5124450"/>
          </a:xfrm>
          <a:prstGeom prst="rect">
            <a:avLst/>
          </a:prstGeom>
          <a:effectLst/>
        </p:spPr>
      </p:pic>
      <p:sp>
        <p:nvSpPr>
          <p:cNvPr id="9" name="Content Placeholder 1"/>
          <p:cNvSpPr>
            <a:spLocks noGrp="1"/>
          </p:cNvSpPr>
          <p:nvPr>
            <p:ph type="body" sz="quarter" idx="10"/>
          </p:nvPr>
        </p:nvSpPr>
        <p:spPr>
          <a:xfrm>
            <a:off x="381000" y="2376755"/>
            <a:ext cx="4657725" cy="1660320"/>
          </a:xfrm>
          <a:prstGeom prst="wedgeRectCallout">
            <a:avLst>
              <a:gd name="adj1" fmla="val 68155"/>
              <a:gd name="adj2" fmla="val -33213"/>
            </a:avLst>
          </a:prstGeom>
          <a:solidFill>
            <a:schemeClr val="accent1">
              <a:lumMod val="20000"/>
              <a:lumOff val="80000"/>
            </a:schemeClr>
          </a:solidFill>
          <a:ln>
            <a:noFill/>
          </a:ln>
          <a:effectLst/>
        </p:spPr>
        <p:style>
          <a:lnRef idx="2">
            <a:schemeClr val="accent1"/>
          </a:lnRef>
          <a:fillRef idx="1">
            <a:schemeClr val="lt1"/>
          </a:fillRef>
          <a:effectRef idx="0">
            <a:schemeClr val="accent1"/>
          </a:effectRef>
          <a:fontRef idx="minor">
            <a:schemeClr val="dk1"/>
          </a:fontRef>
        </p:style>
        <p:txBody>
          <a:bodyPr wrap="square">
            <a:noAutofit/>
          </a:bodyPr>
          <a:lstStyle/>
          <a:p>
            <a:pPr marL="0" indent="0">
              <a:lnSpc>
                <a:spcPct val="110000"/>
              </a:lnSpc>
              <a:buNone/>
            </a:pPr>
            <a:r>
              <a:rPr lang="en-US" sz="1800" dirty="0" smtClean="0">
                <a:cs typeface="Arial" panose="020B0604020202020204" pitchFamily="34" charset="0"/>
              </a:rPr>
              <a:t>“The </a:t>
            </a:r>
            <a:r>
              <a:rPr lang="en-US" sz="1800" dirty="0">
                <a:cs typeface="Arial" panose="020B0604020202020204" pitchFamily="34" charset="0"/>
              </a:rPr>
              <a:t>purpose of the [Center] is to test innovative payment and service delivery models to </a:t>
            </a:r>
            <a:r>
              <a:rPr lang="en-US" sz="1800" b="1" dirty="0">
                <a:cs typeface="Arial" panose="020B0604020202020204" pitchFamily="34" charset="0"/>
              </a:rPr>
              <a:t>reduce program expenditures…while preserving or enhancing the quality of care </a:t>
            </a:r>
            <a:r>
              <a:rPr lang="en-US" sz="1800" dirty="0">
                <a:cs typeface="Arial" panose="020B0604020202020204" pitchFamily="34" charset="0"/>
              </a:rPr>
              <a:t>furnished to individuals under such </a:t>
            </a:r>
            <a:r>
              <a:rPr lang="en-US" sz="1800" dirty="0" smtClean="0">
                <a:cs typeface="Arial" panose="020B0604020202020204" pitchFamily="34" charset="0"/>
              </a:rPr>
              <a:t>titles.”</a:t>
            </a:r>
          </a:p>
        </p:txBody>
      </p:sp>
      <p:sp>
        <p:nvSpPr>
          <p:cNvPr id="10" name="Content Placeholder 1"/>
          <p:cNvSpPr txBox="1">
            <a:spLocks/>
          </p:cNvSpPr>
          <p:nvPr/>
        </p:nvSpPr>
        <p:spPr bwMode="auto">
          <a:xfrm>
            <a:off x="6291117" y="797602"/>
            <a:ext cx="1905000" cy="6001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a:buChar char="•"/>
              <a:defRPr sz="22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a:buChar char="•"/>
              <a:defRPr kern="1200">
                <a:solidFill>
                  <a:schemeClr val="tx1"/>
                </a:solidFill>
                <a:latin typeface="Arial"/>
                <a:ea typeface="ＭＳ Ｐゴシック" charset="0"/>
                <a:cs typeface="Arial"/>
              </a:defRPr>
            </a:lvl3pPr>
            <a:lvl4pPr marL="1601788" indent="-230188" algn="l" defTabSz="457200" rtl="0" eaLnBrk="0" fontAlgn="base" hangingPunct="0">
              <a:spcBef>
                <a:spcPct val="20000"/>
              </a:spcBef>
              <a:spcAft>
                <a:spcPct val="0"/>
              </a:spcAft>
              <a:buFont typeface="Arial" pitchFamily="34" charset="0"/>
              <a:buChar char="•"/>
              <a:defRPr sz="1600" kern="1200">
                <a:solidFill>
                  <a:schemeClr val="tx1"/>
                </a:solidFill>
                <a:latin typeface="Arial"/>
                <a:ea typeface="ＭＳ Ｐゴシック" charset="0"/>
                <a:cs typeface="Arial"/>
              </a:defRPr>
            </a:lvl4pPr>
            <a:lvl5pPr marL="1828800" algn="l" defTabSz="457200" rtl="0" eaLnBrk="0" fontAlgn="base" hangingPunct="0">
              <a:spcBef>
                <a:spcPct val="20000"/>
              </a:spcBef>
              <a:spcAft>
                <a:spcPct val="0"/>
              </a:spcAft>
              <a:buFont typeface="Arial" pitchFamily="34" charset="0"/>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0000"/>
              </a:lnSpc>
              <a:buFont typeface="Arial" pitchFamily="34" charset="0"/>
              <a:buNone/>
            </a:pPr>
            <a:r>
              <a:rPr lang="en-US" sz="1500" b="1" dirty="0" smtClean="0">
                <a:solidFill>
                  <a:prstClr val="black"/>
                </a:solidFill>
                <a:latin typeface="Calibri"/>
                <a:cs typeface="Arial" panose="020B0604020202020204" pitchFamily="34" charset="0"/>
              </a:rPr>
              <a:t>Section 3021 of Affordable Care Act</a:t>
            </a:r>
          </a:p>
        </p:txBody>
      </p:sp>
      <p:sp>
        <p:nvSpPr>
          <p:cNvPr id="12" name="Pentagon 11"/>
          <p:cNvSpPr/>
          <p:nvPr/>
        </p:nvSpPr>
        <p:spPr>
          <a:xfrm rot="5400000">
            <a:off x="2376190" y="3441716"/>
            <a:ext cx="342900" cy="1505418"/>
          </a:xfrm>
          <a:prstGeom prst="homePlate">
            <a:avLst>
              <a:gd name="adj" fmla="val 98434"/>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457200" fontAlgn="base">
              <a:spcBef>
                <a:spcPct val="0"/>
              </a:spcBef>
              <a:spcAft>
                <a:spcPct val="0"/>
              </a:spcAft>
            </a:pPr>
            <a:endParaRPr lang="en-US">
              <a:solidFill>
                <a:prstClr val="black"/>
              </a:solidFill>
            </a:endParaRPr>
          </a:p>
        </p:txBody>
      </p:sp>
    </p:spTree>
    <p:extLst>
      <p:ext uri="{BB962C8B-B14F-4D97-AF65-F5344CB8AC3E}">
        <p14:creationId xmlns:p14="http://schemas.microsoft.com/office/powerpoint/2010/main" val="18243873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LlfdZ1fKxkuldo7KY6ZGt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LlfdZ1fKxkuldo7KY6ZGt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LlfdZ1fKxkuldo7KY6ZGt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5JdqrZubvk2rX1tU48u8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5JdqrZubvk2rX1tU48u8F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rmKviamE1UmAXu8fz_YLT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cmi5skHJzka4Eot.7WSMG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qOICasO00SgUgNHvG3v9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LlfdZ1fKxkuldo7KY6ZGt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mKviamE1UmAXu8fz_YLT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rmKviamE1UmAXu8fz_YLT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mKviamE1UmAXu8fz_YLT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lfdZ1fKxkuldo7KY6ZGt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LlfdZ1fKxkuldo7KY6ZGt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LlfdZ1fKxkuldo7KY6ZGt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CMS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6_CMS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0_CMS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MS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MS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CMS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CMS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827</TotalTime>
  <Words>3170</Words>
  <Application>Microsoft Office PowerPoint</Application>
  <PresentationFormat>On-screen Show (4:3)</PresentationFormat>
  <Paragraphs>436</Paragraphs>
  <Slides>39</Slides>
  <Notes>23</Notes>
  <HiddenSlides>0</HiddenSlides>
  <MMClips>0</MMClips>
  <ScaleCrop>false</ScaleCrop>
  <HeadingPairs>
    <vt:vector size="6" baseType="variant">
      <vt:variant>
        <vt:lpstr>Theme</vt:lpstr>
      </vt:variant>
      <vt:variant>
        <vt:i4>12</vt:i4>
      </vt:variant>
      <vt:variant>
        <vt:lpstr>Embedded OLE Servers</vt:lpstr>
      </vt:variant>
      <vt:variant>
        <vt:i4>1</vt:i4>
      </vt:variant>
      <vt:variant>
        <vt:lpstr>Slide Titles</vt:lpstr>
      </vt:variant>
      <vt:variant>
        <vt:i4>39</vt:i4>
      </vt:variant>
    </vt:vector>
  </HeadingPairs>
  <TitlesOfParts>
    <vt:vector size="52" baseType="lpstr">
      <vt:lpstr>Office Theme</vt:lpstr>
      <vt:lpstr>3_CMS_Theme</vt:lpstr>
      <vt:lpstr>1_Office Theme</vt:lpstr>
      <vt:lpstr>1_CMS_Theme</vt:lpstr>
      <vt:lpstr>CMS_template</vt:lpstr>
      <vt:lpstr>1_CMS_template</vt:lpstr>
      <vt:lpstr>2_CMS_Theme</vt:lpstr>
      <vt:lpstr>3_CMS_template</vt:lpstr>
      <vt:lpstr>4_CMS_Theme</vt:lpstr>
      <vt:lpstr>5_CMS_Theme</vt:lpstr>
      <vt:lpstr>6_CMS_Theme</vt:lpstr>
      <vt:lpstr>10_CMS_Theme</vt:lpstr>
      <vt:lpstr>think-cell Slide</vt:lpstr>
      <vt:lpstr>Health System Transformation Post Affordable Care Act</vt:lpstr>
      <vt:lpstr>Affordable Care Act Impact</vt:lpstr>
      <vt:lpstr>Results: Higher Value, Lower Costs</vt:lpstr>
      <vt:lpstr>PowerPoint Presentation</vt:lpstr>
      <vt:lpstr>PowerPoint Presentation</vt:lpstr>
      <vt:lpstr>During January 2015, HHS announced goals for value-based payments within the Medicare FFS system</vt:lpstr>
      <vt:lpstr>Target percentage of payments in ‘FFS linked to quality’ and ‘alternative payment models’ by 2016 and 2018</vt:lpstr>
      <vt:lpstr>Center for Medicare and Medicaid Innovation</vt:lpstr>
      <vt:lpstr>The CMS Innovation Center was created to develop, test, and implement new payment and service delivery models</vt:lpstr>
      <vt:lpstr>CMS has engaged the health care delivery system and invested in innovation across the country, every state and most territories</vt:lpstr>
      <vt:lpstr>PowerPoint Presentation</vt:lpstr>
      <vt:lpstr>Accountable Care Organizations (ACOs)</vt:lpstr>
      <vt:lpstr>ACOs - Participation is Growing Rapidly</vt:lpstr>
      <vt:lpstr>Achieving the Goals</vt:lpstr>
      <vt:lpstr>Pioneer ACOs provided higher quality and lower cost care to Medicare beneficiaries in their first two performance years</vt:lpstr>
      <vt:lpstr>PowerPoint Presentation</vt:lpstr>
      <vt:lpstr>Primary Care</vt:lpstr>
      <vt:lpstr>Post ACA Primary Care Models improving Care</vt:lpstr>
      <vt:lpstr>Comprehensive Primary Care (CPC) is showing early positive results</vt:lpstr>
      <vt:lpstr>Spotlight: Comprehensive Primary Care, SAMA Healthcare</vt:lpstr>
      <vt:lpstr>Independence at Home (IAH) </vt:lpstr>
      <vt:lpstr>Bundled Payment Models</vt:lpstr>
      <vt:lpstr>Bundled Payments for Care Improvement is also growing rapidly</vt:lpstr>
      <vt:lpstr>What is the Comprehensive Care Joint Replacement model?</vt:lpstr>
      <vt:lpstr>CCJR Participants</vt:lpstr>
      <vt:lpstr>State Based Models</vt:lpstr>
      <vt:lpstr>State Innovation Model grants have been awarded in two rounds: 38 States and Territories</vt:lpstr>
      <vt:lpstr>Maryland is testing an innovative All-Payer Payment Model</vt:lpstr>
      <vt:lpstr>Additional Models and Initiatives</vt:lpstr>
      <vt:lpstr>Medicare Care Choices</vt:lpstr>
      <vt:lpstr>Transforming Clinical Practice Initiative is designed to help clinicians achieve large-scale health transformation</vt:lpstr>
      <vt:lpstr>On the Horizon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Delivery System Reform Post ACA</dc:title>
  <dc:creator>Danielle Andrews</dc:creator>
  <cp:lastModifiedBy>Hoangmai Pham</cp:lastModifiedBy>
  <cp:revision>41</cp:revision>
  <dcterms:created xsi:type="dcterms:W3CDTF">2015-07-14T17:49:31Z</dcterms:created>
  <dcterms:modified xsi:type="dcterms:W3CDTF">2015-11-02T02:31:03Z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-221019859</vt:i4>
  </property>
  <property fmtid="{D5CDD505-2E9C-101B-9397-08002B2CF9AE}" pid="3" name="_NewReviewCycle">
    <vt:lpwstr/>
  </property>
  <property fmtid="{D5CDD505-2E9C-101B-9397-08002B2CF9AE}" pid="4" name="_EmailSubject">
    <vt:lpwstr>Your slides for Monday</vt:lpwstr>
  </property>
  <property fmtid="{D5CDD505-2E9C-101B-9397-08002B2CF9AE}" pid="5" name="_AuthorEmail">
    <vt:lpwstr>Hoangmai.Pham@cms.hhs.gov</vt:lpwstr>
  </property>
  <property fmtid="{D5CDD505-2E9C-101B-9397-08002B2CF9AE}" pid="6" name="_AuthorEmailDisplayName">
    <vt:lpwstr>Pham, Hoangmai H. (CMS/CMMI)</vt:lpwstr>
  </property>
  <property fmtid="{D5CDD505-2E9C-101B-9397-08002B2CF9AE}" pid="7" name="_PreviousAdHocReviewCycleID">
    <vt:i4>805216616</vt:i4>
  </property>
</Properties>
</file>