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handoutMasterIdLst>
    <p:handoutMasterId r:id="rId36"/>
  </p:handoutMasterIdLst>
  <p:sldIdLst>
    <p:sldId id="508" r:id="rId2"/>
    <p:sldId id="556" r:id="rId3"/>
    <p:sldId id="510" r:id="rId4"/>
    <p:sldId id="512" r:id="rId5"/>
    <p:sldId id="514" r:id="rId6"/>
    <p:sldId id="528" r:id="rId7"/>
    <p:sldId id="570" r:id="rId8"/>
    <p:sldId id="513" r:id="rId9"/>
    <p:sldId id="549" r:id="rId10"/>
    <p:sldId id="562" r:id="rId11"/>
    <p:sldId id="566" r:id="rId12"/>
    <p:sldId id="567" r:id="rId13"/>
    <p:sldId id="568" r:id="rId14"/>
    <p:sldId id="557" r:id="rId15"/>
    <p:sldId id="563" r:id="rId16"/>
    <p:sldId id="529" r:id="rId17"/>
    <p:sldId id="558" r:id="rId18"/>
    <p:sldId id="564" r:id="rId19"/>
    <p:sldId id="561" r:id="rId20"/>
    <p:sldId id="560" r:id="rId21"/>
    <p:sldId id="565" r:id="rId22"/>
    <p:sldId id="531" r:id="rId23"/>
    <p:sldId id="517" r:id="rId24"/>
    <p:sldId id="536" r:id="rId25"/>
    <p:sldId id="538" r:id="rId26"/>
    <p:sldId id="548" r:id="rId27"/>
    <p:sldId id="521" r:id="rId28"/>
    <p:sldId id="542" r:id="rId29"/>
    <p:sldId id="522" r:id="rId30"/>
    <p:sldId id="523" r:id="rId31"/>
    <p:sldId id="552" r:id="rId32"/>
    <p:sldId id="545" r:id="rId33"/>
    <p:sldId id="535" r:id="rId34"/>
  </p:sldIdLst>
  <p:sldSz cx="9144000" cy="6858000" type="screen4x3"/>
  <p:notesSz cx="6735763" cy="9866313"/>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iya Zulu" initials="EZ"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33"/>
    <a:srgbClr val="FF9900"/>
    <a:srgbClr val="A50021"/>
    <a:srgbClr val="990000"/>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24" autoAdjust="0"/>
    <p:restoredTop sz="78495" autoAdjust="0"/>
  </p:normalViewPr>
  <p:slideViewPr>
    <p:cSldViewPr snapToGrid="0" snapToObjects="1">
      <p:cViewPr>
        <p:scale>
          <a:sx n="50" d="100"/>
          <a:sy n="50" d="100"/>
        </p:scale>
        <p:origin x="-1902" y="-846"/>
      </p:cViewPr>
      <p:guideLst>
        <p:guide orient="horz" pos="2160"/>
        <p:guide pos="2880"/>
      </p:guideLst>
    </p:cSldViewPr>
  </p:slideViewPr>
  <p:notesTextViewPr>
    <p:cViewPr>
      <p:scale>
        <a:sx n="75" d="100"/>
        <a:sy n="75" d="100"/>
      </p:scale>
      <p:origin x="0" y="0"/>
    </p:cViewPr>
  </p:notesTextViewPr>
  <p:sorterViewPr>
    <p:cViewPr>
      <p:scale>
        <a:sx n="66" d="100"/>
        <a:sy n="66" d="100"/>
      </p:scale>
      <p:origin x="0" y="834"/>
    </p:cViewPr>
  </p:sorterViewPr>
  <p:notesViewPr>
    <p:cSldViewPr snapToGrid="0" snapToObjects="1">
      <p:cViewPr varScale="1">
        <p:scale>
          <a:sx n="50" d="100"/>
          <a:sy n="50" d="100"/>
        </p:scale>
        <p:origin x="-3832" y="-120"/>
      </p:cViewPr>
      <p:guideLst>
        <p:guide orient="horz" pos="3108"/>
        <p:guide pos="212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AFIDEP_2\Documents\Conferences\Malawi%20FP%20%20Conference\presentation%20charts%20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219041970348921E-2"/>
          <c:y val="5.2009105971415913E-2"/>
          <c:w val="0.89835115494177409"/>
          <c:h val="0.84680985156754618"/>
        </c:manualLayout>
      </c:layout>
      <c:scatterChart>
        <c:scatterStyle val="lineMarker"/>
        <c:varyColors val="0"/>
        <c:ser>
          <c:idx val="0"/>
          <c:order val="0"/>
          <c:tx>
            <c:strRef>
              <c:f>Sheet1!$B$2</c:f>
              <c:strCache>
                <c:ptCount val="1"/>
                <c:pt idx="0">
                  <c:v>Malawi</c:v>
                </c:pt>
              </c:strCache>
            </c:strRef>
          </c:tx>
          <c:spPr>
            <a:ln w="28575">
              <a:noFill/>
            </a:ln>
          </c:spPr>
          <c:marker>
            <c:spPr>
              <a:ln w="22225">
                <a:solidFill>
                  <a:srgbClr val="00B050"/>
                </a:solidFill>
              </a:ln>
            </c:spPr>
          </c:marker>
          <c:dLbls>
            <c:txPr>
              <a:bodyPr/>
              <a:lstStyle/>
              <a:p>
                <a:pPr>
                  <a:defRPr lang="en-GB" sz="1200"/>
                </a:pPr>
                <a:endParaRPr lang="en-US"/>
              </a:p>
            </c:txPr>
            <c:dLblPos val="r"/>
            <c:showLegendKey val="0"/>
            <c:showVal val="1"/>
            <c:showCatName val="0"/>
            <c:showSerName val="0"/>
            <c:showPercent val="0"/>
            <c:showBubbleSize val="0"/>
            <c:showLeaderLines val="0"/>
          </c:dLbls>
          <c:xVal>
            <c:numRef>
              <c:f>Sheet1!$A$3:$A$10</c:f>
              <c:numCache>
                <c:formatCode>General</c:formatCode>
                <c:ptCount val="8"/>
                <c:pt idx="0">
                  <c:v>1992</c:v>
                </c:pt>
                <c:pt idx="1">
                  <c:v>1999</c:v>
                </c:pt>
                <c:pt idx="2">
                  <c:v>2000</c:v>
                </c:pt>
                <c:pt idx="3">
                  <c:v>2004</c:v>
                </c:pt>
                <c:pt idx="4">
                  <c:v>2005</c:v>
                </c:pt>
                <c:pt idx="5">
                  <c:v>2008</c:v>
                </c:pt>
                <c:pt idx="6">
                  <c:v>2010</c:v>
                </c:pt>
                <c:pt idx="7">
                  <c:v>2011</c:v>
                </c:pt>
              </c:numCache>
            </c:numRef>
          </c:xVal>
          <c:yVal>
            <c:numRef>
              <c:f>Sheet1!$B$3:$B$10</c:f>
              <c:numCache>
                <c:formatCode>General</c:formatCode>
                <c:ptCount val="8"/>
                <c:pt idx="0">
                  <c:v>25.1</c:v>
                </c:pt>
                <c:pt idx="2">
                  <c:v>30.6</c:v>
                </c:pt>
                <c:pt idx="3">
                  <c:v>32.5</c:v>
                </c:pt>
                <c:pt idx="6">
                  <c:v>46.1</c:v>
                </c:pt>
              </c:numCache>
            </c:numRef>
          </c:yVal>
          <c:smooth val="0"/>
        </c:ser>
        <c:ser>
          <c:idx val="1"/>
          <c:order val="1"/>
          <c:tx>
            <c:strRef>
              <c:f>Sheet1!$C$2</c:f>
              <c:strCache>
                <c:ptCount val="1"/>
                <c:pt idx="0">
                  <c:v>Rwanda</c:v>
                </c:pt>
              </c:strCache>
            </c:strRef>
          </c:tx>
          <c:spPr>
            <a:ln w="28575">
              <a:noFill/>
            </a:ln>
          </c:spPr>
          <c:marker>
            <c:spPr>
              <a:solidFill>
                <a:srgbClr val="FF0000"/>
              </a:solidFill>
              <a:ln w="19050">
                <a:solidFill>
                  <a:srgbClr val="FF0000"/>
                </a:solidFill>
              </a:ln>
            </c:spPr>
          </c:marker>
          <c:dLbls>
            <c:txPr>
              <a:bodyPr/>
              <a:lstStyle/>
              <a:p>
                <a:pPr>
                  <a:defRPr lang="en-GB" sz="1200"/>
                </a:pPr>
                <a:endParaRPr lang="en-US"/>
              </a:p>
            </c:txPr>
            <c:dLblPos val="r"/>
            <c:showLegendKey val="0"/>
            <c:showVal val="1"/>
            <c:showCatName val="0"/>
            <c:showSerName val="0"/>
            <c:showPercent val="0"/>
            <c:showBubbleSize val="0"/>
            <c:showLeaderLines val="0"/>
          </c:dLbls>
          <c:xVal>
            <c:numRef>
              <c:f>Sheet1!$A$3:$A$10</c:f>
              <c:numCache>
                <c:formatCode>General</c:formatCode>
                <c:ptCount val="8"/>
                <c:pt idx="0">
                  <c:v>1992</c:v>
                </c:pt>
                <c:pt idx="1">
                  <c:v>1999</c:v>
                </c:pt>
                <c:pt idx="2">
                  <c:v>2000</c:v>
                </c:pt>
                <c:pt idx="3">
                  <c:v>2004</c:v>
                </c:pt>
                <c:pt idx="4">
                  <c:v>2005</c:v>
                </c:pt>
                <c:pt idx="5">
                  <c:v>2008</c:v>
                </c:pt>
                <c:pt idx="6">
                  <c:v>2010</c:v>
                </c:pt>
                <c:pt idx="7">
                  <c:v>2011</c:v>
                </c:pt>
              </c:numCache>
            </c:numRef>
          </c:xVal>
          <c:yVal>
            <c:numRef>
              <c:f>Sheet1!$C$3:$C$10</c:f>
              <c:numCache>
                <c:formatCode>General</c:formatCode>
                <c:ptCount val="8"/>
                <c:pt idx="0">
                  <c:v>21.2</c:v>
                </c:pt>
                <c:pt idx="2">
                  <c:v>13.2</c:v>
                </c:pt>
                <c:pt idx="4">
                  <c:v>17</c:v>
                </c:pt>
                <c:pt idx="5">
                  <c:v>36.4</c:v>
                </c:pt>
                <c:pt idx="6">
                  <c:v>51.6</c:v>
                </c:pt>
              </c:numCache>
            </c:numRef>
          </c:yVal>
          <c:smooth val="0"/>
        </c:ser>
        <c:ser>
          <c:idx val="2"/>
          <c:order val="2"/>
          <c:tx>
            <c:strRef>
              <c:f>Sheet1!$D$2</c:f>
              <c:strCache>
                <c:ptCount val="1"/>
                <c:pt idx="0">
                  <c:v>Ethiopia</c:v>
                </c:pt>
              </c:strCache>
            </c:strRef>
          </c:tx>
          <c:spPr>
            <a:ln w="28575">
              <a:noFill/>
            </a:ln>
          </c:spPr>
          <c:marker>
            <c:spPr>
              <a:solidFill>
                <a:schemeClr val="tx1"/>
              </a:solidFill>
              <a:ln w="19050">
                <a:solidFill>
                  <a:schemeClr val="tx1"/>
                </a:solidFill>
              </a:ln>
            </c:spPr>
          </c:marker>
          <c:dLbls>
            <c:txPr>
              <a:bodyPr/>
              <a:lstStyle/>
              <a:p>
                <a:pPr>
                  <a:defRPr lang="en-GB" sz="1200"/>
                </a:pPr>
                <a:endParaRPr lang="en-US"/>
              </a:p>
            </c:txPr>
            <c:dLblPos val="r"/>
            <c:showLegendKey val="0"/>
            <c:showVal val="1"/>
            <c:showCatName val="0"/>
            <c:showSerName val="0"/>
            <c:showPercent val="0"/>
            <c:showBubbleSize val="0"/>
            <c:showLeaderLines val="0"/>
          </c:dLbls>
          <c:xVal>
            <c:numRef>
              <c:f>Sheet1!$A$3:$A$10</c:f>
              <c:numCache>
                <c:formatCode>General</c:formatCode>
                <c:ptCount val="8"/>
                <c:pt idx="0">
                  <c:v>1992</c:v>
                </c:pt>
                <c:pt idx="1">
                  <c:v>1999</c:v>
                </c:pt>
                <c:pt idx="2">
                  <c:v>2000</c:v>
                </c:pt>
                <c:pt idx="3">
                  <c:v>2004</c:v>
                </c:pt>
                <c:pt idx="4">
                  <c:v>2005</c:v>
                </c:pt>
                <c:pt idx="5">
                  <c:v>2008</c:v>
                </c:pt>
                <c:pt idx="6">
                  <c:v>2010</c:v>
                </c:pt>
                <c:pt idx="7">
                  <c:v>2011</c:v>
                </c:pt>
              </c:numCache>
            </c:numRef>
          </c:xVal>
          <c:yVal>
            <c:numRef>
              <c:f>Sheet1!$D$3:$D$10</c:f>
              <c:numCache>
                <c:formatCode>General</c:formatCode>
                <c:ptCount val="8"/>
                <c:pt idx="0">
                  <c:v>4.8</c:v>
                </c:pt>
                <c:pt idx="2">
                  <c:v>8.1</c:v>
                </c:pt>
                <c:pt idx="4">
                  <c:v>14.7</c:v>
                </c:pt>
                <c:pt idx="7">
                  <c:v>28.6</c:v>
                </c:pt>
              </c:numCache>
            </c:numRef>
          </c:yVal>
          <c:smooth val="0"/>
        </c:ser>
        <c:dLbls>
          <c:showLegendKey val="0"/>
          <c:showVal val="0"/>
          <c:showCatName val="0"/>
          <c:showSerName val="0"/>
          <c:showPercent val="0"/>
          <c:showBubbleSize val="0"/>
        </c:dLbls>
        <c:axId val="7898240"/>
        <c:axId val="7899776"/>
      </c:scatterChart>
      <c:valAx>
        <c:axId val="7898240"/>
        <c:scaling>
          <c:orientation val="minMax"/>
        </c:scaling>
        <c:delete val="0"/>
        <c:axPos val="b"/>
        <c:majorGridlines/>
        <c:numFmt formatCode="General" sourceLinked="1"/>
        <c:majorTickMark val="none"/>
        <c:minorTickMark val="none"/>
        <c:tickLblPos val="nextTo"/>
        <c:txPr>
          <a:bodyPr/>
          <a:lstStyle/>
          <a:p>
            <a:pPr>
              <a:defRPr lang="en-GB" sz="1600"/>
            </a:pPr>
            <a:endParaRPr lang="en-US"/>
          </a:p>
        </c:txPr>
        <c:crossAx val="7899776"/>
        <c:crosses val="autoZero"/>
        <c:crossBetween val="midCat"/>
        <c:majorUnit val="2"/>
      </c:valAx>
      <c:valAx>
        <c:axId val="7899776"/>
        <c:scaling>
          <c:orientation val="minMax"/>
        </c:scaling>
        <c:delete val="0"/>
        <c:axPos val="l"/>
        <c:numFmt formatCode="General" sourceLinked="1"/>
        <c:majorTickMark val="none"/>
        <c:minorTickMark val="none"/>
        <c:tickLblPos val="nextTo"/>
        <c:txPr>
          <a:bodyPr/>
          <a:lstStyle/>
          <a:p>
            <a:pPr>
              <a:defRPr lang="en-GB" sz="1600"/>
            </a:pPr>
            <a:endParaRPr lang="en-US"/>
          </a:p>
        </c:txPr>
        <c:crossAx val="7898240"/>
        <c:crosses val="autoZero"/>
        <c:crossBetween val="midCat"/>
      </c:valAx>
    </c:plotArea>
    <c:plotVisOnly val="1"/>
    <c:dispBlanksAs val="gap"/>
    <c:showDLblsOverMax val="0"/>
  </c:chart>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0.13566</cdr:x>
      <cdr:y>0.78931</cdr:y>
    </cdr:from>
    <cdr:to>
      <cdr:x>0.46563</cdr:x>
      <cdr:y>0.83098</cdr:y>
    </cdr:to>
    <cdr:sp macro="" textlink="">
      <cdr:nvSpPr>
        <cdr:cNvPr id="3" name="Straight Connector 2"/>
        <cdr:cNvSpPr/>
      </cdr:nvSpPr>
      <cdr:spPr>
        <a:xfrm xmlns:a="http://schemas.openxmlformats.org/drawingml/2006/main" flipV="1">
          <a:off x="1074078" y="3574373"/>
          <a:ext cx="2612551" cy="188700"/>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0.46563</cdr:x>
      <cdr:y>0.69586</cdr:y>
    </cdr:from>
    <cdr:to>
      <cdr:x>0.66353</cdr:x>
      <cdr:y>0.78741</cdr:y>
    </cdr:to>
    <cdr:sp macro="" textlink="">
      <cdr:nvSpPr>
        <cdr:cNvPr id="5" name="Straight Connector 4"/>
        <cdr:cNvSpPr/>
      </cdr:nvSpPr>
      <cdr:spPr>
        <a:xfrm xmlns:a="http://schemas.openxmlformats.org/drawingml/2006/main" flipV="1">
          <a:off x="3686629" y="3151189"/>
          <a:ext cx="1566868" cy="414562"/>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0.66063</cdr:x>
      <cdr:y>0.50135</cdr:y>
    </cdr:from>
    <cdr:to>
      <cdr:x>0.90797</cdr:x>
      <cdr:y>0.69668</cdr:y>
    </cdr:to>
    <cdr:sp macro="" textlink="">
      <cdr:nvSpPr>
        <cdr:cNvPr id="7" name="Straight Connector 6"/>
        <cdr:cNvSpPr/>
      </cdr:nvSpPr>
      <cdr:spPr>
        <a:xfrm xmlns:a="http://schemas.openxmlformats.org/drawingml/2006/main" flipV="1">
          <a:off x="5230583" y="2270352"/>
          <a:ext cx="1958298" cy="884522"/>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14763" y="0"/>
            <a:ext cx="2919412" cy="493713"/>
          </a:xfrm>
          <a:prstGeom prst="rect">
            <a:avLst/>
          </a:prstGeom>
        </p:spPr>
        <p:txBody>
          <a:bodyPr vert="horz" lIns="91440" tIns="45720" rIns="91440" bIns="45720" rtlCol="0"/>
          <a:lstStyle>
            <a:lvl1pPr algn="r">
              <a:defRPr sz="1200"/>
            </a:lvl1pPr>
          </a:lstStyle>
          <a:p>
            <a:fld id="{F09EC8DB-CF63-45AD-8844-C57AB2447CCF}" type="datetimeFigureOut">
              <a:rPr lang="en-US" smtClean="0"/>
              <a:pPr/>
              <a:t>6/11/2012</a:t>
            </a:fld>
            <a:endParaRPr lang="en-GB"/>
          </a:p>
        </p:txBody>
      </p:sp>
      <p:sp>
        <p:nvSpPr>
          <p:cNvPr id="4" name="Footer Placeholder 3"/>
          <p:cNvSpPr>
            <a:spLocks noGrp="1"/>
          </p:cNvSpPr>
          <p:nvPr>
            <p:ph type="ftr" sz="quarter" idx="2"/>
          </p:nvPr>
        </p:nvSpPr>
        <p:spPr>
          <a:xfrm>
            <a:off x="0" y="9371013"/>
            <a:ext cx="2919413" cy="49371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14763" y="9371013"/>
            <a:ext cx="2919412" cy="493712"/>
          </a:xfrm>
          <a:prstGeom prst="rect">
            <a:avLst/>
          </a:prstGeom>
        </p:spPr>
        <p:txBody>
          <a:bodyPr vert="horz" lIns="91440" tIns="45720" rIns="91440" bIns="45720" rtlCol="0" anchor="b"/>
          <a:lstStyle>
            <a:lvl1pPr algn="r">
              <a:defRPr sz="1200"/>
            </a:lvl1pPr>
          </a:lstStyle>
          <a:p>
            <a:fld id="{22BB128C-56E1-43BA-A7E6-ED9183B4FF26}" type="slidenum">
              <a:rPr lang="en-GB" smtClean="0"/>
              <a:pPr/>
              <a:t>‹#›</a:t>
            </a:fld>
            <a:endParaRPr lang="en-GB"/>
          </a:p>
        </p:txBody>
      </p:sp>
    </p:spTree>
    <p:extLst>
      <p:ext uri="{BB962C8B-B14F-4D97-AF65-F5344CB8AC3E}">
        <p14:creationId xmlns:p14="http://schemas.microsoft.com/office/powerpoint/2010/main" val="30400297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15373" y="0"/>
            <a:ext cx="2918831" cy="493316"/>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7CB91F12-990F-422F-90D7-360BEA8DE7BF}" type="datetimeFigureOut">
              <a:rPr lang="en-US"/>
              <a:pPr>
                <a:defRPr/>
              </a:pPr>
              <a:t>6/11/2012</a:t>
            </a:fld>
            <a:endParaRPr lang="en-US" dirty="0"/>
          </a:p>
        </p:txBody>
      </p:sp>
      <p:sp>
        <p:nvSpPr>
          <p:cNvPr id="4" name="Slide Image Placeholder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73577" y="4686499"/>
            <a:ext cx="5388610" cy="4439841"/>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430F05E7-F28F-42C6-A216-31D140C31D45}" type="slidenum">
              <a:rPr lang="en-US"/>
              <a:pPr>
                <a:defRPr/>
              </a:pPr>
              <a:t>‹#›</a:t>
            </a:fld>
            <a:endParaRPr lang="en-US" dirty="0"/>
          </a:p>
        </p:txBody>
      </p:sp>
    </p:spTree>
    <p:extLst>
      <p:ext uri="{BB962C8B-B14F-4D97-AF65-F5344CB8AC3E}">
        <p14:creationId xmlns:p14="http://schemas.microsoft.com/office/powerpoint/2010/main" val="2943300706"/>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B17027D-5256-4C0C-BCF8-6D3C13C3CD57}" type="slidenum">
              <a:rPr lang="en-US" smtClean="0">
                <a:cs typeface="Arial" charset="0"/>
              </a:rPr>
              <a:pPr fontAlgn="base">
                <a:spcBef>
                  <a:spcPct val="0"/>
                </a:spcBef>
                <a:spcAft>
                  <a:spcPct val="0"/>
                </a:spcAft>
              </a:pPr>
              <a:t>1</a:t>
            </a:fld>
            <a:endParaRPr lang="en-US" smtClean="0">
              <a:cs typeface="Arial" charset="0"/>
            </a:endParaRPr>
          </a:p>
        </p:txBody>
      </p:sp>
      <p:sp>
        <p:nvSpPr>
          <p:cNvPr id="21507" name="Rectangle 6"/>
          <p:cNvSpPr txBox="1">
            <a:spLocks noGrp="1" noChangeArrowheads="1"/>
          </p:cNvSpPr>
          <p:nvPr/>
        </p:nvSpPr>
        <p:spPr bwMode="auto">
          <a:xfrm>
            <a:off x="0" y="9371285"/>
            <a:ext cx="2918831" cy="493316"/>
          </a:xfrm>
          <a:prstGeom prst="rect">
            <a:avLst/>
          </a:prstGeom>
          <a:noFill/>
          <a:ln w="9525">
            <a:noFill/>
            <a:miter lim="800000"/>
            <a:headEnd/>
            <a:tailEnd/>
          </a:ln>
        </p:spPr>
        <p:txBody>
          <a:bodyPr anchor="b"/>
          <a:lstStyle/>
          <a:p>
            <a:r>
              <a:rPr lang="en-US" sz="1200">
                <a:latin typeface="Calibri" pitchFamily="34" charset="0"/>
              </a:rPr>
              <a:t>HIV Project Consultative Meeting Draft Presentation</a:t>
            </a:r>
          </a:p>
        </p:txBody>
      </p:sp>
      <p:sp>
        <p:nvSpPr>
          <p:cNvPr id="21508" name="Rectangle 7"/>
          <p:cNvSpPr txBox="1">
            <a:spLocks noGrp="1" noChangeArrowheads="1"/>
          </p:cNvSpPr>
          <p:nvPr/>
        </p:nvSpPr>
        <p:spPr bwMode="auto">
          <a:xfrm>
            <a:off x="3815373" y="9371285"/>
            <a:ext cx="2918831" cy="493316"/>
          </a:xfrm>
          <a:prstGeom prst="rect">
            <a:avLst/>
          </a:prstGeom>
          <a:noFill/>
          <a:ln w="9525">
            <a:noFill/>
            <a:miter lim="800000"/>
            <a:headEnd/>
            <a:tailEnd/>
          </a:ln>
        </p:spPr>
        <p:txBody>
          <a:bodyPr anchor="b"/>
          <a:lstStyle/>
          <a:p>
            <a:pPr algn="r"/>
            <a:fld id="{4EE189B2-52C8-4D7D-9900-53955A6FACD4}" type="slidenum">
              <a:rPr lang="en-US" sz="1200">
                <a:latin typeface="Calibri" pitchFamily="34" charset="0"/>
              </a:rPr>
              <a:pPr algn="r"/>
              <a:t>1</a:t>
            </a:fld>
            <a:endParaRPr lang="en-US" sz="1200">
              <a:latin typeface="Calibri" pitchFamily="34" charset="0"/>
            </a:endParaRPr>
          </a:p>
        </p:txBody>
      </p:sp>
      <p:sp>
        <p:nvSpPr>
          <p:cNvPr id="2150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151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TextEdit="1"/>
          </p:cNvSpPr>
          <p:nvPr>
            <p:ph type="sldImg"/>
          </p:nvPr>
        </p:nvSpPr>
        <p:spPr bwMode="auto">
          <a:noFill/>
          <a:ln>
            <a:solidFill>
              <a:srgbClr val="000000"/>
            </a:solidFill>
            <a:miter lim="800000"/>
            <a:headEnd/>
            <a:tailEnd/>
          </a:ln>
        </p:spPr>
      </p:sp>
      <p:sp>
        <p:nvSpPr>
          <p:cNvPr id="17411"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TextEdit="1"/>
          </p:cNvSpPr>
          <p:nvPr>
            <p:ph type="sldImg"/>
          </p:nvPr>
        </p:nvSpPr>
        <p:spPr bwMode="auto">
          <a:noFill/>
          <a:ln>
            <a:solidFill>
              <a:srgbClr val="000000"/>
            </a:solidFill>
            <a:miter lim="800000"/>
            <a:headEnd/>
            <a:tailEnd/>
          </a:ln>
        </p:spPr>
      </p:sp>
      <p:sp>
        <p:nvSpPr>
          <p:cNvPr id="19459"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 Ethiopian</a:t>
            </a:r>
            <a:r>
              <a:rPr lang="en-GB" baseline="0" dirty="0" smtClean="0"/>
              <a:t> government was interested in achieving its development plans but policy makers became increasingly aware that this would be difficult given its documented rapid population growth and predominantly rural population (80%). Top level leadership recognized the importance of family planning in helping curb rapid population growth towards achieving the MDGs and its vision of becoming a middle income country. Early marriage is a major issue in Ethiopia where majority of the population is rural. The health message is promoted at the grassroots level to tackle this </a:t>
            </a:r>
            <a:r>
              <a:rPr lang="en-GB" baseline="0" dirty="0" err="1" smtClean="0"/>
              <a:t>strongcultural</a:t>
            </a:r>
            <a:r>
              <a:rPr lang="en-GB" baseline="0" dirty="0" smtClean="0"/>
              <a:t> barrier.</a:t>
            </a:r>
            <a:endParaRPr lang="en-GB" dirty="0"/>
          </a:p>
        </p:txBody>
      </p:sp>
      <p:sp>
        <p:nvSpPr>
          <p:cNvPr id="4" name="Slide Number Placeholder 3"/>
          <p:cNvSpPr>
            <a:spLocks noGrp="1"/>
          </p:cNvSpPr>
          <p:nvPr>
            <p:ph type="sldNum" sz="quarter" idx="10"/>
          </p:nvPr>
        </p:nvSpPr>
        <p:spPr/>
        <p:txBody>
          <a:bodyPr/>
          <a:lstStyle/>
          <a:p>
            <a:pPr>
              <a:defRPr/>
            </a:pPr>
            <a:fld id="{430F05E7-F28F-42C6-A216-31D140C31D45}" type="slidenum">
              <a:rPr lang="en-US" smtClean="0"/>
              <a:pPr>
                <a:defRPr/>
              </a:pPr>
              <a:t>16</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Former Minister of Health, </a:t>
            </a:r>
            <a:r>
              <a:rPr lang="en-US" dirty="0" err="1" smtClean="0"/>
              <a:t>mobilised</a:t>
            </a:r>
            <a:r>
              <a:rPr lang="en-US" dirty="0" smtClean="0"/>
              <a:t> </a:t>
            </a:r>
            <a:r>
              <a:rPr lang="en-US" dirty="0" err="1" smtClean="0"/>
              <a:t>parliamenterians</a:t>
            </a:r>
            <a:r>
              <a:rPr lang="en-US" dirty="0" smtClean="0"/>
              <a:t> to support FP</a:t>
            </a:r>
          </a:p>
          <a:p>
            <a:pPr>
              <a:buFont typeface="Arial" pitchFamily="34" charset="0"/>
              <a:buChar char="•"/>
            </a:pPr>
            <a:r>
              <a:rPr lang="en-US" dirty="0" smtClean="0"/>
              <a:t> Despite post-genocide</a:t>
            </a:r>
            <a:r>
              <a:rPr lang="en-US" baseline="0" dirty="0" smtClean="0"/>
              <a:t> </a:t>
            </a:r>
            <a:r>
              <a:rPr lang="en-US" dirty="0" smtClean="0"/>
              <a:t>sensitivities, recognition</a:t>
            </a:r>
            <a:r>
              <a:rPr lang="en-US" baseline="0" dirty="0" smtClean="0"/>
              <a:t> of role of FP in development, impact on land</a:t>
            </a:r>
            <a:endParaRPr lang="en-US" dirty="0"/>
          </a:p>
        </p:txBody>
      </p:sp>
      <p:sp>
        <p:nvSpPr>
          <p:cNvPr id="4" name="Slide Number Placeholder 3"/>
          <p:cNvSpPr>
            <a:spLocks noGrp="1"/>
          </p:cNvSpPr>
          <p:nvPr>
            <p:ph type="sldNum" sz="quarter" idx="10"/>
          </p:nvPr>
        </p:nvSpPr>
        <p:spPr/>
        <p:txBody>
          <a:bodyPr/>
          <a:lstStyle/>
          <a:p>
            <a:pPr>
              <a:defRPr/>
            </a:pPr>
            <a:fld id="{430F05E7-F28F-42C6-A216-31D140C31D45}" type="slidenum">
              <a:rPr lang="en-US" smtClean="0"/>
              <a:pPr>
                <a:defRPr/>
              </a:pPr>
              <a:t>19</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GB" dirty="0" smtClean="0"/>
              <a:t>Malawi has</a:t>
            </a:r>
            <a:r>
              <a:rPr lang="en-GB" baseline="0" dirty="0" smtClean="0"/>
              <a:t> struggled with high maternal deaths for decades. It was of interest to Banda to reduce maternal deaths. This became the selling point for FP advocates to him. The Country was also undergoing economic difficulties and rapid population growth was an issue however the push was not as strong from this angle because of the sensitivities of the issue. </a:t>
            </a:r>
            <a:endParaRPr lang="en-GB" dirty="0"/>
          </a:p>
        </p:txBody>
      </p:sp>
      <p:sp>
        <p:nvSpPr>
          <p:cNvPr id="4" name="Slide Number Placeholder 3"/>
          <p:cNvSpPr>
            <a:spLocks noGrp="1"/>
          </p:cNvSpPr>
          <p:nvPr>
            <p:ph type="sldNum" sz="quarter" idx="10"/>
          </p:nvPr>
        </p:nvSpPr>
        <p:spPr/>
        <p:txBody>
          <a:bodyPr/>
          <a:lstStyle/>
          <a:p>
            <a:pPr>
              <a:defRPr/>
            </a:pPr>
            <a:fld id="{430F05E7-F28F-42C6-A216-31D140C31D45}" type="slidenum">
              <a:rPr lang="en-US" smtClean="0"/>
              <a:pPr>
                <a:defRPr/>
              </a:pPr>
              <a:t>22</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430F05E7-F28F-42C6-A216-31D140C31D45}" type="slidenum">
              <a:rPr lang="en-US" smtClean="0"/>
              <a:pPr>
                <a:defRPr/>
              </a:pPr>
              <a:t>23</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Does this make sense?</a:t>
            </a:r>
            <a:endParaRPr lang="en-GB" dirty="0"/>
          </a:p>
        </p:txBody>
      </p:sp>
      <p:sp>
        <p:nvSpPr>
          <p:cNvPr id="4" name="Slide Number Placeholder 3"/>
          <p:cNvSpPr>
            <a:spLocks noGrp="1"/>
          </p:cNvSpPr>
          <p:nvPr>
            <p:ph type="sldNum" sz="quarter" idx="10"/>
          </p:nvPr>
        </p:nvSpPr>
        <p:spPr/>
        <p:txBody>
          <a:bodyPr/>
          <a:lstStyle/>
          <a:p>
            <a:pPr>
              <a:defRPr/>
            </a:pPr>
            <a:fld id="{430F05E7-F28F-42C6-A216-31D140C31D45}" type="slidenum">
              <a:rPr lang="en-US" smtClean="0"/>
              <a:pPr>
                <a:defRPr/>
              </a:pPr>
              <a:t>26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baseline="0" dirty="0" smtClean="0">
                <a:solidFill>
                  <a:schemeClr val="tx1"/>
                </a:solidFill>
                <a:latin typeface="+mn-lt"/>
                <a:ea typeface="+mn-ea"/>
                <a:cs typeface="+mn-cs"/>
              </a:rPr>
              <a:t>According to Sullivan (undated) countries that adopted population policies received, on average, more funding from the United States Agency for International Development (USAID) (Barrett and </a:t>
            </a:r>
            <a:r>
              <a:rPr lang="en-GB" sz="1200" kern="1200" baseline="0" dirty="0" err="1" smtClean="0">
                <a:solidFill>
                  <a:schemeClr val="tx1"/>
                </a:solidFill>
                <a:latin typeface="+mn-lt"/>
                <a:ea typeface="+mn-ea"/>
                <a:cs typeface="+mn-cs"/>
              </a:rPr>
              <a:t>Tsui</a:t>
            </a:r>
            <a:r>
              <a:rPr lang="en-GB" sz="1200" kern="1200" baseline="0" dirty="0" smtClean="0">
                <a:solidFill>
                  <a:schemeClr val="tx1"/>
                </a:solidFill>
                <a:latin typeface="+mn-lt"/>
                <a:ea typeface="+mn-ea"/>
                <a:cs typeface="+mn-cs"/>
              </a:rPr>
              <a:t> 1999). Second, countries with population policies experienced statistically greater fertility declines between 1987 and 2002 than those without such policies: 21% compared to 14% (author’s calculations from World Bank(2009)). Third, countries with population policies have a greater potential to improve gender and human rights because the policies motivate discussion of sex, generation and power, and provide language to groups promoting such rights (Robinson 2009). </a:t>
            </a:r>
            <a:endParaRPr lang="en-GB" dirty="0"/>
          </a:p>
        </p:txBody>
      </p:sp>
      <p:sp>
        <p:nvSpPr>
          <p:cNvPr id="4" name="Slide Number Placeholder 3"/>
          <p:cNvSpPr>
            <a:spLocks noGrp="1"/>
          </p:cNvSpPr>
          <p:nvPr>
            <p:ph type="sldNum" sz="quarter" idx="10"/>
          </p:nvPr>
        </p:nvSpPr>
        <p:spPr/>
        <p:txBody>
          <a:bodyPr/>
          <a:lstStyle/>
          <a:p>
            <a:pPr>
              <a:defRPr/>
            </a:pPr>
            <a:fld id="{430F05E7-F28F-42C6-A216-31D140C31D45}" type="slidenum">
              <a:rPr lang="en-US" smtClean="0"/>
              <a:pPr>
                <a:defRPr/>
              </a:pPr>
              <a:t>27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Unmet need</a:t>
            </a:r>
            <a:r>
              <a:rPr lang="en-GB" baseline="0" dirty="0" smtClean="0"/>
              <a:t> ranging between 25 and 40 in these countries.</a:t>
            </a:r>
            <a:endParaRPr lang="en-GB" dirty="0"/>
          </a:p>
        </p:txBody>
      </p:sp>
      <p:sp>
        <p:nvSpPr>
          <p:cNvPr id="4" name="Slide Number Placeholder 3"/>
          <p:cNvSpPr>
            <a:spLocks noGrp="1"/>
          </p:cNvSpPr>
          <p:nvPr>
            <p:ph type="sldNum" sz="quarter" idx="10"/>
          </p:nvPr>
        </p:nvSpPr>
        <p:spPr/>
        <p:txBody>
          <a:bodyPr/>
          <a:lstStyle/>
          <a:p>
            <a:pPr>
              <a:defRPr/>
            </a:pPr>
            <a:fld id="{430F05E7-F28F-42C6-A216-31D140C31D45}" type="slidenum">
              <a:rPr lang="en-US" smtClean="0"/>
              <a:pPr>
                <a:defRPr/>
              </a:pPr>
              <a:t>28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430F05E7-F28F-42C6-A216-31D140C31D45}" type="slidenum">
              <a:rPr lang="en-US" smtClean="0"/>
              <a:pPr>
                <a:defRPr/>
              </a:pPr>
              <a:t>29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430F05E7-F28F-42C6-A216-31D140C31D45}" type="slidenum">
              <a:rPr lang="en-US" smtClean="0"/>
              <a:pPr>
                <a:defRPr/>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Population</a:t>
            </a:r>
            <a:r>
              <a:rPr lang="en-GB" baseline="0" dirty="0" smtClean="0"/>
              <a:t> growth and size have traditionally been sensitive and contentious issues among post independence African leaders. They believed that westerners wanted to suppress African populations and resultantly suppress their  role in global discourses and development. there was also the cultural aspect. They believed that they were protecting the reproductive desires of their people which was to have many children. </a:t>
            </a:r>
            <a:r>
              <a:rPr lang="en-US" sz="1200" kern="1200" dirty="0" smtClean="0">
                <a:solidFill>
                  <a:schemeClr val="tx1"/>
                </a:solidFill>
                <a:latin typeface="+mn-lt"/>
                <a:ea typeface="+mn-ea"/>
                <a:cs typeface="+mn-cs"/>
              </a:rPr>
              <a:t>Their position was bolstered by the surprising position adopted by the Reagan administration of the USA, who pushed the Mexico conference to adopt the position that population growth is not a major ingredient of development. </a:t>
            </a:r>
            <a:endParaRPr lang="en-GB" dirty="0">
              <a:solidFill>
                <a:srgbClr val="FF0000"/>
              </a:solidFill>
            </a:endParaRPr>
          </a:p>
        </p:txBody>
      </p:sp>
      <p:sp>
        <p:nvSpPr>
          <p:cNvPr id="4" name="Slide Number Placeholder 3"/>
          <p:cNvSpPr>
            <a:spLocks noGrp="1"/>
          </p:cNvSpPr>
          <p:nvPr>
            <p:ph type="sldNum" sz="quarter" idx="10"/>
          </p:nvPr>
        </p:nvSpPr>
        <p:spPr/>
        <p:txBody>
          <a:bodyPr/>
          <a:lstStyle/>
          <a:p>
            <a:pPr>
              <a:defRPr/>
            </a:pPr>
            <a:fld id="{430F05E7-F28F-42C6-A216-31D140C31D45}" type="slidenum">
              <a:rPr lang="en-US" smtClean="0"/>
              <a:pPr>
                <a:defRPr/>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mn-lt"/>
                <a:ea typeface="+mn-ea"/>
                <a:cs typeface="+mn-cs"/>
              </a:rPr>
              <a:t>Various</a:t>
            </a:r>
            <a:r>
              <a:rPr lang="en-US" sz="1200" kern="1200" baseline="0" dirty="0" smtClean="0">
                <a:solidFill>
                  <a:schemeClr val="tx1"/>
                </a:solidFill>
                <a:latin typeface="+mn-lt"/>
                <a:ea typeface="+mn-ea"/>
                <a:cs typeface="+mn-cs"/>
              </a:rPr>
              <a:t> factors are responsible for increase in contraceptive use in these countries. But political will is a precursor to success in sub-Saharan Africa. it involves providing commitment and support to FP programs and or creating a conducive policy environment for FP programs to be implemented. </a:t>
            </a:r>
            <a:r>
              <a:rPr lang="en-US" sz="1200" kern="1200" dirty="0" smtClean="0">
                <a:solidFill>
                  <a:schemeClr val="tx1"/>
                </a:solidFill>
                <a:latin typeface="+mn-lt"/>
                <a:ea typeface="+mn-ea"/>
                <a:cs typeface="+mn-cs"/>
              </a:rPr>
              <a:t>Leaders can also play a big role in generating demand for FP by changing negative attitudes that ordinary people may have about FP and family limitation.</a:t>
            </a:r>
          </a:p>
          <a:p>
            <a:pPr>
              <a:buFont typeface="Arial" pitchFamily="34" charset="0"/>
              <a:buChar char="•"/>
            </a:pPr>
            <a:endParaRPr lang="en-US" sz="1200" kern="1200" dirty="0" smtClean="0">
              <a:solidFill>
                <a:schemeClr val="tx1"/>
              </a:solidFill>
              <a:latin typeface="+mn-lt"/>
              <a:ea typeface="+mn-ea"/>
              <a:cs typeface="+mn-cs"/>
            </a:endParaRPr>
          </a:p>
          <a:p>
            <a:r>
              <a:rPr lang="en-GB" sz="1200" kern="1200" baseline="0" dirty="0" smtClean="0">
                <a:solidFill>
                  <a:schemeClr val="tx1"/>
                </a:solidFill>
                <a:latin typeface="+mn-lt"/>
                <a:ea typeface="+mn-ea"/>
                <a:cs typeface="+mn-cs"/>
              </a:rPr>
              <a:t>According to </a:t>
            </a:r>
            <a:r>
              <a:rPr lang="en-GB" sz="1200" kern="1200" baseline="0" dirty="0" err="1" smtClean="0">
                <a:solidFill>
                  <a:schemeClr val="tx1"/>
                </a:solidFill>
                <a:latin typeface="+mn-lt"/>
                <a:ea typeface="+mn-ea"/>
                <a:cs typeface="+mn-cs"/>
              </a:rPr>
              <a:t>Shiffman</a:t>
            </a:r>
            <a:r>
              <a:rPr lang="en-GB" sz="1200" kern="1200" baseline="0" dirty="0" smtClean="0">
                <a:solidFill>
                  <a:schemeClr val="tx1"/>
                </a:solidFill>
                <a:latin typeface="+mn-lt"/>
                <a:ea typeface="+mn-ea"/>
                <a:cs typeface="+mn-cs"/>
              </a:rPr>
              <a:t> (2007), we know priority is present when:</a:t>
            </a:r>
          </a:p>
          <a:p>
            <a:r>
              <a:rPr lang="en-GB" sz="1200" kern="1200" baseline="0" dirty="0" smtClean="0">
                <a:solidFill>
                  <a:schemeClr val="tx1"/>
                </a:solidFill>
                <a:latin typeface="+mn-lt"/>
                <a:ea typeface="+mn-ea"/>
                <a:cs typeface="+mn-cs"/>
              </a:rPr>
              <a:t>(1) national political leaders publicly and privately express sustained concern for the issue; (2) the government, through an authoritative </a:t>
            </a:r>
            <a:r>
              <a:rPr lang="en-GB" sz="1200" kern="1200" baseline="0" dirty="0" err="1" smtClean="0">
                <a:solidFill>
                  <a:schemeClr val="tx1"/>
                </a:solidFill>
                <a:latin typeface="+mn-lt"/>
                <a:ea typeface="+mn-ea"/>
                <a:cs typeface="+mn-cs"/>
              </a:rPr>
              <a:t>decisionmaking</a:t>
            </a:r>
            <a:r>
              <a:rPr lang="en-GB" sz="1200" kern="1200" baseline="0" dirty="0" smtClean="0">
                <a:solidFill>
                  <a:schemeClr val="tx1"/>
                </a:solidFill>
                <a:latin typeface="+mn-lt"/>
                <a:ea typeface="+mn-ea"/>
                <a:cs typeface="+mn-cs"/>
              </a:rPr>
              <a:t> process, enacts policies that offer widely embraced strategies to address the problem; and (3) the government allocates and releases public budgets commensurate with</a:t>
            </a:r>
          </a:p>
          <a:p>
            <a:r>
              <a:rPr lang="en-GB" sz="1200" kern="1200" baseline="0" dirty="0" smtClean="0">
                <a:solidFill>
                  <a:schemeClr val="tx1"/>
                </a:solidFill>
                <a:latin typeface="+mn-lt"/>
                <a:ea typeface="+mn-ea"/>
                <a:cs typeface="+mn-cs"/>
              </a:rPr>
              <a:t>the problem’s gravity.</a:t>
            </a:r>
            <a:endParaRPr lang="en-GB" dirty="0"/>
          </a:p>
        </p:txBody>
      </p:sp>
      <p:sp>
        <p:nvSpPr>
          <p:cNvPr id="4" name="Slide Number Placeholder 3"/>
          <p:cNvSpPr>
            <a:spLocks noGrp="1"/>
          </p:cNvSpPr>
          <p:nvPr>
            <p:ph type="sldNum" sz="quarter" idx="10"/>
          </p:nvPr>
        </p:nvSpPr>
        <p:spPr/>
        <p:txBody>
          <a:bodyPr/>
          <a:lstStyle/>
          <a:p>
            <a:pPr>
              <a:defRPr/>
            </a:pPr>
            <a:fld id="{430F05E7-F28F-42C6-A216-31D140C31D45}"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We</a:t>
            </a:r>
            <a:r>
              <a:rPr lang="en-GB" baseline="0" dirty="0" smtClean="0"/>
              <a:t> sought to characterize political will for FP </a:t>
            </a:r>
            <a:r>
              <a:rPr lang="en-GB" dirty="0" smtClean="0"/>
              <a:t>using </a:t>
            </a:r>
            <a:r>
              <a:rPr lang="en-GB" baseline="0" dirty="0" smtClean="0"/>
              <a:t>3 case study countries – Ethiopia, Rwanda and Malawi.</a:t>
            </a:r>
            <a:endParaRPr lang="en-GB" dirty="0"/>
          </a:p>
        </p:txBody>
      </p:sp>
      <p:sp>
        <p:nvSpPr>
          <p:cNvPr id="4" name="Slide Number Placeholder 3"/>
          <p:cNvSpPr>
            <a:spLocks noGrp="1"/>
          </p:cNvSpPr>
          <p:nvPr>
            <p:ph type="sldNum" sz="quarter" idx="10"/>
          </p:nvPr>
        </p:nvSpPr>
        <p:spPr/>
        <p:txBody>
          <a:bodyPr/>
          <a:lstStyle/>
          <a:p>
            <a:pPr>
              <a:defRPr/>
            </a:pPr>
            <a:fld id="{430F05E7-F28F-42C6-A216-31D140C31D45}"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baseline="0" dirty="0" smtClean="0">
                <a:solidFill>
                  <a:schemeClr val="tx1"/>
                </a:solidFill>
                <a:latin typeface="+mn-lt"/>
                <a:ea typeface="+mn-ea"/>
                <a:cs typeface="+mn-cs"/>
              </a:rPr>
              <a:t>The three countries have seen rapid increases in contraceptive use in the last decade with Rwanda registering the fastest rate of increase at 4 percentage points per year; Malawi and Ethiopia have registered 1.9 and 1.6 percentage points per year respectively. </a:t>
            </a:r>
            <a:r>
              <a:rPr lang="en-GB" dirty="0" smtClean="0"/>
              <a:t>Comparison</a:t>
            </a:r>
            <a:r>
              <a:rPr lang="en-GB" baseline="0" dirty="0" smtClean="0"/>
              <a:t> to West Africa, median about 10%.</a:t>
            </a:r>
            <a:endParaRPr lang="en-GB" dirty="0"/>
          </a:p>
        </p:txBody>
      </p:sp>
      <p:sp>
        <p:nvSpPr>
          <p:cNvPr id="4" name="Slide Number Placeholder 3"/>
          <p:cNvSpPr>
            <a:spLocks noGrp="1"/>
          </p:cNvSpPr>
          <p:nvPr>
            <p:ph type="sldNum" sz="quarter" idx="10"/>
          </p:nvPr>
        </p:nvSpPr>
        <p:spPr/>
        <p:txBody>
          <a:bodyPr/>
          <a:lstStyle/>
          <a:p>
            <a:pPr>
              <a:defRPr/>
            </a:pPr>
            <a:fld id="{430F05E7-F28F-42C6-A216-31D140C31D45}"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To characterize political will for family planning in the three</a:t>
            </a:r>
            <a:r>
              <a:rPr lang="en-GB" baseline="0" dirty="0" smtClean="0"/>
              <a:t> countries we investigated three things:- 1) </a:t>
            </a:r>
            <a:r>
              <a:rPr lang="en-US" dirty="0" smtClean="0"/>
              <a:t>factors that have propelled the change in attitudes of some political leaders to champion family planning (how political will was generated); 2) how such political will has manifested in different contexts; 3) how political will affects the policy and program environment.</a:t>
            </a:r>
            <a:endParaRPr lang="en-GB" dirty="0" smtClean="0"/>
          </a:p>
          <a:p>
            <a:pPr algn="l"/>
            <a:endParaRPr lang="en-GB" dirty="0"/>
          </a:p>
        </p:txBody>
      </p:sp>
      <p:sp>
        <p:nvSpPr>
          <p:cNvPr id="4" name="Slide Number Placeholder 3"/>
          <p:cNvSpPr>
            <a:spLocks noGrp="1"/>
          </p:cNvSpPr>
          <p:nvPr>
            <p:ph type="sldNum" sz="quarter" idx="10"/>
          </p:nvPr>
        </p:nvSpPr>
        <p:spPr/>
        <p:txBody>
          <a:bodyPr/>
          <a:lstStyle/>
          <a:p>
            <a:pPr>
              <a:defRPr/>
            </a:pPr>
            <a:fld id="{430F05E7-F28F-42C6-A216-31D140C31D45}" type="slidenum">
              <a:rPr lang="en-US" smtClean="0"/>
              <a:pPr>
                <a:defRPr/>
              </a:pPr>
              <a:t>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GB" sz="1200" kern="1200" dirty="0" smtClean="0">
                <a:solidFill>
                  <a:schemeClr val="tx1"/>
                </a:solidFill>
                <a:latin typeface="+mn-lt"/>
                <a:ea typeface="+mn-ea"/>
                <a:cs typeface="+mn-cs"/>
              </a:rPr>
              <a:t>Gill Walt and Lucy Gilson proposed a ‘Policy Analysis Triangle’ in 1994 to help policy analysts think more systematically about the multitude of factors (content, process, context and actors) affecting policy and the interrelations among these factors. Numerous studies on a range of health and health reform issues have used this framework to organise material to assist in elucidating what drove policy change.</a:t>
            </a:r>
          </a:p>
          <a:p>
            <a:endParaRPr lang="en-GB" sz="1200" kern="1200" dirty="0" smtClean="0">
              <a:solidFill>
                <a:schemeClr val="tx1"/>
              </a:solidFill>
              <a:latin typeface="+mn-lt"/>
              <a:ea typeface="+mn-ea"/>
              <a:cs typeface="+mn-cs"/>
            </a:endParaRPr>
          </a:p>
          <a:p>
            <a:pPr marL="228600" indent="-228600">
              <a:buFont typeface="+mj-lt"/>
              <a:buAutoNum type="arabicPeriod"/>
            </a:pPr>
            <a:r>
              <a:rPr lang="en-GB" b="1" dirty="0" smtClean="0"/>
              <a:t>Actors</a:t>
            </a:r>
            <a:r>
              <a:rPr lang="en-GB" dirty="0" smtClean="0"/>
              <a:t> refer to individuals, organizations or the state, and their actions that affect health policy. All actors have their own interests and agendas. Examples of actors include individuals, international NGOs, national NGOs, pressure/interest groups, international organizations, bilateral agencies, funding organizations, private sector companies, and the media.</a:t>
            </a:r>
          </a:p>
          <a:p>
            <a:pPr marL="228600" indent="-228600">
              <a:buFont typeface="+mj-lt"/>
              <a:buAutoNum type="arabicPeriod"/>
            </a:pPr>
            <a:r>
              <a:rPr lang="en-GB" b="1" dirty="0" smtClean="0"/>
              <a:t>Context</a:t>
            </a:r>
            <a:r>
              <a:rPr lang="en-GB" dirty="0" smtClean="0"/>
              <a:t> means systematic factors - political, economic, social or cultural, both national and international - which may have an effect of health policy. These include:</a:t>
            </a:r>
          </a:p>
          <a:p>
            <a:pPr lvl="1">
              <a:buFont typeface="Arial" pitchFamily="34" charset="0"/>
              <a:buChar char="•"/>
            </a:pPr>
            <a:r>
              <a:rPr lang="en-GB" b="1" dirty="0" smtClean="0"/>
              <a:t>Situational factors</a:t>
            </a:r>
            <a:r>
              <a:rPr lang="en-GB" dirty="0" smtClean="0"/>
              <a:t>- transient, impermanent conditions which can have an impact on policy (</a:t>
            </a:r>
            <a:r>
              <a:rPr lang="en-GB" dirty="0" err="1" smtClean="0"/>
              <a:t>e.g</a:t>
            </a:r>
            <a:r>
              <a:rPr lang="en-GB" dirty="0" smtClean="0"/>
              <a:t> wars, droughts)</a:t>
            </a:r>
          </a:p>
          <a:p>
            <a:pPr lvl="1">
              <a:buFont typeface="Arial" pitchFamily="34" charset="0"/>
              <a:buChar char="•"/>
            </a:pPr>
            <a:r>
              <a:rPr lang="en-GB" b="1" dirty="0" smtClean="0"/>
              <a:t>Structural factors</a:t>
            </a:r>
            <a:r>
              <a:rPr lang="en-GB" dirty="0" smtClean="0"/>
              <a:t>- relatively unchanging elements of society (e.g. the political system, type of economy, demographic features)</a:t>
            </a:r>
          </a:p>
          <a:p>
            <a:pPr lvl="1">
              <a:buFont typeface="Arial" pitchFamily="34" charset="0"/>
              <a:buChar char="•"/>
            </a:pPr>
            <a:r>
              <a:rPr lang="en-GB" b="1" dirty="0" smtClean="0"/>
              <a:t>Cultural factors</a:t>
            </a:r>
            <a:r>
              <a:rPr lang="en-GB" dirty="0" smtClean="0"/>
              <a:t>- religion, ethnicity, gender</a:t>
            </a:r>
          </a:p>
          <a:p>
            <a:pPr lvl="1">
              <a:buFont typeface="Arial" pitchFamily="34" charset="0"/>
              <a:buChar char="•"/>
            </a:pPr>
            <a:r>
              <a:rPr lang="en-GB" b="1" dirty="0" smtClean="0"/>
              <a:t>International or exogenous factors</a:t>
            </a:r>
            <a:r>
              <a:rPr lang="en-GB" dirty="0" smtClean="0"/>
              <a:t>- some policies require cooperation between national, regional or multilateral organizations</a:t>
            </a:r>
          </a:p>
          <a:p>
            <a:pPr marL="228600" indent="-228600">
              <a:buFont typeface="+mj-lt"/>
              <a:buAutoNum type="arabicPeriod"/>
            </a:pPr>
            <a:r>
              <a:rPr lang="en-GB" b="1" dirty="0" smtClean="0"/>
              <a:t>Content</a:t>
            </a:r>
            <a:r>
              <a:rPr lang="en-GB" dirty="0" smtClean="0"/>
              <a:t> is the substance of a particular policy which details the subjects and topics covered.</a:t>
            </a:r>
          </a:p>
          <a:p>
            <a:pPr marL="228600" indent="-228600">
              <a:buFont typeface="+mj-lt"/>
              <a:buAutoNum type="arabicPeriod"/>
            </a:pPr>
            <a:r>
              <a:rPr lang="en-GB" b="1" dirty="0" smtClean="0"/>
              <a:t>Process</a:t>
            </a:r>
            <a:r>
              <a:rPr lang="en-GB" dirty="0" smtClean="0"/>
              <a:t> is the way in which policies are initiated, developed or formulated, negotiated, communicated, implemented and evaluated. Policy formation falls into the process corner of the framework and is influenced by actors, content, and context. It is a process of negotiation and bargaining in order to satisfy various interests and build a coalition of support.</a:t>
            </a:r>
          </a:p>
          <a:p>
            <a:endParaRPr lang="en-GB" sz="1200" kern="1200" dirty="0" smtClean="0">
              <a:solidFill>
                <a:schemeClr val="tx1"/>
              </a:solidFill>
              <a:latin typeface="+mn-lt"/>
              <a:ea typeface="+mn-ea"/>
              <a:cs typeface="+mn-cs"/>
            </a:endParaRPr>
          </a:p>
          <a:p>
            <a:endParaRPr lang="en-GB" sz="1200" kern="1200" dirty="0" smtClean="0">
              <a:solidFill>
                <a:schemeClr val="tx1"/>
              </a:solidFill>
              <a:latin typeface="+mn-lt"/>
              <a:ea typeface="+mn-ea"/>
              <a:cs typeface="+mn-cs"/>
            </a:endParaRPr>
          </a:p>
          <a:p>
            <a:r>
              <a:rPr lang="en-GB" sz="1200" kern="1200" baseline="0" dirty="0" smtClean="0">
                <a:solidFill>
                  <a:schemeClr val="tx1"/>
                </a:solidFill>
                <a:latin typeface="+mn-lt"/>
                <a:ea typeface="+mn-ea"/>
                <a:cs typeface="+mn-cs"/>
              </a:rPr>
              <a:t>We also draw on </a:t>
            </a:r>
            <a:r>
              <a:rPr lang="en-GB" sz="1200" kern="1200" baseline="0" dirty="0" err="1" smtClean="0">
                <a:solidFill>
                  <a:schemeClr val="tx1"/>
                </a:solidFill>
                <a:latin typeface="+mn-lt"/>
                <a:ea typeface="+mn-ea"/>
                <a:cs typeface="+mn-cs"/>
              </a:rPr>
              <a:t>Shiffman</a:t>
            </a:r>
            <a:r>
              <a:rPr lang="en-GB" sz="1200" kern="1200" baseline="0" dirty="0" smtClean="0">
                <a:solidFill>
                  <a:schemeClr val="tx1"/>
                </a:solidFill>
                <a:latin typeface="+mn-lt"/>
                <a:ea typeface="+mn-ea"/>
                <a:cs typeface="+mn-cs"/>
              </a:rPr>
              <a:t> and colleagues  (scholars in the field of political science) work. They argue that in order to generate either national or global political support for reproductive health four key factors need to be considered:-</a:t>
            </a:r>
            <a:endParaRPr lang="en-GB" dirty="0" smtClean="0"/>
          </a:p>
          <a:p>
            <a:pPr>
              <a:buFont typeface="Arial" pitchFamily="34" charset="0"/>
              <a:buChar char="•"/>
            </a:pPr>
            <a:r>
              <a:rPr lang="en-GB" dirty="0" smtClean="0"/>
              <a:t>Actor power – characterized</a:t>
            </a:r>
            <a:r>
              <a:rPr lang="en-GB" baseline="0" dirty="0" smtClean="0"/>
              <a:t> by</a:t>
            </a:r>
            <a:r>
              <a:rPr lang="en-GB" dirty="0" smtClean="0"/>
              <a:t> </a:t>
            </a:r>
            <a:r>
              <a:rPr lang="en-GB" sz="1200" kern="1200" baseline="0" dirty="0" smtClean="0">
                <a:solidFill>
                  <a:schemeClr val="tx1"/>
                </a:solidFill>
                <a:latin typeface="+mn-lt"/>
                <a:ea typeface="+mn-ea"/>
                <a:cs typeface="+mn-cs"/>
              </a:rPr>
              <a:t>policy community cohesion, strong leadership within political/policy</a:t>
            </a:r>
          </a:p>
          <a:p>
            <a:r>
              <a:rPr lang="en-GB" sz="1200" kern="1200" baseline="0" dirty="0" smtClean="0">
                <a:solidFill>
                  <a:schemeClr val="tx1"/>
                </a:solidFill>
                <a:latin typeface="+mn-lt"/>
                <a:ea typeface="+mn-ea"/>
                <a:cs typeface="+mn-cs"/>
              </a:rPr>
              <a:t>community, strong institutions, civil society mobilization</a:t>
            </a:r>
          </a:p>
          <a:p>
            <a:pPr>
              <a:buFont typeface="Arial" pitchFamily="34" charset="0"/>
              <a:buChar char="•"/>
            </a:pPr>
            <a:r>
              <a:rPr lang="en-GB" dirty="0" smtClean="0"/>
              <a:t>Ideas – characterized by </a:t>
            </a:r>
            <a:r>
              <a:rPr lang="en-GB" sz="1200" kern="1200" baseline="0" dirty="0" smtClean="0">
                <a:solidFill>
                  <a:schemeClr val="tx1"/>
                </a:solidFill>
                <a:latin typeface="+mn-lt"/>
                <a:ea typeface="+mn-ea"/>
                <a:cs typeface="+mn-cs"/>
              </a:rPr>
              <a:t>internal agreement by all involved actors on scope and frame of issue, and how to present it to the larger global or national community;</a:t>
            </a:r>
          </a:p>
          <a:p>
            <a:pPr>
              <a:buFont typeface="Arial" pitchFamily="34" charset="0"/>
              <a:buChar char="•"/>
            </a:pPr>
            <a:r>
              <a:rPr lang="en-GB" dirty="0" smtClean="0"/>
              <a:t>Political contexts characterized by </a:t>
            </a:r>
            <a:r>
              <a:rPr lang="en-GB" sz="1200" kern="1200" baseline="0" dirty="0" smtClean="0">
                <a:solidFill>
                  <a:schemeClr val="tx1"/>
                </a:solidFill>
                <a:latin typeface="+mn-lt"/>
                <a:ea typeface="+mn-ea"/>
                <a:cs typeface="+mn-cs"/>
              </a:rPr>
              <a:t>awareness of and access to policy windows and advantageous political opportunities</a:t>
            </a:r>
          </a:p>
          <a:p>
            <a:pPr>
              <a:buFont typeface="Arial" pitchFamily="34" charset="0"/>
              <a:buChar char="•"/>
            </a:pPr>
            <a:r>
              <a:rPr lang="en-GB" dirty="0" smtClean="0"/>
              <a:t>Issue characteristics – use</a:t>
            </a:r>
            <a:r>
              <a:rPr lang="en-GB" baseline="0" dirty="0" smtClean="0"/>
              <a:t> of </a:t>
            </a:r>
            <a:r>
              <a:rPr lang="en-GB" sz="1200" kern="1200" baseline="0" dirty="0" smtClean="0">
                <a:solidFill>
                  <a:schemeClr val="tx1"/>
                </a:solidFill>
                <a:latin typeface="+mn-lt"/>
                <a:ea typeface="+mn-ea"/>
                <a:cs typeface="+mn-cs"/>
              </a:rPr>
              <a:t>credible evidence to show policymakers a problem existed; the generation of clear policy alternatives to demonstrate the problem was surmountable</a:t>
            </a:r>
          </a:p>
          <a:p>
            <a:pPr>
              <a:buFont typeface="Arial" pitchFamily="34" charset="0"/>
              <a:buChar char="•"/>
            </a:pPr>
            <a:endParaRPr lang="en-GB" sz="1200" kern="1200" baseline="0" dirty="0" smtClean="0">
              <a:solidFill>
                <a:schemeClr val="tx1"/>
              </a:solidFill>
              <a:latin typeface="+mn-lt"/>
              <a:ea typeface="+mn-ea"/>
              <a:cs typeface="+mn-cs"/>
            </a:endParaRPr>
          </a:p>
          <a:p>
            <a:endParaRPr lang="en-GB" dirty="0" smtClean="0"/>
          </a:p>
        </p:txBody>
      </p:sp>
      <p:sp>
        <p:nvSpPr>
          <p:cNvPr id="4" name="Slide Number Placeholder 3"/>
          <p:cNvSpPr>
            <a:spLocks noGrp="1"/>
          </p:cNvSpPr>
          <p:nvPr>
            <p:ph type="sldNum" sz="quarter" idx="10"/>
          </p:nvPr>
        </p:nvSpPr>
        <p:spPr/>
        <p:txBody>
          <a:bodyPr/>
          <a:lstStyle/>
          <a:p>
            <a:pPr>
              <a:defRPr/>
            </a:pPr>
            <a:fld id="{430F05E7-F28F-42C6-A216-31D140C31D45}" type="slidenum">
              <a:rPr lang="en-US" smtClean="0"/>
              <a:pPr>
                <a:defRPr/>
              </a:pPr>
              <a:t>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TextEdit="1"/>
          </p:cNvSpPr>
          <p:nvPr>
            <p:ph type="sldImg"/>
          </p:nvPr>
        </p:nvSpPr>
        <p:spPr bwMode="auto">
          <a:noFill/>
          <a:ln>
            <a:solidFill>
              <a:srgbClr val="000000"/>
            </a:solidFill>
            <a:miter lim="800000"/>
            <a:headEnd/>
            <a:tailEnd/>
          </a:ln>
        </p:spPr>
      </p:sp>
      <p:sp>
        <p:nvSpPr>
          <p:cNvPr id="1536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B602DF8-E177-49F4-BA89-B04C507825D6}" type="datetimeFigureOut">
              <a:rPr lang="en-US"/>
              <a:pPr>
                <a:defRPr/>
              </a:pPr>
              <a:t>6/11/2012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19AC54E-C4D0-4FF9-8B5E-C283EBFF39CE}"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2" descr="C:\Users\Chirag\Desktop\VSHD\afidep\afideplogo.gif"/>
          <p:cNvPicPr>
            <a:picLocks noChangeAspect="1" noChangeArrowheads="1"/>
          </p:cNvPicPr>
          <p:nvPr userDrawn="1"/>
        </p:nvPicPr>
        <p:blipFill>
          <a:blip r:embed="rId2"/>
          <a:srcRect r="73241"/>
          <a:stretch>
            <a:fillRect/>
          </a:stretch>
        </p:blipFill>
        <p:spPr bwMode="auto">
          <a:xfrm>
            <a:off x="0" y="6356350"/>
            <a:ext cx="1274763" cy="5715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24CF029-337C-4041-9233-E8E28D925A7A}" type="datetimeFigureOut">
              <a:rPr lang="en-US"/>
              <a:pPr>
                <a:defRPr/>
              </a:pPr>
              <a:t>6/11/2012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84300A4-B85E-432F-B20E-4008540951B8}"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2" descr="C:\Users\Chirag\Desktop\VSHD\afidep\afideplogo.gif"/>
          <p:cNvPicPr>
            <a:picLocks noChangeAspect="1" noChangeArrowheads="1"/>
          </p:cNvPicPr>
          <p:nvPr userDrawn="1"/>
        </p:nvPicPr>
        <p:blipFill>
          <a:blip r:embed="rId2"/>
          <a:srcRect r="73241"/>
          <a:stretch>
            <a:fillRect/>
          </a:stretch>
        </p:blipFill>
        <p:spPr bwMode="auto">
          <a:xfrm>
            <a:off x="0" y="6356350"/>
            <a:ext cx="1274763" cy="571500"/>
          </a:xfrm>
          <a:prstGeom prst="rect">
            <a:avLst/>
          </a:prstGeom>
          <a:noFill/>
          <a:ln w="9525">
            <a:noFill/>
            <a:miter lim="800000"/>
            <a:headEnd/>
            <a:tailEnd/>
          </a:ln>
        </p:spPr>
      </p:pic>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70088B9-43A4-42E8-A068-FBB3285ADC52}" type="datetimeFigureOut">
              <a:rPr lang="en-US"/>
              <a:pPr>
                <a:defRPr/>
              </a:pPr>
              <a:t>6/11/2012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E60E715-C100-44E8-9D6F-E59DA984745F}"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C:\Users\Chirag\Desktop\VSHD\afidep\afideplogo.gif"/>
          <p:cNvPicPr>
            <a:picLocks noChangeAspect="1" noChangeArrowheads="1"/>
          </p:cNvPicPr>
          <p:nvPr userDrawn="1"/>
        </p:nvPicPr>
        <p:blipFill>
          <a:blip r:embed="rId2"/>
          <a:srcRect r="73241"/>
          <a:stretch>
            <a:fillRect/>
          </a:stretch>
        </p:blipFill>
        <p:spPr bwMode="auto">
          <a:xfrm>
            <a:off x="0" y="6356350"/>
            <a:ext cx="1274763" cy="5715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22E0618-3463-4F28-A02D-DEC3E24E111A}" type="datetimeFigureOut">
              <a:rPr lang="en-US"/>
              <a:pPr>
                <a:defRPr/>
              </a:pPr>
              <a:t>6/11/2012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59F13E0-DD04-47BC-8638-A18FC8861F5C}"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2" descr="C:\Users\Chirag\Desktop\VSHD\afidep\afideplogo.gif"/>
          <p:cNvPicPr>
            <a:picLocks noChangeAspect="1" noChangeArrowheads="1"/>
          </p:cNvPicPr>
          <p:nvPr userDrawn="1"/>
        </p:nvPicPr>
        <p:blipFill>
          <a:blip r:embed="rId2"/>
          <a:srcRect r="73241"/>
          <a:stretch>
            <a:fillRect/>
          </a:stretch>
        </p:blipFill>
        <p:spPr bwMode="auto">
          <a:xfrm>
            <a:off x="0" y="6356350"/>
            <a:ext cx="1274763" cy="571500"/>
          </a:xfrm>
          <a:prstGeom prst="rect">
            <a:avLst/>
          </a:prstGeom>
          <a:noFill/>
          <a:ln w="9525">
            <a:noFill/>
            <a:miter lim="800000"/>
            <a:headEnd/>
            <a:tailEnd/>
          </a:ln>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6FD2620-04AE-419E-AAC3-574517ACA6E4}" type="datetimeFigureOut">
              <a:rPr lang="en-US"/>
              <a:pPr>
                <a:defRPr/>
              </a:pPr>
              <a:t>6/11/2012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31941B3-9BFA-402D-9B10-0F8FC594D334}"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2" descr="C:\Users\Chirag\Desktop\VSHD\afidep\afideplogo.gif"/>
          <p:cNvPicPr>
            <a:picLocks noChangeAspect="1" noChangeArrowheads="1"/>
          </p:cNvPicPr>
          <p:nvPr userDrawn="1"/>
        </p:nvPicPr>
        <p:blipFill>
          <a:blip r:embed="rId2"/>
          <a:srcRect r="73241"/>
          <a:stretch>
            <a:fillRect/>
          </a:stretch>
        </p:blipFill>
        <p:spPr bwMode="auto">
          <a:xfrm>
            <a:off x="0" y="6356350"/>
            <a:ext cx="1274763" cy="5715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p:txBody>
          <a:bodyPr/>
          <a:lstStyle>
            <a:lvl1pPr>
              <a:defRPr/>
            </a:lvl1pPr>
          </a:lstStyle>
          <a:p>
            <a:pPr>
              <a:defRPr/>
            </a:pPr>
            <a:fld id="{9797F7B6-EE2A-4928-A5CE-51CC920EA730}" type="datetimeFigureOut">
              <a:rPr lang="en-US"/>
              <a:pPr>
                <a:defRPr/>
              </a:pPr>
              <a:t>6/11/2012</a:t>
            </a:fld>
            <a:endParaRPr lang="en-US" dirty="0"/>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44799031-415D-4482-9668-15DC4D0633DA}"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2" descr="C:\Users\Chirag\Desktop\VSHD\afidep\afideplogo.gif"/>
          <p:cNvPicPr>
            <a:picLocks noChangeAspect="1" noChangeArrowheads="1"/>
          </p:cNvPicPr>
          <p:nvPr userDrawn="1"/>
        </p:nvPicPr>
        <p:blipFill>
          <a:blip r:embed="rId2"/>
          <a:srcRect r="73241"/>
          <a:stretch>
            <a:fillRect/>
          </a:stretch>
        </p:blipFill>
        <p:spPr bwMode="auto">
          <a:xfrm>
            <a:off x="0" y="6356350"/>
            <a:ext cx="1274763" cy="571500"/>
          </a:xfrm>
          <a:prstGeom prst="rect">
            <a:avLst/>
          </a:prstGeom>
          <a:noFill/>
          <a:ln w="9525">
            <a:noFill/>
            <a:miter lim="800000"/>
            <a:headEnd/>
            <a:tailEnd/>
          </a:ln>
        </p:spPr>
      </p:pic>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6"/>
          <p:cNvSpPr>
            <a:spLocks noGrp="1"/>
          </p:cNvSpPr>
          <p:nvPr>
            <p:ph type="dt" sz="half" idx="10"/>
          </p:nvPr>
        </p:nvSpPr>
        <p:spPr/>
        <p:txBody>
          <a:bodyPr/>
          <a:lstStyle>
            <a:lvl1pPr>
              <a:defRPr/>
            </a:lvl1pPr>
          </a:lstStyle>
          <a:p>
            <a:pPr>
              <a:defRPr/>
            </a:pPr>
            <a:fld id="{DE7AFC0A-FA1C-4A29-9975-48AA902716C6}" type="datetimeFigureOut">
              <a:rPr lang="en-US"/>
              <a:pPr>
                <a:defRPr/>
              </a:pPr>
              <a:t>6/11/2012</a:t>
            </a:fld>
            <a:endParaRPr lang="en-US" dirty="0"/>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pPr>
              <a:defRPr/>
            </a:pPr>
            <a:fld id="{91DAB593-A749-4F96-8A39-756878BF202D}"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descr="C:\Users\Chirag\Desktop\VSHD\afidep\afideplogo.gif"/>
          <p:cNvPicPr>
            <a:picLocks noChangeAspect="1" noChangeArrowheads="1"/>
          </p:cNvPicPr>
          <p:nvPr userDrawn="1"/>
        </p:nvPicPr>
        <p:blipFill>
          <a:blip r:embed="rId2"/>
          <a:srcRect r="73241"/>
          <a:stretch>
            <a:fillRect/>
          </a:stretch>
        </p:blipFill>
        <p:spPr bwMode="auto">
          <a:xfrm>
            <a:off x="0" y="6356350"/>
            <a:ext cx="1274763" cy="5715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Date Placeholder 2"/>
          <p:cNvSpPr>
            <a:spLocks noGrp="1"/>
          </p:cNvSpPr>
          <p:nvPr>
            <p:ph type="dt" sz="half" idx="10"/>
          </p:nvPr>
        </p:nvSpPr>
        <p:spPr/>
        <p:txBody>
          <a:bodyPr/>
          <a:lstStyle>
            <a:lvl1pPr>
              <a:defRPr/>
            </a:lvl1pPr>
          </a:lstStyle>
          <a:p>
            <a:pPr>
              <a:defRPr/>
            </a:pPr>
            <a:fld id="{38F661D4-418C-4059-B1DE-FD50C5B7EA99}" type="datetimeFigureOut">
              <a:rPr lang="en-US"/>
              <a:pPr>
                <a:defRPr/>
              </a:pPr>
              <a:t>6/11/2012</a:t>
            </a:fld>
            <a:endParaRPr lang="en-US" dirty="0"/>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B27BC313-F08E-4C95-80A3-F4442AFBE1F4}"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2" descr="C:\Users\Chirag\Desktop\VSHD\afidep\afideplogo.gif"/>
          <p:cNvPicPr>
            <a:picLocks noChangeAspect="1" noChangeArrowheads="1"/>
          </p:cNvPicPr>
          <p:nvPr userDrawn="1"/>
        </p:nvPicPr>
        <p:blipFill>
          <a:blip r:embed="rId2"/>
          <a:srcRect r="73241"/>
          <a:stretch>
            <a:fillRect/>
          </a:stretch>
        </p:blipFill>
        <p:spPr bwMode="auto">
          <a:xfrm>
            <a:off x="0" y="6356350"/>
            <a:ext cx="1274763" cy="571500"/>
          </a:xfrm>
          <a:prstGeom prst="rect">
            <a:avLst/>
          </a:prstGeom>
          <a:noFill/>
          <a:ln w="9525">
            <a:noFill/>
            <a:miter lim="800000"/>
            <a:headEnd/>
            <a:tailEnd/>
          </a:ln>
        </p:spPr>
      </p:pic>
      <p:sp>
        <p:nvSpPr>
          <p:cNvPr id="3" name="Date Placeholder 1"/>
          <p:cNvSpPr>
            <a:spLocks noGrp="1"/>
          </p:cNvSpPr>
          <p:nvPr>
            <p:ph type="dt" sz="half" idx="10"/>
          </p:nvPr>
        </p:nvSpPr>
        <p:spPr/>
        <p:txBody>
          <a:bodyPr/>
          <a:lstStyle>
            <a:lvl1pPr>
              <a:defRPr/>
            </a:lvl1pPr>
          </a:lstStyle>
          <a:p>
            <a:pPr>
              <a:defRPr/>
            </a:pPr>
            <a:fld id="{175892B0-E171-4D4A-A404-929D25502DE5}" type="datetimeFigureOut">
              <a:rPr lang="en-US"/>
              <a:pPr>
                <a:defRPr/>
              </a:pPr>
              <a:t>6/11/2012</a:t>
            </a:fld>
            <a:endParaRPr lang="en-US" dirty="0"/>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3"/>
          <p:cNvSpPr>
            <a:spLocks noGrp="1"/>
          </p:cNvSpPr>
          <p:nvPr>
            <p:ph type="sldNum" sz="quarter" idx="12"/>
          </p:nvPr>
        </p:nvSpPr>
        <p:spPr/>
        <p:txBody>
          <a:bodyPr/>
          <a:lstStyle>
            <a:lvl1pPr>
              <a:defRPr/>
            </a:lvl1pPr>
          </a:lstStyle>
          <a:p>
            <a:pPr>
              <a:defRPr/>
            </a:pPr>
            <a:fld id="{65735FF5-2435-42D0-95DF-40EA8721EB0C}"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2" descr="C:\Users\Chirag\Desktop\VSHD\afidep\afideplogo.gif"/>
          <p:cNvPicPr>
            <a:picLocks noChangeAspect="1" noChangeArrowheads="1"/>
          </p:cNvPicPr>
          <p:nvPr userDrawn="1"/>
        </p:nvPicPr>
        <p:blipFill>
          <a:blip r:embed="rId2"/>
          <a:srcRect r="73241"/>
          <a:stretch>
            <a:fillRect/>
          </a:stretch>
        </p:blipFill>
        <p:spPr bwMode="auto">
          <a:xfrm>
            <a:off x="0" y="6356350"/>
            <a:ext cx="1274763" cy="571500"/>
          </a:xfrm>
          <a:prstGeom prst="rect">
            <a:avLst/>
          </a:prstGeom>
          <a:noFill/>
          <a:ln w="9525">
            <a:noFill/>
            <a:miter lim="800000"/>
            <a:headEnd/>
            <a:tailEnd/>
          </a:ln>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B06671A9-BF14-4597-8137-A4D8A70CEB46}" type="datetimeFigureOut">
              <a:rPr lang="en-US"/>
              <a:pPr>
                <a:defRPr/>
              </a:pPr>
              <a:t>6/11/2012</a:t>
            </a:fld>
            <a:endParaRPr lang="en-US" dirty="0"/>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410FE3C5-6DF1-4E87-8098-25E95C7AD246}"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2" descr="C:\Users\Chirag\Desktop\VSHD\afidep\afideplogo.gif"/>
          <p:cNvPicPr>
            <a:picLocks noChangeAspect="1" noChangeArrowheads="1"/>
          </p:cNvPicPr>
          <p:nvPr userDrawn="1"/>
        </p:nvPicPr>
        <p:blipFill>
          <a:blip r:embed="rId2"/>
          <a:srcRect r="73241"/>
          <a:stretch>
            <a:fillRect/>
          </a:stretch>
        </p:blipFill>
        <p:spPr bwMode="auto">
          <a:xfrm>
            <a:off x="0" y="6356350"/>
            <a:ext cx="1274763" cy="571500"/>
          </a:xfrm>
          <a:prstGeom prst="rect">
            <a:avLst/>
          </a:prstGeom>
          <a:noFill/>
          <a:ln w="9525">
            <a:noFill/>
            <a:miter lim="800000"/>
            <a:headEnd/>
            <a:tailEnd/>
          </a:ln>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4DBAF5CF-8AB7-4FAA-A045-2DB6C4B2FADA}" type="datetimeFigureOut">
              <a:rPr lang="en-US"/>
              <a:pPr>
                <a:defRPr/>
              </a:pPr>
              <a:t>6/11/2012</a:t>
            </a:fld>
            <a:endParaRPr lang="en-US" dirty="0"/>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CF1922D3-5612-4466-81F5-3B17F32A406A}"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EF87FAAC-129D-4F03-B5EB-E3C0FEF63A58}" type="datetimeFigureOut">
              <a:rPr lang="en-US"/>
              <a:pPr>
                <a:defRPr/>
              </a:pPr>
              <a:t>6/11/2012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990E4C35-0CC8-4C2B-ADA2-4B4E143074A1}"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afidep.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0688BC17-4D90-4E7F-9783-29D065946F92}" type="slidenum">
              <a:rPr lang="en-US" sz="1200">
                <a:solidFill>
                  <a:schemeClr val="tx1">
                    <a:tint val="75000"/>
                  </a:schemeClr>
                </a:solidFill>
                <a:latin typeface="+mn-lt"/>
                <a:cs typeface="+mn-cs"/>
              </a:rPr>
              <a:pPr algn="r" fontAlgn="auto">
                <a:spcBef>
                  <a:spcPts val="0"/>
                </a:spcBef>
                <a:spcAft>
                  <a:spcPts val="0"/>
                </a:spcAft>
                <a:defRPr/>
              </a:pPr>
              <a:t>1</a:t>
            </a:fld>
            <a:endParaRPr lang="en-US" sz="1200" dirty="0">
              <a:solidFill>
                <a:schemeClr val="tx1">
                  <a:tint val="75000"/>
                </a:schemeClr>
              </a:solidFill>
              <a:latin typeface="+mn-lt"/>
              <a:cs typeface="+mn-cs"/>
            </a:endParaRPr>
          </a:p>
        </p:txBody>
      </p:sp>
      <p:pic>
        <p:nvPicPr>
          <p:cNvPr id="12291" name="Picture 8" descr="http://www.afidep.org/wp-content/themes/afidep1/styles/classic_blue/logo.gif">
            <a:hlinkClick r:id="rId3" tooltip="&quot;African Institute for Development Policy&quot;"/>
          </p:cNvPr>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0" y="485775"/>
            <a:ext cx="9067800" cy="1200150"/>
          </a:xfrm>
          <a:prstGeom prst="rect">
            <a:avLst/>
          </a:prstGeom>
          <a:noFill/>
          <a:ln w="9525">
            <a:noFill/>
            <a:miter lim="800000"/>
            <a:headEnd/>
            <a:tailEnd/>
          </a:ln>
        </p:spPr>
      </p:pic>
      <p:sp>
        <p:nvSpPr>
          <p:cNvPr id="10" name="Subtitle 7"/>
          <p:cNvSpPr>
            <a:spLocks noGrp="1"/>
          </p:cNvSpPr>
          <p:nvPr>
            <p:ph type="subTitle" idx="4294967295"/>
          </p:nvPr>
        </p:nvSpPr>
        <p:spPr>
          <a:xfrm>
            <a:off x="60325" y="1960563"/>
            <a:ext cx="8931275" cy="4440237"/>
          </a:xfrm>
        </p:spPr>
        <p:txBody>
          <a:bodyPr rtlCol="0">
            <a:normAutofit fontScale="47500" lnSpcReduction="20000"/>
          </a:bodyPr>
          <a:lstStyle/>
          <a:p>
            <a:pPr algn="ctr" eaLnBrk="1" fontAlgn="auto" hangingPunct="1">
              <a:spcAft>
                <a:spcPts val="0"/>
              </a:spcAft>
              <a:buFont typeface="Arial"/>
              <a:buNone/>
              <a:defRPr/>
            </a:pPr>
            <a:r>
              <a:rPr lang="en-US" sz="7600" b="1" dirty="0" smtClean="0"/>
              <a:t>Africa on the Move!: The role of political will and commitment in improving access to family planning in Africa</a:t>
            </a:r>
          </a:p>
          <a:p>
            <a:pPr algn="ctr" eaLnBrk="1" fontAlgn="auto" hangingPunct="1">
              <a:spcAft>
                <a:spcPts val="0"/>
              </a:spcAft>
              <a:buFont typeface="Arial"/>
              <a:buNone/>
              <a:defRPr/>
            </a:pPr>
            <a:endParaRPr lang="en-US" sz="5000" b="1" dirty="0" smtClean="0"/>
          </a:p>
          <a:p>
            <a:pPr algn="ctr" eaLnBrk="1" fontAlgn="auto" hangingPunct="1">
              <a:spcAft>
                <a:spcPts val="0"/>
              </a:spcAft>
              <a:buFont typeface="Arial"/>
              <a:buNone/>
              <a:defRPr/>
            </a:pPr>
            <a:endParaRPr lang="en-US" sz="4211" b="1" dirty="0" smtClean="0"/>
          </a:p>
          <a:p>
            <a:pPr algn="ctr" eaLnBrk="1" fontAlgn="auto" hangingPunct="1">
              <a:spcAft>
                <a:spcPts val="0"/>
              </a:spcAft>
              <a:buFont typeface="Arial"/>
              <a:buNone/>
              <a:defRPr/>
            </a:pPr>
            <a:r>
              <a:rPr lang="en-US" sz="5053" b="1" dirty="0" smtClean="0"/>
              <a:t>Woodrow Wilson Center</a:t>
            </a:r>
          </a:p>
          <a:p>
            <a:pPr marL="0" indent="0" algn="ctr" eaLnBrk="1" fontAlgn="auto" hangingPunct="1">
              <a:spcAft>
                <a:spcPts val="0"/>
              </a:spcAft>
              <a:buFontTx/>
              <a:buNone/>
              <a:defRPr/>
            </a:pPr>
            <a:r>
              <a:rPr lang="en-US" sz="5053" dirty="0" smtClean="0">
                <a:solidFill>
                  <a:srgbClr val="898989"/>
                </a:solidFill>
                <a:latin typeface="+mj-lt"/>
              </a:rPr>
              <a:t>5 June 2012</a:t>
            </a:r>
          </a:p>
          <a:p>
            <a:pPr marL="0" indent="0" algn="ctr" eaLnBrk="1" fontAlgn="auto" hangingPunct="1">
              <a:spcAft>
                <a:spcPts val="0"/>
              </a:spcAft>
              <a:buFontTx/>
              <a:buNone/>
              <a:defRPr/>
            </a:pPr>
            <a:endParaRPr lang="en-US" sz="5053" dirty="0" smtClean="0">
              <a:solidFill>
                <a:srgbClr val="898989"/>
              </a:solidFill>
              <a:latin typeface="+mj-lt"/>
            </a:endParaRPr>
          </a:p>
          <a:p>
            <a:pPr marL="0" indent="0" algn="ctr" eaLnBrk="1" fontAlgn="auto" hangingPunct="1">
              <a:spcAft>
                <a:spcPts val="0"/>
              </a:spcAft>
              <a:buFontTx/>
              <a:buNone/>
              <a:defRPr/>
            </a:pPr>
            <a:endParaRPr lang="en-US" sz="5053" dirty="0" smtClean="0">
              <a:solidFill>
                <a:srgbClr val="898989"/>
              </a:solidFill>
              <a:latin typeface="+mj-lt"/>
            </a:endParaRPr>
          </a:p>
          <a:p>
            <a:pPr marL="0" indent="0" algn="ctr" eaLnBrk="1" fontAlgn="auto" hangingPunct="1">
              <a:spcAft>
                <a:spcPts val="0"/>
              </a:spcAft>
              <a:buFontTx/>
              <a:buNone/>
              <a:defRPr/>
            </a:pPr>
            <a:r>
              <a:rPr lang="en-US" sz="5053" dirty="0" smtClean="0"/>
              <a:t>Violet I </a:t>
            </a:r>
            <a:r>
              <a:rPr lang="en-US" sz="5053" dirty="0" err="1" smtClean="0"/>
              <a:t>Murunga</a:t>
            </a:r>
            <a:r>
              <a:rPr lang="en-US" sz="5053" dirty="0" smtClean="0"/>
              <a:t>, </a:t>
            </a:r>
            <a:r>
              <a:rPr lang="en-US" sz="5053" dirty="0" err="1" smtClean="0"/>
              <a:t>Nyokabi</a:t>
            </a:r>
            <a:r>
              <a:rPr lang="en-US" sz="5053" dirty="0" smtClean="0"/>
              <a:t> R </a:t>
            </a:r>
            <a:r>
              <a:rPr lang="en-US" sz="5053" dirty="0" err="1" smtClean="0"/>
              <a:t>Musila</a:t>
            </a:r>
            <a:r>
              <a:rPr lang="en-US" sz="5053" dirty="0" smtClean="0"/>
              <a:t>, Rose N </a:t>
            </a:r>
            <a:r>
              <a:rPr lang="en-US" sz="5053" dirty="0" err="1" smtClean="0"/>
              <a:t>Oronje</a:t>
            </a:r>
            <a:r>
              <a:rPr lang="en-US" sz="5053" dirty="0" smtClean="0"/>
              <a:t> and </a:t>
            </a:r>
            <a:r>
              <a:rPr lang="en-US" sz="5053" dirty="0" err="1" smtClean="0"/>
              <a:t>Eliya</a:t>
            </a:r>
            <a:r>
              <a:rPr lang="en-US" sz="5053" dirty="0" smtClean="0"/>
              <a:t> M Zulu</a:t>
            </a:r>
            <a:endParaRPr lang="en-US" sz="5053" dirty="0">
              <a:solidFill>
                <a:srgbClr val="898989"/>
              </a:solidFill>
            </a:endParaRPr>
          </a:p>
        </p:txBody>
      </p:sp>
    </p:spTree>
  </p:cSld>
  <p:clrMapOvr>
    <a:masterClrMapping/>
  </p:clrMapOvr>
  <p:transition advTm="10716"/>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857250" indent="-857250"/>
            <a:r>
              <a:rPr lang="en-GB" dirty="0" smtClean="0"/>
              <a:t>How political will was generated cont’d</a:t>
            </a:r>
            <a:endParaRPr lang="en-GB" dirty="0"/>
          </a:p>
        </p:txBody>
      </p:sp>
      <p:sp>
        <p:nvSpPr>
          <p:cNvPr id="3" name="Content Placeholder 2"/>
          <p:cNvSpPr>
            <a:spLocks noGrp="1"/>
          </p:cNvSpPr>
          <p:nvPr>
            <p:ph idx="1"/>
          </p:nvPr>
        </p:nvSpPr>
        <p:spPr>
          <a:xfrm>
            <a:off x="457200" y="2362200"/>
            <a:ext cx="8229600" cy="3763963"/>
          </a:xfrm>
        </p:spPr>
        <p:txBody>
          <a:bodyPr/>
          <a:lstStyle/>
          <a:p>
            <a:r>
              <a:rPr lang="en-GB" dirty="0" smtClean="0"/>
              <a:t>Sustained advocacy by local and international champions and organizations</a:t>
            </a:r>
          </a:p>
          <a:p>
            <a:pPr lvl="1"/>
            <a:r>
              <a:rPr lang="en-GB" dirty="0" smtClean="0"/>
              <a:t>Formation of Commodity Security Working Groups</a:t>
            </a:r>
            <a:endParaRPr lang="en-GB"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4339" name="TextBox 1"/>
          <p:cNvSpPr txBox="1">
            <a:spLocks noChangeArrowheads="1"/>
          </p:cNvSpPr>
          <p:nvPr/>
        </p:nvSpPr>
        <p:spPr bwMode="auto">
          <a:xfrm rot="-5400000">
            <a:off x="-355600" y="2354263"/>
            <a:ext cx="2098675" cy="2149475"/>
          </a:xfrm>
          <a:prstGeom prst="rect">
            <a:avLst/>
          </a:prstGeom>
          <a:noFill/>
          <a:ln w="9525">
            <a:noFill/>
            <a:miter lim="800000"/>
            <a:headEnd/>
            <a:tailEnd/>
          </a:ln>
        </p:spPr>
        <p:txBody>
          <a:bodyPr wrap="none" lIns="0" tIns="0" rIns="0">
            <a:spAutoFit/>
          </a:bodyPr>
          <a:lstStyle/>
          <a:p>
            <a:pPr>
              <a:lnSpc>
                <a:spcPts val="16400"/>
              </a:lnSpc>
            </a:pPr>
            <a:r>
              <a:rPr lang="en-US" altLang="zh-CN" b="1">
                <a:solidFill>
                  <a:srgbClr val="000000"/>
                </a:solidFill>
                <a:latin typeface="Calibri" pitchFamily="34" charset="0"/>
              </a:rPr>
              <a:t>population  (millions) </a:t>
            </a:r>
          </a:p>
        </p:txBody>
      </p:sp>
      <p:sp>
        <p:nvSpPr>
          <p:cNvPr id="14340" name="TextBox 1"/>
          <p:cNvSpPr txBox="1">
            <a:spLocks noChangeArrowheads="1"/>
          </p:cNvSpPr>
          <p:nvPr/>
        </p:nvSpPr>
        <p:spPr bwMode="auto">
          <a:xfrm>
            <a:off x="711200" y="215900"/>
            <a:ext cx="7824788" cy="2162175"/>
          </a:xfrm>
          <a:prstGeom prst="rect">
            <a:avLst/>
          </a:prstGeom>
          <a:noFill/>
          <a:ln w="9525">
            <a:noFill/>
            <a:miter lim="800000"/>
            <a:headEnd/>
            <a:tailEnd/>
          </a:ln>
        </p:spPr>
        <p:txBody>
          <a:bodyPr wrap="none" lIns="0" tIns="0" rIns="0">
            <a:spAutoFit/>
          </a:bodyPr>
          <a:lstStyle/>
          <a:p>
            <a:pPr>
              <a:lnSpc>
                <a:spcPts val="2900"/>
              </a:lnSpc>
              <a:tabLst>
                <a:tab pos="622300" algn="l"/>
                <a:tab pos="736600" algn="l"/>
                <a:tab pos="2832100" algn="l"/>
              </a:tabLst>
            </a:pPr>
            <a:r>
              <a:rPr lang="en-US" altLang="zh-CN" sz="2400">
                <a:solidFill>
                  <a:srgbClr val="000000"/>
                </a:solidFill>
                <a:latin typeface="Calibri" pitchFamily="34" charset="0"/>
              </a:rPr>
              <a:t>The year in which a country reaches replacement level fertility </a:t>
            </a:r>
          </a:p>
          <a:p>
            <a:pPr>
              <a:lnSpc>
                <a:spcPts val="2700"/>
              </a:lnSpc>
              <a:tabLst>
                <a:tab pos="622300" algn="l"/>
                <a:tab pos="736600" algn="l"/>
                <a:tab pos="2832100" algn="l"/>
              </a:tabLst>
            </a:pPr>
            <a:r>
              <a:rPr lang="en-US" altLang="zh-CN">
                <a:latin typeface="Calibri" pitchFamily="34" charset="0"/>
              </a:rPr>
              <a:t>		</a:t>
            </a:r>
            <a:r>
              <a:rPr lang="en-US" altLang="zh-CN" sz="2400">
                <a:solidFill>
                  <a:srgbClr val="000000"/>
                </a:solidFill>
                <a:latin typeface="Calibri" pitchFamily="34" charset="0"/>
              </a:rPr>
              <a:t>has a major impact on its ultimate population size. </a:t>
            </a:r>
          </a:p>
          <a:p>
            <a:pPr>
              <a:lnSpc>
                <a:spcPts val="1000"/>
              </a:lnSpc>
              <a:tabLst>
                <a:tab pos="622300" algn="l"/>
                <a:tab pos="736600" algn="l"/>
                <a:tab pos="2832100" algn="l"/>
              </a:tabLst>
            </a:pPr>
            <a:endParaRPr lang="en-US" altLang="zh-CN">
              <a:latin typeface="Calibri" pitchFamily="34" charset="0"/>
            </a:endParaRPr>
          </a:p>
          <a:p>
            <a:pPr>
              <a:lnSpc>
                <a:spcPts val="4800"/>
              </a:lnSpc>
              <a:tabLst>
                <a:tab pos="622300" algn="l"/>
                <a:tab pos="736600" algn="l"/>
                <a:tab pos="2832100" algn="l"/>
              </a:tabLst>
            </a:pPr>
            <a:r>
              <a:rPr lang="en-US" altLang="zh-CN">
                <a:latin typeface="Calibri" pitchFamily="34" charset="0"/>
              </a:rPr>
              <a:t>			</a:t>
            </a:r>
            <a:r>
              <a:rPr lang="en-US" altLang="zh-CN" sz="3200" b="1">
                <a:solidFill>
                  <a:srgbClr val="000000"/>
                </a:solidFill>
                <a:latin typeface="Calibri" pitchFamily="34" charset="0"/>
              </a:rPr>
              <a:t>Ethiopia </a:t>
            </a:r>
          </a:p>
          <a:p>
            <a:pPr>
              <a:lnSpc>
                <a:spcPts val="1900"/>
              </a:lnSpc>
              <a:tabLst>
                <a:tab pos="622300" algn="l"/>
                <a:tab pos="736600" algn="l"/>
                <a:tab pos="2832100" algn="l"/>
              </a:tabLst>
            </a:pPr>
            <a:r>
              <a:rPr lang="en-US" altLang="zh-CN">
                <a:latin typeface="Calibri" pitchFamily="34" charset="0"/>
              </a:rPr>
              <a:t>	</a:t>
            </a:r>
            <a:r>
              <a:rPr lang="en-US" altLang="zh-CN" sz="1200" b="1">
                <a:solidFill>
                  <a:srgbClr val="000000"/>
                </a:solidFill>
                <a:latin typeface="Calibri" pitchFamily="34" charset="0"/>
              </a:rPr>
              <a:t>400 </a:t>
            </a:r>
          </a:p>
          <a:p>
            <a:pPr>
              <a:lnSpc>
                <a:spcPts val="1000"/>
              </a:lnSpc>
              <a:tabLst>
                <a:tab pos="622300" algn="l"/>
                <a:tab pos="736600" algn="l"/>
                <a:tab pos="2832100" algn="l"/>
              </a:tabLst>
            </a:pPr>
            <a:endParaRPr lang="en-US" altLang="zh-CN">
              <a:latin typeface="Calibri" pitchFamily="34" charset="0"/>
            </a:endParaRPr>
          </a:p>
          <a:p>
            <a:pPr>
              <a:lnSpc>
                <a:spcPts val="2200"/>
              </a:lnSpc>
              <a:tabLst>
                <a:tab pos="622300" algn="l"/>
                <a:tab pos="736600" algn="l"/>
                <a:tab pos="2832100" algn="l"/>
              </a:tabLst>
            </a:pPr>
            <a:r>
              <a:rPr lang="en-US" altLang="zh-CN">
                <a:latin typeface="Calibri" pitchFamily="34" charset="0"/>
              </a:rPr>
              <a:t>	</a:t>
            </a:r>
            <a:r>
              <a:rPr lang="en-US" altLang="zh-CN" sz="1200" b="1">
                <a:solidFill>
                  <a:srgbClr val="000000"/>
                </a:solidFill>
                <a:latin typeface="Calibri" pitchFamily="34" charset="0"/>
              </a:rPr>
              <a:t>350 </a:t>
            </a:r>
          </a:p>
        </p:txBody>
      </p:sp>
      <p:sp>
        <p:nvSpPr>
          <p:cNvPr id="14341" name="TextBox 1"/>
          <p:cNvSpPr txBox="1">
            <a:spLocks noChangeArrowheads="1"/>
          </p:cNvSpPr>
          <p:nvPr/>
        </p:nvSpPr>
        <p:spPr bwMode="auto">
          <a:xfrm>
            <a:off x="990600" y="2552700"/>
            <a:ext cx="3605213" cy="4046538"/>
          </a:xfrm>
          <a:prstGeom prst="rect">
            <a:avLst/>
          </a:prstGeom>
          <a:noFill/>
          <a:ln w="9525">
            <a:noFill/>
            <a:miter lim="800000"/>
            <a:headEnd/>
            <a:tailEnd/>
          </a:ln>
        </p:spPr>
        <p:txBody>
          <a:bodyPr wrap="none" lIns="0" tIns="0" rIns="0">
            <a:spAutoFit/>
          </a:bodyPr>
          <a:lstStyle/>
          <a:p>
            <a:pPr>
              <a:lnSpc>
                <a:spcPts val="1400"/>
              </a:lnSpc>
              <a:tabLst>
                <a:tab pos="342900" algn="l"/>
                <a:tab pos="419100" algn="l"/>
                <a:tab pos="495300" algn="l"/>
              </a:tabLst>
            </a:pPr>
            <a:r>
              <a:rPr lang="en-US" altLang="zh-CN">
                <a:latin typeface="Calibri" pitchFamily="34" charset="0"/>
              </a:rPr>
              <a:t>	</a:t>
            </a:r>
            <a:r>
              <a:rPr lang="en-US" altLang="zh-CN" sz="1200" b="1">
                <a:solidFill>
                  <a:srgbClr val="000000"/>
                </a:solidFill>
                <a:latin typeface="Calibri" pitchFamily="34" charset="0"/>
              </a:rPr>
              <a:t>300 </a:t>
            </a:r>
          </a:p>
          <a:p>
            <a:pPr>
              <a:lnSpc>
                <a:spcPts val="1000"/>
              </a:lnSpc>
              <a:tabLst>
                <a:tab pos="342900" algn="l"/>
                <a:tab pos="419100" algn="l"/>
                <a:tab pos="495300" algn="l"/>
              </a:tabLst>
            </a:pPr>
            <a:endParaRPr lang="en-US" altLang="zh-CN">
              <a:latin typeface="Calibri" pitchFamily="34" charset="0"/>
            </a:endParaRPr>
          </a:p>
          <a:p>
            <a:pPr>
              <a:lnSpc>
                <a:spcPts val="2200"/>
              </a:lnSpc>
              <a:tabLst>
                <a:tab pos="342900" algn="l"/>
                <a:tab pos="419100" algn="l"/>
                <a:tab pos="495300" algn="l"/>
              </a:tabLst>
            </a:pPr>
            <a:r>
              <a:rPr lang="en-US" altLang="zh-CN">
                <a:latin typeface="Calibri" pitchFamily="34" charset="0"/>
              </a:rPr>
              <a:t>	</a:t>
            </a:r>
            <a:r>
              <a:rPr lang="en-US" altLang="zh-CN" sz="1200" b="1">
                <a:solidFill>
                  <a:srgbClr val="000000"/>
                </a:solidFill>
                <a:latin typeface="Calibri" pitchFamily="34" charset="0"/>
              </a:rPr>
              <a:t>250 </a:t>
            </a:r>
          </a:p>
          <a:p>
            <a:pPr>
              <a:lnSpc>
                <a:spcPts val="1000"/>
              </a:lnSpc>
              <a:tabLst>
                <a:tab pos="342900" algn="l"/>
                <a:tab pos="419100" algn="l"/>
                <a:tab pos="495300" algn="l"/>
              </a:tabLst>
            </a:pPr>
            <a:endParaRPr lang="en-US" altLang="zh-CN">
              <a:latin typeface="Calibri" pitchFamily="34" charset="0"/>
            </a:endParaRPr>
          </a:p>
          <a:p>
            <a:pPr>
              <a:lnSpc>
                <a:spcPts val="2200"/>
              </a:lnSpc>
              <a:tabLst>
                <a:tab pos="342900" algn="l"/>
                <a:tab pos="419100" algn="l"/>
                <a:tab pos="495300" algn="l"/>
              </a:tabLst>
            </a:pPr>
            <a:r>
              <a:rPr lang="en-US" altLang="zh-CN">
                <a:latin typeface="Calibri" pitchFamily="34" charset="0"/>
              </a:rPr>
              <a:t>	</a:t>
            </a:r>
            <a:r>
              <a:rPr lang="en-US" altLang="zh-CN" sz="1200" b="1">
                <a:solidFill>
                  <a:srgbClr val="000000"/>
                </a:solidFill>
                <a:latin typeface="Calibri" pitchFamily="34" charset="0"/>
              </a:rPr>
              <a:t>200 </a:t>
            </a:r>
          </a:p>
          <a:p>
            <a:pPr>
              <a:lnSpc>
                <a:spcPts val="1000"/>
              </a:lnSpc>
              <a:tabLst>
                <a:tab pos="342900" algn="l"/>
                <a:tab pos="419100" algn="l"/>
                <a:tab pos="495300" algn="l"/>
              </a:tabLst>
            </a:pPr>
            <a:endParaRPr lang="en-US" altLang="zh-CN">
              <a:latin typeface="Calibri" pitchFamily="34" charset="0"/>
            </a:endParaRPr>
          </a:p>
          <a:p>
            <a:pPr>
              <a:lnSpc>
                <a:spcPts val="2200"/>
              </a:lnSpc>
              <a:tabLst>
                <a:tab pos="342900" algn="l"/>
                <a:tab pos="419100" algn="l"/>
                <a:tab pos="495300" algn="l"/>
              </a:tabLst>
            </a:pPr>
            <a:r>
              <a:rPr lang="en-US" altLang="zh-CN">
                <a:latin typeface="Calibri" pitchFamily="34" charset="0"/>
              </a:rPr>
              <a:t>	</a:t>
            </a:r>
            <a:r>
              <a:rPr lang="en-US" altLang="zh-CN" sz="1200" b="1">
                <a:solidFill>
                  <a:srgbClr val="000000"/>
                </a:solidFill>
                <a:latin typeface="Calibri" pitchFamily="34" charset="0"/>
              </a:rPr>
              <a:t>150 </a:t>
            </a:r>
          </a:p>
          <a:p>
            <a:pPr>
              <a:lnSpc>
                <a:spcPts val="1000"/>
              </a:lnSpc>
              <a:tabLst>
                <a:tab pos="342900" algn="l"/>
                <a:tab pos="419100" algn="l"/>
                <a:tab pos="495300" algn="l"/>
              </a:tabLst>
            </a:pPr>
            <a:endParaRPr lang="en-US" altLang="zh-CN">
              <a:latin typeface="Calibri" pitchFamily="34" charset="0"/>
            </a:endParaRPr>
          </a:p>
          <a:p>
            <a:pPr>
              <a:lnSpc>
                <a:spcPts val="2200"/>
              </a:lnSpc>
              <a:tabLst>
                <a:tab pos="342900" algn="l"/>
                <a:tab pos="419100" algn="l"/>
                <a:tab pos="495300" algn="l"/>
              </a:tabLst>
            </a:pPr>
            <a:r>
              <a:rPr lang="en-US" altLang="zh-CN">
                <a:latin typeface="Calibri" pitchFamily="34" charset="0"/>
              </a:rPr>
              <a:t>	</a:t>
            </a:r>
            <a:r>
              <a:rPr lang="en-US" altLang="zh-CN" sz="1200" b="1">
                <a:solidFill>
                  <a:srgbClr val="000000"/>
                </a:solidFill>
                <a:latin typeface="Calibri" pitchFamily="34" charset="0"/>
              </a:rPr>
              <a:t>100 </a:t>
            </a:r>
          </a:p>
          <a:p>
            <a:pPr>
              <a:lnSpc>
                <a:spcPts val="1000"/>
              </a:lnSpc>
              <a:tabLst>
                <a:tab pos="342900" algn="l"/>
                <a:tab pos="419100" algn="l"/>
                <a:tab pos="495300" algn="l"/>
              </a:tabLst>
            </a:pPr>
            <a:endParaRPr lang="en-US" altLang="zh-CN">
              <a:latin typeface="Calibri" pitchFamily="34" charset="0"/>
            </a:endParaRPr>
          </a:p>
          <a:p>
            <a:pPr>
              <a:lnSpc>
                <a:spcPts val="2200"/>
              </a:lnSpc>
              <a:tabLst>
                <a:tab pos="342900" algn="l"/>
                <a:tab pos="419100" algn="l"/>
                <a:tab pos="495300" algn="l"/>
              </a:tabLst>
            </a:pPr>
            <a:r>
              <a:rPr lang="en-US" altLang="zh-CN">
                <a:latin typeface="Calibri" pitchFamily="34" charset="0"/>
              </a:rPr>
              <a:t>		</a:t>
            </a:r>
            <a:r>
              <a:rPr lang="en-US" altLang="zh-CN" sz="1200" b="1">
                <a:solidFill>
                  <a:srgbClr val="000000"/>
                </a:solidFill>
                <a:latin typeface="Calibri" pitchFamily="34" charset="0"/>
              </a:rPr>
              <a:t>50 </a:t>
            </a:r>
          </a:p>
          <a:p>
            <a:pPr>
              <a:lnSpc>
                <a:spcPts val="1000"/>
              </a:lnSpc>
              <a:tabLst>
                <a:tab pos="342900" algn="l"/>
                <a:tab pos="419100" algn="l"/>
                <a:tab pos="495300" algn="l"/>
              </a:tabLst>
            </a:pPr>
            <a:endParaRPr lang="en-US" altLang="zh-CN">
              <a:latin typeface="Calibri" pitchFamily="34" charset="0"/>
            </a:endParaRPr>
          </a:p>
          <a:p>
            <a:pPr>
              <a:lnSpc>
                <a:spcPts val="2200"/>
              </a:lnSpc>
              <a:tabLst>
                <a:tab pos="342900" algn="l"/>
                <a:tab pos="419100" algn="l"/>
                <a:tab pos="495300" algn="l"/>
              </a:tabLst>
            </a:pPr>
            <a:r>
              <a:rPr lang="en-US" altLang="zh-CN">
                <a:latin typeface="Calibri" pitchFamily="34" charset="0"/>
              </a:rPr>
              <a:t>			</a:t>
            </a:r>
            <a:r>
              <a:rPr lang="en-US" altLang="zh-CN" sz="1200" b="1">
                <a:solidFill>
                  <a:srgbClr val="000000"/>
                </a:solidFill>
                <a:latin typeface="Calibri" pitchFamily="34" charset="0"/>
              </a:rPr>
              <a:t>0 </a:t>
            </a:r>
          </a:p>
          <a:p>
            <a:pPr>
              <a:lnSpc>
                <a:spcPts val="1000"/>
              </a:lnSpc>
              <a:tabLst>
                <a:tab pos="342900" algn="l"/>
                <a:tab pos="419100" algn="l"/>
                <a:tab pos="495300" algn="l"/>
              </a:tabLst>
            </a:pPr>
            <a:endParaRPr lang="en-US" altLang="zh-CN">
              <a:latin typeface="Calibri" pitchFamily="34" charset="0"/>
            </a:endParaRPr>
          </a:p>
          <a:p>
            <a:pPr>
              <a:lnSpc>
                <a:spcPts val="1000"/>
              </a:lnSpc>
              <a:tabLst>
                <a:tab pos="342900" algn="l"/>
                <a:tab pos="419100" algn="l"/>
                <a:tab pos="495300" algn="l"/>
              </a:tabLst>
            </a:pPr>
            <a:endParaRPr lang="en-US" altLang="zh-CN">
              <a:latin typeface="Calibri" pitchFamily="34" charset="0"/>
            </a:endParaRPr>
          </a:p>
          <a:p>
            <a:pPr>
              <a:lnSpc>
                <a:spcPts val="1000"/>
              </a:lnSpc>
              <a:tabLst>
                <a:tab pos="342900" algn="l"/>
                <a:tab pos="419100" algn="l"/>
                <a:tab pos="495300" algn="l"/>
              </a:tabLst>
            </a:pPr>
            <a:endParaRPr lang="en-US" altLang="zh-CN">
              <a:latin typeface="Calibri" pitchFamily="34" charset="0"/>
            </a:endParaRPr>
          </a:p>
          <a:p>
            <a:pPr>
              <a:lnSpc>
                <a:spcPts val="1000"/>
              </a:lnSpc>
              <a:tabLst>
                <a:tab pos="342900" algn="l"/>
                <a:tab pos="419100" algn="l"/>
                <a:tab pos="495300" algn="l"/>
              </a:tabLst>
            </a:pPr>
            <a:endParaRPr lang="en-US" altLang="zh-CN">
              <a:latin typeface="Calibri" pitchFamily="34" charset="0"/>
            </a:endParaRPr>
          </a:p>
          <a:p>
            <a:pPr>
              <a:lnSpc>
                <a:spcPts val="1000"/>
              </a:lnSpc>
              <a:tabLst>
                <a:tab pos="342900" algn="l"/>
                <a:tab pos="419100" algn="l"/>
                <a:tab pos="495300" algn="l"/>
              </a:tabLst>
            </a:pPr>
            <a:endParaRPr lang="en-US" altLang="zh-CN">
              <a:latin typeface="Calibri" pitchFamily="34" charset="0"/>
            </a:endParaRPr>
          </a:p>
          <a:p>
            <a:pPr>
              <a:lnSpc>
                <a:spcPts val="1000"/>
              </a:lnSpc>
              <a:tabLst>
                <a:tab pos="342900" algn="l"/>
                <a:tab pos="419100" algn="l"/>
                <a:tab pos="495300" algn="l"/>
              </a:tabLst>
            </a:pPr>
            <a:endParaRPr lang="en-US" altLang="zh-CN">
              <a:latin typeface="Calibri" pitchFamily="34" charset="0"/>
            </a:endParaRPr>
          </a:p>
          <a:p>
            <a:pPr>
              <a:lnSpc>
                <a:spcPts val="2200"/>
              </a:lnSpc>
              <a:tabLst>
                <a:tab pos="342900" algn="l"/>
                <a:tab pos="419100" algn="l"/>
                <a:tab pos="495300" algn="l"/>
              </a:tabLst>
            </a:pPr>
            <a:r>
              <a:rPr lang="en-US" altLang="zh-CN">
                <a:solidFill>
                  <a:srgbClr val="000000"/>
                </a:solidFill>
                <a:latin typeface="Calibri" pitchFamily="34" charset="0"/>
              </a:rPr>
              <a:t>Total fertility rate:  </a:t>
            </a:r>
            <a:r>
              <a:rPr lang="en-US" altLang="zh-CN" b="1">
                <a:solidFill>
                  <a:srgbClr val="FF0000"/>
                </a:solidFill>
                <a:latin typeface="Calibri" pitchFamily="34" charset="0"/>
              </a:rPr>
              <a:t>5.4 </a:t>
            </a:r>
          </a:p>
          <a:p>
            <a:pPr>
              <a:lnSpc>
                <a:spcPts val="2400"/>
              </a:lnSpc>
              <a:tabLst>
                <a:tab pos="342900" algn="l"/>
                <a:tab pos="419100" algn="l"/>
                <a:tab pos="495300" algn="l"/>
              </a:tabLst>
            </a:pPr>
            <a:r>
              <a:rPr lang="en-US" altLang="zh-CN">
                <a:solidFill>
                  <a:srgbClr val="000000"/>
                </a:solidFill>
                <a:latin typeface="Calibri" pitchFamily="34" charset="0"/>
              </a:rPr>
              <a:t>Unmet need for family planning:  </a:t>
            </a:r>
            <a:r>
              <a:rPr lang="en-US" altLang="zh-CN" b="1">
                <a:solidFill>
                  <a:srgbClr val="FF0000"/>
                </a:solidFill>
                <a:latin typeface="Calibri" pitchFamily="34" charset="0"/>
              </a:rPr>
              <a:t>34% </a:t>
            </a:r>
          </a:p>
        </p:txBody>
      </p:sp>
      <p:sp>
        <p:nvSpPr>
          <p:cNvPr id="14342" name="TextBox 1"/>
          <p:cNvSpPr txBox="1">
            <a:spLocks noChangeArrowheads="1"/>
          </p:cNvSpPr>
          <p:nvPr/>
        </p:nvSpPr>
        <p:spPr bwMode="auto">
          <a:xfrm>
            <a:off x="7772400" y="2438400"/>
            <a:ext cx="1144588" cy="2752725"/>
          </a:xfrm>
          <a:prstGeom prst="rect">
            <a:avLst/>
          </a:prstGeom>
          <a:noFill/>
          <a:ln w="9525">
            <a:noFill/>
            <a:miter lim="800000"/>
            <a:headEnd/>
            <a:tailEnd/>
          </a:ln>
        </p:spPr>
        <p:txBody>
          <a:bodyPr wrap="none" lIns="0" tIns="0" rIns="0">
            <a:spAutoFit/>
          </a:bodyPr>
          <a:lstStyle/>
          <a:p>
            <a:pPr>
              <a:lnSpc>
                <a:spcPts val="1900"/>
              </a:lnSpc>
              <a:spcBef>
                <a:spcPts val="600"/>
              </a:spcBef>
            </a:pPr>
            <a:r>
              <a:rPr lang="en-US" altLang="zh-CN" sz="1600" b="1">
                <a:solidFill>
                  <a:srgbClr val="000000"/>
                </a:solidFill>
                <a:latin typeface="Calibri" pitchFamily="34" charset="0"/>
              </a:rPr>
              <a:t>2080 </a:t>
            </a:r>
          </a:p>
          <a:p>
            <a:pPr>
              <a:lnSpc>
                <a:spcPts val="2800"/>
              </a:lnSpc>
              <a:spcBef>
                <a:spcPts val="600"/>
              </a:spcBef>
            </a:pPr>
            <a:r>
              <a:rPr lang="en-US" altLang="zh-CN" sz="1600" b="1">
                <a:solidFill>
                  <a:srgbClr val="000000"/>
                </a:solidFill>
                <a:latin typeface="Calibri" pitchFamily="34" charset="0"/>
              </a:rPr>
              <a:t>2060 </a:t>
            </a:r>
          </a:p>
          <a:p>
            <a:pPr>
              <a:lnSpc>
                <a:spcPts val="2800"/>
              </a:lnSpc>
            </a:pPr>
            <a:r>
              <a:rPr lang="en-US" altLang="zh-CN" sz="1600" b="1">
                <a:solidFill>
                  <a:srgbClr val="000000"/>
                </a:solidFill>
                <a:latin typeface="Calibri" pitchFamily="34" charset="0"/>
              </a:rPr>
              <a:t>2040 </a:t>
            </a:r>
          </a:p>
          <a:p>
            <a:pPr>
              <a:lnSpc>
                <a:spcPts val="2800"/>
              </a:lnSpc>
            </a:pPr>
            <a:r>
              <a:rPr lang="en-US" altLang="zh-CN" sz="1600" b="1">
                <a:solidFill>
                  <a:srgbClr val="000000"/>
                </a:solidFill>
                <a:latin typeface="Calibri" pitchFamily="34" charset="0"/>
              </a:rPr>
              <a:t>2020 </a:t>
            </a:r>
            <a:endParaRPr lang="en-US" altLang="zh-CN" sz="1100">
              <a:solidFill>
                <a:srgbClr val="000000"/>
              </a:solidFill>
              <a:latin typeface="Calibri" pitchFamily="34" charset="0"/>
            </a:endParaRPr>
          </a:p>
          <a:p>
            <a:pPr>
              <a:lnSpc>
                <a:spcPts val="1300"/>
              </a:lnSpc>
            </a:pPr>
            <a:endParaRPr lang="en-US" altLang="zh-CN" sz="1600" b="1">
              <a:solidFill>
                <a:srgbClr val="000000"/>
              </a:solidFill>
              <a:latin typeface="Calibri" pitchFamily="34" charset="0"/>
            </a:endParaRPr>
          </a:p>
          <a:p>
            <a:pPr>
              <a:lnSpc>
                <a:spcPts val="1300"/>
              </a:lnSpc>
              <a:spcBef>
                <a:spcPts val="200"/>
              </a:spcBef>
            </a:pPr>
            <a:r>
              <a:rPr lang="en-US" altLang="zh-CN" sz="1600" b="1">
                <a:solidFill>
                  <a:srgbClr val="000000"/>
                </a:solidFill>
                <a:latin typeface="Calibri" pitchFamily="34" charset="0"/>
              </a:rPr>
              <a:t>UN Newest </a:t>
            </a:r>
          </a:p>
          <a:p>
            <a:pPr>
              <a:lnSpc>
                <a:spcPts val="1300"/>
              </a:lnSpc>
            </a:pPr>
            <a:r>
              <a:rPr lang="en-US" altLang="zh-CN" sz="1600" b="1">
                <a:solidFill>
                  <a:srgbClr val="000000"/>
                </a:solidFill>
                <a:latin typeface="Calibri" pitchFamily="34" charset="0"/>
              </a:rPr>
              <a:t>Projection</a:t>
            </a:r>
          </a:p>
          <a:p>
            <a:pPr>
              <a:lnSpc>
                <a:spcPts val="1500"/>
              </a:lnSpc>
            </a:pPr>
            <a:endParaRPr lang="en-US" altLang="zh-CN" sz="1600">
              <a:solidFill>
                <a:srgbClr val="000000"/>
              </a:solidFill>
              <a:latin typeface="Calibri" pitchFamily="34" charset="0"/>
            </a:endParaRPr>
          </a:p>
          <a:p>
            <a:pPr>
              <a:lnSpc>
                <a:spcPts val="1925"/>
              </a:lnSpc>
            </a:pPr>
            <a:r>
              <a:rPr lang="en-US" altLang="zh-CN" sz="1600">
                <a:solidFill>
                  <a:srgbClr val="000000"/>
                </a:solidFill>
                <a:latin typeface="Calibri" pitchFamily="34" charset="0"/>
              </a:rPr>
              <a:t>2010 Current </a:t>
            </a:r>
          </a:p>
          <a:p>
            <a:pPr>
              <a:lnSpc>
                <a:spcPts val="1925"/>
              </a:lnSpc>
            </a:pPr>
            <a:r>
              <a:rPr lang="en-US" altLang="zh-CN" sz="1600">
                <a:solidFill>
                  <a:srgbClr val="000000"/>
                </a:solidFill>
                <a:latin typeface="Calibri" pitchFamily="34" charset="0"/>
              </a:rPr>
              <a:t>population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3"/>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6387" name="TextBox 1"/>
          <p:cNvSpPr txBox="1">
            <a:spLocks noChangeArrowheads="1"/>
          </p:cNvSpPr>
          <p:nvPr/>
        </p:nvSpPr>
        <p:spPr bwMode="auto">
          <a:xfrm rot="-5400000">
            <a:off x="-355600" y="2354263"/>
            <a:ext cx="2098675" cy="2149475"/>
          </a:xfrm>
          <a:prstGeom prst="rect">
            <a:avLst/>
          </a:prstGeom>
          <a:noFill/>
          <a:ln w="9525">
            <a:noFill/>
            <a:miter lim="800000"/>
            <a:headEnd/>
            <a:tailEnd/>
          </a:ln>
        </p:spPr>
        <p:txBody>
          <a:bodyPr wrap="none" lIns="0" tIns="0" rIns="0">
            <a:spAutoFit/>
          </a:bodyPr>
          <a:lstStyle/>
          <a:p>
            <a:pPr>
              <a:lnSpc>
                <a:spcPts val="16400"/>
              </a:lnSpc>
            </a:pPr>
            <a:r>
              <a:rPr lang="en-US" altLang="zh-CN" b="1">
                <a:solidFill>
                  <a:srgbClr val="000000"/>
                </a:solidFill>
                <a:latin typeface="Calibri" pitchFamily="34" charset="0"/>
              </a:rPr>
              <a:t>population  (millions) </a:t>
            </a:r>
          </a:p>
        </p:txBody>
      </p:sp>
      <p:sp>
        <p:nvSpPr>
          <p:cNvPr id="16388" name="TextBox 1"/>
          <p:cNvSpPr txBox="1">
            <a:spLocks noChangeArrowheads="1"/>
          </p:cNvSpPr>
          <p:nvPr/>
        </p:nvSpPr>
        <p:spPr bwMode="auto">
          <a:xfrm>
            <a:off x="711200" y="215900"/>
            <a:ext cx="7824788" cy="2212975"/>
          </a:xfrm>
          <a:prstGeom prst="rect">
            <a:avLst/>
          </a:prstGeom>
          <a:noFill/>
          <a:ln w="9525">
            <a:noFill/>
            <a:miter lim="800000"/>
            <a:headEnd/>
            <a:tailEnd/>
          </a:ln>
        </p:spPr>
        <p:txBody>
          <a:bodyPr wrap="none" lIns="0" tIns="0" rIns="0">
            <a:spAutoFit/>
          </a:bodyPr>
          <a:lstStyle/>
          <a:p>
            <a:pPr>
              <a:lnSpc>
                <a:spcPts val="2900"/>
              </a:lnSpc>
              <a:tabLst>
                <a:tab pos="622300" algn="l"/>
                <a:tab pos="736600" algn="l"/>
                <a:tab pos="2832100" algn="l"/>
              </a:tabLst>
            </a:pPr>
            <a:r>
              <a:rPr lang="en-US" altLang="zh-CN" sz="2400">
                <a:solidFill>
                  <a:srgbClr val="000000"/>
                </a:solidFill>
                <a:latin typeface="Calibri" pitchFamily="34" charset="0"/>
              </a:rPr>
              <a:t>The year in which a country reaches replacement level fertility </a:t>
            </a:r>
          </a:p>
          <a:p>
            <a:pPr>
              <a:lnSpc>
                <a:spcPts val="2700"/>
              </a:lnSpc>
              <a:tabLst>
                <a:tab pos="622300" algn="l"/>
                <a:tab pos="736600" algn="l"/>
                <a:tab pos="2832100" algn="l"/>
              </a:tabLst>
            </a:pPr>
            <a:r>
              <a:rPr lang="en-US" altLang="zh-CN">
                <a:latin typeface="Calibri" pitchFamily="34" charset="0"/>
              </a:rPr>
              <a:t>		</a:t>
            </a:r>
            <a:r>
              <a:rPr lang="en-US" altLang="zh-CN" sz="2400">
                <a:solidFill>
                  <a:srgbClr val="000000"/>
                </a:solidFill>
                <a:latin typeface="Calibri" pitchFamily="34" charset="0"/>
              </a:rPr>
              <a:t>has a major impact on its ultimate population size. </a:t>
            </a:r>
          </a:p>
          <a:p>
            <a:pPr>
              <a:lnSpc>
                <a:spcPts val="1000"/>
              </a:lnSpc>
              <a:tabLst>
                <a:tab pos="622300" algn="l"/>
                <a:tab pos="736600" algn="l"/>
                <a:tab pos="2832100" algn="l"/>
              </a:tabLst>
            </a:pPr>
            <a:endParaRPr lang="en-US" altLang="zh-CN">
              <a:latin typeface="Calibri" pitchFamily="34" charset="0"/>
            </a:endParaRPr>
          </a:p>
          <a:p>
            <a:pPr>
              <a:lnSpc>
                <a:spcPts val="4800"/>
              </a:lnSpc>
              <a:tabLst>
                <a:tab pos="622300" algn="l"/>
                <a:tab pos="736600" algn="l"/>
                <a:tab pos="2832100" algn="l"/>
              </a:tabLst>
            </a:pPr>
            <a:r>
              <a:rPr lang="en-US" altLang="zh-CN">
                <a:latin typeface="Calibri" pitchFamily="34" charset="0"/>
              </a:rPr>
              <a:t>			</a:t>
            </a:r>
            <a:r>
              <a:rPr lang="en-US" altLang="zh-CN" sz="3200" b="1">
                <a:solidFill>
                  <a:srgbClr val="000000"/>
                </a:solidFill>
                <a:latin typeface="Calibri" pitchFamily="34" charset="0"/>
              </a:rPr>
              <a:t>Malawi </a:t>
            </a:r>
          </a:p>
          <a:p>
            <a:pPr>
              <a:lnSpc>
                <a:spcPts val="1900"/>
              </a:lnSpc>
              <a:tabLst>
                <a:tab pos="622300" algn="l"/>
                <a:tab pos="736600" algn="l"/>
                <a:tab pos="2832100" algn="l"/>
              </a:tabLst>
            </a:pPr>
            <a:r>
              <a:rPr lang="en-US" altLang="zh-CN">
                <a:latin typeface="Calibri" pitchFamily="34" charset="0"/>
              </a:rPr>
              <a:t>	</a:t>
            </a:r>
            <a:r>
              <a:rPr lang="en-US" altLang="zh-CN" sz="1200" b="1">
                <a:solidFill>
                  <a:srgbClr val="000000"/>
                </a:solidFill>
                <a:latin typeface="Calibri" pitchFamily="34" charset="0"/>
              </a:rPr>
              <a:t>140 </a:t>
            </a:r>
          </a:p>
          <a:p>
            <a:pPr>
              <a:lnSpc>
                <a:spcPts val="1000"/>
              </a:lnSpc>
              <a:tabLst>
                <a:tab pos="622300" algn="l"/>
                <a:tab pos="736600" algn="l"/>
                <a:tab pos="2832100" algn="l"/>
              </a:tabLst>
            </a:pPr>
            <a:endParaRPr lang="en-US" altLang="zh-CN">
              <a:latin typeface="Calibri" pitchFamily="34" charset="0"/>
            </a:endParaRPr>
          </a:p>
          <a:p>
            <a:pPr>
              <a:lnSpc>
                <a:spcPts val="1000"/>
              </a:lnSpc>
              <a:tabLst>
                <a:tab pos="622300" algn="l"/>
                <a:tab pos="736600" algn="l"/>
                <a:tab pos="2832100" algn="l"/>
              </a:tabLst>
            </a:pPr>
            <a:endParaRPr lang="en-US" altLang="zh-CN">
              <a:latin typeface="Calibri" pitchFamily="34" charset="0"/>
            </a:endParaRPr>
          </a:p>
          <a:p>
            <a:pPr>
              <a:lnSpc>
                <a:spcPts val="1600"/>
              </a:lnSpc>
              <a:tabLst>
                <a:tab pos="622300" algn="l"/>
                <a:tab pos="736600" algn="l"/>
                <a:tab pos="2832100" algn="l"/>
              </a:tabLst>
            </a:pPr>
            <a:r>
              <a:rPr lang="en-US" altLang="zh-CN">
                <a:latin typeface="Calibri" pitchFamily="34" charset="0"/>
              </a:rPr>
              <a:t>	</a:t>
            </a:r>
            <a:r>
              <a:rPr lang="en-US" altLang="zh-CN" sz="1200" b="1">
                <a:solidFill>
                  <a:srgbClr val="000000"/>
                </a:solidFill>
                <a:latin typeface="Calibri" pitchFamily="34" charset="0"/>
              </a:rPr>
              <a:t>120 </a:t>
            </a:r>
          </a:p>
        </p:txBody>
      </p:sp>
      <p:sp>
        <p:nvSpPr>
          <p:cNvPr id="16389" name="TextBox 1"/>
          <p:cNvSpPr txBox="1">
            <a:spLocks noChangeArrowheads="1"/>
          </p:cNvSpPr>
          <p:nvPr/>
        </p:nvSpPr>
        <p:spPr bwMode="auto">
          <a:xfrm>
            <a:off x="990600" y="2667000"/>
            <a:ext cx="3605213" cy="3894138"/>
          </a:xfrm>
          <a:prstGeom prst="rect">
            <a:avLst/>
          </a:prstGeom>
          <a:noFill/>
          <a:ln w="9525">
            <a:noFill/>
            <a:miter lim="800000"/>
            <a:headEnd/>
            <a:tailEnd/>
          </a:ln>
        </p:spPr>
        <p:txBody>
          <a:bodyPr wrap="none" lIns="0" tIns="0" rIns="0">
            <a:spAutoFit/>
          </a:bodyPr>
          <a:lstStyle/>
          <a:p>
            <a:pPr>
              <a:lnSpc>
                <a:spcPts val="1400"/>
              </a:lnSpc>
              <a:tabLst>
                <a:tab pos="342900" algn="l"/>
                <a:tab pos="419100" algn="l"/>
                <a:tab pos="495300" algn="l"/>
              </a:tabLst>
            </a:pPr>
            <a:r>
              <a:rPr lang="en-US" altLang="zh-CN">
                <a:latin typeface="Calibri" pitchFamily="34" charset="0"/>
              </a:rPr>
              <a:t>	</a:t>
            </a:r>
            <a:r>
              <a:rPr lang="en-US" altLang="zh-CN" sz="1200" b="1">
                <a:solidFill>
                  <a:srgbClr val="000000"/>
                </a:solidFill>
                <a:latin typeface="Calibri" pitchFamily="34" charset="0"/>
              </a:rPr>
              <a:t>100 </a:t>
            </a:r>
          </a:p>
          <a:p>
            <a:pPr>
              <a:lnSpc>
                <a:spcPts val="1000"/>
              </a:lnSpc>
              <a:tabLst>
                <a:tab pos="342900" algn="l"/>
                <a:tab pos="419100" algn="l"/>
                <a:tab pos="495300" algn="l"/>
              </a:tabLst>
            </a:pPr>
            <a:endParaRPr lang="en-US" altLang="zh-CN">
              <a:latin typeface="Calibri" pitchFamily="34" charset="0"/>
            </a:endParaRPr>
          </a:p>
          <a:p>
            <a:pPr>
              <a:lnSpc>
                <a:spcPts val="1000"/>
              </a:lnSpc>
              <a:tabLst>
                <a:tab pos="342900" algn="l"/>
                <a:tab pos="419100" algn="l"/>
                <a:tab pos="495300" algn="l"/>
              </a:tabLst>
            </a:pPr>
            <a:endParaRPr lang="en-US" altLang="zh-CN">
              <a:latin typeface="Calibri" pitchFamily="34" charset="0"/>
            </a:endParaRPr>
          </a:p>
          <a:p>
            <a:pPr>
              <a:lnSpc>
                <a:spcPts val="1600"/>
              </a:lnSpc>
              <a:tabLst>
                <a:tab pos="342900" algn="l"/>
                <a:tab pos="419100" algn="l"/>
                <a:tab pos="495300" algn="l"/>
              </a:tabLst>
            </a:pPr>
            <a:r>
              <a:rPr lang="en-US" altLang="zh-CN">
                <a:latin typeface="Calibri" pitchFamily="34" charset="0"/>
              </a:rPr>
              <a:t>		</a:t>
            </a:r>
            <a:r>
              <a:rPr lang="en-US" altLang="zh-CN" sz="1200" b="1">
                <a:solidFill>
                  <a:srgbClr val="000000"/>
                </a:solidFill>
                <a:latin typeface="Calibri" pitchFamily="34" charset="0"/>
              </a:rPr>
              <a:t>80 </a:t>
            </a:r>
          </a:p>
          <a:p>
            <a:pPr>
              <a:lnSpc>
                <a:spcPts val="1000"/>
              </a:lnSpc>
              <a:tabLst>
                <a:tab pos="342900" algn="l"/>
                <a:tab pos="419100" algn="l"/>
                <a:tab pos="495300" algn="l"/>
              </a:tabLst>
            </a:pPr>
            <a:endParaRPr lang="en-US" altLang="zh-CN">
              <a:latin typeface="Calibri" pitchFamily="34" charset="0"/>
            </a:endParaRPr>
          </a:p>
          <a:p>
            <a:pPr>
              <a:lnSpc>
                <a:spcPts val="1000"/>
              </a:lnSpc>
              <a:tabLst>
                <a:tab pos="342900" algn="l"/>
                <a:tab pos="419100" algn="l"/>
                <a:tab pos="495300" algn="l"/>
              </a:tabLst>
            </a:pPr>
            <a:endParaRPr lang="en-US" altLang="zh-CN">
              <a:latin typeface="Calibri" pitchFamily="34" charset="0"/>
            </a:endParaRPr>
          </a:p>
          <a:p>
            <a:pPr>
              <a:lnSpc>
                <a:spcPts val="1600"/>
              </a:lnSpc>
              <a:tabLst>
                <a:tab pos="342900" algn="l"/>
                <a:tab pos="419100" algn="l"/>
                <a:tab pos="495300" algn="l"/>
              </a:tabLst>
            </a:pPr>
            <a:r>
              <a:rPr lang="en-US" altLang="zh-CN">
                <a:latin typeface="Calibri" pitchFamily="34" charset="0"/>
              </a:rPr>
              <a:t>		</a:t>
            </a:r>
            <a:r>
              <a:rPr lang="en-US" altLang="zh-CN" sz="1200" b="1">
                <a:solidFill>
                  <a:srgbClr val="000000"/>
                </a:solidFill>
                <a:latin typeface="Calibri" pitchFamily="34" charset="0"/>
              </a:rPr>
              <a:t>60 </a:t>
            </a:r>
          </a:p>
          <a:p>
            <a:pPr>
              <a:lnSpc>
                <a:spcPts val="1000"/>
              </a:lnSpc>
              <a:tabLst>
                <a:tab pos="342900" algn="l"/>
                <a:tab pos="419100" algn="l"/>
                <a:tab pos="495300" algn="l"/>
              </a:tabLst>
            </a:pPr>
            <a:endParaRPr lang="en-US" altLang="zh-CN">
              <a:latin typeface="Calibri" pitchFamily="34" charset="0"/>
            </a:endParaRPr>
          </a:p>
          <a:p>
            <a:pPr>
              <a:lnSpc>
                <a:spcPts val="1000"/>
              </a:lnSpc>
              <a:tabLst>
                <a:tab pos="342900" algn="l"/>
                <a:tab pos="419100" algn="l"/>
                <a:tab pos="495300" algn="l"/>
              </a:tabLst>
            </a:pPr>
            <a:endParaRPr lang="en-US" altLang="zh-CN">
              <a:latin typeface="Calibri" pitchFamily="34" charset="0"/>
            </a:endParaRPr>
          </a:p>
          <a:p>
            <a:pPr>
              <a:lnSpc>
                <a:spcPts val="1600"/>
              </a:lnSpc>
              <a:tabLst>
                <a:tab pos="342900" algn="l"/>
                <a:tab pos="419100" algn="l"/>
                <a:tab pos="495300" algn="l"/>
              </a:tabLst>
            </a:pPr>
            <a:r>
              <a:rPr lang="en-US" altLang="zh-CN">
                <a:latin typeface="Calibri" pitchFamily="34" charset="0"/>
              </a:rPr>
              <a:t>		</a:t>
            </a:r>
            <a:r>
              <a:rPr lang="en-US" altLang="zh-CN" sz="1200" b="1">
                <a:solidFill>
                  <a:srgbClr val="000000"/>
                </a:solidFill>
                <a:latin typeface="Calibri" pitchFamily="34" charset="0"/>
              </a:rPr>
              <a:t>40 </a:t>
            </a:r>
          </a:p>
          <a:p>
            <a:pPr>
              <a:lnSpc>
                <a:spcPts val="1000"/>
              </a:lnSpc>
              <a:tabLst>
                <a:tab pos="342900" algn="l"/>
                <a:tab pos="419100" algn="l"/>
                <a:tab pos="495300" algn="l"/>
              </a:tabLst>
            </a:pPr>
            <a:endParaRPr lang="en-US" altLang="zh-CN">
              <a:latin typeface="Calibri" pitchFamily="34" charset="0"/>
            </a:endParaRPr>
          </a:p>
          <a:p>
            <a:pPr>
              <a:lnSpc>
                <a:spcPts val="1000"/>
              </a:lnSpc>
              <a:tabLst>
                <a:tab pos="342900" algn="l"/>
                <a:tab pos="419100" algn="l"/>
                <a:tab pos="495300" algn="l"/>
              </a:tabLst>
            </a:pPr>
            <a:endParaRPr lang="en-US" altLang="zh-CN">
              <a:latin typeface="Calibri" pitchFamily="34" charset="0"/>
            </a:endParaRPr>
          </a:p>
          <a:p>
            <a:pPr>
              <a:lnSpc>
                <a:spcPts val="1600"/>
              </a:lnSpc>
              <a:tabLst>
                <a:tab pos="342900" algn="l"/>
                <a:tab pos="419100" algn="l"/>
                <a:tab pos="495300" algn="l"/>
              </a:tabLst>
            </a:pPr>
            <a:r>
              <a:rPr lang="en-US" altLang="zh-CN">
                <a:latin typeface="Calibri" pitchFamily="34" charset="0"/>
              </a:rPr>
              <a:t>		</a:t>
            </a:r>
            <a:r>
              <a:rPr lang="en-US" altLang="zh-CN" sz="1200" b="1">
                <a:solidFill>
                  <a:srgbClr val="000000"/>
                </a:solidFill>
                <a:latin typeface="Calibri" pitchFamily="34" charset="0"/>
              </a:rPr>
              <a:t>20 </a:t>
            </a:r>
          </a:p>
          <a:p>
            <a:pPr>
              <a:lnSpc>
                <a:spcPts val="1000"/>
              </a:lnSpc>
              <a:tabLst>
                <a:tab pos="342900" algn="l"/>
                <a:tab pos="419100" algn="l"/>
                <a:tab pos="495300" algn="l"/>
              </a:tabLst>
            </a:pPr>
            <a:endParaRPr lang="en-US" altLang="zh-CN">
              <a:latin typeface="Calibri" pitchFamily="34" charset="0"/>
            </a:endParaRPr>
          </a:p>
          <a:p>
            <a:pPr>
              <a:lnSpc>
                <a:spcPts val="1000"/>
              </a:lnSpc>
              <a:tabLst>
                <a:tab pos="342900" algn="l"/>
                <a:tab pos="419100" algn="l"/>
                <a:tab pos="495300" algn="l"/>
              </a:tabLst>
            </a:pPr>
            <a:endParaRPr lang="en-US" altLang="zh-CN">
              <a:latin typeface="Calibri" pitchFamily="34" charset="0"/>
            </a:endParaRPr>
          </a:p>
          <a:p>
            <a:pPr>
              <a:lnSpc>
                <a:spcPts val="1600"/>
              </a:lnSpc>
              <a:tabLst>
                <a:tab pos="342900" algn="l"/>
                <a:tab pos="419100" algn="l"/>
                <a:tab pos="495300" algn="l"/>
              </a:tabLst>
            </a:pPr>
            <a:r>
              <a:rPr lang="en-US" altLang="zh-CN">
                <a:latin typeface="Calibri" pitchFamily="34" charset="0"/>
              </a:rPr>
              <a:t>			</a:t>
            </a:r>
            <a:r>
              <a:rPr lang="en-US" altLang="zh-CN" sz="1200" b="1">
                <a:solidFill>
                  <a:srgbClr val="000000"/>
                </a:solidFill>
                <a:latin typeface="Calibri" pitchFamily="34" charset="0"/>
              </a:rPr>
              <a:t>0 </a:t>
            </a:r>
          </a:p>
          <a:p>
            <a:pPr>
              <a:lnSpc>
                <a:spcPts val="1000"/>
              </a:lnSpc>
              <a:tabLst>
                <a:tab pos="342900" algn="l"/>
                <a:tab pos="419100" algn="l"/>
                <a:tab pos="495300" algn="l"/>
              </a:tabLst>
            </a:pPr>
            <a:endParaRPr lang="en-US" altLang="zh-CN">
              <a:latin typeface="Calibri" pitchFamily="34" charset="0"/>
            </a:endParaRPr>
          </a:p>
          <a:p>
            <a:pPr>
              <a:lnSpc>
                <a:spcPts val="1000"/>
              </a:lnSpc>
              <a:tabLst>
                <a:tab pos="342900" algn="l"/>
                <a:tab pos="419100" algn="l"/>
                <a:tab pos="495300" algn="l"/>
              </a:tabLst>
            </a:pPr>
            <a:endParaRPr lang="en-US" altLang="zh-CN">
              <a:latin typeface="Calibri" pitchFamily="34" charset="0"/>
            </a:endParaRPr>
          </a:p>
          <a:p>
            <a:pPr>
              <a:lnSpc>
                <a:spcPts val="1000"/>
              </a:lnSpc>
              <a:tabLst>
                <a:tab pos="342900" algn="l"/>
                <a:tab pos="419100" algn="l"/>
                <a:tab pos="495300" algn="l"/>
              </a:tabLst>
            </a:pPr>
            <a:endParaRPr lang="en-US" altLang="zh-CN">
              <a:latin typeface="Calibri" pitchFamily="34" charset="0"/>
            </a:endParaRPr>
          </a:p>
          <a:p>
            <a:pPr>
              <a:lnSpc>
                <a:spcPts val="1000"/>
              </a:lnSpc>
              <a:tabLst>
                <a:tab pos="342900" algn="l"/>
                <a:tab pos="419100" algn="l"/>
                <a:tab pos="495300" algn="l"/>
              </a:tabLst>
            </a:pPr>
            <a:endParaRPr lang="en-US" altLang="zh-CN">
              <a:latin typeface="Calibri" pitchFamily="34" charset="0"/>
            </a:endParaRPr>
          </a:p>
          <a:p>
            <a:pPr>
              <a:lnSpc>
                <a:spcPts val="1000"/>
              </a:lnSpc>
              <a:tabLst>
                <a:tab pos="342900" algn="l"/>
                <a:tab pos="419100" algn="l"/>
                <a:tab pos="495300" algn="l"/>
              </a:tabLst>
            </a:pPr>
            <a:endParaRPr lang="en-US" altLang="zh-CN">
              <a:latin typeface="Calibri" pitchFamily="34" charset="0"/>
            </a:endParaRPr>
          </a:p>
          <a:p>
            <a:pPr>
              <a:lnSpc>
                <a:spcPts val="1000"/>
              </a:lnSpc>
              <a:tabLst>
                <a:tab pos="342900" algn="l"/>
                <a:tab pos="419100" algn="l"/>
                <a:tab pos="495300" algn="l"/>
              </a:tabLst>
            </a:pPr>
            <a:endParaRPr lang="en-US" altLang="zh-CN">
              <a:latin typeface="Calibri" pitchFamily="34" charset="0"/>
            </a:endParaRPr>
          </a:p>
          <a:p>
            <a:pPr>
              <a:lnSpc>
                <a:spcPts val="2200"/>
              </a:lnSpc>
              <a:tabLst>
                <a:tab pos="342900" algn="l"/>
                <a:tab pos="419100" algn="l"/>
                <a:tab pos="495300" algn="l"/>
              </a:tabLst>
            </a:pPr>
            <a:r>
              <a:rPr lang="en-US" altLang="zh-CN">
                <a:solidFill>
                  <a:srgbClr val="000000"/>
                </a:solidFill>
                <a:latin typeface="Calibri" pitchFamily="34" charset="0"/>
              </a:rPr>
              <a:t>Total fertility rate:  </a:t>
            </a:r>
            <a:r>
              <a:rPr lang="en-US" altLang="zh-CN" b="1">
                <a:solidFill>
                  <a:srgbClr val="FF0000"/>
                </a:solidFill>
                <a:latin typeface="Calibri" pitchFamily="34" charset="0"/>
              </a:rPr>
              <a:t>6.0 </a:t>
            </a:r>
          </a:p>
          <a:p>
            <a:pPr>
              <a:lnSpc>
                <a:spcPts val="2400"/>
              </a:lnSpc>
              <a:tabLst>
                <a:tab pos="342900" algn="l"/>
                <a:tab pos="419100" algn="l"/>
                <a:tab pos="495300" algn="l"/>
              </a:tabLst>
            </a:pPr>
            <a:r>
              <a:rPr lang="en-US" altLang="zh-CN">
                <a:solidFill>
                  <a:srgbClr val="000000"/>
                </a:solidFill>
                <a:latin typeface="Calibri" pitchFamily="34" charset="0"/>
              </a:rPr>
              <a:t>Unmet need for family planning:  </a:t>
            </a:r>
            <a:r>
              <a:rPr lang="en-US" altLang="zh-CN" b="1">
                <a:solidFill>
                  <a:srgbClr val="FF0000"/>
                </a:solidFill>
                <a:latin typeface="Calibri" pitchFamily="34" charset="0"/>
              </a:rPr>
              <a:t>27% </a:t>
            </a:r>
          </a:p>
        </p:txBody>
      </p:sp>
      <p:sp>
        <p:nvSpPr>
          <p:cNvPr id="16390" name="TextBox 1"/>
          <p:cNvSpPr txBox="1">
            <a:spLocks noChangeArrowheads="1"/>
          </p:cNvSpPr>
          <p:nvPr/>
        </p:nvSpPr>
        <p:spPr bwMode="auto">
          <a:xfrm>
            <a:off x="7772400" y="2438400"/>
            <a:ext cx="1144588" cy="2752725"/>
          </a:xfrm>
          <a:prstGeom prst="rect">
            <a:avLst/>
          </a:prstGeom>
          <a:noFill/>
          <a:ln w="9525">
            <a:noFill/>
            <a:miter lim="800000"/>
            <a:headEnd/>
            <a:tailEnd/>
          </a:ln>
        </p:spPr>
        <p:txBody>
          <a:bodyPr wrap="none" lIns="0" tIns="0" rIns="0">
            <a:spAutoFit/>
          </a:bodyPr>
          <a:lstStyle/>
          <a:p>
            <a:pPr>
              <a:lnSpc>
                <a:spcPts val="1900"/>
              </a:lnSpc>
              <a:spcBef>
                <a:spcPts val="600"/>
              </a:spcBef>
            </a:pPr>
            <a:r>
              <a:rPr lang="en-US" altLang="zh-CN" sz="1600" b="1">
                <a:solidFill>
                  <a:srgbClr val="000000"/>
                </a:solidFill>
                <a:latin typeface="Calibri" pitchFamily="34" charset="0"/>
              </a:rPr>
              <a:t>2080 </a:t>
            </a:r>
          </a:p>
          <a:p>
            <a:pPr>
              <a:lnSpc>
                <a:spcPts val="2800"/>
              </a:lnSpc>
              <a:spcBef>
                <a:spcPts val="600"/>
              </a:spcBef>
            </a:pPr>
            <a:r>
              <a:rPr lang="en-US" altLang="zh-CN" sz="1600" b="1">
                <a:solidFill>
                  <a:srgbClr val="000000"/>
                </a:solidFill>
                <a:latin typeface="Calibri" pitchFamily="34" charset="0"/>
              </a:rPr>
              <a:t>2060 </a:t>
            </a:r>
          </a:p>
          <a:p>
            <a:pPr>
              <a:lnSpc>
                <a:spcPts val="2800"/>
              </a:lnSpc>
            </a:pPr>
            <a:r>
              <a:rPr lang="en-US" altLang="zh-CN" sz="1600" b="1">
                <a:solidFill>
                  <a:srgbClr val="000000"/>
                </a:solidFill>
                <a:latin typeface="Calibri" pitchFamily="34" charset="0"/>
              </a:rPr>
              <a:t>2040 </a:t>
            </a:r>
          </a:p>
          <a:p>
            <a:pPr>
              <a:lnSpc>
                <a:spcPts val="2800"/>
              </a:lnSpc>
            </a:pPr>
            <a:r>
              <a:rPr lang="en-US" altLang="zh-CN" sz="1600" b="1">
                <a:solidFill>
                  <a:srgbClr val="000000"/>
                </a:solidFill>
                <a:latin typeface="Calibri" pitchFamily="34" charset="0"/>
              </a:rPr>
              <a:t>2020 </a:t>
            </a:r>
            <a:endParaRPr lang="en-US" altLang="zh-CN" sz="1100">
              <a:solidFill>
                <a:srgbClr val="000000"/>
              </a:solidFill>
              <a:latin typeface="Calibri" pitchFamily="34" charset="0"/>
            </a:endParaRPr>
          </a:p>
          <a:p>
            <a:pPr>
              <a:lnSpc>
                <a:spcPts val="1300"/>
              </a:lnSpc>
            </a:pPr>
            <a:endParaRPr lang="en-US" altLang="zh-CN" sz="1600" b="1">
              <a:solidFill>
                <a:srgbClr val="000000"/>
              </a:solidFill>
              <a:latin typeface="Calibri" pitchFamily="34" charset="0"/>
            </a:endParaRPr>
          </a:p>
          <a:p>
            <a:pPr>
              <a:lnSpc>
                <a:spcPts val="1300"/>
              </a:lnSpc>
              <a:spcBef>
                <a:spcPts val="200"/>
              </a:spcBef>
            </a:pPr>
            <a:r>
              <a:rPr lang="en-US" altLang="zh-CN" sz="1600" b="1">
                <a:solidFill>
                  <a:srgbClr val="000000"/>
                </a:solidFill>
                <a:latin typeface="Calibri" pitchFamily="34" charset="0"/>
              </a:rPr>
              <a:t>UN Newest </a:t>
            </a:r>
          </a:p>
          <a:p>
            <a:pPr>
              <a:lnSpc>
                <a:spcPts val="1300"/>
              </a:lnSpc>
            </a:pPr>
            <a:r>
              <a:rPr lang="en-US" altLang="zh-CN" sz="1600" b="1">
                <a:solidFill>
                  <a:srgbClr val="000000"/>
                </a:solidFill>
                <a:latin typeface="Calibri" pitchFamily="34" charset="0"/>
              </a:rPr>
              <a:t>Projection</a:t>
            </a:r>
          </a:p>
          <a:p>
            <a:pPr>
              <a:lnSpc>
                <a:spcPts val="1500"/>
              </a:lnSpc>
            </a:pPr>
            <a:endParaRPr lang="en-US" altLang="zh-CN" sz="1600">
              <a:solidFill>
                <a:srgbClr val="000000"/>
              </a:solidFill>
              <a:latin typeface="Calibri" pitchFamily="34" charset="0"/>
            </a:endParaRPr>
          </a:p>
          <a:p>
            <a:pPr>
              <a:lnSpc>
                <a:spcPts val="1925"/>
              </a:lnSpc>
            </a:pPr>
            <a:r>
              <a:rPr lang="en-US" altLang="zh-CN" sz="1600">
                <a:solidFill>
                  <a:srgbClr val="000000"/>
                </a:solidFill>
                <a:latin typeface="Calibri" pitchFamily="34" charset="0"/>
              </a:rPr>
              <a:t>2010 Current </a:t>
            </a:r>
          </a:p>
          <a:p>
            <a:pPr>
              <a:lnSpc>
                <a:spcPts val="1925"/>
              </a:lnSpc>
            </a:pPr>
            <a:r>
              <a:rPr lang="en-US" altLang="zh-CN" sz="1600">
                <a:solidFill>
                  <a:srgbClr val="000000"/>
                </a:solidFill>
                <a:latin typeface="Calibri" pitchFamily="34" charset="0"/>
              </a:rPr>
              <a:t>population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8435" name="TextBox 1"/>
          <p:cNvSpPr txBox="1">
            <a:spLocks noChangeArrowheads="1"/>
          </p:cNvSpPr>
          <p:nvPr/>
        </p:nvSpPr>
        <p:spPr bwMode="auto">
          <a:xfrm rot="-5400000">
            <a:off x="-355600" y="2354263"/>
            <a:ext cx="2098675" cy="2149475"/>
          </a:xfrm>
          <a:prstGeom prst="rect">
            <a:avLst/>
          </a:prstGeom>
          <a:noFill/>
          <a:ln w="9525">
            <a:noFill/>
            <a:miter lim="800000"/>
            <a:headEnd/>
            <a:tailEnd/>
          </a:ln>
        </p:spPr>
        <p:txBody>
          <a:bodyPr wrap="none" lIns="0" tIns="0" rIns="0">
            <a:spAutoFit/>
          </a:bodyPr>
          <a:lstStyle/>
          <a:p>
            <a:pPr>
              <a:lnSpc>
                <a:spcPts val="16400"/>
              </a:lnSpc>
            </a:pPr>
            <a:r>
              <a:rPr lang="en-US" altLang="zh-CN" b="1">
                <a:solidFill>
                  <a:srgbClr val="000000"/>
                </a:solidFill>
                <a:latin typeface="Calibri" pitchFamily="34" charset="0"/>
              </a:rPr>
              <a:t>population  (millions) </a:t>
            </a:r>
          </a:p>
        </p:txBody>
      </p:sp>
      <p:sp>
        <p:nvSpPr>
          <p:cNvPr id="18436" name="TextBox 1"/>
          <p:cNvSpPr txBox="1">
            <a:spLocks noChangeArrowheads="1"/>
          </p:cNvSpPr>
          <p:nvPr/>
        </p:nvSpPr>
        <p:spPr bwMode="auto">
          <a:xfrm>
            <a:off x="711200" y="215900"/>
            <a:ext cx="7824788" cy="2559050"/>
          </a:xfrm>
          <a:prstGeom prst="rect">
            <a:avLst/>
          </a:prstGeom>
          <a:noFill/>
          <a:ln w="9525">
            <a:noFill/>
            <a:miter lim="800000"/>
            <a:headEnd/>
            <a:tailEnd/>
          </a:ln>
        </p:spPr>
        <p:txBody>
          <a:bodyPr wrap="none" lIns="0" tIns="0" rIns="0">
            <a:spAutoFit/>
          </a:bodyPr>
          <a:lstStyle/>
          <a:p>
            <a:pPr>
              <a:lnSpc>
                <a:spcPts val="2900"/>
              </a:lnSpc>
              <a:tabLst>
                <a:tab pos="622300" algn="l"/>
                <a:tab pos="736600" algn="l"/>
                <a:tab pos="2832100" algn="l"/>
                <a:tab pos="7010400" algn="l"/>
              </a:tabLst>
            </a:pPr>
            <a:r>
              <a:rPr lang="en-US" altLang="zh-CN" sz="2400">
                <a:solidFill>
                  <a:srgbClr val="000000"/>
                </a:solidFill>
                <a:latin typeface="Calibri" pitchFamily="34" charset="0"/>
              </a:rPr>
              <a:t>The year in which a country reaches replacement level fertility </a:t>
            </a:r>
          </a:p>
          <a:p>
            <a:pPr>
              <a:lnSpc>
                <a:spcPts val="2700"/>
              </a:lnSpc>
              <a:tabLst>
                <a:tab pos="622300" algn="l"/>
                <a:tab pos="736600" algn="l"/>
                <a:tab pos="2832100" algn="l"/>
                <a:tab pos="7010400" algn="l"/>
              </a:tabLst>
            </a:pPr>
            <a:r>
              <a:rPr lang="en-US" altLang="zh-CN">
                <a:latin typeface="Calibri" pitchFamily="34" charset="0"/>
              </a:rPr>
              <a:t>		</a:t>
            </a:r>
            <a:r>
              <a:rPr lang="en-US" altLang="zh-CN" sz="2400">
                <a:solidFill>
                  <a:srgbClr val="000000"/>
                </a:solidFill>
                <a:latin typeface="Calibri" pitchFamily="34" charset="0"/>
              </a:rPr>
              <a:t>has a major impact on its ultimate population size. </a:t>
            </a:r>
          </a:p>
          <a:p>
            <a:pPr>
              <a:lnSpc>
                <a:spcPts val="1000"/>
              </a:lnSpc>
              <a:tabLst>
                <a:tab pos="622300" algn="l"/>
                <a:tab pos="736600" algn="l"/>
                <a:tab pos="2832100" algn="l"/>
                <a:tab pos="7010400" algn="l"/>
              </a:tabLst>
            </a:pPr>
            <a:endParaRPr lang="en-US" altLang="zh-CN">
              <a:latin typeface="Calibri" pitchFamily="34" charset="0"/>
            </a:endParaRPr>
          </a:p>
          <a:p>
            <a:pPr>
              <a:lnSpc>
                <a:spcPts val="4800"/>
              </a:lnSpc>
              <a:tabLst>
                <a:tab pos="622300" algn="l"/>
                <a:tab pos="736600" algn="l"/>
                <a:tab pos="2832100" algn="l"/>
                <a:tab pos="7010400" algn="l"/>
              </a:tabLst>
            </a:pPr>
            <a:r>
              <a:rPr lang="en-US" altLang="zh-CN">
                <a:latin typeface="Calibri" pitchFamily="34" charset="0"/>
              </a:rPr>
              <a:t>			</a:t>
            </a:r>
            <a:r>
              <a:rPr lang="en-US" altLang="zh-CN" sz="3200" b="1">
                <a:solidFill>
                  <a:srgbClr val="000000"/>
                </a:solidFill>
                <a:latin typeface="Calibri" pitchFamily="34" charset="0"/>
              </a:rPr>
              <a:t>Rwanda </a:t>
            </a:r>
          </a:p>
          <a:p>
            <a:pPr>
              <a:lnSpc>
                <a:spcPts val="1900"/>
              </a:lnSpc>
              <a:tabLst>
                <a:tab pos="622300" algn="l"/>
                <a:tab pos="736600" algn="l"/>
                <a:tab pos="2832100" algn="l"/>
                <a:tab pos="7010400" algn="l"/>
              </a:tabLst>
            </a:pPr>
            <a:r>
              <a:rPr lang="en-US" altLang="zh-CN">
                <a:latin typeface="Calibri" pitchFamily="34" charset="0"/>
              </a:rPr>
              <a:t>	</a:t>
            </a:r>
            <a:r>
              <a:rPr lang="en-US" altLang="zh-CN" sz="1200" b="1">
                <a:solidFill>
                  <a:srgbClr val="000000"/>
                </a:solidFill>
                <a:latin typeface="Calibri" pitchFamily="34" charset="0"/>
              </a:rPr>
              <a:t>60 </a:t>
            </a:r>
          </a:p>
          <a:p>
            <a:pPr>
              <a:lnSpc>
                <a:spcPts val="1000"/>
              </a:lnSpc>
              <a:tabLst>
                <a:tab pos="622300" algn="l"/>
                <a:tab pos="736600" algn="l"/>
                <a:tab pos="2832100" algn="l"/>
                <a:tab pos="7010400" algn="l"/>
              </a:tabLst>
            </a:pPr>
            <a:endParaRPr lang="en-US" altLang="zh-CN">
              <a:latin typeface="Calibri" pitchFamily="34" charset="0"/>
            </a:endParaRPr>
          </a:p>
          <a:p>
            <a:pPr>
              <a:lnSpc>
                <a:spcPts val="1000"/>
              </a:lnSpc>
              <a:tabLst>
                <a:tab pos="622300" algn="l"/>
                <a:tab pos="736600" algn="l"/>
                <a:tab pos="2832100" algn="l"/>
                <a:tab pos="7010400" algn="l"/>
              </a:tabLst>
            </a:pPr>
            <a:endParaRPr lang="en-US" altLang="zh-CN">
              <a:latin typeface="Calibri" pitchFamily="34" charset="0"/>
            </a:endParaRPr>
          </a:p>
          <a:p>
            <a:pPr>
              <a:lnSpc>
                <a:spcPts val="2200"/>
              </a:lnSpc>
              <a:tabLst>
                <a:tab pos="622300" algn="l"/>
                <a:tab pos="736600" algn="l"/>
                <a:tab pos="2832100" algn="l"/>
                <a:tab pos="7010400" algn="l"/>
              </a:tabLst>
            </a:pPr>
            <a:r>
              <a:rPr lang="en-US" altLang="zh-CN">
                <a:latin typeface="Calibri" pitchFamily="34" charset="0"/>
              </a:rPr>
              <a:t>	</a:t>
            </a:r>
            <a:r>
              <a:rPr lang="en-US" altLang="zh-CN" sz="1200" b="1">
                <a:solidFill>
                  <a:srgbClr val="000000"/>
                </a:solidFill>
                <a:latin typeface="Calibri" pitchFamily="34" charset="0"/>
              </a:rPr>
              <a:t>50 </a:t>
            </a:r>
          </a:p>
          <a:p>
            <a:pPr>
              <a:lnSpc>
                <a:spcPts val="2100"/>
              </a:lnSpc>
              <a:tabLst>
                <a:tab pos="622300" algn="l"/>
                <a:tab pos="736600" algn="l"/>
                <a:tab pos="2832100" algn="l"/>
                <a:tab pos="7010400" algn="l"/>
              </a:tabLst>
            </a:pPr>
            <a:r>
              <a:rPr lang="en-US" altLang="zh-CN">
                <a:latin typeface="Calibri" pitchFamily="34" charset="0"/>
              </a:rPr>
              <a:t>				</a:t>
            </a:r>
            <a:endParaRPr lang="en-US" altLang="zh-CN" sz="1600" b="1">
              <a:solidFill>
                <a:srgbClr val="000000"/>
              </a:solidFill>
              <a:latin typeface="Calibri" pitchFamily="34" charset="0"/>
            </a:endParaRPr>
          </a:p>
        </p:txBody>
      </p:sp>
      <p:sp>
        <p:nvSpPr>
          <p:cNvPr id="18437" name="TextBox 1"/>
          <p:cNvSpPr txBox="1">
            <a:spLocks noChangeArrowheads="1"/>
          </p:cNvSpPr>
          <p:nvPr/>
        </p:nvSpPr>
        <p:spPr bwMode="auto">
          <a:xfrm>
            <a:off x="990600" y="2819400"/>
            <a:ext cx="3605213" cy="3740150"/>
          </a:xfrm>
          <a:prstGeom prst="rect">
            <a:avLst/>
          </a:prstGeom>
          <a:noFill/>
          <a:ln w="9525">
            <a:noFill/>
            <a:miter lim="800000"/>
            <a:headEnd/>
            <a:tailEnd/>
          </a:ln>
        </p:spPr>
        <p:txBody>
          <a:bodyPr wrap="none" lIns="0" tIns="0" rIns="0">
            <a:spAutoFit/>
          </a:bodyPr>
          <a:lstStyle/>
          <a:p>
            <a:pPr>
              <a:lnSpc>
                <a:spcPts val="1400"/>
              </a:lnSpc>
              <a:tabLst>
                <a:tab pos="342900" algn="l"/>
                <a:tab pos="419100" algn="l"/>
              </a:tabLst>
            </a:pPr>
            <a:r>
              <a:rPr lang="en-US" altLang="zh-CN">
                <a:latin typeface="Calibri" pitchFamily="34" charset="0"/>
              </a:rPr>
              <a:t>	</a:t>
            </a:r>
            <a:r>
              <a:rPr lang="en-US" altLang="zh-CN" sz="1200" b="1">
                <a:solidFill>
                  <a:srgbClr val="000000"/>
                </a:solidFill>
                <a:latin typeface="Calibri" pitchFamily="34" charset="0"/>
              </a:rPr>
              <a:t>40 </a:t>
            </a:r>
          </a:p>
          <a:p>
            <a:pPr>
              <a:lnSpc>
                <a:spcPts val="1000"/>
              </a:lnSpc>
              <a:tabLst>
                <a:tab pos="342900" algn="l"/>
                <a:tab pos="419100" algn="l"/>
              </a:tabLst>
            </a:pPr>
            <a:endParaRPr lang="en-US" altLang="zh-CN">
              <a:latin typeface="Calibri" pitchFamily="34" charset="0"/>
            </a:endParaRPr>
          </a:p>
          <a:p>
            <a:pPr>
              <a:lnSpc>
                <a:spcPts val="1000"/>
              </a:lnSpc>
              <a:tabLst>
                <a:tab pos="342900" algn="l"/>
                <a:tab pos="419100" algn="l"/>
              </a:tabLst>
            </a:pPr>
            <a:endParaRPr lang="en-US" altLang="zh-CN">
              <a:latin typeface="Calibri" pitchFamily="34" charset="0"/>
            </a:endParaRPr>
          </a:p>
          <a:p>
            <a:pPr>
              <a:lnSpc>
                <a:spcPts val="2200"/>
              </a:lnSpc>
              <a:tabLst>
                <a:tab pos="342900" algn="l"/>
                <a:tab pos="419100" algn="l"/>
              </a:tabLst>
            </a:pPr>
            <a:r>
              <a:rPr lang="en-US" altLang="zh-CN">
                <a:latin typeface="Calibri" pitchFamily="34" charset="0"/>
              </a:rPr>
              <a:t>	</a:t>
            </a:r>
            <a:r>
              <a:rPr lang="en-US" altLang="zh-CN" sz="1200" b="1">
                <a:solidFill>
                  <a:srgbClr val="000000"/>
                </a:solidFill>
                <a:latin typeface="Calibri" pitchFamily="34" charset="0"/>
              </a:rPr>
              <a:t>30 </a:t>
            </a:r>
          </a:p>
          <a:p>
            <a:pPr>
              <a:lnSpc>
                <a:spcPts val="1000"/>
              </a:lnSpc>
              <a:tabLst>
                <a:tab pos="342900" algn="l"/>
                <a:tab pos="419100" algn="l"/>
              </a:tabLst>
            </a:pPr>
            <a:endParaRPr lang="en-US" altLang="zh-CN">
              <a:latin typeface="Calibri" pitchFamily="34" charset="0"/>
            </a:endParaRPr>
          </a:p>
          <a:p>
            <a:pPr>
              <a:lnSpc>
                <a:spcPts val="1000"/>
              </a:lnSpc>
              <a:tabLst>
                <a:tab pos="342900" algn="l"/>
                <a:tab pos="419100" algn="l"/>
              </a:tabLst>
            </a:pPr>
            <a:endParaRPr lang="en-US" altLang="zh-CN">
              <a:latin typeface="Calibri" pitchFamily="34" charset="0"/>
            </a:endParaRPr>
          </a:p>
          <a:p>
            <a:pPr>
              <a:lnSpc>
                <a:spcPts val="2200"/>
              </a:lnSpc>
              <a:tabLst>
                <a:tab pos="342900" algn="l"/>
                <a:tab pos="419100" algn="l"/>
              </a:tabLst>
            </a:pPr>
            <a:r>
              <a:rPr lang="en-US" altLang="zh-CN">
                <a:latin typeface="Calibri" pitchFamily="34" charset="0"/>
              </a:rPr>
              <a:t>	</a:t>
            </a:r>
            <a:r>
              <a:rPr lang="en-US" altLang="zh-CN" sz="1200" b="1">
                <a:solidFill>
                  <a:srgbClr val="000000"/>
                </a:solidFill>
                <a:latin typeface="Calibri" pitchFamily="34" charset="0"/>
              </a:rPr>
              <a:t>20 </a:t>
            </a:r>
          </a:p>
          <a:p>
            <a:pPr>
              <a:lnSpc>
                <a:spcPts val="1000"/>
              </a:lnSpc>
              <a:tabLst>
                <a:tab pos="342900" algn="l"/>
                <a:tab pos="419100" algn="l"/>
              </a:tabLst>
            </a:pPr>
            <a:endParaRPr lang="en-US" altLang="zh-CN">
              <a:latin typeface="Calibri" pitchFamily="34" charset="0"/>
            </a:endParaRPr>
          </a:p>
          <a:p>
            <a:pPr>
              <a:lnSpc>
                <a:spcPts val="1000"/>
              </a:lnSpc>
              <a:tabLst>
                <a:tab pos="342900" algn="l"/>
                <a:tab pos="419100" algn="l"/>
              </a:tabLst>
            </a:pPr>
            <a:endParaRPr lang="en-US" altLang="zh-CN">
              <a:latin typeface="Calibri" pitchFamily="34" charset="0"/>
            </a:endParaRPr>
          </a:p>
          <a:p>
            <a:pPr>
              <a:lnSpc>
                <a:spcPts val="2200"/>
              </a:lnSpc>
              <a:tabLst>
                <a:tab pos="342900" algn="l"/>
                <a:tab pos="419100" algn="l"/>
              </a:tabLst>
            </a:pPr>
            <a:r>
              <a:rPr lang="en-US" altLang="zh-CN">
                <a:latin typeface="Calibri" pitchFamily="34" charset="0"/>
              </a:rPr>
              <a:t>	</a:t>
            </a:r>
            <a:r>
              <a:rPr lang="en-US" altLang="zh-CN" sz="1200" b="1">
                <a:solidFill>
                  <a:srgbClr val="000000"/>
                </a:solidFill>
                <a:latin typeface="Calibri" pitchFamily="34" charset="0"/>
              </a:rPr>
              <a:t>10 </a:t>
            </a:r>
          </a:p>
          <a:p>
            <a:pPr>
              <a:lnSpc>
                <a:spcPts val="1000"/>
              </a:lnSpc>
              <a:tabLst>
                <a:tab pos="342900" algn="l"/>
                <a:tab pos="419100" algn="l"/>
              </a:tabLst>
            </a:pPr>
            <a:endParaRPr lang="en-US" altLang="zh-CN">
              <a:latin typeface="Calibri" pitchFamily="34" charset="0"/>
            </a:endParaRPr>
          </a:p>
          <a:p>
            <a:pPr>
              <a:lnSpc>
                <a:spcPts val="1000"/>
              </a:lnSpc>
              <a:tabLst>
                <a:tab pos="342900" algn="l"/>
                <a:tab pos="419100" algn="l"/>
              </a:tabLst>
            </a:pPr>
            <a:endParaRPr lang="en-US" altLang="zh-CN">
              <a:latin typeface="Calibri" pitchFamily="34" charset="0"/>
            </a:endParaRPr>
          </a:p>
          <a:p>
            <a:pPr>
              <a:lnSpc>
                <a:spcPts val="2200"/>
              </a:lnSpc>
              <a:tabLst>
                <a:tab pos="342900" algn="l"/>
                <a:tab pos="419100" algn="l"/>
              </a:tabLst>
            </a:pPr>
            <a:r>
              <a:rPr lang="en-US" altLang="zh-CN">
                <a:latin typeface="Calibri" pitchFamily="34" charset="0"/>
              </a:rPr>
              <a:t>		</a:t>
            </a:r>
            <a:r>
              <a:rPr lang="en-US" altLang="zh-CN" sz="1200" b="1">
                <a:solidFill>
                  <a:srgbClr val="000000"/>
                </a:solidFill>
                <a:latin typeface="Calibri" pitchFamily="34" charset="0"/>
              </a:rPr>
              <a:t>0 </a:t>
            </a:r>
          </a:p>
          <a:p>
            <a:pPr>
              <a:lnSpc>
                <a:spcPts val="1000"/>
              </a:lnSpc>
              <a:tabLst>
                <a:tab pos="342900" algn="l"/>
                <a:tab pos="419100" algn="l"/>
              </a:tabLst>
            </a:pPr>
            <a:endParaRPr lang="en-US" altLang="zh-CN">
              <a:latin typeface="Calibri" pitchFamily="34" charset="0"/>
            </a:endParaRPr>
          </a:p>
          <a:p>
            <a:pPr>
              <a:lnSpc>
                <a:spcPts val="1000"/>
              </a:lnSpc>
              <a:tabLst>
                <a:tab pos="342900" algn="l"/>
                <a:tab pos="419100" algn="l"/>
              </a:tabLst>
            </a:pPr>
            <a:endParaRPr lang="en-US" altLang="zh-CN">
              <a:latin typeface="Calibri" pitchFamily="34" charset="0"/>
            </a:endParaRPr>
          </a:p>
          <a:p>
            <a:pPr>
              <a:lnSpc>
                <a:spcPts val="1000"/>
              </a:lnSpc>
              <a:tabLst>
                <a:tab pos="342900" algn="l"/>
                <a:tab pos="419100" algn="l"/>
              </a:tabLst>
            </a:pPr>
            <a:endParaRPr lang="en-US" altLang="zh-CN">
              <a:latin typeface="Calibri" pitchFamily="34" charset="0"/>
            </a:endParaRPr>
          </a:p>
          <a:p>
            <a:pPr>
              <a:lnSpc>
                <a:spcPts val="1000"/>
              </a:lnSpc>
              <a:tabLst>
                <a:tab pos="342900" algn="l"/>
                <a:tab pos="419100" algn="l"/>
              </a:tabLst>
            </a:pPr>
            <a:endParaRPr lang="en-US" altLang="zh-CN">
              <a:latin typeface="Calibri" pitchFamily="34" charset="0"/>
            </a:endParaRPr>
          </a:p>
          <a:p>
            <a:pPr>
              <a:lnSpc>
                <a:spcPts val="1000"/>
              </a:lnSpc>
              <a:tabLst>
                <a:tab pos="342900" algn="l"/>
                <a:tab pos="419100" algn="l"/>
              </a:tabLst>
            </a:pPr>
            <a:endParaRPr lang="en-US" altLang="zh-CN">
              <a:latin typeface="Calibri" pitchFamily="34" charset="0"/>
            </a:endParaRPr>
          </a:p>
          <a:p>
            <a:pPr>
              <a:lnSpc>
                <a:spcPts val="1000"/>
              </a:lnSpc>
              <a:tabLst>
                <a:tab pos="342900" algn="l"/>
                <a:tab pos="419100" algn="l"/>
              </a:tabLst>
            </a:pPr>
            <a:endParaRPr lang="en-US" altLang="zh-CN">
              <a:latin typeface="Calibri" pitchFamily="34" charset="0"/>
            </a:endParaRPr>
          </a:p>
          <a:p>
            <a:pPr>
              <a:lnSpc>
                <a:spcPts val="2200"/>
              </a:lnSpc>
              <a:tabLst>
                <a:tab pos="342900" algn="l"/>
                <a:tab pos="419100" algn="l"/>
              </a:tabLst>
            </a:pPr>
            <a:r>
              <a:rPr lang="en-US" altLang="zh-CN">
                <a:solidFill>
                  <a:srgbClr val="000000"/>
                </a:solidFill>
                <a:latin typeface="Calibri" pitchFamily="34" charset="0"/>
              </a:rPr>
              <a:t>Total fertility rate:  </a:t>
            </a:r>
            <a:r>
              <a:rPr lang="en-US" altLang="zh-CN" b="1">
                <a:solidFill>
                  <a:srgbClr val="FF0000"/>
                </a:solidFill>
                <a:latin typeface="Calibri" pitchFamily="34" charset="0"/>
              </a:rPr>
              <a:t>5.4 </a:t>
            </a:r>
          </a:p>
          <a:p>
            <a:pPr>
              <a:lnSpc>
                <a:spcPts val="2400"/>
              </a:lnSpc>
              <a:tabLst>
                <a:tab pos="342900" algn="l"/>
                <a:tab pos="419100" algn="l"/>
              </a:tabLst>
            </a:pPr>
            <a:r>
              <a:rPr lang="en-US" altLang="zh-CN">
                <a:solidFill>
                  <a:srgbClr val="000000"/>
                </a:solidFill>
                <a:latin typeface="Calibri" pitchFamily="34" charset="0"/>
              </a:rPr>
              <a:t>Unmet need for family planning:  </a:t>
            </a:r>
            <a:r>
              <a:rPr lang="en-US" altLang="zh-CN" b="1">
                <a:solidFill>
                  <a:srgbClr val="FF0000"/>
                </a:solidFill>
                <a:latin typeface="Calibri" pitchFamily="34" charset="0"/>
              </a:rPr>
              <a:t>38% </a:t>
            </a:r>
          </a:p>
        </p:txBody>
      </p:sp>
      <p:sp>
        <p:nvSpPr>
          <p:cNvPr id="18438" name="TextBox 1"/>
          <p:cNvSpPr txBox="1">
            <a:spLocks noChangeArrowheads="1"/>
          </p:cNvSpPr>
          <p:nvPr/>
        </p:nvSpPr>
        <p:spPr bwMode="auto">
          <a:xfrm>
            <a:off x="7772400" y="2438400"/>
            <a:ext cx="1144588" cy="2752725"/>
          </a:xfrm>
          <a:prstGeom prst="rect">
            <a:avLst/>
          </a:prstGeom>
          <a:noFill/>
          <a:ln w="9525">
            <a:noFill/>
            <a:miter lim="800000"/>
            <a:headEnd/>
            <a:tailEnd/>
          </a:ln>
        </p:spPr>
        <p:txBody>
          <a:bodyPr wrap="none" lIns="0" tIns="0" rIns="0">
            <a:spAutoFit/>
          </a:bodyPr>
          <a:lstStyle/>
          <a:p>
            <a:pPr>
              <a:lnSpc>
                <a:spcPts val="1900"/>
              </a:lnSpc>
              <a:spcBef>
                <a:spcPts val="600"/>
              </a:spcBef>
            </a:pPr>
            <a:r>
              <a:rPr lang="en-US" altLang="zh-CN" sz="1600" b="1">
                <a:solidFill>
                  <a:srgbClr val="000000"/>
                </a:solidFill>
                <a:latin typeface="Calibri" pitchFamily="34" charset="0"/>
              </a:rPr>
              <a:t>2080 </a:t>
            </a:r>
          </a:p>
          <a:p>
            <a:pPr>
              <a:lnSpc>
                <a:spcPts val="2800"/>
              </a:lnSpc>
              <a:spcBef>
                <a:spcPts val="600"/>
              </a:spcBef>
            </a:pPr>
            <a:r>
              <a:rPr lang="en-US" altLang="zh-CN" sz="1600" b="1">
                <a:solidFill>
                  <a:srgbClr val="000000"/>
                </a:solidFill>
                <a:latin typeface="Calibri" pitchFamily="34" charset="0"/>
              </a:rPr>
              <a:t>2060 </a:t>
            </a:r>
          </a:p>
          <a:p>
            <a:pPr>
              <a:lnSpc>
                <a:spcPts val="2800"/>
              </a:lnSpc>
            </a:pPr>
            <a:r>
              <a:rPr lang="en-US" altLang="zh-CN" sz="1600" b="1">
                <a:solidFill>
                  <a:srgbClr val="000000"/>
                </a:solidFill>
                <a:latin typeface="Calibri" pitchFamily="34" charset="0"/>
              </a:rPr>
              <a:t>2040 </a:t>
            </a:r>
          </a:p>
          <a:p>
            <a:pPr>
              <a:lnSpc>
                <a:spcPts val="2800"/>
              </a:lnSpc>
            </a:pPr>
            <a:r>
              <a:rPr lang="en-US" altLang="zh-CN" sz="1600" b="1">
                <a:solidFill>
                  <a:srgbClr val="000000"/>
                </a:solidFill>
                <a:latin typeface="Calibri" pitchFamily="34" charset="0"/>
              </a:rPr>
              <a:t>2020 </a:t>
            </a:r>
            <a:endParaRPr lang="en-US" altLang="zh-CN" sz="1100">
              <a:solidFill>
                <a:srgbClr val="000000"/>
              </a:solidFill>
              <a:latin typeface="Calibri" pitchFamily="34" charset="0"/>
            </a:endParaRPr>
          </a:p>
          <a:p>
            <a:pPr>
              <a:lnSpc>
                <a:spcPts val="1300"/>
              </a:lnSpc>
            </a:pPr>
            <a:endParaRPr lang="en-US" altLang="zh-CN" sz="1600" b="1">
              <a:solidFill>
                <a:srgbClr val="000000"/>
              </a:solidFill>
              <a:latin typeface="Calibri" pitchFamily="34" charset="0"/>
            </a:endParaRPr>
          </a:p>
          <a:p>
            <a:pPr>
              <a:lnSpc>
                <a:spcPts val="1300"/>
              </a:lnSpc>
              <a:spcBef>
                <a:spcPts val="200"/>
              </a:spcBef>
            </a:pPr>
            <a:r>
              <a:rPr lang="en-US" altLang="zh-CN" sz="1600" b="1">
                <a:solidFill>
                  <a:srgbClr val="000000"/>
                </a:solidFill>
                <a:latin typeface="Calibri" pitchFamily="34" charset="0"/>
              </a:rPr>
              <a:t>UN Newest </a:t>
            </a:r>
          </a:p>
          <a:p>
            <a:pPr>
              <a:lnSpc>
                <a:spcPts val="1300"/>
              </a:lnSpc>
            </a:pPr>
            <a:r>
              <a:rPr lang="en-US" altLang="zh-CN" sz="1600" b="1">
                <a:solidFill>
                  <a:srgbClr val="000000"/>
                </a:solidFill>
                <a:latin typeface="Calibri" pitchFamily="34" charset="0"/>
              </a:rPr>
              <a:t>Projection</a:t>
            </a:r>
          </a:p>
          <a:p>
            <a:pPr>
              <a:lnSpc>
                <a:spcPts val="1500"/>
              </a:lnSpc>
            </a:pPr>
            <a:endParaRPr lang="en-US" altLang="zh-CN" sz="1600">
              <a:solidFill>
                <a:srgbClr val="000000"/>
              </a:solidFill>
              <a:latin typeface="Calibri" pitchFamily="34" charset="0"/>
            </a:endParaRPr>
          </a:p>
          <a:p>
            <a:pPr>
              <a:lnSpc>
                <a:spcPts val="1925"/>
              </a:lnSpc>
            </a:pPr>
            <a:r>
              <a:rPr lang="en-US" altLang="zh-CN" sz="1600">
                <a:solidFill>
                  <a:srgbClr val="000000"/>
                </a:solidFill>
                <a:latin typeface="Calibri" pitchFamily="34" charset="0"/>
              </a:rPr>
              <a:t>2010 Current </a:t>
            </a:r>
          </a:p>
          <a:p>
            <a:pPr>
              <a:lnSpc>
                <a:spcPts val="1925"/>
              </a:lnSpc>
            </a:pPr>
            <a:r>
              <a:rPr lang="en-US" altLang="zh-CN" sz="1600">
                <a:solidFill>
                  <a:srgbClr val="000000"/>
                </a:solidFill>
                <a:latin typeface="Calibri" pitchFamily="34" charset="0"/>
              </a:rPr>
              <a:t>population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Key milestones - Ethiopia</a:t>
            </a:r>
            <a:endParaRPr lang="en-GB" dirty="0"/>
          </a:p>
        </p:txBody>
      </p:sp>
      <p:graphicFrame>
        <p:nvGraphicFramePr>
          <p:cNvPr id="4" name="Content Placeholder 3"/>
          <p:cNvGraphicFramePr>
            <a:graphicFrameLocks noGrp="1"/>
          </p:cNvGraphicFramePr>
          <p:nvPr>
            <p:ph idx="1"/>
          </p:nvPr>
        </p:nvGraphicFramePr>
        <p:xfrm>
          <a:off x="457200" y="1600200"/>
          <a:ext cx="8229600" cy="4064000"/>
        </p:xfrm>
        <a:graphic>
          <a:graphicData uri="http://schemas.openxmlformats.org/drawingml/2006/table">
            <a:tbl>
              <a:tblPr firstRow="1" bandRow="1">
                <a:tableStyleId>{5C22544A-7EE6-4342-B048-85BDC9FD1C3A}</a:tableStyleId>
              </a:tblPr>
              <a:tblGrid>
                <a:gridCol w="647700"/>
                <a:gridCol w="7581900"/>
              </a:tblGrid>
              <a:tr h="370840">
                <a:tc>
                  <a:txBody>
                    <a:bodyPr/>
                    <a:lstStyle/>
                    <a:p>
                      <a:r>
                        <a:rPr lang="en-GB" sz="1500" dirty="0" smtClean="0"/>
                        <a:t>Year</a:t>
                      </a:r>
                      <a:endParaRPr lang="en-GB" sz="1500" dirty="0"/>
                    </a:p>
                  </a:txBody>
                  <a:tcPr/>
                </a:tc>
                <a:tc>
                  <a:txBody>
                    <a:bodyPr/>
                    <a:lstStyle/>
                    <a:p>
                      <a:r>
                        <a:rPr lang="en-GB" sz="1500" dirty="0" smtClean="0"/>
                        <a:t>Key</a:t>
                      </a:r>
                      <a:r>
                        <a:rPr lang="en-GB" sz="1500" baseline="0" dirty="0" smtClean="0"/>
                        <a:t> Events</a:t>
                      </a:r>
                      <a:endParaRPr lang="en-GB" sz="1500" dirty="0"/>
                    </a:p>
                  </a:txBody>
                  <a:tcPr/>
                </a:tc>
              </a:tr>
              <a:tr h="370840">
                <a:tc>
                  <a:txBody>
                    <a:bodyPr/>
                    <a:lstStyle/>
                    <a:p>
                      <a:r>
                        <a:rPr lang="en-GB" sz="1500" dirty="0" smtClean="0"/>
                        <a:t>1993</a:t>
                      </a:r>
                      <a:endParaRPr lang="en-GB" sz="1500" dirty="0"/>
                    </a:p>
                  </a:txBody>
                  <a:tcPr/>
                </a:tc>
                <a:tc>
                  <a:txBody>
                    <a:bodyPr/>
                    <a:lstStyle/>
                    <a:p>
                      <a:r>
                        <a:rPr lang="en-US" sz="1500" dirty="0" smtClean="0">
                          <a:solidFill>
                            <a:schemeClr val="dk1"/>
                          </a:solidFill>
                        </a:rPr>
                        <a:t>The new transitional government developed the country’s 1</a:t>
                      </a:r>
                      <a:r>
                        <a:rPr lang="en-US" sz="1500" baseline="30000" dirty="0" smtClean="0">
                          <a:solidFill>
                            <a:schemeClr val="dk1"/>
                          </a:solidFill>
                        </a:rPr>
                        <a:t>st</a:t>
                      </a:r>
                      <a:r>
                        <a:rPr lang="en-US" sz="1500" dirty="0" smtClean="0">
                          <a:solidFill>
                            <a:schemeClr val="dk1"/>
                          </a:solidFill>
                        </a:rPr>
                        <a:t> population policy</a:t>
                      </a:r>
                      <a:endParaRPr lang="en-GB" sz="1500" dirty="0"/>
                    </a:p>
                  </a:txBody>
                  <a:tcPr/>
                </a:tc>
              </a:tr>
              <a:tr h="370840">
                <a:tc>
                  <a:txBody>
                    <a:bodyPr/>
                    <a:lstStyle/>
                    <a:p>
                      <a:r>
                        <a:rPr lang="en-GB" sz="1500" dirty="0" smtClean="0"/>
                        <a:t>2003</a:t>
                      </a:r>
                      <a:endParaRPr lang="en-GB" sz="1500" dirty="0"/>
                    </a:p>
                  </a:txBody>
                  <a:tcPr/>
                </a:tc>
                <a:tc>
                  <a:txBody>
                    <a:bodyPr/>
                    <a:lstStyle/>
                    <a:p>
                      <a:r>
                        <a:rPr lang="en-US" sz="1500" kern="1200" dirty="0" smtClean="0">
                          <a:solidFill>
                            <a:schemeClr val="dk1"/>
                          </a:solidFill>
                          <a:latin typeface="+mn-lt"/>
                          <a:ea typeface="+mn-ea"/>
                          <a:cs typeface="+mn-cs"/>
                        </a:rPr>
                        <a:t>The Health</a:t>
                      </a:r>
                      <a:r>
                        <a:rPr lang="en-US" sz="1500" kern="1200" baseline="0" dirty="0" smtClean="0">
                          <a:solidFill>
                            <a:schemeClr val="dk1"/>
                          </a:solidFill>
                          <a:latin typeface="+mn-lt"/>
                          <a:ea typeface="+mn-ea"/>
                          <a:cs typeface="+mn-cs"/>
                        </a:rPr>
                        <a:t> Extension Program (HEP) was launched –</a:t>
                      </a:r>
                      <a:r>
                        <a:rPr lang="en-US" sz="1500" kern="1200" dirty="0" smtClean="0">
                          <a:solidFill>
                            <a:schemeClr val="dk1"/>
                          </a:solidFill>
                          <a:latin typeface="+mn-lt"/>
                          <a:ea typeface="+mn-ea"/>
                          <a:cs typeface="+mn-cs"/>
                        </a:rPr>
                        <a:t> to bring key maternal, neonatal and child health interventions to the community. The package includes family planning services.</a:t>
                      </a:r>
                      <a:endParaRPr lang="en-GB" sz="1500" dirty="0"/>
                    </a:p>
                  </a:txBody>
                  <a:tcPr/>
                </a:tc>
              </a:tr>
              <a:tr h="370840">
                <a:tc>
                  <a:txBody>
                    <a:bodyPr/>
                    <a:lstStyle/>
                    <a:p>
                      <a:r>
                        <a:rPr lang="en-GB" sz="1500" dirty="0" smtClean="0"/>
                        <a:t>2004</a:t>
                      </a:r>
                      <a:endParaRPr lang="en-GB" sz="1500" dirty="0"/>
                    </a:p>
                  </a:txBody>
                  <a:tcPr/>
                </a:tc>
                <a:tc>
                  <a:txBody>
                    <a:bodyPr/>
                    <a:lstStyle/>
                    <a:p>
                      <a:r>
                        <a:rPr lang="en-GB" sz="1500" dirty="0" smtClean="0"/>
                        <a:t>Formation of the FP </a:t>
                      </a:r>
                      <a:r>
                        <a:rPr lang="en-US" sz="1600" dirty="0" smtClean="0"/>
                        <a:t>Technical Committee </a:t>
                      </a:r>
                      <a:endParaRPr lang="en-GB" sz="1500" dirty="0"/>
                    </a:p>
                  </a:txBody>
                  <a:tcPr/>
                </a:tc>
              </a:tr>
              <a:tr h="370840">
                <a:tc>
                  <a:txBody>
                    <a:bodyPr/>
                    <a:lstStyle/>
                    <a:p>
                      <a:r>
                        <a:rPr lang="en-GB" sz="1500" dirty="0" smtClean="0"/>
                        <a:t>2005</a:t>
                      </a:r>
                      <a:endParaRPr lang="en-GB" sz="1500" dirty="0"/>
                    </a:p>
                  </a:txBody>
                  <a:tcPr/>
                </a:tc>
                <a:tc>
                  <a:txBody>
                    <a:bodyPr/>
                    <a:lstStyle/>
                    <a:p>
                      <a:r>
                        <a:rPr lang="en-GB" sz="1500" kern="1200" dirty="0" smtClean="0">
                          <a:solidFill>
                            <a:schemeClr val="dk1"/>
                          </a:solidFill>
                          <a:latin typeface="+mn-lt"/>
                          <a:ea typeface="+mn-ea"/>
                          <a:cs typeface="+mn-cs"/>
                        </a:rPr>
                        <a:t>PASDEP </a:t>
                      </a:r>
                      <a:r>
                        <a:rPr lang="en-US" sz="1500" kern="1200" dirty="0" smtClean="0">
                          <a:solidFill>
                            <a:schemeClr val="dk1"/>
                          </a:solidFill>
                          <a:latin typeface="+mn-lt"/>
                          <a:ea typeface="+mn-ea"/>
                          <a:cs typeface="+mn-cs"/>
                        </a:rPr>
                        <a:t>2005/06-2009/10 - </a:t>
                      </a:r>
                      <a:r>
                        <a:rPr lang="en-GB" sz="1500" kern="1200" dirty="0" smtClean="0">
                          <a:solidFill>
                            <a:schemeClr val="dk1"/>
                          </a:solidFill>
                          <a:latin typeface="+mn-lt"/>
                          <a:ea typeface="+mn-ea"/>
                          <a:cs typeface="+mn-cs"/>
                        </a:rPr>
                        <a:t>poverty reduction strategy aiming</a:t>
                      </a:r>
                      <a:r>
                        <a:rPr lang="en-US" sz="1500" kern="1200" dirty="0" smtClean="0">
                          <a:solidFill>
                            <a:schemeClr val="dk1"/>
                          </a:solidFill>
                          <a:latin typeface="+mn-lt"/>
                          <a:ea typeface="+mn-ea"/>
                          <a:cs typeface="+mn-cs"/>
                        </a:rPr>
                        <a:t> aligned with CPR target of 60%</a:t>
                      </a:r>
                      <a:endParaRPr lang="en-GB" sz="1500" dirty="0"/>
                    </a:p>
                  </a:txBody>
                  <a:tcPr/>
                </a:tc>
              </a:tr>
              <a:tr h="370840">
                <a:tc>
                  <a:txBody>
                    <a:bodyPr/>
                    <a:lstStyle/>
                    <a:p>
                      <a:r>
                        <a:rPr lang="en-GB" sz="1500" dirty="0" smtClean="0"/>
                        <a:t>2009</a:t>
                      </a:r>
                      <a:endParaRPr lang="en-GB" sz="1500" dirty="0"/>
                    </a:p>
                  </a:txBody>
                  <a:tcPr/>
                </a:tc>
                <a:tc>
                  <a:txBody>
                    <a:bodyPr/>
                    <a:lstStyle/>
                    <a:p>
                      <a:r>
                        <a:rPr lang="en-US" sz="1500" kern="1200" dirty="0" err="1" smtClean="0">
                          <a:solidFill>
                            <a:schemeClr val="dk1"/>
                          </a:solidFill>
                          <a:latin typeface="+mn-lt"/>
                          <a:ea typeface="+mn-ea"/>
                          <a:cs typeface="+mn-cs"/>
                        </a:rPr>
                        <a:t>Implanon</a:t>
                      </a:r>
                      <a:r>
                        <a:rPr lang="en-US" sz="1500" kern="1200" dirty="0" smtClean="0">
                          <a:solidFill>
                            <a:schemeClr val="dk1"/>
                          </a:solidFill>
                          <a:latin typeface="+mn-lt"/>
                          <a:ea typeface="+mn-ea"/>
                          <a:cs typeface="+mn-cs"/>
                        </a:rPr>
                        <a:t> scale up initiative launched</a:t>
                      </a:r>
                      <a:endParaRPr lang="en-GB" sz="1500" dirty="0"/>
                    </a:p>
                  </a:txBody>
                  <a:tcPr/>
                </a:tc>
              </a:tr>
              <a:tr h="370840">
                <a:tc>
                  <a:txBody>
                    <a:bodyPr/>
                    <a:lstStyle/>
                    <a:p>
                      <a:r>
                        <a:rPr lang="en-GB" sz="1500" dirty="0" smtClean="0"/>
                        <a:t>2010</a:t>
                      </a:r>
                      <a:endParaRPr lang="en-GB" sz="1500" dirty="0"/>
                    </a:p>
                  </a:txBody>
                  <a:tcPr/>
                </a:tc>
                <a:tc>
                  <a:txBody>
                    <a:bodyPr/>
                    <a:lstStyle/>
                    <a:p>
                      <a:r>
                        <a:rPr lang="en-GB" sz="1500" dirty="0" smtClean="0"/>
                        <a:t>Growth</a:t>
                      </a:r>
                      <a:r>
                        <a:rPr lang="en-GB" sz="1500" baseline="0" dirty="0" smtClean="0"/>
                        <a:t> and Transformation Plan includes CPR target of 80% by 2015</a:t>
                      </a:r>
                      <a:endParaRPr lang="en-GB" sz="1500" dirty="0"/>
                    </a:p>
                  </a:txBody>
                  <a:tcPr/>
                </a:tc>
              </a:tr>
              <a:tr h="370840">
                <a:tc>
                  <a:txBody>
                    <a:bodyPr/>
                    <a:lstStyle/>
                    <a:p>
                      <a:r>
                        <a:rPr lang="en-GB" sz="1500" dirty="0" smtClean="0"/>
                        <a:t>2010</a:t>
                      </a:r>
                      <a:endParaRPr lang="en-GB" sz="1500" dirty="0"/>
                    </a:p>
                  </a:txBody>
                  <a:tcPr/>
                </a:tc>
                <a:tc>
                  <a:txBody>
                    <a:bodyPr/>
                    <a:lstStyle/>
                    <a:p>
                      <a:r>
                        <a:rPr lang="en-US" sz="1500" kern="1200" dirty="0" smtClean="0">
                          <a:solidFill>
                            <a:schemeClr val="dk1"/>
                          </a:solidFill>
                          <a:latin typeface="+mn-lt"/>
                          <a:ea typeface="+mn-ea"/>
                          <a:cs typeface="+mn-cs"/>
                        </a:rPr>
                        <a:t>Internally generated funds worth US$919,000 released  for contraceptives for the first</a:t>
                      </a:r>
                      <a:r>
                        <a:rPr lang="en-US" sz="1500" kern="1200" baseline="0" dirty="0" smtClean="0">
                          <a:solidFill>
                            <a:schemeClr val="dk1"/>
                          </a:solidFill>
                          <a:latin typeface="+mn-lt"/>
                          <a:ea typeface="+mn-ea"/>
                          <a:cs typeface="+mn-cs"/>
                        </a:rPr>
                        <a:t> time</a:t>
                      </a:r>
                      <a:endParaRPr lang="en-GB" sz="1500" dirty="0"/>
                    </a:p>
                  </a:txBody>
                  <a:tcPr/>
                </a:tc>
              </a:tr>
              <a:tr h="370840">
                <a:tc>
                  <a:txBody>
                    <a:bodyPr/>
                    <a:lstStyle/>
                    <a:p>
                      <a:r>
                        <a:rPr lang="en-GB" sz="1500" dirty="0" smtClean="0"/>
                        <a:t>2010</a:t>
                      </a:r>
                      <a:endParaRPr lang="en-GB" sz="15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500" kern="1200" dirty="0" smtClean="0">
                          <a:solidFill>
                            <a:schemeClr val="dk1"/>
                          </a:solidFill>
                          <a:latin typeface="+mn-lt"/>
                          <a:ea typeface="+mn-ea"/>
                          <a:cs typeface="+mn-cs"/>
                        </a:rPr>
                        <a:t>IUCD scale up initiative (2011-2013) launched</a:t>
                      </a:r>
                      <a:endParaRPr lang="en-GB" sz="1500" dirty="0"/>
                    </a:p>
                  </a:txBody>
                  <a:tcPr/>
                </a:tc>
              </a:tr>
              <a:tr h="370840">
                <a:tc>
                  <a:txBody>
                    <a:bodyPr/>
                    <a:lstStyle/>
                    <a:p>
                      <a:r>
                        <a:rPr lang="en-GB" sz="1500" dirty="0" smtClean="0"/>
                        <a:t>2011</a:t>
                      </a:r>
                      <a:endParaRPr lang="en-GB" sz="1500" dirty="0"/>
                    </a:p>
                  </a:txBody>
                  <a:tcPr/>
                </a:tc>
                <a:tc>
                  <a:txBody>
                    <a:bodyPr/>
                    <a:lstStyle/>
                    <a:p>
                      <a:r>
                        <a:rPr lang="en-US" sz="1500" kern="1200" dirty="0" smtClean="0">
                          <a:solidFill>
                            <a:schemeClr val="dk1"/>
                          </a:solidFill>
                          <a:latin typeface="+mn-lt"/>
                          <a:ea typeface="+mn-ea"/>
                          <a:cs typeface="+mn-cs"/>
                        </a:rPr>
                        <a:t>National Population Plan of Action 2010/11-2014/15 launched aligned to ICPD, the MDGs, the Beijing Conference on Women, and HSDP IV;</a:t>
                      </a:r>
                      <a:r>
                        <a:rPr lang="en-US" sz="1500" kern="1200" baseline="0" dirty="0" smtClean="0">
                          <a:solidFill>
                            <a:schemeClr val="dk1"/>
                          </a:solidFill>
                          <a:latin typeface="+mn-lt"/>
                          <a:ea typeface="+mn-ea"/>
                          <a:cs typeface="+mn-cs"/>
                        </a:rPr>
                        <a:t> </a:t>
                      </a:r>
                      <a:r>
                        <a:rPr lang="en-US" sz="1500" kern="1200" dirty="0" smtClean="0">
                          <a:solidFill>
                            <a:schemeClr val="dk1"/>
                          </a:solidFill>
                          <a:latin typeface="+mn-lt"/>
                          <a:ea typeface="+mn-ea"/>
                          <a:cs typeface="+mn-cs"/>
                        </a:rPr>
                        <a:t>CPR target of 66% by 2015</a:t>
                      </a:r>
                      <a:endParaRPr lang="en-GB" sz="1500" dirty="0"/>
                    </a:p>
                  </a:txBody>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Key advocates</a:t>
            </a:r>
            <a:endParaRPr lang="en-GB" dirty="0"/>
          </a:p>
        </p:txBody>
      </p:sp>
      <p:sp>
        <p:nvSpPr>
          <p:cNvPr id="3" name="Content Placeholder 2"/>
          <p:cNvSpPr>
            <a:spLocks noGrp="1"/>
          </p:cNvSpPr>
          <p:nvPr>
            <p:ph idx="1"/>
          </p:nvPr>
        </p:nvSpPr>
        <p:spPr/>
        <p:txBody>
          <a:bodyPr/>
          <a:lstStyle/>
          <a:p>
            <a:pPr marL="342900" lvl="1" indent="-342900"/>
            <a:r>
              <a:rPr lang="en-GB" sz="3200" dirty="0" smtClean="0"/>
              <a:t>Dr. </a:t>
            </a:r>
            <a:r>
              <a:rPr lang="en-GB" sz="3200" dirty="0" err="1" smtClean="0"/>
              <a:t>Tedros</a:t>
            </a:r>
            <a:r>
              <a:rPr lang="en-GB" sz="3200" dirty="0" smtClean="0"/>
              <a:t> </a:t>
            </a:r>
            <a:r>
              <a:rPr lang="en-GB" sz="3200" dirty="0" err="1" smtClean="0"/>
              <a:t>Adhanom</a:t>
            </a:r>
            <a:r>
              <a:rPr lang="en-GB" sz="3200" dirty="0" smtClean="0"/>
              <a:t> </a:t>
            </a:r>
            <a:r>
              <a:rPr lang="en-GB" sz="3200" dirty="0" err="1" smtClean="0"/>
              <a:t>Ghebreyesus</a:t>
            </a:r>
            <a:r>
              <a:rPr lang="en-GB" sz="3200" dirty="0" smtClean="0"/>
              <a:t>, </a:t>
            </a:r>
            <a:r>
              <a:rPr lang="en-GB" sz="3200" b="1" dirty="0" smtClean="0"/>
              <a:t>Minister of Health</a:t>
            </a:r>
            <a:r>
              <a:rPr lang="en-GB" sz="3200" dirty="0" smtClean="0"/>
              <a:t> since 2005</a:t>
            </a:r>
          </a:p>
          <a:p>
            <a:pPr marL="342900" lvl="1" indent="-342900">
              <a:buFont typeface="Arial" charset="0"/>
              <a:buChar char="•"/>
            </a:pPr>
            <a:r>
              <a:rPr lang="en-GB" sz="3200" dirty="0" smtClean="0"/>
              <a:t>Family Guidance Association of Ethiopia (FGAE)</a:t>
            </a:r>
          </a:p>
          <a:p>
            <a:pPr marL="342900" lvl="1" indent="-342900">
              <a:buFont typeface="Arial" charset="0"/>
              <a:buChar char="•"/>
            </a:pPr>
            <a:r>
              <a:rPr lang="en-US" sz="3200" dirty="0" smtClean="0"/>
              <a:t>Formation of the FP Technical Committee </a:t>
            </a:r>
            <a:endParaRPr lang="en-GB" sz="3200" dirty="0" smtClean="0"/>
          </a:p>
          <a:p>
            <a:endParaRPr lang="en-GB"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Framing the issue –</a:t>
            </a:r>
            <a:br>
              <a:rPr lang="en-GB" dirty="0" smtClean="0"/>
            </a:br>
            <a:r>
              <a:rPr lang="en-GB" dirty="0" smtClean="0"/>
              <a:t>Development and health</a:t>
            </a:r>
            <a:endParaRPr lang="en-GB" dirty="0"/>
          </a:p>
        </p:txBody>
      </p:sp>
      <p:sp>
        <p:nvSpPr>
          <p:cNvPr id="3" name="Content Placeholder 2"/>
          <p:cNvSpPr>
            <a:spLocks noGrp="1"/>
          </p:cNvSpPr>
          <p:nvPr>
            <p:ph idx="1"/>
          </p:nvPr>
        </p:nvSpPr>
        <p:spPr/>
        <p:txBody>
          <a:bodyPr/>
          <a:lstStyle/>
          <a:p>
            <a:r>
              <a:rPr lang="en-US" i="1" dirty="0" smtClean="0">
                <a:solidFill>
                  <a:schemeClr val="dk1"/>
                </a:solidFill>
              </a:rPr>
              <a:t>“The government sought to achieve the high CPR target including meeting the unmet need for FP and improving the logistic supply chain management system with the ultimate aim of attaining the MDG 4 and 5 and indirectly MDG 1 – hence, repositioning FP from just a health issue to a key development issue” </a:t>
            </a:r>
            <a:r>
              <a:rPr lang="en-US" dirty="0" smtClean="0">
                <a:solidFill>
                  <a:schemeClr val="dk1"/>
                </a:solidFill>
              </a:rPr>
              <a:t>UNFPA/Ethiopia</a:t>
            </a:r>
            <a:endParaRPr lang="en-GB" dirty="0" smtClean="0">
              <a:solidFill>
                <a:schemeClr val="dk1"/>
              </a:solidFill>
            </a:endParaRPr>
          </a:p>
          <a:p>
            <a:endParaRPr lang="en-GB"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Key milestones - Rwanda</a:t>
            </a:r>
            <a:endParaRPr lang="en-GB" dirty="0"/>
          </a:p>
        </p:txBody>
      </p:sp>
      <p:graphicFrame>
        <p:nvGraphicFramePr>
          <p:cNvPr id="4" name="Content Placeholder 3"/>
          <p:cNvGraphicFramePr>
            <a:graphicFrameLocks noGrp="1"/>
          </p:cNvGraphicFramePr>
          <p:nvPr>
            <p:ph idx="1"/>
          </p:nvPr>
        </p:nvGraphicFramePr>
        <p:xfrm>
          <a:off x="457200" y="1600200"/>
          <a:ext cx="8229600" cy="4704080"/>
        </p:xfrm>
        <a:graphic>
          <a:graphicData uri="http://schemas.openxmlformats.org/drawingml/2006/table">
            <a:tbl>
              <a:tblPr firstRow="1" bandRow="1">
                <a:tableStyleId>{5C22544A-7EE6-4342-B048-85BDC9FD1C3A}</a:tableStyleId>
              </a:tblPr>
              <a:tblGrid>
                <a:gridCol w="628650"/>
                <a:gridCol w="7600950"/>
              </a:tblGrid>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600" dirty="0" smtClean="0"/>
                        <a:t>Year</a:t>
                      </a:r>
                    </a:p>
                  </a:txBody>
                  <a:tcPr/>
                </a:tc>
                <a:tc>
                  <a:txBody>
                    <a:bodyPr/>
                    <a:lstStyle/>
                    <a:p>
                      <a:r>
                        <a:rPr lang="en-GB" sz="1600" dirty="0" smtClean="0"/>
                        <a:t>Key Events</a:t>
                      </a:r>
                      <a:endParaRPr lang="en-GB" sz="1600" dirty="0"/>
                    </a:p>
                  </a:txBody>
                  <a:tcPr/>
                </a:tc>
              </a:tr>
              <a:tr h="370840">
                <a:tc>
                  <a:txBody>
                    <a:bodyPr/>
                    <a:lstStyle/>
                    <a:p>
                      <a:r>
                        <a:rPr lang="en-GB" sz="1600" dirty="0" smtClean="0"/>
                        <a:t>1977</a:t>
                      </a:r>
                      <a:endParaRPr lang="en-GB" sz="1600" dirty="0"/>
                    </a:p>
                  </a:txBody>
                  <a:tcPr/>
                </a:tc>
                <a:tc>
                  <a:txBody>
                    <a:bodyPr/>
                    <a:lstStyle/>
                    <a:p>
                      <a:r>
                        <a:rPr lang="en-US" sz="1600" kern="1200" dirty="0" smtClean="0">
                          <a:solidFill>
                            <a:schemeClr val="dk1"/>
                          </a:solidFill>
                          <a:latin typeface="+mn-lt"/>
                          <a:ea typeface="+mn-ea"/>
                          <a:cs typeface="+mn-cs"/>
                        </a:rPr>
                        <a:t>FP goals included in five-year development plan (1977-1981) for the first time </a:t>
                      </a:r>
                      <a:endParaRPr lang="en-GB" sz="1600" dirty="0"/>
                    </a:p>
                  </a:txBody>
                  <a:tcPr/>
                </a:tc>
              </a:tr>
              <a:tr h="370840">
                <a:tc>
                  <a:txBody>
                    <a:bodyPr/>
                    <a:lstStyle/>
                    <a:p>
                      <a:r>
                        <a:rPr lang="en-GB" sz="1600" dirty="0" smtClean="0"/>
                        <a:t>1981</a:t>
                      </a:r>
                      <a:endParaRPr lang="en-GB" sz="1600" dirty="0"/>
                    </a:p>
                  </a:txBody>
                  <a:tcPr/>
                </a:tc>
                <a:tc>
                  <a:txBody>
                    <a:bodyPr/>
                    <a:lstStyle/>
                    <a:p>
                      <a:r>
                        <a:rPr lang="en-US" sz="1600" kern="1200" dirty="0" smtClean="0">
                          <a:solidFill>
                            <a:schemeClr val="dk1"/>
                          </a:solidFill>
                          <a:latin typeface="+mn-lt"/>
                          <a:ea typeface="+mn-ea"/>
                          <a:cs typeface="+mn-cs"/>
                        </a:rPr>
                        <a:t>National Office of Population (ONAPO) established.</a:t>
                      </a:r>
                      <a:endParaRPr lang="en-GB" sz="1600" dirty="0"/>
                    </a:p>
                  </a:txBody>
                  <a:tcPr/>
                </a:tc>
              </a:tr>
              <a:tr h="370840">
                <a:tc>
                  <a:txBody>
                    <a:bodyPr/>
                    <a:lstStyle/>
                    <a:p>
                      <a:r>
                        <a:rPr lang="en-GB" sz="1600" dirty="0" smtClean="0"/>
                        <a:t>1990</a:t>
                      </a:r>
                      <a:endParaRPr lang="en-GB" sz="1600" dirty="0"/>
                    </a:p>
                  </a:txBody>
                  <a:tcPr/>
                </a:tc>
                <a:tc>
                  <a:txBody>
                    <a:bodyPr/>
                    <a:lstStyle/>
                    <a:p>
                      <a:r>
                        <a:rPr lang="en-US" sz="1600" kern="1200" dirty="0" smtClean="0">
                          <a:solidFill>
                            <a:schemeClr val="dk1"/>
                          </a:solidFill>
                          <a:latin typeface="+mn-lt"/>
                          <a:ea typeface="+mn-ea"/>
                          <a:cs typeface="+mn-cs"/>
                        </a:rPr>
                        <a:t>National Population Policy developed goal</a:t>
                      </a:r>
                      <a:r>
                        <a:rPr lang="en-US" sz="1600" kern="1200" baseline="0" dirty="0" smtClean="0">
                          <a:solidFill>
                            <a:schemeClr val="dk1"/>
                          </a:solidFill>
                          <a:latin typeface="+mn-lt"/>
                          <a:ea typeface="+mn-ea"/>
                          <a:cs typeface="+mn-cs"/>
                        </a:rPr>
                        <a:t> to reduce </a:t>
                      </a:r>
                      <a:r>
                        <a:rPr lang="en-US" sz="1600" kern="1200" dirty="0" smtClean="0">
                          <a:solidFill>
                            <a:schemeClr val="dk1"/>
                          </a:solidFill>
                          <a:latin typeface="+mn-lt"/>
                          <a:ea typeface="+mn-ea"/>
                          <a:cs typeface="+mn-cs"/>
                        </a:rPr>
                        <a:t>TFR from 8.6 to 4.0 and increase CPR from 2 to 48 % by 2000</a:t>
                      </a:r>
                      <a:endParaRPr lang="en-GB" sz="1600" dirty="0"/>
                    </a:p>
                  </a:txBody>
                  <a:tcPr/>
                </a:tc>
              </a:tr>
              <a:tr h="370840">
                <a:tc>
                  <a:txBody>
                    <a:bodyPr/>
                    <a:lstStyle/>
                    <a:p>
                      <a:r>
                        <a:rPr lang="en-GB" sz="1600" dirty="0" smtClean="0"/>
                        <a:t>1994</a:t>
                      </a:r>
                      <a:endParaRPr lang="en-GB" sz="1600" dirty="0"/>
                    </a:p>
                  </a:txBody>
                  <a:tcPr/>
                </a:tc>
                <a:tc>
                  <a:txBody>
                    <a:bodyPr/>
                    <a:lstStyle/>
                    <a:p>
                      <a:r>
                        <a:rPr lang="en-GB" sz="1600" dirty="0" smtClean="0"/>
                        <a:t>Genocide</a:t>
                      </a:r>
                      <a:endParaRPr lang="en-GB" sz="1600" dirty="0"/>
                    </a:p>
                  </a:txBody>
                  <a:tcPr/>
                </a:tc>
              </a:tr>
              <a:tr h="370840">
                <a:tc>
                  <a:txBody>
                    <a:bodyPr/>
                    <a:lstStyle/>
                    <a:p>
                      <a:r>
                        <a:rPr lang="en-GB" sz="1600" dirty="0" smtClean="0"/>
                        <a:t>2002</a:t>
                      </a:r>
                      <a:endParaRPr lang="en-GB" sz="1600" dirty="0"/>
                    </a:p>
                  </a:txBody>
                  <a:tcPr/>
                </a:tc>
                <a:tc>
                  <a:txBody>
                    <a:bodyPr/>
                    <a:lstStyle/>
                    <a:p>
                      <a:r>
                        <a:rPr lang="en-US" sz="1600" kern="1200" dirty="0" smtClean="0">
                          <a:solidFill>
                            <a:schemeClr val="dk1"/>
                          </a:solidFill>
                          <a:latin typeface="+mn-lt"/>
                          <a:ea typeface="+mn-ea"/>
                          <a:cs typeface="+mn-cs"/>
                        </a:rPr>
                        <a:t>Government gets support from</a:t>
                      </a:r>
                      <a:r>
                        <a:rPr lang="en-US" sz="1600" kern="1200" baseline="0" dirty="0" smtClean="0">
                          <a:solidFill>
                            <a:schemeClr val="dk1"/>
                          </a:solidFill>
                          <a:latin typeface="+mn-lt"/>
                          <a:ea typeface="+mn-ea"/>
                          <a:cs typeface="+mn-cs"/>
                        </a:rPr>
                        <a:t> USAID</a:t>
                      </a:r>
                      <a:r>
                        <a:rPr lang="en-US" sz="1600" kern="1200" dirty="0" smtClean="0">
                          <a:solidFill>
                            <a:schemeClr val="dk1"/>
                          </a:solidFill>
                          <a:latin typeface="+mn-lt"/>
                          <a:ea typeface="+mn-ea"/>
                          <a:cs typeface="+mn-cs"/>
                        </a:rPr>
                        <a:t> to improve contraceptive supply chain</a:t>
                      </a:r>
                      <a:endParaRPr lang="en-GB" sz="1600" dirty="0"/>
                    </a:p>
                  </a:txBody>
                  <a:tcPr/>
                </a:tc>
              </a:tr>
              <a:tr h="370840">
                <a:tc>
                  <a:txBody>
                    <a:bodyPr/>
                    <a:lstStyle/>
                    <a:p>
                      <a:r>
                        <a:rPr lang="en-GB" sz="1600" dirty="0" smtClean="0"/>
                        <a:t>2003</a:t>
                      </a:r>
                      <a:endParaRPr lang="en-GB" sz="1600" dirty="0"/>
                    </a:p>
                  </a:txBody>
                  <a:tcPr/>
                </a:tc>
                <a:tc>
                  <a:txBody>
                    <a:bodyPr/>
                    <a:lstStyle/>
                    <a:p>
                      <a:r>
                        <a:rPr lang="en-US" sz="1600" kern="1200" dirty="0" smtClean="0">
                          <a:solidFill>
                            <a:schemeClr val="dk1"/>
                          </a:solidFill>
                          <a:latin typeface="+mn-lt"/>
                          <a:ea typeface="+mn-ea"/>
                          <a:cs typeface="+mn-cs"/>
                        </a:rPr>
                        <a:t>ONAPO closed and the Ministry of Health to</a:t>
                      </a:r>
                      <a:r>
                        <a:rPr lang="en-US" sz="1600" kern="1200" baseline="0" dirty="0" smtClean="0">
                          <a:solidFill>
                            <a:schemeClr val="dk1"/>
                          </a:solidFill>
                          <a:latin typeface="+mn-lt"/>
                          <a:ea typeface="+mn-ea"/>
                          <a:cs typeface="+mn-cs"/>
                        </a:rPr>
                        <a:t> lead</a:t>
                      </a:r>
                      <a:r>
                        <a:rPr lang="en-US" sz="1600" kern="1200" dirty="0" smtClean="0">
                          <a:solidFill>
                            <a:schemeClr val="dk1"/>
                          </a:solidFill>
                          <a:latin typeface="+mn-lt"/>
                          <a:ea typeface="+mn-ea"/>
                          <a:cs typeface="+mn-cs"/>
                        </a:rPr>
                        <a:t> FP services and Ministry of Finance to lead population policy development and implementation</a:t>
                      </a:r>
                      <a:endParaRPr lang="en-GB" sz="1600" dirty="0"/>
                    </a:p>
                  </a:txBody>
                  <a:tcPr/>
                </a:tc>
              </a:tr>
              <a:tr h="370840">
                <a:tc>
                  <a:txBody>
                    <a:bodyPr/>
                    <a:lstStyle/>
                    <a:p>
                      <a:r>
                        <a:rPr lang="en-GB" sz="1600" dirty="0" smtClean="0"/>
                        <a:t>2005</a:t>
                      </a:r>
                      <a:endParaRPr lang="en-GB" sz="16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0" kern="1200" dirty="0" smtClean="0">
                          <a:solidFill>
                            <a:schemeClr val="dk1"/>
                          </a:solidFill>
                          <a:latin typeface="+mn-lt"/>
                          <a:ea typeface="+mn-ea"/>
                          <a:cs typeface="+mn-cs"/>
                        </a:rPr>
                        <a:t>Formation of the FP TWG</a:t>
                      </a:r>
                      <a:endParaRPr lang="en-GB" sz="1600" dirty="0"/>
                    </a:p>
                  </a:txBody>
                  <a:tcPr/>
                </a:tc>
              </a:tr>
              <a:tr h="370840">
                <a:tc>
                  <a:txBody>
                    <a:bodyPr/>
                    <a:lstStyle/>
                    <a:p>
                      <a:r>
                        <a:rPr lang="en-GB" sz="1600" dirty="0" smtClean="0"/>
                        <a:t>2006</a:t>
                      </a:r>
                      <a:endParaRPr lang="en-GB" sz="16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0" kern="1200" dirty="0" smtClean="0">
                          <a:solidFill>
                            <a:schemeClr val="dk1"/>
                          </a:solidFill>
                          <a:latin typeface="+mn-lt"/>
                          <a:ea typeface="+mn-ea"/>
                          <a:cs typeface="+mn-cs"/>
                        </a:rPr>
                        <a:t>Initiation of FP secondary posts</a:t>
                      </a:r>
                      <a:endParaRPr lang="en-GB" sz="1600" b="1" kern="1200" dirty="0" smtClean="0">
                        <a:solidFill>
                          <a:schemeClr val="dk1"/>
                        </a:solidFill>
                        <a:latin typeface="+mn-lt"/>
                        <a:ea typeface="+mn-ea"/>
                        <a:cs typeface="+mn-cs"/>
                      </a:endParaRPr>
                    </a:p>
                  </a:txBody>
                  <a:tcPr/>
                </a:tc>
              </a:tr>
              <a:tr h="370840">
                <a:tc>
                  <a:txBody>
                    <a:bodyPr/>
                    <a:lstStyle/>
                    <a:p>
                      <a:r>
                        <a:rPr lang="en-GB" sz="1600" dirty="0" smtClean="0"/>
                        <a:t>2008</a:t>
                      </a:r>
                      <a:endParaRPr lang="en-GB" sz="1600" dirty="0"/>
                    </a:p>
                  </a:txBody>
                  <a:tcPr/>
                </a:tc>
                <a:tc>
                  <a:txBody>
                    <a:bodyPr/>
                    <a:lstStyle/>
                    <a:p>
                      <a:r>
                        <a:rPr lang="en-US" sz="1600" kern="1200" dirty="0" smtClean="0">
                          <a:solidFill>
                            <a:schemeClr val="dk1"/>
                          </a:solidFill>
                          <a:latin typeface="+mn-lt"/>
                          <a:ea typeface="+mn-ea"/>
                          <a:cs typeface="+mn-cs"/>
                        </a:rPr>
                        <a:t>Economic Development and Poverty Reduction Strategy (EDPRS), 2008-2012 sets CPR target at</a:t>
                      </a:r>
                      <a:r>
                        <a:rPr lang="en-US" sz="1600" kern="1200" baseline="0" dirty="0" smtClean="0">
                          <a:solidFill>
                            <a:schemeClr val="dk1"/>
                          </a:solidFill>
                          <a:latin typeface="+mn-lt"/>
                          <a:ea typeface="+mn-ea"/>
                          <a:cs typeface="+mn-cs"/>
                        </a:rPr>
                        <a:t> </a:t>
                      </a:r>
                      <a:r>
                        <a:rPr lang="en-US" sz="1600" kern="1200" dirty="0" smtClean="0">
                          <a:solidFill>
                            <a:schemeClr val="dk1"/>
                          </a:solidFill>
                          <a:latin typeface="+mn-lt"/>
                          <a:ea typeface="+mn-ea"/>
                          <a:cs typeface="+mn-cs"/>
                        </a:rPr>
                        <a:t>70% and reducing total fertility rate (TFR) to 4.5 children</a:t>
                      </a:r>
                      <a:endParaRPr lang="en-GB" sz="1600" dirty="0"/>
                    </a:p>
                  </a:txBody>
                  <a:tcPr/>
                </a:tc>
              </a:tr>
              <a:tr h="370840">
                <a:tc>
                  <a:txBody>
                    <a:bodyPr/>
                    <a:lstStyle/>
                    <a:p>
                      <a:r>
                        <a:rPr lang="en-GB" sz="1600" dirty="0" smtClean="0"/>
                        <a:t>2009 </a:t>
                      </a:r>
                      <a:endParaRPr lang="en-GB" sz="16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0" kern="1200" dirty="0" smtClean="0">
                          <a:solidFill>
                            <a:schemeClr val="dk1"/>
                          </a:solidFill>
                          <a:latin typeface="+mn-lt"/>
                          <a:ea typeface="+mn-ea"/>
                          <a:cs typeface="+mn-cs"/>
                        </a:rPr>
                        <a:t>FP is repositioned as a national </a:t>
                      </a:r>
                      <a:r>
                        <a:rPr lang="en-US" sz="1600" b="0" kern="1200" dirty="0" err="1" smtClean="0">
                          <a:solidFill>
                            <a:schemeClr val="dk1"/>
                          </a:solidFill>
                          <a:latin typeface="+mn-lt"/>
                          <a:ea typeface="+mn-ea"/>
                          <a:cs typeface="+mn-cs"/>
                        </a:rPr>
                        <a:t>priorty</a:t>
                      </a:r>
                      <a:r>
                        <a:rPr lang="en-US" sz="1600" b="0" kern="1200" dirty="0" smtClean="0">
                          <a:solidFill>
                            <a:schemeClr val="dk1"/>
                          </a:solidFill>
                          <a:latin typeface="+mn-lt"/>
                          <a:ea typeface="+mn-ea"/>
                          <a:cs typeface="+mn-cs"/>
                        </a:rPr>
                        <a:t> by </a:t>
                      </a:r>
                      <a:r>
                        <a:rPr lang="en-US" sz="1600" b="0" kern="1200" dirty="0" err="1" smtClean="0">
                          <a:solidFill>
                            <a:schemeClr val="dk1"/>
                          </a:solidFill>
                          <a:latin typeface="+mn-lt"/>
                          <a:ea typeface="+mn-ea"/>
                          <a:cs typeface="+mn-cs"/>
                        </a:rPr>
                        <a:t>Preseident</a:t>
                      </a:r>
                      <a:r>
                        <a:rPr lang="en-US" sz="1600" b="0" kern="1200" dirty="0" smtClean="0">
                          <a:solidFill>
                            <a:schemeClr val="dk1"/>
                          </a:solidFill>
                          <a:latin typeface="+mn-lt"/>
                          <a:ea typeface="+mn-ea"/>
                          <a:cs typeface="+mn-cs"/>
                        </a:rPr>
                        <a:t> </a:t>
                      </a:r>
                      <a:r>
                        <a:rPr lang="en-US" sz="1600" b="0" kern="1200" dirty="0" err="1" smtClean="0">
                          <a:solidFill>
                            <a:schemeClr val="dk1"/>
                          </a:solidFill>
                          <a:latin typeface="+mn-lt"/>
                          <a:ea typeface="+mn-ea"/>
                          <a:cs typeface="+mn-cs"/>
                        </a:rPr>
                        <a:t>Kagame</a:t>
                      </a:r>
                      <a:r>
                        <a:rPr lang="en-US" sz="1600" b="0" kern="1200" dirty="0" smtClean="0">
                          <a:solidFill>
                            <a:schemeClr val="dk1"/>
                          </a:solidFill>
                          <a:latin typeface="+mn-lt"/>
                          <a:ea typeface="+mn-ea"/>
                          <a:cs typeface="+mn-cs"/>
                        </a:rPr>
                        <a:t> at the Kivu retreat</a:t>
                      </a:r>
                      <a:endParaRPr lang="en-GB" sz="1600" b="1" kern="1200" dirty="0" smtClean="0">
                        <a:solidFill>
                          <a:schemeClr val="dk1"/>
                        </a:solidFill>
                        <a:latin typeface="+mn-lt"/>
                        <a:ea typeface="+mn-ea"/>
                        <a:cs typeface="+mn-cs"/>
                      </a:endParaRPr>
                    </a:p>
                  </a:txBody>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Key advocates</a:t>
            </a:r>
            <a:endParaRPr lang="en-GB" dirty="0"/>
          </a:p>
        </p:txBody>
      </p:sp>
      <p:sp>
        <p:nvSpPr>
          <p:cNvPr id="3" name="Content Placeholder 2"/>
          <p:cNvSpPr>
            <a:spLocks noGrp="1"/>
          </p:cNvSpPr>
          <p:nvPr>
            <p:ph idx="1"/>
          </p:nvPr>
        </p:nvSpPr>
        <p:spPr/>
        <p:txBody>
          <a:bodyPr/>
          <a:lstStyle/>
          <a:p>
            <a:pPr marL="342900" lvl="1" indent="-342900">
              <a:buFont typeface="Arial" charset="0"/>
              <a:buChar char="•"/>
            </a:pPr>
            <a:r>
              <a:rPr lang="en-GB" sz="2400" dirty="0" smtClean="0"/>
              <a:t>Rwanda - Dr. Jean Damascene </a:t>
            </a:r>
            <a:r>
              <a:rPr lang="en-GB" sz="2400" dirty="0" err="1" smtClean="0"/>
              <a:t>Ntawukuriryayo</a:t>
            </a:r>
            <a:r>
              <a:rPr lang="en-GB" sz="2400" dirty="0" smtClean="0"/>
              <a:t>, former </a:t>
            </a:r>
            <a:r>
              <a:rPr lang="en-GB" sz="2400" b="1" dirty="0" smtClean="0"/>
              <a:t>Minister of Health</a:t>
            </a:r>
            <a:r>
              <a:rPr lang="en-GB" sz="2400" dirty="0" smtClean="0"/>
              <a:t> nicknamed ‘Mr Family Planning’ then later </a:t>
            </a:r>
            <a:r>
              <a:rPr lang="en-GB" sz="2400" b="1" dirty="0" smtClean="0"/>
              <a:t>President Paul </a:t>
            </a:r>
            <a:r>
              <a:rPr lang="en-GB" sz="2400" b="1" dirty="0" err="1" smtClean="0"/>
              <a:t>Kagame</a:t>
            </a:r>
            <a:r>
              <a:rPr lang="en-GB" sz="2400" b="1" dirty="0" smtClean="0"/>
              <a:t> </a:t>
            </a:r>
            <a:r>
              <a:rPr lang="en-US" sz="2400" dirty="0" smtClean="0">
                <a:solidFill>
                  <a:schemeClr val="dk1"/>
                </a:solidFill>
              </a:rPr>
              <a:t>“</a:t>
            </a:r>
            <a:r>
              <a:rPr lang="en-US" sz="2400" i="1" dirty="0" smtClean="0">
                <a:solidFill>
                  <a:schemeClr val="dk1"/>
                </a:solidFill>
              </a:rPr>
              <a:t>Family planning is priority number one—not just talking about it, but implementing it</a:t>
            </a:r>
            <a:r>
              <a:rPr lang="en-US" sz="2400" dirty="0" smtClean="0">
                <a:solidFill>
                  <a:schemeClr val="dk1"/>
                </a:solidFill>
              </a:rPr>
              <a:t>”</a:t>
            </a:r>
            <a:endParaRPr lang="en-GB" sz="2400" b="1" dirty="0" smtClean="0"/>
          </a:p>
          <a:p>
            <a:r>
              <a:rPr lang="fr-FR" dirty="0" smtClean="0"/>
              <a:t>Association Rwandaise pour le </a:t>
            </a:r>
            <a:r>
              <a:rPr lang="fr-FR" dirty="0" err="1" smtClean="0"/>
              <a:t>Bien-Etre</a:t>
            </a:r>
            <a:r>
              <a:rPr lang="fr-FR" dirty="0" smtClean="0"/>
              <a:t> Familial (</a:t>
            </a:r>
            <a:r>
              <a:rPr lang="fr-FR" i="1" dirty="0" smtClean="0"/>
              <a:t>ARBEF</a:t>
            </a:r>
            <a:r>
              <a:rPr lang="fr-FR" dirty="0" smtClean="0"/>
              <a:t>)</a:t>
            </a:r>
          </a:p>
          <a:p>
            <a:r>
              <a:rPr lang="en-US" dirty="0" smtClean="0"/>
              <a:t>Formation of the Family Planning Technical Working Group (FPTWG)</a:t>
            </a:r>
            <a:endParaRPr lang="fr-FR" dirty="0"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20892" y="116113"/>
            <a:ext cx="8923108" cy="1730028"/>
          </a:xfrm>
        </p:spPr>
        <p:txBody>
          <a:bodyPr>
            <a:noAutofit/>
          </a:bodyPr>
          <a:lstStyle/>
          <a:p>
            <a:r>
              <a:rPr lang="en-US" sz="3200" i="1" dirty="0" smtClean="0"/>
              <a:t>“We cannot develop into a middle income country without addressing high population growth” </a:t>
            </a:r>
            <a:r>
              <a:rPr lang="en-US" sz="2800" dirty="0" smtClean="0"/>
              <a:t/>
            </a:r>
            <a:br>
              <a:rPr lang="en-US" sz="2800" dirty="0" smtClean="0"/>
            </a:br>
            <a:r>
              <a:rPr lang="en-US" sz="2800" dirty="0" smtClean="0"/>
              <a:t/>
            </a:r>
            <a:br>
              <a:rPr lang="en-US" sz="2800" dirty="0" smtClean="0"/>
            </a:br>
            <a:r>
              <a:rPr lang="en-US" sz="2800" dirty="0" smtClean="0"/>
              <a:t>Dr. Ntawukuliryayo, Senate President, Rwanda</a:t>
            </a:r>
            <a:endParaRPr lang="en-US" sz="2800" dirty="0"/>
          </a:p>
        </p:txBody>
      </p:sp>
      <p:pic>
        <p:nvPicPr>
          <p:cNvPr id="8" name="Content Placeholder 7" descr="DSC_0030.JPG"/>
          <p:cNvPicPr>
            <a:picLocks noGrp="1" noChangeAspect="1"/>
          </p:cNvPicPr>
          <p:nvPr>
            <p:ph idx="1"/>
          </p:nvPr>
        </p:nvPicPr>
        <p:blipFill>
          <a:blip r:embed="rId3"/>
          <a:srcRect l="-10449" r="-10449"/>
          <a:stretch>
            <a:fillRect/>
          </a:stretch>
        </p:blipFill>
        <p:spPr>
          <a:xfrm>
            <a:off x="110446" y="1963943"/>
            <a:ext cx="9033554" cy="4525963"/>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Outline </a:t>
            </a:r>
            <a:endParaRPr lang="en-GB" dirty="0"/>
          </a:p>
        </p:txBody>
      </p:sp>
      <p:sp>
        <p:nvSpPr>
          <p:cNvPr id="5" name="Content Placeholder 4"/>
          <p:cNvSpPr>
            <a:spLocks noGrp="1"/>
          </p:cNvSpPr>
          <p:nvPr>
            <p:ph idx="1"/>
          </p:nvPr>
        </p:nvSpPr>
        <p:spPr/>
        <p:txBody>
          <a:bodyPr/>
          <a:lstStyle/>
          <a:p>
            <a:r>
              <a:rPr lang="en-GB" dirty="0" smtClean="0"/>
              <a:t>Background</a:t>
            </a:r>
          </a:p>
          <a:p>
            <a:pPr lvl="2"/>
            <a:r>
              <a:rPr lang="en-GB" dirty="0" smtClean="0"/>
              <a:t>Political will for family planning in sub-Saharan Africa</a:t>
            </a:r>
          </a:p>
          <a:p>
            <a:r>
              <a:rPr lang="en-GB" dirty="0" smtClean="0"/>
              <a:t>Case studies – Ethiopia, Rwanda and Malawi</a:t>
            </a:r>
          </a:p>
          <a:p>
            <a:pPr lvl="2"/>
            <a:r>
              <a:rPr lang="en-GB" dirty="0" smtClean="0"/>
              <a:t>How political will was generated</a:t>
            </a:r>
          </a:p>
          <a:p>
            <a:pPr lvl="2"/>
            <a:r>
              <a:rPr lang="en-GB" dirty="0" smtClean="0"/>
              <a:t>How political will manifested</a:t>
            </a:r>
          </a:p>
          <a:p>
            <a:pPr lvl="2"/>
            <a:r>
              <a:rPr lang="en-GB" dirty="0" smtClean="0"/>
              <a:t>How political will affected FP policies and programs</a:t>
            </a:r>
          </a:p>
          <a:p>
            <a:pPr lvl="2"/>
            <a:r>
              <a:rPr lang="en-GB" dirty="0" smtClean="0"/>
              <a:t>Challenges</a:t>
            </a:r>
          </a:p>
          <a:p>
            <a:r>
              <a:rPr lang="en-GB" dirty="0" smtClean="0"/>
              <a:t>Implications</a:t>
            </a:r>
          </a:p>
          <a:p>
            <a:r>
              <a:rPr lang="en-GB" dirty="0" smtClean="0"/>
              <a:t>Recommendations</a:t>
            </a:r>
            <a:endParaRPr lang="en-GB"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Key milestones - Malawi</a:t>
            </a:r>
            <a:endParaRPr lang="en-GB" dirty="0"/>
          </a:p>
        </p:txBody>
      </p:sp>
      <p:graphicFrame>
        <p:nvGraphicFramePr>
          <p:cNvPr id="4" name="Content Placeholder 3"/>
          <p:cNvGraphicFramePr>
            <a:graphicFrameLocks noGrp="1"/>
          </p:cNvGraphicFramePr>
          <p:nvPr>
            <p:ph idx="1"/>
          </p:nvPr>
        </p:nvGraphicFramePr>
        <p:xfrm>
          <a:off x="457200" y="1417638"/>
          <a:ext cx="8229600" cy="5074920"/>
        </p:xfrm>
        <a:graphic>
          <a:graphicData uri="http://schemas.openxmlformats.org/drawingml/2006/table">
            <a:tbl>
              <a:tblPr firstRow="1" bandRow="1">
                <a:tableStyleId>{5C22544A-7EE6-4342-B048-85BDC9FD1C3A}</a:tableStyleId>
              </a:tblPr>
              <a:tblGrid>
                <a:gridCol w="1123950"/>
                <a:gridCol w="7105650"/>
              </a:tblGrid>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600" dirty="0" smtClean="0"/>
                        <a:t>Year</a:t>
                      </a:r>
                    </a:p>
                  </a:txBody>
                  <a:tcPr/>
                </a:tc>
                <a:tc>
                  <a:txBody>
                    <a:bodyPr/>
                    <a:lstStyle/>
                    <a:p>
                      <a:r>
                        <a:rPr lang="en-GB" sz="1600" dirty="0" smtClean="0"/>
                        <a:t>Key Events</a:t>
                      </a:r>
                      <a:endParaRPr lang="en-GB" sz="1600" dirty="0"/>
                    </a:p>
                  </a:txBody>
                  <a:tcPr/>
                </a:tc>
              </a:tr>
              <a:tr h="370840">
                <a:tc>
                  <a:txBody>
                    <a:bodyPr/>
                    <a:lstStyle/>
                    <a:p>
                      <a:r>
                        <a:rPr lang="en-GB" sz="1600" dirty="0" smtClean="0"/>
                        <a:t>1964-1982</a:t>
                      </a:r>
                      <a:endParaRPr lang="en-GB" sz="1600" dirty="0"/>
                    </a:p>
                  </a:txBody>
                  <a:tcPr/>
                </a:tc>
                <a:tc>
                  <a:txBody>
                    <a:bodyPr/>
                    <a:lstStyle/>
                    <a:p>
                      <a:r>
                        <a:rPr lang="en-GB" sz="1600" dirty="0" smtClean="0"/>
                        <a:t>Family planning banned</a:t>
                      </a:r>
                      <a:endParaRPr lang="en-GB" sz="1600" dirty="0"/>
                    </a:p>
                  </a:txBody>
                  <a:tcPr/>
                </a:tc>
              </a:tr>
              <a:tr h="370840">
                <a:tc>
                  <a:txBody>
                    <a:bodyPr/>
                    <a:lstStyle/>
                    <a:p>
                      <a:r>
                        <a:rPr lang="en-GB" sz="1600" dirty="0" smtClean="0"/>
                        <a:t>1982</a:t>
                      </a:r>
                      <a:endParaRPr lang="en-GB" sz="1600" dirty="0"/>
                    </a:p>
                  </a:txBody>
                  <a:tcPr/>
                </a:tc>
                <a:tc>
                  <a:txBody>
                    <a:bodyPr/>
                    <a:lstStyle/>
                    <a:p>
                      <a:r>
                        <a:rPr lang="en-GB" sz="1600" dirty="0" smtClean="0"/>
                        <a:t>‘Child Spacing’ program initiated</a:t>
                      </a:r>
                      <a:endParaRPr lang="en-GB" sz="1600" dirty="0"/>
                    </a:p>
                  </a:txBody>
                  <a:tcPr/>
                </a:tc>
              </a:tr>
              <a:tr h="370840">
                <a:tc>
                  <a:txBody>
                    <a:bodyPr/>
                    <a:lstStyle/>
                    <a:p>
                      <a:r>
                        <a:rPr lang="en-GB" sz="1600" dirty="0" smtClean="0"/>
                        <a:t>1987</a:t>
                      </a:r>
                      <a:endParaRPr lang="en-GB" sz="1600" dirty="0"/>
                    </a:p>
                  </a:txBody>
                  <a:tcPr/>
                </a:tc>
                <a:tc>
                  <a:txBody>
                    <a:bodyPr/>
                    <a:lstStyle/>
                    <a:p>
                      <a:r>
                        <a:rPr lang="en-US" sz="1600" kern="1200" dirty="0" smtClean="0">
                          <a:solidFill>
                            <a:schemeClr val="dk1"/>
                          </a:solidFill>
                          <a:latin typeface="+mn-lt"/>
                          <a:ea typeface="+mn-ea"/>
                          <a:cs typeface="+mn-cs"/>
                        </a:rPr>
                        <a:t>GOM launched a development policy plan (1987-1996) with very little reference to child spacing</a:t>
                      </a:r>
                      <a:endParaRPr lang="en-GB" sz="1600" dirty="0"/>
                    </a:p>
                  </a:txBody>
                  <a:tcPr/>
                </a:tc>
              </a:tr>
              <a:tr h="370840">
                <a:tc>
                  <a:txBody>
                    <a:bodyPr/>
                    <a:lstStyle/>
                    <a:p>
                      <a:r>
                        <a:rPr lang="en-GB" sz="1600" dirty="0" smtClean="0"/>
                        <a:t>1988</a:t>
                      </a:r>
                      <a:endParaRPr lang="en-GB" sz="1600" dirty="0"/>
                    </a:p>
                  </a:txBody>
                  <a:tcPr/>
                </a:tc>
                <a:tc>
                  <a:txBody>
                    <a:bodyPr/>
                    <a:lstStyle/>
                    <a:p>
                      <a:r>
                        <a:rPr lang="en-US" sz="1600" kern="1200" dirty="0" smtClean="0">
                          <a:solidFill>
                            <a:schemeClr val="dk1"/>
                          </a:solidFill>
                          <a:latin typeface="+mn-lt"/>
                          <a:ea typeface="+mn-ea"/>
                          <a:cs typeface="+mn-cs"/>
                        </a:rPr>
                        <a:t>Community based distribution and social marketing  objectives expanded</a:t>
                      </a:r>
                      <a:endParaRPr lang="en-GB" sz="1600" dirty="0"/>
                    </a:p>
                  </a:txBody>
                  <a:tcPr/>
                </a:tc>
              </a:tr>
              <a:tr h="370840">
                <a:tc>
                  <a:txBody>
                    <a:bodyPr/>
                    <a:lstStyle/>
                    <a:p>
                      <a:r>
                        <a:rPr lang="en-GB" sz="1600" dirty="0" smtClean="0"/>
                        <a:t>1994</a:t>
                      </a:r>
                      <a:endParaRPr lang="en-GB" sz="1600" dirty="0"/>
                    </a:p>
                  </a:txBody>
                  <a:tcPr/>
                </a:tc>
                <a:tc>
                  <a:txBody>
                    <a:bodyPr/>
                    <a:lstStyle/>
                    <a:p>
                      <a:r>
                        <a:rPr lang="en-GB" sz="1600" dirty="0" smtClean="0"/>
                        <a:t>National Population Policy launched</a:t>
                      </a:r>
                      <a:endParaRPr lang="en-GB" sz="1600" dirty="0"/>
                    </a:p>
                  </a:txBody>
                  <a:tcPr/>
                </a:tc>
              </a:tr>
              <a:tr h="370840">
                <a:tc>
                  <a:txBody>
                    <a:bodyPr/>
                    <a:lstStyle/>
                    <a:p>
                      <a:r>
                        <a:rPr lang="en-GB" sz="1600" dirty="0" smtClean="0"/>
                        <a:t>1994</a:t>
                      </a:r>
                      <a:endParaRPr lang="en-GB" sz="16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kern="1200" dirty="0" smtClean="0">
                          <a:solidFill>
                            <a:schemeClr val="dk1"/>
                          </a:solidFill>
                          <a:latin typeface="+mn-lt"/>
                          <a:ea typeface="+mn-ea"/>
                          <a:cs typeface="+mn-cs"/>
                        </a:rPr>
                        <a:t>Child Spacing Program</a:t>
                      </a:r>
                      <a:r>
                        <a:rPr lang="en-US" sz="1600" kern="1200" baseline="0" dirty="0" smtClean="0">
                          <a:solidFill>
                            <a:schemeClr val="dk1"/>
                          </a:solidFill>
                          <a:latin typeface="+mn-lt"/>
                          <a:ea typeface="+mn-ea"/>
                          <a:cs typeface="+mn-cs"/>
                        </a:rPr>
                        <a:t> </a:t>
                      </a:r>
                      <a:r>
                        <a:rPr lang="en-US" sz="1600" kern="1200" dirty="0" smtClean="0">
                          <a:solidFill>
                            <a:schemeClr val="dk1"/>
                          </a:solidFill>
                          <a:latin typeface="+mn-lt"/>
                          <a:ea typeface="+mn-ea"/>
                          <a:cs typeface="+mn-cs"/>
                        </a:rPr>
                        <a:t>renamed Malawi Family Planning Program</a:t>
                      </a:r>
                      <a:endParaRPr lang="en-GB" sz="1600" dirty="0"/>
                    </a:p>
                  </a:txBody>
                  <a:tcPr/>
                </a:tc>
              </a:tr>
              <a:tr h="370840">
                <a:tc>
                  <a:txBody>
                    <a:bodyPr/>
                    <a:lstStyle/>
                    <a:p>
                      <a:r>
                        <a:rPr lang="en-GB" sz="1600" dirty="0" smtClean="0"/>
                        <a:t>1996</a:t>
                      </a:r>
                      <a:endParaRPr lang="en-GB" sz="16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kern="1200" dirty="0" smtClean="0">
                          <a:solidFill>
                            <a:schemeClr val="dk1"/>
                          </a:solidFill>
                          <a:latin typeface="+mn-lt"/>
                          <a:ea typeface="+mn-ea"/>
                          <a:cs typeface="+mn-cs"/>
                        </a:rPr>
                        <a:t>Family Planning Policy and Contraceptive Guidelines (2</a:t>
                      </a:r>
                      <a:r>
                        <a:rPr lang="en-US" sz="1600" kern="1200" baseline="30000" dirty="0" smtClean="0">
                          <a:solidFill>
                            <a:schemeClr val="dk1"/>
                          </a:solidFill>
                          <a:latin typeface="+mn-lt"/>
                          <a:ea typeface="+mn-ea"/>
                          <a:cs typeface="+mn-cs"/>
                        </a:rPr>
                        <a:t>nd</a:t>
                      </a:r>
                      <a:r>
                        <a:rPr lang="en-US" sz="1600" kern="1200" dirty="0" smtClean="0">
                          <a:solidFill>
                            <a:schemeClr val="dk1"/>
                          </a:solidFill>
                          <a:latin typeface="+mn-lt"/>
                          <a:ea typeface="+mn-ea"/>
                          <a:cs typeface="+mn-cs"/>
                        </a:rPr>
                        <a:t> edition) liberalized provision</a:t>
                      </a:r>
                      <a:r>
                        <a:rPr lang="en-US" sz="1600" kern="1200" baseline="0" dirty="0" smtClean="0">
                          <a:solidFill>
                            <a:schemeClr val="dk1"/>
                          </a:solidFill>
                          <a:latin typeface="+mn-lt"/>
                          <a:ea typeface="+mn-ea"/>
                          <a:cs typeface="+mn-cs"/>
                        </a:rPr>
                        <a:t> of </a:t>
                      </a:r>
                      <a:r>
                        <a:rPr lang="en-US" sz="1600" kern="1200" dirty="0" smtClean="0">
                          <a:solidFill>
                            <a:schemeClr val="dk1"/>
                          </a:solidFill>
                          <a:latin typeface="+mn-lt"/>
                          <a:ea typeface="+mn-ea"/>
                          <a:cs typeface="+mn-cs"/>
                        </a:rPr>
                        <a:t>contraception </a:t>
                      </a:r>
                      <a:endParaRPr lang="en-GB" sz="1600" b="1" kern="1200" dirty="0" smtClean="0">
                        <a:solidFill>
                          <a:schemeClr val="dk1"/>
                        </a:solidFill>
                        <a:latin typeface="+mn-lt"/>
                        <a:ea typeface="+mn-ea"/>
                        <a:cs typeface="+mn-cs"/>
                      </a:endParaRPr>
                    </a:p>
                  </a:txBody>
                  <a:tcPr/>
                </a:tc>
              </a:tr>
              <a:tr h="370840">
                <a:tc>
                  <a:txBody>
                    <a:bodyPr/>
                    <a:lstStyle/>
                    <a:p>
                      <a:r>
                        <a:rPr lang="en-GB" sz="1600" dirty="0" smtClean="0"/>
                        <a:t>1997</a:t>
                      </a:r>
                      <a:endParaRPr lang="en-GB" sz="1600" dirty="0"/>
                    </a:p>
                  </a:txBody>
                  <a:tcPr/>
                </a:tc>
                <a:tc>
                  <a:txBody>
                    <a:bodyPr/>
                    <a:lstStyle/>
                    <a:p>
                      <a:r>
                        <a:rPr lang="en-US" sz="1600" kern="1200" dirty="0" smtClean="0">
                          <a:solidFill>
                            <a:schemeClr val="dk1"/>
                          </a:solidFill>
                          <a:latin typeface="+mn-lt"/>
                          <a:ea typeface="+mn-ea"/>
                          <a:cs typeface="+mn-cs"/>
                        </a:rPr>
                        <a:t>The Family Health Unit is reformed </a:t>
                      </a:r>
                      <a:r>
                        <a:rPr lang="en-US" sz="1600" kern="1200" smtClean="0">
                          <a:solidFill>
                            <a:schemeClr val="dk1"/>
                          </a:solidFill>
                          <a:latin typeface="+mn-lt"/>
                          <a:ea typeface="+mn-ea"/>
                          <a:cs typeface="+mn-cs"/>
                        </a:rPr>
                        <a:t>into the Reproductive </a:t>
                      </a:r>
                      <a:r>
                        <a:rPr lang="en-US" sz="1600" kern="1200" dirty="0" smtClean="0">
                          <a:solidFill>
                            <a:schemeClr val="dk1"/>
                          </a:solidFill>
                          <a:latin typeface="+mn-lt"/>
                          <a:ea typeface="+mn-ea"/>
                          <a:cs typeface="+mn-cs"/>
                        </a:rPr>
                        <a:t>Health Unit &amp; FP became an integrated part of RH services.</a:t>
                      </a:r>
                      <a:endParaRPr lang="en-GB" sz="1600" dirty="0"/>
                    </a:p>
                  </a:txBody>
                  <a:tcPr/>
                </a:tc>
              </a:tr>
              <a:tr h="370840">
                <a:tc>
                  <a:txBody>
                    <a:bodyPr/>
                    <a:lstStyle/>
                    <a:p>
                      <a:r>
                        <a:rPr lang="en-GB" sz="1600" dirty="0" smtClean="0"/>
                        <a:t>1997</a:t>
                      </a:r>
                      <a:endParaRPr lang="en-GB" sz="16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600" kern="1200" smtClean="0">
                          <a:solidFill>
                            <a:schemeClr val="dk1"/>
                          </a:solidFill>
                          <a:latin typeface="+mn-lt"/>
                          <a:ea typeface="+mn-ea"/>
                          <a:cs typeface="+mn-cs"/>
                        </a:rPr>
                        <a:t>System for improving supply</a:t>
                      </a:r>
                      <a:r>
                        <a:rPr lang="en-GB" sz="1600" kern="1200" baseline="0" smtClean="0">
                          <a:solidFill>
                            <a:schemeClr val="dk1"/>
                          </a:solidFill>
                          <a:latin typeface="+mn-lt"/>
                          <a:ea typeface="+mn-ea"/>
                          <a:cs typeface="+mn-cs"/>
                        </a:rPr>
                        <a:t> chain </a:t>
                      </a:r>
                      <a:r>
                        <a:rPr lang="en-GB" sz="1600" kern="1200" smtClean="0">
                          <a:solidFill>
                            <a:schemeClr val="dk1"/>
                          </a:solidFill>
                          <a:latin typeface="+mn-lt"/>
                          <a:ea typeface="+mn-ea"/>
                          <a:cs typeface="+mn-cs"/>
                        </a:rPr>
                        <a:t>introduced</a:t>
                      </a:r>
                      <a:endParaRPr lang="en-GB" sz="1600" b="1" kern="1200" dirty="0" smtClean="0">
                        <a:solidFill>
                          <a:schemeClr val="dk1"/>
                        </a:solidFill>
                        <a:latin typeface="+mn-lt"/>
                        <a:ea typeface="+mn-ea"/>
                        <a:cs typeface="+mn-cs"/>
                      </a:endParaRPr>
                    </a:p>
                  </a:txBody>
                  <a:tcPr/>
                </a:tc>
              </a:tr>
              <a:tr h="370840">
                <a:tc>
                  <a:txBody>
                    <a:bodyPr/>
                    <a:lstStyle/>
                    <a:p>
                      <a:r>
                        <a:rPr lang="en-GB" sz="1600" dirty="0" smtClean="0"/>
                        <a:t>1998</a:t>
                      </a:r>
                      <a:endParaRPr lang="en-GB" sz="16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600" kern="1200" dirty="0" smtClean="0">
                          <a:solidFill>
                            <a:schemeClr val="dk1"/>
                          </a:solidFill>
                          <a:latin typeface="+mn-lt"/>
                          <a:ea typeface="+mn-ea"/>
                          <a:cs typeface="+mn-cs"/>
                        </a:rPr>
                        <a:t>CBD agent training manuals and guidelines are developed</a:t>
                      </a:r>
                      <a:endParaRPr lang="en-GB" sz="1600" b="1" kern="1200" dirty="0" smtClean="0">
                        <a:solidFill>
                          <a:schemeClr val="dk1"/>
                        </a:solidFill>
                        <a:latin typeface="+mn-lt"/>
                        <a:ea typeface="+mn-ea"/>
                        <a:cs typeface="+mn-cs"/>
                      </a:endParaRPr>
                    </a:p>
                  </a:txBody>
                  <a:tcPr/>
                </a:tc>
              </a:tr>
              <a:tr h="370840">
                <a:tc>
                  <a:txBody>
                    <a:bodyPr/>
                    <a:lstStyle/>
                    <a:p>
                      <a:r>
                        <a:rPr lang="en-GB" sz="1600" dirty="0" smtClean="0"/>
                        <a:t>2008</a:t>
                      </a:r>
                      <a:endParaRPr lang="en-GB" sz="16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600" kern="1200" dirty="0" smtClean="0">
                          <a:solidFill>
                            <a:schemeClr val="dk1"/>
                          </a:solidFill>
                          <a:latin typeface="+mn-lt"/>
                          <a:ea typeface="+mn-ea"/>
                          <a:cs typeface="+mn-cs"/>
                        </a:rPr>
                        <a:t>Community Based </a:t>
                      </a:r>
                      <a:r>
                        <a:rPr lang="en-GB" sz="1600" kern="1200" dirty="0" err="1" smtClean="0">
                          <a:solidFill>
                            <a:schemeClr val="dk1"/>
                          </a:solidFill>
                          <a:latin typeface="+mn-lt"/>
                          <a:ea typeface="+mn-ea"/>
                          <a:cs typeface="+mn-cs"/>
                        </a:rPr>
                        <a:t>Injectable</a:t>
                      </a:r>
                      <a:r>
                        <a:rPr lang="en-GB" sz="1600" kern="1200" dirty="0" smtClean="0">
                          <a:solidFill>
                            <a:schemeClr val="dk1"/>
                          </a:solidFill>
                          <a:latin typeface="+mn-lt"/>
                          <a:ea typeface="+mn-ea"/>
                          <a:cs typeface="+mn-cs"/>
                        </a:rPr>
                        <a:t> Contraceptive Services Guidelines-2008</a:t>
                      </a:r>
                      <a:endParaRPr lang="en-GB" sz="1600" b="1" kern="1200" dirty="0" smtClean="0">
                        <a:solidFill>
                          <a:schemeClr val="dk1"/>
                        </a:solidFill>
                        <a:latin typeface="+mn-lt"/>
                        <a:ea typeface="+mn-ea"/>
                        <a:cs typeface="+mn-cs"/>
                      </a:endParaRPr>
                    </a:p>
                  </a:txBody>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Key advocates</a:t>
            </a:r>
            <a:endParaRPr lang="en-GB" dirty="0"/>
          </a:p>
        </p:txBody>
      </p:sp>
      <p:sp>
        <p:nvSpPr>
          <p:cNvPr id="3" name="Content Placeholder 2"/>
          <p:cNvSpPr>
            <a:spLocks noGrp="1"/>
          </p:cNvSpPr>
          <p:nvPr>
            <p:ph idx="1"/>
          </p:nvPr>
        </p:nvSpPr>
        <p:spPr/>
        <p:txBody>
          <a:bodyPr/>
          <a:lstStyle/>
          <a:p>
            <a:pPr marL="342900" lvl="1" indent="-342900">
              <a:buFont typeface="Arial" charset="0"/>
              <a:buChar char="•"/>
            </a:pPr>
            <a:r>
              <a:rPr lang="en-GB" sz="3200" dirty="0" smtClean="0"/>
              <a:t>Dr Lucy </a:t>
            </a:r>
            <a:r>
              <a:rPr lang="en-GB" sz="3200" dirty="0" err="1" smtClean="0"/>
              <a:t>Kadzamira</a:t>
            </a:r>
            <a:r>
              <a:rPr lang="en-GB" sz="3200" dirty="0" smtClean="0"/>
              <a:t>, </a:t>
            </a:r>
            <a:r>
              <a:rPr lang="en-GB" sz="3200" b="1" dirty="0" smtClean="0"/>
              <a:t>Director of Nursing Services </a:t>
            </a:r>
            <a:r>
              <a:rPr lang="en-GB" sz="3200" dirty="0" smtClean="0"/>
              <a:t>in </a:t>
            </a:r>
            <a:r>
              <a:rPr lang="en-GB" sz="3200" b="1" dirty="0" smtClean="0"/>
              <a:t>the Ministry of Health </a:t>
            </a:r>
            <a:r>
              <a:rPr lang="en-GB" sz="3200" dirty="0" smtClean="0"/>
              <a:t>and Dr. </a:t>
            </a:r>
            <a:r>
              <a:rPr lang="en-GB" sz="3200" dirty="0" err="1" smtClean="0"/>
              <a:t>Chiphangwi</a:t>
            </a:r>
            <a:r>
              <a:rPr lang="en-GB" sz="3200" dirty="0" smtClean="0"/>
              <a:t>, member of Family Planning Association of Malawi</a:t>
            </a:r>
          </a:p>
          <a:p>
            <a:pPr marL="342900" lvl="1" indent="-342900">
              <a:buFont typeface="Arial" charset="0"/>
              <a:buChar char="•"/>
            </a:pPr>
            <a:endParaRPr lang="en-GB" sz="3200" dirty="0" smtClean="0"/>
          </a:p>
          <a:p>
            <a:r>
              <a:rPr lang="en-US" dirty="0" smtClean="0"/>
              <a:t>Formation of a </a:t>
            </a:r>
            <a:r>
              <a:rPr lang="en-US" dirty="0" err="1" smtClean="0"/>
              <a:t>multisectoral</a:t>
            </a:r>
            <a:r>
              <a:rPr lang="en-US" dirty="0" smtClean="0"/>
              <a:t> SRH Commodity Security Sub-Committee</a:t>
            </a:r>
            <a:endParaRPr lang="en-GB" dirty="0" smtClean="0"/>
          </a:p>
          <a:p>
            <a:endParaRPr lang="en-GB"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5600"/>
            <a:ext cx="8229600" cy="1854200"/>
          </a:xfrm>
        </p:spPr>
        <p:txBody>
          <a:bodyPr/>
          <a:lstStyle/>
          <a:p>
            <a:r>
              <a:rPr lang="en-GB" dirty="0" smtClean="0"/>
              <a:t>Framing the issue – </a:t>
            </a:r>
            <a:br>
              <a:rPr lang="en-GB" dirty="0" smtClean="0"/>
            </a:br>
            <a:r>
              <a:rPr lang="en-GB" dirty="0" smtClean="0"/>
              <a:t>Health issue initially, recently development issue </a:t>
            </a:r>
            <a:endParaRPr lang="en-GB" dirty="0"/>
          </a:p>
        </p:txBody>
      </p:sp>
      <p:sp>
        <p:nvSpPr>
          <p:cNvPr id="3" name="Content Placeholder 2"/>
          <p:cNvSpPr>
            <a:spLocks noGrp="1"/>
          </p:cNvSpPr>
          <p:nvPr>
            <p:ph idx="1"/>
          </p:nvPr>
        </p:nvSpPr>
        <p:spPr>
          <a:xfrm>
            <a:off x="457200" y="2844800"/>
            <a:ext cx="8229600" cy="3281363"/>
          </a:xfrm>
        </p:spPr>
        <p:txBody>
          <a:bodyPr/>
          <a:lstStyle/>
          <a:p>
            <a:r>
              <a:rPr lang="en-US" smtClean="0">
                <a:solidFill>
                  <a:schemeClr val="dk1"/>
                </a:solidFill>
              </a:rPr>
              <a:t>President </a:t>
            </a:r>
            <a:r>
              <a:rPr lang="en-US" dirty="0" smtClean="0">
                <a:solidFill>
                  <a:schemeClr val="dk1"/>
                </a:solidFill>
              </a:rPr>
              <a:t>(Banda) convinced to lift ban on FP in early 1980s – “</a:t>
            </a:r>
            <a:r>
              <a:rPr lang="en-US" i="1" dirty="0" smtClean="0">
                <a:solidFill>
                  <a:schemeClr val="dk1"/>
                </a:solidFill>
              </a:rPr>
              <a:t>modern contraceptives will reinforce traditional child spacing to save the lives of mothers who were dying from having children too close together convinced</a:t>
            </a:r>
            <a:r>
              <a:rPr lang="en-US" dirty="0" smtClean="0">
                <a:solidFill>
                  <a:schemeClr val="dk1"/>
                </a:solidFill>
              </a:rPr>
              <a:t>”</a:t>
            </a:r>
            <a:endParaRPr lang="en-GB" dirty="0" smtClean="0"/>
          </a:p>
          <a:p>
            <a:endParaRPr lang="en-GB"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857250" indent="-857250"/>
            <a:r>
              <a:rPr lang="en-GB" dirty="0" smtClean="0"/>
              <a:t>How political will has manifested</a:t>
            </a:r>
            <a:endParaRPr lang="en-GB" dirty="0"/>
          </a:p>
        </p:txBody>
      </p:sp>
      <p:sp>
        <p:nvSpPr>
          <p:cNvPr id="3" name="Content Placeholder 2"/>
          <p:cNvSpPr>
            <a:spLocks noGrp="1"/>
          </p:cNvSpPr>
          <p:nvPr>
            <p:ph idx="4294967295"/>
          </p:nvPr>
        </p:nvSpPr>
        <p:spPr>
          <a:xfrm>
            <a:off x="457200" y="1600200"/>
            <a:ext cx="8229600" cy="4525963"/>
          </a:xfrm>
        </p:spPr>
        <p:txBody>
          <a:bodyPr/>
          <a:lstStyle/>
          <a:p>
            <a:pPr>
              <a:buNone/>
            </a:pPr>
            <a:endParaRPr lang="en-GB" dirty="0" smtClean="0"/>
          </a:p>
          <a:p>
            <a:pPr>
              <a:buNone/>
            </a:pPr>
            <a:r>
              <a:rPr lang="en-GB" sz="2000" dirty="0" smtClean="0"/>
              <a:t> Ideal but rare</a:t>
            </a:r>
          </a:p>
          <a:p>
            <a:endParaRPr lang="en-GB" dirty="0" smtClean="0"/>
          </a:p>
          <a:p>
            <a:pPr>
              <a:buNone/>
            </a:pPr>
            <a:endParaRPr lang="en-GB" dirty="0" smtClean="0"/>
          </a:p>
          <a:p>
            <a:pPr>
              <a:buNone/>
            </a:pPr>
            <a:endParaRPr lang="en-GB" dirty="0" smtClean="0"/>
          </a:p>
          <a:p>
            <a:pPr>
              <a:buNone/>
            </a:pPr>
            <a:endParaRPr lang="en-GB" dirty="0" smtClean="0"/>
          </a:p>
          <a:p>
            <a:pPr>
              <a:buNone/>
            </a:pPr>
            <a:endParaRPr lang="en-GB" dirty="0" smtClean="0"/>
          </a:p>
          <a:p>
            <a:pPr>
              <a:buNone/>
            </a:pPr>
            <a:r>
              <a:rPr lang="en-GB" sz="2000" dirty="0" smtClean="0"/>
              <a:t>   The norm</a:t>
            </a:r>
          </a:p>
          <a:p>
            <a:endParaRPr lang="en-GB" dirty="0" smtClean="0"/>
          </a:p>
        </p:txBody>
      </p:sp>
      <p:sp>
        <p:nvSpPr>
          <p:cNvPr id="4" name="Down Arrow 3"/>
          <p:cNvSpPr/>
          <p:nvPr/>
        </p:nvSpPr>
        <p:spPr>
          <a:xfrm>
            <a:off x="457200" y="2510971"/>
            <a:ext cx="1394607" cy="2960915"/>
          </a:xfrm>
          <a:prstGeom prst="downArrow">
            <a:avLst>
              <a:gd name="adj1" fmla="val 32030"/>
              <a:gd name="adj2" fmla="val 50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 name="Rectangle 4"/>
          <p:cNvSpPr/>
          <p:nvPr/>
        </p:nvSpPr>
        <p:spPr>
          <a:xfrm>
            <a:off x="2481943" y="2104571"/>
            <a:ext cx="4862286" cy="110308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buNone/>
            </a:pPr>
            <a:r>
              <a:rPr lang="en-GB" sz="2400" dirty="0" smtClean="0"/>
              <a:t>Top level leadership championing of family planning (President/Prime Minister) </a:t>
            </a:r>
          </a:p>
        </p:txBody>
      </p:sp>
      <p:sp>
        <p:nvSpPr>
          <p:cNvPr id="6" name="Rectangle 5"/>
          <p:cNvSpPr/>
          <p:nvPr/>
        </p:nvSpPr>
        <p:spPr>
          <a:xfrm>
            <a:off x="2206170" y="4049486"/>
            <a:ext cx="5428343" cy="1422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buNone/>
            </a:pPr>
            <a:r>
              <a:rPr lang="en-GB" sz="2400" dirty="0" smtClean="0"/>
              <a:t>Creation of an enabling environment by top level leadership for the Ministry of Health to lead efforts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Rwanda</a:t>
            </a:r>
            <a:endParaRPr lang="en-GB" dirty="0"/>
          </a:p>
        </p:txBody>
      </p:sp>
      <p:sp>
        <p:nvSpPr>
          <p:cNvPr id="3" name="Content Placeholder 2"/>
          <p:cNvSpPr>
            <a:spLocks noGrp="1"/>
          </p:cNvSpPr>
          <p:nvPr>
            <p:ph idx="1"/>
          </p:nvPr>
        </p:nvSpPr>
        <p:spPr>
          <a:xfrm>
            <a:off x="457200" y="1417638"/>
            <a:ext cx="8229600" cy="4525963"/>
          </a:xfrm>
        </p:spPr>
        <p:txBody>
          <a:bodyPr/>
          <a:lstStyle/>
          <a:p>
            <a:r>
              <a:rPr lang="en-GB" sz="2800" dirty="0" smtClean="0"/>
              <a:t>President H.E. Paul </a:t>
            </a:r>
            <a:r>
              <a:rPr lang="en-GB" sz="2800" dirty="0" err="1" smtClean="0"/>
              <a:t>Kagame</a:t>
            </a:r>
            <a:r>
              <a:rPr lang="en-GB" sz="2800" dirty="0" smtClean="0"/>
              <a:t> publicly </a:t>
            </a:r>
            <a:r>
              <a:rPr lang="en-GB" sz="2800" dirty="0" err="1" smtClean="0"/>
              <a:t>champios</a:t>
            </a:r>
            <a:r>
              <a:rPr lang="en-GB" sz="2800" dirty="0" smtClean="0"/>
              <a:t> family planning</a:t>
            </a:r>
          </a:p>
          <a:p>
            <a:r>
              <a:rPr lang="en-GB" sz="2800" dirty="0" smtClean="0"/>
              <a:t>Rwanda has a strong governance structure in which family planning is firmly entrenched</a:t>
            </a:r>
          </a:p>
          <a:p>
            <a:pPr lvl="1"/>
            <a:r>
              <a:rPr lang="en-GB" sz="2400" dirty="0" smtClean="0"/>
              <a:t>2009 Kivu retreat – FP was identified as a key development priority</a:t>
            </a:r>
          </a:p>
          <a:p>
            <a:pPr lvl="1"/>
            <a:r>
              <a:rPr lang="en-GB" sz="2400" dirty="0" smtClean="0"/>
              <a:t>30 District Mayors and relevant Ministers sign performance contracts with the president – one of the targets is to increase contraceptive use</a:t>
            </a:r>
          </a:p>
          <a:p>
            <a:pPr lvl="1"/>
            <a:r>
              <a:rPr lang="en-GB" sz="2400" dirty="0" smtClean="0"/>
              <a:t>Family contracts are also being encouraged</a:t>
            </a:r>
          </a:p>
          <a:p>
            <a:pPr lvl="1"/>
            <a:r>
              <a:rPr lang="en-GB" sz="2400" dirty="0" smtClean="0"/>
              <a:t>Monthly </a:t>
            </a:r>
            <a:r>
              <a:rPr lang="en-GB" sz="2400" dirty="0" err="1" smtClean="0"/>
              <a:t>Umuganda</a:t>
            </a:r>
            <a:endParaRPr lang="en-GB" sz="24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Ethiopia and Malawi</a:t>
            </a:r>
            <a:endParaRPr lang="en-GB" dirty="0"/>
          </a:p>
        </p:txBody>
      </p:sp>
      <p:sp>
        <p:nvSpPr>
          <p:cNvPr id="3" name="Content Placeholder 2"/>
          <p:cNvSpPr>
            <a:spLocks noGrp="1"/>
          </p:cNvSpPr>
          <p:nvPr>
            <p:ph idx="1"/>
          </p:nvPr>
        </p:nvSpPr>
        <p:spPr/>
        <p:txBody>
          <a:bodyPr/>
          <a:lstStyle/>
          <a:p>
            <a:r>
              <a:rPr lang="en-GB" dirty="0" smtClean="0"/>
              <a:t>No top level champions</a:t>
            </a:r>
          </a:p>
          <a:p>
            <a:endParaRPr lang="en-GB" dirty="0" smtClean="0"/>
          </a:p>
          <a:p>
            <a:r>
              <a:rPr lang="en-GB" dirty="0" smtClean="0"/>
              <a:t>Ethiopian top leadership has created space for the Ministry to expand FP with strong community involvement</a:t>
            </a:r>
          </a:p>
          <a:p>
            <a:endParaRPr lang="en-GB"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marL="857250" indent="-857250"/>
            <a:r>
              <a:rPr lang="en-GB" dirty="0" smtClean="0"/>
              <a:t>Effect of </a:t>
            </a:r>
            <a:r>
              <a:rPr lang="en-US" dirty="0" smtClean="0"/>
              <a:t>political will on policy &amp; program environment</a:t>
            </a:r>
            <a:endParaRPr lang="en-GB" dirty="0"/>
          </a:p>
        </p:txBody>
      </p:sp>
      <p:grpSp>
        <p:nvGrpSpPr>
          <p:cNvPr id="18" name="Group 17"/>
          <p:cNvGrpSpPr/>
          <p:nvPr/>
        </p:nvGrpSpPr>
        <p:grpSpPr>
          <a:xfrm>
            <a:off x="821911" y="1417638"/>
            <a:ext cx="8180078" cy="5118629"/>
            <a:chOff x="821911" y="1417638"/>
            <a:chExt cx="8180078" cy="5118629"/>
          </a:xfrm>
        </p:grpSpPr>
        <p:sp>
          <p:nvSpPr>
            <p:cNvPr id="8" name="Curved Left Arrow 7"/>
            <p:cNvSpPr/>
            <p:nvPr/>
          </p:nvSpPr>
          <p:spPr>
            <a:xfrm rot="18533440">
              <a:off x="6471206" y="851438"/>
              <a:ext cx="1453554" cy="3608013"/>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sp>
          <p:nvSpPr>
            <p:cNvPr id="9" name="Rectangle 8"/>
            <p:cNvSpPr/>
            <p:nvPr/>
          </p:nvSpPr>
          <p:spPr>
            <a:xfrm>
              <a:off x="6620934" y="4144841"/>
              <a:ext cx="2065866" cy="102446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Increased  financial and technical assistance</a:t>
              </a:r>
              <a:endParaRPr lang="en-GB" dirty="0"/>
            </a:p>
          </p:txBody>
        </p:sp>
        <p:sp>
          <p:nvSpPr>
            <p:cNvPr id="10" name="Curved Left Arrow 9"/>
            <p:cNvSpPr/>
            <p:nvPr/>
          </p:nvSpPr>
          <p:spPr>
            <a:xfrm rot="5077544">
              <a:off x="5781231" y="4153379"/>
              <a:ext cx="1248796" cy="3516980"/>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sp>
          <p:nvSpPr>
            <p:cNvPr id="11" name="Rectangle 10"/>
            <p:cNvSpPr/>
            <p:nvPr/>
          </p:nvSpPr>
          <p:spPr>
            <a:xfrm>
              <a:off x="2790166" y="4767800"/>
              <a:ext cx="2153014" cy="80301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Increased access to quality services</a:t>
              </a:r>
              <a:endParaRPr lang="en-GB" dirty="0"/>
            </a:p>
          </p:txBody>
        </p:sp>
        <p:sp>
          <p:nvSpPr>
            <p:cNvPr id="12" name="Rectangle 11"/>
            <p:cNvSpPr/>
            <p:nvPr/>
          </p:nvSpPr>
          <p:spPr>
            <a:xfrm>
              <a:off x="1713660" y="3150633"/>
              <a:ext cx="2153014" cy="99420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Improved reproductive health/fertility outcomes</a:t>
              </a:r>
              <a:endParaRPr lang="en-GB" dirty="0"/>
            </a:p>
          </p:txBody>
        </p:sp>
        <p:sp>
          <p:nvSpPr>
            <p:cNvPr id="13" name="Curved Left Arrow 12"/>
            <p:cNvSpPr/>
            <p:nvPr/>
          </p:nvSpPr>
          <p:spPr>
            <a:xfrm rot="8324154">
              <a:off x="821911" y="3861162"/>
              <a:ext cx="1530606" cy="2103895"/>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sp>
          <p:nvSpPr>
            <p:cNvPr id="14" name="Curved Left Arrow 13"/>
            <p:cNvSpPr/>
            <p:nvPr/>
          </p:nvSpPr>
          <p:spPr>
            <a:xfrm rot="14986817">
              <a:off x="2486747" y="1034080"/>
              <a:ext cx="1068297" cy="2421343"/>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sp>
          <p:nvSpPr>
            <p:cNvPr id="16" name="Isosceles Triangle 15"/>
            <p:cNvSpPr/>
            <p:nvPr/>
          </p:nvSpPr>
          <p:spPr>
            <a:xfrm>
              <a:off x="3762361" y="1417638"/>
              <a:ext cx="2109743" cy="1285568"/>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Political Will </a:t>
              </a:r>
              <a:endParaRPr lang="en-GB" dirty="0"/>
            </a:p>
          </p:txBody>
        </p:sp>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857250" indent="-857250"/>
            <a:r>
              <a:rPr lang="en-GB" dirty="0" smtClean="0"/>
              <a:t>Effect of </a:t>
            </a:r>
            <a:r>
              <a:rPr lang="en-US" dirty="0" smtClean="0"/>
              <a:t>political will on policy &amp; program environment</a:t>
            </a:r>
            <a:r>
              <a:rPr lang="en-GB" dirty="0" smtClean="0"/>
              <a:t> </a:t>
            </a:r>
            <a:endParaRPr lang="en-GB" dirty="0"/>
          </a:p>
        </p:txBody>
      </p:sp>
      <p:sp>
        <p:nvSpPr>
          <p:cNvPr id="3" name="Content Placeholder 2"/>
          <p:cNvSpPr>
            <a:spLocks noGrp="1"/>
          </p:cNvSpPr>
          <p:nvPr>
            <p:ph idx="1"/>
          </p:nvPr>
        </p:nvSpPr>
        <p:spPr/>
        <p:txBody>
          <a:bodyPr/>
          <a:lstStyle/>
          <a:p>
            <a:r>
              <a:rPr lang="en-GB" dirty="0" smtClean="0"/>
              <a:t>Enabling policy and program environment</a:t>
            </a:r>
          </a:p>
          <a:p>
            <a:r>
              <a:rPr lang="en-GB" dirty="0" smtClean="0"/>
              <a:t>Increased financial and technical resources from government and development partners</a:t>
            </a:r>
          </a:p>
          <a:p>
            <a:pPr lvl="1"/>
            <a:r>
              <a:rPr lang="en-GB" dirty="0" smtClean="0"/>
              <a:t>Financing for commodities</a:t>
            </a:r>
          </a:p>
          <a:p>
            <a:pPr lvl="2"/>
            <a:r>
              <a:rPr lang="en-GB" dirty="0" smtClean="0"/>
              <a:t>Budget line for FP (Rwanda and Ethiopia)</a:t>
            </a:r>
          </a:p>
          <a:p>
            <a:pPr lvl="2"/>
            <a:r>
              <a:rPr lang="en-GB" dirty="0" smtClean="0"/>
              <a:t>Increased government expenditure on FP</a:t>
            </a:r>
          </a:p>
          <a:p>
            <a:r>
              <a:rPr lang="en-GB" dirty="0" smtClean="0"/>
              <a:t>Increased public promotion of family planning</a:t>
            </a:r>
          </a:p>
          <a:p>
            <a:pPr lvl="1"/>
            <a:r>
              <a:rPr lang="en-GB" dirty="0" smtClean="0"/>
              <a:t>President </a:t>
            </a:r>
            <a:r>
              <a:rPr lang="en-GB" dirty="0" err="1" smtClean="0"/>
              <a:t>Kagame</a:t>
            </a:r>
            <a:r>
              <a:rPr lang="en-GB" dirty="0" smtClean="0"/>
              <a:t> and </a:t>
            </a:r>
            <a:r>
              <a:rPr lang="en-GB" i="1" dirty="0" err="1" smtClean="0"/>
              <a:t>Umuganda</a:t>
            </a:r>
            <a:r>
              <a:rPr lang="en-GB" dirty="0" smtClean="0"/>
              <a:t> (community meetings) in Rwanda</a:t>
            </a:r>
          </a:p>
          <a:p>
            <a:endParaRPr lang="en-GB"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857250" indent="-857250"/>
            <a:r>
              <a:rPr lang="en-GB" dirty="0" smtClean="0"/>
              <a:t>Despite progress, challenges continue to persist</a:t>
            </a:r>
            <a:endParaRPr lang="en-GB" dirty="0"/>
          </a:p>
        </p:txBody>
      </p:sp>
      <p:sp>
        <p:nvSpPr>
          <p:cNvPr id="3" name="Content Placeholder 2"/>
          <p:cNvSpPr>
            <a:spLocks noGrp="1"/>
          </p:cNvSpPr>
          <p:nvPr>
            <p:ph idx="1"/>
          </p:nvPr>
        </p:nvSpPr>
        <p:spPr/>
        <p:txBody>
          <a:bodyPr/>
          <a:lstStyle/>
          <a:p>
            <a:r>
              <a:rPr lang="en-US" dirty="0" smtClean="0"/>
              <a:t>Sub-Saharan governments could invest more in RH/FP</a:t>
            </a:r>
          </a:p>
          <a:p>
            <a:pPr lvl="1"/>
            <a:r>
              <a:rPr lang="en-US" dirty="0" smtClean="0"/>
              <a:t>competing development priorities compounded with scarce resources</a:t>
            </a:r>
          </a:p>
          <a:p>
            <a:r>
              <a:rPr lang="en-US" dirty="0" smtClean="0"/>
              <a:t>Malawi’s total fertility rate remains high despite relatively good contraceptive use rates</a:t>
            </a:r>
          </a:p>
          <a:p>
            <a:r>
              <a:rPr lang="en-GB" dirty="0" smtClean="0"/>
              <a:t>Unmet need for family planning is still high in these countries</a:t>
            </a:r>
          </a:p>
          <a:p>
            <a:pPr lvl="1"/>
            <a:endParaRPr lang="en-GB"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857250" indent="-857250"/>
            <a:r>
              <a:rPr lang="en-GB" dirty="0" smtClean="0"/>
              <a:t>Implications for sub-Saharan African countries</a:t>
            </a:r>
            <a:endParaRPr lang="en-GB" dirty="0"/>
          </a:p>
        </p:txBody>
      </p:sp>
      <p:sp>
        <p:nvSpPr>
          <p:cNvPr id="3" name="Content Placeholder 2"/>
          <p:cNvSpPr>
            <a:spLocks noGrp="1"/>
          </p:cNvSpPr>
          <p:nvPr>
            <p:ph idx="1"/>
          </p:nvPr>
        </p:nvSpPr>
        <p:spPr/>
        <p:txBody>
          <a:bodyPr/>
          <a:lstStyle/>
          <a:p>
            <a:r>
              <a:rPr lang="en-GB" dirty="0" smtClean="0"/>
              <a:t>Generation of political will, its manifestation and impact depends on unique political, cultural and socio-economic contexts of countries</a:t>
            </a:r>
          </a:p>
          <a:p>
            <a:pPr lvl="1"/>
            <a:r>
              <a:rPr lang="en-GB" dirty="0" smtClean="0"/>
              <a:t>Ethiopia, Rwanda and Malawi are all very different</a:t>
            </a:r>
          </a:p>
          <a:p>
            <a:r>
              <a:rPr lang="en-GB" dirty="0" smtClean="0"/>
              <a:t>Contextual barriers can be overcome over  time  through sustained advocacy</a:t>
            </a:r>
          </a:p>
          <a:p>
            <a:endParaRPr lang="en-GB"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Past </a:t>
            </a:r>
            <a:r>
              <a:rPr lang="en-GB" dirty="0" err="1" smtClean="0"/>
              <a:t>pronatalist</a:t>
            </a:r>
            <a:r>
              <a:rPr lang="en-GB" dirty="0" smtClean="0"/>
              <a:t> views in Sub-Saharan Africa</a:t>
            </a:r>
            <a:endParaRPr lang="en-GB" dirty="0"/>
          </a:p>
        </p:txBody>
      </p:sp>
      <p:sp>
        <p:nvSpPr>
          <p:cNvPr id="5" name="Content Placeholder 4"/>
          <p:cNvSpPr>
            <a:spLocks noGrp="1"/>
          </p:cNvSpPr>
          <p:nvPr>
            <p:ph idx="1"/>
          </p:nvPr>
        </p:nvSpPr>
        <p:spPr>
          <a:xfrm>
            <a:off x="457200" y="1981200"/>
            <a:ext cx="8229600" cy="4144963"/>
          </a:xfrm>
        </p:spPr>
        <p:txBody>
          <a:bodyPr/>
          <a:lstStyle/>
          <a:p>
            <a:r>
              <a:rPr lang="en-US" dirty="0" smtClean="0"/>
              <a:t>Population growth and size – traditionally sensitive and contentious issues among post-independence African leaders</a:t>
            </a:r>
          </a:p>
          <a:p>
            <a:r>
              <a:rPr lang="en-US" dirty="0" smtClean="0"/>
              <a:t>They also believed they were protecting the reproductive aspirations of their constituents - to have many children</a:t>
            </a:r>
          </a:p>
          <a:p>
            <a:r>
              <a:rPr lang="en-GB" dirty="0" smtClean="0"/>
              <a:t>Link to international population conferences</a:t>
            </a:r>
            <a:endParaRPr lang="en-GB"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857250" indent="-857250">
              <a:buFont typeface="+mj-lt"/>
              <a:buAutoNum type="romanUcPeriod" startAt="6"/>
            </a:pPr>
            <a:r>
              <a:rPr lang="en-GB" dirty="0" smtClean="0"/>
              <a:t>South – South Recommendations </a:t>
            </a:r>
            <a:endParaRPr lang="en-GB" dirty="0"/>
          </a:p>
        </p:txBody>
      </p:sp>
      <p:sp>
        <p:nvSpPr>
          <p:cNvPr id="3" name="Content Placeholder 2"/>
          <p:cNvSpPr>
            <a:spLocks noGrp="1"/>
          </p:cNvSpPr>
          <p:nvPr>
            <p:ph idx="1"/>
          </p:nvPr>
        </p:nvSpPr>
        <p:spPr/>
        <p:txBody>
          <a:bodyPr/>
          <a:lstStyle/>
          <a:p>
            <a:r>
              <a:rPr lang="en-GB" dirty="0" smtClean="0"/>
              <a:t>Awareness of the unique political, cultural and socio-economic contexts and identification of policy windows</a:t>
            </a:r>
          </a:p>
          <a:p>
            <a:r>
              <a:rPr lang="en-GB" dirty="0" smtClean="0"/>
              <a:t>Involvement of actors from Ministry of Health</a:t>
            </a:r>
          </a:p>
          <a:p>
            <a:r>
              <a:rPr lang="en-GB" dirty="0" smtClean="0"/>
              <a:t>Mobilization of other key policy actors –nationals, able to lead &amp;/or add strong voice, knowledgeable &amp; passionate and able to contextualize &amp; communicate effectively</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857250" indent="-857250"/>
            <a:r>
              <a:rPr lang="en-GB" dirty="0" smtClean="0"/>
              <a:t>South – South Recommendations cont’d </a:t>
            </a:r>
            <a:endParaRPr lang="en-GB" dirty="0"/>
          </a:p>
        </p:txBody>
      </p:sp>
      <p:sp>
        <p:nvSpPr>
          <p:cNvPr id="3" name="Content Placeholder 2"/>
          <p:cNvSpPr>
            <a:spLocks noGrp="1"/>
          </p:cNvSpPr>
          <p:nvPr>
            <p:ph idx="1"/>
          </p:nvPr>
        </p:nvSpPr>
        <p:spPr>
          <a:xfrm>
            <a:off x="457200" y="2235200"/>
            <a:ext cx="8229600" cy="3890963"/>
          </a:xfrm>
        </p:spPr>
        <p:txBody>
          <a:bodyPr/>
          <a:lstStyle/>
          <a:p>
            <a:r>
              <a:rPr lang="en-GB" dirty="0" smtClean="0"/>
              <a:t>Involvement of strong institutions (established FP providers and advocates) and </a:t>
            </a:r>
            <a:r>
              <a:rPr lang="en-GB" dirty="0" err="1" smtClean="0"/>
              <a:t>CSOs</a:t>
            </a:r>
            <a:endParaRPr lang="en-GB" dirty="0" smtClean="0"/>
          </a:p>
          <a:p>
            <a:endParaRPr lang="en-GB" dirty="0" smtClean="0"/>
          </a:p>
          <a:p>
            <a:r>
              <a:rPr lang="en-GB" dirty="0" smtClean="0"/>
              <a:t>Make the case for family planning by contextualizing it</a:t>
            </a:r>
          </a:p>
          <a:p>
            <a:endParaRPr lang="en-GB"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857250" indent="-857250"/>
            <a:r>
              <a:rPr lang="en-GB" dirty="0" smtClean="0"/>
              <a:t>North – South Recommendations</a:t>
            </a:r>
            <a:endParaRPr lang="en-GB" dirty="0"/>
          </a:p>
        </p:txBody>
      </p:sp>
      <p:sp>
        <p:nvSpPr>
          <p:cNvPr id="3" name="Content Placeholder 2"/>
          <p:cNvSpPr>
            <a:spLocks noGrp="1"/>
          </p:cNvSpPr>
          <p:nvPr>
            <p:ph idx="1"/>
          </p:nvPr>
        </p:nvSpPr>
        <p:spPr/>
        <p:txBody>
          <a:bodyPr/>
          <a:lstStyle/>
          <a:p>
            <a:r>
              <a:rPr lang="en-US" dirty="0" smtClean="0"/>
              <a:t>Direct additional support for family planning and reproductive health programs in sub-Saharan Africa</a:t>
            </a:r>
          </a:p>
          <a:p>
            <a:pPr lvl="1"/>
            <a:r>
              <a:rPr lang="en-US" dirty="0" smtClean="0"/>
              <a:t>investment in reproductive health programs translates to increase in contraceptive use and decline in fertility (USAID 2011)</a:t>
            </a:r>
          </a:p>
          <a:p>
            <a:pPr lvl="1"/>
            <a:r>
              <a:rPr lang="en-US" dirty="0" smtClean="0"/>
              <a:t>African governments are responding to effects of population pressure by embracing family planning as one key tool</a:t>
            </a:r>
            <a:endParaRPr lang="en-GB"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smtClean="0"/>
              <a:t>Thank you!</a:t>
            </a:r>
            <a:endParaRPr lang="en-GB" dirty="0"/>
          </a:p>
        </p:txBody>
      </p:sp>
      <p:sp>
        <p:nvSpPr>
          <p:cNvPr id="5" name="Subtitle 4"/>
          <p:cNvSpPr>
            <a:spLocks noGrp="1"/>
          </p:cNvSpPr>
          <p:nvPr>
            <p:ph type="subTitle" idx="1"/>
          </p:nvPr>
        </p:nvSpPr>
        <p:spPr/>
        <p:txBody>
          <a:bodyPr/>
          <a:lstStyle/>
          <a:p>
            <a:endParaRPr lang="en-GB"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Political Will?</a:t>
            </a:r>
            <a:endParaRPr lang="en-GB" dirty="0"/>
          </a:p>
        </p:txBody>
      </p:sp>
      <p:sp>
        <p:nvSpPr>
          <p:cNvPr id="3" name="Content Placeholder 2"/>
          <p:cNvSpPr>
            <a:spLocks noGrp="1"/>
          </p:cNvSpPr>
          <p:nvPr>
            <p:ph idx="1"/>
          </p:nvPr>
        </p:nvSpPr>
        <p:spPr/>
        <p:txBody>
          <a:bodyPr/>
          <a:lstStyle/>
          <a:p>
            <a:pPr marL="514350" indent="-514350"/>
            <a:r>
              <a:rPr lang="en-US" dirty="0" smtClean="0"/>
              <a:t>Political will refers to the commitment and support that leaders have and exhibit towards promoting FP. </a:t>
            </a:r>
          </a:p>
          <a:p>
            <a:pPr marL="514350" indent="-514350"/>
            <a:r>
              <a:rPr lang="en-US" dirty="0" smtClean="0"/>
              <a:t>It helps create a conducive policy environment for development and prioritization of FP programs within government and by development partners. </a:t>
            </a:r>
          </a:p>
          <a:p>
            <a:pPr marL="1314450" lvl="2" indent="-514350"/>
            <a:r>
              <a:rPr lang="en-US" dirty="0" smtClean="0"/>
              <a:t>Leaders can also play a big role in generating demand for FP by changing negative attitudes that ordinary people may have about FP and family limitation.</a:t>
            </a:r>
            <a:endParaRPr lang="en-GB"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Case studies</a:t>
            </a:r>
            <a:endParaRPr lang="en-GB" dirty="0"/>
          </a:p>
        </p:txBody>
      </p:sp>
      <p:sp>
        <p:nvSpPr>
          <p:cNvPr id="5" name="Text Placeholder 4"/>
          <p:cNvSpPr>
            <a:spLocks noGrp="1"/>
          </p:cNvSpPr>
          <p:nvPr>
            <p:ph type="body" idx="1"/>
          </p:nvPr>
        </p:nvSpPr>
        <p:spPr/>
        <p:txBody>
          <a:bodyPr/>
          <a:lstStyle/>
          <a:p>
            <a:r>
              <a:rPr lang="en-GB" sz="2800" dirty="0" smtClean="0"/>
              <a:t>Ethiopia, Rwanda and Malawi</a:t>
            </a:r>
            <a:endParaRPr lang="en-GB" sz="28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bwMode="auto">
          <a:xfrm>
            <a:off x="457200" y="42414"/>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Trends in contraceptive use among married</a:t>
            </a:r>
            <a:r>
              <a:rPr kumimoji="0" lang="en-US" sz="4400" b="0" i="0" u="none" strike="noStrike" kern="1200" cap="none" spc="0" normalizeH="0" noProof="0" dirty="0" smtClean="0">
                <a:ln>
                  <a:noFill/>
                </a:ln>
                <a:solidFill>
                  <a:schemeClr val="tx1"/>
                </a:solidFill>
                <a:effectLst/>
                <a:uLnTx/>
                <a:uFillTx/>
                <a:latin typeface="+mj-lt"/>
                <a:ea typeface="+mj-ea"/>
                <a:cs typeface="+mj-cs"/>
              </a:rPr>
              <a:t> women</a:t>
            </a:r>
            <a:r>
              <a:rPr kumimoji="0" lang="en-US" sz="4400" b="0" i="0" u="none" strike="noStrike" kern="1200" cap="none" spc="0" normalizeH="0" baseline="0" noProof="0" dirty="0" smtClean="0">
                <a:ln>
                  <a:noFill/>
                </a:ln>
                <a:solidFill>
                  <a:schemeClr val="tx1"/>
                </a:solidFill>
                <a:effectLst/>
                <a:uLnTx/>
                <a:uFillTx/>
                <a:latin typeface="+mj-lt"/>
                <a:ea typeface="+mj-ea"/>
                <a:cs typeface="+mj-cs"/>
              </a:rPr>
              <a:t> </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15" name="TextBox 14"/>
          <p:cNvSpPr txBox="1"/>
          <p:nvPr/>
        </p:nvSpPr>
        <p:spPr>
          <a:xfrm rot="16200000">
            <a:off x="-322129" y="3472655"/>
            <a:ext cx="1394292" cy="461665"/>
          </a:xfrm>
          <a:prstGeom prst="rect">
            <a:avLst/>
          </a:prstGeom>
          <a:noFill/>
        </p:spPr>
        <p:txBody>
          <a:bodyPr wrap="none" rtlCol="0">
            <a:spAutoFit/>
          </a:bodyPr>
          <a:lstStyle/>
          <a:p>
            <a:r>
              <a:rPr lang="en-US" sz="2400" dirty="0" smtClean="0">
                <a:latin typeface="+mn-lt"/>
              </a:rPr>
              <a:t>% uptake </a:t>
            </a:r>
            <a:endParaRPr lang="en-US" sz="2400" dirty="0">
              <a:latin typeface="+mn-lt"/>
            </a:endParaRPr>
          </a:p>
        </p:txBody>
      </p:sp>
      <p:grpSp>
        <p:nvGrpSpPr>
          <p:cNvPr id="4" name="Group 46"/>
          <p:cNvGrpSpPr/>
          <p:nvPr/>
        </p:nvGrpSpPr>
        <p:grpSpPr>
          <a:xfrm>
            <a:off x="638631" y="1654628"/>
            <a:ext cx="8286715" cy="4528457"/>
            <a:chOff x="769257" y="1611086"/>
            <a:chExt cx="8286715" cy="4528457"/>
          </a:xfrm>
        </p:grpSpPr>
        <p:graphicFrame>
          <p:nvGraphicFramePr>
            <p:cNvPr id="3" name="Chart 2"/>
            <p:cNvGraphicFramePr/>
            <p:nvPr/>
          </p:nvGraphicFramePr>
          <p:xfrm>
            <a:off x="769257" y="1611086"/>
            <a:ext cx="7917542" cy="4528457"/>
          </p:xfrm>
          <a:graphic>
            <a:graphicData uri="http://schemas.openxmlformats.org/drawingml/2006/chart">
              <c:chart xmlns:c="http://schemas.openxmlformats.org/drawingml/2006/chart" xmlns:r="http://schemas.openxmlformats.org/officeDocument/2006/relationships" r:id="rId3"/>
            </a:graphicData>
          </a:graphic>
        </p:graphicFrame>
        <p:cxnSp>
          <p:nvCxnSpPr>
            <p:cNvPr id="5" name="Straight Connector 4"/>
            <p:cNvCxnSpPr/>
            <p:nvPr/>
          </p:nvCxnSpPr>
          <p:spPr>
            <a:xfrm>
              <a:off x="1876655" y="4371975"/>
              <a:ext cx="2612572" cy="478971"/>
            </a:xfrm>
            <a:prstGeom prst="line">
              <a:avLst/>
            </a:prstGeom>
            <a:ln>
              <a:solidFill>
                <a:srgbClr val="FF0000"/>
              </a:solidFill>
            </a:ln>
          </p:spPr>
          <p:style>
            <a:lnRef idx="1">
              <a:schemeClr val="accent6"/>
            </a:lnRef>
            <a:fillRef idx="0">
              <a:schemeClr val="accent6"/>
            </a:fillRef>
            <a:effectRef idx="0">
              <a:schemeClr val="accent6"/>
            </a:effectRef>
            <a:fontRef idx="minor">
              <a:schemeClr val="tx1"/>
            </a:fontRef>
          </p:style>
        </p:cxnSp>
        <p:cxnSp>
          <p:nvCxnSpPr>
            <p:cNvPr id="11" name="Straight Connector 10"/>
            <p:cNvCxnSpPr/>
            <p:nvPr/>
          </p:nvCxnSpPr>
          <p:spPr>
            <a:xfrm rot="5400000" flipH="1" flipV="1">
              <a:off x="6895041" y="2535546"/>
              <a:ext cx="976392" cy="629551"/>
            </a:xfrm>
            <a:prstGeom prst="line">
              <a:avLst/>
            </a:prstGeom>
            <a:ln>
              <a:solidFill>
                <a:srgbClr val="FF0000"/>
              </a:solidFill>
            </a:ln>
          </p:spPr>
          <p:style>
            <a:lnRef idx="1">
              <a:schemeClr val="accent6"/>
            </a:lnRef>
            <a:fillRef idx="0">
              <a:schemeClr val="accent6"/>
            </a:fillRef>
            <a:effectRef idx="0">
              <a:schemeClr val="accent6"/>
            </a:effectRef>
            <a:fontRef idx="minor">
              <a:schemeClr val="tx1"/>
            </a:fontRef>
          </p:style>
        </p:cxnSp>
        <p:cxnSp>
          <p:nvCxnSpPr>
            <p:cNvPr id="13" name="Straight Connector 12"/>
            <p:cNvCxnSpPr/>
            <p:nvPr/>
          </p:nvCxnSpPr>
          <p:spPr>
            <a:xfrm flipV="1">
              <a:off x="1809973" y="3723699"/>
              <a:ext cx="2645913" cy="355599"/>
            </a:xfrm>
            <a:prstGeom prst="line">
              <a:avLst/>
            </a:prstGeom>
            <a:ln>
              <a:solidFill>
                <a:srgbClr val="00B050"/>
              </a:solidFill>
            </a:ln>
            <a:effectLst/>
          </p:spPr>
          <p:style>
            <a:lnRef idx="1">
              <a:schemeClr val="dk1"/>
            </a:lnRef>
            <a:fillRef idx="0">
              <a:schemeClr val="dk1"/>
            </a:fillRef>
            <a:effectRef idx="0">
              <a:schemeClr val="dk1"/>
            </a:effectRef>
            <a:fontRef idx="minor">
              <a:schemeClr val="tx1"/>
            </a:fontRef>
          </p:style>
        </p:cxnSp>
        <p:cxnSp>
          <p:nvCxnSpPr>
            <p:cNvPr id="19" name="Straight Connector 18"/>
            <p:cNvCxnSpPr/>
            <p:nvPr/>
          </p:nvCxnSpPr>
          <p:spPr>
            <a:xfrm flipV="1">
              <a:off x="4455886" y="3607583"/>
              <a:ext cx="1306285" cy="116116"/>
            </a:xfrm>
            <a:prstGeom prst="line">
              <a:avLst/>
            </a:prstGeom>
            <a:ln>
              <a:solidFill>
                <a:srgbClr val="00B050"/>
              </a:solidFill>
            </a:ln>
          </p:spPr>
          <p:style>
            <a:lnRef idx="1">
              <a:schemeClr val="accent6"/>
            </a:lnRef>
            <a:fillRef idx="0">
              <a:schemeClr val="accent6"/>
            </a:fillRef>
            <a:effectRef idx="0">
              <a:schemeClr val="accent6"/>
            </a:effectRef>
            <a:fontRef idx="minor">
              <a:schemeClr val="tx1"/>
            </a:fontRef>
          </p:style>
        </p:cxnSp>
        <p:cxnSp>
          <p:nvCxnSpPr>
            <p:cNvPr id="22" name="Straight Connector 21"/>
            <p:cNvCxnSpPr/>
            <p:nvPr/>
          </p:nvCxnSpPr>
          <p:spPr>
            <a:xfrm flipV="1">
              <a:off x="5724070" y="2733675"/>
              <a:ext cx="1973943" cy="873908"/>
            </a:xfrm>
            <a:prstGeom prst="line">
              <a:avLst/>
            </a:prstGeom>
            <a:ln>
              <a:solidFill>
                <a:srgbClr val="00B050"/>
              </a:solidFill>
            </a:ln>
          </p:spPr>
          <p:style>
            <a:lnRef idx="1">
              <a:schemeClr val="accent3"/>
            </a:lnRef>
            <a:fillRef idx="0">
              <a:schemeClr val="accent3"/>
            </a:fillRef>
            <a:effectRef idx="0">
              <a:schemeClr val="accent3"/>
            </a:effectRef>
            <a:fontRef idx="minor">
              <a:schemeClr val="tx1"/>
            </a:fontRef>
          </p:style>
        </p:cxnSp>
        <p:cxnSp>
          <p:nvCxnSpPr>
            <p:cNvPr id="46" name="Straight Connector 45"/>
            <p:cNvCxnSpPr/>
            <p:nvPr/>
          </p:nvCxnSpPr>
          <p:spPr>
            <a:xfrm flipV="1">
              <a:off x="4489227" y="4547843"/>
              <a:ext cx="1606773" cy="303103"/>
            </a:xfrm>
            <a:prstGeom prst="line">
              <a:avLst/>
            </a:prstGeom>
            <a:ln>
              <a:solidFill>
                <a:srgbClr val="FF0000"/>
              </a:solidFill>
            </a:ln>
          </p:spPr>
          <p:style>
            <a:lnRef idx="1">
              <a:schemeClr val="accent6"/>
            </a:lnRef>
            <a:fillRef idx="0">
              <a:schemeClr val="accent6"/>
            </a:fillRef>
            <a:effectRef idx="0">
              <a:schemeClr val="accent6"/>
            </a:effectRef>
            <a:fontRef idx="minor">
              <a:schemeClr val="tx1"/>
            </a:fontRef>
          </p:style>
        </p:cxnSp>
        <p:cxnSp>
          <p:nvCxnSpPr>
            <p:cNvPr id="48" name="Straight Connector 47"/>
            <p:cNvCxnSpPr/>
            <p:nvPr/>
          </p:nvCxnSpPr>
          <p:spPr>
            <a:xfrm rot="5400000" flipH="1" flipV="1">
              <a:off x="5977567" y="3456950"/>
              <a:ext cx="1209326" cy="972460"/>
            </a:xfrm>
            <a:prstGeom prst="line">
              <a:avLst/>
            </a:prstGeom>
            <a:ln>
              <a:solidFill>
                <a:srgbClr val="FF0000"/>
              </a:solidFill>
            </a:ln>
          </p:spPr>
          <p:style>
            <a:lnRef idx="1">
              <a:schemeClr val="accent6"/>
            </a:lnRef>
            <a:fillRef idx="0">
              <a:schemeClr val="accent6"/>
            </a:fillRef>
            <a:effectRef idx="0">
              <a:schemeClr val="accent6"/>
            </a:effectRef>
            <a:fontRef idx="minor">
              <a:schemeClr val="tx1"/>
            </a:fontRef>
          </p:style>
        </p:cxnSp>
        <p:sp>
          <p:nvSpPr>
            <p:cNvPr id="30" name="TextBox 29"/>
            <p:cNvSpPr txBox="1"/>
            <p:nvPr/>
          </p:nvSpPr>
          <p:spPr>
            <a:xfrm>
              <a:off x="7242092" y="1948937"/>
              <a:ext cx="1043171" cy="400110"/>
            </a:xfrm>
            <a:prstGeom prst="rect">
              <a:avLst/>
            </a:prstGeom>
            <a:noFill/>
          </p:spPr>
          <p:txBody>
            <a:bodyPr wrap="none" rtlCol="0">
              <a:spAutoFit/>
            </a:bodyPr>
            <a:lstStyle/>
            <a:p>
              <a:r>
                <a:rPr lang="en-US" sz="2000" b="1" dirty="0" smtClean="0">
                  <a:solidFill>
                    <a:srgbClr val="FF0000"/>
                  </a:solidFill>
                  <a:latin typeface="+mj-lt"/>
                </a:rPr>
                <a:t>Rwanda</a:t>
              </a:r>
              <a:endParaRPr lang="en-US" sz="2000" b="1" dirty="0">
                <a:solidFill>
                  <a:srgbClr val="FF0000"/>
                </a:solidFill>
                <a:latin typeface="+mj-lt"/>
              </a:endParaRPr>
            </a:p>
          </p:txBody>
        </p:sp>
        <p:sp>
          <p:nvSpPr>
            <p:cNvPr id="32" name="TextBox 31"/>
            <p:cNvSpPr txBox="1"/>
            <p:nvPr/>
          </p:nvSpPr>
          <p:spPr>
            <a:xfrm>
              <a:off x="7996643" y="3839809"/>
              <a:ext cx="1059329" cy="400110"/>
            </a:xfrm>
            <a:prstGeom prst="rect">
              <a:avLst/>
            </a:prstGeom>
            <a:noFill/>
          </p:spPr>
          <p:txBody>
            <a:bodyPr wrap="none" rtlCol="0">
              <a:spAutoFit/>
            </a:bodyPr>
            <a:lstStyle/>
            <a:p>
              <a:r>
                <a:rPr lang="en-US" sz="2000" b="1" dirty="0" smtClean="0">
                  <a:latin typeface="+mn-lt"/>
                </a:rPr>
                <a:t>Ethiopia</a:t>
              </a:r>
              <a:endParaRPr lang="en-US" sz="2000" b="1" dirty="0">
                <a:latin typeface="+mn-lt"/>
              </a:endParaRPr>
            </a:p>
          </p:txBody>
        </p:sp>
        <p:sp>
          <p:nvSpPr>
            <p:cNvPr id="45" name="TextBox 44"/>
            <p:cNvSpPr txBox="1"/>
            <p:nvPr/>
          </p:nvSpPr>
          <p:spPr>
            <a:xfrm>
              <a:off x="8031171" y="2533620"/>
              <a:ext cx="976165" cy="400110"/>
            </a:xfrm>
            <a:prstGeom prst="rect">
              <a:avLst/>
            </a:prstGeom>
            <a:noFill/>
          </p:spPr>
          <p:txBody>
            <a:bodyPr wrap="none" rtlCol="0">
              <a:spAutoFit/>
            </a:bodyPr>
            <a:lstStyle/>
            <a:p>
              <a:r>
                <a:rPr lang="en-US" sz="2000" b="1" dirty="0" smtClean="0">
                  <a:solidFill>
                    <a:srgbClr val="00B050"/>
                  </a:solidFill>
                  <a:latin typeface="+mn-lt"/>
                </a:rPr>
                <a:t>Malawi</a:t>
              </a:r>
              <a:endParaRPr lang="en-US" sz="2000" b="1" dirty="0">
                <a:solidFill>
                  <a:srgbClr val="00B050"/>
                </a:solidFill>
                <a:latin typeface="+mn-lt"/>
              </a:endParaRPr>
            </a:p>
          </p:txBody>
        </p:sp>
      </p:grpSp>
      <p:sp>
        <p:nvSpPr>
          <p:cNvPr id="49" name="TextBox 48"/>
          <p:cNvSpPr txBox="1"/>
          <p:nvPr/>
        </p:nvSpPr>
        <p:spPr>
          <a:xfrm>
            <a:off x="4523069" y="6234668"/>
            <a:ext cx="790922" cy="461665"/>
          </a:xfrm>
          <a:prstGeom prst="rect">
            <a:avLst/>
          </a:prstGeom>
          <a:noFill/>
        </p:spPr>
        <p:txBody>
          <a:bodyPr wrap="none" rtlCol="0">
            <a:spAutoFit/>
          </a:bodyPr>
          <a:lstStyle/>
          <a:p>
            <a:r>
              <a:rPr lang="en-US" sz="2400" dirty="0" smtClean="0">
                <a:latin typeface="+mn-lt"/>
              </a:rPr>
              <a:t>Year </a:t>
            </a:r>
            <a:endParaRPr lang="en-US" sz="2400" dirty="0">
              <a:latin typeface="+mn-l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Trends in Total Fertility Rate and Contraceptive Use</a:t>
            </a:r>
            <a:endParaRPr lang="en-GB" dirty="0"/>
          </a:p>
        </p:txBody>
      </p:sp>
      <p:graphicFrame>
        <p:nvGraphicFramePr>
          <p:cNvPr id="7" name="Table 6"/>
          <p:cNvGraphicFramePr>
            <a:graphicFrameLocks noGrp="1"/>
          </p:cNvGraphicFramePr>
          <p:nvPr/>
        </p:nvGraphicFramePr>
        <p:xfrm>
          <a:off x="457199" y="1847854"/>
          <a:ext cx="8229602" cy="4152896"/>
        </p:xfrm>
        <a:graphic>
          <a:graphicData uri="http://schemas.openxmlformats.org/drawingml/2006/table">
            <a:tbl>
              <a:tblPr/>
              <a:tblGrid>
                <a:gridCol w="1018095"/>
                <a:gridCol w="1781665"/>
                <a:gridCol w="2714921"/>
                <a:gridCol w="2714921"/>
              </a:tblGrid>
              <a:tr h="950663">
                <a:tc>
                  <a:txBody>
                    <a:bodyPr/>
                    <a:lstStyle/>
                    <a:p>
                      <a:pPr algn="ctr" fontAlgn="b"/>
                      <a:r>
                        <a:rPr lang="en-GB" sz="2000" b="1" i="0" u="none" strike="noStrike" dirty="0">
                          <a:solidFill>
                            <a:srgbClr val="000000"/>
                          </a:solidFill>
                          <a:latin typeface="Calibri"/>
                        </a:rPr>
                        <a:t>Country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2000" b="1" i="0" u="none" strike="noStrike" dirty="0">
                          <a:solidFill>
                            <a:srgbClr val="000000"/>
                          </a:solidFill>
                          <a:latin typeface="Calibri"/>
                        </a:rPr>
                        <a:t>Year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2000" b="1" i="0" u="none" strike="noStrike" dirty="0">
                          <a:solidFill>
                            <a:srgbClr val="000000"/>
                          </a:solidFill>
                          <a:latin typeface="Calibri"/>
                        </a:rPr>
                        <a:t>Total fertility rate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2000" b="1" i="0" u="none" strike="noStrike" dirty="0">
                          <a:solidFill>
                            <a:srgbClr val="000000"/>
                          </a:solidFill>
                          <a:latin typeface="Calibri"/>
                        </a:rPr>
                        <a:t>Contraceptive prevalence rate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0244">
                <a:tc rowSpan="3">
                  <a:txBody>
                    <a:bodyPr/>
                    <a:lstStyle/>
                    <a:p>
                      <a:pPr algn="ctr" fontAlgn="b"/>
                      <a:r>
                        <a:rPr lang="en-GB" sz="2000" b="0" i="0" u="none" strike="noStrike">
                          <a:solidFill>
                            <a:srgbClr val="000000"/>
                          </a:solidFill>
                          <a:latin typeface="Calibri"/>
                        </a:rPr>
                        <a:t>Ethiopia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2000" b="0" i="0" u="none" strike="noStrike">
                          <a:solidFill>
                            <a:srgbClr val="000000"/>
                          </a:solidFill>
                          <a:latin typeface="Calibri"/>
                        </a:rPr>
                        <a:t>1990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2000" b="0" i="0" u="none" strike="noStrike">
                          <a:solidFill>
                            <a:srgbClr val="000000"/>
                          </a:solidFill>
                          <a:latin typeface="Calibri"/>
                        </a:rPr>
                        <a:t>6.4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2000" b="0" i="0" u="none" strike="noStrike" dirty="0">
                          <a:solidFill>
                            <a:srgbClr val="000000"/>
                          </a:solidFill>
                          <a:latin typeface="Calibri"/>
                        </a:rPr>
                        <a:t>2.9</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0244">
                <a:tc vMerge="1">
                  <a:txBody>
                    <a:bodyPr/>
                    <a:lstStyle/>
                    <a:p>
                      <a:endParaRPr lang="en-GB"/>
                    </a:p>
                  </a:txBody>
                  <a:tcPr/>
                </a:tc>
                <a:tc>
                  <a:txBody>
                    <a:bodyPr/>
                    <a:lstStyle/>
                    <a:p>
                      <a:pPr algn="ctr" fontAlgn="t"/>
                      <a:r>
                        <a:rPr lang="en-GB" sz="2000" b="0" i="0" u="none" strike="noStrike">
                          <a:solidFill>
                            <a:srgbClr val="000000"/>
                          </a:solidFill>
                          <a:latin typeface="Calibri"/>
                        </a:rPr>
                        <a:t>2000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2000" b="0" i="0" u="none" strike="noStrike">
                          <a:solidFill>
                            <a:srgbClr val="000000"/>
                          </a:solidFill>
                          <a:latin typeface="Calibri"/>
                        </a:rPr>
                        <a:t>5.9</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2000" b="0" i="0" u="none" strike="noStrike" dirty="0">
                          <a:solidFill>
                            <a:srgbClr val="000000"/>
                          </a:solidFill>
                          <a:latin typeface="Calibri"/>
                        </a:rPr>
                        <a:t>6.3</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0244">
                <a:tc vMerge="1">
                  <a:txBody>
                    <a:bodyPr/>
                    <a:lstStyle/>
                    <a:p>
                      <a:endParaRPr lang="en-GB"/>
                    </a:p>
                  </a:txBody>
                  <a:tcPr/>
                </a:tc>
                <a:tc>
                  <a:txBody>
                    <a:bodyPr/>
                    <a:lstStyle/>
                    <a:p>
                      <a:pPr algn="ctr" fontAlgn="t"/>
                      <a:r>
                        <a:rPr lang="en-GB" sz="2000" b="0" i="0" u="none" strike="noStrike">
                          <a:solidFill>
                            <a:srgbClr val="000000"/>
                          </a:solidFill>
                          <a:latin typeface="Calibri"/>
                        </a:rPr>
                        <a:t>2011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2000" b="0" i="0" u="none" strike="noStrike">
                          <a:solidFill>
                            <a:srgbClr val="000000"/>
                          </a:solidFill>
                          <a:latin typeface="Calibri"/>
                        </a:rPr>
                        <a:t>4.8</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2000" b="0" i="0" u="none" strike="noStrike" dirty="0">
                          <a:solidFill>
                            <a:srgbClr val="000000"/>
                          </a:solidFill>
                          <a:latin typeface="Calibri"/>
                        </a:rPr>
                        <a:t>27.3</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0244">
                <a:tc rowSpan="3">
                  <a:txBody>
                    <a:bodyPr/>
                    <a:lstStyle/>
                    <a:p>
                      <a:pPr algn="ctr" fontAlgn="b"/>
                      <a:r>
                        <a:rPr lang="en-GB" sz="2000" b="0" i="0" u="none" strike="noStrike">
                          <a:solidFill>
                            <a:srgbClr val="000000"/>
                          </a:solidFill>
                          <a:latin typeface="Calibri"/>
                        </a:rPr>
                        <a:t>Malawi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2000" b="0" i="0" u="none" strike="noStrike">
                          <a:solidFill>
                            <a:srgbClr val="000000"/>
                          </a:solidFill>
                          <a:latin typeface="Calibri"/>
                        </a:rPr>
                        <a:t>1992</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2000" b="0" i="0" u="none" strike="noStrike">
                          <a:solidFill>
                            <a:srgbClr val="000000"/>
                          </a:solidFill>
                          <a:latin typeface="Calibri"/>
                        </a:rPr>
                        <a:t>6.7</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2000" b="0" i="0" u="none" strike="noStrike" dirty="0">
                          <a:solidFill>
                            <a:srgbClr val="000000"/>
                          </a:solidFill>
                          <a:latin typeface="Calibri"/>
                        </a:rPr>
                        <a:t>7.4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0244">
                <a:tc vMerge="1">
                  <a:txBody>
                    <a:bodyPr/>
                    <a:lstStyle/>
                    <a:p>
                      <a:endParaRPr lang="en-GB"/>
                    </a:p>
                  </a:txBody>
                  <a:tcPr/>
                </a:tc>
                <a:tc>
                  <a:txBody>
                    <a:bodyPr/>
                    <a:lstStyle/>
                    <a:p>
                      <a:pPr algn="ctr" fontAlgn="t"/>
                      <a:r>
                        <a:rPr lang="en-GB" sz="2000" b="0" i="0" u="none" strike="noStrike">
                          <a:solidFill>
                            <a:srgbClr val="000000"/>
                          </a:solidFill>
                          <a:latin typeface="Calibri"/>
                        </a:rPr>
                        <a:t>2000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2000" b="0" i="0" u="none" strike="noStrike">
                          <a:solidFill>
                            <a:srgbClr val="000000"/>
                          </a:solidFill>
                          <a:latin typeface="Calibri"/>
                        </a:rPr>
                        <a:t>6.3</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2000" b="0" i="0" u="none" strike="noStrike" dirty="0">
                          <a:solidFill>
                            <a:srgbClr val="000000"/>
                          </a:solidFill>
                          <a:latin typeface="Calibri"/>
                        </a:rPr>
                        <a:t>26.1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0244">
                <a:tc vMerge="1">
                  <a:txBody>
                    <a:bodyPr/>
                    <a:lstStyle/>
                    <a:p>
                      <a:endParaRPr lang="en-GB"/>
                    </a:p>
                  </a:txBody>
                  <a:tcPr/>
                </a:tc>
                <a:tc>
                  <a:txBody>
                    <a:bodyPr/>
                    <a:lstStyle/>
                    <a:p>
                      <a:pPr algn="ctr" fontAlgn="t"/>
                      <a:r>
                        <a:rPr lang="en-GB" sz="2000" b="0" i="0" u="none" strike="noStrike">
                          <a:solidFill>
                            <a:srgbClr val="000000"/>
                          </a:solidFill>
                          <a:latin typeface="Calibri"/>
                        </a:rPr>
                        <a:t>2010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2000" b="0" i="0" u="none" strike="noStrike">
                          <a:solidFill>
                            <a:srgbClr val="000000"/>
                          </a:solidFill>
                          <a:latin typeface="Calibri"/>
                        </a:rPr>
                        <a:t>5.7</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2000" b="0" i="0" u="none" strike="noStrike" dirty="0">
                          <a:solidFill>
                            <a:srgbClr val="000000"/>
                          </a:solidFill>
                          <a:latin typeface="Calibri"/>
                        </a:rPr>
                        <a:t>42.2</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6923">
                <a:tc rowSpan="3">
                  <a:txBody>
                    <a:bodyPr/>
                    <a:lstStyle/>
                    <a:p>
                      <a:pPr algn="ctr" fontAlgn="b"/>
                      <a:r>
                        <a:rPr lang="en-GB" sz="2000" b="0" i="0" u="none" strike="noStrike">
                          <a:solidFill>
                            <a:srgbClr val="000000"/>
                          </a:solidFill>
                          <a:latin typeface="Calibri"/>
                        </a:rPr>
                        <a:t>Rwanda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2000" b="0" i="0" u="none" strike="noStrike">
                          <a:solidFill>
                            <a:srgbClr val="000000"/>
                          </a:solidFill>
                          <a:latin typeface="Calibri"/>
                        </a:rPr>
                        <a:t>1992</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2000" b="0" i="0" u="none" strike="noStrike">
                          <a:solidFill>
                            <a:srgbClr val="000000"/>
                          </a:solidFill>
                          <a:latin typeface="Calibri"/>
                        </a:rPr>
                        <a:t>6.2</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2000" b="0" i="0" u="none" strike="noStrike" dirty="0">
                          <a:solidFill>
                            <a:srgbClr val="000000"/>
                          </a:solidFill>
                          <a:latin typeface="Calibri"/>
                        </a:rPr>
                        <a:t>12.9</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6923">
                <a:tc vMerge="1">
                  <a:txBody>
                    <a:bodyPr/>
                    <a:lstStyle/>
                    <a:p>
                      <a:endParaRPr lang="en-GB"/>
                    </a:p>
                  </a:txBody>
                  <a:tcPr/>
                </a:tc>
                <a:tc>
                  <a:txBody>
                    <a:bodyPr/>
                    <a:lstStyle/>
                    <a:p>
                      <a:pPr algn="ctr" fontAlgn="t"/>
                      <a:r>
                        <a:rPr lang="en-GB" sz="2000" b="0" i="0" u="none" strike="noStrike">
                          <a:solidFill>
                            <a:srgbClr val="000000"/>
                          </a:solidFill>
                          <a:latin typeface="Calibri"/>
                        </a:rPr>
                        <a:t>2000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2000" b="0" i="0" u="none" strike="noStrike">
                          <a:solidFill>
                            <a:srgbClr val="000000"/>
                          </a:solidFill>
                          <a:latin typeface="Calibri"/>
                        </a:rPr>
                        <a:t>5.8</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2000" b="0" i="0" u="none" strike="noStrike" dirty="0">
                          <a:solidFill>
                            <a:srgbClr val="000000"/>
                          </a:solidFill>
                          <a:latin typeface="Calibri"/>
                        </a:rPr>
                        <a:t>4.3</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6923">
                <a:tc vMerge="1">
                  <a:txBody>
                    <a:bodyPr/>
                    <a:lstStyle/>
                    <a:p>
                      <a:endParaRPr lang="en-GB"/>
                    </a:p>
                  </a:txBody>
                  <a:tcPr/>
                </a:tc>
                <a:tc>
                  <a:txBody>
                    <a:bodyPr/>
                    <a:lstStyle/>
                    <a:p>
                      <a:pPr algn="ctr" fontAlgn="t"/>
                      <a:r>
                        <a:rPr lang="en-GB" sz="2000" b="0" i="0" u="none" strike="noStrike">
                          <a:solidFill>
                            <a:srgbClr val="000000"/>
                          </a:solidFill>
                          <a:latin typeface="Calibri"/>
                        </a:rPr>
                        <a:t>2010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2000" b="0" i="0" u="none" strike="noStrike">
                          <a:solidFill>
                            <a:srgbClr val="000000"/>
                          </a:solidFill>
                          <a:latin typeface="Calibri"/>
                        </a:rPr>
                        <a:t>4.6</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2000" b="0" i="0" u="none" strike="noStrike" dirty="0">
                          <a:solidFill>
                            <a:srgbClr val="000000"/>
                          </a:solidFill>
                          <a:latin typeface="Calibri"/>
                        </a:rPr>
                        <a:t>45.1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Case Study Objectives</a:t>
            </a:r>
            <a:endParaRPr lang="en-GB" dirty="0"/>
          </a:p>
        </p:txBody>
      </p:sp>
      <p:sp>
        <p:nvSpPr>
          <p:cNvPr id="3" name="Content Placeholder 2"/>
          <p:cNvSpPr>
            <a:spLocks noGrp="1"/>
          </p:cNvSpPr>
          <p:nvPr>
            <p:ph idx="1"/>
          </p:nvPr>
        </p:nvSpPr>
        <p:spPr>
          <a:xfrm>
            <a:off x="457200" y="1417638"/>
            <a:ext cx="8229600" cy="4708525"/>
          </a:xfrm>
        </p:spPr>
        <p:txBody>
          <a:bodyPr/>
          <a:lstStyle/>
          <a:p>
            <a:r>
              <a:rPr lang="en-US" dirty="0" smtClean="0"/>
              <a:t>To examine factors that have propelled the change in attitudes of some political leaders to champion family planning</a:t>
            </a:r>
          </a:p>
          <a:p>
            <a:endParaRPr lang="en-US" dirty="0" smtClean="0"/>
          </a:p>
          <a:p>
            <a:r>
              <a:rPr lang="en-US" dirty="0" smtClean="0"/>
              <a:t>To assess how such political will has manifested in different contexts</a:t>
            </a:r>
          </a:p>
          <a:p>
            <a:endParaRPr lang="en-US" dirty="0" smtClean="0"/>
          </a:p>
          <a:p>
            <a:r>
              <a:rPr lang="en-US" dirty="0" smtClean="0"/>
              <a:t>To explore how political will affects the policy and program environment.</a:t>
            </a:r>
            <a:endParaRPr lang="en-GB"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marL="857250" indent="-857250"/>
            <a:r>
              <a:rPr lang="en-GB" dirty="0" smtClean="0"/>
              <a:t>How political will was generated</a:t>
            </a:r>
            <a:endParaRPr lang="en-GB" dirty="0"/>
          </a:p>
        </p:txBody>
      </p:sp>
      <p:sp>
        <p:nvSpPr>
          <p:cNvPr id="18" name="Content Placeholder 17"/>
          <p:cNvSpPr>
            <a:spLocks noGrp="1"/>
          </p:cNvSpPr>
          <p:nvPr>
            <p:ph idx="1"/>
          </p:nvPr>
        </p:nvSpPr>
        <p:spPr/>
        <p:txBody>
          <a:bodyPr/>
          <a:lstStyle/>
          <a:p>
            <a:r>
              <a:rPr lang="en-GB" dirty="0" smtClean="0"/>
              <a:t>Evidence on:</a:t>
            </a:r>
          </a:p>
          <a:p>
            <a:pPr lvl="1"/>
            <a:r>
              <a:rPr lang="en-GB" dirty="0" smtClean="0"/>
              <a:t>Preference for fewer children and demand for family planning</a:t>
            </a:r>
          </a:p>
          <a:p>
            <a:pPr lvl="1"/>
            <a:r>
              <a:rPr lang="en-GB" dirty="0" smtClean="0"/>
              <a:t>The link between maternal and child health under the MDG framework</a:t>
            </a:r>
          </a:p>
          <a:p>
            <a:pPr lvl="1"/>
            <a:r>
              <a:rPr lang="en-GB" dirty="0" smtClean="0"/>
              <a:t>The decline of economic performance</a:t>
            </a:r>
          </a:p>
          <a:p>
            <a:pPr lvl="2"/>
            <a:r>
              <a:rPr lang="en-GB" dirty="0" smtClean="0"/>
              <a:t>gap between population growth rates and economic growth rate; cannot alleviate poverty with growing poor population</a:t>
            </a:r>
            <a:endParaRPr lang="en-GB"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11368</TotalTime>
  <Words>2621</Words>
  <Application>Microsoft Office PowerPoint</Application>
  <PresentationFormat>On-screen Show (4:3)</PresentationFormat>
  <Paragraphs>403</Paragraphs>
  <Slides>33</Slides>
  <Notes>19</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PowerPoint Presentation</vt:lpstr>
      <vt:lpstr>Outline </vt:lpstr>
      <vt:lpstr>Past pronatalist views in Sub-Saharan Africa</vt:lpstr>
      <vt:lpstr>What is Political Will?</vt:lpstr>
      <vt:lpstr>Case studies</vt:lpstr>
      <vt:lpstr>PowerPoint Presentation</vt:lpstr>
      <vt:lpstr>Trends in Total Fertility Rate and Contraceptive Use</vt:lpstr>
      <vt:lpstr>Case Study Objectives</vt:lpstr>
      <vt:lpstr>How political will was generated</vt:lpstr>
      <vt:lpstr>How political will was generated cont’d</vt:lpstr>
      <vt:lpstr>PowerPoint Presentation</vt:lpstr>
      <vt:lpstr>PowerPoint Presentation</vt:lpstr>
      <vt:lpstr>PowerPoint Presentation</vt:lpstr>
      <vt:lpstr> Key milestones - Ethiopia</vt:lpstr>
      <vt:lpstr>Key advocates</vt:lpstr>
      <vt:lpstr>Framing the issue – Development and health</vt:lpstr>
      <vt:lpstr>Key milestones - Rwanda</vt:lpstr>
      <vt:lpstr>Key advocates</vt:lpstr>
      <vt:lpstr>“We cannot develop into a middle income country without addressing high population growth”   Dr. Ntawukuliryayo, Senate President, Rwanda</vt:lpstr>
      <vt:lpstr>Key milestones - Malawi</vt:lpstr>
      <vt:lpstr>Key advocates</vt:lpstr>
      <vt:lpstr>Framing the issue –  Health issue initially, recently development issue </vt:lpstr>
      <vt:lpstr>How political will has manifested</vt:lpstr>
      <vt:lpstr>Rwanda</vt:lpstr>
      <vt:lpstr>Ethiopia and Malawi</vt:lpstr>
      <vt:lpstr>Effect of political will on policy &amp; program environment</vt:lpstr>
      <vt:lpstr>Effect of political will on policy &amp; program environment </vt:lpstr>
      <vt:lpstr>Despite progress, challenges continue to persist</vt:lpstr>
      <vt:lpstr>Implications for sub-Saharan African countries</vt:lpstr>
      <vt:lpstr>South – South Recommendations </vt:lpstr>
      <vt:lpstr>South – South Recommendations cont’d </vt:lpstr>
      <vt:lpstr>North – South Recommendations</vt:lpstr>
      <vt:lpstr>Thank you!</vt:lpstr>
    </vt:vector>
  </TitlesOfParts>
  <Company>AFIDEP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are the key population issues in Africa</dc:title>
  <dc:creator>Eliya Zulu</dc:creator>
  <cp:lastModifiedBy>Alyson Lyons</cp:lastModifiedBy>
  <cp:revision>755</cp:revision>
  <dcterms:created xsi:type="dcterms:W3CDTF">2012-06-05T17:44:52Z</dcterms:created>
  <dcterms:modified xsi:type="dcterms:W3CDTF">2012-06-11T14:20:40Z</dcterms:modified>
</cp:coreProperties>
</file>