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17" r:id="rId1"/>
  </p:sldMasterIdLst>
  <p:notesMasterIdLst>
    <p:notesMasterId r:id="rId10"/>
  </p:notesMasterIdLst>
  <p:sldIdLst>
    <p:sldId id="256" r:id="rId2"/>
    <p:sldId id="260" r:id="rId3"/>
    <p:sldId id="261" r:id="rId4"/>
    <p:sldId id="262" r:id="rId5"/>
    <p:sldId id="259" r:id="rId6"/>
    <p:sldId id="257" r:id="rId7"/>
    <p:sldId id="258" r:id="rId8"/>
    <p:sldId id="263" r:id="rId9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2427"/>
    <a:srgbClr val="0E6860"/>
    <a:srgbClr val="D4D5D9"/>
    <a:srgbClr val="11837A"/>
    <a:srgbClr val="ECF0F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4619" autoAdjust="0"/>
  </p:normalViewPr>
  <p:slideViewPr>
    <p:cSldViewPr snapToGrid="0" snapToObjects="1">
      <p:cViewPr varScale="1">
        <p:scale>
          <a:sx n="161" d="100"/>
          <a:sy n="161" d="100"/>
        </p:scale>
        <p:origin x="240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/ilariamazzacco/Documents/ebuses/Copy%20of%20figure1ab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Global CO</a:t>
            </a:r>
            <a:r>
              <a:rPr lang="en-US" sz="1100" dirty="0"/>
              <a:t>2</a:t>
            </a:r>
            <a:r>
              <a:rPr lang="en-US" sz="1200" dirty="0"/>
              <a:t> Emissions by Sector, 2018</a:t>
            </a:r>
            <a:r>
              <a:rPr lang="en-US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IEA!$B$3</c:f>
              <c:strCache>
                <c:ptCount val="1"/>
                <c:pt idx="0">
                  <c:v>World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AD-F347-A396-516685B135E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AD-F347-A396-516685B135E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AD-F347-A396-516685B135E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AD-F347-A396-516685B135E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3AD-F347-A396-516685B135EF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3AD-F347-A396-516685B135EF}"/>
              </c:ext>
            </c:extLst>
          </c:dPt>
          <c:cat>
            <c:strRef>
              <c:f>IEA!$C$2:$H$2</c:f>
              <c:strCache>
                <c:ptCount val="6"/>
                <c:pt idx="0">
                  <c:v>Electricity and heat production</c:v>
                </c:pt>
                <c:pt idx="1">
                  <c:v>Other energy 
industry own use*</c:v>
                </c:pt>
                <c:pt idx="2">
                  <c:v>Manuf. industries 
and construction</c:v>
                </c:pt>
                <c:pt idx="3">
                  <c:v>Transport</c:v>
                </c:pt>
                <c:pt idx="4">
                  <c:v>Residential</c:v>
                </c:pt>
                <c:pt idx="5">
                  <c:v>Commercial and public services</c:v>
                </c:pt>
              </c:strCache>
            </c:strRef>
          </c:cat>
          <c:val>
            <c:numRef>
              <c:f>IEA!$C$3:$H$3</c:f>
              <c:numCache>
                <c:formatCode>0.00</c:formatCode>
                <c:ptCount val="6"/>
                <c:pt idx="0">
                  <c:v>13977.831480000001</c:v>
                </c:pt>
                <c:pt idx="1">
                  <c:v>1613.1230800000001</c:v>
                </c:pt>
                <c:pt idx="2">
                  <c:v>6158.3155610000003</c:v>
                </c:pt>
                <c:pt idx="3">
                  <c:v>8257.7342129999997</c:v>
                </c:pt>
                <c:pt idx="4">
                  <c:v>2032.817272</c:v>
                </c:pt>
                <c:pt idx="5">
                  <c:v>849.71763099999998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C3AD-F347-A396-516685B135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CO</a:t>
            </a:r>
            <a:r>
              <a:rPr lang="en-US" sz="1200"/>
              <a:t>2 Emissions</a:t>
            </a:r>
            <a:r>
              <a:rPr lang="en-US" sz="1200" baseline="0"/>
              <a:t> by Sector, US and China, 2018 (in millions tons of CO</a:t>
            </a:r>
            <a:r>
              <a:rPr lang="en-US" sz="1100" baseline="0"/>
              <a:t>2)</a:t>
            </a:r>
            <a:endParaRPr lang="en-US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IEA!$B$24</c:f>
              <c:strCache>
                <c:ptCount val="1"/>
                <c:pt idx="0">
                  <c:v>United States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IEA!$C$23:$I$23</c:f>
              <c:strCache>
                <c:ptCount val="7"/>
                <c:pt idx="0">
                  <c:v>Electricity and heat production</c:v>
                </c:pt>
                <c:pt idx="1">
                  <c:v>Other energy 
industry own use*</c:v>
                </c:pt>
                <c:pt idx="2">
                  <c:v>Manuf. industries 
and construction</c:v>
                </c:pt>
                <c:pt idx="3">
                  <c:v>Transport</c:v>
                </c:pt>
                <c:pt idx="4">
                  <c:v>of which: road</c:v>
                </c:pt>
                <c:pt idx="5">
                  <c:v>Residential</c:v>
                </c:pt>
                <c:pt idx="6">
                  <c:v>Commercial and public services</c:v>
                </c:pt>
              </c:strCache>
            </c:strRef>
          </c:cat>
          <c:val>
            <c:numRef>
              <c:f>IEA!$C$24:$I$24</c:f>
              <c:numCache>
                <c:formatCode>0.00</c:formatCode>
                <c:ptCount val="7"/>
                <c:pt idx="0">
                  <c:v>1852.055785</c:v>
                </c:pt>
                <c:pt idx="1">
                  <c:v>251.11593400000001</c:v>
                </c:pt>
                <c:pt idx="2">
                  <c:v>458.79196200000001</c:v>
                </c:pt>
                <c:pt idx="3">
                  <c:v>1762.2353599999999</c:v>
                </c:pt>
                <c:pt idx="4">
                  <c:v>1468.7627869999999</c:v>
                </c:pt>
                <c:pt idx="5">
                  <c:v>320.704476</c:v>
                </c:pt>
                <c:pt idx="6">
                  <c:v>229.97580400000001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AE-7147-A763-3D33B43CFDAA}"/>
            </c:ext>
          </c:extLst>
        </c:ser>
        <c:ser>
          <c:idx val="1"/>
          <c:order val="1"/>
          <c:tx>
            <c:strRef>
              <c:f>IEA!$B$25</c:f>
              <c:strCache>
                <c:ptCount val="1"/>
                <c:pt idx="0">
                  <c:v>China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IEA!$C$23:$I$23</c:f>
              <c:strCache>
                <c:ptCount val="7"/>
                <c:pt idx="0">
                  <c:v>Electricity and heat production</c:v>
                </c:pt>
                <c:pt idx="1">
                  <c:v>Other energy 
industry own use*</c:v>
                </c:pt>
                <c:pt idx="2">
                  <c:v>Manuf. industries 
and construction</c:v>
                </c:pt>
                <c:pt idx="3">
                  <c:v>Transport</c:v>
                </c:pt>
                <c:pt idx="4">
                  <c:v>of which: road</c:v>
                </c:pt>
                <c:pt idx="5">
                  <c:v>Residential</c:v>
                </c:pt>
                <c:pt idx="6">
                  <c:v>Commercial and public services</c:v>
                </c:pt>
              </c:strCache>
            </c:strRef>
          </c:cat>
          <c:val>
            <c:numRef>
              <c:f>IEA!$C$25:$I$25</c:f>
              <c:numCache>
                <c:formatCode>0.00</c:formatCode>
                <c:ptCount val="7"/>
                <c:pt idx="0">
                  <c:v>4923.1856230000003</c:v>
                </c:pt>
                <c:pt idx="1">
                  <c:v>317.88821899999999</c:v>
                </c:pt>
                <c:pt idx="2">
                  <c:v>2673.5307280000002</c:v>
                </c:pt>
                <c:pt idx="3">
                  <c:v>924.95844899999997</c:v>
                </c:pt>
                <c:pt idx="4">
                  <c:v>756.31073000000004</c:v>
                </c:pt>
                <c:pt idx="5">
                  <c:v>392.089878</c:v>
                </c:pt>
                <c:pt idx="6">
                  <c:v>151.712872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6AE-7147-A763-3D33B43CFD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6417184"/>
        <c:axId val="304374384"/>
      </c:barChart>
      <c:catAx>
        <c:axId val="306417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4374384"/>
        <c:crosses val="autoZero"/>
        <c:auto val="1"/>
        <c:lblAlgn val="ctr"/>
        <c:lblOffset val="100"/>
        <c:noMultiLvlLbl val="0"/>
      </c:catAx>
      <c:valAx>
        <c:axId val="3043743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06417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>
                <a:effectLst/>
              </a:rPr>
              <a:t>EV Ownership in 2019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557-6948-95B4-7D2175ED8D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557-6948-95B4-7D2175ED8D0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Sheet1!$C$3:$C$4</c:f>
              <c:strCache>
                <c:ptCount val="2"/>
                <c:pt idx="0">
                  <c:v>China</c:v>
                </c:pt>
                <c:pt idx="1">
                  <c:v>Rest of the World</c:v>
                </c:pt>
              </c:strCache>
            </c:strRef>
          </c:cat>
          <c:val>
            <c:numRef>
              <c:f>Sheet1!$D$3:$D$4</c:f>
              <c:numCache>
                <c:formatCode>General</c:formatCode>
                <c:ptCount val="2"/>
                <c:pt idx="0">
                  <c:v>1206000</c:v>
                </c:pt>
                <c:pt idx="1">
                  <c:v>1058400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557-6948-95B4-7D2175ED8D03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Plug-in hybrid electric vehicles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6"/>
                <c:pt idx="0">
                  <c:v>Norway</c:v>
                </c:pt>
                <c:pt idx="1">
                  <c:v>Netherlands</c:v>
                </c:pt>
                <c:pt idx="2">
                  <c:v>Germany</c:v>
                </c:pt>
                <c:pt idx="3">
                  <c:v>China</c:v>
                </c:pt>
                <c:pt idx="4">
                  <c:v>South Korea</c:v>
                </c:pt>
                <c:pt idx="5">
                  <c:v>United States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0.20399999999999999</c:v>
                </c:pt>
                <c:pt idx="1">
                  <c:v>3.5000000000000003E-2</c:v>
                </c:pt>
                <c:pt idx="2">
                  <c:v>4.8000000000000001E-2</c:v>
                </c:pt>
                <c:pt idx="3">
                  <c:v>0.01</c:v>
                </c:pt>
                <c:pt idx="4">
                  <c:v>3.0000000000000001E-3</c:v>
                </c:pt>
                <c:pt idx="5">
                  <c:v>5.0000000000000001E-3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F4-1E46-8988-258AA781A9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Battery electric vehicles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6"/>
                <c:pt idx="0">
                  <c:v>Norway</c:v>
                </c:pt>
                <c:pt idx="1">
                  <c:v>Netherlands</c:v>
                </c:pt>
                <c:pt idx="2">
                  <c:v>Germany</c:v>
                </c:pt>
                <c:pt idx="3">
                  <c:v>China</c:v>
                </c:pt>
                <c:pt idx="4">
                  <c:v>South Korea</c:v>
                </c:pt>
                <c:pt idx="5">
                  <c:v>United States</c:v>
                </c:pt>
              </c:strCache>
            </c:strRef>
          </c:cat>
          <c:val>
            <c:numRef>
              <c:f>Sheet1!$C$2:$C$9</c:f>
              <c:numCache>
                <c:formatCode>0%</c:formatCode>
                <c:ptCount val="8"/>
                <c:pt idx="0">
                  <c:v>0.48100000000000004</c:v>
                </c:pt>
                <c:pt idx="1">
                  <c:v>9.0999999999999998E-2</c:v>
                </c:pt>
                <c:pt idx="2">
                  <c:v>3.6000000000000004E-2</c:v>
                </c:pt>
                <c:pt idx="3">
                  <c:v>0.03</c:v>
                </c:pt>
                <c:pt idx="4">
                  <c:v>1.9E-2</c:v>
                </c:pt>
                <c:pt idx="5">
                  <c:v>1.6E-2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F4-1E46-8988-258AA781A9E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6"/>
                <c:pt idx="0">
                  <c:v>Norway</c:v>
                </c:pt>
                <c:pt idx="1">
                  <c:v>Netherlands</c:v>
                </c:pt>
                <c:pt idx="2">
                  <c:v>Germany</c:v>
                </c:pt>
                <c:pt idx="3">
                  <c:v>China</c:v>
                </c:pt>
                <c:pt idx="4">
                  <c:v>South Korea</c:v>
                </c:pt>
                <c:pt idx="5">
                  <c:v>United States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</c:numCache>
            </c:numRef>
          </c:val>
          <c:extLst>
            <c:ext xmlns:c16="http://schemas.microsoft.com/office/drawing/2014/chart" uri="{C3380CC4-5D6E-409C-BE32-E72D297353CC}">
              <c16:uniqueId val="{00000002-95F4-1E46-8988-258AA781A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969256"/>
        <c:axId val="2124972232"/>
      </c:barChart>
      <c:catAx>
        <c:axId val="2124969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4972232"/>
        <c:crosses val="autoZero"/>
        <c:auto val="1"/>
        <c:lblAlgn val="ctr"/>
        <c:lblOffset val="100"/>
        <c:noMultiLvlLbl val="0"/>
      </c:catAx>
      <c:valAx>
        <c:axId val="2124972232"/>
        <c:scaling>
          <c:orientation val="minMax"/>
          <c:max val="0.5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124969256"/>
        <c:crosses val="autoZero"/>
        <c:crossBetween val="between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China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5.9999999999999995E-4</c:v>
                </c:pt>
                <c:pt idx="1">
                  <c:v>8.0000000000000004E-4</c:v>
                </c:pt>
                <c:pt idx="2">
                  <c:v>3.5999999999999999E-3</c:v>
                </c:pt>
                <c:pt idx="3">
                  <c:v>9.7999999999999997E-3</c:v>
                </c:pt>
                <c:pt idx="4">
                  <c:v>1.3899999999999999E-2</c:v>
                </c:pt>
                <c:pt idx="5">
                  <c:v>2.3E-2</c:v>
                </c:pt>
                <c:pt idx="6">
                  <c:v>4.4800000000000006E-2</c:v>
                </c:pt>
                <c:pt idx="7">
                  <c:v>4.9000000000000002E-2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F4-1E46-8988-258AA781A9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World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7" formatCode="0.00%">
                  <c:v>2.5000000000000001E-2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5F4-1E46-8988-258AA781A9E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USA</c:v>
                </c:pt>
              </c:strCache>
            </c:strRef>
          </c:tx>
          <c:invertIfNegative val="0"/>
          <c:cat>
            <c:strRef>
              <c:f>Sheet1!$A$2:$A$9</c:f>
              <c:strCache>
                <c:ptCount val="8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7" formatCode="0.00%">
                  <c:v>1.9E-2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5F4-1E46-8988-258AA781A9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4969256"/>
        <c:axId val="2124972232"/>
      </c:barChart>
      <c:catAx>
        <c:axId val="21249692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124972232"/>
        <c:crosses val="autoZero"/>
        <c:auto val="1"/>
        <c:lblAlgn val="ctr"/>
        <c:lblOffset val="100"/>
        <c:noMultiLvlLbl val="0"/>
      </c:catAx>
      <c:valAx>
        <c:axId val="2124972232"/>
        <c:scaling>
          <c:orientation val="minMax"/>
          <c:max val="5.000000000000001E-2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124969256"/>
        <c:crosses val="autoZero"/>
        <c:crossBetween val="between"/>
      </c:valAx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E1E324-7B3F-1A49-8B19-BEACFB05F03C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82A09-B23C-CC46-BDD6-8807BBBC76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06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82A09-B23C-CC46-BDD6-8807BBBC76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65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71450"/>
            <a:ext cx="7772400" cy="3428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600450"/>
            <a:ext cx="6858000" cy="6858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pic>
        <p:nvPicPr>
          <p:cNvPr id="19" name="Picture 18" descr="lines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7955"/>
            <a:ext cx="6819900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851"/>
            <a:ext cx="7772400" cy="324088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1451"/>
            <a:ext cx="7772400" cy="8001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1EACD6-A525-4B49-8009-7F09B4461B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181101"/>
            <a:ext cx="329184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Avenir 85 Heavy"/>
                <a:cs typeface="Avenir 85 Heavy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179576"/>
            <a:ext cx="3291840" cy="47982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Avenir 85 Heavy"/>
                <a:ea typeface="+mn-ea"/>
                <a:cs typeface="Avenir 85 Heavy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1694525"/>
            <a:ext cx="3291840" cy="28803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00150"/>
            <a:ext cx="5111750" cy="33604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200150"/>
            <a:ext cx="3008313" cy="336042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3634740"/>
            <a:ext cx="142876" cy="15087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363474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4286250"/>
            <a:ext cx="8153400" cy="3429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714750"/>
            <a:ext cx="8153400" cy="5715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36347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14539"/>
            <a:ext cx="5791200" cy="83082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14451"/>
            <a:ext cx="7620000" cy="32801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629151"/>
            <a:ext cx="3429000" cy="2286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0E0C09B-9827-BE46-9CDE-DC083806CFA1}" type="datetimeFigureOut">
              <a:rPr lang="en-US" smtClean="0"/>
              <a:t>12/14/20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869657"/>
            <a:ext cx="3429000" cy="212884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391843" y="4368483"/>
            <a:ext cx="9867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9662E95B-25BA-0740-9887-1D07FB4AAAA1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tapered lines copy copy.eps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9" y="1043922"/>
            <a:ext cx="6819900" cy="137998"/>
          </a:xfrm>
          <a:prstGeom prst="rect">
            <a:avLst/>
          </a:prstGeom>
        </p:spPr>
      </p:pic>
      <p:pic>
        <p:nvPicPr>
          <p:cNvPr id="9" name="Picture 8" descr="MP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8279" y="220336"/>
            <a:ext cx="845397" cy="527404"/>
          </a:xfrm>
          <a:prstGeom prst="rect">
            <a:avLst/>
          </a:prstGeom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018" r:id="rId1"/>
    <p:sldLayoutId id="2147484019" r:id="rId2"/>
    <p:sldLayoutId id="2147484020" r:id="rId3"/>
    <p:sldLayoutId id="2147484021" r:id="rId4"/>
    <p:sldLayoutId id="2147484022" r:id="rId5"/>
    <p:sldLayoutId id="2147484023" r:id="rId6"/>
    <p:sldLayoutId id="2147484024" r:id="rId7"/>
    <p:sldLayoutId id="2147484025" r:id="rId8"/>
    <p:sldLayoutId id="2147484026" r:id="rId9"/>
    <p:sldLayoutId id="2147484027" r:id="rId10"/>
    <p:sldLayoutId id="2147484028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cap="none" spc="-60" baseline="0">
          <a:solidFill>
            <a:schemeClr val="tx2"/>
          </a:solidFill>
          <a:latin typeface="Avenir 85 Heavy"/>
          <a:ea typeface="+mj-ea"/>
          <a:cs typeface="Avenir 85 Heavy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Avenir Book"/>
          <a:ea typeface="+mn-ea"/>
          <a:cs typeface="Avenir Book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Avenir Book"/>
          <a:ea typeface="+mn-ea"/>
          <a:cs typeface="Avenir Book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Avenir Book"/>
          <a:ea typeface="+mn-ea"/>
          <a:cs typeface="Avenir Book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Avenir Book"/>
          <a:ea typeface="+mn-ea"/>
          <a:cs typeface="Avenir Book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Avenir Book"/>
          <a:ea typeface="+mn-ea"/>
          <a:cs typeface="Avenir Book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530435"/>
            <a:ext cx="7772400" cy="1254815"/>
          </a:xfrm>
        </p:spPr>
        <p:txBody>
          <a:bodyPr/>
          <a:lstStyle/>
          <a:p>
            <a:r>
              <a:rPr lang="en-US" sz="6000" cap="none" dirty="0" err="1">
                <a:solidFill>
                  <a:srgbClr val="ECF0F1"/>
                </a:solidFill>
              </a:rPr>
              <a:t>Macropolo</a:t>
            </a:r>
            <a:endParaRPr lang="en-US" sz="6000" cap="none" dirty="0">
              <a:solidFill>
                <a:srgbClr val="ECF0F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785252"/>
            <a:ext cx="6858000" cy="685800"/>
          </a:xfrm>
        </p:spPr>
        <p:txBody>
          <a:bodyPr>
            <a:normAutofit fontScale="92500" lnSpcReduction="20000"/>
          </a:bodyPr>
          <a:lstStyle/>
          <a:p>
            <a:r>
              <a:rPr lang="en-US" sz="1600" spc="1000" dirty="0">
                <a:solidFill>
                  <a:srgbClr val="FFFFFF"/>
                </a:solidFill>
                <a:latin typeface="Avenir Book"/>
                <a:cs typeface="Avenir Book"/>
              </a:rPr>
              <a:t>Trends electric mobility in China and the US</a:t>
            </a:r>
          </a:p>
        </p:txBody>
      </p:sp>
      <p:pic>
        <p:nvPicPr>
          <p:cNvPr id="5" name="Picture 4" descr="white-tagline-macro-polo-f-62617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811" y="373101"/>
            <a:ext cx="1857370" cy="568731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430EB94F-52BF-7C4E-B84E-E179DE2D00E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296" y="4312114"/>
            <a:ext cx="1993392" cy="636672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BC7B8DF6-6456-0B40-AB49-67B0237D5B4D}"/>
              </a:ext>
            </a:extLst>
          </p:cNvPr>
          <p:cNvSpPr txBox="1">
            <a:spLocks/>
          </p:cNvSpPr>
          <p:nvPr/>
        </p:nvSpPr>
        <p:spPr>
          <a:xfrm>
            <a:off x="457200" y="4510410"/>
            <a:ext cx="6159416" cy="438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Avenir Book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Avenir Book"/>
                <a:ea typeface="+mn-ea"/>
                <a:cs typeface="Avenir Book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venir Book"/>
                <a:ea typeface="+mn-ea"/>
                <a:cs typeface="Avenir Book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Avenir Book"/>
                <a:ea typeface="+mn-ea"/>
                <a:cs typeface="Avenir Book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Avenir Book"/>
                <a:ea typeface="+mn-ea"/>
                <a:cs typeface="Avenir Book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spc="1000" dirty="0">
                <a:solidFill>
                  <a:srgbClr val="FFFFFF"/>
                </a:solidFill>
                <a:latin typeface="Avenir Book"/>
              </a:rPr>
              <a:t>Ilaria </a:t>
            </a:r>
            <a:r>
              <a:rPr lang="en-US" sz="1600" spc="1000" dirty="0" err="1">
                <a:solidFill>
                  <a:srgbClr val="FFFFFF"/>
                </a:solidFill>
                <a:latin typeface="Avenir Book"/>
              </a:rPr>
              <a:t>mazzocco</a:t>
            </a:r>
            <a:r>
              <a:rPr lang="en-US" sz="1600" spc="1000" dirty="0">
                <a:solidFill>
                  <a:srgbClr val="FFFFFF"/>
                </a:solidFill>
                <a:latin typeface="Avenir Book"/>
              </a:rPr>
              <a:t> Ph.D.</a:t>
            </a:r>
          </a:p>
          <a:p>
            <a:r>
              <a:rPr lang="en-US" sz="1600" spc="1000" dirty="0">
                <a:solidFill>
                  <a:srgbClr val="FFFFFF"/>
                </a:solidFill>
                <a:latin typeface="Avenir Book"/>
              </a:rPr>
              <a:t>Senior Research Associate</a:t>
            </a:r>
          </a:p>
        </p:txBody>
      </p:sp>
    </p:spTree>
    <p:extLst>
      <p:ext uri="{BB962C8B-B14F-4D97-AF65-F5344CB8AC3E}">
        <p14:creationId xmlns:p14="http://schemas.microsoft.com/office/powerpoint/2010/main" val="384662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E2FBD-2798-4644-BD9C-4BA814CAC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114539"/>
            <a:ext cx="7142085" cy="830821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Transportation and Emissions (I)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7D4E3A-429D-6F43-8A8A-93978FF3360A}"/>
              </a:ext>
            </a:extLst>
          </p:cNvPr>
          <p:cNvSpPr txBox="1"/>
          <p:nvPr/>
        </p:nvSpPr>
        <p:spPr>
          <a:xfrm>
            <a:off x="457199" y="4659629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IEA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1927BF78-1744-3B4D-8F60-45255D9C7F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087311"/>
              </p:ext>
            </p:extLst>
          </p:nvPr>
        </p:nvGraphicFramePr>
        <p:xfrm>
          <a:off x="1020931" y="1305017"/>
          <a:ext cx="6320901" cy="3354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77104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DD7FA8-4C5A-D147-B84D-AC48A7FE8E1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1260087"/>
              </p:ext>
            </p:extLst>
          </p:nvPr>
        </p:nvGraphicFramePr>
        <p:xfrm>
          <a:off x="457200" y="1314450"/>
          <a:ext cx="7620000" cy="3279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>
            <a:extLst>
              <a:ext uri="{FF2B5EF4-FFF2-40B4-BE49-F238E27FC236}">
                <a16:creationId xmlns:a16="http://schemas.microsoft.com/office/drawing/2014/main" id="{FC78CA8C-4D0F-A045-A91C-FE42EF5E89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321" y="114539"/>
            <a:ext cx="6991165" cy="830821"/>
          </a:xfrm>
        </p:spPr>
        <p:txBody>
          <a:bodyPr>
            <a:normAutofit fontScale="90000"/>
          </a:bodyPr>
          <a:lstStyle/>
          <a:p>
            <a:r>
              <a:rPr lang="en-US" dirty="0"/>
              <a:t>Transportation and Emissions (II)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1D6B562-DF8E-9F4F-B406-5A37C9B22D96}"/>
              </a:ext>
            </a:extLst>
          </p:cNvPr>
          <p:cNvSpPr txBox="1"/>
          <p:nvPr/>
        </p:nvSpPr>
        <p:spPr>
          <a:xfrm>
            <a:off x="457199" y="4659629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IEA</a:t>
            </a:r>
          </a:p>
        </p:txBody>
      </p:sp>
    </p:spTree>
    <p:extLst>
      <p:ext uri="{BB962C8B-B14F-4D97-AF65-F5344CB8AC3E}">
        <p14:creationId xmlns:p14="http://schemas.microsoft.com/office/powerpoint/2010/main" val="2647523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0BE53-7B2C-864E-9872-DB774EB3C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098" y="133864"/>
            <a:ext cx="6982288" cy="830821"/>
          </a:xfrm>
        </p:spPr>
        <p:txBody>
          <a:bodyPr>
            <a:normAutofit/>
          </a:bodyPr>
          <a:lstStyle/>
          <a:p>
            <a:r>
              <a:rPr lang="en-US" dirty="0"/>
              <a:t>Why We Talk About China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985ABA-27AB-7442-ACE5-38F9BB41642F}"/>
              </a:ext>
            </a:extLst>
          </p:cNvPr>
          <p:cNvSpPr txBox="1"/>
          <p:nvPr/>
        </p:nvSpPr>
        <p:spPr>
          <a:xfrm>
            <a:off x="457199" y="4659629"/>
            <a:ext cx="181011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CAAM; EV-Volumes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09E1E0C-64D6-F644-B31D-18FCD277D1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4568976"/>
              </p:ext>
            </p:extLst>
          </p:nvPr>
        </p:nvGraphicFramePr>
        <p:xfrm>
          <a:off x="253999" y="1322773"/>
          <a:ext cx="4566575" cy="3336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5557527-89D9-104D-8E2E-5CF54BCB9CE9}"/>
              </a:ext>
            </a:extLst>
          </p:cNvPr>
          <p:cNvSpPr txBox="1"/>
          <p:nvPr/>
        </p:nvSpPr>
        <p:spPr>
          <a:xfrm>
            <a:off x="4028242" y="1597981"/>
            <a:ext cx="49138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98% of all electric buses (~500,000) are in China (according to NRDC)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Majority of electric trucks are sold in China (6000 in 2019 according to IEA)</a:t>
            </a:r>
          </a:p>
        </p:txBody>
      </p:sp>
    </p:spTree>
    <p:extLst>
      <p:ext uri="{BB962C8B-B14F-4D97-AF65-F5344CB8AC3E}">
        <p14:creationId xmlns:p14="http://schemas.microsoft.com/office/powerpoint/2010/main" val="3434843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14539"/>
            <a:ext cx="6794205" cy="830821"/>
          </a:xfrm>
        </p:spPr>
        <p:txBody>
          <a:bodyPr>
            <a:normAutofit fontScale="90000"/>
          </a:bodyPr>
          <a:lstStyle/>
          <a:p>
            <a:r>
              <a:rPr lang="en-US" cap="none" dirty="0"/>
              <a:t>Market Share of EVs H1 2020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618193"/>
              </p:ext>
            </p:extLst>
          </p:nvPr>
        </p:nvGraphicFramePr>
        <p:xfrm>
          <a:off x="457200" y="1233996"/>
          <a:ext cx="6698202" cy="33606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069A3B-4D59-A54C-9E07-57830202A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296" y="4312114"/>
            <a:ext cx="1993392" cy="63667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D8F607-2619-504F-B332-5F0468C16E09}"/>
              </a:ext>
            </a:extLst>
          </p:cNvPr>
          <p:cNvSpPr txBox="1"/>
          <p:nvPr/>
        </p:nvSpPr>
        <p:spPr>
          <a:xfrm>
            <a:off x="457199" y="4659629"/>
            <a:ext cx="14253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Statista; PwC</a:t>
            </a:r>
          </a:p>
        </p:txBody>
      </p:sp>
    </p:spTree>
    <p:extLst>
      <p:ext uri="{BB962C8B-B14F-4D97-AF65-F5344CB8AC3E}">
        <p14:creationId xmlns:p14="http://schemas.microsoft.com/office/powerpoint/2010/main" val="2126464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EV Market Share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6331391"/>
              </p:ext>
            </p:extLst>
          </p:nvPr>
        </p:nvGraphicFramePr>
        <p:xfrm>
          <a:off x="457200" y="1314451"/>
          <a:ext cx="6243819" cy="32801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 descr="A picture containing drawing&#10;&#10;Description automatically generated">
            <a:extLst>
              <a:ext uri="{FF2B5EF4-FFF2-40B4-BE49-F238E27FC236}">
                <a16:creationId xmlns:a16="http://schemas.microsoft.com/office/drawing/2014/main" id="{B6069A3B-4D59-A54C-9E07-57830202A6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296" y="4312114"/>
            <a:ext cx="1993392" cy="6366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5C28459-B465-BD4D-A888-DDA4655CE9C8}"/>
              </a:ext>
            </a:extLst>
          </p:cNvPr>
          <p:cNvSpPr txBox="1"/>
          <p:nvPr/>
        </p:nvSpPr>
        <p:spPr>
          <a:xfrm>
            <a:off x="457199" y="4659629"/>
            <a:ext cx="15087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Source: IEA; </a:t>
            </a:r>
            <a:r>
              <a:rPr lang="en-US" sz="1000" dirty="0" err="1"/>
              <a:t>InsideEVs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10862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targets?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China: 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20% of new sales will be NEVs by 2025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Public fleets entirely electrified by 2035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NEVs will become ‘mainstream’ by 2035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endParaRPr lang="en-US" dirty="0">
              <a:solidFill>
                <a:srgbClr val="172427"/>
              </a:solidFill>
            </a:endParaRPr>
          </a:p>
          <a:p>
            <a:pPr marL="342900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USA: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500,000 EV Charging Stations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Make all Schools Buses ZEV by 2030</a:t>
            </a:r>
          </a:p>
          <a:p>
            <a:pPr marL="800100" lvl="1" indent="-342900">
              <a:buClr>
                <a:srgbClr val="11837A"/>
              </a:buClr>
              <a:buFont typeface="Wingdings" charset="2"/>
              <a:buChar char="§"/>
            </a:pPr>
            <a:r>
              <a:rPr lang="en-US" dirty="0">
                <a:solidFill>
                  <a:srgbClr val="172427"/>
                </a:solidFill>
              </a:rPr>
              <a:t>All new American-built buses will be ZEV from 2030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394B399E-1676-5C44-B120-82C8F4EF00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0296" y="4312114"/>
            <a:ext cx="1993392" cy="63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34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BD177-A01C-E54F-9005-54B238096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the tools?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645437-138D-A546-93AD-7CE2A445B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China</a:t>
            </a:r>
            <a:endParaRPr lang="en-US" sz="15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/>
              <a:t>CAFC/NEV Credit 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/>
              <a:t>Subsidies through 2022 and sales tax exemptions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/>
              <a:t>Local Government Incentives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/>
              <a:t>Infrastructure Development and Incentive Program</a:t>
            </a:r>
          </a:p>
          <a:p>
            <a:r>
              <a:rPr lang="en-US" dirty="0"/>
              <a:t>USA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172427"/>
                </a:solidFill>
              </a:rPr>
              <a:t>“New Fuel Economy Standards aimed at ensuring 100% of new sales for light- and medium-duty vehicles will be zero emissions and annual improvements for heavy duty vehicles”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172427"/>
                </a:solidFill>
              </a:rPr>
              <a:t>ZEV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rgbClr val="172427"/>
                </a:solidFill>
              </a:rPr>
              <a:t>Tax Rebate and Financial Incentives at the Local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01545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17">
      <a:dk1>
        <a:srgbClr val="172427"/>
      </a:dk1>
      <a:lt1>
        <a:srgbClr val="F8F9F9"/>
      </a:lt1>
      <a:dk2>
        <a:srgbClr val="172427"/>
      </a:dk2>
      <a:lt2>
        <a:srgbClr val="F1F9F1"/>
      </a:lt2>
      <a:accent1>
        <a:srgbClr val="11837A"/>
      </a:accent1>
      <a:accent2>
        <a:srgbClr val="D0D5D8"/>
      </a:accent2>
      <a:accent3>
        <a:srgbClr val="9EA7AA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macropolo1.pptx</Template>
  <TotalTime>2724</TotalTime>
  <Words>248</Words>
  <Application>Microsoft Macintosh PowerPoint</Application>
  <PresentationFormat>On-screen Show (16:9)</PresentationFormat>
  <Paragraphs>40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Arial Black</vt:lpstr>
      <vt:lpstr>Avenir 85 Heavy</vt:lpstr>
      <vt:lpstr>Avenir Book</vt:lpstr>
      <vt:lpstr>Calibri</vt:lpstr>
      <vt:lpstr>Wingdings</vt:lpstr>
      <vt:lpstr>Essential</vt:lpstr>
      <vt:lpstr>Macropolo</vt:lpstr>
      <vt:lpstr>Transportation and Emissions (I)</vt:lpstr>
      <vt:lpstr>Transportation and Emissions (II)</vt:lpstr>
      <vt:lpstr>Why We Talk About China</vt:lpstr>
      <vt:lpstr>Market Share of EVs H1 2020</vt:lpstr>
      <vt:lpstr>EV Market Share</vt:lpstr>
      <vt:lpstr>What are the targets?</vt:lpstr>
      <vt:lpstr>What are the tools?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MacroPolo</dc:title>
  <dc:creator>Benjamin Herst</dc:creator>
  <cp:lastModifiedBy>Ilaria Mazzocco</cp:lastModifiedBy>
  <cp:revision>57</cp:revision>
  <dcterms:created xsi:type="dcterms:W3CDTF">2017-10-03T20:39:30Z</dcterms:created>
  <dcterms:modified xsi:type="dcterms:W3CDTF">2020-12-14T16:29:14Z</dcterms:modified>
</cp:coreProperties>
</file>