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632" r:id="rId6"/>
    <p:sldId id="633" r:id="rId7"/>
    <p:sldId id="631" r:id="rId8"/>
    <p:sldId id="628" r:id="rId9"/>
    <p:sldId id="627" r:id="rId10"/>
    <p:sldId id="622" r:id="rId11"/>
    <p:sldId id="615" r:id="rId12"/>
  </p:sldIdLst>
  <p:sldSz cx="11879263" cy="6840538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 userDrawn="1">
          <p15:clr>
            <a:srgbClr val="A4A3A4"/>
          </p15:clr>
        </p15:guide>
        <p15:guide id="2" pos="37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83A"/>
    <a:srgbClr val="0596D6"/>
    <a:srgbClr val="3DA8DD"/>
    <a:srgbClr val="66B4E3"/>
    <a:srgbClr val="8BC0E8"/>
    <a:srgbClr val="F3F1EF"/>
    <a:srgbClr val="E6E6E6"/>
    <a:srgbClr val="4F4F4F"/>
    <a:srgbClr val="0583BB"/>
    <a:srgbClr val="058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5250" autoAdjust="0"/>
  </p:normalViewPr>
  <p:slideViewPr>
    <p:cSldViewPr snapToGrid="0">
      <p:cViewPr varScale="1">
        <p:scale>
          <a:sx n="65" d="100"/>
          <a:sy n="65" d="100"/>
        </p:scale>
        <p:origin x="832" y="44"/>
      </p:cViewPr>
      <p:guideLst>
        <p:guide orient="horz" pos="2154"/>
        <p:guide pos="374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1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34561-BBC5-4BBD-8ED9-1049012B46B8}" type="doc">
      <dgm:prSet loTypeId="urn:microsoft.com/office/officeart/2005/8/layout/matrix1" loCatId="matrix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F195477-87E8-4559-B10E-C38E0484AC4B}">
      <dgm:prSet phldrT="[Text]"/>
      <dgm:spPr/>
      <dgm:t>
        <a:bodyPr/>
        <a:lstStyle/>
        <a:p>
          <a:r>
            <a:rPr lang="en-US" dirty="0"/>
            <a:t>(1) Ensure women’s participation in decision-making processes of the national response strategies and plans.  Women at the center as agents of building back better, not victims of VAW</a:t>
          </a:r>
        </a:p>
      </dgm:t>
    </dgm:pt>
    <dgm:pt modelId="{363698E2-BDFA-46A8-9FAF-432BC6FA7081}" type="parTrans" cxnId="{C5CAC181-965B-4595-A851-CD7D73BF769C}">
      <dgm:prSet/>
      <dgm:spPr/>
      <dgm:t>
        <a:bodyPr/>
        <a:lstStyle/>
        <a:p>
          <a:endParaRPr lang="en-US"/>
        </a:p>
      </dgm:t>
    </dgm:pt>
    <dgm:pt modelId="{024459CC-6D21-4F7E-878D-0CB46ED91B58}" type="sibTrans" cxnId="{C5CAC181-965B-4595-A851-CD7D73BF769C}">
      <dgm:prSet/>
      <dgm:spPr/>
      <dgm:t>
        <a:bodyPr/>
        <a:lstStyle/>
        <a:p>
          <a:endParaRPr lang="en-US"/>
        </a:p>
      </dgm:t>
    </dgm:pt>
    <dgm:pt modelId="{E7FD05BB-EC51-4453-B5A4-EA1E701D33EA}">
      <dgm:prSet phldrT="[Text]"/>
      <dgm:spPr/>
      <dgm:t>
        <a:bodyPr/>
        <a:lstStyle/>
        <a:p>
          <a:r>
            <a:rPr lang="es-ES" dirty="0"/>
            <a:t>(2) </a:t>
          </a:r>
          <a:r>
            <a:rPr lang="en-US" dirty="0"/>
            <a:t>Ensure that the needs of women and girls are included in the national response to mitigate the economic impact of the lockdown and in the early economic recovery plans</a:t>
          </a:r>
        </a:p>
      </dgm:t>
    </dgm:pt>
    <dgm:pt modelId="{BB1FDF51-561D-41A0-A3A4-5208A9A73AF1}" type="parTrans" cxnId="{E923A300-7098-4E62-85F7-34BDC003B408}">
      <dgm:prSet/>
      <dgm:spPr/>
      <dgm:t>
        <a:bodyPr/>
        <a:lstStyle/>
        <a:p>
          <a:endParaRPr lang="en-US"/>
        </a:p>
      </dgm:t>
    </dgm:pt>
    <dgm:pt modelId="{04682C94-6F69-4B9B-8DE2-EA00F2D9B9E7}" type="sibTrans" cxnId="{E923A300-7098-4E62-85F7-34BDC003B408}">
      <dgm:prSet/>
      <dgm:spPr/>
      <dgm:t>
        <a:bodyPr/>
        <a:lstStyle/>
        <a:p>
          <a:endParaRPr lang="en-US"/>
        </a:p>
      </dgm:t>
    </dgm:pt>
    <dgm:pt modelId="{76FD248E-B698-4E1F-9E47-916FBF423597}">
      <dgm:prSet phldrT="[Text]"/>
      <dgm:spPr/>
      <dgm:t>
        <a:bodyPr/>
        <a:lstStyle/>
        <a:p>
          <a:r>
            <a:rPr lang="es-ES" dirty="0"/>
            <a:t>(3) </a:t>
          </a:r>
          <a:r>
            <a:rPr lang="en-US" dirty="0"/>
            <a:t>Allocate additional resources and include evidence-based measures to address the inequalities and discrimination against women and girls in COVID-19 national response plans (affirmative actions).</a:t>
          </a:r>
        </a:p>
      </dgm:t>
    </dgm:pt>
    <dgm:pt modelId="{B1AFAAB8-7852-4FC8-82F7-5302FFA8BB2D}" type="parTrans" cxnId="{319488B2-2A6D-4D72-8DB3-0B859E91D62C}">
      <dgm:prSet/>
      <dgm:spPr/>
      <dgm:t>
        <a:bodyPr/>
        <a:lstStyle/>
        <a:p>
          <a:endParaRPr lang="en-US"/>
        </a:p>
      </dgm:t>
    </dgm:pt>
    <dgm:pt modelId="{79FECB3A-649D-4719-9160-1B9AA7E78D07}" type="sibTrans" cxnId="{319488B2-2A6D-4D72-8DB3-0B859E91D62C}">
      <dgm:prSet/>
      <dgm:spPr/>
      <dgm:t>
        <a:bodyPr/>
        <a:lstStyle/>
        <a:p>
          <a:endParaRPr lang="en-US"/>
        </a:p>
      </dgm:t>
    </dgm:pt>
    <dgm:pt modelId="{A6959135-B810-44FC-9B51-7081E731356F}">
      <dgm:prSet phldrT="[Text]"/>
      <dgm:spPr/>
      <dgm:t>
        <a:bodyPr/>
        <a:lstStyle/>
        <a:p>
          <a:r>
            <a:rPr lang="en-US" dirty="0"/>
            <a:t>(4) Collect sex-disaggregated data on impact of COVID19</a:t>
          </a:r>
        </a:p>
      </dgm:t>
    </dgm:pt>
    <dgm:pt modelId="{4D7C96B9-56AE-4148-BE87-1B87D20AE78D}" type="parTrans" cxnId="{BF583102-4AA1-46E4-A601-1CF3D0DF0A75}">
      <dgm:prSet/>
      <dgm:spPr/>
      <dgm:t>
        <a:bodyPr/>
        <a:lstStyle/>
        <a:p>
          <a:endParaRPr lang="en-US"/>
        </a:p>
      </dgm:t>
    </dgm:pt>
    <dgm:pt modelId="{06570F25-6DE8-48E4-BE93-C3C9103640E3}" type="sibTrans" cxnId="{BF583102-4AA1-46E4-A601-1CF3D0DF0A75}">
      <dgm:prSet/>
      <dgm:spPr/>
      <dgm:t>
        <a:bodyPr/>
        <a:lstStyle/>
        <a:p>
          <a:endParaRPr lang="en-US"/>
        </a:p>
      </dgm:t>
    </dgm:pt>
    <dgm:pt modelId="{3E89666D-5744-4288-BB50-3B3E19AF0F31}">
      <dgm:prSet phldrT="[Text]"/>
      <dgm:spPr/>
      <dgm:t>
        <a:bodyPr/>
        <a:lstStyle/>
        <a:p>
          <a:r>
            <a:rPr lang="es-ES" dirty="0"/>
            <a:t>(5) </a:t>
          </a:r>
          <a:r>
            <a:rPr lang="en-US" dirty="0"/>
            <a:t>Ensure support for grassroots women’s organizations</a:t>
          </a:r>
        </a:p>
      </dgm:t>
    </dgm:pt>
    <dgm:pt modelId="{5FA1774C-28AA-4114-92E6-495721E2F004}" type="parTrans" cxnId="{313C5B77-4A17-479B-B7FE-F7E8C2A4205B}">
      <dgm:prSet/>
      <dgm:spPr/>
      <dgm:t>
        <a:bodyPr/>
        <a:lstStyle/>
        <a:p>
          <a:endParaRPr lang="en-US"/>
        </a:p>
      </dgm:t>
    </dgm:pt>
    <dgm:pt modelId="{969829C9-173D-479F-91B3-A47FB92492B7}" type="sibTrans" cxnId="{313C5B77-4A17-479B-B7FE-F7E8C2A4205B}">
      <dgm:prSet/>
      <dgm:spPr/>
      <dgm:t>
        <a:bodyPr/>
        <a:lstStyle/>
        <a:p>
          <a:endParaRPr lang="en-US"/>
        </a:p>
      </dgm:t>
    </dgm:pt>
    <dgm:pt modelId="{D2A77F9C-F8B7-4D1B-8D85-CEAE8D12206E}" type="pres">
      <dgm:prSet presAssocID="{ED534561-BBC5-4BBD-8ED9-1049012B46B8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8E8899-88AE-4913-B971-3D843AAA1C6F}" type="pres">
      <dgm:prSet presAssocID="{ED534561-BBC5-4BBD-8ED9-1049012B46B8}" presName="matrix" presStyleCnt="0"/>
      <dgm:spPr/>
    </dgm:pt>
    <dgm:pt modelId="{D7ED9365-92AE-4495-82C4-2B164AFDD916}" type="pres">
      <dgm:prSet presAssocID="{ED534561-BBC5-4BBD-8ED9-1049012B46B8}" presName="tile1" presStyleLbl="node1" presStyleIdx="0" presStyleCnt="4"/>
      <dgm:spPr/>
      <dgm:t>
        <a:bodyPr/>
        <a:lstStyle/>
        <a:p>
          <a:endParaRPr lang="en-US"/>
        </a:p>
      </dgm:t>
    </dgm:pt>
    <dgm:pt modelId="{DC7B7B41-0588-4AC0-81F2-D6A38B6C7E43}" type="pres">
      <dgm:prSet presAssocID="{ED534561-BBC5-4BBD-8ED9-1049012B46B8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4185D-06C2-4F6C-97F1-93792E2A7F41}" type="pres">
      <dgm:prSet presAssocID="{ED534561-BBC5-4BBD-8ED9-1049012B46B8}" presName="tile2" presStyleLbl="node1" presStyleIdx="1" presStyleCnt="4" custLinFactNeighborX="-257" custLinFactNeighborY="-3079"/>
      <dgm:spPr/>
      <dgm:t>
        <a:bodyPr/>
        <a:lstStyle/>
        <a:p>
          <a:endParaRPr lang="en-US"/>
        </a:p>
      </dgm:t>
    </dgm:pt>
    <dgm:pt modelId="{86E70114-7A20-4563-9AB4-D0EE70C486C9}" type="pres">
      <dgm:prSet presAssocID="{ED534561-BBC5-4BBD-8ED9-1049012B46B8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B5F572-ACA6-40B8-97F7-30B3BCF0B69E}" type="pres">
      <dgm:prSet presAssocID="{ED534561-BBC5-4BBD-8ED9-1049012B46B8}" presName="tile3" presStyleLbl="node1" presStyleIdx="2" presStyleCnt="4"/>
      <dgm:spPr/>
      <dgm:t>
        <a:bodyPr/>
        <a:lstStyle/>
        <a:p>
          <a:endParaRPr lang="en-US"/>
        </a:p>
      </dgm:t>
    </dgm:pt>
    <dgm:pt modelId="{39F7323C-F450-4547-AB85-17CF53091673}" type="pres">
      <dgm:prSet presAssocID="{ED534561-BBC5-4BBD-8ED9-1049012B46B8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ACAB9-661F-4085-AAF2-0181B5B7367A}" type="pres">
      <dgm:prSet presAssocID="{ED534561-BBC5-4BBD-8ED9-1049012B46B8}" presName="tile4" presStyleLbl="node1" presStyleIdx="3" presStyleCnt="4"/>
      <dgm:spPr/>
      <dgm:t>
        <a:bodyPr/>
        <a:lstStyle/>
        <a:p>
          <a:endParaRPr lang="en-US"/>
        </a:p>
      </dgm:t>
    </dgm:pt>
    <dgm:pt modelId="{79EBD59E-1791-4461-92FA-D98B34C3A176}" type="pres">
      <dgm:prSet presAssocID="{ED534561-BBC5-4BBD-8ED9-1049012B46B8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E5297-90D5-4A35-8CFE-A581B982E932}" type="pres">
      <dgm:prSet presAssocID="{ED534561-BBC5-4BBD-8ED9-1049012B46B8}" presName="centerTile" presStyleLbl="fgShp" presStyleIdx="0" presStyleCnt="1" custScaleX="178268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313C5B77-4A17-479B-B7FE-F7E8C2A4205B}" srcId="{9F195477-87E8-4559-B10E-C38E0484AC4B}" destId="{3E89666D-5744-4288-BB50-3B3E19AF0F31}" srcOrd="3" destOrd="0" parTransId="{5FA1774C-28AA-4114-92E6-495721E2F004}" sibTransId="{969829C9-173D-479F-91B3-A47FB92492B7}"/>
    <dgm:cxn modelId="{311329E3-BA7A-4A2F-A2AD-E5FA236155CB}" type="presOf" srcId="{A6959135-B810-44FC-9B51-7081E731356F}" destId="{A4B5F572-ACA6-40B8-97F7-30B3BCF0B69E}" srcOrd="0" destOrd="0" presId="urn:microsoft.com/office/officeart/2005/8/layout/matrix1"/>
    <dgm:cxn modelId="{C5CAC181-965B-4595-A851-CD7D73BF769C}" srcId="{ED534561-BBC5-4BBD-8ED9-1049012B46B8}" destId="{9F195477-87E8-4559-B10E-C38E0484AC4B}" srcOrd="0" destOrd="0" parTransId="{363698E2-BDFA-46A8-9FAF-432BC6FA7081}" sibTransId="{024459CC-6D21-4F7E-878D-0CB46ED91B58}"/>
    <dgm:cxn modelId="{45866BC2-8A20-4E2C-8230-E2C51F6B8811}" type="presOf" srcId="{E7FD05BB-EC51-4453-B5A4-EA1E701D33EA}" destId="{D7ED9365-92AE-4495-82C4-2B164AFDD916}" srcOrd="0" destOrd="0" presId="urn:microsoft.com/office/officeart/2005/8/layout/matrix1"/>
    <dgm:cxn modelId="{4EEDF482-9E92-4B5F-8536-29F5CEDEA3A6}" type="presOf" srcId="{3E89666D-5744-4288-BB50-3B3E19AF0F31}" destId="{79EBD59E-1791-4461-92FA-D98B34C3A176}" srcOrd="1" destOrd="0" presId="urn:microsoft.com/office/officeart/2005/8/layout/matrix1"/>
    <dgm:cxn modelId="{E923A300-7098-4E62-85F7-34BDC003B408}" srcId="{9F195477-87E8-4559-B10E-C38E0484AC4B}" destId="{E7FD05BB-EC51-4453-B5A4-EA1E701D33EA}" srcOrd="0" destOrd="0" parTransId="{BB1FDF51-561D-41A0-A3A4-5208A9A73AF1}" sibTransId="{04682C94-6F69-4B9B-8DE2-EA00F2D9B9E7}"/>
    <dgm:cxn modelId="{BF583102-4AA1-46E4-A601-1CF3D0DF0A75}" srcId="{9F195477-87E8-4559-B10E-C38E0484AC4B}" destId="{A6959135-B810-44FC-9B51-7081E731356F}" srcOrd="2" destOrd="0" parTransId="{4D7C96B9-56AE-4148-BE87-1B87D20AE78D}" sibTransId="{06570F25-6DE8-48E4-BE93-C3C9103640E3}"/>
    <dgm:cxn modelId="{319488B2-2A6D-4D72-8DB3-0B859E91D62C}" srcId="{9F195477-87E8-4559-B10E-C38E0484AC4B}" destId="{76FD248E-B698-4E1F-9E47-916FBF423597}" srcOrd="1" destOrd="0" parTransId="{B1AFAAB8-7852-4FC8-82F7-5302FFA8BB2D}" sibTransId="{79FECB3A-649D-4719-9160-1B9AA7E78D07}"/>
    <dgm:cxn modelId="{5850FDB3-A597-4192-94B9-7740E154C479}" type="presOf" srcId="{E7FD05BB-EC51-4453-B5A4-EA1E701D33EA}" destId="{DC7B7B41-0588-4AC0-81F2-D6A38B6C7E43}" srcOrd="1" destOrd="0" presId="urn:microsoft.com/office/officeart/2005/8/layout/matrix1"/>
    <dgm:cxn modelId="{EA9B4B86-F4BE-4D17-8F1C-D4B04E8D00CF}" type="presOf" srcId="{76FD248E-B698-4E1F-9E47-916FBF423597}" destId="{1D54185D-06C2-4F6C-97F1-93792E2A7F41}" srcOrd="0" destOrd="0" presId="urn:microsoft.com/office/officeart/2005/8/layout/matrix1"/>
    <dgm:cxn modelId="{1DF23AB3-A2F8-4CD7-9DD9-7DD8CE20271E}" type="presOf" srcId="{ED534561-BBC5-4BBD-8ED9-1049012B46B8}" destId="{D2A77F9C-F8B7-4D1B-8D85-CEAE8D12206E}" srcOrd="0" destOrd="0" presId="urn:microsoft.com/office/officeart/2005/8/layout/matrix1"/>
    <dgm:cxn modelId="{F2389037-F65E-4687-BAF7-1E846C574C2A}" type="presOf" srcId="{9F195477-87E8-4559-B10E-C38E0484AC4B}" destId="{2C2E5297-90D5-4A35-8CFE-A581B982E932}" srcOrd="0" destOrd="0" presId="urn:microsoft.com/office/officeart/2005/8/layout/matrix1"/>
    <dgm:cxn modelId="{40F1F4A2-7BB9-4CDD-8264-27F6FC2F65A9}" type="presOf" srcId="{3E89666D-5744-4288-BB50-3B3E19AF0F31}" destId="{8C6ACAB9-661F-4085-AAF2-0181B5B7367A}" srcOrd="0" destOrd="0" presId="urn:microsoft.com/office/officeart/2005/8/layout/matrix1"/>
    <dgm:cxn modelId="{3484C9F4-821B-450F-9ADC-3F5F29C93D53}" type="presOf" srcId="{A6959135-B810-44FC-9B51-7081E731356F}" destId="{39F7323C-F450-4547-AB85-17CF53091673}" srcOrd="1" destOrd="0" presId="urn:microsoft.com/office/officeart/2005/8/layout/matrix1"/>
    <dgm:cxn modelId="{15C59641-8D25-44D0-ADB7-701F77E73207}" type="presOf" srcId="{76FD248E-B698-4E1F-9E47-916FBF423597}" destId="{86E70114-7A20-4563-9AB4-D0EE70C486C9}" srcOrd="1" destOrd="0" presId="urn:microsoft.com/office/officeart/2005/8/layout/matrix1"/>
    <dgm:cxn modelId="{A88DF20B-4CE4-4D06-A5D9-62BAD0DC231B}" type="presParOf" srcId="{D2A77F9C-F8B7-4D1B-8D85-CEAE8D12206E}" destId="{1B8E8899-88AE-4913-B971-3D843AAA1C6F}" srcOrd="0" destOrd="0" presId="urn:microsoft.com/office/officeart/2005/8/layout/matrix1"/>
    <dgm:cxn modelId="{1B28F1C3-26C7-4BF4-8462-955BD9F72B32}" type="presParOf" srcId="{1B8E8899-88AE-4913-B971-3D843AAA1C6F}" destId="{D7ED9365-92AE-4495-82C4-2B164AFDD916}" srcOrd="0" destOrd="0" presId="urn:microsoft.com/office/officeart/2005/8/layout/matrix1"/>
    <dgm:cxn modelId="{A8445533-956E-4E16-944F-F3284666CBCB}" type="presParOf" srcId="{1B8E8899-88AE-4913-B971-3D843AAA1C6F}" destId="{DC7B7B41-0588-4AC0-81F2-D6A38B6C7E43}" srcOrd="1" destOrd="0" presId="urn:microsoft.com/office/officeart/2005/8/layout/matrix1"/>
    <dgm:cxn modelId="{06791C73-E66F-4A59-A352-92F805EE7622}" type="presParOf" srcId="{1B8E8899-88AE-4913-B971-3D843AAA1C6F}" destId="{1D54185D-06C2-4F6C-97F1-93792E2A7F41}" srcOrd="2" destOrd="0" presId="urn:microsoft.com/office/officeart/2005/8/layout/matrix1"/>
    <dgm:cxn modelId="{F50E0B19-B3DF-43E1-9DA6-9F8CBD430497}" type="presParOf" srcId="{1B8E8899-88AE-4913-B971-3D843AAA1C6F}" destId="{86E70114-7A20-4563-9AB4-D0EE70C486C9}" srcOrd="3" destOrd="0" presId="urn:microsoft.com/office/officeart/2005/8/layout/matrix1"/>
    <dgm:cxn modelId="{2323D36B-7773-4297-BF9A-04DB021D53C0}" type="presParOf" srcId="{1B8E8899-88AE-4913-B971-3D843AAA1C6F}" destId="{A4B5F572-ACA6-40B8-97F7-30B3BCF0B69E}" srcOrd="4" destOrd="0" presId="urn:microsoft.com/office/officeart/2005/8/layout/matrix1"/>
    <dgm:cxn modelId="{407575C3-FF04-4E66-AD54-F1FE39593BE4}" type="presParOf" srcId="{1B8E8899-88AE-4913-B971-3D843AAA1C6F}" destId="{39F7323C-F450-4547-AB85-17CF53091673}" srcOrd="5" destOrd="0" presId="urn:microsoft.com/office/officeart/2005/8/layout/matrix1"/>
    <dgm:cxn modelId="{D2A8F4FE-4D26-4A2B-A99F-A174F4D04A74}" type="presParOf" srcId="{1B8E8899-88AE-4913-B971-3D843AAA1C6F}" destId="{8C6ACAB9-661F-4085-AAF2-0181B5B7367A}" srcOrd="6" destOrd="0" presId="urn:microsoft.com/office/officeart/2005/8/layout/matrix1"/>
    <dgm:cxn modelId="{B72A06B9-BBEE-4C6D-87F2-3BA54625FEC1}" type="presParOf" srcId="{1B8E8899-88AE-4913-B971-3D843AAA1C6F}" destId="{79EBD59E-1791-4461-92FA-D98B34C3A176}" srcOrd="7" destOrd="0" presId="urn:microsoft.com/office/officeart/2005/8/layout/matrix1"/>
    <dgm:cxn modelId="{F34E65CE-AAAD-4BED-9591-4392DD41A683}" type="presParOf" srcId="{D2A77F9C-F8B7-4D1B-8D85-CEAE8D12206E}" destId="{2C2E5297-90D5-4A35-8CFE-A581B982E932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D9365-92AE-4495-82C4-2B164AFDD916}">
      <dsp:nvSpPr>
        <dsp:cNvPr id="0" name=""/>
        <dsp:cNvSpPr/>
      </dsp:nvSpPr>
      <dsp:spPr>
        <a:xfrm rot="16200000">
          <a:off x="623763" y="-623763"/>
          <a:ext cx="2476143" cy="372367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(2) </a:t>
          </a:r>
          <a:r>
            <a:rPr lang="en-US" sz="1400" kern="1200" dirty="0"/>
            <a:t>Ensure that the needs of women and girls are included in the national response to mitigate the economic impact of the lockdown and in the early economic recovery plans</a:t>
          </a:r>
        </a:p>
      </dsp:txBody>
      <dsp:txXfrm rot="5400000">
        <a:off x="0" y="0"/>
        <a:ext cx="3723670" cy="1857107"/>
      </dsp:txXfrm>
    </dsp:sp>
    <dsp:sp modelId="{1D54185D-06C2-4F6C-97F1-93792E2A7F41}">
      <dsp:nvSpPr>
        <dsp:cNvPr id="0" name=""/>
        <dsp:cNvSpPr/>
      </dsp:nvSpPr>
      <dsp:spPr>
        <a:xfrm>
          <a:off x="3714100" y="0"/>
          <a:ext cx="3723670" cy="247614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(3) </a:t>
          </a:r>
          <a:r>
            <a:rPr lang="en-US" sz="1400" kern="1200" dirty="0"/>
            <a:t>Allocate additional resources and include evidence-based measures to address the inequalities and discrimination against women and girls in COVID-19 national response plans (affirmative actions).</a:t>
          </a:r>
        </a:p>
      </dsp:txBody>
      <dsp:txXfrm>
        <a:off x="3714100" y="0"/>
        <a:ext cx="3723670" cy="1857107"/>
      </dsp:txXfrm>
    </dsp:sp>
    <dsp:sp modelId="{A4B5F572-ACA6-40B8-97F7-30B3BCF0B69E}">
      <dsp:nvSpPr>
        <dsp:cNvPr id="0" name=""/>
        <dsp:cNvSpPr/>
      </dsp:nvSpPr>
      <dsp:spPr>
        <a:xfrm rot="10800000">
          <a:off x="0" y="2476143"/>
          <a:ext cx="3723670" cy="2476143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(4) Collect sex-disaggregated data on impact of COVID19</a:t>
          </a:r>
        </a:p>
      </dsp:txBody>
      <dsp:txXfrm rot="10800000">
        <a:off x="0" y="3095178"/>
        <a:ext cx="3723670" cy="1857107"/>
      </dsp:txXfrm>
    </dsp:sp>
    <dsp:sp modelId="{8C6ACAB9-661F-4085-AAF2-0181B5B7367A}">
      <dsp:nvSpPr>
        <dsp:cNvPr id="0" name=""/>
        <dsp:cNvSpPr/>
      </dsp:nvSpPr>
      <dsp:spPr>
        <a:xfrm rot="5400000">
          <a:off x="4347434" y="1852379"/>
          <a:ext cx="2476143" cy="3723670"/>
        </a:xfrm>
        <a:prstGeom prst="round1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/>
            <a:t>(5) </a:t>
          </a:r>
          <a:r>
            <a:rPr lang="en-US" sz="1400" kern="1200" dirty="0"/>
            <a:t>Ensure support for grassroots women’s organizations</a:t>
          </a:r>
        </a:p>
      </dsp:txBody>
      <dsp:txXfrm rot="-5400000">
        <a:off x="3723671" y="3095178"/>
        <a:ext cx="3723670" cy="1857107"/>
      </dsp:txXfrm>
    </dsp:sp>
    <dsp:sp modelId="{2C2E5297-90D5-4A35-8CFE-A581B982E932}">
      <dsp:nvSpPr>
        <dsp:cNvPr id="0" name=""/>
        <dsp:cNvSpPr/>
      </dsp:nvSpPr>
      <dsp:spPr>
        <a:xfrm>
          <a:off x="1732236" y="1857107"/>
          <a:ext cx="3982867" cy="123807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/>
            <a:t>(1) Ensure women’s participation in decision-making processes of the national response strategies and plans.  Women at the center as agents of building back better, not victims of VAW</a:t>
          </a:r>
        </a:p>
      </dsp:txBody>
      <dsp:txXfrm>
        <a:off x="1792674" y="1917545"/>
        <a:ext cx="3861991" cy="1117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ED2113E-EA87-4FD9-85CE-BFF0878065D9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93975" y="876300"/>
            <a:ext cx="410845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26DE024-A513-4CC3-8CE9-B297F5F72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2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98489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1pPr>
    <a:lvl2pPr marL="449245" algn="l" defTabSz="898489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2pPr>
    <a:lvl3pPr marL="898489" algn="l" defTabSz="898489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3pPr>
    <a:lvl4pPr marL="1347734" algn="l" defTabSz="898489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4pPr>
    <a:lvl5pPr marL="1796979" algn="l" defTabSz="898489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5pPr>
    <a:lvl6pPr marL="2246224" algn="l" defTabSz="898489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6pPr>
    <a:lvl7pPr marL="2695468" algn="l" defTabSz="898489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7pPr>
    <a:lvl8pPr marL="3144713" algn="l" defTabSz="898489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8pPr>
    <a:lvl9pPr marL="3593958" algn="l" defTabSz="898489" rtl="0" eaLnBrk="1" latinLnBrk="0" hangingPunct="1">
      <a:defRPr sz="117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93975" y="876300"/>
            <a:ext cx="4108450" cy="2365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DE024-A513-4CC3-8CE9-B297F5F724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728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93975" y="876300"/>
            <a:ext cx="4108450" cy="2365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DE024-A513-4CC3-8CE9-B297F5F724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359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93975" y="876300"/>
            <a:ext cx="4108450" cy="2365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DE024-A513-4CC3-8CE9-B297F5F72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2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93975" y="876300"/>
            <a:ext cx="4108450" cy="2365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DE024-A513-4CC3-8CE9-B297F5F72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1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93975" y="876300"/>
            <a:ext cx="4108450" cy="2365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DE024-A513-4CC3-8CE9-B297F5F724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03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93975" y="876300"/>
            <a:ext cx="4108450" cy="2365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DE024-A513-4CC3-8CE9-B297F5F724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994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93975" y="876300"/>
            <a:ext cx="4108450" cy="2365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DE024-A513-4CC3-8CE9-B297F5F724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979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593975" y="876300"/>
            <a:ext cx="4108450" cy="2365375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DE024-A513-4CC3-8CE9-B297F5F724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51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08" y="1119505"/>
            <a:ext cx="8909447" cy="2381521"/>
          </a:xfrm>
        </p:spPr>
        <p:txBody>
          <a:bodyPr anchor="b"/>
          <a:lstStyle>
            <a:lvl1pPr algn="ctr">
              <a:defRPr sz="584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3592866"/>
            <a:ext cx="8909447" cy="1651546"/>
          </a:xfrm>
        </p:spPr>
        <p:txBody>
          <a:bodyPr/>
          <a:lstStyle>
            <a:lvl1pPr marL="0" indent="0" algn="ctr">
              <a:buNone/>
              <a:defRPr sz="2338"/>
            </a:lvl1pPr>
            <a:lvl2pPr marL="445450" indent="0" algn="ctr">
              <a:buNone/>
              <a:defRPr sz="1949"/>
            </a:lvl2pPr>
            <a:lvl3pPr marL="890900" indent="0" algn="ctr">
              <a:buNone/>
              <a:defRPr sz="1754"/>
            </a:lvl3pPr>
            <a:lvl4pPr marL="1336350" indent="0" algn="ctr">
              <a:buNone/>
              <a:defRPr sz="1559"/>
            </a:lvl4pPr>
            <a:lvl5pPr marL="1781800" indent="0" algn="ctr">
              <a:buNone/>
              <a:defRPr sz="1559"/>
            </a:lvl5pPr>
            <a:lvl6pPr marL="2227250" indent="0" algn="ctr">
              <a:buNone/>
              <a:defRPr sz="1559"/>
            </a:lvl6pPr>
            <a:lvl7pPr marL="2672700" indent="0" algn="ctr">
              <a:buNone/>
              <a:defRPr sz="1559"/>
            </a:lvl7pPr>
            <a:lvl8pPr marL="3118150" indent="0" algn="ctr">
              <a:buNone/>
              <a:defRPr sz="1559"/>
            </a:lvl8pPr>
            <a:lvl9pPr marL="3563600" indent="0" algn="ctr">
              <a:buNone/>
              <a:defRPr sz="155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863-ADB9-45C9-B71B-91F259E61B6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2BF-C86B-44AD-B564-869D4787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39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863-ADB9-45C9-B71B-91F259E61B6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2BF-C86B-44AD-B564-869D4787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48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364195"/>
            <a:ext cx="2561466" cy="579704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364195"/>
            <a:ext cx="7535907" cy="579704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863-ADB9-45C9-B71B-91F259E61B6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2BF-C86B-44AD-B564-869D4787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26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863-ADB9-45C9-B71B-91F259E61B6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2BF-C86B-44AD-B564-869D4787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0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705385"/>
            <a:ext cx="10245864" cy="2845473"/>
          </a:xfrm>
        </p:spPr>
        <p:txBody>
          <a:bodyPr anchor="b"/>
          <a:lstStyle>
            <a:lvl1pPr>
              <a:defRPr sz="584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4577778"/>
            <a:ext cx="10245864" cy="1496367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45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090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3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18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2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27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1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36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863-ADB9-45C9-B71B-91F259E61B6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2BF-C86B-44AD-B564-869D4787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290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1820976"/>
            <a:ext cx="5048687" cy="43402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1820976"/>
            <a:ext cx="5048687" cy="43402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863-ADB9-45C9-B71B-91F259E61B6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2BF-C86B-44AD-B564-869D4787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09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364196"/>
            <a:ext cx="10245864" cy="132218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676882"/>
            <a:ext cx="5025485" cy="821814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498697"/>
            <a:ext cx="5025485" cy="367520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7" y="1676882"/>
            <a:ext cx="5050234" cy="821814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7" y="2498697"/>
            <a:ext cx="5050234" cy="367520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863-ADB9-45C9-B71B-91F259E61B6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2BF-C86B-44AD-B564-869D4787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96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863-ADB9-45C9-B71B-91F259E61B6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2BF-C86B-44AD-B564-869D4787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40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863-ADB9-45C9-B71B-91F259E61B6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2BF-C86B-44AD-B564-869D4787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60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56036"/>
            <a:ext cx="3831371" cy="1596126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984911"/>
            <a:ext cx="6013877" cy="4861216"/>
          </a:xfrm>
        </p:spPr>
        <p:txBody>
          <a:bodyPr/>
          <a:lstStyle>
            <a:lvl1pPr>
              <a:defRPr sz="3118"/>
            </a:lvl1pPr>
            <a:lvl2pPr>
              <a:defRPr sz="2728"/>
            </a:lvl2pPr>
            <a:lvl3pPr>
              <a:defRPr sz="2338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052161"/>
            <a:ext cx="3831371" cy="3801883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863-ADB9-45C9-B71B-91F259E61B6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2BF-C86B-44AD-B564-869D4787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3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56036"/>
            <a:ext cx="3831371" cy="1596126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984911"/>
            <a:ext cx="6013877" cy="4861216"/>
          </a:xfrm>
        </p:spPr>
        <p:txBody>
          <a:bodyPr anchor="t"/>
          <a:lstStyle>
            <a:lvl1pPr marL="0" indent="0">
              <a:buNone/>
              <a:defRPr sz="3118"/>
            </a:lvl1pPr>
            <a:lvl2pPr marL="445450" indent="0">
              <a:buNone/>
              <a:defRPr sz="2728"/>
            </a:lvl2pPr>
            <a:lvl3pPr marL="890900" indent="0">
              <a:buNone/>
              <a:defRPr sz="2338"/>
            </a:lvl3pPr>
            <a:lvl4pPr marL="1336350" indent="0">
              <a:buNone/>
              <a:defRPr sz="1949"/>
            </a:lvl4pPr>
            <a:lvl5pPr marL="1781800" indent="0">
              <a:buNone/>
              <a:defRPr sz="1949"/>
            </a:lvl5pPr>
            <a:lvl6pPr marL="2227250" indent="0">
              <a:buNone/>
              <a:defRPr sz="1949"/>
            </a:lvl6pPr>
            <a:lvl7pPr marL="2672700" indent="0">
              <a:buNone/>
              <a:defRPr sz="1949"/>
            </a:lvl7pPr>
            <a:lvl8pPr marL="3118150" indent="0">
              <a:buNone/>
              <a:defRPr sz="1949"/>
            </a:lvl8pPr>
            <a:lvl9pPr marL="3563600" indent="0">
              <a:buNone/>
              <a:defRPr sz="194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052161"/>
            <a:ext cx="3831371" cy="3801883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C863-ADB9-45C9-B71B-91F259E61B6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082BF-C86B-44AD-B564-869D4787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55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364196"/>
            <a:ext cx="102458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1820976"/>
            <a:ext cx="102458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6340166"/>
            <a:ext cx="267283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CC863-ADB9-45C9-B71B-91F259E61B67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6340166"/>
            <a:ext cx="4009251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6340166"/>
            <a:ext cx="267283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082BF-C86B-44AD-B564-869D4787F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0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0900" rtl="0" eaLnBrk="1" latinLnBrk="0" hangingPunct="1">
        <a:lnSpc>
          <a:spcPct val="90000"/>
        </a:lnSpc>
        <a:spcBef>
          <a:spcPct val="0"/>
        </a:spcBef>
        <a:buNone/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25" indent="-222725" algn="l" defTabSz="890900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681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hyperlink" Target="http://www.americalatinagenera.org/es/index.php?option=com_content&amp;view=article&amp;id=2219:la-violen-cia-contra-la-mujer-en-america-latina-y-el-caribe-en-cifras-%20%20&amp;catid=764:destacamos" TargetMode="Externa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://www.americalatinagenera.org/es/index.php?option=com_content&amp;view=article&amp;id=2219:la-violen-cia-contra-la-mujer-en-america-latina-y-el-caribe-en-cifras-%20%20&amp;catid=764:destacamos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FC90EB-90FB-449A-919F-5CBE2D625D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"/>
            <a:ext cx="11879263" cy="683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2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F41EE02F-07A5-4D2F-8251-6F996C6CA52B}"/>
              </a:ext>
            </a:extLst>
          </p:cNvPr>
          <p:cNvSpPr/>
          <p:nvPr/>
        </p:nvSpPr>
        <p:spPr>
          <a:xfrm>
            <a:off x="1" y="-37323"/>
            <a:ext cx="11879262" cy="6262145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93805E6-263D-4A80-AA27-EFBF9245285E}"/>
              </a:ext>
            </a:extLst>
          </p:cNvPr>
          <p:cNvSpPr txBox="1">
            <a:spLocks/>
          </p:cNvSpPr>
          <p:nvPr/>
        </p:nvSpPr>
        <p:spPr>
          <a:xfrm>
            <a:off x="9017632" y="578393"/>
            <a:ext cx="2375853" cy="593277"/>
          </a:xfrm>
          <a:prstGeom prst="rect">
            <a:avLst/>
          </a:prstGeom>
        </p:spPr>
        <p:txBody>
          <a:bodyPr vert="horz" lIns="89094" tIns="44547" rIns="89094" bIns="44547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507" b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7E6597-59C4-43F4-BF72-12C30F1D635F}"/>
              </a:ext>
            </a:extLst>
          </p:cNvPr>
          <p:cNvSpPr/>
          <p:nvPr/>
        </p:nvSpPr>
        <p:spPr>
          <a:xfrm>
            <a:off x="3323710" y="4836654"/>
            <a:ext cx="551537" cy="1118656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/>
          </a:p>
        </p:txBody>
      </p:sp>
      <p:sp>
        <p:nvSpPr>
          <p:cNvPr id="29" name="Rectangle 42">
            <a:extLst>
              <a:ext uri="{FF2B5EF4-FFF2-40B4-BE49-F238E27FC236}">
                <a16:creationId xmlns:a16="http://schemas.microsoft.com/office/drawing/2014/main" id="{62F7493F-A14C-4B3E-AA19-707FF4B4EF40}"/>
              </a:ext>
            </a:extLst>
          </p:cNvPr>
          <p:cNvSpPr/>
          <p:nvPr/>
        </p:nvSpPr>
        <p:spPr>
          <a:xfrm>
            <a:off x="82543" y="312647"/>
            <a:ext cx="3140530" cy="2761645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DDFB8FB-A0DA-4659-AA07-52714F31538F}"/>
              </a:ext>
            </a:extLst>
          </p:cNvPr>
          <p:cNvSpPr/>
          <p:nvPr/>
        </p:nvSpPr>
        <p:spPr>
          <a:xfrm>
            <a:off x="2969722" y="23324"/>
            <a:ext cx="1113971" cy="224507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939FEAD-DB1A-4F47-9897-ACB2A88B413D}"/>
              </a:ext>
            </a:extLst>
          </p:cNvPr>
          <p:cNvSpPr/>
          <p:nvPr/>
        </p:nvSpPr>
        <p:spPr>
          <a:xfrm>
            <a:off x="7852410" y="1807125"/>
            <a:ext cx="1192530" cy="185505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3" name="Rectangle 40">
            <a:extLst>
              <a:ext uri="{FF2B5EF4-FFF2-40B4-BE49-F238E27FC236}">
                <a16:creationId xmlns:a16="http://schemas.microsoft.com/office/drawing/2014/main" id="{C93D94C3-14BA-4C86-8757-A8968F3AAAA6}"/>
              </a:ext>
            </a:extLst>
          </p:cNvPr>
          <p:cNvSpPr/>
          <p:nvPr/>
        </p:nvSpPr>
        <p:spPr>
          <a:xfrm>
            <a:off x="167506" y="4641848"/>
            <a:ext cx="3035782" cy="1023414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/>
          </a:p>
        </p:txBody>
      </p:sp>
      <p:sp>
        <p:nvSpPr>
          <p:cNvPr id="35" name="Rectangle 40">
            <a:extLst>
              <a:ext uri="{FF2B5EF4-FFF2-40B4-BE49-F238E27FC236}">
                <a16:creationId xmlns:a16="http://schemas.microsoft.com/office/drawing/2014/main" id="{AD8763AD-7491-49F6-A2C5-7B98C622C7F5}"/>
              </a:ext>
            </a:extLst>
          </p:cNvPr>
          <p:cNvSpPr/>
          <p:nvPr/>
        </p:nvSpPr>
        <p:spPr>
          <a:xfrm>
            <a:off x="319906" y="5039430"/>
            <a:ext cx="3203575" cy="646152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/>
          </a:p>
        </p:txBody>
      </p:sp>
      <p:sp>
        <p:nvSpPr>
          <p:cNvPr id="39" name="Rectangle 46">
            <a:extLst>
              <a:ext uri="{FF2B5EF4-FFF2-40B4-BE49-F238E27FC236}">
                <a16:creationId xmlns:a16="http://schemas.microsoft.com/office/drawing/2014/main" id="{913E53E1-0049-4FDE-8263-C5510E4D355F}"/>
              </a:ext>
            </a:extLst>
          </p:cNvPr>
          <p:cNvSpPr/>
          <p:nvPr/>
        </p:nvSpPr>
        <p:spPr>
          <a:xfrm>
            <a:off x="7711440" y="19602"/>
            <a:ext cx="4149598" cy="1779191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/>
          </a:p>
        </p:txBody>
      </p:sp>
      <p:sp>
        <p:nvSpPr>
          <p:cNvPr id="50" name="Rectangle 44">
            <a:extLst>
              <a:ext uri="{FF2B5EF4-FFF2-40B4-BE49-F238E27FC236}">
                <a16:creationId xmlns:a16="http://schemas.microsoft.com/office/drawing/2014/main" id="{1E10DE5F-6EC4-4FD9-870F-94FACEA8414D}"/>
              </a:ext>
            </a:extLst>
          </p:cNvPr>
          <p:cNvSpPr/>
          <p:nvPr/>
        </p:nvSpPr>
        <p:spPr>
          <a:xfrm>
            <a:off x="8702040" y="2263616"/>
            <a:ext cx="3177222" cy="2049826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/>
          </a:p>
        </p:txBody>
      </p:sp>
      <p:sp>
        <p:nvSpPr>
          <p:cNvPr id="56" name="Rectangle 43">
            <a:extLst>
              <a:ext uri="{FF2B5EF4-FFF2-40B4-BE49-F238E27FC236}">
                <a16:creationId xmlns:a16="http://schemas.microsoft.com/office/drawing/2014/main" id="{9878F96E-6DB7-4199-A17F-FF2B013F32DA}"/>
              </a:ext>
            </a:extLst>
          </p:cNvPr>
          <p:cNvSpPr/>
          <p:nvPr/>
        </p:nvSpPr>
        <p:spPr>
          <a:xfrm>
            <a:off x="7063739" y="4726907"/>
            <a:ext cx="4797299" cy="1554840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/>
          </a:p>
        </p:txBody>
      </p:sp>
      <p:pic>
        <p:nvPicPr>
          <p:cNvPr id="59" name="Imagen 58">
            <a:extLst>
              <a:ext uri="{FF2B5EF4-FFF2-40B4-BE49-F238E27FC236}">
                <a16:creationId xmlns:a16="http://schemas.microsoft.com/office/drawing/2014/main" id="{23C63A02-0A5E-484B-B77F-6B5F6AA83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2795"/>
            <a:ext cx="11879263" cy="1627380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61BB667A-1505-4335-B871-80AB821F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036" y="-87794"/>
            <a:ext cx="10733061" cy="1105651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Challenges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to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adress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violence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against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women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and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girls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in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Latin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America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Region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before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COVID-19</a:t>
            </a:r>
            <a:endParaRPr lang="en-US" sz="2400" b="1" dirty="0">
              <a:solidFill>
                <a:srgbClr val="009DDC"/>
              </a:solidFill>
              <a:latin typeface="+mn-lt"/>
              <a:cs typeface="Helvetica" panose="020B0604020202020204" pitchFamily="34" charset="0"/>
            </a:endParaRPr>
          </a:p>
        </p:txBody>
      </p:sp>
      <p:sp>
        <p:nvSpPr>
          <p:cNvPr id="36" name="Rectángulo 12">
            <a:extLst>
              <a:ext uri="{FF2B5EF4-FFF2-40B4-BE49-F238E27FC236}">
                <a16:creationId xmlns:a16="http://schemas.microsoft.com/office/drawing/2014/main" id="{8F63125C-547F-4719-BED6-89114E6EDF56}"/>
              </a:ext>
            </a:extLst>
          </p:cNvPr>
          <p:cNvSpPr/>
          <p:nvPr/>
        </p:nvSpPr>
        <p:spPr>
          <a:xfrm>
            <a:off x="1952093" y="1231804"/>
            <a:ext cx="3617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4F4F4F"/>
                </a:solidFill>
                <a:latin typeface="+mj-lt"/>
              </a:rPr>
              <a:t>Lack of implementation of </a:t>
            </a:r>
            <a:r>
              <a:rPr lang="en-US" b="1" u="sng" dirty="0">
                <a:solidFill>
                  <a:srgbClr val="0596D6"/>
                </a:solidFill>
                <a:latin typeface="+mj-lt"/>
              </a:rPr>
              <a:t>specialized laws</a:t>
            </a:r>
            <a:r>
              <a:rPr lang="en-US" b="1" dirty="0">
                <a:solidFill>
                  <a:srgbClr val="4F4F4F"/>
                </a:solidFill>
                <a:latin typeface="+mj-lt"/>
              </a:rPr>
              <a:t> </a:t>
            </a:r>
            <a:r>
              <a:rPr lang="en-US" dirty="0">
                <a:solidFill>
                  <a:srgbClr val="4F4F4F"/>
                </a:solidFill>
                <a:latin typeface="+mj-lt"/>
              </a:rPr>
              <a:t>to prevent and eradicate violence against women and girls</a:t>
            </a:r>
            <a:endParaRPr lang="es-GT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41" name="Rectángulo 12">
            <a:extLst>
              <a:ext uri="{FF2B5EF4-FFF2-40B4-BE49-F238E27FC236}">
                <a16:creationId xmlns:a16="http://schemas.microsoft.com/office/drawing/2014/main" id="{D5819B0F-4C48-426A-ABEF-E9177B19EB4D}"/>
              </a:ext>
            </a:extLst>
          </p:cNvPr>
          <p:cNvSpPr/>
          <p:nvPr/>
        </p:nvSpPr>
        <p:spPr>
          <a:xfrm>
            <a:off x="1916954" y="2365945"/>
            <a:ext cx="361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4F4F4F"/>
                </a:solidFill>
                <a:latin typeface="+mj-lt"/>
              </a:rPr>
              <a:t>Lack of </a:t>
            </a:r>
            <a:r>
              <a:rPr lang="en-US" b="1" u="sng" dirty="0">
                <a:solidFill>
                  <a:srgbClr val="0596D6"/>
                </a:solidFill>
                <a:latin typeface="+mj-lt"/>
              </a:rPr>
              <a:t>harmonized and comparable statistics </a:t>
            </a:r>
            <a:r>
              <a:rPr lang="en-US" dirty="0">
                <a:solidFill>
                  <a:srgbClr val="4F4F4F"/>
                </a:solidFill>
                <a:latin typeface="+mj-lt"/>
              </a:rPr>
              <a:t>and data</a:t>
            </a:r>
            <a:endParaRPr lang="es-GT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44" name="Rectángulo 12">
            <a:extLst>
              <a:ext uri="{FF2B5EF4-FFF2-40B4-BE49-F238E27FC236}">
                <a16:creationId xmlns:a16="http://schemas.microsoft.com/office/drawing/2014/main" id="{5D6FAB87-6670-4DA3-8E96-50731B91AC4A}"/>
              </a:ext>
            </a:extLst>
          </p:cNvPr>
          <p:cNvSpPr/>
          <p:nvPr/>
        </p:nvSpPr>
        <p:spPr>
          <a:xfrm>
            <a:off x="1916954" y="3285103"/>
            <a:ext cx="36172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4F4F4F"/>
                </a:solidFill>
                <a:latin typeface="+mj-lt"/>
              </a:rPr>
              <a:t>Lack of </a:t>
            </a:r>
            <a:r>
              <a:rPr lang="en-US" b="1" u="sng" dirty="0">
                <a:solidFill>
                  <a:srgbClr val="0596D6"/>
                </a:solidFill>
                <a:latin typeface="+mj-lt"/>
              </a:rPr>
              <a:t>harmonized procedures and protocols for investigations </a:t>
            </a:r>
            <a:r>
              <a:rPr lang="en-US" dirty="0">
                <a:solidFill>
                  <a:srgbClr val="4F4F4F"/>
                </a:solidFill>
                <a:latin typeface="+mj-lt"/>
              </a:rPr>
              <a:t>of femicide and other forms of violence against women and girls</a:t>
            </a:r>
            <a:endParaRPr lang="es-GT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476815B3-EC6C-4AAC-A474-8DFA499399DC}"/>
              </a:ext>
            </a:extLst>
          </p:cNvPr>
          <p:cNvSpPr/>
          <p:nvPr/>
        </p:nvSpPr>
        <p:spPr>
          <a:xfrm>
            <a:off x="928682" y="1372087"/>
            <a:ext cx="650240" cy="57014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Multiplication Sign 44">
            <a:extLst>
              <a:ext uri="{FF2B5EF4-FFF2-40B4-BE49-F238E27FC236}">
                <a16:creationId xmlns:a16="http://schemas.microsoft.com/office/drawing/2014/main" id="{8AD25826-F5BE-403B-87B3-7BBF2EB20116}"/>
              </a:ext>
            </a:extLst>
          </p:cNvPr>
          <p:cNvSpPr/>
          <p:nvPr/>
        </p:nvSpPr>
        <p:spPr>
          <a:xfrm>
            <a:off x="899483" y="2428122"/>
            <a:ext cx="650240" cy="57014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Multiplication Sign 46">
            <a:extLst>
              <a:ext uri="{FF2B5EF4-FFF2-40B4-BE49-F238E27FC236}">
                <a16:creationId xmlns:a16="http://schemas.microsoft.com/office/drawing/2014/main" id="{38619BDC-5884-40A6-A0B3-2BA7E90AC1C4}"/>
              </a:ext>
            </a:extLst>
          </p:cNvPr>
          <p:cNvSpPr/>
          <p:nvPr/>
        </p:nvSpPr>
        <p:spPr>
          <a:xfrm>
            <a:off x="928682" y="3437408"/>
            <a:ext cx="650240" cy="57014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ángulo 12">
            <a:extLst>
              <a:ext uri="{FF2B5EF4-FFF2-40B4-BE49-F238E27FC236}">
                <a16:creationId xmlns:a16="http://schemas.microsoft.com/office/drawing/2014/main" id="{3AC2C8A4-A2DB-43B5-A0BC-3945B10AD3A5}"/>
              </a:ext>
            </a:extLst>
          </p:cNvPr>
          <p:cNvSpPr/>
          <p:nvPr/>
        </p:nvSpPr>
        <p:spPr>
          <a:xfrm>
            <a:off x="7489134" y="2398047"/>
            <a:ext cx="361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rgbClr val="0596D6"/>
                </a:solidFill>
                <a:latin typeface="+mj-lt"/>
              </a:rPr>
              <a:t>Weakened institutional mechanisms </a:t>
            </a:r>
            <a:r>
              <a:rPr lang="en-US" dirty="0">
                <a:solidFill>
                  <a:srgbClr val="4F4F4F"/>
                </a:solidFill>
                <a:latin typeface="+mj-lt"/>
              </a:rPr>
              <a:t>for advancement of women’s rights</a:t>
            </a:r>
            <a:endParaRPr lang="es-GT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49" name="Rectángulo 12">
            <a:extLst>
              <a:ext uri="{FF2B5EF4-FFF2-40B4-BE49-F238E27FC236}">
                <a16:creationId xmlns:a16="http://schemas.microsoft.com/office/drawing/2014/main" id="{57B05251-AB01-492A-8503-AF88AC8B6BEA}"/>
              </a:ext>
            </a:extLst>
          </p:cNvPr>
          <p:cNvSpPr/>
          <p:nvPr/>
        </p:nvSpPr>
        <p:spPr>
          <a:xfrm>
            <a:off x="7540221" y="3255230"/>
            <a:ext cx="3617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rgbClr val="0596D6"/>
                </a:solidFill>
                <a:latin typeface="+mj-lt"/>
              </a:rPr>
              <a:t>Social norms that naturalize and tolerate </a:t>
            </a:r>
            <a:r>
              <a:rPr lang="en-US" dirty="0">
                <a:solidFill>
                  <a:srgbClr val="4F4F4F"/>
                </a:solidFill>
                <a:latin typeface="+mj-lt"/>
              </a:rPr>
              <a:t>violence against women and girls</a:t>
            </a:r>
            <a:endParaRPr lang="es-GT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52" name="Rectángulo 12">
            <a:extLst>
              <a:ext uri="{FF2B5EF4-FFF2-40B4-BE49-F238E27FC236}">
                <a16:creationId xmlns:a16="http://schemas.microsoft.com/office/drawing/2014/main" id="{6019A6E9-6C52-4DA6-96DF-C555F8FBA950}"/>
              </a:ext>
            </a:extLst>
          </p:cNvPr>
          <p:cNvSpPr/>
          <p:nvPr/>
        </p:nvSpPr>
        <p:spPr>
          <a:xfrm>
            <a:off x="7540221" y="4431499"/>
            <a:ext cx="3617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u="sng" dirty="0">
                <a:solidFill>
                  <a:srgbClr val="0596D6"/>
                </a:solidFill>
                <a:latin typeface="+mj-lt"/>
              </a:rPr>
              <a:t>G</a:t>
            </a:r>
            <a:r>
              <a:rPr lang="en-US" b="1" u="sng" dirty="0">
                <a:solidFill>
                  <a:srgbClr val="0596D6"/>
                </a:solidFill>
                <a:latin typeface="+mj-lt"/>
              </a:rPr>
              <a:t>ender stereotypes </a:t>
            </a:r>
            <a:r>
              <a:rPr lang="en-US" dirty="0">
                <a:solidFill>
                  <a:srgbClr val="4F4F4F"/>
                </a:solidFill>
                <a:latin typeface="+mj-lt"/>
              </a:rPr>
              <a:t>in the Justice systems and other institutions. </a:t>
            </a:r>
            <a:endParaRPr lang="es-GT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53" name="Multiplication Sign 52">
            <a:extLst>
              <a:ext uri="{FF2B5EF4-FFF2-40B4-BE49-F238E27FC236}">
                <a16:creationId xmlns:a16="http://schemas.microsoft.com/office/drawing/2014/main" id="{D717FAD0-CD78-4CD6-A3DD-4015E6421DC8}"/>
              </a:ext>
            </a:extLst>
          </p:cNvPr>
          <p:cNvSpPr/>
          <p:nvPr/>
        </p:nvSpPr>
        <p:spPr>
          <a:xfrm>
            <a:off x="6711052" y="2398047"/>
            <a:ext cx="650240" cy="57014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Multiplication Sign 62">
            <a:extLst>
              <a:ext uri="{FF2B5EF4-FFF2-40B4-BE49-F238E27FC236}">
                <a16:creationId xmlns:a16="http://schemas.microsoft.com/office/drawing/2014/main" id="{47FC147E-85F7-4FEF-AEF9-48536A1C98F4}"/>
              </a:ext>
            </a:extLst>
          </p:cNvPr>
          <p:cNvSpPr/>
          <p:nvPr/>
        </p:nvSpPr>
        <p:spPr>
          <a:xfrm>
            <a:off x="6711052" y="3374510"/>
            <a:ext cx="650240" cy="57014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Multiplication Sign 63">
            <a:extLst>
              <a:ext uri="{FF2B5EF4-FFF2-40B4-BE49-F238E27FC236}">
                <a16:creationId xmlns:a16="http://schemas.microsoft.com/office/drawing/2014/main" id="{65E3C437-7BF2-4E24-B3F0-CD4B7D7A29F9}"/>
              </a:ext>
            </a:extLst>
          </p:cNvPr>
          <p:cNvSpPr/>
          <p:nvPr/>
        </p:nvSpPr>
        <p:spPr>
          <a:xfrm>
            <a:off x="6712209" y="4449587"/>
            <a:ext cx="650240" cy="57014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ángulo 12">
            <a:extLst>
              <a:ext uri="{FF2B5EF4-FFF2-40B4-BE49-F238E27FC236}">
                <a16:creationId xmlns:a16="http://schemas.microsoft.com/office/drawing/2014/main" id="{04B6406C-6D95-4A8F-BD74-9E81257E11BF}"/>
              </a:ext>
            </a:extLst>
          </p:cNvPr>
          <p:cNvSpPr/>
          <p:nvPr/>
        </p:nvSpPr>
        <p:spPr>
          <a:xfrm>
            <a:off x="7489134" y="1209786"/>
            <a:ext cx="36172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rgbClr val="0596D6"/>
                </a:solidFill>
                <a:latin typeface="+mj-lt"/>
              </a:rPr>
              <a:t>Limited investments and resources </a:t>
            </a:r>
            <a:r>
              <a:rPr lang="en-US" dirty="0">
                <a:solidFill>
                  <a:srgbClr val="4F4F4F"/>
                </a:solidFill>
                <a:latin typeface="+mj-lt"/>
              </a:rPr>
              <a:t>to prevent, sanction and eradicate violence against women and girls</a:t>
            </a:r>
            <a:endParaRPr lang="es-GT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66" name="Multiplication Sign 65">
            <a:extLst>
              <a:ext uri="{FF2B5EF4-FFF2-40B4-BE49-F238E27FC236}">
                <a16:creationId xmlns:a16="http://schemas.microsoft.com/office/drawing/2014/main" id="{388D7E78-4BF5-45BC-9729-323790D366B2}"/>
              </a:ext>
            </a:extLst>
          </p:cNvPr>
          <p:cNvSpPr/>
          <p:nvPr/>
        </p:nvSpPr>
        <p:spPr>
          <a:xfrm>
            <a:off x="6695412" y="1299883"/>
            <a:ext cx="650240" cy="57014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ángulo 12">
            <a:extLst>
              <a:ext uri="{FF2B5EF4-FFF2-40B4-BE49-F238E27FC236}">
                <a16:creationId xmlns:a16="http://schemas.microsoft.com/office/drawing/2014/main" id="{A6717661-38CC-4F69-B116-CF66AEC7FE72}"/>
              </a:ext>
            </a:extLst>
          </p:cNvPr>
          <p:cNvSpPr/>
          <p:nvPr/>
        </p:nvSpPr>
        <p:spPr>
          <a:xfrm>
            <a:off x="1911517" y="4550614"/>
            <a:ext cx="38745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u="sng" dirty="0">
                <a:solidFill>
                  <a:srgbClr val="0596D6"/>
                </a:solidFill>
                <a:latin typeface="+mj-lt"/>
              </a:rPr>
              <a:t>Structural barriers and intersectional discrimination </a:t>
            </a:r>
            <a:r>
              <a:rPr lang="en-US" dirty="0">
                <a:solidFill>
                  <a:srgbClr val="4F4F4F"/>
                </a:solidFill>
                <a:latin typeface="+mj-lt"/>
              </a:rPr>
              <a:t>(indigenous women, women with disabilities, among others)</a:t>
            </a:r>
            <a:endParaRPr lang="es-GT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68" name="Multiplication Sign 67">
            <a:extLst>
              <a:ext uri="{FF2B5EF4-FFF2-40B4-BE49-F238E27FC236}">
                <a16:creationId xmlns:a16="http://schemas.microsoft.com/office/drawing/2014/main" id="{458102F7-3E8D-4F2F-BC31-13128AFE0BF5}"/>
              </a:ext>
            </a:extLst>
          </p:cNvPr>
          <p:cNvSpPr/>
          <p:nvPr/>
        </p:nvSpPr>
        <p:spPr>
          <a:xfrm>
            <a:off x="899483" y="4532142"/>
            <a:ext cx="650240" cy="570147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8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F41EE02F-07A5-4D2F-8251-6F996C6CA52B}"/>
              </a:ext>
            </a:extLst>
          </p:cNvPr>
          <p:cNvSpPr/>
          <p:nvPr/>
        </p:nvSpPr>
        <p:spPr>
          <a:xfrm>
            <a:off x="1" y="-37323"/>
            <a:ext cx="11879262" cy="6262145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E93805E6-263D-4A80-AA27-EFBF9245285E}"/>
              </a:ext>
            </a:extLst>
          </p:cNvPr>
          <p:cNvSpPr txBox="1">
            <a:spLocks/>
          </p:cNvSpPr>
          <p:nvPr/>
        </p:nvSpPr>
        <p:spPr>
          <a:xfrm>
            <a:off x="9017632" y="578393"/>
            <a:ext cx="2375853" cy="593277"/>
          </a:xfrm>
          <a:prstGeom prst="rect">
            <a:avLst/>
          </a:prstGeom>
        </p:spPr>
        <p:txBody>
          <a:bodyPr vert="horz" lIns="89094" tIns="44547" rIns="89094" bIns="44547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507" b="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3A7E6597-59C4-43F4-BF72-12C30F1D635F}"/>
              </a:ext>
            </a:extLst>
          </p:cNvPr>
          <p:cNvSpPr/>
          <p:nvPr/>
        </p:nvSpPr>
        <p:spPr>
          <a:xfrm>
            <a:off x="3323710" y="4836654"/>
            <a:ext cx="551537" cy="1118656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E3016AB1-0A61-4E42-8B94-9CE09C65A905}"/>
              </a:ext>
            </a:extLst>
          </p:cNvPr>
          <p:cNvGrpSpPr/>
          <p:nvPr/>
        </p:nvGrpSpPr>
        <p:grpSpPr>
          <a:xfrm>
            <a:off x="2997223" y="27766"/>
            <a:ext cx="5879607" cy="5824221"/>
            <a:chOff x="3388660" y="316289"/>
            <a:chExt cx="5519762" cy="546776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6CFAF7-6AE6-4E54-85C3-A9DBE24443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8072" t="7634" r="26029" b="5987"/>
            <a:stretch/>
          </p:blipFill>
          <p:spPr>
            <a:xfrm>
              <a:off x="3388660" y="316289"/>
              <a:ext cx="5519762" cy="546776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9866AE4-9CF2-4006-976B-8E78F3D9833A}"/>
                </a:ext>
              </a:extLst>
            </p:cNvPr>
            <p:cNvSpPr/>
            <p:nvPr/>
          </p:nvSpPr>
          <p:spPr>
            <a:xfrm>
              <a:off x="3611771" y="3881860"/>
              <a:ext cx="771428" cy="7605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24"/>
            </a:p>
          </p:txBody>
        </p:sp>
        <p:pic>
          <p:nvPicPr>
            <p:cNvPr id="1026" name="Picture 2" descr="PMI Guatemala - EN | Philip Morris International">
              <a:extLst>
                <a:ext uri="{FF2B5EF4-FFF2-40B4-BE49-F238E27FC236}">
                  <a16:creationId xmlns:a16="http://schemas.microsoft.com/office/drawing/2014/main" id="{191FCBB3-AC0D-42A2-904F-7E453D5AB15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39" b="13624"/>
            <a:stretch/>
          </p:blipFill>
          <p:spPr bwMode="auto">
            <a:xfrm>
              <a:off x="3683271" y="3935760"/>
              <a:ext cx="855778" cy="656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BD405AA-8802-419B-91C5-4F6397147C88}"/>
                </a:ext>
              </a:extLst>
            </p:cNvPr>
            <p:cNvSpPr/>
            <p:nvPr/>
          </p:nvSpPr>
          <p:spPr>
            <a:xfrm>
              <a:off x="4444967" y="1579730"/>
              <a:ext cx="2877104" cy="28365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24"/>
            </a:p>
          </p:txBody>
        </p:sp>
      </p:grpSp>
      <p:sp>
        <p:nvSpPr>
          <p:cNvPr id="29" name="Rectangle 42">
            <a:extLst>
              <a:ext uri="{FF2B5EF4-FFF2-40B4-BE49-F238E27FC236}">
                <a16:creationId xmlns:a16="http://schemas.microsoft.com/office/drawing/2014/main" id="{62F7493F-A14C-4B3E-AA19-707FF4B4EF40}"/>
              </a:ext>
            </a:extLst>
          </p:cNvPr>
          <p:cNvSpPr/>
          <p:nvPr/>
        </p:nvSpPr>
        <p:spPr>
          <a:xfrm>
            <a:off x="15525" y="26108"/>
            <a:ext cx="3140530" cy="2761645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/>
          </a:p>
        </p:txBody>
      </p:sp>
      <p:sp>
        <p:nvSpPr>
          <p:cNvPr id="30" name="TextBox 7">
            <a:extLst>
              <a:ext uri="{FF2B5EF4-FFF2-40B4-BE49-F238E27FC236}">
                <a16:creationId xmlns:a16="http://schemas.microsoft.com/office/drawing/2014/main" id="{5C50B334-2DF7-42FD-80A1-FB0BB15C063B}"/>
              </a:ext>
            </a:extLst>
          </p:cNvPr>
          <p:cNvSpPr txBox="1"/>
          <p:nvPr/>
        </p:nvSpPr>
        <p:spPr>
          <a:xfrm>
            <a:off x="174932" y="973460"/>
            <a:ext cx="253036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>
                <a:cs typeface="Helvetica" panose="020B0604020202020204" pitchFamily="34" charset="0"/>
              </a:rPr>
              <a:t>MEXICO:</a:t>
            </a:r>
          </a:p>
          <a:p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State of Nuevo México. VAWG by a relative increased over </a:t>
            </a:r>
            <a:r>
              <a:rPr lang="en-US" sz="1350" b="1" dirty="0">
                <a:solidFill>
                  <a:schemeClr val="accent2"/>
                </a:solidFill>
                <a:cs typeface="Helvetica" panose="020B0604020202020204" pitchFamily="34" charset="0"/>
              </a:rPr>
              <a:t>30%</a:t>
            </a:r>
            <a:r>
              <a:rPr lang="en-US" sz="1350" b="1" dirty="0">
                <a:solidFill>
                  <a:schemeClr val="accent2"/>
                </a:solidFill>
                <a:latin typeface="+mj-lt"/>
                <a:cs typeface="Helvetica" panose="020B0604020202020204" pitchFamily="34" charset="0"/>
              </a:rPr>
              <a:t>. Before COVID-19, </a:t>
            </a:r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2 or 3 cases or rape were reported per day. After the lockdown,  </a:t>
            </a:r>
            <a:r>
              <a:rPr lang="en-US" sz="1350" b="1" dirty="0">
                <a:solidFill>
                  <a:schemeClr val="accent2"/>
                </a:solidFill>
                <a:cs typeface="Helvetica" panose="020B0604020202020204" pitchFamily="34" charset="0"/>
              </a:rPr>
              <a:t>5 cases per day</a:t>
            </a:r>
            <a:r>
              <a:rPr lang="en-US" sz="1350" b="1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are reported.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DDFB8FB-A0DA-4659-AA07-52714F31538F}"/>
              </a:ext>
            </a:extLst>
          </p:cNvPr>
          <p:cNvSpPr/>
          <p:nvPr/>
        </p:nvSpPr>
        <p:spPr>
          <a:xfrm>
            <a:off x="2969722" y="23324"/>
            <a:ext cx="1113971" cy="224507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D939FEAD-DB1A-4F47-9897-ACB2A88B413D}"/>
              </a:ext>
            </a:extLst>
          </p:cNvPr>
          <p:cNvSpPr/>
          <p:nvPr/>
        </p:nvSpPr>
        <p:spPr>
          <a:xfrm>
            <a:off x="7852410" y="1807125"/>
            <a:ext cx="1192530" cy="185505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1EA3FA4B-7635-4545-AEC1-AB475AED2380}"/>
              </a:ext>
            </a:extLst>
          </p:cNvPr>
          <p:cNvCxnSpPr>
            <a:cxnSpLocks/>
          </p:cNvCxnSpPr>
          <p:nvPr/>
        </p:nvCxnSpPr>
        <p:spPr>
          <a:xfrm>
            <a:off x="2463282" y="3825784"/>
            <a:ext cx="672184" cy="0"/>
          </a:xfrm>
          <a:prstGeom prst="line">
            <a:avLst/>
          </a:prstGeom>
          <a:ln w="12700">
            <a:solidFill>
              <a:srgbClr val="EF7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8">
            <a:extLst>
              <a:ext uri="{FF2B5EF4-FFF2-40B4-BE49-F238E27FC236}">
                <a16:creationId xmlns:a16="http://schemas.microsoft.com/office/drawing/2014/main" id="{2E48A29F-1023-4559-9B1E-45B6440C9481}"/>
              </a:ext>
            </a:extLst>
          </p:cNvPr>
          <p:cNvSpPr txBox="1"/>
          <p:nvPr/>
        </p:nvSpPr>
        <p:spPr>
          <a:xfrm>
            <a:off x="4213092" y="1899877"/>
            <a:ext cx="28907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In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Latin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America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</a:t>
            </a:r>
          </a:p>
          <a:p>
            <a:pPr algn="ctr"/>
            <a:r>
              <a:rPr lang="es-GT" b="1" dirty="0">
                <a:solidFill>
                  <a:schemeClr val="bg1"/>
                </a:solidFill>
                <a:cs typeface="Helvetica" panose="020B0604020202020204" pitchFamily="34" charset="0"/>
              </a:rPr>
              <a:t>12% (Aprox. 19.2 </a:t>
            </a:r>
            <a:r>
              <a:rPr lang="es-GT" b="1" dirty="0" err="1">
                <a:solidFill>
                  <a:schemeClr val="bg1"/>
                </a:solidFill>
                <a:cs typeface="Helvetica" panose="020B0604020202020204" pitchFamily="34" charset="0"/>
              </a:rPr>
              <a:t>million</a:t>
            </a:r>
            <a:r>
              <a:rPr lang="es-GT" b="1" dirty="0">
                <a:solidFill>
                  <a:schemeClr val="bg1"/>
                </a:solidFill>
                <a:cs typeface="Helvetica" panose="020B0604020202020204" pitchFamily="34" charset="0"/>
              </a:rPr>
              <a:t>)</a:t>
            </a:r>
          </a:p>
          <a:p>
            <a:pPr algn="ctr"/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Women and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girls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between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15 and 49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years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of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age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were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subject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to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physical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or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sexual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violence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by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its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current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or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former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intimate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partner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in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the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12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previous</a:t>
            </a:r>
            <a:r>
              <a:rPr lang="es-GT" sz="1600" dirty="0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s-GT" sz="1600" dirty="0" err="1">
                <a:solidFill>
                  <a:schemeClr val="bg1"/>
                </a:solidFill>
                <a:latin typeface="+mj-lt"/>
                <a:cs typeface="Helvetica" panose="020B0604020202020204" pitchFamily="34" charset="0"/>
              </a:rPr>
              <a:t>months</a:t>
            </a:r>
            <a:endParaRPr lang="es-GT" sz="1600" dirty="0">
              <a:solidFill>
                <a:schemeClr val="bg1"/>
              </a:solidFill>
              <a:latin typeface="+mj-lt"/>
              <a:cs typeface="Helvetica" panose="020B0604020202020204" pitchFamily="34" charset="0"/>
            </a:endParaRPr>
          </a:p>
        </p:txBody>
      </p:sp>
      <p:sp>
        <p:nvSpPr>
          <p:cNvPr id="33" name="Rectangle 40">
            <a:extLst>
              <a:ext uri="{FF2B5EF4-FFF2-40B4-BE49-F238E27FC236}">
                <a16:creationId xmlns:a16="http://schemas.microsoft.com/office/drawing/2014/main" id="{C93D94C3-14BA-4C86-8757-A8968F3AAAA6}"/>
              </a:ext>
            </a:extLst>
          </p:cNvPr>
          <p:cNvSpPr/>
          <p:nvPr/>
        </p:nvSpPr>
        <p:spPr>
          <a:xfrm>
            <a:off x="167506" y="4641848"/>
            <a:ext cx="3035782" cy="1023414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/>
          </a:p>
        </p:txBody>
      </p:sp>
      <p:sp>
        <p:nvSpPr>
          <p:cNvPr id="35" name="Rectangle 40">
            <a:extLst>
              <a:ext uri="{FF2B5EF4-FFF2-40B4-BE49-F238E27FC236}">
                <a16:creationId xmlns:a16="http://schemas.microsoft.com/office/drawing/2014/main" id="{AD8763AD-7491-49F6-A2C5-7B98C622C7F5}"/>
              </a:ext>
            </a:extLst>
          </p:cNvPr>
          <p:cNvSpPr/>
          <p:nvPr/>
        </p:nvSpPr>
        <p:spPr>
          <a:xfrm>
            <a:off x="319906" y="5039430"/>
            <a:ext cx="3203575" cy="646152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/>
          </a:p>
        </p:txBody>
      </p:sp>
      <p:sp>
        <p:nvSpPr>
          <p:cNvPr id="37" name="Rectangle 48">
            <a:extLst>
              <a:ext uri="{FF2B5EF4-FFF2-40B4-BE49-F238E27FC236}">
                <a16:creationId xmlns:a16="http://schemas.microsoft.com/office/drawing/2014/main" id="{F05BA781-1A64-434E-904A-7981798DD213}"/>
              </a:ext>
            </a:extLst>
          </p:cNvPr>
          <p:cNvSpPr/>
          <p:nvPr/>
        </p:nvSpPr>
        <p:spPr>
          <a:xfrm>
            <a:off x="174932" y="2824697"/>
            <a:ext cx="2515053" cy="2793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cs typeface="Helvetica" panose="020B0604020202020204" pitchFamily="34" charset="0"/>
              </a:rPr>
              <a:t>GUATEMALA:</a:t>
            </a:r>
          </a:p>
          <a:p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Reports of VAWG have dropped 34% in March: </a:t>
            </a:r>
            <a:r>
              <a:rPr lang="en-US" sz="1350" b="1" dirty="0">
                <a:solidFill>
                  <a:schemeClr val="accent2"/>
                </a:solidFill>
                <a:cs typeface="Helvetica" panose="020B0604020202020204" pitchFamily="34" charset="0"/>
              </a:rPr>
              <a:t>55 reports per day average</a:t>
            </a:r>
            <a:r>
              <a:rPr lang="en-US" sz="1350" b="1" dirty="0">
                <a:solidFill>
                  <a:srgbClr val="4F4F4F"/>
                </a:solidFill>
                <a:cs typeface="Helvetica" panose="020B0604020202020204" pitchFamily="34" charset="0"/>
              </a:rPr>
              <a:t> </a:t>
            </a:r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compared to 155 reports per day average from previous months. In May, </a:t>
            </a:r>
            <a:r>
              <a:rPr lang="en-US" sz="1350" b="1" dirty="0">
                <a:solidFill>
                  <a:schemeClr val="accent2"/>
                </a:solidFill>
                <a:cs typeface="Helvetica" panose="020B0604020202020204" pitchFamily="34" charset="0"/>
              </a:rPr>
              <a:t>11 rapes per day </a:t>
            </a:r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have been reported average. Daily, </a:t>
            </a:r>
            <a:r>
              <a:rPr lang="en-US" sz="1350" b="1" dirty="0">
                <a:solidFill>
                  <a:schemeClr val="accent2"/>
                </a:solidFill>
                <a:latin typeface="+mj-lt"/>
                <a:cs typeface="Helvetica" panose="020B0604020202020204" pitchFamily="34" charset="0"/>
              </a:rPr>
              <a:t>5-6</a:t>
            </a:r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350" b="1" dirty="0">
                <a:solidFill>
                  <a:schemeClr val="accent2"/>
                </a:solidFill>
                <a:cs typeface="Helvetica" panose="020B0604020202020204" pitchFamily="34" charset="0"/>
              </a:rPr>
              <a:t>missing women.</a:t>
            </a:r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350" b="1" dirty="0">
                <a:solidFill>
                  <a:schemeClr val="accent2"/>
                </a:solidFill>
                <a:latin typeface="+mj-lt"/>
                <a:cs typeface="Helvetica" panose="020B0604020202020204" pitchFamily="34" charset="0"/>
              </a:rPr>
              <a:t>7</a:t>
            </a:r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350" b="1" dirty="0">
                <a:solidFill>
                  <a:schemeClr val="accent2"/>
                </a:solidFill>
                <a:cs typeface="Helvetica" panose="020B0604020202020204" pitchFamily="34" charset="0"/>
              </a:rPr>
              <a:t>femicides </a:t>
            </a:r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since the lockdown. The Public Prosecutor has expressed a deep concern about the </a:t>
            </a:r>
            <a:r>
              <a:rPr lang="en-US" sz="1350" b="1" dirty="0">
                <a:solidFill>
                  <a:srgbClr val="EF783A"/>
                </a:solidFill>
                <a:latin typeface="+mj-lt"/>
                <a:cs typeface="Helvetica" panose="020B0604020202020204" pitchFamily="34" charset="0"/>
              </a:rPr>
              <a:t>increasing number of  suicides in women</a:t>
            </a:r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 under quarantine. </a:t>
            </a:r>
          </a:p>
        </p:txBody>
      </p:sp>
      <p:sp>
        <p:nvSpPr>
          <p:cNvPr id="39" name="Rectangle 46">
            <a:extLst>
              <a:ext uri="{FF2B5EF4-FFF2-40B4-BE49-F238E27FC236}">
                <a16:creationId xmlns:a16="http://schemas.microsoft.com/office/drawing/2014/main" id="{913E53E1-0049-4FDE-8263-C5510E4D355F}"/>
              </a:ext>
            </a:extLst>
          </p:cNvPr>
          <p:cNvSpPr/>
          <p:nvPr/>
        </p:nvSpPr>
        <p:spPr>
          <a:xfrm>
            <a:off x="7711440" y="19602"/>
            <a:ext cx="4149598" cy="1779191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/>
          </a:p>
        </p:txBody>
      </p:sp>
      <p:sp>
        <p:nvSpPr>
          <p:cNvPr id="40" name="Rectangle 47">
            <a:extLst>
              <a:ext uri="{FF2B5EF4-FFF2-40B4-BE49-F238E27FC236}">
                <a16:creationId xmlns:a16="http://schemas.microsoft.com/office/drawing/2014/main" id="{0F4FEC8A-85CD-400C-9337-B838D47A1897}"/>
              </a:ext>
            </a:extLst>
          </p:cNvPr>
          <p:cNvSpPr/>
          <p:nvPr/>
        </p:nvSpPr>
        <p:spPr>
          <a:xfrm>
            <a:off x="8908420" y="74246"/>
            <a:ext cx="283641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cs typeface="Helvetica" panose="020B0604020202020204" pitchFamily="34" charset="0"/>
              </a:rPr>
              <a:t>COLOMBIA:</a:t>
            </a:r>
          </a:p>
          <a:p>
            <a:r>
              <a:rPr lang="en-US" sz="1350" b="1" dirty="0">
                <a:solidFill>
                  <a:srgbClr val="EF783A"/>
                </a:solidFill>
                <a:latin typeface="+mj-lt"/>
                <a:cs typeface="Helvetica" panose="020B0604020202020204" pitchFamily="34" charset="0"/>
              </a:rPr>
              <a:t>12 women</a:t>
            </a:r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 were killed from March 5 to Apr 4. Reports of domestic violence have </a:t>
            </a:r>
            <a:r>
              <a:rPr lang="en-US" sz="1350" b="1" dirty="0">
                <a:solidFill>
                  <a:srgbClr val="EF783A"/>
                </a:solidFill>
                <a:latin typeface="+mj-lt"/>
                <a:cs typeface="Helvetica" panose="020B0604020202020204" pitchFamily="34" charset="0"/>
              </a:rPr>
              <a:t>increased 51% </a:t>
            </a:r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from previous months. </a:t>
            </a:r>
          </a:p>
        </p:txBody>
      </p:sp>
      <p:cxnSp>
        <p:nvCxnSpPr>
          <p:cNvPr id="46" name="Conector: angular 45">
            <a:extLst>
              <a:ext uri="{FF2B5EF4-FFF2-40B4-BE49-F238E27FC236}">
                <a16:creationId xmlns:a16="http://schemas.microsoft.com/office/drawing/2014/main" id="{CD6DB4C6-8929-4A17-9168-6AA8E0EBDC13}"/>
              </a:ext>
            </a:extLst>
          </p:cNvPr>
          <p:cNvCxnSpPr>
            <a:cxnSpLocks/>
          </p:cNvCxnSpPr>
          <p:nvPr/>
        </p:nvCxnSpPr>
        <p:spPr>
          <a:xfrm>
            <a:off x="6873527" y="162815"/>
            <a:ext cx="2003303" cy="560807"/>
          </a:xfrm>
          <a:prstGeom prst="bentConnector3">
            <a:avLst/>
          </a:prstGeom>
          <a:ln w="12700">
            <a:solidFill>
              <a:srgbClr val="EF7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4">
            <a:extLst>
              <a:ext uri="{FF2B5EF4-FFF2-40B4-BE49-F238E27FC236}">
                <a16:creationId xmlns:a16="http://schemas.microsoft.com/office/drawing/2014/main" id="{1E10DE5F-6EC4-4FD9-870F-94FACEA8414D}"/>
              </a:ext>
            </a:extLst>
          </p:cNvPr>
          <p:cNvSpPr/>
          <p:nvPr/>
        </p:nvSpPr>
        <p:spPr>
          <a:xfrm>
            <a:off x="8702040" y="2263616"/>
            <a:ext cx="3177222" cy="2049826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/>
          </a:p>
        </p:txBody>
      </p:sp>
      <p:sp>
        <p:nvSpPr>
          <p:cNvPr id="54" name="Rectangle 45">
            <a:extLst>
              <a:ext uri="{FF2B5EF4-FFF2-40B4-BE49-F238E27FC236}">
                <a16:creationId xmlns:a16="http://schemas.microsoft.com/office/drawing/2014/main" id="{8F1760D6-0B46-4BE1-9C5E-2FA2F388D7A0}"/>
              </a:ext>
            </a:extLst>
          </p:cNvPr>
          <p:cNvSpPr/>
          <p:nvPr/>
        </p:nvSpPr>
        <p:spPr>
          <a:xfrm>
            <a:off x="9007264" y="1447747"/>
            <a:ext cx="280333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cs typeface="Helvetica" panose="020B0604020202020204" pitchFamily="34" charset="0"/>
              </a:rPr>
              <a:t>BRAZIL:</a:t>
            </a:r>
          </a:p>
          <a:p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In Rio de Janeiro, reports of VAW </a:t>
            </a:r>
            <a:r>
              <a:rPr lang="en-US" sz="1350" b="1" dirty="0">
                <a:solidFill>
                  <a:srgbClr val="EF783A"/>
                </a:solidFill>
                <a:latin typeface="+mj-lt"/>
                <a:cs typeface="Helvetica" panose="020B0604020202020204" pitchFamily="34" charset="0"/>
              </a:rPr>
              <a:t>increased 50% </a:t>
            </a:r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during quarantine.</a:t>
            </a:r>
          </a:p>
        </p:txBody>
      </p:sp>
      <p:sp>
        <p:nvSpPr>
          <p:cNvPr id="56" name="Rectangle 43">
            <a:extLst>
              <a:ext uri="{FF2B5EF4-FFF2-40B4-BE49-F238E27FC236}">
                <a16:creationId xmlns:a16="http://schemas.microsoft.com/office/drawing/2014/main" id="{9878F96E-6DB7-4199-A17F-FF2B013F32DA}"/>
              </a:ext>
            </a:extLst>
          </p:cNvPr>
          <p:cNvSpPr/>
          <p:nvPr/>
        </p:nvSpPr>
        <p:spPr>
          <a:xfrm>
            <a:off x="7063739" y="4726907"/>
            <a:ext cx="4797299" cy="1554840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/>
          </a:p>
        </p:txBody>
      </p:sp>
      <p:sp>
        <p:nvSpPr>
          <p:cNvPr id="57" name="Rectangle 8">
            <a:extLst>
              <a:ext uri="{FF2B5EF4-FFF2-40B4-BE49-F238E27FC236}">
                <a16:creationId xmlns:a16="http://schemas.microsoft.com/office/drawing/2014/main" id="{33FB96D3-F44A-4D1A-A3EF-30A60EFA9097}"/>
              </a:ext>
            </a:extLst>
          </p:cNvPr>
          <p:cNvSpPr/>
          <p:nvPr/>
        </p:nvSpPr>
        <p:spPr>
          <a:xfrm>
            <a:off x="7477090" y="4160110"/>
            <a:ext cx="18140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cs typeface="Helvetica" panose="020B0604020202020204" pitchFamily="34" charset="0"/>
              </a:rPr>
              <a:t>ARGENTINA:</a:t>
            </a:r>
          </a:p>
          <a:p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In March, after the beginning of quarantine, daily reports to the </a:t>
            </a:r>
            <a:r>
              <a:rPr lang="en-US" sz="1350" b="1" dirty="0">
                <a:solidFill>
                  <a:srgbClr val="EF783A"/>
                </a:solidFill>
                <a:latin typeface="+mj-lt"/>
                <a:cs typeface="Helvetica" panose="020B0604020202020204" pitchFamily="34" charset="0"/>
              </a:rPr>
              <a:t>emergency helpline</a:t>
            </a:r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 for VAWG (144) increased</a:t>
            </a:r>
            <a:r>
              <a:rPr lang="en-US" sz="1350" b="1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 </a:t>
            </a:r>
            <a:r>
              <a:rPr lang="en-US" sz="1350" b="1" dirty="0">
                <a:solidFill>
                  <a:schemeClr val="accent2"/>
                </a:solidFill>
                <a:cs typeface="Helvetica" panose="020B0604020202020204" pitchFamily="34" charset="0"/>
              </a:rPr>
              <a:t>25% </a:t>
            </a:r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.</a:t>
            </a:r>
          </a:p>
        </p:txBody>
      </p:sp>
      <p:grpSp>
        <p:nvGrpSpPr>
          <p:cNvPr id="58" name="Grupo 57">
            <a:extLst>
              <a:ext uri="{FF2B5EF4-FFF2-40B4-BE49-F238E27FC236}">
                <a16:creationId xmlns:a16="http://schemas.microsoft.com/office/drawing/2014/main" id="{54A56F37-A009-4FF9-99F5-F5414C7F442A}"/>
              </a:ext>
            </a:extLst>
          </p:cNvPr>
          <p:cNvGrpSpPr/>
          <p:nvPr/>
        </p:nvGrpSpPr>
        <p:grpSpPr>
          <a:xfrm>
            <a:off x="0" y="5212795"/>
            <a:ext cx="11879263" cy="1627380"/>
            <a:chOff x="0" y="5213158"/>
            <a:chExt cx="11879263" cy="1627380"/>
          </a:xfrm>
        </p:grpSpPr>
        <p:pic>
          <p:nvPicPr>
            <p:cNvPr id="59" name="Imagen 58">
              <a:extLst>
                <a:ext uri="{FF2B5EF4-FFF2-40B4-BE49-F238E27FC236}">
                  <a16:creationId xmlns:a16="http://schemas.microsoft.com/office/drawing/2014/main" id="{23C63A02-0A5E-484B-B77F-6B5F6AA83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13158"/>
              <a:ext cx="11879263" cy="1627380"/>
            </a:xfrm>
            <a:prstGeom prst="rect">
              <a:avLst/>
            </a:prstGeom>
          </p:spPr>
        </p:pic>
        <p:sp>
          <p:nvSpPr>
            <p:cNvPr id="60" name="CuadroTexto 59">
              <a:extLst>
                <a:ext uri="{FF2B5EF4-FFF2-40B4-BE49-F238E27FC236}">
                  <a16:creationId xmlns:a16="http://schemas.microsoft.com/office/drawing/2014/main" id="{367C69BF-44F2-4723-AD6D-98A19C68ADD5}"/>
                </a:ext>
              </a:extLst>
            </p:cNvPr>
            <p:cNvSpPr txBox="1"/>
            <p:nvPr/>
          </p:nvSpPr>
          <p:spPr>
            <a:xfrm>
              <a:off x="261257" y="5977832"/>
              <a:ext cx="932128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Sources: UNW (2020). Estimations based on Official Data from Public Ministry of Guatemala (2020). </a:t>
              </a:r>
            </a:p>
            <a:p>
              <a:r>
                <a:rPr lang="en-US" sz="1000" b="1" dirty="0">
                  <a:solidFill>
                    <a:schemeClr val="bg1"/>
                  </a:solidFill>
                </a:rPr>
                <a:t>UNW (2020) COVID-19 and ending violence against women and girls with based on data from the Ministry of Women, Genders and Diversity (Argentina), RCN Radio (Colombia) El Norte (México) and </a:t>
              </a:r>
              <a:r>
                <a:rPr lang="en-US" sz="1000" b="1" dirty="0" err="1">
                  <a:solidFill>
                    <a:schemeClr val="bg1"/>
                  </a:solidFill>
                </a:rPr>
                <a:t>Clarín</a:t>
              </a:r>
              <a:r>
                <a:rPr lang="en-US" sz="1000" b="1" dirty="0">
                  <a:solidFill>
                    <a:schemeClr val="bg1"/>
                  </a:solidFill>
                </a:rPr>
                <a:t> (Brazil). </a:t>
              </a:r>
            </a:p>
          </p:txBody>
        </p:sp>
      </p:grpSp>
      <p:cxnSp>
        <p:nvCxnSpPr>
          <p:cNvPr id="61" name="Conector: angular 60">
            <a:extLst>
              <a:ext uri="{FF2B5EF4-FFF2-40B4-BE49-F238E27FC236}">
                <a16:creationId xmlns:a16="http://schemas.microsoft.com/office/drawing/2014/main" id="{C4304777-9ECC-4E91-9E9A-933C26485BF7}"/>
              </a:ext>
            </a:extLst>
          </p:cNvPr>
          <p:cNvCxnSpPr>
            <a:cxnSpLocks/>
          </p:cNvCxnSpPr>
          <p:nvPr/>
        </p:nvCxnSpPr>
        <p:spPr>
          <a:xfrm>
            <a:off x="7045515" y="4920745"/>
            <a:ext cx="338419" cy="292052"/>
          </a:xfrm>
          <a:prstGeom prst="bentConnector3">
            <a:avLst/>
          </a:prstGeom>
          <a:ln w="12700">
            <a:solidFill>
              <a:srgbClr val="EF7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itle 1">
            <a:extLst>
              <a:ext uri="{FF2B5EF4-FFF2-40B4-BE49-F238E27FC236}">
                <a16:creationId xmlns:a16="http://schemas.microsoft.com/office/drawing/2014/main" id="{61BB667A-1505-4335-B871-80AB821F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4995" y="64710"/>
            <a:ext cx="6469565" cy="417868"/>
          </a:xfrm>
        </p:spPr>
        <p:txBody>
          <a:bodyPr>
            <a:noAutofit/>
          </a:bodyPr>
          <a:lstStyle/>
          <a:p>
            <a:r>
              <a:rPr lang="es-ES" sz="18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Trends</a:t>
            </a:r>
            <a:r>
              <a:rPr lang="es-ES" sz="18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and </a:t>
            </a:r>
            <a:r>
              <a:rPr lang="es-ES" sz="18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emerging</a:t>
            </a:r>
            <a:r>
              <a:rPr lang="es-ES" sz="18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data </a:t>
            </a:r>
            <a:r>
              <a:rPr lang="es-ES" sz="18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on</a:t>
            </a:r>
            <a:r>
              <a:rPr lang="es-ES" sz="18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VAWG in </a:t>
            </a:r>
            <a:r>
              <a:rPr lang="es-ES" sz="18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Latin</a:t>
            </a:r>
            <a:r>
              <a:rPr lang="es-ES" sz="18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18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America</a:t>
            </a:r>
            <a:r>
              <a:rPr lang="es-ES" sz="18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18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Region</a:t>
            </a:r>
            <a:r>
              <a:rPr lang="es-ES" sz="18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18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during</a:t>
            </a:r>
            <a:r>
              <a:rPr lang="es-ES" sz="18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COVID-19</a:t>
            </a:r>
            <a:endParaRPr lang="en-US" sz="1800" b="1" dirty="0">
              <a:solidFill>
                <a:srgbClr val="009DDC"/>
              </a:solidFill>
              <a:latin typeface="+mn-lt"/>
              <a:cs typeface="Helvetica" panose="020B0604020202020204" pitchFamily="34" charset="0"/>
            </a:endParaRPr>
          </a:p>
        </p:txBody>
      </p:sp>
      <p:grpSp>
        <p:nvGrpSpPr>
          <p:cNvPr id="1039" name="Grupo 1038">
            <a:extLst>
              <a:ext uri="{FF2B5EF4-FFF2-40B4-BE49-F238E27FC236}">
                <a16:creationId xmlns:a16="http://schemas.microsoft.com/office/drawing/2014/main" id="{5C07FC32-AD63-47CA-B3A9-78BBFF5F4B39}"/>
              </a:ext>
            </a:extLst>
          </p:cNvPr>
          <p:cNvGrpSpPr/>
          <p:nvPr/>
        </p:nvGrpSpPr>
        <p:grpSpPr>
          <a:xfrm>
            <a:off x="2693410" y="680085"/>
            <a:ext cx="916400" cy="938705"/>
            <a:chOff x="2649824" y="680085"/>
            <a:chExt cx="959986" cy="1225404"/>
          </a:xfrm>
        </p:grpSpPr>
        <p:cxnSp>
          <p:nvCxnSpPr>
            <p:cNvPr id="77" name="Conector recto 76">
              <a:extLst>
                <a:ext uri="{FF2B5EF4-FFF2-40B4-BE49-F238E27FC236}">
                  <a16:creationId xmlns:a16="http://schemas.microsoft.com/office/drawing/2014/main" id="{79FA2443-AE8A-4C45-886D-AB72AC519769}"/>
                </a:ext>
              </a:extLst>
            </p:cNvPr>
            <p:cNvCxnSpPr>
              <a:cxnSpLocks/>
            </p:cNvCxnSpPr>
            <p:nvPr/>
          </p:nvCxnSpPr>
          <p:spPr>
            <a:xfrm>
              <a:off x="2649824" y="1899877"/>
              <a:ext cx="485641" cy="0"/>
            </a:xfrm>
            <a:prstGeom prst="line">
              <a:avLst/>
            </a:prstGeom>
            <a:ln w="12700">
              <a:solidFill>
                <a:srgbClr val="EF78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ector recto 77">
              <a:extLst>
                <a:ext uri="{FF2B5EF4-FFF2-40B4-BE49-F238E27FC236}">
                  <a16:creationId xmlns:a16="http://schemas.microsoft.com/office/drawing/2014/main" id="{D9ACC157-2D9B-4222-97E1-EAAB2BF33C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29884" y="680085"/>
              <a:ext cx="0" cy="1225404"/>
            </a:xfrm>
            <a:prstGeom prst="line">
              <a:avLst/>
            </a:prstGeom>
            <a:ln w="12700">
              <a:solidFill>
                <a:srgbClr val="EF78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cto 81">
              <a:extLst>
                <a:ext uri="{FF2B5EF4-FFF2-40B4-BE49-F238E27FC236}">
                  <a16:creationId xmlns:a16="http://schemas.microsoft.com/office/drawing/2014/main" id="{984CA94D-0C2D-4FBE-822A-0417A2F19765}"/>
                </a:ext>
              </a:extLst>
            </p:cNvPr>
            <p:cNvCxnSpPr>
              <a:cxnSpLocks/>
            </p:cNvCxnSpPr>
            <p:nvPr/>
          </p:nvCxnSpPr>
          <p:spPr>
            <a:xfrm>
              <a:off x="3124169" y="680085"/>
              <a:ext cx="485641" cy="0"/>
            </a:xfrm>
            <a:prstGeom prst="line">
              <a:avLst/>
            </a:prstGeom>
            <a:ln w="12700">
              <a:solidFill>
                <a:srgbClr val="EF78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45">
            <a:extLst>
              <a:ext uri="{FF2B5EF4-FFF2-40B4-BE49-F238E27FC236}">
                <a16:creationId xmlns:a16="http://schemas.microsoft.com/office/drawing/2014/main" id="{DCE7632C-9CF3-4863-A04C-B9EE2DF4E11E}"/>
              </a:ext>
            </a:extLst>
          </p:cNvPr>
          <p:cNvSpPr/>
          <p:nvPr/>
        </p:nvSpPr>
        <p:spPr>
          <a:xfrm>
            <a:off x="9027812" y="2399374"/>
            <a:ext cx="2782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cs typeface="Helvetica" panose="020B0604020202020204" pitchFamily="34" charset="0"/>
              </a:rPr>
              <a:t>BOLIVIA:</a:t>
            </a:r>
          </a:p>
          <a:p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By April 15, </a:t>
            </a:r>
            <a:r>
              <a:rPr lang="en-US" sz="1350" b="1" dirty="0">
                <a:solidFill>
                  <a:schemeClr val="accent2"/>
                </a:solidFill>
                <a:cs typeface="Helvetica" panose="020B0604020202020204" pitchFamily="34" charset="0"/>
              </a:rPr>
              <a:t>1,200 cases </a:t>
            </a:r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of VAW, including </a:t>
            </a:r>
            <a:r>
              <a:rPr lang="en-US" sz="1350" b="1" dirty="0">
                <a:solidFill>
                  <a:schemeClr val="accent2"/>
                </a:solidFill>
                <a:cs typeface="Helvetica" panose="020B0604020202020204" pitchFamily="34" charset="0"/>
              </a:rPr>
              <a:t>33 cases</a:t>
            </a:r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 of rape against minors, were reported.</a:t>
            </a:r>
          </a:p>
        </p:txBody>
      </p:sp>
      <p:cxnSp>
        <p:nvCxnSpPr>
          <p:cNvPr id="38" name="Conector: angular 37">
            <a:extLst>
              <a:ext uri="{FF2B5EF4-FFF2-40B4-BE49-F238E27FC236}">
                <a16:creationId xmlns:a16="http://schemas.microsoft.com/office/drawing/2014/main" id="{93874B6A-08E8-45B3-B19C-940C014D6E5D}"/>
              </a:ext>
            </a:extLst>
          </p:cNvPr>
          <p:cNvCxnSpPr>
            <a:cxnSpLocks/>
          </p:cNvCxnSpPr>
          <p:nvPr/>
        </p:nvCxnSpPr>
        <p:spPr>
          <a:xfrm flipV="1">
            <a:off x="8173989" y="1618790"/>
            <a:ext cx="764818" cy="736768"/>
          </a:xfrm>
          <a:prstGeom prst="bentConnector3">
            <a:avLst>
              <a:gd name="adj1" fmla="val 48780"/>
            </a:avLst>
          </a:prstGeom>
          <a:ln w="12700">
            <a:solidFill>
              <a:srgbClr val="EF78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5">
            <a:extLst>
              <a:ext uri="{FF2B5EF4-FFF2-40B4-BE49-F238E27FC236}">
                <a16:creationId xmlns:a16="http://schemas.microsoft.com/office/drawing/2014/main" id="{063C49D7-899A-46CE-883B-DEDE69ED6063}"/>
              </a:ext>
            </a:extLst>
          </p:cNvPr>
          <p:cNvSpPr/>
          <p:nvPr/>
        </p:nvSpPr>
        <p:spPr>
          <a:xfrm>
            <a:off x="9040816" y="3406796"/>
            <a:ext cx="20098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>
                <a:cs typeface="Helvetica" panose="020B0604020202020204" pitchFamily="34" charset="0"/>
              </a:rPr>
              <a:t>CHILE:</a:t>
            </a:r>
          </a:p>
          <a:p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Reports of domestic violence have dropped during quarantine, compared to the same period in 2019, but </a:t>
            </a:r>
            <a:r>
              <a:rPr lang="en-US" sz="1350" b="1" dirty="0">
                <a:solidFill>
                  <a:srgbClr val="EF783A"/>
                </a:solidFill>
                <a:latin typeface="+mj-lt"/>
                <a:cs typeface="Helvetica" panose="020B0604020202020204" pitchFamily="34" charset="0"/>
              </a:rPr>
              <a:t>calls to helplines seeking</a:t>
            </a:r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 for support increased </a:t>
            </a:r>
            <a:r>
              <a:rPr lang="en-US" sz="1350" b="1" dirty="0">
                <a:solidFill>
                  <a:schemeClr val="accent2"/>
                </a:solidFill>
                <a:cs typeface="Helvetica" panose="020B0604020202020204" pitchFamily="34" charset="0"/>
              </a:rPr>
              <a:t>60%</a:t>
            </a:r>
            <a:r>
              <a:rPr lang="en-US" sz="1350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5778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61BB667A-1505-4335-B871-80AB821F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6" y="-51860"/>
            <a:ext cx="11338865" cy="955160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Inequalities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and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discrimination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against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women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and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girls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in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Latin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America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before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Covid-19</a:t>
            </a:r>
            <a:endParaRPr lang="en-US" sz="2400" b="1" dirty="0">
              <a:solidFill>
                <a:srgbClr val="009DDC"/>
              </a:solidFill>
              <a:latin typeface="+mn-lt"/>
              <a:cs typeface="Helvetica" panose="020B0604020202020204" pitchFamily="34" charset="0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A54EF6D4-D012-42B0-A075-8A9C934C40B8}"/>
              </a:ext>
            </a:extLst>
          </p:cNvPr>
          <p:cNvGrpSpPr/>
          <p:nvPr/>
        </p:nvGrpSpPr>
        <p:grpSpPr>
          <a:xfrm>
            <a:off x="-1" y="5220611"/>
            <a:ext cx="11879263" cy="1623385"/>
            <a:chOff x="0" y="5213158"/>
            <a:chExt cx="11879263" cy="1623385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5DE65398-CFDC-4DEA-ACF4-C465C9B176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46"/>
            <a:stretch/>
          </p:blipFill>
          <p:spPr>
            <a:xfrm>
              <a:off x="0" y="5213158"/>
              <a:ext cx="11879263" cy="1623385"/>
            </a:xfrm>
            <a:prstGeom prst="rect">
              <a:avLst/>
            </a:prstGeom>
          </p:spPr>
        </p:pic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3EA41769-76BF-42E4-A7C3-AB3ADB709F2D}"/>
                </a:ext>
              </a:extLst>
            </p:cNvPr>
            <p:cNvSpPr txBox="1"/>
            <p:nvPr/>
          </p:nvSpPr>
          <p:spPr>
            <a:xfrm>
              <a:off x="261257" y="5977832"/>
              <a:ext cx="932128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Sources: UN Women. Progress of the World's Women: Transforming economies, realizing rights.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3CA8F57F-61C5-4879-8B52-A420BADC6368}"/>
              </a:ext>
            </a:extLst>
          </p:cNvPr>
          <p:cNvGrpSpPr/>
          <p:nvPr/>
        </p:nvGrpSpPr>
        <p:grpSpPr>
          <a:xfrm>
            <a:off x="474076" y="1125102"/>
            <a:ext cx="2478543" cy="1886420"/>
            <a:chOff x="3666698" y="1655746"/>
            <a:chExt cx="2478543" cy="1886420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DA18265C-7193-4752-8153-E4C1AD8A2D74}"/>
                </a:ext>
              </a:extLst>
            </p:cNvPr>
            <p:cNvSpPr/>
            <p:nvPr/>
          </p:nvSpPr>
          <p:spPr>
            <a:xfrm>
              <a:off x="3666698" y="1983052"/>
              <a:ext cx="2478543" cy="1559114"/>
            </a:xfrm>
            <a:prstGeom prst="rect">
              <a:avLst/>
            </a:prstGeom>
            <a:noFill/>
            <a:ln w="38100">
              <a:solidFill>
                <a:srgbClr val="8BC0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FB0AE8B5-FCD2-4237-BE87-FCF746C90B35}"/>
                </a:ext>
              </a:extLst>
            </p:cNvPr>
            <p:cNvSpPr/>
            <p:nvPr/>
          </p:nvSpPr>
          <p:spPr>
            <a:xfrm>
              <a:off x="3666698" y="2482978"/>
              <a:ext cx="247854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sz="1400" dirty="0" err="1">
                  <a:solidFill>
                    <a:schemeClr val="accent1"/>
                  </a:solidFill>
                </a:rPr>
                <a:t>of</a:t>
              </a:r>
              <a:r>
                <a:rPr lang="es-GT" sz="1400" dirty="0">
                  <a:solidFill>
                    <a:schemeClr val="accent1"/>
                  </a:solidFill>
                </a:rPr>
                <a:t> </a:t>
              </a:r>
              <a:r>
                <a:rPr lang="es-GT" sz="1400" dirty="0" err="1">
                  <a:solidFill>
                    <a:schemeClr val="accent1"/>
                  </a:solidFill>
                </a:rPr>
                <a:t>women</a:t>
              </a:r>
              <a:r>
                <a:rPr lang="es-GT" sz="1400" dirty="0">
                  <a:solidFill>
                    <a:schemeClr val="accent1"/>
                  </a:solidFill>
                </a:rPr>
                <a:t> </a:t>
              </a:r>
              <a:r>
                <a:rPr lang="es-GT" sz="1400" dirty="0" err="1">
                  <a:solidFill>
                    <a:schemeClr val="accent1"/>
                  </a:solidFill>
                </a:rPr>
                <a:t>have</a:t>
              </a:r>
              <a:r>
                <a:rPr lang="es-GT" sz="1400" dirty="0">
                  <a:solidFill>
                    <a:schemeClr val="accent1"/>
                  </a:solidFill>
                </a:rPr>
                <a:t> no </a:t>
              </a:r>
              <a:r>
                <a:rPr lang="es-GT" sz="1400" dirty="0" err="1">
                  <a:solidFill>
                    <a:schemeClr val="accent1"/>
                  </a:solidFill>
                </a:rPr>
                <a:t>source</a:t>
              </a:r>
              <a:r>
                <a:rPr lang="es-GT" sz="1400" dirty="0">
                  <a:solidFill>
                    <a:schemeClr val="accent1"/>
                  </a:solidFill>
                </a:rPr>
                <a:t> </a:t>
              </a:r>
              <a:r>
                <a:rPr lang="es-GT" sz="1400" dirty="0" err="1">
                  <a:solidFill>
                    <a:schemeClr val="accent1"/>
                  </a:solidFill>
                </a:rPr>
                <a:t>of</a:t>
              </a:r>
              <a:r>
                <a:rPr lang="es-GT" sz="1400" dirty="0">
                  <a:solidFill>
                    <a:schemeClr val="accent1"/>
                  </a:solidFill>
                </a:rPr>
                <a:t> </a:t>
              </a:r>
              <a:r>
                <a:rPr lang="es-GT" sz="1400" dirty="0" err="1">
                  <a:solidFill>
                    <a:schemeClr val="accent1"/>
                  </a:solidFill>
                </a:rPr>
                <a:t>income</a:t>
              </a:r>
              <a:r>
                <a:rPr lang="es-GT" sz="1400" dirty="0">
                  <a:solidFill>
                    <a:schemeClr val="accent1"/>
                  </a:solidFill>
                </a:rPr>
                <a:t> </a:t>
              </a:r>
              <a:r>
                <a:rPr lang="es-GT" sz="1400" dirty="0" err="1">
                  <a:solidFill>
                    <a:schemeClr val="accent1"/>
                  </a:solidFill>
                </a:rPr>
                <a:t>of</a:t>
              </a:r>
              <a:r>
                <a:rPr lang="es-GT" sz="1400" dirty="0">
                  <a:solidFill>
                    <a:schemeClr val="accent1"/>
                  </a:solidFill>
                </a:rPr>
                <a:t> </a:t>
              </a:r>
              <a:r>
                <a:rPr lang="es-GT" sz="1400" dirty="0" err="1">
                  <a:solidFill>
                    <a:schemeClr val="accent1"/>
                  </a:solidFill>
                </a:rPr>
                <a:t>their</a:t>
              </a:r>
              <a:r>
                <a:rPr lang="es-GT" sz="1400" dirty="0">
                  <a:solidFill>
                    <a:schemeClr val="accent1"/>
                  </a:solidFill>
                </a:rPr>
                <a:t> </a:t>
              </a:r>
              <a:r>
                <a:rPr lang="es-GT" sz="1400" dirty="0" err="1">
                  <a:solidFill>
                    <a:schemeClr val="accent1"/>
                  </a:solidFill>
                </a:rPr>
                <a:t>own</a:t>
              </a:r>
              <a:r>
                <a:rPr lang="es-GT" sz="1400" dirty="0">
                  <a:solidFill>
                    <a:schemeClr val="accent1"/>
                  </a:solidFill>
                </a:rPr>
                <a:t>, </a:t>
              </a:r>
              <a:r>
                <a:rPr lang="es-GT" sz="1400" dirty="0" err="1">
                  <a:solidFill>
                    <a:schemeClr val="accent1"/>
                  </a:solidFill>
                </a:rPr>
                <a:t>compared</a:t>
              </a:r>
              <a:r>
                <a:rPr lang="es-GT" sz="1400" dirty="0">
                  <a:solidFill>
                    <a:schemeClr val="accent1"/>
                  </a:solidFill>
                </a:rPr>
                <a:t> </a:t>
              </a:r>
              <a:r>
                <a:rPr lang="es-GT" sz="1400" dirty="0" err="1">
                  <a:solidFill>
                    <a:schemeClr val="accent1"/>
                  </a:solidFill>
                </a:rPr>
                <a:t>to</a:t>
              </a:r>
              <a:r>
                <a:rPr lang="es-GT" sz="1400" dirty="0">
                  <a:solidFill>
                    <a:schemeClr val="accent1"/>
                  </a:solidFill>
                </a:rPr>
                <a:t> </a:t>
              </a:r>
              <a:r>
                <a:rPr lang="es-GT" sz="1400" b="1" dirty="0">
                  <a:solidFill>
                    <a:schemeClr val="accent1"/>
                  </a:solidFill>
                </a:rPr>
                <a:t>10.7% </a:t>
              </a:r>
              <a:r>
                <a:rPr lang="es-GT" sz="1400" dirty="0" err="1">
                  <a:solidFill>
                    <a:schemeClr val="accent1"/>
                  </a:solidFill>
                </a:rPr>
                <a:t>of</a:t>
              </a:r>
              <a:r>
                <a:rPr lang="es-GT" sz="1400" dirty="0">
                  <a:solidFill>
                    <a:schemeClr val="accent1"/>
                  </a:solidFill>
                </a:rPr>
                <a:t> </a:t>
              </a:r>
              <a:r>
                <a:rPr lang="es-GT" sz="1400" dirty="0" err="1">
                  <a:solidFill>
                    <a:schemeClr val="accent1"/>
                  </a:solidFill>
                </a:rPr>
                <a:t>men</a:t>
              </a:r>
              <a:endParaRPr lang="es-GT" sz="1400" dirty="0">
                <a:solidFill>
                  <a:schemeClr val="accent1"/>
                </a:solidFill>
              </a:endParaRPr>
            </a:p>
          </p:txBody>
        </p: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F802AC37-9107-44C4-9DCD-C454C0576BBB}"/>
                </a:ext>
              </a:extLst>
            </p:cNvPr>
            <p:cNvGrpSpPr/>
            <p:nvPr/>
          </p:nvGrpSpPr>
          <p:grpSpPr>
            <a:xfrm>
              <a:off x="3691891" y="1655746"/>
              <a:ext cx="2437584" cy="630942"/>
              <a:chOff x="3691891" y="1655746"/>
              <a:chExt cx="2437584" cy="630942"/>
            </a:xfrm>
          </p:grpSpPr>
          <p:sp>
            <p:nvSpPr>
              <p:cNvPr id="57" name="Rectángulo 56">
                <a:extLst>
                  <a:ext uri="{FF2B5EF4-FFF2-40B4-BE49-F238E27FC236}">
                    <a16:creationId xmlns:a16="http://schemas.microsoft.com/office/drawing/2014/main" id="{A5B90723-6268-423D-8D66-B11137249C14}"/>
                  </a:ext>
                </a:extLst>
              </p:cNvPr>
              <p:cNvSpPr/>
              <p:nvPr/>
            </p:nvSpPr>
            <p:spPr>
              <a:xfrm>
                <a:off x="4054544" y="1675878"/>
                <a:ext cx="1641472" cy="592858"/>
              </a:xfrm>
              <a:prstGeom prst="rect">
                <a:avLst/>
              </a:prstGeom>
              <a:solidFill>
                <a:srgbClr val="8BC0E8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/>
              </a:p>
            </p:txBody>
          </p:sp>
          <p:sp>
            <p:nvSpPr>
              <p:cNvPr id="58" name="Rectángulo 57">
                <a:extLst>
                  <a:ext uri="{FF2B5EF4-FFF2-40B4-BE49-F238E27FC236}">
                    <a16:creationId xmlns:a16="http://schemas.microsoft.com/office/drawing/2014/main" id="{8CCE66A7-4528-4176-940E-794C831E2409}"/>
                  </a:ext>
                </a:extLst>
              </p:cNvPr>
              <p:cNvSpPr/>
              <p:nvPr/>
            </p:nvSpPr>
            <p:spPr>
              <a:xfrm>
                <a:off x="3691891" y="1655746"/>
                <a:ext cx="2437584" cy="63094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GT" sz="3500" b="1" dirty="0">
                    <a:solidFill>
                      <a:srgbClr val="F3F1EF"/>
                    </a:solidFill>
                  </a:rPr>
                  <a:t>29.4%</a:t>
                </a:r>
                <a:endParaRPr lang="es-GT" sz="3500" dirty="0">
                  <a:solidFill>
                    <a:srgbClr val="F3F1EF"/>
                  </a:solidFill>
                  <a:latin typeface="+mj-lt"/>
                </a:endParaRPr>
              </a:p>
            </p:txBody>
          </p:sp>
        </p:grpSp>
      </p:grpSp>
      <p:grpSp>
        <p:nvGrpSpPr>
          <p:cNvPr id="59" name="Grupo 58">
            <a:extLst>
              <a:ext uri="{FF2B5EF4-FFF2-40B4-BE49-F238E27FC236}">
                <a16:creationId xmlns:a16="http://schemas.microsoft.com/office/drawing/2014/main" id="{96FE2146-C5B0-4EEE-A2C8-EE1ACD32D91B}"/>
              </a:ext>
            </a:extLst>
          </p:cNvPr>
          <p:cNvGrpSpPr/>
          <p:nvPr/>
        </p:nvGrpSpPr>
        <p:grpSpPr>
          <a:xfrm>
            <a:off x="3267048" y="1452408"/>
            <a:ext cx="2493466" cy="1559114"/>
            <a:chOff x="3666698" y="1983052"/>
            <a:chExt cx="2493466" cy="1730133"/>
          </a:xfrm>
        </p:grpSpPr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24A97F16-78D4-4CEE-AAD7-35BF25202D8C}"/>
                </a:ext>
              </a:extLst>
            </p:cNvPr>
            <p:cNvSpPr/>
            <p:nvPr/>
          </p:nvSpPr>
          <p:spPr>
            <a:xfrm>
              <a:off x="3666698" y="1983052"/>
              <a:ext cx="2478543" cy="1730133"/>
            </a:xfrm>
            <a:prstGeom prst="rect">
              <a:avLst/>
            </a:prstGeom>
            <a:solidFill>
              <a:srgbClr val="8BC0E8"/>
            </a:solidFill>
            <a:ln w="38100">
              <a:solidFill>
                <a:srgbClr val="8BC0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61" name="Rectángulo 60">
              <a:extLst>
                <a:ext uri="{FF2B5EF4-FFF2-40B4-BE49-F238E27FC236}">
                  <a16:creationId xmlns:a16="http://schemas.microsoft.com/office/drawing/2014/main" id="{C8E970CE-81CB-4FC3-B9A1-A78D0F3C0230}"/>
                </a:ext>
              </a:extLst>
            </p:cNvPr>
            <p:cNvSpPr/>
            <p:nvPr/>
          </p:nvSpPr>
          <p:spPr>
            <a:xfrm>
              <a:off x="3681621" y="2462683"/>
              <a:ext cx="2478543" cy="10587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sz="1400" dirty="0" err="1">
                  <a:solidFill>
                    <a:srgbClr val="F3F1EF"/>
                  </a:solidFill>
                </a:rPr>
                <a:t>is</a:t>
              </a:r>
              <a:r>
                <a:rPr lang="es-GT" sz="1400" dirty="0">
                  <a:solidFill>
                    <a:srgbClr val="F3F1EF"/>
                  </a:solidFill>
                </a:rPr>
                <a:t> </a:t>
              </a:r>
              <a:r>
                <a:rPr lang="es-GT" sz="1400" dirty="0" err="1">
                  <a:solidFill>
                    <a:srgbClr val="F3F1EF"/>
                  </a:solidFill>
                </a:rPr>
                <a:t>the</a:t>
              </a:r>
              <a:r>
                <a:rPr lang="es-GT" sz="1400" dirty="0">
                  <a:solidFill>
                    <a:srgbClr val="F3F1EF"/>
                  </a:solidFill>
                </a:rPr>
                <a:t> gap in </a:t>
              </a:r>
              <a:r>
                <a:rPr lang="es-GT" sz="1400" dirty="0" err="1">
                  <a:solidFill>
                    <a:srgbClr val="F3F1EF"/>
                  </a:solidFill>
                </a:rPr>
                <a:t>labour</a:t>
              </a:r>
              <a:r>
                <a:rPr lang="es-GT" sz="1400" dirty="0">
                  <a:solidFill>
                    <a:srgbClr val="F3F1EF"/>
                  </a:solidFill>
                </a:rPr>
                <a:t> </a:t>
              </a:r>
              <a:r>
                <a:rPr lang="es-GT" sz="1400" dirty="0" err="1">
                  <a:solidFill>
                    <a:srgbClr val="F3F1EF"/>
                  </a:solidFill>
                </a:rPr>
                <a:t>force</a:t>
              </a:r>
              <a:r>
                <a:rPr lang="es-GT" sz="1400" dirty="0">
                  <a:solidFill>
                    <a:srgbClr val="F3F1EF"/>
                  </a:solidFill>
                </a:rPr>
                <a:t> </a:t>
              </a:r>
              <a:r>
                <a:rPr lang="es-GT" sz="1400" dirty="0" err="1">
                  <a:solidFill>
                    <a:srgbClr val="F3F1EF"/>
                  </a:solidFill>
                </a:rPr>
                <a:t>participation</a:t>
              </a:r>
              <a:r>
                <a:rPr lang="es-GT" sz="1400" dirty="0">
                  <a:solidFill>
                    <a:srgbClr val="F3F1EF"/>
                  </a:solidFill>
                </a:rPr>
                <a:t> </a:t>
              </a:r>
              <a:r>
                <a:rPr lang="es-GT" sz="1400" dirty="0" err="1">
                  <a:solidFill>
                    <a:srgbClr val="F3F1EF"/>
                  </a:solidFill>
                </a:rPr>
                <a:t>rate</a:t>
              </a:r>
              <a:r>
                <a:rPr lang="es-GT" sz="1400" dirty="0">
                  <a:solidFill>
                    <a:srgbClr val="F3F1EF"/>
                  </a:solidFill>
                </a:rPr>
                <a:t> </a:t>
              </a:r>
              <a:r>
                <a:rPr lang="es-GT" sz="1400" dirty="0" err="1">
                  <a:solidFill>
                    <a:srgbClr val="F3F1EF"/>
                  </a:solidFill>
                </a:rPr>
                <a:t>between</a:t>
              </a:r>
              <a:r>
                <a:rPr lang="es-GT" sz="1400" dirty="0">
                  <a:solidFill>
                    <a:srgbClr val="F3F1EF"/>
                  </a:solidFill>
                </a:rPr>
                <a:t> </a:t>
              </a:r>
              <a:r>
                <a:rPr lang="es-GT" sz="1400" dirty="0" err="1">
                  <a:solidFill>
                    <a:srgbClr val="F3F1EF"/>
                  </a:solidFill>
                </a:rPr>
                <a:t>women</a:t>
              </a:r>
              <a:r>
                <a:rPr lang="es-GT" sz="1400" dirty="0">
                  <a:solidFill>
                    <a:srgbClr val="F3F1EF"/>
                  </a:solidFill>
                </a:rPr>
                <a:t> and </a:t>
              </a:r>
              <a:r>
                <a:rPr lang="es-GT" sz="1400" dirty="0" err="1">
                  <a:solidFill>
                    <a:srgbClr val="F3F1EF"/>
                  </a:solidFill>
                </a:rPr>
                <a:t>men</a:t>
              </a:r>
              <a:r>
                <a:rPr lang="es-GT" sz="1400" dirty="0">
                  <a:solidFill>
                    <a:srgbClr val="F3F1EF"/>
                  </a:solidFill>
                </a:rPr>
                <a:t> </a:t>
              </a:r>
              <a:r>
                <a:rPr lang="es-GT" sz="1400" dirty="0" err="1">
                  <a:solidFill>
                    <a:srgbClr val="F3F1EF"/>
                  </a:solidFill>
                </a:rPr>
                <a:t>with</a:t>
              </a:r>
              <a:r>
                <a:rPr lang="es-GT" sz="1400" dirty="0">
                  <a:solidFill>
                    <a:srgbClr val="F3F1EF"/>
                  </a:solidFill>
                </a:rPr>
                <a:t> </a:t>
              </a:r>
              <a:r>
                <a:rPr lang="es-GT" sz="1400" dirty="0" err="1">
                  <a:solidFill>
                    <a:srgbClr val="F3F1EF"/>
                  </a:solidFill>
                </a:rPr>
                <a:t>primary</a:t>
              </a:r>
              <a:r>
                <a:rPr lang="es-GT" sz="1400" dirty="0">
                  <a:solidFill>
                    <a:srgbClr val="F3F1EF"/>
                  </a:solidFill>
                </a:rPr>
                <a:t> </a:t>
              </a:r>
              <a:r>
                <a:rPr lang="es-GT" sz="1400" dirty="0" err="1">
                  <a:solidFill>
                    <a:srgbClr val="F3F1EF"/>
                  </a:solidFill>
                </a:rPr>
                <a:t>education</a:t>
              </a:r>
              <a:endParaRPr lang="es-GT" sz="1400" dirty="0">
                <a:solidFill>
                  <a:srgbClr val="F3F1EF"/>
                </a:solidFill>
              </a:endParaRPr>
            </a:p>
          </p:txBody>
        </p:sp>
      </p:grpSp>
      <p:grpSp>
        <p:nvGrpSpPr>
          <p:cNvPr id="72" name="Grupo 71">
            <a:extLst>
              <a:ext uri="{FF2B5EF4-FFF2-40B4-BE49-F238E27FC236}">
                <a16:creationId xmlns:a16="http://schemas.microsoft.com/office/drawing/2014/main" id="{9C6FCD09-DFAA-4B69-AF05-A9595C8FF8E0}"/>
              </a:ext>
            </a:extLst>
          </p:cNvPr>
          <p:cNvGrpSpPr/>
          <p:nvPr/>
        </p:nvGrpSpPr>
        <p:grpSpPr>
          <a:xfrm>
            <a:off x="8852992" y="1439281"/>
            <a:ext cx="2478543" cy="1572241"/>
            <a:chOff x="3666698" y="1983052"/>
            <a:chExt cx="2478543" cy="1572241"/>
          </a:xfrm>
        </p:grpSpPr>
        <p:sp>
          <p:nvSpPr>
            <p:cNvPr id="73" name="Rectángulo 72">
              <a:extLst>
                <a:ext uri="{FF2B5EF4-FFF2-40B4-BE49-F238E27FC236}">
                  <a16:creationId xmlns:a16="http://schemas.microsoft.com/office/drawing/2014/main" id="{8730CC82-165D-43B7-8100-DD99F8FA46F4}"/>
                </a:ext>
              </a:extLst>
            </p:cNvPr>
            <p:cNvSpPr/>
            <p:nvPr/>
          </p:nvSpPr>
          <p:spPr>
            <a:xfrm>
              <a:off x="3666698" y="1983052"/>
              <a:ext cx="2478543" cy="1572241"/>
            </a:xfrm>
            <a:prstGeom prst="rect">
              <a:avLst/>
            </a:prstGeom>
            <a:solidFill>
              <a:srgbClr val="66B4E3"/>
            </a:solidFill>
            <a:ln w="38100">
              <a:solidFill>
                <a:srgbClr val="66B4E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74" name="Rectángulo 73">
              <a:extLst>
                <a:ext uri="{FF2B5EF4-FFF2-40B4-BE49-F238E27FC236}">
                  <a16:creationId xmlns:a16="http://schemas.microsoft.com/office/drawing/2014/main" id="{A897D9A9-0EA1-475B-A9FE-3F3C9FA47E81}"/>
                </a:ext>
              </a:extLst>
            </p:cNvPr>
            <p:cNvSpPr/>
            <p:nvPr/>
          </p:nvSpPr>
          <p:spPr>
            <a:xfrm>
              <a:off x="3666698" y="2419905"/>
              <a:ext cx="2478543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3F1EF"/>
                  </a:solidFill>
                </a:rPr>
                <a:t>is the gap in </a:t>
              </a:r>
              <a:r>
                <a:rPr lang="en-US" sz="1400" dirty="0" err="1">
                  <a:solidFill>
                    <a:srgbClr val="F3F1EF"/>
                  </a:solidFill>
                </a:rPr>
                <a:t>labour</a:t>
              </a:r>
              <a:r>
                <a:rPr lang="en-US" sz="1400" dirty="0">
                  <a:solidFill>
                    <a:srgbClr val="F3F1EF"/>
                  </a:solidFill>
                </a:rPr>
                <a:t> force participation between women and men in rural areas</a:t>
              </a:r>
              <a:endParaRPr lang="es-GT" sz="1400" dirty="0">
                <a:solidFill>
                  <a:srgbClr val="F3F1EF"/>
                </a:solidFill>
              </a:endParaRPr>
            </a:p>
          </p:txBody>
        </p:sp>
      </p:grpSp>
      <p:grpSp>
        <p:nvGrpSpPr>
          <p:cNvPr id="90" name="Grupo 89">
            <a:extLst>
              <a:ext uri="{FF2B5EF4-FFF2-40B4-BE49-F238E27FC236}">
                <a16:creationId xmlns:a16="http://schemas.microsoft.com/office/drawing/2014/main" id="{800BEE4B-791A-4EB2-A685-077A07737EDF}"/>
              </a:ext>
            </a:extLst>
          </p:cNvPr>
          <p:cNvGrpSpPr/>
          <p:nvPr/>
        </p:nvGrpSpPr>
        <p:grpSpPr>
          <a:xfrm>
            <a:off x="8852989" y="3710451"/>
            <a:ext cx="2478543" cy="1572241"/>
            <a:chOff x="3666698" y="1983052"/>
            <a:chExt cx="2478543" cy="1730979"/>
          </a:xfrm>
        </p:grpSpPr>
        <p:sp>
          <p:nvSpPr>
            <p:cNvPr id="91" name="Rectángulo 90">
              <a:extLst>
                <a:ext uri="{FF2B5EF4-FFF2-40B4-BE49-F238E27FC236}">
                  <a16:creationId xmlns:a16="http://schemas.microsoft.com/office/drawing/2014/main" id="{F7058A83-19CB-4206-AB4E-622164C7A822}"/>
                </a:ext>
              </a:extLst>
            </p:cNvPr>
            <p:cNvSpPr/>
            <p:nvPr/>
          </p:nvSpPr>
          <p:spPr>
            <a:xfrm>
              <a:off x="3666698" y="1983052"/>
              <a:ext cx="2478543" cy="1730979"/>
            </a:xfrm>
            <a:prstGeom prst="rect">
              <a:avLst/>
            </a:prstGeom>
            <a:noFill/>
            <a:ln w="38100">
              <a:solidFill>
                <a:srgbClr val="059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92" name="Rectángulo 91">
              <a:extLst>
                <a:ext uri="{FF2B5EF4-FFF2-40B4-BE49-F238E27FC236}">
                  <a16:creationId xmlns:a16="http://schemas.microsoft.com/office/drawing/2014/main" id="{2EB4C1E1-8E78-4E64-A17E-76E2785F34B7}"/>
                </a:ext>
              </a:extLst>
            </p:cNvPr>
            <p:cNvSpPr/>
            <p:nvPr/>
          </p:nvSpPr>
          <p:spPr>
            <a:xfrm>
              <a:off x="3666698" y="2436981"/>
              <a:ext cx="2478543" cy="10504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0596D6"/>
                  </a:solidFill>
                </a:rPr>
                <a:t>is the average weekly time that women in Latin America devoted to unpaid (before COVID)</a:t>
              </a:r>
              <a:endParaRPr lang="es-GT" sz="1400" dirty="0">
                <a:solidFill>
                  <a:srgbClr val="0596D6"/>
                </a:solidFill>
              </a:endParaRPr>
            </a:p>
          </p:txBody>
        </p:sp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7283F954-BF02-405B-9022-D218F27C07D6}"/>
              </a:ext>
            </a:extLst>
          </p:cNvPr>
          <p:cNvGrpSpPr/>
          <p:nvPr/>
        </p:nvGrpSpPr>
        <p:grpSpPr>
          <a:xfrm>
            <a:off x="6057170" y="3729263"/>
            <a:ext cx="2485250" cy="1557050"/>
            <a:chOff x="3666698" y="1983052"/>
            <a:chExt cx="2485250" cy="1627355"/>
          </a:xfrm>
        </p:grpSpPr>
        <p:sp>
          <p:nvSpPr>
            <p:cNvPr id="109" name="Rectángulo 108">
              <a:extLst>
                <a:ext uri="{FF2B5EF4-FFF2-40B4-BE49-F238E27FC236}">
                  <a16:creationId xmlns:a16="http://schemas.microsoft.com/office/drawing/2014/main" id="{3C4DBD2C-CC3D-4231-88BF-616A5560D7C7}"/>
                </a:ext>
              </a:extLst>
            </p:cNvPr>
            <p:cNvSpPr/>
            <p:nvPr/>
          </p:nvSpPr>
          <p:spPr>
            <a:xfrm>
              <a:off x="3666698" y="1983052"/>
              <a:ext cx="2478543" cy="1627355"/>
            </a:xfrm>
            <a:prstGeom prst="rect">
              <a:avLst/>
            </a:prstGeom>
            <a:solidFill>
              <a:srgbClr val="0596D6"/>
            </a:solidFill>
            <a:ln w="38100">
              <a:solidFill>
                <a:srgbClr val="0596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10" name="Rectángulo 109">
              <a:extLst>
                <a:ext uri="{FF2B5EF4-FFF2-40B4-BE49-F238E27FC236}">
                  <a16:creationId xmlns:a16="http://schemas.microsoft.com/office/drawing/2014/main" id="{5492CE2D-DF59-41B0-8D2A-B9F06E8223B6}"/>
                </a:ext>
              </a:extLst>
            </p:cNvPr>
            <p:cNvSpPr/>
            <p:nvPr/>
          </p:nvSpPr>
          <p:spPr>
            <a:xfrm>
              <a:off x="3673405" y="2388048"/>
              <a:ext cx="2478543" cy="12223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3F1EF"/>
                  </a:solidFill>
                </a:rPr>
                <a:t>of women are dedicated exclusively to unpaid work (care of children, dependents and domestic </a:t>
              </a:r>
              <a:r>
                <a:rPr lang="en-US" sz="1400" dirty="0" err="1">
                  <a:solidFill>
                    <a:srgbClr val="F3F1EF"/>
                  </a:solidFill>
                </a:rPr>
                <a:t>labour</a:t>
              </a:r>
              <a:r>
                <a:rPr lang="en-US" sz="1400" dirty="0">
                  <a:solidFill>
                    <a:srgbClr val="F3F1EF"/>
                  </a:solidFill>
                </a:rPr>
                <a:t>, volunteering) </a:t>
              </a:r>
              <a:endParaRPr lang="es-GT" sz="1400" dirty="0">
                <a:solidFill>
                  <a:srgbClr val="F3F1EF"/>
                </a:solidFill>
              </a:endParaRPr>
            </a:p>
          </p:txBody>
        </p:sp>
      </p:grpSp>
      <p:sp>
        <p:nvSpPr>
          <p:cNvPr id="114" name="Rectángulo 113">
            <a:extLst>
              <a:ext uri="{FF2B5EF4-FFF2-40B4-BE49-F238E27FC236}">
                <a16:creationId xmlns:a16="http://schemas.microsoft.com/office/drawing/2014/main" id="{8D441B03-EEF5-4662-A152-DCC1BD309C63}"/>
              </a:ext>
            </a:extLst>
          </p:cNvPr>
          <p:cNvSpPr/>
          <p:nvPr/>
        </p:nvSpPr>
        <p:spPr>
          <a:xfrm>
            <a:off x="3700507" y="1126235"/>
            <a:ext cx="1641472" cy="592858"/>
          </a:xfrm>
          <a:prstGeom prst="rect">
            <a:avLst/>
          </a:prstGeom>
          <a:solidFill>
            <a:srgbClr val="F3F1EF"/>
          </a:solidFill>
          <a:ln w="38100">
            <a:solidFill>
              <a:srgbClr val="8BC0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5" name="Rectángulo 114">
            <a:extLst>
              <a:ext uri="{FF2B5EF4-FFF2-40B4-BE49-F238E27FC236}">
                <a16:creationId xmlns:a16="http://schemas.microsoft.com/office/drawing/2014/main" id="{83694CE1-7D09-48EE-B28B-DC66BD3068D5}"/>
              </a:ext>
            </a:extLst>
          </p:cNvPr>
          <p:cNvSpPr/>
          <p:nvPr/>
        </p:nvSpPr>
        <p:spPr>
          <a:xfrm>
            <a:off x="3265624" y="1106103"/>
            <a:ext cx="2478543" cy="6309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GT" sz="3500" b="1" dirty="0">
                <a:solidFill>
                  <a:srgbClr val="8BC0E8"/>
                </a:solidFill>
              </a:rPr>
              <a:t>34%</a:t>
            </a:r>
            <a:endParaRPr lang="es-GT" sz="3500" dirty="0">
              <a:solidFill>
                <a:srgbClr val="8BC0E8"/>
              </a:solidFill>
              <a:latin typeface="+mj-lt"/>
            </a:endParaRPr>
          </a:p>
        </p:txBody>
      </p:sp>
      <p:sp>
        <p:nvSpPr>
          <p:cNvPr id="120" name="Rectángulo 119">
            <a:extLst>
              <a:ext uri="{FF2B5EF4-FFF2-40B4-BE49-F238E27FC236}">
                <a16:creationId xmlns:a16="http://schemas.microsoft.com/office/drawing/2014/main" id="{885FF850-79EA-494F-885A-8794E4CB176C}"/>
              </a:ext>
            </a:extLst>
          </p:cNvPr>
          <p:cNvSpPr/>
          <p:nvPr/>
        </p:nvSpPr>
        <p:spPr>
          <a:xfrm>
            <a:off x="9284018" y="1125613"/>
            <a:ext cx="1641472" cy="592858"/>
          </a:xfrm>
          <a:prstGeom prst="rect">
            <a:avLst/>
          </a:prstGeom>
          <a:solidFill>
            <a:srgbClr val="F3F1EF"/>
          </a:solidFill>
          <a:ln w="38100">
            <a:solidFill>
              <a:srgbClr val="66B4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21" name="Rectángulo 120">
            <a:extLst>
              <a:ext uri="{FF2B5EF4-FFF2-40B4-BE49-F238E27FC236}">
                <a16:creationId xmlns:a16="http://schemas.microsoft.com/office/drawing/2014/main" id="{68EFE7F6-FCA4-491F-B317-FE37CA0BE7B7}"/>
              </a:ext>
            </a:extLst>
          </p:cNvPr>
          <p:cNvSpPr/>
          <p:nvPr/>
        </p:nvSpPr>
        <p:spPr>
          <a:xfrm>
            <a:off x="8849135" y="1105481"/>
            <a:ext cx="2478543" cy="6309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GT" sz="3500" b="1" dirty="0">
                <a:solidFill>
                  <a:srgbClr val="8BC0E8"/>
                </a:solidFill>
              </a:rPr>
              <a:t>37%</a:t>
            </a:r>
            <a:endParaRPr lang="es-GT" sz="3500" dirty="0">
              <a:solidFill>
                <a:srgbClr val="8BC0E8"/>
              </a:solidFill>
              <a:latin typeface="+mj-lt"/>
            </a:endParaRPr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26F1ABD2-4ED5-4C14-8065-3703FAE2799B}"/>
              </a:ext>
            </a:extLst>
          </p:cNvPr>
          <p:cNvGrpSpPr/>
          <p:nvPr/>
        </p:nvGrpSpPr>
        <p:grpSpPr>
          <a:xfrm>
            <a:off x="474076" y="3400210"/>
            <a:ext cx="2482715" cy="1886102"/>
            <a:chOff x="390098" y="3148278"/>
            <a:chExt cx="2482715" cy="1886102"/>
          </a:xfrm>
        </p:grpSpPr>
        <p:grpSp>
          <p:nvGrpSpPr>
            <p:cNvPr id="102" name="Grupo 101">
              <a:extLst>
                <a:ext uri="{FF2B5EF4-FFF2-40B4-BE49-F238E27FC236}">
                  <a16:creationId xmlns:a16="http://schemas.microsoft.com/office/drawing/2014/main" id="{CD8C5D7B-33A4-4DA6-B0C3-5F2B452C2196}"/>
                </a:ext>
              </a:extLst>
            </p:cNvPr>
            <p:cNvGrpSpPr/>
            <p:nvPr/>
          </p:nvGrpSpPr>
          <p:grpSpPr>
            <a:xfrm>
              <a:off x="390098" y="3490457"/>
              <a:ext cx="2478543" cy="1543923"/>
              <a:chOff x="3666698" y="1983052"/>
              <a:chExt cx="2478543" cy="1543923"/>
            </a:xfrm>
          </p:grpSpPr>
          <p:sp>
            <p:nvSpPr>
              <p:cNvPr id="103" name="Rectángulo 102">
                <a:extLst>
                  <a:ext uri="{FF2B5EF4-FFF2-40B4-BE49-F238E27FC236}">
                    <a16:creationId xmlns:a16="http://schemas.microsoft.com/office/drawing/2014/main" id="{CE5A8B28-F320-4B65-9A37-DD503DEF3F58}"/>
                  </a:ext>
                </a:extLst>
              </p:cNvPr>
              <p:cNvSpPr/>
              <p:nvPr/>
            </p:nvSpPr>
            <p:spPr>
              <a:xfrm>
                <a:off x="3666698" y="1983052"/>
                <a:ext cx="2478543" cy="1543923"/>
              </a:xfrm>
              <a:prstGeom prst="rect">
                <a:avLst/>
              </a:prstGeom>
              <a:solidFill>
                <a:srgbClr val="3DA8DD"/>
              </a:solidFill>
              <a:ln w="38100">
                <a:solidFill>
                  <a:srgbClr val="3DA8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/>
              </a:p>
            </p:txBody>
          </p:sp>
          <p:sp>
            <p:nvSpPr>
              <p:cNvPr id="104" name="Rectángulo 103">
                <a:extLst>
                  <a:ext uri="{FF2B5EF4-FFF2-40B4-BE49-F238E27FC236}">
                    <a16:creationId xmlns:a16="http://schemas.microsoft.com/office/drawing/2014/main" id="{16A427AD-0834-4EBA-B250-28507C4AAB51}"/>
                  </a:ext>
                </a:extLst>
              </p:cNvPr>
              <p:cNvSpPr/>
              <p:nvPr/>
            </p:nvSpPr>
            <p:spPr>
              <a:xfrm>
                <a:off x="3666698" y="2479364"/>
                <a:ext cx="247854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3F1EF"/>
                    </a:solidFill>
                  </a:rPr>
                  <a:t>Is the gap in labor market participation between women and men in urban areas</a:t>
                </a:r>
                <a:endParaRPr lang="es-GT" sz="1400" dirty="0">
                  <a:solidFill>
                    <a:srgbClr val="F3F1EF"/>
                  </a:solidFill>
                </a:endParaRPr>
              </a:p>
            </p:txBody>
          </p:sp>
        </p:grpSp>
        <p:grpSp>
          <p:nvGrpSpPr>
            <p:cNvPr id="20" name="Grupo 19">
              <a:extLst>
                <a:ext uri="{FF2B5EF4-FFF2-40B4-BE49-F238E27FC236}">
                  <a16:creationId xmlns:a16="http://schemas.microsoft.com/office/drawing/2014/main" id="{0D111F54-606C-4232-9CC5-909CF986632E}"/>
                </a:ext>
              </a:extLst>
            </p:cNvPr>
            <p:cNvGrpSpPr/>
            <p:nvPr/>
          </p:nvGrpSpPr>
          <p:grpSpPr>
            <a:xfrm>
              <a:off x="394270" y="3148278"/>
              <a:ext cx="2478543" cy="630942"/>
              <a:chOff x="394270" y="3148278"/>
              <a:chExt cx="2478543" cy="630942"/>
            </a:xfrm>
          </p:grpSpPr>
          <p:sp>
            <p:nvSpPr>
              <p:cNvPr id="124" name="Rectángulo 123">
                <a:extLst>
                  <a:ext uri="{FF2B5EF4-FFF2-40B4-BE49-F238E27FC236}">
                    <a16:creationId xmlns:a16="http://schemas.microsoft.com/office/drawing/2014/main" id="{8A7EB310-1568-4E36-8A3F-ADD880B696E1}"/>
                  </a:ext>
                </a:extLst>
              </p:cNvPr>
              <p:cNvSpPr/>
              <p:nvPr/>
            </p:nvSpPr>
            <p:spPr>
              <a:xfrm>
                <a:off x="829153" y="3168410"/>
                <a:ext cx="1641472" cy="592858"/>
              </a:xfrm>
              <a:prstGeom prst="rect">
                <a:avLst/>
              </a:prstGeom>
              <a:solidFill>
                <a:srgbClr val="F3F1EF"/>
              </a:solidFill>
              <a:ln w="38100">
                <a:solidFill>
                  <a:srgbClr val="3DA8D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GT"/>
              </a:p>
            </p:txBody>
          </p:sp>
          <p:sp>
            <p:nvSpPr>
              <p:cNvPr id="125" name="Rectángulo 124">
                <a:extLst>
                  <a:ext uri="{FF2B5EF4-FFF2-40B4-BE49-F238E27FC236}">
                    <a16:creationId xmlns:a16="http://schemas.microsoft.com/office/drawing/2014/main" id="{9A8B955A-9A4B-42B7-B1DC-3D9DCF8249FD}"/>
                  </a:ext>
                </a:extLst>
              </p:cNvPr>
              <p:cNvSpPr/>
              <p:nvPr/>
            </p:nvSpPr>
            <p:spPr>
              <a:xfrm>
                <a:off x="394270" y="3148278"/>
                <a:ext cx="2478543" cy="630942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GT" sz="3500" b="1" dirty="0">
                    <a:solidFill>
                      <a:srgbClr val="3DA8DD"/>
                    </a:solidFill>
                  </a:rPr>
                  <a:t>23%</a:t>
                </a:r>
                <a:endParaRPr lang="es-GT" sz="3500" dirty="0">
                  <a:solidFill>
                    <a:srgbClr val="3DA8DD"/>
                  </a:solidFill>
                  <a:latin typeface="+mj-lt"/>
                </a:endParaRPr>
              </a:p>
            </p:txBody>
          </p:sp>
        </p:grpSp>
      </p:grpSp>
      <p:sp>
        <p:nvSpPr>
          <p:cNvPr id="135" name="Rectángulo 134">
            <a:extLst>
              <a:ext uri="{FF2B5EF4-FFF2-40B4-BE49-F238E27FC236}">
                <a16:creationId xmlns:a16="http://schemas.microsoft.com/office/drawing/2014/main" id="{D9D70DC5-E7D4-4C23-AC8D-F6FCB6F8D8D9}"/>
              </a:ext>
            </a:extLst>
          </p:cNvPr>
          <p:cNvSpPr/>
          <p:nvPr/>
        </p:nvSpPr>
        <p:spPr>
          <a:xfrm>
            <a:off x="3289582" y="3388288"/>
            <a:ext cx="2437584" cy="6309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GT" sz="3500" b="1" dirty="0">
                <a:solidFill>
                  <a:srgbClr val="F3F1EF"/>
                </a:solidFill>
              </a:rPr>
              <a:t>77.6%</a:t>
            </a:r>
            <a:endParaRPr lang="es-GT" sz="3500" dirty="0">
              <a:solidFill>
                <a:srgbClr val="F3F1EF"/>
              </a:solidFill>
              <a:latin typeface="+mj-lt"/>
            </a:endParaRPr>
          </a:p>
        </p:txBody>
      </p:sp>
      <p:sp>
        <p:nvSpPr>
          <p:cNvPr id="136" name="Rectángulo 135">
            <a:extLst>
              <a:ext uri="{FF2B5EF4-FFF2-40B4-BE49-F238E27FC236}">
                <a16:creationId xmlns:a16="http://schemas.microsoft.com/office/drawing/2014/main" id="{E7B26CDA-F982-4D7F-A2BA-7CC08344A60A}"/>
              </a:ext>
            </a:extLst>
          </p:cNvPr>
          <p:cNvSpPr/>
          <p:nvPr/>
        </p:nvSpPr>
        <p:spPr>
          <a:xfrm>
            <a:off x="6500886" y="3420342"/>
            <a:ext cx="1641472" cy="592858"/>
          </a:xfrm>
          <a:prstGeom prst="rect">
            <a:avLst/>
          </a:prstGeom>
          <a:solidFill>
            <a:srgbClr val="F3F1EF"/>
          </a:solidFill>
          <a:ln w="38100">
            <a:solidFill>
              <a:srgbClr val="0596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7" name="Rectángulo 136">
            <a:extLst>
              <a:ext uri="{FF2B5EF4-FFF2-40B4-BE49-F238E27FC236}">
                <a16:creationId xmlns:a16="http://schemas.microsoft.com/office/drawing/2014/main" id="{423B325D-1AFF-4383-A008-9C2E954A482E}"/>
              </a:ext>
            </a:extLst>
          </p:cNvPr>
          <p:cNvSpPr/>
          <p:nvPr/>
        </p:nvSpPr>
        <p:spPr>
          <a:xfrm>
            <a:off x="6066003" y="3400210"/>
            <a:ext cx="2478543" cy="6309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GT" sz="3500" b="1" dirty="0">
                <a:solidFill>
                  <a:srgbClr val="0596D6"/>
                </a:solidFill>
              </a:rPr>
              <a:t>41%</a:t>
            </a:r>
            <a:endParaRPr lang="es-GT" sz="3500" dirty="0">
              <a:solidFill>
                <a:srgbClr val="0596D6"/>
              </a:solidFill>
              <a:latin typeface="+mj-lt"/>
            </a:endParaRPr>
          </a:p>
        </p:txBody>
      </p:sp>
      <p:sp>
        <p:nvSpPr>
          <p:cNvPr id="138" name="Rectángulo 137">
            <a:extLst>
              <a:ext uri="{FF2B5EF4-FFF2-40B4-BE49-F238E27FC236}">
                <a16:creationId xmlns:a16="http://schemas.microsoft.com/office/drawing/2014/main" id="{BB813BB2-8846-43E2-806C-F9B4DEF43EF3}"/>
              </a:ext>
            </a:extLst>
          </p:cNvPr>
          <p:cNvSpPr/>
          <p:nvPr/>
        </p:nvSpPr>
        <p:spPr>
          <a:xfrm>
            <a:off x="9121298" y="3410182"/>
            <a:ext cx="1930399" cy="592858"/>
          </a:xfrm>
          <a:prstGeom prst="rect">
            <a:avLst/>
          </a:prstGeom>
          <a:solidFill>
            <a:srgbClr val="0596D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39" name="Rectángulo 138">
            <a:extLst>
              <a:ext uri="{FF2B5EF4-FFF2-40B4-BE49-F238E27FC236}">
                <a16:creationId xmlns:a16="http://schemas.microsoft.com/office/drawing/2014/main" id="{C5CBCBB9-58A9-4848-A136-FF07A0EF4D49}"/>
              </a:ext>
            </a:extLst>
          </p:cNvPr>
          <p:cNvSpPr/>
          <p:nvPr/>
        </p:nvSpPr>
        <p:spPr>
          <a:xfrm>
            <a:off x="8870962" y="3390050"/>
            <a:ext cx="2437584" cy="63094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GT" sz="3500" b="1" dirty="0">
                <a:solidFill>
                  <a:srgbClr val="F3F1EF"/>
                </a:solidFill>
              </a:rPr>
              <a:t>46 </a:t>
            </a:r>
            <a:r>
              <a:rPr lang="es-GT" sz="3500" b="1" dirty="0" err="1">
                <a:solidFill>
                  <a:srgbClr val="F3F1EF"/>
                </a:solidFill>
              </a:rPr>
              <a:t>hours</a:t>
            </a:r>
            <a:endParaRPr lang="es-GT" sz="3500" dirty="0">
              <a:solidFill>
                <a:srgbClr val="F3F1EF"/>
              </a:solidFill>
              <a:latin typeface="+mj-lt"/>
            </a:endParaRPr>
          </a:p>
        </p:txBody>
      </p:sp>
      <p:pic>
        <p:nvPicPr>
          <p:cNvPr id="1026" name="Picture 2" descr="Rompamos el techo de cristal de la desigualdad - KENA">
            <a:extLst>
              <a:ext uri="{FF2B5EF4-FFF2-40B4-BE49-F238E27FC236}">
                <a16:creationId xmlns:a16="http://schemas.microsoft.com/office/drawing/2014/main" id="{7876DD81-3C14-4464-A9DF-599C2FC19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0970" y="3359084"/>
            <a:ext cx="2533112" cy="168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echa de género y desigualdad salarial. | Vector Premium">
            <a:extLst>
              <a:ext uri="{FF2B5EF4-FFF2-40B4-BE49-F238E27FC236}">
                <a16:creationId xmlns:a16="http://schemas.microsoft.com/office/drawing/2014/main" id="{36846DCE-70EE-4262-93DE-B06665B86B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3060" y="1348608"/>
            <a:ext cx="2558634" cy="170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880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le 1">
            <a:extLst>
              <a:ext uri="{FF2B5EF4-FFF2-40B4-BE49-F238E27FC236}">
                <a16:creationId xmlns:a16="http://schemas.microsoft.com/office/drawing/2014/main" id="{61BB667A-1505-4335-B871-80AB821F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7" y="-55367"/>
            <a:ext cx="11232538" cy="863304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Additional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impacts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of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COVID-19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on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women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and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girls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in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Latin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America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Region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endParaRPr lang="en-US" sz="2400" b="1" dirty="0">
              <a:solidFill>
                <a:srgbClr val="009DDC"/>
              </a:solidFill>
              <a:latin typeface="+mn-lt"/>
              <a:cs typeface="Helvetica" panose="020B0604020202020204" pitchFamily="34" charset="0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A54EF6D4-D012-42B0-A075-8A9C934C40B8}"/>
              </a:ext>
            </a:extLst>
          </p:cNvPr>
          <p:cNvGrpSpPr/>
          <p:nvPr/>
        </p:nvGrpSpPr>
        <p:grpSpPr>
          <a:xfrm>
            <a:off x="0" y="5212795"/>
            <a:ext cx="11879263" cy="1627380"/>
            <a:chOff x="0" y="5213158"/>
            <a:chExt cx="11879263" cy="1627380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5DE65398-CFDC-4DEA-ACF4-C465C9B17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13158"/>
              <a:ext cx="11879263" cy="1627380"/>
            </a:xfrm>
            <a:prstGeom prst="rect">
              <a:avLst/>
            </a:prstGeom>
          </p:spPr>
        </p:pic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3EA41769-76BF-42E4-A7C3-AB3ADB709F2D}"/>
                </a:ext>
              </a:extLst>
            </p:cNvPr>
            <p:cNvSpPr txBox="1"/>
            <p:nvPr/>
          </p:nvSpPr>
          <p:spPr>
            <a:xfrm>
              <a:off x="261257" y="5977832"/>
              <a:ext cx="93212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Sources: UNW (2020). Estimations based on Official Data from Public Ministry of Guatemala (2020). </a:t>
              </a:r>
            </a:p>
            <a:p>
              <a:r>
                <a:rPr lang="en-US" sz="1000" b="1" dirty="0">
                  <a:solidFill>
                    <a:schemeClr val="bg1"/>
                  </a:solidFill>
                </a:rPr>
                <a:t>UNW (2020) COVID-19 and ending violence against women and girls with based on data from the Ministry of Women, Genders and Diversity (Argentina), RCN Radio (Colombia) El Norte (México) and </a:t>
              </a:r>
              <a:r>
                <a:rPr lang="en-US" sz="1000" b="1" dirty="0" err="1">
                  <a:solidFill>
                    <a:schemeClr val="bg1"/>
                  </a:solidFill>
                </a:rPr>
                <a:t>Clarín</a:t>
              </a:r>
              <a:r>
                <a:rPr lang="en-US" sz="1000" b="1" dirty="0">
                  <a:solidFill>
                    <a:schemeClr val="bg1"/>
                  </a:solidFill>
                </a:rPr>
                <a:t> (Brazil). </a:t>
              </a:r>
            </a:p>
            <a:p>
              <a:r>
                <a:rPr lang="en-US" sz="1000" b="1" dirty="0">
                  <a:solidFill>
                    <a:schemeClr val="bg1"/>
                  </a:solidFill>
                </a:rPr>
                <a:t>IADB in UNDP (2020) </a:t>
              </a:r>
              <a:r>
                <a:rPr lang="en-US" sz="10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América Latina Genera</a:t>
              </a:r>
              <a:r>
                <a:rPr lang="en-US" sz="1000" b="1" dirty="0">
                  <a:solidFill>
                    <a:schemeClr val="bg1"/>
                  </a:solidFill>
                </a:rPr>
                <a:t>. </a:t>
              </a:r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DBA7FB8E-11C7-4973-B156-C7FC8E5727A9}"/>
              </a:ext>
            </a:extLst>
          </p:cNvPr>
          <p:cNvGrpSpPr/>
          <p:nvPr/>
        </p:nvGrpSpPr>
        <p:grpSpPr>
          <a:xfrm>
            <a:off x="711760" y="1096972"/>
            <a:ext cx="1241656" cy="1241656"/>
            <a:chOff x="1138673" y="1863524"/>
            <a:chExt cx="1241656" cy="1241656"/>
          </a:xfrm>
        </p:grpSpPr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71FA60BD-BBB4-4006-BB63-498EAE7592BA}"/>
                </a:ext>
              </a:extLst>
            </p:cNvPr>
            <p:cNvSpPr/>
            <p:nvPr/>
          </p:nvSpPr>
          <p:spPr>
            <a:xfrm>
              <a:off x="1138673" y="1863524"/>
              <a:ext cx="1241656" cy="1241656"/>
            </a:xfrm>
            <a:prstGeom prst="ellipse">
              <a:avLst/>
            </a:prstGeom>
            <a:solidFill>
              <a:srgbClr val="8BC0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pic>
          <p:nvPicPr>
            <p:cNvPr id="10" name="Gráfico 9">
              <a:extLst>
                <a:ext uri="{FF2B5EF4-FFF2-40B4-BE49-F238E27FC236}">
                  <a16:creationId xmlns:a16="http://schemas.microsoft.com/office/drawing/2014/main" id="{61C3767D-5224-4B78-B564-F1B20615B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1338991" y="2003328"/>
              <a:ext cx="801122" cy="913279"/>
            </a:xfrm>
            <a:prstGeom prst="rect">
              <a:avLst/>
            </a:prstGeom>
          </p:spPr>
        </p:pic>
      </p:grpSp>
      <p:sp>
        <p:nvSpPr>
          <p:cNvPr id="63" name="TextBox 7">
            <a:extLst>
              <a:ext uri="{FF2B5EF4-FFF2-40B4-BE49-F238E27FC236}">
                <a16:creationId xmlns:a16="http://schemas.microsoft.com/office/drawing/2014/main" id="{436D1E77-B889-4674-9B6F-8E14898BB442}"/>
              </a:ext>
            </a:extLst>
          </p:cNvPr>
          <p:cNvSpPr txBox="1"/>
          <p:nvPr/>
        </p:nvSpPr>
        <p:spPr>
          <a:xfrm>
            <a:off x="2254986" y="1096972"/>
            <a:ext cx="292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F4F4F"/>
                </a:solidFill>
                <a:latin typeface="+mj-lt"/>
                <a:cs typeface="Helvetica" panose="020B0604020202020204" pitchFamily="34" charset="0"/>
              </a:rPr>
              <a:t>Essential services are being compromised, especially access to sexual and reproductive health care. 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85A2A772-B3D3-4F3F-8841-E2C5D3DDAC8E}"/>
              </a:ext>
            </a:extLst>
          </p:cNvPr>
          <p:cNvSpPr/>
          <p:nvPr/>
        </p:nvSpPr>
        <p:spPr>
          <a:xfrm>
            <a:off x="7977146" y="3931299"/>
            <a:ext cx="25303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dirty="0" err="1">
                <a:solidFill>
                  <a:srgbClr val="4F4F4F"/>
                </a:solidFill>
                <a:latin typeface="+mj-lt"/>
              </a:rPr>
              <a:t>Gender</a:t>
            </a:r>
            <a:r>
              <a:rPr lang="es-GT" dirty="0">
                <a:solidFill>
                  <a:srgbClr val="4F4F4F"/>
                </a:solidFill>
                <a:latin typeface="+mj-lt"/>
              </a:rPr>
              <a:t> digital</a:t>
            </a:r>
          </a:p>
          <a:p>
            <a:r>
              <a:rPr lang="es-GT" dirty="0">
                <a:solidFill>
                  <a:srgbClr val="4F4F4F"/>
                </a:solidFill>
                <a:latin typeface="+mj-lt"/>
              </a:rPr>
              <a:t>Divide </a:t>
            </a:r>
            <a:r>
              <a:rPr lang="en-US" dirty="0">
                <a:solidFill>
                  <a:srgbClr val="4F4F4F"/>
                </a:solidFill>
                <a:latin typeface="+mj-lt"/>
              </a:rPr>
              <a:t>that increased barriers to seek for help </a:t>
            </a:r>
          </a:p>
          <a:p>
            <a:endParaRPr lang="es-GT" dirty="0">
              <a:solidFill>
                <a:srgbClr val="4F4F4F"/>
              </a:solidFill>
              <a:latin typeface="+mj-lt"/>
            </a:endParaRPr>
          </a:p>
        </p:txBody>
      </p:sp>
      <p:sp>
        <p:nvSpPr>
          <p:cNvPr id="76" name="Rectángulo 75">
            <a:extLst>
              <a:ext uri="{FF2B5EF4-FFF2-40B4-BE49-F238E27FC236}">
                <a16:creationId xmlns:a16="http://schemas.microsoft.com/office/drawing/2014/main" id="{FA42EF2F-065D-4792-A521-15A75530A96A}"/>
              </a:ext>
            </a:extLst>
          </p:cNvPr>
          <p:cNvSpPr/>
          <p:nvPr/>
        </p:nvSpPr>
        <p:spPr>
          <a:xfrm>
            <a:off x="7977147" y="1064002"/>
            <a:ext cx="253036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F4F4F"/>
                </a:solidFill>
                <a:latin typeface="+mj-lt"/>
              </a:rPr>
              <a:t>Online violence</a:t>
            </a:r>
          </a:p>
          <a:p>
            <a:r>
              <a:rPr lang="en-US" dirty="0">
                <a:solidFill>
                  <a:srgbClr val="4F4F4F"/>
                </a:solidFill>
                <a:latin typeface="+mj-lt"/>
              </a:rPr>
              <a:t>against women is  increasing. Also, there are reports on sexual violence against women and girls committed by the police or members of the armed forces</a:t>
            </a:r>
            <a:endParaRPr lang="es-GT" dirty="0">
              <a:solidFill>
                <a:srgbClr val="4F4F4F"/>
              </a:solidFill>
              <a:latin typeface="+mj-lt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D8D3778E-88A3-4B98-9E4B-D6084010FBE8}"/>
              </a:ext>
            </a:extLst>
          </p:cNvPr>
          <p:cNvGrpSpPr/>
          <p:nvPr/>
        </p:nvGrpSpPr>
        <p:grpSpPr>
          <a:xfrm>
            <a:off x="6433371" y="3842984"/>
            <a:ext cx="1241656" cy="1241656"/>
            <a:chOff x="7645430" y="1863524"/>
            <a:chExt cx="1241656" cy="1241656"/>
          </a:xfrm>
        </p:grpSpPr>
        <p:sp>
          <p:nvSpPr>
            <p:cNvPr id="53" name="Elipse 52">
              <a:extLst>
                <a:ext uri="{FF2B5EF4-FFF2-40B4-BE49-F238E27FC236}">
                  <a16:creationId xmlns:a16="http://schemas.microsoft.com/office/drawing/2014/main" id="{919A215D-5BF9-4050-806E-FD9ED2CDDDD9}"/>
                </a:ext>
              </a:extLst>
            </p:cNvPr>
            <p:cNvSpPr/>
            <p:nvPr/>
          </p:nvSpPr>
          <p:spPr>
            <a:xfrm>
              <a:off x="7645430" y="1863524"/>
              <a:ext cx="1241656" cy="1241656"/>
            </a:xfrm>
            <a:prstGeom prst="ellipse">
              <a:avLst/>
            </a:prstGeom>
            <a:solidFill>
              <a:srgbClr val="0596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pic>
          <p:nvPicPr>
            <p:cNvPr id="23" name="Gráfico 22">
              <a:extLst>
                <a:ext uri="{FF2B5EF4-FFF2-40B4-BE49-F238E27FC236}">
                  <a16:creationId xmlns:a16="http://schemas.microsoft.com/office/drawing/2014/main" id="{012B5B25-300E-46B5-A57E-8E7D6BADC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p:blipFill>
          <p:spPr>
            <a:xfrm>
              <a:off x="7888679" y="2088411"/>
              <a:ext cx="818865" cy="818865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4CCA3361-E241-489B-B022-0C7D1C7F44CF}"/>
              </a:ext>
            </a:extLst>
          </p:cNvPr>
          <p:cNvGrpSpPr/>
          <p:nvPr/>
        </p:nvGrpSpPr>
        <p:grpSpPr>
          <a:xfrm>
            <a:off x="6433371" y="1572611"/>
            <a:ext cx="1241656" cy="1241656"/>
            <a:chOff x="10086551" y="1863524"/>
            <a:chExt cx="1241656" cy="1241656"/>
          </a:xfrm>
        </p:grpSpPr>
        <p:sp>
          <p:nvSpPr>
            <p:cNvPr id="71" name="Elipse 70">
              <a:extLst>
                <a:ext uri="{FF2B5EF4-FFF2-40B4-BE49-F238E27FC236}">
                  <a16:creationId xmlns:a16="http://schemas.microsoft.com/office/drawing/2014/main" id="{39E8862F-8855-4E52-BDC3-E1A731311632}"/>
                </a:ext>
              </a:extLst>
            </p:cNvPr>
            <p:cNvSpPr/>
            <p:nvPr/>
          </p:nvSpPr>
          <p:spPr>
            <a:xfrm>
              <a:off x="10086551" y="1863524"/>
              <a:ext cx="1241656" cy="1241656"/>
            </a:xfrm>
            <a:prstGeom prst="ellipse">
              <a:avLst/>
            </a:prstGeom>
            <a:solidFill>
              <a:srgbClr val="0583B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pic>
          <p:nvPicPr>
            <p:cNvPr id="25" name="Gráfico 24">
              <a:extLst>
                <a:ext uri="{FF2B5EF4-FFF2-40B4-BE49-F238E27FC236}">
                  <a16:creationId xmlns:a16="http://schemas.microsoft.com/office/drawing/2014/main" id="{BEEBDDD7-1438-4EBA-BA57-95D733F586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0333409" y="2114530"/>
              <a:ext cx="796913" cy="758353"/>
            </a:xfrm>
            <a:prstGeom prst="rect">
              <a:avLst/>
            </a:prstGeom>
          </p:spPr>
        </p:pic>
      </p:grpSp>
      <p:grpSp>
        <p:nvGrpSpPr>
          <p:cNvPr id="27" name="Grupo 4">
            <a:extLst>
              <a:ext uri="{FF2B5EF4-FFF2-40B4-BE49-F238E27FC236}">
                <a16:creationId xmlns:a16="http://schemas.microsoft.com/office/drawing/2014/main" id="{02643A7A-D2BB-4869-A931-42483B5CAF92}"/>
              </a:ext>
            </a:extLst>
          </p:cNvPr>
          <p:cNvGrpSpPr/>
          <p:nvPr/>
        </p:nvGrpSpPr>
        <p:grpSpPr>
          <a:xfrm>
            <a:off x="711760" y="2742004"/>
            <a:ext cx="1241656" cy="1241656"/>
            <a:chOff x="6771411" y="4131588"/>
            <a:chExt cx="1241656" cy="1241656"/>
          </a:xfrm>
        </p:grpSpPr>
        <p:sp>
          <p:nvSpPr>
            <p:cNvPr id="28" name="Elipse 28">
              <a:extLst>
                <a:ext uri="{FF2B5EF4-FFF2-40B4-BE49-F238E27FC236}">
                  <a16:creationId xmlns:a16="http://schemas.microsoft.com/office/drawing/2014/main" id="{70A03634-5C67-4094-879A-EC89E6A6CECE}"/>
                </a:ext>
              </a:extLst>
            </p:cNvPr>
            <p:cNvSpPr/>
            <p:nvPr/>
          </p:nvSpPr>
          <p:spPr>
            <a:xfrm>
              <a:off x="6771411" y="4131588"/>
              <a:ext cx="1241656" cy="1241656"/>
            </a:xfrm>
            <a:prstGeom prst="ellipse">
              <a:avLst/>
            </a:prstGeom>
            <a:solidFill>
              <a:srgbClr val="047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pic>
          <p:nvPicPr>
            <p:cNvPr id="29" name="Gráfico 30">
              <a:extLst>
                <a:ext uri="{FF2B5EF4-FFF2-40B4-BE49-F238E27FC236}">
                  <a16:creationId xmlns:a16="http://schemas.microsoft.com/office/drawing/2014/main" id="{B407802A-76B5-4048-9E95-7678D5137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958522" y="4357030"/>
              <a:ext cx="848771" cy="848771"/>
            </a:xfrm>
            <a:prstGeom prst="rect">
              <a:avLst/>
            </a:prstGeom>
          </p:spPr>
        </p:pic>
      </p:grpSp>
      <p:sp>
        <p:nvSpPr>
          <p:cNvPr id="30" name="Rectángulo 75">
            <a:extLst>
              <a:ext uri="{FF2B5EF4-FFF2-40B4-BE49-F238E27FC236}">
                <a16:creationId xmlns:a16="http://schemas.microsoft.com/office/drawing/2014/main" id="{1C5F9FF3-0253-41E8-BA8F-6BB591C807A6}"/>
              </a:ext>
            </a:extLst>
          </p:cNvPr>
          <p:cNvSpPr/>
          <p:nvPr/>
        </p:nvSpPr>
        <p:spPr>
          <a:xfrm>
            <a:off x="2208786" y="2665905"/>
            <a:ext cx="2871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F4F4F"/>
                </a:solidFill>
                <a:latin typeface="+mj-lt"/>
              </a:rPr>
              <a:t>Claims for alimony and child-support obligations are been used to blackmail women to back into a violent relationship </a:t>
            </a:r>
            <a:endParaRPr lang="es-GT" dirty="0">
              <a:solidFill>
                <a:srgbClr val="4F4F4F"/>
              </a:solidFill>
              <a:latin typeface="+mj-lt"/>
            </a:endParaRPr>
          </a:p>
        </p:txBody>
      </p:sp>
      <p:pic>
        <p:nvPicPr>
          <p:cNvPr id="2050" name="Picture 2" descr="Low Income Images, Stock Photos &amp; Vectors | Shutterstock">
            <a:extLst>
              <a:ext uri="{FF2B5EF4-FFF2-40B4-BE49-F238E27FC236}">
                <a16:creationId xmlns:a16="http://schemas.microsoft.com/office/drawing/2014/main" id="{8CB196A5-9A98-4D75-BE90-FA5E6D9D3A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14632" y="4251619"/>
            <a:ext cx="1390006" cy="135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ángulo 75">
            <a:extLst>
              <a:ext uri="{FF2B5EF4-FFF2-40B4-BE49-F238E27FC236}">
                <a16:creationId xmlns:a16="http://schemas.microsoft.com/office/drawing/2014/main" id="{379A16F7-3D86-4BD0-80A6-8AAEA7DBF4A7}"/>
              </a:ext>
            </a:extLst>
          </p:cNvPr>
          <p:cNvSpPr/>
          <p:nvPr/>
        </p:nvSpPr>
        <p:spPr>
          <a:xfrm>
            <a:off x="2196351" y="4279822"/>
            <a:ext cx="28714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>
                <a:solidFill>
                  <a:srgbClr val="4F4F4F"/>
                </a:solidFill>
                <a:latin typeface="+mj-lt"/>
              </a:rPr>
              <a:t>Loss</a:t>
            </a:r>
            <a:r>
              <a:rPr lang="es-ES" dirty="0">
                <a:solidFill>
                  <a:srgbClr val="4F4F4F"/>
                </a:solidFill>
                <a:latin typeface="+mj-lt"/>
              </a:rPr>
              <a:t> </a:t>
            </a:r>
            <a:r>
              <a:rPr lang="es-ES" dirty="0" err="1">
                <a:solidFill>
                  <a:srgbClr val="4F4F4F"/>
                </a:solidFill>
                <a:latin typeface="+mj-lt"/>
              </a:rPr>
              <a:t>of</a:t>
            </a:r>
            <a:r>
              <a:rPr lang="es-ES" dirty="0">
                <a:solidFill>
                  <a:srgbClr val="4F4F4F"/>
                </a:solidFill>
                <a:latin typeface="+mj-lt"/>
              </a:rPr>
              <a:t> </a:t>
            </a:r>
            <a:r>
              <a:rPr lang="es-ES" dirty="0" err="1">
                <a:solidFill>
                  <a:srgbClr val="4F4F4F"/>
                </a:solidFill>
                <a:latin typeface="+mj-lt"/>
              </a:rPr>
              <a:t>incomes</a:t>
            </a:r>
            <a:r>
              <a:rPr lang="es-ES" dirty="0">
                <a:solidFill>
                  <a:srgbClr val="4F4F4F"/>
                </a:solidFill>
                <a:latin typeface="+mj-lt"/>
              </a:rPr>
              <a:t> as </a:t>
            </a:r>
            <a:r>
              <a:rPr lang="es-ES" dirty="0" err="1">
                <a:solidFill>
                  <a:srgbClr val="4F4F4F"/>
                </a:solidFill>
                <a:latin typeface="+mj-lt"/>
              </a:rPr>
              <a:t>result</a:t>
            </a:r>
            <a:r>
              <a:rPr lang="es-ES" dirty="0">
                <a:solidFill>
                  <a:srgbClr val="4F4F4F"/>
                </a:solidFill>
                <a:latin typeface="+mj-lt"/>
              </a:rPr>
              <a:t> </a:t>
            </a:r>
            <a:r>
              <a:rPr lang="es-ES" dirty="0" err="1">
                <a:solidFill>
                  <a:srgbClr val="4F4F4F"/>
                </a:solidFill>
                <a:latin typeface="+mj-lt"/>
              </a:rPr>
              <a:t>of</a:t>
            </a:r>
            <a:r>
              <a:rPr lang="es-ES" dirty="0">
                <a:solidFill>
                  <a:srgbClr val="4F4F4F"/>
                </a:solidFill>
                <a:latin typeface="+mj-lt"/>
              </a:rPr>
              <a:t> </a:t>
            </a:r>
            <a:r>
              <a:rPr lang="en-US" dirty="0">
                <a:solidFill>
                  <a:srgbClr val="4F4F4F"/>
                </a:solidFill>
                <a:latin typeface="+mj-lt"/>
              </a:rPr>
              <a:t>unemployment and lack of security and social protection </a:t>
            </a:r>
            <a:r>
              <a:rPr lang="es-ES" dirty="0">
                <a:solidFill>
                  <a:srgbClr val="4F4F4F"/>
                </a:solidFill>
                <a:latin typeface="+mj-lt"/>
              </a:rPr>
              <a:t>(</a:t>
            </a:r>
            <a:r>
              <a:rPr lang="es-ES" dirty="0" err="1">
                <a:solidFill>
                  <a:srgbClr val="4F4F4F"/>
                </a:solidFill>
                <a:latin typeface="+mj-lt"/>
              </a:rPr>
              <a:t>for</a:t>
            </a:r>
            <a:r>
              <a:rPr lang="es-ES" dirty="0">
                <a:solidFill>
                  <a:srgbClr val="4F4F4F"/>
                </a:solidFill>
                <a:latin typeface="+mj-lt"/>
              </a:rPr>
              <a:t> </a:t>
            </a:r>
            <a:r>
              <a:rPr lang="es-ES" dirty="0" err="1">
                <a:solidFill>
                  <a:srgbClr val="4F4F4F"/>
                </a:solidFill>
                <a:latin typeface="+mj-lt"/>
              </a:rPr>
              <a:t>example</a:t>
            </a:r>
            <a:r>
              <a:rPr lang="es-ES" dirty="0">
                <a:solidFill>
                  <a:srgbClr val="4F4F4F"/>
                </a:solidFill>
                <a:latin typeface="+mj-lt"/>
              </a:rPr>
              <a:t>, </a:t>
            </a:r>
            <a:r>
              <a:rPr lang="es-ES" dirty="0" err="1">
                <a:solidFill>
                  <a:srgbClr val="4F4F4F"/>
                </a:solidFill>
                <a:latin typeface="+mj-lt"/>
              </a:rPr>
              <a:t>the</a:t>
            </a:r>
            <a:r>
              <a:rPr lang="es-ES" dirty="0">
                <a:solidFill>
                  <a:srgbClr val="4F4F4F"/>
                </a:solidFill>
                <a:latin typeface="+mj-lt"/>
              </a:rPr>
              <a:t> </a:t>
            </a:r>
            <a:r>
              <a:rPr lang="es-ES" dirty="0" err="1">
                <a:solidFill>
                  <a:srgbClr val="4F4F4F"/>
                </a:solidFill>
                <a:latin typeface="+mj-lt"/>
              </a:rPr>
              <a:t>domestic</a:t>
            </a:r>
            <a:r>
              <a:rPr lang="es-ES" dirty="0">
                <a:solidFill>
                  <a:srgbClr val="4F4F4F"/>
                </a:solidFill>
                <a:latin typeface="+mj-lt"/>
              </a:rPr>
              <a:t> </a:t>
            </a:r>
            <a:r>
              <a:rPr lang="es-ES" dirty="0" err="1">
                <a:solidFill>
                  <a:srgbClr val="4F4F4F"/>
                </a:solidFill>
                <a:latin typeface="+mj-lt"/>
              </a:rPr>
              <a:t>workers</a:t>
            </a:r>
            <a:r>
              <a:rPr lang="es-ES" dirty="0">
                <a:solidFill>
                  <a:srgbClr val="4F4F4F"/>
                </a:solidFill>
                <a:latin typeface="+mj-lt"/>
              </a:rPr>
              <a:t>) </a:t>
            </a:r>
            <a:endParaRPr lang="es-GT" dirty="0">
              <a:solidFill>
                <a:srgbClr val="4F4F4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22683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F41EE02F-07A5-4D2F-8251-6F996C6CA52B}"/>
              </a:ext>
            </a:extLst>
          </p:cNvPr>
          <p:cNvSpPr/>
          <p:nvPr/>
        </p:nvSpPr>
        <p:spPr>
          <a:xfrm>
            <a:off x="0" y="0"/>
            <a:ext cx="11879262" cy="6262145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/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61BB667A-1505-4335-B871-80AB821F6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256" y="155184"/>
            <a:ext cx="11328231" cy="955160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Some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examples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of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responses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to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adress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VAWG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from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Government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and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Women’s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organizations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</a:t>
            </a:r>
            <a:r>
              <a:rPr lang="es-ES" sz="2400" b="1" dirty="0" err="1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during</a:t>
            </a:r>
            <a:r>
              <a:rPr lang="es-ES" sz="2400" b="1" dirty="0">
                <a:solidFill>
                  <a:srgbClr val="009DDC"/>
                </a:solidFill>
                <a:latin typeface="+mn-lt"/>
                <a:cs typeface="Helvetica" panose="020B0604020202020204" pitchFamily="34" charset="0"/>
              </a:rPr>
              <a:t> COVID-19</a:t>
            </a:r>
            <a:endParaRPr lang="en-US" sz="2400" b="1" dirty="0">
              <a:solidFill>
                <a:srgbClr val="009DDC"/>
              </a:solidFill>
              <a:latin typeface="+mn-lt"/>
              <a:cs typeface="Helvetica" panose="020B0604020202020204" pitchFamily="34" charset="0"/>
            </a:endParaRP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A54EF6D4-D012-42B0-A075-8A9C934C40B8}"/>
              </a:ext>
            </a:extLst>
          </p:cNvPr>
          <p:cNvGrpSpPr/>
          <p:nvPr/>
        </p:nvGrpSpPr>
        <p:grpSpPr>
          <a:xfrm>
            <a:off x="0" y="5212795"/>
            <a:ext cx="11879263" cy="1627380"/>
            <a:chOff x="0" y="5213158"/>
            <a:chExt cx="11879263" cy="1627380"/>
          </a:xfrm>
        </p:grpSpPr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5DE65398-CFDC-4DEA-ACF4-C465C9B17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13158"/>
              <a:ext cx="11879263" cy="1627380"/>
            </a:xfrm>
            <a:prstGeom prst="rect">
              <a:avLst/>
            </a:prstGeom>
          </p:spPr>
        </p:pic>
        <p:sp>
          <p:nvSpPr>
            <p:cNvPr id="41" name="CuadroTexto 40">
              <a:extLst>
                <a:ext uri="{FF2B5EF4-FFF2-40B4-BE49-F238E27FC236}">
                  <a16:creationId xmlns:a16="http://schemas.microsoft.com/office/drawing/2014/main" id="{3EA41769-76BF-42E4-A7C3-AB3ADB709F2D}"/>
                </a:ext>
              </a:extLst>
            </p:cNvPr>
            <p:cNvSpPr txBox="1"/>
            <p:nvPr/>
          </p:nvSpPr>
          <p:spPr>
            <a:xfrm>
              <a:off x="261257" y="5977832"/>
              <a:ext cx="93212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chemeClr val="bg1"/>
                  </a:solidFill>
                </a:rPr>
                <a:t>Sources: UNW (2020). Estimations based on Official Data from Public Ministry of Guatemala (2020). </a:t>
              </a:r>
            </a:p>
            <a:p>
              <a:r>
                <a:rPr lang="en-US" sz="1000" b="1" dirty="0">
                  <a:solidFill>
                    <a:schemeClr val="bg1"/>
                  </a:solidFill>
                </a:rPr>
                <a:t>UNW (2020) COVID-19 and ending violence against women and girls with based on data from the Ministry of Women, Genders and Diversity (Argentina), RCN Radio (Colombia) El Norte (México) and </a:t>
              </a:r>
              <a:r>
                <a:rPr lang="en-US" sz="1000" b="1" dirty="0" err="1">
                  <a:solidFill>
                    <a:schemeClr val="bg1"/>
                  </a:solidFill>
                </a:rPr>
                <a:t>Clarín</a:t>
              </a:r>
              <a:r>
                <a:rPr lang="en-US" sz="1000" b="1" dirty="0">
                  <a:solidFill>
                    <a:schemeClr val="bg1"/>
                  </a:solidFill>
                </a:rPr>
                <a:t> (Brazil). </a:t>
              </a:r>
            </a:p>
            <a:p>
              <a:r>
                <a:rPr lang="en-US" sz="1000" b="1" dirty="0">
                  <a:solidFill>
                    <a:schemeClr val="bg1"/>
                  </a:solidFill>
                </a:rPr>
                <a:t>IADB in UNDP (2020) </a:t>
              </a:r>
              <a:r>
                <a:rPr lang="en-US" sz="1000" b="1" dirty="0">
                  <a:solidFill>
                    <a:schemeClr val="bg1"/>
                  </a:solidFill>
                  <a:hlinkClick r:id="rId4">
                    <a:extLst>
                      <a:ext uri="{A12FA001-AC4F-418D-AE19-62706E023703}">
                        <ahyp:hlinkClr xmlns:ahyp="http://schemas.microsoft.com/office/drawing/2018/hyperlinkcolor" xmlns="" val="tx"/>
                      </a:ext>
                    </a:extLst>
                  </a:hlinkClick>
                </a:rPr>
                <a:t>América Latina Genera</a:t>
              </a:r>
              <a:r>
                <a:rPr lang="en-US" sz="1000" b="1" dirty="0">
                  <a:solidFill>
                    <a:schemeClr val="bg1"/>
                  </a:solidFill>
                </a:rPr>
                <a:t>. 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74874748-B8FC-43B9-9448-BC7EFE694C28}"/>
              </a:ext>
            </a:extLst>
          </p:cNvPr>
          <p:cNvGrpSpPr/>
          <p:nvPr/>
        </p:nvGrpSpPr>
        <p:grpSpPr>
          <a:xfrm>
            <a:off x="1007705" y="1142434"/>
            <a:ext cx="7899758" cy="787271"/>
            <a:chOff x="1007705" y="4199915"/>
            <a:chExt cx="7899758" cy="787271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66194CE-996F-4B9E-B028-E589D926FA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05" y="4199915"/>
              <a:ext cx="1259633" cy="787271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32EB3594-1DD5-4287-8726-8A3AA194ECCD}"/>
                </a:ext>
              </a:extLst>
            </p:cNvPr>
            <p:cNvSpPr/>
            <p:nvPr/>
          </p:nvSpPr>
          <p:spPr>
            <a:xfrm>
              <a:off x="2970213" y="4267818"/>
              <a:ext cx="593725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US" dirty="0">
                  <a:solidFill>
                    <a:srgbClr val="4F4F4F"/>
                  </a:solidFill>
                  <a:latin typeface="+mj-lt"/>
                </a:rPr>
                <a:t>High level commitment to end VAWG. Continuity of access to specialized courts</a:t>
              </a:r>
              <a:endParaRPr lang="es-GT" dirty="0">
                <a:solidFill>
                  <a:srgbClr val="4F4F4F"/>
                </a:solidFill>
                <a:latin typeface="+mj-lt"/>
              </a:endParaRP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CDD314D1-D2B6-46EC-B7B1-5B2582EC74F4}"/>
              </a:ext>
            </a:extLst>
          </p:cNvPr>
          <p:cNvGrpSpPr/>
          <p:nvPr/>
        </p:nvGrpSpPr>
        <p:grpSpPr>
          <a:xfrm>
            <a:off x="1007706" y="2138952"/>
            <a:ext cx="9742842" cy="787271"/>
            <a:chOff x="1007706" y="3240012"/>
            <a:chExt cx="9742842" cy="787271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242A1E4F-1FE9-4AB7-AE14-9448A893E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06" y="3240012"/>
              <a:ext cx="1259634" cy="787271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ED867E17-B3C8-4EF1-B75F-895F95854F64}"/>
                </a:ext>
              </a:extLst>
            </p:cNvPr>
            <p:cNvSpPr/>
            <p:nvPr/>
          </p:nvSpPr>
          <p:spPr>
            <a:xfrm>
              <a:off x="2970213" y="3449392"/>
              <a:ext cx="77803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F4F4F"/>
                  </a:solidFill>
                  <a:latin typeface="+mj-lt"/>
                </a:rPr>
                <a:t>Automatic extension of active protection and security measures for VAW survivors</a:t>
              </a:r>
              <a:endParaRPr lang="es-GT" dirty="0">
                <a:solidFill>
                  <a:srgbClr val="4F4F4F"/>
                </a:solidFill>
                <a:latin typeface="+mj-lt"/>
              </a:endParaRP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5F824CC-717F-4318-9C82-37F7598FEB73}"/>
              </a:ext>
            </a:extLst>
          </p:cNvPr>
          <p:cNvGrpSpPr/>
          <p:nvPr/>
        </p:nvGrpSpPr>
        <p:grpSpPr>
          <a:xfrm>
            <a:off x="1007707" y="4058360"/>
            <a:ext cx="10233873" cy="719368"/>
            <a:chOff x="1007707" y="1335953"/>
            <a:chExt cx="10233873" cy="719368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448FA6E9-22C7-4D85-BE7E-C39AA5DF0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07" y="1335953"/>
              <a:ext cx="1259633" cy="719368"/>
            </a:xfrm>
            <a:prstGeom prst="rect">
              <a:avLst/>
            </a:prstGeom>
          </p:spPr>
        </p:pic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72BFA6C7-324D-4E1C-BC07-A9CE2DD656AF}"/>
                </a:ext>
              </a:extLst>
            </p:cNvPr>
            <p:cNvSpPr/>
            <p:nvPr/>
          </p:nvSpPr>
          <p:spPr>
            <a:xfrm>
              <a:off x="2970213" y="1510971"/>
              <a:ext cx="827136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4F4F4F"/>
                  </a:solidFill>
                  <a:latin typeface="+mj-lt"/>
                </a:rPr>
                <a:t>Services for VAWG have been considered essential and continue to work nation-wide</a:t>
              </a:r>
              <a:endParaRPr lang="es-GT" dirty="0">
                <a:solidFill>
                  <a:srgbClr val="4F4F4F"/>
                </a:solidFill>
                <a:latin typeface="+mj-lt"/>
              </a:endParaRPr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F4A725E1-FA06-4356-A914-ECF60FF6BDBE}"/>
              </a:ext>
            </a:extLst>
          </p:cNvPr>
          <p:cNvGrpSpPr/>
          <p:nvPr/>
        </p:nvGrpSpPr>
        <p:grpSpPr>
          <a:xfrm>
            <a:off x="1007706" y="3089139"/>
            <a:ext cx="9337773" cy="839427"/>
            <a:chOff x="1007706" y="2227953"/>
            <a:chExt cx="9337773" cy="839427"/>
          </a:xfrm>
        </p:grpSpPr>
        <p:pic>
          <p:nvPicPr>
            <p:cNvPr id="45" name="Imagen 44">
              <a:extLst>
                <a:ext uri="{FF2B5EF4-FFF2-40B4-BE49-F238E27FC236}">
                  <a16:creationId xmlns:a16="http://schemas.microsoft.com/office/drawing/2014/main" id="{AE3B49C6-BB8E-47C5-8DF9-291F1BE65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706" y="2227953"/>
              <a:ext cx="1259633" cy="839427"/>
            </a:xfrm>
            <a:prstGeom prst="rect">
              <a:avLst/>
            </a:prstGeom>
          </p:spPr>
        </p:pic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91C53589-392E-4D17-9042-556B41EAD9DF}"/>
                </a:ext>
              </a:extLst>
            </p:cNvPr>
            <p:cNvSpPr/>
            <p:nvPr/>
          </p:nvSpPr>
          <p:spPr>
            <a:xfrm>
              <a:off x="2970213" y="2323584"/>
              <a:ext cx="737526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rgbClr val="4F4F4F"/>
                  </a:solidFill>
                  <a:latin typeface="+mj-lt"/>
                </a:rPr>
                <a:t>Protocol for health personnel to detect and direct cases of VAWG towards the judiciary and other institutions</a:t>
              </a:r>
              <a:endParaRPr lang="es-GT" dirty="0">
                <a:solidFill>
                  <a:srgbClr val="4F4F4F"/>
                </a:solidFill>
                <a:latin typeface="+mj-lt"/>
              </a:endParaRPr>
            </a:p>
          </p:txBody>
        </p:sp>
      </p:grpSp>
      <p:sp>
        <p:nvSpPr>
          <p:cNvPr id="30" name="Rectángulo 29">
            <a:extLst>
              <a:ext uri="{FF2B5EF4-FFF2-40B4-BE49-F238E27FC236}">
                <a16:creationId xmlns:a16="http://schemas.microsoft.com/office/drawing/2014/main" id="{ECF645E0-4EAA-4605-A99E-FEECEE0A19A3}"/>
              </a:ext>
            </a:extLst>
          </p:cNvPr>
          <p:cNvSpPr/>
          <p:nvPr/>
        </p:nvSpPr>
        <p:spPr>
          <a:xfrm>
            <a:off x="1007704" y="4949881"/>
            <a:ext cx="85748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4F4F4F"/>
                </a:solidFill>
                <a:latin typeface="+mj-lt"/>
              </a:rPr>
              <a:t>All Countries: </a:t>
            </a:r>
            <a:r>
              <a:rPr lang="en-US" sz="1600" b="1" u="sng" dirty="0">
                <a:solidFill>
                  <a:srgbClr val="4F4F4F"/>
                </a:solidFill>
                <a:latin typeface="+mj-lt"/>
              </a:rPr>
              <a:t>Women’s organizations have been at the forefront of response efforts: </a:t>
            </a:r>
            <a:r>
              <a:rPr lang="en-US" sz="1600" dirty="0">
                <a:solidFill>
                  <a:srgbClr val="4F4F4F"/>
                </a:solidFill>
                <a:latin typeface="+mj-lt"/>
              </a:rPr>
              <a:t>continuing to offer guidance and support to survivors of VAWG; conducting advocacy and engagement of different actors to address violence against women and girls during COVID-19. Concern for return to victim language and domestic spaces</a:t>
            </a:r>
            <a:endParaRPr lang="es-GT" sz="1600" dirty="0">
              <a:solidFill>
                <a:srgbClr val="4F4F4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2499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42">
            <a:extLst>
              <a:ext uri="{FF2B5EF4-FFF2-40B4-BE49-F238E27FC236}">
                <a16:creationId xmlns:a16="http://schemas.microsoft.com/office/drawing/2014/main" id="{8F7F842A-E6C9-46CF-8F53-9C7BF7C47535}"/>
              </a:ext>
            </a:extLst>
          </p:cNvPr>
          <p:cNvSpPr/>
          <p:nvPr/>
        </p:nvSpPr>
        <p:spPr>
          <a:xfrm>
            <a:off x="0" y="0"/>
            <a:ext cx="11879262" cy="6840176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/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02EC08F9-B737-4FB3-8C97-6A0073DF17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684"/>
          <a:stretch/>
        </p:blipFill>
        <p:spPr>
          <a:xfrm>
            <a:off x="9213605" y="5953006"/>
            <a:ext cx="2004909" cy="639702"/>
          </a:xfrm>
          <a:prstGeom prst="rect">
            <a:avLst/>
          </a:prstGeom>
        </p:spPr>
      </p:pic>
      <p:sp>
        <p:nvSpPr>
          <p:cNvPr id="10" name="Rectangle 42">
            <a:extLst>
              <a:ext uri="{FF2B5EF4-FFF2-40B4-BE49-F238E27FC236}">
                <a16:creationId xmlns:a16="http://schemas.microsoft.com/office/drawing/2014/main" id="{7658A4D7-110D-43F7-BE8A-ED2C835E8B7C}"/>
              </a:ext>
            </a:extLst>
          </p:cNvPr>
          <p:cNvSpPr/>
          <p:nvPr/>
        </p:nvSpPr>
        <p:spPr>
          <a:xfrm>
            <a:off x="1" y="0"/>
            <a:ext cx="2696546" cy="5953006"/>
          </a:xfrm>
          <a:prstGeom prst="rect">
            <a:avLst/>
          </a:prstGeom>
          <a:solidFill>
            <a:srgbClr val="EF78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24" dirty="0">
              <a:solidFill>
                <a:srgbClr val="4F4F4F"/>
              </a:solidFill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4D0976C-74A6-412A-A9A9-E288DC5DAC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0116"/>
            <a:ext cx="11879263" cy="1627380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8562B271-D98C-4F6F-95D0-F770C067B92C}"/>
              </a:ext>
            </a:extLst>
          </p:cNvPr>
          <p:cNvSpPr txBox="1"/>
          <p:nvPr/>
        </p:nvSpPr>
        <p:spPr>
          <a:xfrm>
            <a:off x="155243" y="2654984"/>
            <a:ext cx="2849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i="1" dirty="0">
                <a:solidFill>
                  <a:schemeClr val="bg1"/>
                </a:solidFill>
                <a:cs typeface="Helvetica" panose="020B0604020202020204" pitchFamily="34" charset="0"/>
              </a:rPr>
              <a:t>RECOMMENDATIONS FOR ACTIONS</a:t>
            </a:r>
            <a:endParaRPr lang="en-US" sz="2000" b="1" i="1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A029494-F804-44B6-BDE4-5868BF9183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4094909"/>
              </p:ext>
            </p:extLst>
          </p:nvPr>
        </p:nvGraphicFramePr>
        <p:xfrm>
          <a:off x="3159699" y="247830"/>
          <a:ext cx="7447341" cy="4952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8642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4359CC9-03FC-4B82-8C02-81C6C16A6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"/>
            <a:ext cx="11879263" cy="683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0575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522C4F3C49174183B6DB7F3CB0CB56" ma:contentTypeVersion="13" ma:contentTypeDescription="Create a new document." ma:contentTypeScope="" ma:versionID="d6d80c82ba7445823f38191cd468553a">
  <xsd:schema xmlns:xsd="http://www.w3.org/2001/XMLSchema" xmlns:xs="http://www.w3.org/2001/XMLSchema" xmlns:p="http://schemas.microsoft.com/office/2006/metadata/properties" xmlns:ns3="fefeb68a-422d-4289-84e4-28df09eca6f5" xmlns:ns4="60b5b0b5-fd6d-4a25-b7a3-a204f724ad5e" targetNamespace="http://schemas.microsoft.com/office/2006/metadata/properties" ma:root="true" ma:fieldsID="e7bb6755163867e2f47312e285d34315" ns3:_="" ns4:_="">
    <xsd:import namespace="fefeb68a-422d-4289-84e4-28df09eca6f5"/>
    <xsd:import namespace="60b5b0b5-fd6d-4a25-b7a3-a204f724ad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feb68a-422d-4289-84e4-28df09eca6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b5b0b5-fd6d-4a25-b7a3-a204f724ad5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749A0EC-47CA-456C-9B36-CC2D655191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6269C1-478C-47EC-BCA4-D24E45773A51}">
  <ds:schemaRefs>
    <ds:schemaRef ds:uri="http://purl.org/dc/elements/1.1/"/>
    <ds:schemaRef ds:uri="http://schemas.microsoft.com/office/2006/metadata/properties"/>
    <ds:schemaRef ds:uri="fefeb68a-422d-4289-84e4-28df09eca6f5"/>
    <ds:schemaRef ds:uri="http://schemas.microsoft.com/office/2006/documentManagement/types"/>
    <ds:schemaRef ds:uri="60b5b0b5-fd6d-4a25-b7a3-a204f724ad5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7E6D96CA-3D4E-421B-84A7-559364069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feb68a-422d-4289-84e4-28df09eca6f5"/>
    <ds:schemaRef ds:uri="60b5b0b5-fd6d-4a25-b7a3-a204f724ad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4268</TotalTime>
  <Words>1091</Words>
  <Application>Microsoft Office PowerPoint</Application>
  <PresentationFormat>Custom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Helvetica</vt:lpstr>
      <vt:lpstr>Tema de Office</vt:lpstr>
      <vt:lpstr>PowerPoint Presentation</vt:lpstr>
      <vt:lpstr>Challenges to adress violence against women and girls in Latin America Region before COVID-19</vt:lpstr>
      <vt:lpstr>Trends and emerging data on VAWG in Latin America Region during COVID-19</vt:lpstr>
      <vt:lpstr>Inequalities and discrimination against women and girls in Latin America before Covid-19</vt:lpstr>
      <vt:lpstr>Additional impacts of COVID-19 on women and girls in Latin America Region </vt:lpstr>
      <vt:lpstr>Some examples of responses to adress VAWG from Government and Women’s organizations during COVID-19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Mujeres, Paz, Seguridad  y Acción Humanitaria</dc:title>
  <dc:creator>Marina Windevoxhel</dc:creator>
  <cp:lastModifiedBy>Cynthia Arnson</cp:lastModifiedBy>
  <cp:revision>248</cp:revision>
  <cp:lastPrinted>2020-01-23T20:10:56Z</cp:lastPrinted>
  <dcterms:created xsi:type="dcterms:W3CDTF">2018-03-16T18:31:58Z</dcterms:created>
  <dcterms:modified xsi:type="dcterms:W3CDTF">2020-05-21T02:00:37Z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0x010100B2522C4F3C49174183B6DB7F3CB0CB56</vt:lpwstr>
  </property>
</Properties>
</file>