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511" r:id="rId3"/>
    <p:sldId id="520" r:id="rId4"/>
    <p:sldId id="512" r:id="rId5"/>
    <p:sldId id="513" r:id="rId6"/>
    <p:sldId id="514" r:id="rId7"/>
    <p:sldId id="519" r:id="rId8"/>
    <p:sldId id="515" r:id="rId9"/>
    <p:sldId id="516" r:id="rId10"/>
    <p:sldId id="517" r:id="rId11"/>
    <p:sldId id="518" r:id="rId12"/>
    <p:sldId id="52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9" autoAdjust="0"/>
    <p:restoredTop sz="93662" autoAdjust="0"/>
  </p:normalViewPr>
  <p:slideViewPr>
    <p:cSldViewPr>
      <p:cViewPr varScale="1">
        <p:scale>
          <a:sx n="115" d="100"/>
          <a:sy n="115" d="100"/>
        </p:scale>
        <p:origin x="119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7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1110AF0-53A3-3844-8AB1-A2AA47B5C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79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EA837-BF35-4741-92D3-A6E1E4304E99}" type="datetimeFigureOut">
              <a:rPr lang="en-US" smtClean="0"/>
              <a:t>7/1/21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E9500-F544-AC4B-B28E-B7947CFD9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2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3886200"/>
            <a:ext cx="5638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0810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7915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611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767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771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506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9843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422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354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101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125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76200"/>
            <a:ext cx="9144000" cy="6705600"/>
          </a:xfrm>
          <a:prstGeom prst="rect">
            <a:avLst/>
          </a:prstGeom>
          <a:solidFill>
            <a:schemeClr val="bg1">
              <a:alpha val="46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8200"/>
            <a:ext cx="8229600" cy="57943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99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9900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9900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9900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CC99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CC99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CC99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CC99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CC99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9900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9900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9900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99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52400" y="1905000"/>
            <a:ext cx="9137650" cy="914400"/>
          </a:xfrm>
        </p:spPr>
        <p:txBody>
          <a:bodyPr/>
          <a:lstStyle/>
          <a:p>
            <a:pPr algn="ctr" eaLnBrk="1" hangingPunct="1"/>
            <a:r>
              <a:rPr lang="en-US" sz="3600" i="1" dirty="0">
                <a:latin typeface="Arial" charset="0"/>
              </a:rPr>
              <a:t>“American Perspectives on Transatlantic Data Flows”</a:t>
            </a:r>
            <a:br>
              <a:rPr lang="en-US" sz="4400" i="1" dirty="0">
                <a:latin typeface="Arial" charset="0"/>
              </a:rPr>
            </a:br>
            <a:endParaRPr lang="en-US" sz="4400" i="1" dirty="0">
              <a:latin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65177" y="3505200"/>
            <a:ext cx="9144000" cy="7620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400" b="1" dirty="0">
                <a:latin typeface="Arial" charset="0"/>
              </a:rPr>
              <a:t> </a:t>
            </a:r>
            <a:r>
              <a:rPr lang="en-US" sz="2200" b="1" dirty="0">
                <a:latin typeface="Arial" charset="0"/>
              </a:rPr>
              <a:t>Professor Peter Swire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200" b="1" dirty="0">
                <a:latin typeface="Arial" charset="0"/>
              </a:rPr>
              <a:t>Georgia Institute of Technology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200" b="1" dirty="0">
                <a:latin typeface="Arial" charset="0"/>
              </a:rPr>
              <a:t>Wilson Center Webinar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200" b="1" dirty="0">
                <a:latin typeface="Arial" charset="0"/>
              </a:rPr>
              <a:t>July 1, </a:t>
            </a:r>
            <a:r>
              <a:rPr lang="en-US" sz="2200" b="1">
                <a:latin typeface="Arial" charset="0"/>
              </a:rPr>
              <a:t>2021 </a:t>
            </a:r>
            <a:endParaRPr lang="en-US" sz="22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099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BF5B5-6714-0643-BB4B-AE4FE709D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Create U.S. Redress?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1E622-33A6-B64C-85D3-64E44F752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Propp/Swire proposal (Aug. 2020)</a:t>
            </a:r>
          </a:p>
          <a:p>
            <a:pPr lvl="1"/>
            <a:r>
              <a:rPr lang="en-US" sz="2000" dirty="0"/>
              <a:t>Freedom of Information Act creates mandatory duty for an agency to investigate</a:t>
            </a:r>
          </a:p>
          <a:p>
            <a:pPr lvl="2"/>
            <a:r>
              <a:rPr lang="en-US" dirty="0"/>
              <a:t>No need for requestor to show “injury”</a:t>
            </a:r>
          </a:p>
          <a:p>
            <a:pPr lvl="1"/>
            <a:r>
              <a:rPr lang="en-US" sz="2000" dirty="0"/>
              <a:t>Create, by statute or executive order, </a:t>
            </a:r>
            <a:r>
              <a:rPr lang="en-US" sz="2000" b="1" dirty="0"/>
              <a:t>a duty of the agency </a:t>
            </a:r>
            <a:r>
              <a:rPr lang="en-US" sz="2000" dirty="0"/>
              <a:t>to investigate an EU complaint</a:t>
            </a:r>
          </a:p>
          <a:p>
            <a:pPr lvl="2"/>
            <a:r>
              <a:rPr lang="en-US" dirty="0"/>
              <a:t>Agency can be required to act under statute or Executive Order</a:t>
            </a:r>
          </a:p>
          <a:p>
            <a:pPr lvl="2"/>
            <a:r>
              <a:rPr lang="en-US" dirty="0"/>
              <a:t>Violation of that duty enables standing in federal court</a:t>
            </a:r>
          </a:p>
          <a:p>
            <a:r>
              <a:rPr lang="en-US" sz="2000" dirty="0"/>
              <a:t>Details in Senate Commerce </a:t>
            </a:r>
            <a:r>
              <a:rPr lang="en-US" sz="2000" b="1" dirty="0"/>
              <a:t>testimony</a:t>
            </a:r>
            <a:r>
              <a:rPr lang="en-US" sz="2000" dirty="0"/>
              <a:t>, https://</a:t>
            </a:r>
            <a:r>
              <a:rPr lang="en-US" sz="2000" dirty="0" err="1"/>
              <a:t>www.crossborderdataforum.org</a:t>
            </a:r>
            <a:r>
              <a:rPr lang="en-US" sz="2000" dirty="0"/>
              <a:t>/statutory-and-non-statutory-ways-to-create-individual-redress-for-u-s-surveillance-activities/ </a:t>
            </a:r>
          </a:p>
        </p:txBody>
      </p:sp>
    </p:spTree>
    <p:extLst>
      <p:ext uri="{BB962C8B-B14F-4D97-AF65-F5344CB8AC3E}">
        <p14:creationId xmlns:p14="http://schemas.microsoft.com/office/powerpoint/2010/main" val="1072354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55EC9-3160-9D46-821F-2FCAB228C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068" y="381000"/>
            <a:ext cx="8229600" cy="579438"/>
          </a:xfrm>
        </p:spPr>
        <p:txBody>
          <a:bodyPr/>
          <a:lstStyle/>
          <a:p>
            <a:r>
              <a:rPr lang="en-US" dirty="0"/>
              <a:t>U.S. Redress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7A8F0-4918-5240-81A5-EBD4358DA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44963"/>
          </a:xfrm>
        </p:spPr>
        <p:txBody>
          <a:bodyPr/>
          <a:lstStyle/>
          <a:p>
            <a:r>
              <a:rPr lang="en-US" sz="2000" dirty="0"/>
              <a:t>Step 1:</a:t>
            </a:r>
            <a:r>
              <a:rPr lang="en-US" sz="2000" b="1" dirty="0"/>
              <a:t> Fact-finding</a:t>
            </a:r>
            <a:r>
              <a:rPr lang="en-US" sz="2000" dirty="0"/>
              <a:t>: </a:t>
            </a:r>
          </a:p>
          <a:p>
            <a:pPr lvl="1"/>
            <a:r>
              <a:rPr lang="en-US" sz="2000" dirty="0"/>
              <a:t>Must be independent investigation</a:t>
            </a:r>
          </a:p>
          <a:p>
            <a:pPr lvl="1"/>
            <a:r>
              <a:rPr lang="en-US" sz="2000" dirty="0"/>
              <a:t>Perhaps Privacy &amp; Civil Liberties Oversight Board overseeing investigation by a civil servant in Inspector General office </a:t>
            </a:r>
          </a:p>
          <a:p>
            <a:r>
              <a:rPr lang="en-US" sz="2000" dirty="0"/>
              <a:t>Step 2: </a:t>
            </a:r>
            <a:r>
              <a:rPr lang="en-US" sz="2000" b="1" dirty="0"/>
              <a:t>Tribunal gives order</a:t>
            </a:r>
          </a:p>
          <a:p>
            <a:pPr lvl="1"/>
            <a:r>
              <a:rPr lang="en-US" sz="2000" dirty="0"/>
              <a:t>PCLOB or some new tribunal, with new procedures to adjudicate</a:t>
            </a:r>
          </a:p>
          <a:p>
            <a:pPr lvl="1"/>
            <a:r>
              <a:rPr lang="en-US" sz="2000" dirty="0"/>
              <a:t>PCLOB has to agree, as independent agency, to do this</a:t>
            </a:r>
          </a:p>
          <a:p>
            <a:pPr lvl="1"/>
            <a:r>
              <a:rPr lang="en-US" sz="2000" dirty="0"/>
              <a:t>Executive order or statute requires agencies to follow that decision</a:t>
            </a:r>
          </a:p>
          <a:p>
            <a:r>
              <a:rPr lang="en-US" sz="2000" dirty="0"/>
              <a:t>Step 3: Foreign Intelligence Surveillance Court</a:t>
            </a:r>
          </a:p>
          <a:p>
            <a:pPr lvl="1"/>
            <a:r>
              <a:rPr lang="en-US" sz="2000" dirty="0"/>
              <a:t>Any lack of compliance reported to FISC, with that </a:t>
            </a:r>
            <a:r>
              <a:rPr lang="en-US" sz="2000" b="1" dirty="0"/>
              <a:t>court oversight </a:t>
            </a:r>
          </a:p>
          <a:p>
            <a:pPr lvl="1"/>
            <a:r>
              <a:rPr lang="en-US" sz="2000" dirty="0"/>
              <a:t>Works for FISA 702 but not EO 12,333 surveillance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50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B4BA2-C68D-3847-A5D4-0F1CF7598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09620-0FE2-0B49-9503-A0DC47A52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Fundamental </a:t>
            </a:r>
            <a:r>
              <a:rPr lang="en-US" sz="2200" b="1" dirty="0"/>
              <a:t>right to data protection </a:t>
            </a:r>
            <a:r>
              <a:rPr lang="en-US" sz="2200" dirty="0"/>
              <a:t>under EU Charter, and also </a:t>
            </a:r>
            <a:r>
              <a:rPr lang="en-US" sz="2200" b="1" dirty="0"/>
              <a:t>right to individual redress </a:t>
            </a:r>
            <a:r>
              <a:rPr lang="en-US" sz="2200" dirty="0"/>
              <a:t>to ensure protection of that right</a:t>
            </a:r>
          </a:p>
          <a:p>
            <a:r>
              <a:rPr lang="en-US" sz="2200" dirty="0"/>
              <a:t>Multiple possible critiques of current EU jurisprudence</a:t>
            </a:r>
          </a:p>
          <a:p>
            <a:pPr lvl="1"/>
            <a:r>
              <a:rPr lang="en-US" sz="2200" dirty="0"/>
              <a:t>However, </a:t>
            </a:r>
            <a:r>
              <a:rPr lang="en-US" sz="2200" b="1" dirty="0"/>
              <a:t>EU’s highest court has spoken</a:t>
            </a:r>
          </a:p>
          <a:p>
            <a:r>
              <a:rPr lang="en-US" sz="2200" dirty="0"/>
              <a:t>The task, to </a:t>
            </a:r>
            <a:r>
              <a:rPr lang="en-US" sz="2200" b="1" dirty="0"/>
              <a:t>create legal certainty </a:t>
            </a:r>
            <a:r>
              <a:rPr lang="en-US" sz="2200" dirty="0"/>
              <a:t>for Transatlantic transfers:</a:t>
            </a:r>
          </a:p>
          <a:p>
            <a:pPr lvl="1"/>
            <a:r>
              <a:rPr lang="en-US" sz="2200" dirty="0"/>
              <a:t>One set of proposals here</a:t>
            </a:r>
          </a:p>
          <a:p>
            <a:pPr lvl="1"/>
            <a:r>
              <a:rPr lang="en-US" sz="2200" dirty="0"/>
              <a:t>Consider others as well, such as statute creating new categories of standing</a:t>
            </a:r>
          </a:p>
          <a:p>
            <a:pPr lvl="1"/>
            <a:r>
              <a:rPr lang="en-US" sz="2200" b="1" dirty="0"/>
              <a:t>Will need creativity and new mechanisms, to comply with both EU and U.S. law </a:t>
            </a:r>
          </a:p>
        </p:txBody>
      </p:sp>
    </p:spTree>
    <p:extLst>
      <p:ext uri="{BB962C8B-B14F-4D97-AF65-F5344CB8AC3E}">
        <p14:creationId xmlns:p14="http://schemas.microsoft.com/office/powerpoint/2010/main" val="161137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5E813-BA9D-2049-9E1D-55AB03125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5FC71-2A3E-1244-B42D-39DA991B6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Swire background</a:t>
            </a:r>
          </a:p>
          <a:p>
            <a:r>
              <a:rPr lang="en-US" sz="2000" dirty="0"/>
              <a:t>The legitimate structure of strict EU data protection law</a:t>
            </a:r>
          </a:p>
          <a:p>
            <a:r>
              <a:rPr lang="en-US" sz="2000" dirty="0"/>
              <a:t>Some U.S. (and other country) critiques of strict EU approach</a:t>
            </a:r>
          </a:p>
          <a:p>
            <a:r>
              <a:rPr lang="en-US" sz="2000" dirty="0"/>
              <a:t>A challenging issue – individual redress and how to provide it under U.S. law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94905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A28F1-FB6F-CB40-BDC1-F51C0C23D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2456"/>
            <a:ext cx="8229600" cy="579438"/>
          </a:xfrm>
        </p:spPr>
        <p:txBody>
          <a:bodyPr/>
          <a:lstStyle/>
          <a:p>
            <a:r>
              <a:rPr lang="en-US" dirty="0"/>
              <a:t>Swire background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88E3F-85AB-7D4F-B009-7687F601EB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8323" y="1524000"/>
            <a:ext cx="5410200" cy="4144963"/>
          </a:xfrm>
        </p:spPr>
        <p:txBody>
          <a:bodyPr/>
          <a:lstStyle/>
          <a:p>
            <a:r>
              <a:rPr lang="en-US" sz="2400" dirty="0"/>
              <a:t>1998 book on EU/U.S. data privacy</a:t>
            </a:r>
          </a:p>
          <a:p>
            <a:r>
              <a:rPr lang="en-US" sz="2400" dirty="0"/>
              <a:t>Chief Counselor for Privacy, 1999-2001</a:t>
            </a:r>
          </a:p>
          <a:p>
            <a:r>
              <a:rPr lang="en-US" sz="2400" dirty="0"/>
              <a:t>After Snowden, Review Group on NSA</a:t>
            </a:r>
          </a:p>
          <a:p>
            <a:r>
              <a:rPr lang="en-US" sz="2400" dirty="0"/>
              <a:t>Testified in Irish </a:t>
            </a:r>
            <a:r>
              <a:rPr lang="en-US" sz="2400" i="1" dirty="0"/>
              <a:t>Schrems II</a:t>
            </a:r>
            <a:r>
              <a:rPr lang="en-US" sz="2400" dirty="0"/>
              <a:t> trial on U.S. intelligence law</a:t>
            </a:r>
          </a:p>
          <a:p>
            <a:r>
              <a:rPr lang="en-US" sz="2400" dirty="0"/>
              <a:t>Research Director, Cross-Border Data Forum</a:t>
            </a:r>
          </a:p>
        </p:txBody>
      </p:sp>
      <p:pic>
        <p:nvPicPr>
          <p:cNvPr id="5" name="Content Placeholder 5" descr="A picture containing timeline&#10;&#10;Description automatically generated">
            <a:extLst>
              <a:ext uri="{FF2B5EF4-FFF2-40B4-BE49-F238E27FC236}">
                <a16:creationId xmlns:a16="http://schemas.microsoft.com/office/drawing/2014/main" id="{E834416B-8492-0C48-B0D1-FD20F99F710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41585"/>
            <a:ext cx="2742990" cy="4144963"/>
          </a:xfrm>
        </p:spPr>
      </p:pic>
    </p:spTree>
    <p:extLst>
      <p:ext uri="{BB962C8B-B14F-4D97-AF65-F5344CB8AC3E}">
        <p14:creationId xmlns:p14="http://schemas.microsoft.com/office/powerpoint/2010/main" val="72688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B784B-5701-EB48-B81F-4401E46E5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Legitimate Structure of European Data Protection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5813D-4380-9B4D-B773-8B99E08CA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The EU and its Member States have </a:t>
            </a:r>
            <a:r>
              <a:rPr lang="en-US" sz="2200" b="1" dirty="0"/>
              <a:t>jurisdiction</a:t>
            </a:r>
            <a:r>
              <a:rPr lang="en-US" sz="2200" dirty="0"/>
              <a:t> over economic activity within the EU</a:t>
            </a:r>
          </a:p>
          <a:p>
            <a:pPr lvl="1"/>
            <a:r>
              <a:rPr lang="en-US" sz="2200" b="1" dirty="0"/>
              <a:t>Governments pass many laws</a:t>
            </a:r>
            <a:r>
              <a:rPr lang="en-US" sz="2200" dirty="0"/>
              <a:t>, including minimum wage, environmental regulation, etc.</a:t>
            </a:r>
          </a:p>
          <a:p>
            <a:pPr lvl="1"/>
            <a:r>
              <a:rPr lang="en-US" sz="2200" dirty="0"/>
              <a:t>Governments pass </a:t>
            </a:r>
            <a:r>
              <a:rPr lang="en-US" sz="2200" b="1" dirty="0"/>
              <a:t>data privacy laws</a:t>
            </a:r>
            <a:r>
              <a:rPr lang="en-US" sz="2200" dirty="0"/>
              <a:t>, for personal data collected from people in the EU, in the course of commercial and non-commercial activity</a:t>
            </a:r>
          </a:p>
        </p:txBody>
      </p:sp>
    </p:spTree>
    <p:extLst>
      <p:ext uri="{BB962C8B-B14F-4D97-AF65-F5344CB8AC3E}">
        <p14:creationId xmlns:p14="http://schemas.microsoft.com/office/powerpoint/2010/main" val="3933004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B784B-5701-EB48-B81F-4401E46E5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Legitimate Structure of European Data Protection Law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5813D-4380-9B4D-B773-8B99E08CA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Data privacy laws should be </a:t>
            </a:r>
            <a:r>
              <a:rPr lang="en-US" sz="2200" b="1" dirty="0"/>
              <a:t>enforceable</a:t>
            </a:r>
          </a:p>
          <a:p>
            <a:pPr lvl="1"/>
            <a:r>
              <a:rPr lang="en-US" sz="2200" dirty="0"/>
              <a:t>Only lawful to transfer personal data out of EU if there is “</a:t>
            </a:r>
            <a:r>
              <a:rPr lang="en-US" sz="2200" b="1" dirty="0"/>
              <a:t>adequate</a:t>
            </a:r>
            <a:r>
              <a:rPr lang="en-US" sz="2200" dirty="0"/>
              <a:t>” protection</a:t>
            </a:r>
          </a:p>
          <a:p>
            <a:pPr lvl="1"/>
            <a:r>
              <a:rPr lang="en-US" sz="2200" dirty="0"/>
              <a:t>Otherwise, could have strict laws within EU, and all the sensitive data gets posted publicly once transferred</a:t>
            </a:r>
          </a:p>
          <a:p>
            <a:r>
              <a:rPr lang="en-US" sz="2200" dirty="0"/>
              <a:t>Data Protection Directive (1998) and GDPR (2018) have provisions for transferring data if adequate protection</a:t>
            </a:r>
          </a:p>
          <a:p>
            <a:pPr lvl="1"/>
            <a:r>
              <a:rPr lang="en-US" sz="2200" dirty="0"/>
              <a:t>Standard Contractual Clauses</a:t>
            </a:r>
          </a:p>
          <a:p>
            <a:pPr lvl="1"/>
            <a:r>
              <a:rPr lang="en-US" sz="2200" dirty="0"/>
              <a:t>Binding Corporate Rules</a:t>
            </a:r>
          </a:p>
          <a:p>
            <a:pPr lvl="1"/>
            <a:r>
              <a:rPr lang="en-US" sz="2200" dirty="0"/>
              <a:t>Safe Harbor (2000), Privacy Shield (2016)</a:t>
            </a:r>
          </a:p>
          <a:p>
            <a:pPr lvl="1"/>
            <a:r>
              <a:rPr lang="en-US" sz="2200" dirty="0"/>
              <a:t>Idea – </a:t>
            </a:r>
            <a:r>
              <a:rPr lang="en-US" sz="2200" b="1" dirty="0"/>
              <a:t>protect data if it is transferred</a:t>
            </a:r>
          </a:p>
          <a:p>
            <a:pPr lvl="1"/>
            <a:r>
              <a:rPr lang="en-US" sz="2200" b="1" dirty="0"/>
              <a:t>If lack adequate protections, then can’t leave EU</a:t>
            </a:r>
          </a:p>
        </p:txBody>
      </p:sp>
    </p:spTree>
    <p:extLst>
      <p:ext uri="{BB962C8B-B14F-4D97-AF65-F5344CB8AC3E}">
        <p14:creationId xmlns:p14="http://schemas.microsoft.com/office/powerpoint/2010/main" val="341652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679FE-9B0C-3F47-B78B-42307D3E6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U.S. or Other Government Can Do After Transfer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05424-61B2-B74A-BFC0-3B3EA1AAD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Safe Harbor – applied to </a:t>
            </a:r>
            <a:r>
              <a:rPr lang="en-US" sz="2000" b="1" dirty="0"/>
              <a:t>commercial data</a:t>
            </a:r>
            <a:r>
              <a:rPr lang="en-US" sz="2000" dirty="0"/>
              <a:t>, not intelligence collection</a:t>
            </a:r>
          </a:p>
          <a:p>
            <a:r>
              <a:rPr lang="en-US" sz="2000" dirty="0"/>
              <a:t>SCCs created specifically to transfer data where the receiving country does </a:t>
            </a:r>
            <a:r>
              <a:rPr lang="en-US" sz="2000" b="1" dirty="0"/>
              <a:t>not</a:t>
            </a:r>
            <a:r>
              <a:rPr lang="en-US" sz="2000" dirty="0"/>
              <a:t> have “adequate” protections; get promise from the data exporter to follow the EU rules</a:t>
            </a:r>
          </a:p>
          <a:p>
            <a:r>
              <a:rPr lang="en-US" sz="2000" dirty="0"/>
              <a:t>Schrems cases – company does everything correctly, with EU-level safeguards, but </a:t>
            </a:r>
            <a:r>
              <a:rPr lang="en-US" sz="2000" b="1" dirty="0"/>
              <a:t>no “adequacy” because the government might get data </a:t>
            </a:r>
          </a:p>
          <a:p>
            <a:pPr lvl="1"/>
            <a:r>
              <a:rPr lang="en-US" sz="2000" b="1" dirty="0"/>
              <a:t>Pro</a:t>
            </a:r>
            <a:r>
              <a:rPr lang="en-US" sz="2000" dirty="0"/>
              <a:t>: that is logical/required to protect data privacy rights, because other governments can reduce the protections in SCCs/Privacy Shield</a:t>
            </a:r>
          </a:p>
          <a:p>
            <a:pPr lvl="1"/>
            <a:r>
              <a:rPr lang="en-US" sz="2000" b="1" dirty="0"/>
              <a:t>Con</a:t>
            </a:r>
            <a:r>
              <a:rPr lang="en-US" sz="2000" dirty="0"/>
              <a:t>: that is EU judging the quality of U.S. (or China) national security laws, an “extra-territorial” judgment</a:t>
            </a:r>
          </a:p>
        </p:txBody>
      </p:sp>
    </p:spTree>
    <p:extLst>
      <p:ext uri="{BB962C8B-B14F-4D97-AF65-F5344CB8AC3E}">
        <p14:creationId xmlns:p14="http://schemas.microsoft.com/office/powerpoint/2010/main" val="569347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7B37-EBDD-BF4C-B1EA-9BE0674B5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79438"/>
          </a:xfrm>
        </p:spPr>
        <p:txBody>
          <a:bodyPr/>
          <a:lstStyle/>
          <a:p>
            <a:r>
              <a:rPr lang="en-US" dirty="0"/>
              <a:t>Some Critiques of the EU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4D199-5858-FA4B-B362-DF5940FE6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144963"/>
          </a:xfrm>
        </p:spPr>
        <p:txBody>
          <a:bodyPr/>
          <a:lstStyle/>
          <a:p>
            <a:r>
              <a:rPr lang="en-US" sz="1800" dirty="0"/>
              <a:t>Just stated: clear logic within EU law for protecting rights, so that foreign governments can’t invade EU persons’ privacy</a:t>
            </a:r>
          </a:p>
          <a:p>
            <a:r>
              <a:rPr lang="en-US" sz="1800" b="1" dirty="0"/>
              <a:t>Critiques</a:t>
            </a:r>
            <a:r>
              <a:rPr lang="en-US" sz="1800" dirty="0"/>
              <a:t> include: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U.S. actually has </a:t>
            </a:r>
            <a:r>
              <a:rPr lang="en-US" sz="1800" b="1" dirty="0"/>
              <a:t>extensive safeguards </a:t>
            </a:r>
            <a:r>
              <a:rPr lang="en-US" sz="1800" dirty="0"/>
              <a:t>against surveillance abuse, including USA-FREDOM Act after Snowden – “adequacy”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U.S. </a:t>
            </a:r>
            <a:r>
              <a:rPr lang="en-US" sz="1800" b="1" dirty="0"/>
              <a:t>safeguards</a:t>
            </a:r>
            <a:r>
              <a:rPr lang="en-US" sz="1800" dirty="0"/>
              <a:t> are far greater than </a:t>
            </a:r>
            <a:r>
              <a:rPr lang="en-US" sz="1800" b="1" dirty="0"/>
              <a:t>China, India </a:t>
            </a:r>
            <a:r>
              <a:rPr lang="en-US" sz="1800" dirty="0"/>
              <a:t>etc., but enforcement has been against U.S. companies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EU decisionmakers (CJEU, EDPB) have </a:t>
            </a:r>
            <a:r>
              <a:rPr lang="en-US" sz="1800" b="1" dirty="0"/>
              <a:t>no national security authority </a:t>
            </a:r>
            <a:r>
              <a:rPr lang="en-US" sz="1800" dirty="0"/>
              <a:t>or expertise, but are making sweeping decisions about what other countries can do for their national security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b="1" dirty="0"/>
              <a:t>EU applies a stricter standard to U.S. </a:t>
            </a:r>
            <a:r>
              <a:rPr lang="en-US" sz="1800" dirty="0"/>
              <a:t>national security than to its Member State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b="1" dirty="0"/>
              <a:t>Member states have not followed EU legal requirements </a:t>
            </a:r>
            <a:r>
              <a:rPr lang="en-US" sz="1800" dirty="0"/>
              <a:t>for government data retention and other limits on government surveillance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b="1" dirty="0"/>
              <a:t>Practical effects </a:t>
            </a:r>
            <a:r>
              <a:rPr lang="en-US" sz="1800" dirty="0"/>
              <a:t>– ordinary business has cross-border flows, but potential huge disruption and </a:t>
            </a:r>
            <a:r>
              <a:rPr lang="en-US" sz="1800" b="1" dirty="0"/>
              <a:t>data localization</a:t>
            </a:r>
            <a:r>
              <a:rPr lang="en-US" sz="1800" dirty="0"/>
              <a:t>, which is bad for many reasons, including trade/protectionism</a:t>
            </a:r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33306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0158D-37DF-DF4B-8B5E-FE7A0128A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79438"/>
          </a:xfrm>
        </p:spPr>
        <p:txBody>
          <a:bodyPr/>
          <a:lstStyle/>
          <a:p>
            <a:r>
              <a:rPr lang="en-US" dirty="0"/>
              <a:t>Individual Redress - EU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B3B08-0B4C-DA4C-98B6-E4D4A9602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144963"/>
          </a:xfrm>
        </p:spPr>
        <p:txBody>
          <a:bodyPr/>
          <a:lstStyle/>
          <a:p>
            <a:r>
              <a:rPr lang="en-US" sz="2000" dirty="0"/>
              <a:t>Despite the critiques, </a:t>
            </a:r>
            <a:r>
              <a:rPr lang="en-US" sz="2000" b="1" dirty="0"/>
              <a:t>the U.S. needs reform to meet the EU legal requirement of individual redress</a:t>
            </a:r>
          </a:p>
          <a:p>
            <a:r>
              <a:rPr lang="en-US" sz="2000" dirty="0"/>
              <a:t>Safe Harbor and Privacy Shield struck down with specific holding of insufficient individual “redress”</a:t>
            </a:r>
          </a:p>
          <a:p>
            <a:pPr lvl="1"/>
            <a:r>
              <a:rPr lang="en-US" sz="2000" dirty="0"/>
              <a:t>EU person has a </a:t>
            </a:r>
            <a:r>
              <a:rPr lang="en-US" sz="2000" b="1" dirty="0"/>
              <a:t>right to complain </a:t>
            </a:r>
            <a:r>
              <a:rPr lang="en-US" sz="2000" dirty="0"/>
              <a:t>that personal data is being processed illegally</a:t>
            </a:r>
          </a:p>
          <a:p>
            <a:pPr lvl="1"/>
            <a:r>
              <a:rPr lang="en-US" sz="2000" dirty="0"/>
              <a:t>Right (Art. 47 of Charter) to have decision by a </a:t>
            </a:r>
            <a:r>
              <a:rPr lang="en-US" sz="2000" b="1" dirty="0"/>
              <a:t>judge or tribunal</a:t>
            </a:r>
          </a:p>
          <a:p>
            <a:pPr lvl="1"/>
            <a:r>
              <a:rPr lang="en-US" sz="2000" b="1" dirty="0"/>
              <a:t>Unlawful to transfer </a:t>
            </a:r>
            <a:r>
              <a:rPr lang="en-US" sz="2000" dirty="0"/>
              <a:t>to third country (such as U.S.) unless procedures exist there to protect this right</a:t>
            </a:r>
          </a:p>
          <a:p>
            <a:r>
              <a:rPr lang="en-US" sz="2000" dirty="0"/>
              <a:t>For U.S., may seem strange that an EU person must have a procedure against the NSA to see if improper processing</a:t>
            </a:r>
          </a:p>
          <a:p>
            <a:pPr lvl="1"/>
            <a:r>
              <a:rPr lang="en-US" sz="2000" dirty="0"/>
              <a:t>However,  that is EU law, to permit transfer</a:t>
            </a:r>
          </a:p>
          <a:p>
            <a:pPr lvl="1"/>
            <a:r>
              <a:rPr lang="en-US" sz="2000" dirty="0"/>
              <a:t>Toughest issue in current EU/U.S. negotiations</a:t>
            </a:r>
          </a:p>
        </p:txBody>
      </p:sp>
    </p:spTree>
    <p:extLst>
      <p:ext uri="{BB962C8B-B14F-4D97-AF65-F5344CB8AC3E}">
        <p14:creationId xmlns:p14="http://schemas.microsoft.com/office/powerpoint/2010/main" val="2769893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F548E-CDA9-534F-BA6C-8FFBD947C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Redress in the U.S.:  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330D6-5EDA-164C-BD55-76A901102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No current statute that provides the EU person with redress against US intelligence activities</a:t>
            </a:r>
          </a:p>
          <a:p>
            <a:r>
              <a:rPr lang="en-US" sz="2200" dirty="0"/>
              <a:t>U.S. federal courts, under Art. III of Constitution, can only hear cases if there is “standing,” including </a:t>
            </a:r>
            <a:r>
              <a:rPr lang="en-US" sz="2200" b="1" dirty="0"/>
              <a:t>“injury in fact</a:t>
            </a:r>
            <a:r>
              <a:rPr lang="en-US" sz="2200" dirty="0"/>
              <a:t>” to the complainant</a:t>
            </a:r>
          </a:p>
          <a:p>
            <a:pPr lvl="1"/>
            <a:r>
              <a:rPr lang="en-US" sz="2200" b="1" dirty="0"/>
              <a:t>Is concern about surveillance enough “injury” </a:t>
            </a:r>
            <a:r>
              <a:rPr lang="en-US" sz="2200" dirty="0"/>
              <a:t>to enable standing? </a:t>
            </a:r>
          </a:p>
          <a:p>
            <a:pPr lvl="1"/>
            <a:r>
              <a:rPr lang="en-US" sz="2200" dirty="0"/>
              <a:t>Possibly not</a:t>
            </a:r>
          </a:p>
          <a:p>
            <a:pPr lvl="2"/>
            <a:r>
              <a:rPr lang="en-US" sz="2200" b="1" dirty="0"/>
              <a:t>TransUnion</a:t>
            </a:r>
            <a:r>
              <a:rPr lang="en-US" sz="2200" dirty="0"/>
              <a:t> Supreme Court case this week: no standing for a class in a privacy suit unless clear injury to each class member</a:t>
            </a:r>
          </a:p>
        </p:txBody>
      </p:sp>
    </p:spTree>
    <p:extLst>
      <p:ext uri="{BB962C8B-B14F-4D97-AF65-F5344CB8AC3E}">
        <p14:creationId xmlns:p14="http://schemas.microsoft.com/office/powerpoint/2010/main" val="353255613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8433</TotalTime>
  <Words>1076</Words>
  <Application>Microsoft Macintosh PowerPoint</Application>
  <PresentationFormat>On-screen Show (4:3)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Default Design</vt:lpstr>
      <vt:lpstr>“American Perspectives on Transatlantic Data Flows” </vt:lpstr>
      <vt:lpstr>Overview </vt:lpstr>
      <vt:lpstr>Swire background</vt:lpstr>
      <vt:lpstr>The Legitimate Structure of European Data Protection Law</vt:lpstr>
      <vt:lpstr>The Legitimate Structure of European Data Protection Law (2)</vt:lpstr>
      <vt:lpstr>What U.S. or Other Government Can Do After Transfer </vt:lpstr>
      <vt:lpstr>Some Critiques of the EU Approach</vt:lpstr>
      <vt:lpstr>Individual Redress - EU Requirement</vt:lpstr>
      <vt:lpstr>Redress in the U.S.:  Standing</vt:lpstr>
      <vt:lpstr>How to Create U.S. Redress?</vt:lpstr>
      <vt:lpstr>U.S. Redress Proposal</vt:lpstr>
      <vt:lpstr>Conclusion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</dc:creator>
  <cp:lastModifiedBy>Swire, Peter P</cp:lastModifiedBy>
  <cp:revision>449</cp:revision>
  <dcterms:created xsi:type="dcterms:W3CDTF">2005-08-02T18:53:14Z</dcterms:created>
  <dcterms:modified xsi:type="dcterms:W3CDTF">2021-07-01T13:31:24Z</dcterms:modified>
</cp:coreProperties>
</file>